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95"/>
  </p:notesMasterIdLst>
  <p:handoutMasterIdLst>
    <p:handoutMasterId r:id="rId96"/>
  </p:handoutMasterIdLst>
  <p:sldIdLst>
    <p:sldId id="1943" r:id="rId2"/>
    <p:sldId id="1080" r:id="rId3"/>
    <p:sldId id="1195" r:id="rId4"/>
    <p:sldId id="1108" r:id="rId5"/>
    <p:sldId id="2514" r:id="rId6"/>
    <p:sldId id="1202" r:id="rId7"/>
    <p:sldId id="2512" r:id="rId8"/>
    <p:sldId id="1104" r:id="rId9"/>
    <p:sldId id="1105" r:id="rId10"/>
    <p:sldId id="888" r:id="rId11"/>
    <p:sldId id="2509" r:id="rId12"/>
    <p:sldId id="894" r:id="rId13"/>
    <p:sldId id="895" r:id="rId14"/>
    <p:sldId id="912" r:id="rId15"/>
    <p:sldId id="901" r:id="rId16"/>
    <p:sldId id="903" r:id="rId17"/>
    <p:sldId id="1010" r:id="rId18"/>
    <p:sldId id="2482" r:id="rId19"/>
    <p:sldId id="2502" r:id="rId20"/>
    <p:sldId id="2503" r:id="rId21"/>
    <p:sldId id="2521" r:id="rId22"/>
    <p:sldId id="2523" r:id="rId23"/>
    <p:sldId id="2525" r:id="rId24"/>
    <p:sldId id="2524" r:id="rId25"/>
    <p:sldId id="2520" r:id="rId26"/>
    <p:sldId id="2522" r:id="rId27"/>
    <p:sldId id="1012" r:id="rId28"/>
    <p:sldId id="2526" r:id="rId29"/>
    <p:sldId id="2510" r:id="rId30"/>
    <p:sldId id="2519" r:id="rId31"/>
    <p:sldId id="1129" r:id="rId32"/>
    <p:sldId id="1206" r:id="rId33"/>
    <p:sldId id="2508" r:id="rId34"/>
    <p:sldId id="1130" r:id="rId35"/>
    <p:sldId id="2511" r:id="rId36"/>
    <p:sldId id="1945" r:id="rId37"/>
    <p:sldId id="1102" r:id="rId38"/>
    <p:sldId id="1131" r:id="rId39"/>
    <p:sldId id="1137" r:id="rId40"/>
    <p:sldId id="1138" r:id="rId41"/>
    <p:sldId id="1218" r:id="rId42"/>
    <p:sldId id="1220" r:id="rId43"/>
    <p:sldId id="2527" r:id="rId44"/>
    <p:sldId id="1154" r:id="rId45"/>
    <p:sldId id="1155" r:id="rId46"/>
    <p:sldId id="1156" r:id="rId47"/>
    <p:sldId id="2484" r:id="rId48"/>
    <p:sldId id="2491" r:id="rId49"/>
    <p:sldId id="2489" r:id="rId50"/>
    <p:sldId id="2492" r:id="rId51"/>
    <p:sldId id="1159" r:id="rId52"/>
    <p:sldId id="1163" r:id="rId53"/>
    <p:sldId id="1165" r:id="rId54"/>
    <p:sldId id="2161" r:id="rId55"/>
    <p:sldId id="1168" r:id="rId56"/>
    <p:sldId id="2493" r:id="rId57"/>
    <p:sldId id="1226" r:id="rId58"/>
    <p:sldId id="1227" r:id="rId59"/>
    <p:sldId id="1947" r:id="rId60"/>
    <p:sldId id="1229" r:id="rId61"/>
    <p:sldId id="1230" r:id="rId62"/>
    <p:sldId id="1231" r:id="rId63"/>
    <p:sldId id="2530" r:id="rId64"/>
    <p:sldId id="1209" r:id="rId65"/>
    <p:sldId id="2481" r:id="rId66"/>
    <p:sldId id="2480" r:id="rId67"/>
    <p:sldId id="2504" r:id="rId68"/>
    <p:sldId id="2505" r:id="rId69"/>
    <p:sldId id="2506" r:id="rId70"/>
    <p:sldId id="2528" r:id="rId71"/>
    <p:sldId id="2670" r:id="rId72"/>
    <p:sldId id="1232" r:id="rId73"/>
    <p:sldId id="1235" r:id="rId74"/>
    <p:sldId id="1236" r:id="rId75"/>
    <p:sldId id="2494" r:id="rId76"/>
    <p:sldId id="1234" r:id="rId77"/>
    <p:sldId id="2673" r:id="rId78"/>
    <p:sldId id="2677" r:id="rId79"/>
    <p:sldId id="2674" r:id="rId80"/>
    <p:sldId id="2675" r:id="rId81"/>
    <p:sldId id="2676" r:id="rId82"/>
    <p:sldId id="2529" r:id="rId83"/>
    <p:sldId id="1147" r:id="rId84"/>
    <p:sldId id="1148" r:id="rId85"/>
    <p:sldId id="1149" r:id="rId86"/>
    <p:sldId id="2672" r:id="rId87"/>
    <p:sldId id="1151" r:id="rId88"/>
    <p:sldId id="1152" r:id="rId89"/>
    <p:sldId id="1150" r:id="rId90"/>
    <p:sldId id="1153" r:id="rId91"/>
    <p:sldId id="1237" r:id="rId92"/>
    <p:sldId id="2485" r:id="rId93"/>
    <p:sldId id="790" r:id="rId94"/>
  </p:sldIdLst>
  <p:sldSz cx="12190413" cy="6858000"/>
  <p:notesSz cx="6858000" cy="9144000"/>
  <p:defaultTextStyle>
    <a:defPPr>
      <a:defRPr lang="zh-CN"/>
    </a:defPPr>
    <a:lvl1pPr algn="l" rtl="0" fontAlgn="base">
      <a:spcBef>
        <a:spcPct val="0"/>
      </a:spcBef>
      <a:spcAft>
        <a:spcPct val="0"/>
      </a:spcAft>
      <a:defRPr sz="2400" kern="1200">
        <a:solidFill>
          <a:schemeClr val="tx1"/>
        </a:solidFill>
        <a:latin typeface="Arial" charset="0"/>
        <a:ea typeface="宋体" charset="-122"/>
        <a:cs typeface="+mn-cs"/>
      </a:defRPr>
    </a:lvl1pPr>
    <a:lvl2pPr marL="457200" algn="l" rtl="0" fontAlgn="base">
      <a:spcBef>
        <a:spcPct val="0"/>
      </a:spcBef>
      <a:spcAft>
        <a:spcPct val="0"/>
      </a:spcAft>
      <a:defRPr sz="2400" kern="1200">
        <a:solidFill>
          <a:schemeClr val="tx1"/>
        </a:solidFill>
        <a:latin typeface="Arial" charset="0"/>
        <a:ea typeface="宋体" charset="-122"/>
        <a:cs typeface="+mn-cs"/>
      </a:defRPr>
    </a:lvl2pPr>
    <a:lvl3pPr marL="914400" algn="l" rtl="0" fontAlgn="base">
      <a:spcBef>
        <a:spcPct val="0"/>
      </a:spcBef>
      <a:spcAft>
        <a:spcPct val="0"/>
      </a:spcAft>
      <a:defRPr sz="2400" kern="1200">
        <a:solidFill>
          <a:schemeClr val="tx1"/>
        </a:solidFill>
        <a:latin typeface="Arial" charset="0"/>
        <a:ea typeface="宋体" charset="-122"/>
        <a:cs typeface="+mn-cs"/>
      </a:defRPr>
    </a:lvl3pPr>
    <a:lvl4pPr marL="1371600" algn="l" rtl="0" fontAlgn="base">
      <a:spcBef>
        <a:spcPct val="0"/>
      </a:spcBef>
      <a:spcAft>
        <a:spcPct val="0"/>
      </a:spcAft>
      <a:defRPr sz="2400" kern="1200">
        <a:solidFill>
          <a:schemeClr val="tx1"/>
        </a:solidFill>
        <a:latin typeface="Arial" charset="0"/>
        <a:ea typeface="宋体" charset="-122"/>
        <a:cs typeface="+mn-cs"/>
      </a:defRPr>
    </a:lvl4pPr>
    <a:lvl5pPr marL="1828800" algn="l"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FF00FF"/>
    <a:srgbClr val="FF0000"/>
    <a:srgbClr val="4D4D4D"/>
    <a:srgbClr val="3366CC"/>
    <a:srgbClr val="6699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7" autoAdjust="0"/>
    <p:restoredTop sz="87755" autoAdjust="0"/>
  </p:normalViewPr>
  <p:slideViewPr>
    <p:cSldViewPr>
      <p:cViewPr varScale="1">
        <p:scale>
          <a:sx n="69" d="100"/>
          <a:sy n="69" d="100"/>
        </p:scale>
        <p:origin x="328" y="56"/>
      </p:cViewPr>
      <p:guideLst>
        <p:guide orient="horz" pos="2160"/>
        <p:guide pos="3840"/>
      </p:guideLst>
    </p:cSldViewPr>
  </p:slideViewPr>
  <p:outlineViewPr>
    <p:cViewPr>
      <p:scale>
        <a:sx n="33" d="100"/>
        <a:sy n="33" d="100"/>
      </p:scale>
      <p:origin x="0" y="6288"/>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E549BFB5-74D8-40A3-9C3A-22214893A9E4}" type="datetimeFigureOut">
              <a:rPr lang="zh-CN" altLang="en-US"/>
              <a:pPr>
                <a:defRPr/>
              </a:pPr>
              <a:t>2023/11/21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pitchFamily="2" charset="-122"/>
              </a:defRPr>
            </a:lvl1pPr>
          </a:lstStyle>
          <a:p>
            <a:pPr>
              <a:defRPr/>
            </a:pPr>
            <a:fld id="{F05C091B-2FF7-4C58-9FDA-4A9C40EF52F1}" type="slidenum">
              <a:rPr lang="zh-CN" altLang="en-US"/>
              <a:pPr>
                <a:defRPr/>
              </a:pPr>
              <a:t>‹#›</a:t>
            </a:fld>
            <a:endParaRPr lang="zh-CN" altLang="en-US"/>
          </a:p>
        </p:txBody>
      </p:sp>
    </p:spTree>
    <p:extLst>
      <p:ext uri="{BB962C8B-B14F-4D97-AF65-F5344CB8AC3E}">
        <p14:creationId xmlns:p14="http://schemas.microsoft.com/office/powerpoint/2010/main" val="27086416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686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56324"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86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686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宋体" pitchFamily="2" charset="-122"/>
              </a:defRPr>
            </a:lvl1pPr>
          </a:lstStyle>
          <a:p>
            <a:pPr>
              <a:defRPr/>
            </a:pPr>
            <a:fld id="{8F703960-8742-429A-97B1-EA3B55147160}" type="slidenum">
              <a:rPr lang="en-US" altLang="zh-CN"/>
              <a:pPr>
                <a:defRPr/>
              </a:pPr>
              <a:t>‹#›</a:t>
            </a:fld>
            <a:endParaRPr lang="en-US" altLang="zh-CN"/>
          </a:p>
        </p:txBody>
      </p:sp>
    </p:spTree>
    <p:extLst>
      <p:ext uri="{BB962C8B-B14F-4D97-AF65-F5344CB8AC3E}">
        <p14:creationId xmlns:p14="http://schemas.microsoft.com/office/powerpoint/2010/main" val="363958641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756D76F-F9F4-4C4D-BA42-3768D6F5798B}" type="slidenum">
              <a:rPr lang="en-US" altLang="zh-CN" smtClean="0"/>
              <a:pPr/>
              <a:t>1</a:t>
            </a:fld>
            <a:endParaRPr lang="en-US" altLang="zh-CN"/>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2868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xfrm>
            <a:off x="382588" y="685800"/>
            <a:ext cx="6092825" cy="3429000"/>
          </a:xfrm>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278535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49328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0862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28602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2322001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xfrm>
            <a:off x="382588" y="685800"/>
            <a:ext cx="6092825" cy="3429000"/>
          </a:xfrm>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Tree>
    <p:extLst>
      <p:ext uri="{BB962C8B-B14F-4D97-AF65-F5344CB8AC3E}">
        <p14:creationId xmlns:p14="http://schemas.microsoft.com/office/powerpoint/2010/main" val="463133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9781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62718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85967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xfrm>
            <a:off x="382588" y="685800"/>
            <a:ext cx="6092825" cy="3429000"/>
          </a:xfrm>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传址调用</a:t>
            </a:r>
          </a:p>
        </p:txBody>
      </p:sp>
    </p:spTree>
    <p:extLst>
      <p:ext uri="{BB962C8B-B14F-4D97-AF65-F5344CB8AC3E}">
        <p14:creationId xmlns:p14="http://schemas.microsoft.com/office/powerpoint/2010/main" val="681521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02576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基类型  </a:t>
            </a:r>
            <a:r>
              <a:rPr lang="en-US" altLang="zh-CN" dirty="0" err="1">
                <a:solidFill>
                  <a:srgbClr val="FF0000"/>
                </a:solidFill>
                <a:latin typeface="Courier New" pitchFamily="49" charset="0"/>
                <a:cs typeface="Courier New" pitchFamily="49" charset="0"/>
              </a:rPr>
              <a:t>const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endParaRPr lang="zh-CN" altLang="en-US" dirty="0"/>
          </a:p>
        </p:txBody>
      </p:sp>
    </p:spTree>
    <p:extLst>
      <p:ext uri="{BB962C8B-B14F-4D97-AF65-F5344CB8AC3E}">
        <p14:creationId xmlns:p14="http://schemas.microsoft.com/office/powerpoint/2010/main" val="580851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xfrm>
            <a:off x="382588" y="685800"/>
            <a:ext cx="6092825" cy="3429000"/>
          </a:xfrm>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Tree>
    <p:extLst>
      <p:ext uri="{BB962C8B-B14F-4D97-AF65-F5344CB8AC3E}">
        <p14:creationId xmlns:p14="http://schemas.microsoft.com/office/powerpoint/2010/main" val="450550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xfrm>
            <a:off x="382588" y="685800"/>
            <a:ext cx="6092825" cy="3429000"/>
          </a:xfrm>
          <a:ln/>
        </p:spPr>
      </p:sp>
      <p:sp>
        <p:nvSpPr>
          <p:cNvPr id="73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ea typeface="宋体" charset="-122"/>
              </a:rPr>
              <a:t>前面我们已经多次接触到</a:t>
            </a:r>
            <a:r>
              <a:rPr lang="en-US" altLang="zh-CN">
                <a:ea typeface="宋体" charset="-122"/>
              </a:rPr>
              <a:t>void</a:t>
            </a:r>
            <a:r>
              <a:rPr lang="zh-CN" altLang="zh-CN">
                <a:ea typeface="宋体" charset="-122"/>
              </a:rPr>
              <a:t>这个空类型的关键</a:t>
            </a:r>
            <a:r>
              <a:rPr lang="zh-CN" altLang="en-US">
                <a:ea typeface="宋体" charset="-122"/>
              </a:rPr>
              <a:t>字</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xfrm>
            <a:off x="382588" y="685800"/>
            <a:ext cx="6092825" cy="3429000"/>
          </a:xfrm>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charset="-122"/>
              </a:rPr>
              <a:t>神一样的存在，向什么人就做什么人</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xfrm>
            <a:off x="382588" y="685800"/>
            <a:ext cx="6092825" cy="3429000"/>
          </a:xfrm>
          <a:ln/>
        </p:spPr>
      </p:sp>
      <p:sp>
        <p:nvSpPr>
          <p:cNvPr id="3" name="备注占位符 2"/>
          <p:cNvSpPr>
            <a:spLocks noGrp="1"/>
          </p:cNvSpPr>
          <p:nvPr>
            <p:ph type="body" idx="1"/>
          </p:nvPr>
        </p:nvSpPr>
        <p:spPr/>
        <p:txBody>
          <a:bodyPr/>
          <a:lstStyle/>
          <a:p>
            <a:pPr marL="0" lvl="1">
              <a:defRPr/>
            </a:pPr>
            <a:endParaRPr lang="en-US" altLang="zh-CN" kern="0" dirty="0">
              <a:solidFill>
                <a:srgbClr val="000000"/>
              </a:solidFill>
              <a:latin typeface="Comic Sans MS"/>
              <a:ea typeface="楷体_GB231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xfrm>
            <a:off x="382588" y="685800"/>
            <a:ext cx="6092825" cy="3429000"/>
          </a:xfrm>
          <a:ln/>
        </p:spPr>
      </p:sp>
      <p:sp>
        <p:nvSpPr>
          <p:cNvPr id="788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zh-CN">
                <a:ea typeface="宋体" charset="-122"/>
              </a:rPr>
              <a:t>C</a:t>
            </a:r>
            <a:r>
              <a:rPr lang="zh-CN" altLang="zh-CN">
                <a:ea typeface="宋体" charset="-122"/>
              </a:rPr>
              <a:t>语言中多个同类型的数据群体可以用数组表示。</a:t>
            </a:r>
            <a:endParaRPr lang="zh-CN" altLang="en-US">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xfrm>
            <a:off x="382588" y="685800"/>
            <a:ext cx="6092825" cy="3429000"/>
          </a:xfrm>
          <a:ln/>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xfrm>
            <a:off x="382588" y="685800"/>
            <a:ext cx="6092825" cy="3429000"/>
          </a:xfrm>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Tree>
    <p:extLst>
      <p:ext uri="{BB962C8B-B14F-4D97-AF65-F5344CB8AC3E}">
        <p14:creationId xmlns:p14="http://schemas.microsoft.com/office/powerpoint/2010/main" val="198698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xfrm>
            <a:off x="382588" y="685800"/>
            <a:ext cx="6092825" cy="3429000"/>
          </a:xfrm>
          <a:ln/>
        </p:spPr>
      </p:sp>
      <p:sp>
        <p:nvSpPr>
          <p:cNvPr id="61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不是这么硬核，是虚拟地址</a:t>
            </a:r>
          </a:p>
          <a:p>
            <a:endParaRPr kumimoji="1" lang="en-US" altLang="zh-CN" b="1" dirty="0">
              <a:solidFill>
                <a:srgbClr val="0000FF"/>
              </a:solidFill>
              <a:latin typeface="Times New Roman" pitchFamily="18" charset="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53270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000533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581195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xfrm>
            <a:off x="382588" y="685800"/>
            <a:ext cx="6092825" cy="3429000"/>
          </a:xfrm>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Tree>
    <p:extLst>
      <p:ext uri="{BB962C8B-B14F-4D97-AF65-F5344CB8AC3E}">
        <p14:creationId xmlns:p14="http://schemas.microsoft.com/office/powerpoint/2010/main" val="314055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Courier New" pitchFamily="49" charset="0"/>
                <a:cs typeface="Courier New" pitchFamily="49" charset="0"/>
              </a:rPr>
              <a:t>也就是</a:t>
            </a:r>
            <a:r>
              <a:rPr lang="zh-CN" altLang="zh-CN" dirty="0">
                <a:latin typeface="Courier New" pitchFamily="49" charset="0"/>
                <a:cs typeface="Courier New" pitchFamily="49" charset="0"/>
              </a:rPr>
              <a:t>把一个函数</a:t>
            </a:r>
            <a:r>
              <a:rPr lang="zh-CN" altLang="en-US" dirty="0">
                <a:latin typeface="Courier New" pitchFamily="49" charset="0"/>
                <a:cs typeface="Courier New" pitchFamily="49" charset="0"/>
              </a:rPr>
              <a:t>名</a:t>
            </a:r>
            <a:r>
              <a:rPr lang="zh-CN" altLang="zh-CN" dirty="0">
                <a:latin typeface="Courier New" pitchFamily="49" charset="0"/>
                <a:cs typeface="Courier New" pitchFamily="49" charset="0"/>
              </a:rPr>
              <a:t>作为</a:t>
            </a:r>
            <a:r>
              <a:rPr lang="zh-CN" altLang="en-US" dirty="0">
                <a:latin typeface="Courier New" pitchFamily="49" charset="0"/>
                <a:cs typeface="Courier New" pitchFamily="49" charset="0"/>
              </a:rPr>
              <a:t>实</a:t>
            </a:r>
            <a:r>
              <a:rPr lang="zh-CN" altLang="zh-CN" dirty="0">
                <a:latin typeface="Courier New" pitchFamily="49" charset="0"/>
                <a:cs typeface="Courier New" pitchFamily="49" charset="0"/>
              </a:rPr>
              <a:t>参传给被调函数，被调函数的形参定义为一个函数指针</a:t>
            </a:r>
            <a:endParaRPr lang="zh-CN" altLang="en-US" dirty="0"/>
          </a:p>
        </p:txBody>
      </p:sp>
    </p:spTree>
    <p:extLst>
      <p:ext uri="{BB962C8B-B14F-4D97-AF65-F5344CB8AC3E}">
        <p14:creationId xmlns:p14="http://schemas.microsoft.com/office/powerpoint/2010/main" val="11427543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fr-FR" altLang="zh-CN" b="1" dirty="0">
                <a:solidFill>
                  <a:srgbClr val="FF0000"/>
                </a:solidFill>
                <a:latin typeface="Courier New" pitchFamily="49" charset="0"/>
                <a:cs typeface="Courier New" pitchFamily="49" charset="0"/>
              </a:rPr>
              <a:t>Integrate(cos, 1, 2);</a:t>
            </a:r>
            <a:endParaRPr lang="zh-CN" altLang="en-US" dirty="0"/>
          </a:p>
        </p:txBody>
      </p:sp>
    </p:spTree>
    <p:extLst>
      <p:ext uri="{BB962C8B-B14F-4D97-AF65-F5344CB8AC3E}">
        <p14:creationId xmlns:p14="http://schemas.microsoft.com/office/powerpoint/2010/main" val="4055423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一个函数 </a:t>
            </a:r>
            <a:r>
              <a:rPr lang="en-US" altLang="zh-CN" b="0" dirty="0"/>
              <a:t>Fun </a:t>
            </a:r>
            <a:r>
              <a:rPr lang="zh-CN" altLang="en-US" b="0" dirty="0"/>
              <a:t>在执行的过程中，需要主调函数配合做些事，于是会调用主调函数提供的一个函数 </a:t>
            </a:r>
            <a:r>
              <a:rPr lang="en-US" altLang="zh-CN" b="0" dirty="0"/>
              <a:t>H</a:t>
            </a:r>
            <a:r>
              <a:rPr lang="zh-CN" altLang="en-US" b="0" dirty="0"/>
              <a:t>，</a:t>
            </a:r>
            <a:r>
              <a:rPr lang="en-US" altLang="zh-CN" b="0" dirty="0"/>
              <a:t>H </a:t>
            </a:r>
            <a:r>
              <a:rPr lang="zh-CN" altLang="en-US" b="0" dirty="0"/>
              <a:t>被称为回调函数。回调函数通常是用函数指针传给被调用者。</a:t>
            </a:r>
            <a:endParaRPr lang="en-US" altLang="zh-CN" b="0" dirty="0"/>
          </a:p>
        </p:txBody>
      </p:sp>
    </p:spTree>
    <p:extLst>
      <p:ext uri="{BB962C8B-B14F-4D97-AF65-F5344CB8AC3E}">
        <p14:creationId xmlns:p14="http://schemas.microsoft.com/office/powerpoint/2010/main" val="2023930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xfrm>
            <a:off x="382588" y="685800"/>
            <a:ext cx="6092825" cy="3429000"/>
          </a:xfrm>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Tree>
    <p:extLst>
      <p:ext uri="{BB962C8B-B14F-4D97-AF65-F5344CB8AC3E}">
        <p14:creationId xmlns:p14="http://schemas.microsoft.com/office/powerpoint/2010/main" val="21124290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zh-CN" altLang="en-US" dirty="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xfrm>
            <a:off x="382588" y="685800"/>
            <a:ext cx="6092825" cy="3429000"/>
          </a:xfrm>
          <a:ln/>
        </p:spPr>
      </p:sp>
      <p:sp>
        <p:nvSpPr>
          <p:cNvPr id="61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en-US" altLang="zh-CN" b="1" dirty="0">
              <a:solidFill>
                <a:srgbClr val="0000FF"/>
              </a:solidFill>
              <a:latin typeface="Times New Roman" pitchFamily="18" charset="0"/>
              <a:ea typeface="宋体" charset="-122"/>
            </a:endParaRPr>
          </a:p>
        </p:txBody>
      </p:sp>
    </p:spTree>
    <p:extLst>
      <p:ext uri="{BB962C8B-B14F-4D97-AF65-F5344CB8AC3E}">
        <p14:creationId xmlns:p14="http://schemas.microsoft.com/office/powerpoint/2010/main" val="6540518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Tree>
    <p:extLst>
      <p:ext uri="{BB962C8B-B14F-4D97-AF65-F5344CB8AC3E}">
        <p14:creationId xmlns:p14="http://schemas.microsoft.com/office/powerpoint/2010/main" val="1074056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2588" y="685800"/>
            <a:ext cx="6092825" cy="3429000"/>
          </a:xfrm>
          <a:ln/>
        </p:spPr>
      </p:sp>
      <p:sp>
        <p:nvSpPr>
          <p:cNvPr id="808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2588" y="685800"/>
            <a:ext cx="6092825" cy="3429000"/>
          </a:xfrm>
          <a:ln/>
        </p:spPr>
      </p:sp>
      <p:sp>
        <p:nvSpPr>
          <p:cNvPr id="808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Tree>
    <p:extLst>
      <p:ext uri="{BB962C8B-B14F-4D97-AF65-F5344CB8AC3E}">
        <p14:creationId xmlns:p14="http://schemas.microsoft.com/office/powerpoint/2010/main" val="3271961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xfrm>
            <a:off x="382588" y="685800"/>
            <a:ext cx="6092825" cy="3429000"/>
          </a:xfrm>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200"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xfrm>
            <a:off x="382588" y="685800"/>
            <a:ext cx="6092825" cy="3429000"/>
          </a:xfrm>
          <a:ln/>
        </p:spPr>
      </p:sp>
      <p:sp>
        <p:nvSpPr>
          <p:cNvPr id="61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en-US" altLang="zh-CN" b="1" dirty="0">
              <a:solidFill>
                <a:srgbClr val="0000FF"/>
              </a:solidFill>
              <a:latin typeface="Times New Roman" pitchFamily="18" charset="0"/>
              <a:ea typeface="宋体" charset="-122"/>
            </a:endParaRPr>
          </a:p>
        </p:txBody>
      </p:sp>
    </p:spTree>
    <p:extLst>
      <p:ext uri="{BB962C8B-B14F-4D97-AF65-F5344CB8AC3E}">
        <p14:creationId xmlns:p14="http://schemas.microsoft.com/office/powerpoint/2010/main" val="3239666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Courier New" pitchFamily="49" charset="0"/>
                <a:cs typeface="Courier New" pitchFamily="49" charset="0"/>
              </a:rPr>
              <a:t>（共用已构造好的类型符）</a:t>
            </a:r>
            <a:endParaRPr lang="zh-CN" altLang="en-US" dirty="0"/>
          </a:p>
        </p:txBody>
      </p:sp>
    </p:spTree>
    <p:extLst>
      <p:ext uri="{BB962C8B-B14F-4D97-AF65-F5344CB8AC3E}">
        <p14:creationId xmlns:p14="http://schemas.microsoft.com/office/powerpoint/2010/main" val="643769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xfrm>
            <a:off x="382588" y="685800"/>
            <a:ext cx="6092825" cy="3429000"/>
          </a:xfrm>
          <a:ln/>
        </p:spPr>
      </p:sp>
      <p:sp>
        <p:nvSpPr>
          <p:cNvPr id="645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latin typeface="Courier New" pitchFamily="49" charset="0"/>
              <a:cs typeface="Courier New" pitchFamily="49" charset="0"/>
              <a:sym typeface="Wingdings 3" pitchFamily="18" charset="2"/>
            </a:endParaRPr>
          </a:p>
        </p:txBody>
      </p:sp>
    </p:spTree>
    <p:extLst>
      <p:ext uri="{BB962C8B-B14F-4D97-AF65-F5344CB8AC3E}">
        <p14:creationId xmlns:p14="http://schemas.microsoft.com/office/powerpoint/2010/main" val="2715993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37460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5353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89901" y="76200"/>
            <a:ext cx="2998926" cy="6737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3122" y="76200"/>
            <a:ext cx="8793606" cy="6737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5954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16892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03545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3122" y="863600"/>
            <a:ext cx="5896266" cy="594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2561" y="863600"/>
            <a:ext cx="5896266" cy="594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1850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4347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0818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52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3616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1984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01587" y="76200"/>
            <a:ext cx="11987239"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lvl="0"/>
            <a:r>
              <a:rPr lang="zh-CN" altLang="en-US" dirty="0"/>
              <a:t>单击此处编辑母版标题样式</a:t>
            </a:r>
          </a:p>
        </p:txBody>
      </p:sp>
      <p:sp>
        <p:nvSpPr>
          <p:cNvPr id="1027" name="Rectangle 4"/>
          <p:cNvSpPr>
            <a:spLocks noGrp="1" noChangeArrowheads="1"/>
          </p:cNvSpPr>
          <p:nvPr>
            <p:ph type="body" idx="1"/>
          </p:nvPr>
        </p:nvSpPr>
        <p:spPr bwMode="auto">
          <a:xfrm>
            <a:off x="93121" y="863600"/>
            <a:ext cx="11995705"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 tIns="10800" rIns="18000" bIns="1080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028" name="Line 8"/>
          <p:cNvSpPr>
            <a:spLocks noChangeShapeType="1"/>
          </p:cNvSpPr>
          <p:nvPr/>
        </p:nvSpPr>
        <p:spPr bwMode="auto">
          <a:xfrm>
            <a:off x="95239" y="765175"/>
            <a:ext cx="8975614" cy="0"/>
          </a:xfrm>
          <a:prstGeom prst="line">
            <a:avLst/>
          </a:prstGeom>
          <a:noFill/>
          <a:ln w="57150">
            <a:solidFill>
              <a:srgbClr val="8D97E5"/>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lvl1pPr algn="l" rtl="0" eaLnBrk="0" fontAlgn="base" hangingPunct="0">
        <a:spcBef>
          <a:spcPct val="0"/>
        </a:spcBef>
        <a:spcAft>
          <a:spcPct val="0"/>
        </a:spcAft>
        <a:defRPr sz="3600" b="1">
          <a:solidFill>
            <a:schemeClr val="tx1"/>
          </a:solidFill>
          <a:latin typeface="华文中宋" pitchFamily="2" charset="-122"/>
          <a:ea typeface="华文中宋" pitchFamily="2" charset="-122"/>
          <a:cs typeface="华文中宋" pitchFamily="2" charset="-122"/>
        </a:defRPr>
      </a:lvl1pPr>
      <a:lvl2pPr algn="l" rtl="0" eaLnBrk="0" fontAlgn="base" hangingPunct="0">
        <a:spcBef>
          <a:spcPct val="0"/>
        </a:spcBef>
        <a:spcAft>
          <a:spcPct val="0"/>
        </a:spcAft>
        <a:defRPr sz="3600" b="1">
          <a:solidFill>
            <a:schemeClr val="tx1"/>
          </a:solidFill>
          <a:latin typeface="Comic Sans MS" pitchFamily="66" charset="0"/>
          <a:ea typeface="楷体_GB2312" pitchFamily="49" charset="-122"/>
          <a:cs typeface="楷体_GB2312"/>
        </a:defRPr>
      </a:lvl2pPr>
      <a:lvl3pPr algn="l" rtl="0" eaLnBrk="0" fontAlgn="base" hangingPunct="0">
        <a:spcBef>
          <a:spcPct val="0"/>
        </a:spcBef>
        <a:spcAft>
          <a:spcPct val="0"/>
        </a:spcAft>
        <a:defRPr sz="3600" b="1">
          <a:solidFill>
            <a:schemeClr val="tx1"/>
          </a:solidFill>
          <a:latin typeface="Comic Sans MS" pitchFamily="66" charset="0"/>
          <a:ea typeface="楷体_GB2312" pitchFamily="49" charset="-122"/>
          <a:cs typeface="楷体_GB2312"/>
        </a:defRPr>
      </a:lvl3pPr>
      <a:lvl4pPr algn="l" rtl="0" eaLnBrk="0" fontAlgn="base" hangingPunct="0">
        <a:spcBef>
          <a:spcPct val="0"/>
        </a:spcBef>
        <a:spcAft>
          <a:spcPct val="0"/>
        </a:spcAft>
        <a:defRPr sz="3600" b="1">
          <a:solidFill>
            <a:schemeClr val="tx1"/>
          </a:solidFill>
          <a:latin typeface="Comic Sans MS" pitchFamily="66" charset="0"/>
          <a:ea typeface="楷体_GB2312" pitchFamily="49" charset="-122"/>
          <a:cs typeface="楷体_GB2312"/>
        </a:defRPr>
      </a:lvl4pPr>
      <a:lvl5pPr algn="l" rtl="0" eaLnBrk="0" fontAlgn="base" hangingPunct="0">
        <a:spcBef>
          <a:spcPct val="0"/>
        </a:spcBef>
        <a:spcAft>
          <a:spcPct val="0"/>
        </a:spcAft>
        <a:defRPr sz="3600" b="1">
          <a:solidFill>
            <a:schemeClr val="tx1"/>
          </a:solidFill>
          <a:latin typeface="Comic Sans MS" pitchFamily="66" charset="0"/>
          <a:ea typeface="楷体_GB2312" pitchFamily="49" charset="-122"/>
          <a:cs typeface="楷体_GB2312"/>
        </a:defRPr>
      </a:lvl5pPr>
      <a:lvl6pPr marL="457200" algn="l" rtl="0" fontAlgn="base">
        <a:spcBef>
          <a:spcPct val="0"/>
        </a:spcBef>
        <a:spcAft>
          <a:spcPct val="0"/>
        </a:spcAft>
        <a:defRPr sz="3600" b="1">
          <a:solidFill>
            <a:schemeClr val="tx1"/>
          </a:solidFill>
          <a:latin typeface="Comic Sans MS" pitchFamily="66" charset="0"/>
          <a:ea typeface="楷体_GB2312" pitchFamily="49" charset="-122"/>
        </a:defRPr>
      </a:lvl6pPr>
      <a:lvl7pPr marL="914400" algn="l" rtl="0" fontAlgn="base">
        <a:spcBef>
          <a:spcPct val="0"/>
        </a:spcBef>
        <a:spcAft>
          <a:spcPct val="0"/>
        </a:spcAft>
        <a:defRPr sz="3600" b="1">
          <a:solidFill>
            <a:schemeClr val="tx1"/>
          </a:solidFill>
          <a:latin typeface="Comic Sans MS" pitchFamily="66" charset="0"/>
          <a:ea typeface="楷体_GB2312" pitchFamily="49" charset="-122"/>
        </a:defRPr>
      </a:lvl7pPr>
      <a:lvl8pPr marL="1371600" algn="l" rtl="0" fontAlgn="base">
        <a:spcBef>
          <a:spcPct val="0"/>
        </a:spcBef>
        <a:spcAft>
          <a:spcPct val="0"/>
        </a:spcAft>
        <a:defRPr sz="3600" b="1">
          <a:solidFill>
            <a:schemeClr val="tx1"/>
          </a:solidFill>
          <a:latin typeface="Comic Sans MS" pitchFamily="66" charset="0"/>
          <a:ea typeface="楷体_GB2312" pitchFamily="49" charset="-122"/>
        </a:defRPr>
      </a:lvl8pPr>
      <a:lvl9pPr marL="1828800" algn="l" rtl="0" fontAlgn="base">
        <a:spcBef>
          <a:spcPct val="0"/>
        </a:spcBef>
        <a:spcAft>
          <a:spcPct val="0"/>
        </a:spcAft>
        <a:defRPr sz="3600" b="1">
          <a:solidFill>
            <a:schemeClr val="tx1"/>
          </a:solidFill>
          <a:latin typeface="Comic Sans MS" pitchFamily="66" charset="0"/>
          <a:ea typeface="楷体_GB2312" pitchFamily="49" charset="-122"/>
        </a:defRPr>
      </a:lvl9pPr>
    </p:titleStyle>
    <p:bodyStyle>
      <a:lvl1pPr marL="342900" indent="-342900" algn="l" rtl="0" eaLnBrk="0" fontAlgn="base" hangingPunct="0">
        <a:spcBef>
          <a:spcPct val="20000"/>
        </a:spcBef>
        <a:spcAft>
          <a:spcPct val="0"/>
        </a:spcAft>
        <a:buSzPct val="80000"/>
        <a:buBlip>
          <a:blip r:embed="rId13"/>
        </a:buBlip>
        <a:defRPr sz="2800" b="1">
          <a:solidFill>
            <a:schemeClr val="tx1"/>
          </a:solidFill>
          <a:latin typeface="华文中宋" pitchFamily="2" charset="-122"/>
          <a:ea typeface="华文中宋" pitchFamily="2" charset="-122"/>
          <a:cs typeface="华文中宋" pitchFamily="2" charset="-122"/>
        </a:defRPr>
      </a:lvl1pPr>
      <a:lvl2pPr marL="742950" indent="-285750" algn="l" rtl="0" eaLnBrk="0" fontAlgn="base" hangingPunct="0">
        <a:spcBef>
          <a:spcPct val="20000"/>
        </a:spcBef>
        <a:spcAft>
          <a:spcPct val="0"/>
        </a:spcAft>
        <a:buSzPct val="80000"/>
        <a:buBlip>
          <a:blip r:embed="rId14"/>
        </a:buBlip>
        <a:defRPr sz="2400">
          <a:solidFill>
            <a:schemeClr val="tx1"/>
          </a:solidFill>
          <a:latin typeface="华文中宋" pitchFamily="2" charset="-122"/>
          <a:ea typeface="华文中宋" pitchFamily="2" charset="-122"/>
          <a:cs typeface="华文中宋" pitchFamily="2" charset="-122"/>
        </a:defRPr>
      </a:lvl2pPr>
      <a:lvl3pPr marL="1143000" indent="-228600" algn="l" rtl="0" eaLnBrk="0" fontAlgn="base" hangingPunct="0">
        <a:spcBef>
          <a:spcPct val="20000"/>
        </a:spcBef>
        <a:spcAft>
          <a:spcPct val="0"/>
        </a:spcAft>
        <a:buSzPct val="80000"/>
        <a:buFont typeface="Arial" charset="0"/>
        <a:buChar char="–"/>
        <a:defRPr sz="2000">
          <a:solidFill>
            <a:schemeClr val="tx1"/>
          </a:solidFill>
          <a:latin typeface="华文中宋" pitchFamily="2" charset="-122"/>
          <a:ea typeface="华文中宋" pitchFamily="2" charset="-122"/>
          <a:cs typeface="华文中宋" pitchFamily="2" charset="-122"/>
        </a:defRPr>
      </a:lvl3pPr>
      <a:lvl4pPr marL="1600200" indent="-228600" algn="l" rtl="0" eaLnBrk="0" fontAlgn="base" hangingPunct="0">
        <a:spcBef>
          <a:spcPct val="20000"/>
        </a:spcBef>
        <a:spcAft>
          <a:spcPct val="0"/>
        </a:spcAft>
        <a:buSzPct val="80000"/>
        <a:buFont typeface="Wingdings" pitchFamily="2" charset="2"/>
        <a:buChar char="ü"/>
        <a:defRPr sz="2000">
          <a:solidFill>
            <a:schemeClr val="tx1"/>
          </a:solidFill>
          <a:latin typeface="华文中宋" pitchFamily="2" charset="-122"/>
          <a:ea typeface="华文中宋" pitchFamily="2" charset="-122"/>
          <a:cs typeface="华文中宋" pitchFamily="2" charset="-122"/>
        </a:defRPr>
      </a:lvl4pPr>
      <a:lvl5pPr marL="2057400" indent="-228600" algn="l" rtl="0" eaLnBrk="0" fontAlgn="base" hangingPunct="0">
        <a:spcBef>
          <a:spcPct val="20000"/>
        </a:spcBef>
        <a:spcAft>
          <a:spcPct val="0"/>
        </a:spcAft>
        <a:buSzPct val="80000"/>
        <a:buFont typeface="Arial" charset="0"/>
        <a:buChar char="»"/>
        <a:defRPr sz="2000">
          <a:solidFill>
            <a:schemeClr val="tx1"/>
          </a:solidFill>
          <a:latin typeface="Arial" charset="0"/>
          <a:ea typeface="+mn-ea"/>
          <a:cs typeface="楷体_GB2312"/>
        </a:defRPr>
      </a:lvl5pPr>
      <a:lvl6pPr marL="2514600" indent="-228600" algn="l" rtl="0" fontAlgn="base">
        <a:spcBef>
          <a:spcPct val="20000"/>
        </a:spcBef>
        <a:spcAft>
          <a:spcPct val="0"/>
        </a:spcAft>
        <a:buSzPct val="80000"/>
        <a:buFont typeface="Arial" charset="0"/>
        <a:buChar char="»"/>
        <a:defRPr>
          <a:solidFill>
            <a:schemeClr val="tx1"/>
          </a:solidFill>
          <a:latin typeface="Arial" charset="0"/>
          <a:ea typeface="+mn-ea"/>
        </a:defRPr>
      </a:lvl6pPr>
      <a:lvl7pPr marL="2971800" indent="-228600" algn="l" rtl="0" fontAlgn="base">
        <a:spcBef>
          <a:spcPct val="20000"/>
        </a:spcBef>
        <a:spcAft>
          <a:spcPct val="0"/>
        </a:spcAft>
        <a:buSzPct val="80000"/>
        <a:buFont typeface="Arial" charset="0"/>
        <a:buChar char="»"/>
        <a:defRPr>
          <a:solidFill>
            <a:schemeClr val="tx1"/>
          </a:solidFill>
          <a:latin typeface="Arial" charset="0"/>
          <a:ea typeface="+mn-ea"/>
        </a:defRPr>
      </a:lvl7pPr>
      <a:lvl8pPr marL="3429000" indent="-228600" algn="l" rtl="0" fontAlgn="base">
        <a:spcBef>
          <a:spcPct val="20000"/>
        </a:spcBef>
        <a:spcAft>
          <a:spcPct val="0"/>
        </a:spcAft>
        <a:buSzPct val="80000"/>
        <a:buFont typeface="Arial" charset="0"/>
        <a:buChar char="»"/>
        <a:defRPr>
          <a:solidFill>
            <a:schemeClr val="tx1"/>
          </a:solidFill>
          <a:latin typeface="Arial" charset="0"/>
          <a:ea typeface="+mn-ea"/>
        </a:defRPr>
      </a:lvl8pPr>
      <a:lvl9pPr marL="3886200" indent="-228600" algn="l" rtl="0" fontAlgn="base">
        <a:spcBef>
          <a:spcPct val="20000"/>
        </a:spcBef>
        <a:spcAft>
          <a:spcPct val="0"/>
        </a:spcAft>
        <a:buSzPct val="80000"/>
        <a:buFont typeface="Arial" charset="0"/>
        <a:buChar char="»"/>
        <a:defRPr>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1007402" y="2277740"/>
            <a:ext cx="10361851" cy="1511300"/>
          </a:xfrm>
        </p:spPr>
        <p:txBody>
          <a:bodyPr/>
          <a:lstStyle/>
          <a:p>
            <a:pPr eaLnBrk="1" hangingPunct="1"/>
            <a:r>
              <a:rPr lang="en-US" altLang="zh-CN" sz="6600" b="0" dirty="0">
                <a:latin typeface="Times New Roman" panose="02020603050405020304" pitchFamily="18" charset="0"/>
                <a:cs typeface="Times New Roman" panose="02020603050405020304" pitchFamily="18" charset="0"/>
              </a:rPr>
              <a:t>step further</a:t>
            </a:r>
          </a:p>
        </p:txBody>
      </p:sp>
      <p:sp>
        <p:nvSpPr>
          <p:cNvPr id="2052" name="Rectangle 3"/>
          <p:cNvSpPr>
            <a:spLocks noGrp="1" noChangeArrowheads="1"/>
          </p:cNvSpPr>
          <p:nvPr>
            <p:ph type="subTitle" idx="1"/>
          </p:nvPr>
        </p:nvSpPr>
        <p:spPr>
          <a:xfrm>
            <a:off x="2063483" y="3716339"/>
            <a:ext cx="7722134" cy="1393825"/>
          </a:xfrm>
        </p:spPr>
        <p:txBody>
          <a:bodyPr/>
          <a:lstStyle/>
          <a:p>
            <a:pPr eaLnBrk="1" hangingPunct="1"/>
            <a:endParaRPr lang="en-US" altLang="zh-CN" sz="3200" dirty="0">
              <a:latin typeface="华文中宋" panose="02010600040101010101" pitchFamily="2" charset="-122"/>
            </a:endParaRPr>
          </a:p>
          <a:p>
            <a:pPr eaLnBrk="1" hangingPunct="1"/>
            <a:r>
              <a:rPr lang="zh-CN" altLang="en-US" sz="3200" dirty="0">
                <a:latin typeface="华文中宋" panose="02010600040101010101" pitchFamily="2" charset="-122"/>
              </a:rPr>
              <a:t>专题</a:t>
            </a:r>
            <a:endParaRPr lang="en-US" altLang="zh-CN" sz="3200" dirty="0">
              <a:latin typeface="华文中宋" panose="02010600040101010101" pitchFamily="2" charset="-122"/>
            </a:endParaRPr>
          </a:p>
        </p:txBody>
      </p:sp>
      <p:sp>
        <p:nvSpPr>
          <p:cNvPr id="6" name="Rectangle 8">
            <a:extLst>
              <a:ext uri="{FF2B5EF4-FFF2-40B4-BE49-F238E27FC236}">
                <a16:creationId xmlns:a16="http://schemas.microsoft.com/office/drawing/2014/main" id="{B51E4BD3-239C-4AE0-A9CE-49B847EA55A0}"/>
              </a:ext>
            </a:extLst>
          </p:cNvPr>
          <p:cNvSpPr>
            <a:spLocks noChangeArrowheads="1"/>
          </p:cNvSpPr>
          <p:nvPr/>
        </p:nvSpPr>
        <p:spPr bwMode="auto">
          <a:xfrm>
            <a:off x="9210535" y="5876926"/>
            <a:ext cx="1149921" cy="50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p>
            <a:r>
              <a:rPr lang="zh-CN" altLang="en-US" sz="2800" dirty="0">
                <a:solidFill>
                  <a:schemeClr val="bg1"/>
                </a:solidFill>
                <a:latin typeface="华文中宋" pitchFamily="2" charset="-122"/>
                <a:ea typeface="华文中宋" pitchFamily="2" charset="-122"/>
              </a:rPr>
              <a:t>刘奇志</a:t>
            </a:r>
          </a:p>
        </p:txBody>
      </p:sp>
      <p:sp>
        <p:nvSpPr>
          <p:cNvPr id="7" name="内容占位符 2">
            <a:extLst>
              <a:ext uri="{FF2B5EF4-FFF2-40B4-BE49-F238E27FC236}">
                <a16:creationId xmlns:a16="http://schemas.microsoft.com/office/drawing/2014/main" id="{B6FE5E08-30C0-437E-80FE-B0D599F503D2}"/>
              </a:ext>
            </a:extLst>
          </p:cNvPr>
          <p:cNvSpPr txBox="1">
            <a:spLocks/>
          </p:cNvSpPr>
          <p:nvPr/>
        </p:nvSpPr>
        <p:spPr bwMode="auto">
          <a:xfrm>
            <a:off x="6635266" y="1673805"/>
            <a:ext cx="5529932" cy="3590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18000" tIns="10800" rIns="18000" bIns="10800" numCol="1" anchor="t" anchorCtr="0" compatLnSpc="1">
            <a:prstTxWarp prst="textNoShape">
              <a:avLst/>
            </a:prstTxWarp>
          </a:bodyPr>
          <a:lstStyle>
            <a:lvl1pPr marL="0" indent="0" algn="ctr" rtl="0" eaLnBrk="0" fontAlgn="base" hangingPunct="0">
              <a:spcBef>
                <a:spcPct val="20000"/>
              </a:spcBef>
              <a:spcAft>
                <a:spcPct val="0"/>
              </a:spcAft>
              <a:buSzPct val="80000"/>
              <a:buNone/>
              <a:defRPr sz="2800" b="1">
                <a:solidFill>
                  <a:schemeClr val="tx1"/>
                </a:solidFill>
                <a:latin typeface="华文中宋" pitchFamily="2" charset="-122"/>
                <a:ea typeface="华文中宋" pitchFamily="2" charset="-122"/>
                <a:cs typeface="华文中宋" pitchFamily="2" charset="-122"/>
              </a:defRPr>
            </a:lvl1pPr>
            <a:lvl2pPr marL="457200" indent="0" algn="ctr" rtl="0" eaLnBrk="0" fontAlgn="base" hangingPunct="0">
              <a:spcBef>
                <a:spcPct val="20000"/>
              </a:spcBef>
              <a:spcAft>
                <a:spcPct val="0"/>
              </a:spcAft>
              <a:buSzPct val="80000"/>
              <a:buNone/>
              <a:defRPr kumimoji="1" sz="2400">
                <a:solidFill>
                  <a:schemeClr val="tx1"/>
                </a:solidFill>
                <a:latin typeface="华文中宋" pitchFamily="2" charset="-122"/>
                <a:ea typeface="华文中宋" pitchFamily="2" charset="-122"/>
                <a:cs typeface="华文中宋" pitchFamily="2" charset="-122"/>
              </a:defRPr>
            </a:lvl2pPr>
            <a:lvl3pPr marL="914400" indent="0" algn="ctr" rtl="0" eaLnBrk="0" fontAlgn="base" hangingPunct="0">
              <a:spcBef>
                <a:spcPct val="20000"/>
              </a:spcBef>
              <a:spcAft>
                <a:spcPct val="0"/>
              </a:spcAft>
              <a:buSzPct val="80000"/>
              <a:buFont typeface="Arial" charset="0"/>
              <a:buNone/>
              <a:defRPr kumimoji="1" sz="2000">
                <a:solidFill>
                  <a:schemeClr val="tx1"/>
                </a:solidFill>
                <a:latin typeface="华文中宋" pitchFamily="2" charset="-122"/>
                <a:ea typeface="华文中宋" pitchFamily="2" charset="-122"/>
                <a:cs typeface="华文中宋" pitchFamily="2" charset="-122"/>
              </a:defRPr>
            </a:lvl3pPr>
            <a:lvl4pPr marL="1371600" indent="0" algn="ctr" rtl="0" eaLnBrk="0" fontAlgn="base" hangingPunct="0">
              <a:spcBef>
                <a:spcPct val="20000"/>
              </a:spcBef>
              <a:spcAft>
                <a:spcPct val="0"/>
              </a:spcAft>
              <a:buSzPct val="80000"/>
              <a:buFont typeface="Wingdings" pitchFamily="2" charset="2"/>
              <a:buNone/>
              <a:defRPr kumimoji="1" sz="2000">
                <a:solidFill>
                  <a:schemeClr val="tx1"/>
                </a:solidFill>
                <a:latin typeface="华文中宋" pitchFamily="2" charset="-122"/>
                <a:ea typeface="华文中宋" pitchFamily="2" charset="-122"/>
                <a:cs typeface="华文中宋" pitchFamily="2" charset="-122"/>
              </a:defRPr>
            </a:lvl4pPr>
            <a:lvl5pPr marL="1828800" indent="0" algn="ctr" rtl="0" eaLnBrk="0" fontAlgn="base" hangingPunct="0">
              <a:spcBef>
                <a:spcPct val="20000"/>
              </a:spcBef>
              <a:spcAft>
                <a:spcPct val="0"/>
              </a:spcAft>
              <a:buSzPct val="80000"/>
              <a:buFont typeface="Arial" charset="0"/>
              <a:buNone/>
              <a:defRPr kumimoji="1" sz="2000">
                <a:solidFill>
                  <a:schemeClr val="tx1"/>
                </a:solidFill>
                <a:latin typeface="Arial" charset="0"/>
                <a:ea typeface="+mn-ea"/>
                <a:cs typeface="楷体_GB2312" charset="0"/>
              </a:defRPr>
            </a:lvl5pPr>
            <a:lvl6pPr marL="2286000" indent="0" algn="ctr" rtl="0" fontAlgn="base">
              <a:spcBef>
                <a:spcPct val="20000"/>
              </a:spcBef>
              <a:spcAft>
                <a:spcPct val="0"/>
              </a:spcAft>
              <a:buSzPct val="80000"/>
              <a:buFont typeface="Arial" charset="0"/>
              <a:buNone/>
              <a:defRPr>
                <a:solidFill>
                  <a:schemeClr val="tx1"/>
                </a:solidFill>
                <a:latin typeface="Arial" charset="0"/>
                <a:ea typeface="+mn-ea"/>
              </a:defRPr>
            </a:lvl6pPr>
            <a:lvl7pPr marL="2743200" indent="0" algn="ctr" rtl="0" fontAlgn="base">
              <a:spcBef>
                <a:spcPct val="20000"/>
              </a:spcBef>
              <a:spcAft>
                <a:spcPct val="0"/>
              </a:spcAft>
              <a:buSzPct val="80000"/>
              <a:buFont typeface="Arial" charset="0"/>
              <a:buNone/>
              <a:defRPr>
                <a:solidFill>
                  <a:schemeClr val="tx1"/>
                </a:solidFill>
                <a:latin typeface="Arial" charset="0"/>
                <a:ea typeface="+mn-ea"/>
              </a:defRPr>
            </a:lvl7pPr>
            <a:lvl8pPr marL="3200400" indent="0" algn="ctr" rtl="0" fontAlgn="base">
              <a:spcBef>
                <a:spcPct val="20000"/>
              </a:spcBef>
              <a:spcAft>
                <a:spcPct val="0"/>
              </a:spcAft>
              <a:buSzPct val="80000"/>
              <a:buFont typeface="Arial" charset="0"/>
              <a:buNone/>
              <a:defRPr>
                <a:solidFill>
                  <a:schemeClr val="tx1"/>
                </a:solidFill>
                <a:latin typeface="Arial" charset="0"/>
                <a:ea typeface="+mn-ea"/>
              </a:defRPr>
            </a:lvl8pPr>
            <a:lvl9pPr marL="3657600" indent="0" algn="ctr" rtl="0" fontAlgn="base">
              <a:spcBef>
                <a:spcPct val="20000"/>
              </a:spcBef>
              <a:spcAft>
                <a:spcPct val="0"/>
              </a:spcAft>
              <a:buSzPct val="80000"/>
              <a:buFont typeface="Arial" charset="0"/>
              <a:buNone/>
              <a:defRPr>
                <a:solidFill>
                  <a:schemeClr val="tx1"/>
                </a:solidFill>
                <a:latin typeface="Arial" charset="0"/>
                <a:ea typeface="+mn-ea"/>
              </a:defRPr>
            </a:lvl9pPr>
          </a:lstStyle>
          <a:p>
            <a:pPr algn="l"/>
            <a:r>
              <a:rPr lang="zh-CN" altLang="en-US" sz="2400" kern="0" dirty="0"/>
              <a:t>起步：</a:t>
            </a:r>
            <a:endParaRPr lang="en-US" altLang="zh-CN" sz="2400" kern="0" dirty="0"/>
          </a:p>
          <a:p>
            <a:pPr lvl="1" algn="l"/>
            <a:r>
              <a:rPr lang="zh-CN" altLang="en-US" sz="2000" kern="0" dirty="0"/>
              <a:t>认知与体验（硬件、软件、程序与</a:t>
            </a:r>
            <a:r>
              <a:rPr lang="en-US" altLang="zh-CN" sz="2000" kern="0" dirty="0"/>
              <a:t>C</a:t>
            </a:r>
            <a:r>
              <a:rPr lang="zh-CN" altLang="en-US" sz="2000" kern="0" dirty="0"/>
              <a:t>语言）</a:t>
            </a:r>
            <a:endParaRPr lang="en-US" altLang="zh-CN" sz="2000" kern="0" dirty="0"/>
          </a:p>
          <a:p>
            <a:pPr algn="l"/>
            <a:r>
              <a:rPr lang="zh-CN" altLang="en-US" sz="2400" kern="0" dirty="0"/>
              <a:t>进阶：</a:t>
            </a:r>
            <a:endParaRPr lang="en-US" altLang="zh-CN" sz="2400" kern="0" dirty="0"/>
          </a:p>
          <a:p>
            <a:pPr lvl="1" algn="l"/>
            <a:r>
              <a:rPr lang="zh-CN" altLang="en-US" sz="2000" kern="0" dirty="0"/>
              <a:t>判断与推理（流程控制方法、语句）</a:t>
            </a:r>
            <a:endParaRPr lang="en-US" altLang="zh-CN" sz="2000" kern="0" dirty="0"/>
          </a:p>
          <a:p>
            <a:pPr lvl="1" algn="l"/>
            <a:r>
              <a:rPr lang="zh-CN" altLang="en-US" sz="2000" kern="0" dirty="0"/>
              <a:t>抽象与封装（模块设计方法、函数）</a:t>
            </a:r>
            <a:endParaRPr lang="en-US" altLang="zh-CN" sz="2000" kern="0" dirty="0"/>
          </a:p>
          <a:p>
            <a:pPr lvl="1" algn="l"/>
            <a:r>
              <a:rPr lang="zh-CN" altLang="en-US" sz="2000" kern="0" dirty="0"/>
              <a:t>表达与转换（基本操作、数据类型）</a:t>
            </a:r>
            <a:endParaRPr lang="en-US" altLang="zh-CN" sz="2000" kern="0" dirty="0"/>
          </a:p>
          <a:p>
            <a:pPr algn="l"/>
            <a:r>
              <a:rPr lang="zh-CN" altLang="en-US" sz="2400" kern="0" dirty="0">
                <a:solidFill>
                  <a:srgbClr val="FF0000"/>
                </a:solidFill>
              </a:rPr>
              <a:t>提高：</a:t>
            </a:r>
            <a:endParaRPr lang="en-US" altLang="zh-CN" sz="2400" kern="0" dirty="0">
              <a:solidFill>
                <a:srgbClr val="FF0000"/>
              </a:solidFill>
            </a:endParaRPr>
          </a:p>
          <a:p>
            <a:pPr lvl="1" algn="l"/>
            <a:r>
              <a:rPr lang="zh-CN" altLang="en-US" sz="2000" kern="0" dirty="0">
                <a:solidFill>
                  <a:srgbClr val="FF0000"/>
                </a:solidFill>
              </a:rPr>
              <a:t>构造与访问</a:t>
            </a:r>
            <a:r>
              <a:rPr lang="zh-CN" altLang="en-US" sz="2000" kern="0" dirty="0"/>
              <a:t>（数组、</a:t>
            </a:r>
            <a:r>
              <a:rPr lang="zh-CN" altLang="en-US" sz="2000" b="1" kern="0" dirty="0">
                <a:solidFill>
                  <a:srgbClr val="FF0000"/>
                </a:solidFill>
              </a:rPr>
              <a:t>指针、</a:t>
            </a:r>
            <a:r>
              <a:rPr lang="zh-CN" altLang="en-US" sz="2000" kern="0" dirty="0"/>
              <a:t>结构）</a:t>
            </a:r>
            <a:endParaRPr lang="en-US" altLang="zh-CN" sz="2000" kern="0" dirty="0"/>
          </a:p>
          <a:p>
            <a:pPr lvl="1" algn="l"/>
            <a:r>
              <a:rPr lang="zh-CN" altLang="en-US" sz="2000" kern="0" dirty="0"/>
              <a:t>归纳与推广（程序设计的本质）</a:t>
            </a:r>
          </a:p>
        </p:txBody>
      </p:sp>
      <p:sp>
        <p:nvSpPr>
          <p:cNvPr id="8" name="标题 1">
            <a:extLst>
              <a:ext uri="{FF2B5EF4-FFF2-40B4-BE49-F238E27FC236}">
                <a16:creationId xmlns:a16="http://schemas.microsoft.com/office/drawing/2014/main" id="{27964779-CA86-4C08-84E3-32DCB0BA722D}"/>
              </a:ext>
            </a:extLst>
          </p:cNvPr>
          <p:cNvSpPr txBox="1">
            <a:spLocks/>
          </p:cNvSpPr>
          <p:nvPr/>
        </p:nvSpPr>
        <p:spPr bwMode="auto">
          <a:xfrm>
            <a:off x="101587" y="76200"/>
            <a:ext cx="11987239" cy="88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Comic Sans MS" pitchFamily="66" charset="0"/>
                <a:ea typeface="楷体_GB2312" pitchFamily="49" charset="-122"/>
              </a:defRPr>
            </a:lvl2pPr>
            <a:lvl3pPr algn="l" rtl="0" eaLnBrk="0" fontAlgn="base" hangingPunct="0">
              <a:spcBef>
                <a:spcPct val="0"/>
              </a:spcBef>
              <a:spcAft>
                <a:spcPct val="0"/>
              </a:spcAft>
              <a:defRPr sz="3600" b="1">
                <a:solidFill>
                  <a:schemeClr val="tx1"/>
                </a:solidFill>
                <a:latin typeface="Comic Sans MS" pitchFamily="66" charset="0"/>
                <a:ea typeface="楷体_GB2312" pitchFamily="49" charset="-122"/>
              </a:defRPr>
            </a:lvl3pPr>
            <a:lvl4pPr algn="l" rtl="0" eaLnBrk="0" fontAlgn="base" hangingPunct="0">
              <a:spcBef>
                <a:spcPct val="0"/>
              </a:spcBef>
              <a:spcAft>
                <a:spcPct val="0"/>
              </a:spcAft>
              <a:defRPr sz="3600" b="1">
                <a:solidFill>
                  <a:schemeClr val="tx1"/>
                </a:solidFill>
                <a:latin typeface="Comic Sans MS" pitchFamily="66" charset="0"/>
                <a:ea typeface="楷体_GB2312" pitchFamily="49" charset="-122"/>
              </a:defRPr>
            </a:lvl4pPr>
            <a:lvl5pPr algn="l" rtl="0" eaLnBrk="0" fontAlgn="base" hangingPunct="0">
              <a:spcBef>
                <a:spcPct val="0"/>
              </a:spcBef>
              <a:spcAft>
                <a:spcPct val="0"/>
              </a:spcAft>
              <a:defRPr sz="3600" b="1">
                <a:solidFill>
                  <a:schemeClr val="tx1"/>
                </a:solidFill>
                <a:latin typeface="Comic Sans MS" pitchFamily="66" charset="0"/>
                <a:ea typeface="楷体_GB2312" pitchFamily="49" charset="-122"/>
              </a:defRPr>
            </a:lvl5pPr>
            <a:lvl6pPr marL="457200" algn="l" rtl="0" fontAlgn="base">
              <a:spcBef>
                <a:spcPct val="0"/>
              </a:spcBef>
              <a:spcAft>
                <a:spcPct val="0"/>
              </a:spcAft>
              <a:defRPr sz="3600" b="1">
                <a:solidFill>
                  <a:schemeClr val="tx1"/>
                </a:solidFill>
                <a:latin typeface="Comic Sans MS" pitchFamily="66" charset="0"/>
                <a:ea typeface="楷体_GB2312" pitchFamily="49" charset="-122"/>
              </a:defRPr>
            </a:lvl6pPr>
            <a:lvl7pPr marL="914400" algn="l" rtl="0" fontAlgn="base">
              <a:spcBef>
                <a:spcPct val="0"/>
              </a:spcBef>
              <a:spcAft>
                <a:spcPct val="0"/>
              </a:spcAft>
              <a:defRPr sz="3600" b="1">
                <a:solidFill>
                  <a:schemeClr val="tx1"/>
                </a:solidFill>
                <a:latin typeface="Comic Sans MS" pitchFamily="66" charset="0"/>
                <a:ea typeface="楷体_GB2312" pitchFamily="49" charset="-122"/>
              </a:defRPr>
            </a:lvl7pPr>
            <a:lvl8pPr marL="1371600" algn="l" rtl="0" fontAlgn="base">
              <a:spcBef>
                <a:spcPct val="0"/>
              </a:spcBef>
              <a:spcAft>
                <a:spcPct val="0"/>
              </a:spcAft>
              <a:defRPr sz="3600" b="1">
                <a:solidFill>
                  <a:schemeClr val="tx1"/>
                </a:solidFill>
                <a:latin typeface="Comic Sans MS" pitchFamily="66" charset="0"/>
                <a:ea typeface="楷体_GB2312" pitchFamily="49" charset="-122"/>
              </a:defRPr>
            </a:lvl8pPr>
            <a:lvl9pPr marL="1828800" algn="l" rtl="0" fontAlgn="base">
              <a:spcBef>
                <a:spcPct val="0"/>
              </a:spcBef>
              <a:spcAft>
                <a:spcPct val="0"/>
              </a:spcAft>
              <a:defRPr sz="3600" b="1">
                <a:solidFill>
                  <a:schemeClr val="tx1"/>
                </a:solidFill>
                <a:latin typeface="Comic Sans MS" pitchFamily="66" charset="0"/>
                <a:ea typeface="楷体_GB2312" pitchFamily="49" charset="-122"/>
              </a:defRPr>
            </a:lvl9pPr>
          </a:lstStyle>
          <a:p>
            <a:r>
              <a:rPr lang="zh-CN" altLang="en-US" sz="2800" b="0" kern="0" dirty="0">
                <a:latin typeface="华文彩云" panose="02010800040101010101" pitchFamily="2" charset="-122"/>
                <a:ea typeface="华文彩云" panose="02010800040101010101" pitchFamily="2" charset="-122"/>
                <a:cs typeface="Arial" panose="020B0604020202020204" pitchFamily="34" charset="0"/>
              </a:rPr>
              <a:t>南京大学 计算机科学与技术系</a:t>
            </a:r>
            <a:endParaRPr lang="en-US" altLang="zh-CN" sz="2800" b="0" kern="0" dirty="0">
              <a:latin typeface="华文彩云" panose="02010800040101010101" pitchFamily="2" charset="-122"/>
              <a:ea typeface="华文彩云" panose="02010800040101010101" pitchFamily="2" charset="-122"/>
              <a:cs typeface="Arial" panose="020B0604020202020204" pitchFamily="34" charset="0"/>
            </a:endParaRPr>
          </a:p>
          <a:p>
            <a:r>
              <a:rPr lang="en-US" altLang="zh-CN" sz="2400" b="0" kern="0" dirty="0">
                <a:latin typeface="Arial" panose="020B0604020202020204" pitchFamily="34" charset="0"/>
                <a:cs typeface="Arial" panose="020B0604020202020204" pitchFamily="34" charset="0"/>
              </a:rPr>
              <a:t>Department of Computer Science &amp; Technology,</a:t>
            </a:r>
            <a:r>
              <a:rPr lang="zh-CN" altLang="en-US" sz="2400" b="0" kern="0" dirty="0">
                <a:latin typeface="Arial" panose="020B0604020202020204" pitchFamily="34" charset="0"/>
                <a:cs typeface="Arial" panose="020B0604020202020204" pitchFamily="34" charset="0"/>
              </a:rPr>
              <a:t> </a:t>
            </a:r>
            <a:r>
              <a:rPr lang="en-US" altLang="zh-CN" sz="2400" b="0" kern="0" dirty="0">
                <a:latin typeface="Arial" panose="020B0604020202020204" pitchFamily="34" charset="0"/>
                <a:cs typeface="Arial" panose="020B0604020202020204" pitchFamily="34" charset="0"/>
              </a:rPr>
              <a:t>NJU</a:t>
            </a:r>
            <a:endParaRPr lang="zh-CN" altLang="en-US" sz="2400" b="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3838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zh-CN" dirty="0"/>
              <a:t>指针变量的初始化</a:t>
            </a:r>
            <a:endParaRPr lang="zh-CN" altLang="en-US" dirty="0"/>
          </a:p>
        </p:txBody>
      </p:sp>
      <p:sp>
        <p:nvSpPr>
          <p:cNvPr id="10243" name="内容占位符 2"/>
          <p:cNvSpPr>
            <a:spLocks noGrp="1"/>
          </p:cNvSpPr>
          <p:nvPr>
            <p:ph idx="1"/>
          </p:nvPr>
        </p:nvSpPr>
        <p:spPr/>
        <p:txBody>
          <a:bodyPr/>
          <a:lstStyle/>
          <a:p>
            <a:r>
              <a:rPr lang="zh-CN" altLang="en-US" dirty="0"/>
              <a:t>定义变量的时候明确</a:t>
            </a:r>
            <a:r>
              <a:rPr lang="zh-CN" altLang="zh-CN" dirty="0"/>
              <a:t>指针变量存储</a:t>
            </a:r>
            <a:r>
              <a:rPr lang="zh-CN" altLang="en-US" dirty="0"/>
              <a:t>哪个</a:t>
            </a:r>
            <a:r>
              <a:rPr lang="zh-CN" altLang="zh-CN" dirty="0"/>
              <a:t>变量的地址</a:t>
            </a:r>
            <a:r>
              <a:rPr lang="zh-CN" altLang="en-US" dirty="0"/>
              <a:t>，即指向哪个变量</a:t>
            </a:r>
            <a:r>
              <a:rPr lang="zh-CN" altLang="en-US" b="0" dirty="0"/>
              <a:t> </a:t>
            </a:r>
            <a:endParaRPr lang="en-US" altLang="zh-CN" b="0" dirty="0"/>
          </a:p>
          <a:p>
            <a:endParaRPr lang="zh-CN" altLang="en-US"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1837233B-25A1-4B6D-952E-C60E176C129A}" type="slidenum">
              <a:rPr lang="en-US" altLang="zh-CN" sz="1200">
                <a:ea typeface="+mn-ea"/>
              </a:rPr>
              <a:pPr algn="r">
                <a:defRPr/>
              </a:pPr>
              <a:t>10</a:t>
            </a:fld>
            <a:endParaRPr lang="en-US" altLang="zh-CN" sz="1200">
              <a:ea typeface="+mn-ea"/>
            </a:endParaRPr>
          </a:p>
        </p:txBody>
      </p:sp>
      <p:sp>
        <p:nvSpPr>
          <p:cNvPr id="8" name="文本框 2"/>
          <p:cNvSpPr txBox="1">
            <a:spLocks noChangeArrowheads="1"/>
          </p:cNvSpPr>
          <p:nvPr/>
        </p:nvSpPr>
        <p:spPr bwMode="auto">
          <a:xfrm>
            <a:off x="9031690" y="6062781"/>
            <a:ext cx="1564016"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zh-CN" sz="1800" kern="100">
                <a:latin typeface="Times New Roman"/>
                <a:ea typeface="宋体"/>
                <a:cs typeface="宋体"/>
              </a:rPr>
              <a:t> </a:t>
            </a:r>
            <a:r>
              <a:rPr lang="en-US" sz="1800" kern="100">
                <a:latin typeface="Times New Roman"/>
                <a:ea typeface="宋体"/>
                <a:cs typeface="宋体"/>
              </a:rPr>
              <a:t>  </a:t>
            </a:r>
            <a:r>
              <a:rPr lang="zh-CN" sz="1800" kern="100">
                <a:latin typeface="Times New Roman"/>
                <a:ea typeface="宋体"/>
                <a:cs typeface="宋体"/>
              </a:rPr>
              <a:t>内容</a:t>
            </a:r>
          </a:p>
        </p:txBody>
      </p:sp>
      <p:sp>
        <p:nvSpPr>
          <p:cNvPr id="9" name="文本框 2"/>
          <p:cNvSpPr txBox="1">
            <a:spLocks noChangeArrowheads="1"/>
          </p:cNvSpPr>
          <p:nvPr/>
        </p:nvSpPr>
        <p:spPr bwMode="auto">
          <a:xfrm>
            <a:off x="7640382" y="6062781"/>
            <a:ext cx="1152000"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zh-CN" sz="1800" kern="100" dirty="0">
                <a:latin typeface="Times New Roman"/>
                <a:ea typeface="宋体"/>
                <a:cs typeface="宋体"/>
              </a:rPr>
              <a:t> 内存地址</a:t>
            </a:r>
          </a:p>
        </p:txBody>
      </p:sp>
      <p:sp>
        <p:nvSpPr>
          <p:cNvPr id="10" name="文本框 2"/>
          <p:cNvSpPr txBox="1">
            <a:spLocks noChangeArrowheads="1"/>
          </p:cNvSpPr>
          <p:nvPr/>
        </p:nvSpPr>
        <p:spPr bwMode="auto">
          <a:xfrm>
            <a:off x="5506451" y="6062781"/>
            <a:ext cx="1564013" cy="336549"/>
          </a:xfrm>
          <a:prstGeom prst="rect">
            <a:avLst/>
          </a:prstGeom>
          <a:solidFill>
            <a:srgbClr val="FFFFFF"/>
          </a:solidFill>
          <a:ln w="9525">
            <a:noFill/>
            <a:miter lim="800000"/>
            <a:headEnd/>
            <a:tailEnd/>
          </a:ln>
        </p:spPr>
        <p:txBody>
          <a:bodyPr lIns="0" tIns="0" rIns="0" bIns="0" anchor="ctr"/>
          <a:lstStyle/>
          <a:p>
            <a:pPr indent="114300" algn="just">
              <a:spcAft>
                <a:spcPts val="0"/>
              </a:spcAft>
              <a:defRPr/>
            </a:pPr>
            <a:r>
              <a:rPr lang="zh-CN" sz="1800" kern="100" dirty="0">
                <a:latin typeface="Times New Roman"/>
                <a:ea typeface="宋体"/>
                <a:cs typeface="宋体"/>
              </a:rPr>
              <a:t>变量名</a:t>
            </a:r>
          </a:p>
        </p:txBody>
      </p:sp>
      <p:sp>
        <p:nvSpPr>
          <p:cNvPr id="15" name="Text Box 2156"/>
          <p:cNvSpPr txBox="1">
            <a:spLocks noChangeArrowheads="1"/>
          </p:cNvSpPr>
          <p:nvPr/>
        </p:nvSpPr>
        <p:spPr bwMode="auto">
          <a:xfrm>
            <a:off x="9065742" y="4122856"/>
            <a:ext cx="920632" cy="34290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1864" tIns="0" rIns="51864" bIns="0" upright="1"/>
          <a:lstStyle/>
          <a:p>
            <a:pPr algn="just">
              <a:spcAft>
                <a:spcPts val="0"/>
              </a:spcAft>
              <a:defRPr/>
            </a:pPr>
            <a:r>
              <a:rPr lang="en-US" sz="1800" kern="100" dirty="0">
                <a:solidFill>
                  <a:srgbClr val="000000"/>
                </a:solidFill>
                <a:latin typeface="Times New Roman"/>
                <a:ea typeface="宋体" pitchFamily="2" charset="-122"/>
                <a:cs typeface="宋体"/>
              </a:rPr>
              <a:t>……</a:t>
            </a:r>
            <a:endParaRPr lang="zh-CN" sz="1800" dirty="0">
              <a:latin typeface="宋体"/>
              <a:ea typeface="宋体" pitchFamily="2" charset="-122"/>
              <a:cs typeface="宋体"/>
            </a:endParaRPr>
          </a:p>
        </p:txBody>
      </p:sp>
      <p:sp>
        <p:nvSpPr>
          <p:cNvPr id="16" name="文本框 2"/>
          <p:cNvSpPr txBox="1">
            <a:spLocks noChangeArrowheads="1"/>
          </p:cNvSpPr>
          <p:nvPr/>
        </p:nvSpPr>
        <p:spPr bwMode="auto">
          <a:xfrm>
            <a:off x="8672094" y="3321167"/>
            <a:ext cx="1841261" cy="33813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b="1" kern="100" dirty="0">
                <a:latin typeface="Times New Roman"/>
                <a:ea typeface="宋体"/>
                <a:cs typeface="宋体"/>
              </a:rPr>
              <a:t>               3</a:t>
            </a:r>
            <a:endParaRPr lang="zh-CN" sz="1800" kern="100" dirty="0">
              <a:latin typeface="Times New Roman"/>
              <a:ea typeface="宋体"/>
              <a:cs typeface="宋体"/>
            </a:endParaRPr>
          </a:p>
        </p:txBody>
      </p:sp>
      <p:grpSp>
        <p:nvGrpSpPr>
          <p:cNvPr id="2" name="组合 1">
            <a:extLst>
              <a:ext uri="{FF2B5EF4-FFF2-40B4-BE49-F238E27FC236}">
                <a16:creationId xmlns:a16="http://schemas.microsoft.com/office/drawing/2014/main" id="{F832DD6E-AB06-4068-8EE9-D21F0D23DD79}"/>
              </a:ext>
            </a:extLst>
          </p:cNvPr>
          <p:cNvGrpSpPr/>
          <p:nvPr/>
        </p:nvGrpSpPr>
        <p:grpSpPr>
          <a:xfrm>
            <a:off x="5468498" y="2663942"/>
            <a:ext cx="4871975" cy="3147839"/>
            <a:chOff x="5240118" y="2078877"/>
            <a:chExt cx="4871975" cy="3147839"/>
          </a:xfrm>
        </p:grpSpPr>
        <p:sp>
          <p:nvSpPr>
            <p:cNvPr id="34" name="文本框 2"/>
            <p:cNvSpPr txBox="1">
              <a:spLocks noChangeArrowheads="1"/>
            </p:cNvSpPr>
            <p:nvPr/>
          </p:nvSpPr>
          <p:spPr bwMode="auto">
            <a:xfrm>
              <a:off x="7191892" y="2302716"/>
              <a:ext cx="1439994"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latin typeface="Times New Roman"/>
                  <a:ea typeface="宋体"/>
                  <a:cs typeface="宋体"/>
                </a:rPr>
                <a:t> </a:t>
              </a:r>
              <a:r>
                <a:rPr lang="en-US" sz="1800" kern="100" dirty="0">
                  <a:solidFill>
                    <a:srgbClr val="FF0000"/>
                  </a:solidFill>
                  <a:latin typeface="Times New Roman"/>
                  <a:ea typeface="宋体"/>
                  <a:cs typeface="宋体"/>
                </a:rPr>
                <a:t>0X00002000</a:t>
              </a:r>
              <a:endParaRPr lang="zh-CN" sz="1800" kern="100" dirty="0">
                <a:solidFill>
                  <a:srgbClr val="FF0000"/>
                </a:solidFill>
                <a:latin typeface="Times New Roman"/>
                <a:ea typeface="宋体"/>
                <a:cs typeface="宋体"/>
              </a:endParaRPr>
            </a:p>
          </p:txBody>
        </p:sp>
        <p:sp>
          <p:nvSpPr>
            <p:cNvPr id="36" name="文本框 2"/>
            <p:cNvSpPr txBox="1">
              <a:spLocks noChangeArrowheads="1"/>
            </p:cNvSpPr>
            <p:nvPr/>
          </p:nvSpPr>
          <p:spPr bwMode="auto">
            <a:xfrm>
              <a:off x="7191892" y="2623390"/>
              <a:ext cx="1439994"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latin typeface="Times New Roman"/>
                  <a:ea typeface="宋体"/>
                  <a:cs typeface="宋体"/>
                </a:rPr>
                <a:t> 0X00002001</a:t>
              </a:r>
              <a:endParaRPr lang="zh-CN" sz="1800" kern="100" dirty="0">
                <a:latin typeface="Times New Roman"/>
                <a:ea typeface="宋体"/>
                <a:cs typeface="宋体"/>
              </a:endParaRPr>
            </a:p>
          </p:txBody>
        </p:sp>
        <p:sp>
          <p:nvSpPr>
            <p:cNvPr id="37" name="文本框 2"/>
            <p:cNvSpPr txBox="1">
              <a:spLocks noChangeArrowheads="1"/>
            </p:cNvSpPr>
            <p:nvPr/>
          </p:nvSpPr>
          <p:spPr bwMode="auto">
            <a:xfrm>
              <a:off x="7191892" y="2944065"/>
              <a:ext cx="1439994"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latin typeface="Times New Roman"/>
                  <a:ea typeface="宋体"/>
                  <a:cs typeface="宋体"/>
                </a:rPr>
                <a:t> 0X00002002</a:t>
              </a:r>
              <a:endParaRPr lang="zh-CN" sz="1800" kern="100" dirty="0">
                <a:latin typeface="Times New Roman"/>
                <a:ea typeface="宋体"/>
                <a:cs typeface="宋体"/>
              </a:endParaRPr>
            </a:p>
          </p:txBody>
        </p:sp>
        <p:sp>
          <p:nvSpPr>
            <p:cNvPr id="38" name="文本框 2"/>
            <p:cNvSpPr txBox="1">
              <a:spLocks noChangeArrowheads="1"/>
            </p:cNvSpPr>
            <p:nvPr/>
          </p:nvSpPr>
          <p:spPr bwMode="auto">
            <a:xfrm>
              <a:off x="7191892" y="3264740"/>
              <a:ext cx="1439994"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latin typeface="Times New Roman"/>
                  <a:ea typeface="宋体"/>
                  <a:cs typeface="宋体"/>
                </a:rPr>
                <a:t> 0X00002003</a:t>
              </a:r>
              <a:endParaRPr lang="zh-CN" sz="1800" kern="100" dirty="0">
                <a:latin typeface="Times New Roman"/>
                <a:ea typeface="宋体"/>
                <a:cs typeface="宋体"/>
              </a:endParaRPr>
            </a:p>
          </p:txBody>
        </p:sp>
        <p:sp>
          <p:nvSpPr>
            <p:cNvPr id="12" name="Text Box 2156"/>
            <p:cNvSpPr txBox="1">
              <a:spLocks noChangeArrowheads="1"/>
            </p:cNvSpPr>
            <p:nvPr/>
          </p:nvSpPr>
          <p:spPr bwMode="auto">
            <a:xfrm>
              <a:off x="5240118" y="2367803"/>
              <a:ext cx="1750259" cy="34131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1864" tIns="0" rIns="51864" bIns="0" upright="1"/>
            <a:lstStyle/>
            <a:p>
              <a:pPr algn="just">
                <a:spcAft>
                  <a:spcPts val="0"/>
                </a:spcAft>
                <a:defRPr/>
              </a:pPr>
              <a:r>
                <a:rPr lang="zh-CN" sz="1800" kern="100" dirty="0">
                  <a:solidFill>
                    <a:srgbClr val="000000"/>
                  </a:solidFill>
                  <a:latin typeface="Times New Roman"/>
                  <a:ea typeface="宋体"/>
                  <a:cs typeface="宋体"/>
                </a:rPr>
                <a:t>整型变量</a:t>
              </a:r>
              <a:r>
                <a:rPr lang="en-US" sz="1800" kern="100" dirty="0">
                  <a:solidFill>
                    <a:srgbClr val="000000"/>
                  </a:solidFill>
                  <a:latin typeface="Times New Roman"/>
                  <a:ea typeface="宋体"/>
                  <a:cs typeface="宋体"/>
                </a:rPr>
                <a:t> </a:t>
              </a:r>
              <a:r>
                <a:rPr lang="en-US" sz="1800" kern="100" dirty="0" err="1">
                  <a:solidFill>
                    <a:srgbClr val="000000"/>
                  </a:solidFill>
                  <a:latin typeface="Times New Roman"/>
                  <a:ea typeface="宋体"/>
                  <a:cs typeface="宋体"/>
                </a:rPr>
                <a:t>i</a:t>
              </a:r>
              <a:r>
                <a:rPr lang="zh-CN" altLang="en-US" sz="1800" kern="100" dirty="0">
                  <a:solidFill>
                    <a:srgbClr val="000000"/>
                  </a:solidFill>
                  <a:latin typeface="Times New Roman"/>
                  <a:ea typeface="宋体"/>
                  <a:cs typeface="宋体"/>
                </a:rPr>
                <a:t>（</a:t>
              </a:r>
              <a:r>
                <a:rPr lang="en-US" altLang="zh-CN" sz="1800" kern="100" dirty="0" err="1">
                  <a:solidFill>
                    <a:srgbClr val="000000"/>
                  </a:solidFill>
                  <a:latin typeface="Times New Roman"/>
                  <a:ea typeface="宋体"/>
                  <a:cs typeface="宋体"/>
                </a:rPr>
                <a:t>int</a:t>
              </a:r>
              <a:r>
                <a:rPr lang="zh-CN" altLang="en-US" sz="1800" kern="100" dirty="0">
                  <a:solidFill>
                    <a:srgbClr val="000000"/>
                  </a:solidFill>
                  <a:latin typeface="Times New Roman"/>
                  <a:ea typeface="宋体"/>
                  <a:cs typeface="宋体"/>
                </a:rPr>
                <a:t>）</a:t>
              </a:r>
              <a:endParaRPr lang="zh-CN" sz="1800" kern="100" dirty="0">
                <a:latin typeface="Times New Roman"/>
                <a:ea typeface="宋体"/>
                <a:cs typeface="宋体"/>
              </a:endParaRPr>
            </a:p>
          </p:txBody>
        </p:sp>
        <p:cxnSp>
          <p:nvCxnSpPr>
            <p:cNvPr id="27" name="直接连接符 26"/>
            <p:cNvCxnSpPr/>
            <p:nvPr/>
          </p:nvCxnSpPr>
          <p:spPr bwMode="auto">
            <a:xfrm>
              <a:off x="8672093" y="2591640"/>
              <a:ext cx="14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bwMode="auto">
            <a:xfrm>
              <a:off x="8672093" y="2928191"/>
              <a:ext cx="14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auto">
            <a:xfrm>
              <a:off x="8672093" y="3248864"/>
              <a:ext cx="14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auto">
            <a:xfrm>
              <a:off x="8672093" y="3585416"/>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72" name="Rectangle 2154"/>
            <p:cNvSpPr>
              <a:spLocks noChangeArrowheads="1"/>
            </p:cNvSpPr>
            <p:nvPr/>
          </p:nvSpPr>
          <p:spPr bwMode="auto">
            <a:xfrm>
              <a:off x="8671090" y="2255259"/>
              <a:ext cx="1440000" cy="29714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p>
          </p:txBody>
        </p:sp>
        <p:cxnSp>
          <p:nvCxnSpPr>
            <p:cNvPr id="20" name="直接连接符 19"/>
            <p:cNvCxnSpPr/>
            <p:nvPr/>
          </p:nvCxnSpPr>
          <p:spPr bwMode="auto">
            <a:xfrm>
              <a:off x="8672091" y="2078877"/>
              <a:ext cx="0" cy="2031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auto">
            <a:xfrm>
              <a:off x="10112093" y="2078877"/>
              <a:ext cx="0" cy="2031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8"/>
          <p:cNvGrpSpPr>
            <a:grpSpLocks/>
          </p:cNvGrpSpPr>
          <p:nvPr/>
        </p:nvGrpSpPr>
        <p:grpSpPr bwMode="auto">
          <a:xfrm>
            <a:off x="10343097" y="4888799"/>
            <a:ext cx="1659251" cy="708025"/>
            <a:chOff x="2751" y="1535"/>
            <a:chExt cx="784" cy="446"/>
          </a:xfrm>
        </p:grpSpPr>
        <p:sp>
          <p:nvSpPr>
            <p:cNvPr id="46" name="Text Box 9"/>
            <p:cNvSpPr txBox="1">
              <a:spLocks noChangeArrowheads="1"/>
            </p:cNvSpPr>
            <p:nvPr/>
          </p:nvSpPr>
          <p:spPr bwMode="auto">
            <a:xfrm>
              <a:off x="2963" y="1535"/>
              <a:ext cx="572" cy="446"/>
            </a:xfrm>
            <a:prstGeom prst="rect">
              <a:avLst/>
            </a:prstGeom>
            <a:noFill/>
            <a:ln w="6350">
              <a:noFill/>
              <a:miter lim="800000"/>
              <a:headEnd/>
              <a:tailEnd/>
            </a:ln>
            <a:effectLst/>
          </p:spPr>
          <p:txBody>
            <a:bodyPr wrap="non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dirty="0">
                  <a:ea typeface="黑体" pitchFamily="49" charset="-122"/>
                </a:rPr>
                <a:t>存储单元</a:t>
              </a:r>
              <a:endParaRPr lang="en-US" altLang="zh-CN" sz="2000" dirty="0">
                <a:ea typeface="黑体" pitchFamily="49" charset="-122"/>
              </a:endParaRPr>
            </a:p>
            <a:p>
              <a:pPr eaLnBrk="1" hangingPunct="1"/>
              <a:r>
                <a:rPr lang="zh-CN" altLang="en-US" sz="2000" dirty="0">
                  <a:solidFill>
                    <a:srgbClr val="FF0000"/>
                  </a:solidFill>
                  <a:ea typeface="黑体" pitchFamily="49" charset="-122"/>
                </a:rPr>
                <a:t>首地址</a:t>
              </a:r>
            </a:p>
          </p:txBody>
        </p:sp>
        <p:sp>
          <p:nvSpPr>
            <p:cNvPr id="47" name="Line 10"/>
            <p:cNvSpPr>
              <a:spLocks noChangeShapeType="1"/>
            </p:cNvSpPr>
            <p:nvPr/>
          </p:nvSpPr>
          <p:spPr bwMode="auto">
            <a:xfrm flipH="1">
              <a:off x="2751" y="1698"/>
              <a:ext cx="212" cy="37"/>
            </a:xfrm>
            <a:prstGeom prst="line">
              <a:avLst/>
            </a:prstGeom>
            <a:noFill/>
            <a:ln w="63500" cmpd="dbl">
              <a:solidFill>
                <a:schemeClr val="tx1"/>
              </a:solidFill>
              <a:prstDash val="solid"/>
              <a:round/>
              <a:headEnd/>
              <a:tailEnd type="stealth" w="med" len="med"/>
            </a:ln>
            <a:effectLst/>
            <a:extLst>
              <a:ext uri="{909E8E84-426E-40DD-AFC4-6F175D3DCCD1}">
                <a14:hiddenFill xmlns:a14="http://schemas.microsoft.com/office/drawing/2010/main">
                  <a:noFill/>
                </a14:hiddenFill>
              </a:ext>
            </a:extLst>
          </p:spPr>
          <p:txBody>
            <a:bodyPr/>
            <a:lstStyle/>
            <a:p>
              <a:endParaRPr lang="zh-CN" altLang="en-US"/>
            </a:p>
          </p:txBody>
        </p:sp>
      </p:grpSp>
      <p:sp>
        <p:nvSpPr>
          <p:cNvPr id="50" name="Text Box 81"/>
          <p:cNvSpPr txBox="1">
            <a:spLocks noChangeArrowheads="1"/>
          </p:cNvSpPr>
          <p:nvPr/>
        </p:nvSpPr>
        <p:spPr bwMode="auto">
          <a:xfrm>
            <a:off x="640056" y="1990312"/>
            <a:ext cx="37219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en-US" altLang="zh-CN" b="1" dirty="0" err="1">
                <a:latin typeface="Courier New" pitchFamily="49" charset="0"/>
                <a:cs typeface="Courier New" pitchFamily="49" charset="0"/>
              </a:rPr>
              <a:t>int</a:t>
            </a:r>
            <a:r>
              <a:rPr kumimoji="1" lang="en-US" altLang="zh-CN" b="1" dirty="0">
                <a:latin typeface="Courier New" pitchFamily="49" charset="0"/>
                <a:cs typeface="Courier New" pitchFamily="49" charset="0"/>
              </a:rPr>
              <a:t>  </a:t>
            </a:r>
            <a:r>
              <a:rPr kumimoji="1" lang="en-US" altLang="zh-CN" b="1" dirty="0">
                <a:solidFill>
                  <a:srgbClr val="FF0000"/>
                </a:solidFill>
                <a:latin typeface="Courier New" pitchFamily="49" charset="0"/>
                <a:cs typeface="Courier New" pitchFamily="49" charset="0"/>
              </a:rPr>
              <a:t>*</a:t>
            </a:r>
            <a:r>
              <a:rPr kumimoji="1" lang="en-US" altLang="zh-CN" b="1" dirty="0">
                <a:latin typeface="Courier New" pitchFamily="49" charset="0"/>
                <a:cs typeface="Courier New" pitchFamily="49" charset="0"/>
              </a:rPr>
              <a:t>pi;</a:t>
            </a:r>
            <a:endParaRPr kumimoji="1" lang="en-US" altLang="zh-CN" b="1" dirty="0">
              <a:solidFill>
                <a:schemeClr val="hlink"/>
              </a:solidFill>
              <a:latin typeface="Courier New" pitchFamily="49" charset="0"/>
              <a:cs typeface="Courier New" pitchFamily="49" charset="0"/>
            </a:endParaRPr>
          </a:p>
        </p:txBody>
      </p:sp>
      <p:sp>
        <p:nvSpPr>
          <p:cNvPr id="48" name="Text Box 51"/>
          <p:cNvSpPr txBox="1">
            <a:spLocks noChangeArrowheads="1"/>
          </p:cNvSpPr>
          <p:nvPr/>
        </p:nvSpPr>
        <p:spPr bwMode="auto">
          <a:xfrm>
            <a:off x="2170226" y="1977225"/>
            <a:ext cx="3118367" cy="461665"/>
          </a:xfrm>
          <a:prstGeom prst="rect">
            <a:avLst/>
          </a:prstGeom>
          <a:solidFill>
            <a:schemeClr val="bg1"/>
          </a:solidFill>
          <a:ln>
            <a:noFill/>
          </a:ln>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en-US" altLang="zh-CN" b="1" dirty="0">
                <a:latin typeface="Courier New" pitchFamily="49" charset="0"/>
                <a:cs typeface="Courier New" pitchFamily="49" charset="0"/>
              </a:rPr>
              <a:t>= &amp;</a:t>
            </a:r>
            <a:r>
              <a:rPr kumimoji="1" lang="en-US" altLang="zh-CN" b="1" dirty="0" err="1">
                <a:latin typeface="Courier New" pitchFamily="49" charset="0"/>
                <a:cs typeface="Courier New" pitchFamily="49" charset="0"/>
              </a:rPr>
              <a:t>i</a:t>
            </a:r>
            <a:r>
              <a:rPr kumimoji="1" lang="en-US" altLang="zh-CN" b="1" dirty="0">
                <a:latin typeface="Courier New" pitchFamily="49" charset="0"/>
                <a:cs typeface="Courier New" pitchFamily="49" charset="0"/>
              </a:rPr>
              <a:t>;  //pi</a:t>
            </a:r>
            <a:r>
              <a:rPr kumimoji="1" lang="zh-CN" altLang="en-US" b="1" dirty="0">
                <a:latin typeface="Courier New" pitchFamily="49" charset="0"/>
                <a:cs typeface="Courier New" pitchFamily="49" charset="0"/>
              </a:rPr>
              <a:t>指向</a:t>
            </a:r>
            <a:r>
              <a:rPr kumimoji="1" lang="en-US" altLang="zh-CN" b="1" dirty="0" err="1">
                <a:latin typeface="Courier New" pitchFamily="49" charset="0"/>
                <a:cs typeface="Courier New" pitchFamily="49" charset="0"/>
              </a:rPr>
              <a:t>i</a:t>
            </a:r>
            <a:endParaRPr kumimoji="1" lang="en-US" altLang="zh-CN" b="1" dirty="0">
              <a:solidFill>
                <a:schemeClr val="hlink"/>
              </a:solidFill>
              <a:latin typeface="Courier New" pitchFamily="49" charset="0"/>
              <a:cs typeface="Courier New" pitchFamily="49" charset="0"/>
            </a:endParaRPr>
          </a:p>
        </p:txBody>
      </p:sp>
      <p:sp>
        <p:nvSpPr>
          <p:cNvPr id="54" name="Text Box 81"/>
          <p:cNvSpPr txBox="1">
            <a:spLocks noChangeArrowheads="1"/>
          </p:cNvSpPr>
          <p:nvPr/>
        </p:nvSpPr>
        <p:spPr bwMode="auto">
          <a:xfrm>
            <a:off x="640056" y="1628800"/>
            <a:ext cx="2371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en-US" altLang="zh-CN" b="1" dirty="0" err="1">
                <a:latin typeface="Courier New" pitchFamily="49" charset="0"/>
                <a:cs typeface="Courier New" pitchFamily="49" charset="0"/>
              </a:rPr>
              <a:t>int</a:t>
            </a:r>
            <a:r>
              <a:rPr kumimoji="1" lang="en-US" altLang="zh-CN" b="1" dirty="0">
                <a:latin typeface="Courier New" pitchFamily="49" charset="0"/>
                <a:cs typeface="Courier New" pitchFamily="49" charset="0"/>
              </a:rPr>
              <a:t>  </a:t>
            </a:r>
            <a:r>
              <a:rPr kumimoji="1" lang="en-US" altLang="zh-CN" b="1" dirty="0" err="1">
                <a:latin typeface="Courier New" pitchFamily="49" charset="0"/>
                <a:cs typeface="Courier New" pitchFamily="49" charset="0"/>
              </a:rPr>
              <a:t>i</a:t>
            </a:r>
            <a:r>
              <a:rPr kumimoji="1" lang="en-US" altLang="zh-CN" b="1" dirty="0">
                <a:latin typeface="Courier New" pitchFamily="49" charset="0"/>
                <a:cs typeface="Courier New" pitchFamily="49" charset="0"/>
              </a:rPr>
              <a:t> = 3; </a:t>
            </a:r>
          </a:p>
        </p:txBody>
      </p:sp>
      <p:grpSp>
        <p:nvGrpSpPr>
          <p:cNvPr id="5" name="组合 4">
            <a:extLst>
              <a:ext uri="{FF2B5EF4-FFF2-40B4-BE49-F238E27FC236}">
                <a16:creationId xmlns:a16="http://schemas.microsoft.com/office/drawing/2014/main" id="{A931613A-889E-452F-8D52-DD5249FF2139}"/>
              </a:ext>
            </a:extLst>
          </p:cNvPr>
          <p:cNvGrpSpPr/>
          <p:nvPr/>
        </p:nvGrpSpPr>
        <p:grpSpPr>
          <a:xfrm>
            <a:off x="4793416" y="4475280"/>
            <a:ext cx="5547058" cy="1530711"/>
            <a:chOff x="4565036" y="3890215"/>
            <a:chExt cx="5547058" cy="1530711"/>
          </a:xfrm>
        </p:grpSpPr>
        <p:sp>
          <p:nvSpPr>
            <p:cNvPr id="35" name="文本框 2"/>
            <p:cNvSpPr txBox="1">
              <a:spLocks noChangeArrowheads="1"/>
            </p:cNvSpPr>
            <p:nvPr/>
          </p:nvSpPr>
          <p:spPr bwMode="auto">
            <a:xfrm>
              <a:off x="7191892" y="3890215"/>
              <a:ext cx="1439994"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latin typeface="Times New Roman"/>
                  <a:ea typeface="宋体"/>
                  <a:cs typeface="宋体"/>
                </a:rPr>
                <a:t> 0X00003008</a:t>
              </a:r>
              <a:endParaRPr lang="zh-CN" sz="1800" kern="100" dirty="0">
                <a:latin typeface="Times New Roman"/>
                <a:ea typeface="宋体"/>
                <a:cs typeface="宋体"/>
              </a:endParaRPr>
            </a:p>
          </p:txBody>
        </p:sp>
        <p:sp>
          <p:nvSpPr>
            <p:cNvPr id="39" name="文本框 2"/>
            <p:cNvSpPr txBox="1">
              <a:spLocks noChangeArrowheads="1"/>
            </p:cNvSpPr>
            <p:nvPr/>
          </p:nvSpPr>
          <p:spPr bwMode="auto">
            <a:xfrm>
              <a:off x="7191892" y="4242641"/>
              <a:ext cx="1439994" cy="338136"/>
            </a:xfrm>
            <a:prstGeom prst="rect">
              <a:avLst/>
            </a:prstGeom>
            <a:solidFill>
              <a:srgbClr val="FFFFFF"/>
            </a:solidFill>
            <a:ln w="9525">
              <a:noFill/>
              <a:miter lim="800000"/>
              <a:headEnd/>
              <a:tailEnd/>
            </a:ln>
          </p:spPr>
          <p:txBody>
            <a:bodyPr lIns="0" tIns="0" rIns="0" bIns="0" anchor="ctr"/>
            <a:lstStyle/>
            <a:p>
              <a:pPr algn="just">
                <a:spcAft>
                  <a:spcPts val="0"/>
                </a:spcAft>
                <a:defRPr/>
              </a:pPr>
              <a:r>
                <a:rPr lang="zh-CN" sz="1800" kern="100" dirty="0">
                  <a:latin typeface="Times New Roman"/>
                  <a:ea typeface="宋体"/>
                  <a:cs typeface="宋体"/>
                </a:rPr>
                <a:t> </a:t>
              </a:r>
              <a:r>
                <a:rPr lang="en-US" sz="1800" kern="100" dirty="0">
                  <a:latin typeface="Times New Roman"/>
                  <a:ea typeface="宋体"/>
                  <a:cs typeface="宋体"/>
                </a:rPr>
                <a:t>0X00003009</a:t>
              </a:r>
              <a:endParaRPr lang="zh-CN" sz="1800" kern="100" dirty="0">
                <a:latin typeface="Times New Roman"/>
                <a:ea typeface="宋体"/>
                <a:cs typeface="宋体"/>
              </a:endParaRPr>
            </a:p>
          </p:txBody>
        </p:sp>
        <p:sp>
          <p:nvSpPr>
            <p:cNvPr id="40" name="文本框 2"/>
            <p:cNvSpPr txBox="1">
              <a:spLocks noChangeArrowheads="1"/>
            </p:cNvSpPr>
            <p:nvPr/>
          </p:nvSpPr>
          <p:spPr bwMode="auto">
            <a:xfrm>
              <a:off x="7191892" y="4595064"/>
              <a:ext cx="1439994" cy="338136"/>
            </a:xfrm>
            <a:prstGeom prst="rect">
              <a:avLst/>
            </a:prstGeom>
            <a:solidFill>
              <a:srgbClr val="FFFFFF"/>
            </a:solidFill>
            <a:ln w="9525">
              <a:noFill/>
              <a:miter lim="800000"/>
              <a:headEnd/>
              <a:tailEnd/>
            </a:ln>
          </p:spPr>
          <p:txBody>
            <a:bodyPr lIns="0" tIns="0" rIns="0" bIns="0" anchor="ctr"/>
            <a:lstStyle/>
            <a:p>
              <a:pPr algn="just">
                <a:spcAft>
                  <a:spcPts val="0"/>
                </a:spcAft>
                <a:defRPr/>
              </a:pPr>
              <a:r>
                <a:rPr lang="zh-CN" sz="1800" kern="100" dirty="0">
                  <a:latin typeface="Times New Roman"/>
                  <a:ea typeface="宋体"/>
                  <a:cs typeface="宋体"/>
                </a:rPr>
                <a:t> </a:t>
              </a:r>
              <a:r>
                <a:rPr lang="en-US" sz="1800" kern="100" dirty="0">
                  <a:latin typeface="Times New Roman"/>
                  <a:ea typeface="宋体"/>
                  <a:cs typeface="宋体"/>
                </a:rPr>
                <a:t>0X0000300A</a:t>
              </a:r>
              <a:endParaRPr lang="zh-CN" sz="1800" kern="100" dirty="0">
                <a:latin typeface="Times New Roman"/>
                <a:ea typeface="宋体"/>
                <a:cs typeface="宋体"/>
              </a:endParaRPr>
            </a:p>
          </p:txBody>
        </p:sp>
        <p:sp>
          <p:nvSpPr>
            <p:cNvPr id="41" name="文本框 2"/>
            <p:cNvSpPr txBox="1">
              <a:spLocks noChangeArrowheads="1"/>
            </p:cNvSpPr>
            <p:nvPr/>
          </p:nvSpPr>
          <p:spPr bwMode="auto">
            <a:xfrm>
              <a:off x="7191892" y="4949077"/>
              <a:ext cx="1440002"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zh-CN" sz="1800" kern="100" dirty="0">
                  <a:latin typeface="Times New Roman"/>
                  <a:ea typeface="宋体"/>
                  <a:cs typeface="宋体"/>
                </a:rPr>
                <a:t> </a:t>
              </a:r>
              <a:r>
                <a:rPr lang="en-US" sz="1800" kern="100" dirty="0">
                  <a:latin typeface="Times New Roman"/>
                  <a:ea typeface="宋体"/>
                  <a:cs typeface="宋体"/>
                </a:rPr>
                <a:t>0X0000300B</a:t>
              </a:r>
              <a:endParaRPr lang="zh-CN" sz="1800" kern="100" dirty="0">
                <a:latin typeface="Times New Roman"/>
                <a:ea typeface="宋体"/>
                <a:cs typeface="宋体"/>
              </a:endParaRPr>
            </a:p>
          </p:txBody>
        </p:sp>
        <p:sp>
          <p:nvSpPr>
            <p:cNvPr id="13" name="Text Box 2156"/>
            <p:cNvSpPr txBox="1">
              <a:spLocks noChangeArrowheads="1"/>
            </p:cNvSpPr>
            <p:nvPr/>
          </p:nvSpPr>
          <p:spPr bwMode="auto">
            <a:xfrm>
              <a:off x="4565036" y="3890216"/>
              <a:ext cx="2486763" cy="34290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1864" tIns="0" rIns="51864" bIns="0" upright="1"/>
            <a:lstStyle/>
            <a:p>
              <a:pPr algn="just">
                <a:spcAft>
                  <a:spcPts val="0"/>
                </a:spcAft>
                <a:defRPr/>
              </a:pPr>
              <a:r>
                <a:rPr lang="zh-CN" sz="1800" kern="100" dirty="0">
                  <a:solidFill>
                    <a:srgbClr val="000000"/>
                  </a:solidFill>
                  <a:latin typeface="Times New Roman"/>
                  <a:ea typeface="宋体"/>
                  <a:cs typeface="宋体"/>
                </a:rPr>
                <a:t>指针类型变量 </a:t>
              </a:r>
              <a:r>
                <a:rPr lang="en-US" sz="1800" kern="100" dirty="0">
                  <a:solidFill>
                    <a:srgbClr val="000000"/>
                  </a:solidFill>
                  <a:latin typeface="Times New Roman"/>
                  <a:ea typeface="宋体"/>
                  <a:cs typeface="宋体"/>
                </a:rPr>
                <a:t>pi</a:t>
              </a:r>
              <a:r>
                <a:rPr lang="zh-CN" altLang="en-US" sz="1800" kern="100" dirty="0">
                  <a:solidFill>
                    <a:srgbClr val="000000"/>
                  </a:solidFill>
                  <a:latin typeface="Times New Roman"/>
                  <a:ea typeface="宋体"/>
                  <a:cs typeface="宋体"/>
                </a:rPr>
                <a:t>（</a:t>
              </a:r>
              <a:r>
                <a:rPr lang="en-US" altLang="zh-CN" sz="1800" kern="100" dirty="0" err="1">
                  <a:solidFill>
                    <a:srgbClr val="000000"/>
                  </a:solidFill>
                  <a:latin typeface="Times New Roman"/>
                  <a:ea typeface="宋体"/>
                  <a:cs typeface="宋体"/>
                </a:rPr>
                <a:t>int</a:t>
              </a:r>
              <a:r>
                <a:rPr lang="en-US" altLang="zh-CN" sz="1800" kern="100" dirty="0">
                  <a:solidFill>
                    <a:srgbClr val="000000"/>
                  </a:solidFill>
                  <a:latin typeface="Times New Roman"/>
                  <a:ea typeface="宋体"/>
                  <a:cs typeface="宋体"/>
                </a:rPr>
                <a:t> *</a:t>
              </a:r>
              <a:r>
                <a:rPr lang="zh-CN" altLang="en-US" sz="1800" kern="100" dirty="0">
                  <a:solidFill>
                    <a:srgbClr val="000000"/>
                  </a:solidFill>
                  <a:latin typeface="Times New Roman"/>
                  <a:ea typeface="宋体"/>
                  <a:cs typeface="宋体"/>
                </a:rPr>
                <a:t>）</a:t>
              </a:r>
              <a:endParaRPr lang="zh-CN" sz="1800" kern="100" dirty="0">
                <a:latin typeface="Times New Roman"/>
                <a:ea typeface="宋体"/>
                <a:cs typeface="宋体"/>
              </a:endParaRPr>
            </a:p>
          </p:txBody>
        </p:sp>
        <p:cxnSp>
          <p:nvCxnSpPr>
            <p:cNvPr id="31" name="直接连接符 30"/>
            <p:cNvCxnSpPr/>
            <p:nvPr/>
          </p:nvCxnSpPr>
          <p:spPr bwMode="auto">
            <a:xfrm>
              <a:off x="8672093" y="3921965"/>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auto">
            <a:xfrm>
              <a:off x="8672093" y="4275977"/>
              <a:ext cx="14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auto">
            <a:xfrm>
              <a:off x="8672094" y="4644277"/>
              <a:ext cx="14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auto">
            <a:xfrm>
              <a:off x="8672094" y="4964952"/>
              <a:ext cx="14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auto">
            <a:xfrm>
              <a:off x="8672091" y="5217727"/>
              <a:ext cx="0" cy="2031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auto">
            <a:xfrm>
              <a:off x="10112094" y="5217727"/>
              <a:ext cx="0" cy="2031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文本框 2"/>
          <p:cNvSpPr txBox="1">
            <a:spLocks noChangeArrowheads="1"/>
          </p:cNvSpPr>
          <p:nvPr/>
        </p:nvSpPr>
        <p:spPr bwMode="auto">
          <a:xfrm>
            <a:off x="8890088" y="5061198"/>
            <a:ext cx="1390583" cy="336549"/>
          </a:xfrm>
          <a:prstGeom prst="rect">
            <a:avLst/>
          </a:prstGeom>
          <a:noFill/>
          <a:ln w="9525">
            <a:noFill/>
            <a:miter lim="800000"/>
            <a:headEnd/>
            <a:tailEnd/>
          </a:ln>
        </p:spPr>
        <p:txBody>
          <a:bodyPr lIns="0" tIns="0" rIns="0" bIns="0" anchor="ctr"/>
          <a:lstStyle/>
          <a:p>
            <a:pPr algn="just">
              <a:spcAft>
                <a:spcPts val="0"/>
              </a:spcAft>
              <a:defRPr/>
            </a:pPr>
            <a:r>
              <a:rPr lang="en-US" sz="1800" b="1" kern="100" dirty="0">
                <a:latin typeface="Times New Roman"/>
                <a:ea typeface="宋体"/>
                <a:cs typeface="宋体"/>
              </a:rPr>
              <a:t>  0X00002000</a:t>
            </a:r>
            <a:endParaRPr lang="zh-CN" sz="1800" kern="100" dirty="0">
              <a:latin typeface="Times New Roman"/>
              <a:ea typeface="宋体"/>
              <a:cs typeface="宋体"/>
            </a:endParaRPr>
          </a:p>
        </p:txBody>
      </p:sp>
      <p:grpSp>
        <p:nvGrpSpPr>
          <p:cNvPr id="59" name="Group 8"/>
          <p:cNvGrpSpPr>
            <a:grpSpLocks/>
          </p:cNvGrpSpPr>
          <p:nvPr/>
        </p:nvGrpSpPr>
        <p:grpSpPr bwMode="auto">
          <a:xfrm>
            <a:off x="469581" y="2408443"/>
            <a:ext cx="954491" cy="898526"/>
            <a:chOff x="2963" y="1221"/>
            <a:chExt cx="451" cy="566"/>
          </a:xfrm>
          <a:effectLst/>
        </p:grpSpPr>
        <p:sp>
          <p:nvSpPr>
            <p:cNvPr id="60" name="Text Box 9"/>
            <p:cNvSpPr txBox="1">
              <a:spLocks noChangeArrowheads="1"/>
            </p:cNvSpPr>
            <p:nvPr/>
          </p:nvSpPr>
          <p:spPr bwMode="auto">
            <a:xfrm>
              <a:off x="2963" y="1535"/>
              <a:ext cx="451" cy="252"/>
            </a:xfrm>
            <a:prstGeom prst="rect">
              <a:avLst/>
            </a:prstGeom>
            <a:noFill/>
            <a:ln w="6350">
              <a:noFill/>
              <a:miter lim="800000"/>
              <a:headEnd/>
              <a:tailEnd/>
            </a:ln>
            <a:effectLst/>
          </p:spPr>
          <p:txBody>
            <a:bodyPr wrap="non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dirty="0">
                  <a:ea typeface="黑体" pitchFamily="49" charset="-122"/>
                </a:rPr>
                <a:t>基类型</a:t>
              </a:r>
            </a:p>
          </p:txBody>
        </p:sp>
        <p:sp>
          <p:nvSpPr>
            <p:cNvPr id="61" name="Line 10"/>
            <p:cNvSpPr>
              <a:spLocks noChangeShapeType="1"/>
            </p:cNvSpPr>
            <p:nvPr/>
          </p:nvSpPr>
          <p:spPr bwMode="auto">
            <a:xfrm flipV="1">
              <a:off x="3139" y="1221"/>
              <a:ext cx="98" cy="336"/>
            </a:xfrm>
            <a:prstGeom prst="line">
              <a:avLst/>
            </a:prstGeom>
            <a:noFill/>
            <a:ln w="63500" cmpd="dbl">
              <a:solidFill>
                <a:schemeClr val="tx1"/>
              </a:solidFill>
              <a:prstDash val="solid"/>
              <a:round/>
              <a:headEnd/>
              <a:tailEnd type="stealth" w="sm" len="sm"/>
            </a:ln>
            <a:effectLst/>
            <a:extLst>
              <a:ext uri="{909E8E84-426E-40DD-AFC4-6F175D3DCCD1}">
                <a14:hiddenFill xmlns:a14="http://schemas.microsoft.com/office/drawing/2010/main">
                  <a:noFill/>
                </a14:hiddenFill>
              </a:ext>
            </a:extLst>
          </p:spPr>
          <p:txBody>
            <a:bodyPr/>
            <a:lstStyle/>
            <a:p>
              <a:endParaRPr lang="zh-CN" altLang="en-US"/>
            </a:p>
          </p:txBody>
        </p:sp>
      </p:grpSp>
      <p:sp>
        <p:nvSpPr>
          <p:cNvPr id="11" name="椭圆 10"/>
          <p:cNvSpPr/>
          <p:nvPr/>
        </p:nvSpPr>
        <p:spPr bwMode="auto">
          <a:xfrm>
            <a:off x="469581" y="2003398"/>
            <a:ext cx="1356381" cy="415189"/>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effectLst/>
              <a:latin typeface="Arial" charset="0"/>
              <a:ea typeface="宋体" pitchFamily="2" charset="-122"/>
            </a:endParaRPr>
          </a:p>
        </p:txBody>
      </p:sp>
      <p:sp>
        <p:nvSpPr>
          <p:cNvPr id="51" name="椭圆 50">
            <a:extLst>
              <a:ext uri="{FF2B5EF4-FFF2-40B4-BE49-F238E27FC236}">
                <a16:creationId xmlns:a16="http://schemas.microsoft.com/office/drawing/2014/main" id="{763C4411-53C5-40B5-9DCC-B0E1CF66E0E3}"/>
              </a:ext>
            </a:extLst>
          </p:cNvPr>
          <p:cNvSpPr/>
          <p:nvPr/>
        </p:nvSpPr>
        <p:spPr bwMode="auto">
          <a:xfrm>
            <a:off x="621981" y="2003398"/>
            <a:ext cx="864000" cy="40504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effectLst/>
              <a:latin typeface="Arial" charset="0"/>
              <a:ea typeface="宋体" pitchFamily="2" charset="-122"/>
            </a:endParaRPr>
          </a:p>
        </p:txBody>
      </p:sp>
      <p:sp>
        <p:nvSpPr>
          <p:cNvPr id="52" name="矩形 51">
            <a:extLst>
              <a:ext uri="{FF2B5EF4-FFF2-40B4-BE49-F238E27FC236}">
                <a16:creationId xmlns:a16="http://schemas.microsoft.com/office/drawing/2014/main" id="{6C5292C3-CA53-4C92-A53C-7365D070AB62}"/>
              </a:ext>
            </a:extLst>
          </p:cNvPr>
          <p:cNvSpPr/>
          <p:nvPr/>
        </p:nvSpPr>
        <p:spPr>
          <a:xfrm>
            <a:off x="152354" y="3478940"/>
            <a:ext cx="4419220" cy="400110"/>
          </a:xfrm>
          <a:prstGeom prst="rect">
            <a:avLst/>
          </a:prstGeom>
          <a:ln>
            <a:solidFill>
              <a:schemeClr val="tx1"/>
            </a:solidFill>
          </a:ln>
        </p:spPr>
        <p:txBody>
          <a:bodyPr wrap="square">
            <a:spAutoFit/>
          </a:bodyPr>
          <a:lstStyle/>
          <a:p>
            <a:r>
              <a:rPr lang="zh-CN" altLang="zh-CN" sz="2000" b="1" dirty="0">
                <a:latin typeface="华文中宋" panose="02010600040101010101" pitchFamily="2" charset="-122"/>
                <a:ea typeface="华文中宋" panose="02010600040101010101" pitchFamily="2" charset="-122"/>
              </a:rPr>
              <a:t>取地址操作符（</a:t>
            </a:r>
            <a:r>
              <a:rPr lang="en-US" altLang="zh-CN" sz="2000" b="1" dirty="0">
                <a:latin typeface="华文中宋" panose="02010600040101010101" pitchFamily="2" charset="-122"/>
                <a:ea typeface="华文中宋" panose="02010600040101010101" pitchFamily="2" charset="-122"/>
              </a:rPr>
              <a:t>Address Operator</a:t>
            </a:r>
            <a:r>
              <a:rPr lang="zh-CN" altLang="zh-CN" sz="2000" b="1" dirty="0">
                <a:latin typeface="华文中宋" panose="02010600040101010101" pitchFamily="2" charset="-122"/>
                <a:ea typeface="华文中宋" panose="02010600040101010101" pitchFamily="2" charset="-122"/>
              </a:rPr>
              <a:t>）</a:t>
            </a:r>
          </a:p>
        </p:txBody>
      </p:sp>
      <p:sp>
        <p:nvSpPr>
          <p:cNvPr id="53" name="Line 10">
            <a:extLst>
              <a:ext uri="{FF2B5EF4-FFF2-40B4-BE49-F238E27FC236}">
                <a16:creationId xmlns:a16="http://schemas.microsoft.com/office/drawing/2014/main" id="{F74FB423-9238-49F8-9356-3A7B76DAA400}"/>
              </a:ext>
            </a:extLst>
          </p:cNvPr>
          <p:cNvSpPr>
            <a:spLocks noChangeShapeType="1"/>
          </p:cNvSpPr>
          <p:nvPr/>
        </p:nvSpPr>
        <p:spPr bwMode="auto">
          <a:xfrm flipV="1">
            <a:off x="1952933" y="2343637"/>
            <a:ext cx="432000" cy="1080000"/>
          </a:xfrm>
          <a:prstGeom prst="line">
            <a:avLst/>
          </a:prstGeom>
          <a:noFill/>
          <a:ln w="63500" cmpd="dbl">
            <a:solidFill>
              <a:schemeClr val="tx1"/>
            </a:solidFill>
            <a:prstDash val="solid"/>
            <a:round/>
            <a:headEnd/>
            <a:tailEnd type="stealth" w="sm" len="sm"/>
          </a:ln>
          <a:effectLst/>
          <a:extLst>
            <a:ext uri="{909E8E84-426E-40DD-AFC4-6F175D3DCCD1}">
              <a14:hiddenFill xmlns:a14="http://schemas.microsoft.com/office/drawing/2010/main">
                <a:noFill/>
              </a14:hiddenFill>
            </a:ext>
          </a:extLst>
        </p:spPr>
        <p:txBody>
          <a:bodyPr/>
          <a:lstStyle/>
          <a:p>
            <a:endParaRPr lang="zh-CN" altLang="en-US"/>
          </a:p>
        </p:txBody>
      </p:sp>
      <p:sp>
        <p:nvSpPr>
          <p:cNvPr id="56" name="椭圆 55">
            <a:extLst>
              <a:ext uri="{FF2B5EF4-FFF2-40B4-BE49-F238E27FC236}">
                <a16:creationId xmlns:a16="http://schemas.microsoft.com/office/drawing/2014/main" id="{07FA964D-72E3-45C9-8B4A-FE8AFB28D701}"/>
              </a:ext>
            </a:extLst>
          </p:cNvPr>
          <p:cNvSpPr/>
          <p:nvPr/>
        </p:nvSpPr>
        <p:spPr bwMode="auto">
          <a:xfrm>
            <a:off x="2575851" y="2060880"/>
            <a:ext cx="252000" cy="288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effectLst/>
              <a:latin typeface="Arial" charset="0"/>
              <a:ea typeface="宋体" pitchFamily="2" charset="-122"/>
            </a:endParaRPr>
          </a:p>
        </p:txBody>
      </p:sp>
      <p:sp>
        <p:nvSpPr>
          <p:cNvPr id="57" name="Line 10">
            <a:extLst>
              <a:ext uri="{FF2B5EF4-FFF2-40B4-BE49-F238E27FC236}">
                <a16:creationId xmlns:a16="http://schemas.microsoft.com/office/drawing/2014/main" id="{3A411BEF-129B-4B7F-870A-65B23EDA8722}"/>
              </a:ext>
            </a:extLst>
          </p:cNvPr>
          <p:cNvSpPr>
            <a:spLocks noChangeShapeType="1"/>
          </p:cNvSpPr>
          <p:nvPr/>
        </p:nvSpPr>
        <p:spPr bwMode="auto">
          <a:xfrm flipV="1">
            <a:off x="6230221" y="3347065"/>
            <a:ext cx="180782" cy="1118692"/>
          </a:xfrm>
          <a:prstGeom prst="line">
            <a:avLst/>
          </a:prstGeom>
          <a:noFill/>
          <a:ln w="9525" cmpd="sng">
            <a:solidFill>
              <a:schemeClr val="tx1"/>
            </a:solidFill>
            <a:prstDash val="solid"/>
            <a:round/>
            <a:headEnd w="med" len="med"/>
            <a:tailEnd type="arrow" w="med" len="med"/>
          </a:ln>
          <a:effectLst/>
          <a:extLst>
            <a:ext uri="{909E8E84-426E-40DD-AFC4-6F175D3DCCD1}">
              <a14:hiddenFill xmlns:a14="http://schemas.microsoft.com/office/drawing/2010/main">
                <a:noFill/>
              </a14:hiddenFill>
            </a:ext>
          </a:extLst>
        </p:spPr>
        <p:txBody>
          <a:bodyPr/>
          <a:lstStyle/>
          <a:p>
            <a:endParaRPr lang="zh-CN" altLang="en-US"/>
          </a:p>
        </p:txBody>
      </p:sp>
      <p:sp>
        <p:nvSpPr>
          <p:cNvPr id="7" name="矩形 6">
            <a:extLst>
              <a:ext uri="{FF2B5EF4-FFF2-40B4-BE49-F238E27FC236}">
                <a16:creationId xmlns:a16="http://schemas.microsoft.com/office/drawing/2014/main" id="{71CA31F3-6671-4E34-9FC0-92E54C65EF9B}"/>
              </a:ext>
            </a:extLst>
          </p:cNvPr>
          <p:cNvSpPr/>
          <p:nvPr/>
        </p:nvSpPr>
        <p:spPr>
          <a:xfrm>
            <a:off x="152355" y="3875115"/>
            <a:ext cx="4419220" cy="2554545"/>
          </a:xfrm>
          <a:prstGeom prst="rect">
            <a:avLst/>
          </a:prstGeom>
          <a:ln>
            <a:solidFill>
              <a:schemeClr val="tx1"/>
            </a:solidFill>
          </a:ln>
        </p:spPr>
        <p:txBody>
          <a:bodyPr wrap="square">
            <a:spAutoFit/>
          </a:bodyPr>
          <a:lstStyle/>
          <a:p>
            <a:r>
              <a:rPr lang="zh-CN" altLang="zh-CN" sz="2000" kern="100" dirty="0">
                <a:latin typeface="华文中宋" panose="02010600040101010101" pitchFamily="2" charset="-122"/>
                <a:ea typeface="华文中宋" panose="02010600040101010101" pitchFamily="2" charset="-122"/>
                <a:cs typeface="Times New Roman" panose="02020603050405020304" pitchFamily="18" charset="0"/>
              </a:rPr>
              <a:t>操作数</a:t>
            </a:r>
            <a:r>
              <a:rPr lang="zh-CN" altLang="en-US" sz="2000" kern="100" dirty="0">
                <a:latin typeface="华文中宋" panose="02010600040101010101" pitchFamily="2" charset="-122"/>
                <a:ea typeface="华文中宋" panose="02010600040101010101" pitchFamily="2" charset="-122"/>
                <a:cs typeface="Times New Roman" panose="02020603050405020304" pitchFamily="18" charset="0"/>
              </a:rPr>
              <a:t>：</a:t>
            </a:r>
            <a:endParaRPr lang="en-US" altLang="zh-CN" sz="2000" kern="100" dirty="0">
              <a:latin typeface="华文中宋" panose="02010600040101010101" pitchFamily="2" charset="-122"/>
              <a:ea typeface="华文中宋" panose="02010600040101010101" pitchFamily="2" charset="-122"/>
              <a:cs typeface="Times New Roman" panose="02020603050405020304" pitchFamily="18" charset="0"/>
            </a:endParaRPr>
          </a:p>
          <a:p>
            <a:r>
              <a:rPr lang="en-US" altLang="zh-CN" sz="2000" kern="10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zh-CN" sz="2000" kern="100" dirty="0">
                <a:latin typeface="华文中宋" panose="02010600040101010101" pitchFamily="2" charset="-122"/>
                <a:ea typeface="华文中宋" panose="02010600040101010101" pitchFamily="2" charset="-122"/>
                <a:cs typeface="Times New Roman" panose="02020603050405020304" pitchFamily="18" charset="0"/>
              </a:rPr>
              <a:t>各种类型的内存变量</a:t>
            </a:r>
            <a:endParaRPr lang="en-US" altLang="zh-CN" sz="2000" kern="100" dirty="0">
              <a:latin typeface="华文中宋" panose="02010600040101010101" pitchFamily="2" charset="-122"/>
              <a:ea typeface="华文中宋" panose="02010600040101010101" pitchFamily="2" charset="-122"/>
              <a:cs typeface="Times New Roman" panose="02020603050405020304" pitchFamily="18" charset="0"/>
            </a:endParaRPr>
          </a:p>
          <a:p>
            <a:r>
              <a:rPr lang="en-US" altLang="zh-CN" sz="2000" kern="10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zh-CN" sz="2000" kern="100" dirty="0">
                <a:latin typeface="华文中宋" panose="02010600040101010101" pitchFamily="2" charset="-122"/>
                <a:ea typeface="华文中宋" panose="02010600040101010101" pitchFamily="2" charset="-122"/>
                <a:cs typeface="Times New Roman" panose="02020603050405020304" pitchFamily="18" charset="0"/>
              </a:rPr>
              <a:t>数组元素</a:t>
            </a:r>
            <a:endParaRPr lang="en-US" altLang="zh-CN" sz="2000" kern="100" dirty="0">
              <a:latin typeface="华文中宋" panose="02010600040101010101" pitchFamily="2" charset="-122"/>
              <a:ea typeface="华文中宋" panose="02010600040101010101" pitchFamily="2" charset="-122"/>
              <a:cs typeface="Times New Roman" panose="02020603050405020304" pitchFamily="18" charset="0"/>
            </a:endParaRPr>
          </a:p>
          <a:p>
            <a:r>
              <a:rPr lang="en-US" altLang="zh-CN" sz="2000" kern="100" dirty="0">
                <a:latin typeface="华文中宋" panose="02010600040101010101" pitchFamily="2" charset="-122"/>
                <a:ea typeface="华文中宋" panose="02010600040101010101" pitchFamily="2" charset="-122"/>
                <a:cs typeface="Times New Roman" panose="02020603050405020304" pitchFamily="18" charset="0"/>
              </a:rPr>
              <a:t>	…</a:t>
            </a:r>
          </a:p>
          <a:p>
            <a:r>
              <a:rPr lang="zh-CN" altLang="zh-CN" sz="2000" kern="100" dirty="0">
                <a:latin typeface="华文中宋" panose="02010600040101010101" pitchFamily="2" charset="-122"/>
                <a:ea typeface="华文中宋" panose="02010600040101010101" pitchFamily="2" charset="-122"/>
                <a:cs typeface="Times New Roman" panose="02020603050405020304" pitchFamily="18" charset="0"/>
              </a:rPr>
              <a:t>不能是</a:t>
            </a:r>
            <a:r>
              <a:rPr lang="zh-CN" altLang="en-US" sz="2000" kern="100" dirty="0">
                <a:latin typeface="华文中宋" panose="02010600040101010101" pitchFamily="2" charset="-122"/>
                <a:ea typeface="华文中宋" panose="02010600040101010101" pitchFamily="2" charset="-122"/>
                <a:cs typeface="Times New Roman" panose="02020603050405020304" pitchFamily="18" charset="0"/>
              </a:rPr>
              <a:t>：</a:t>
            </a:r>
            <a:endParaRPr lang="en-US" altLang="zh-CN" sz="2000" kern="100" dirty="0">
              <a:latin typeface="华文中宋" panose="02010600040101010101" pitchFamily="2" charset="-122"/>
              <a:ea typeface="华文中宋" panose="02010600040101010101" pitchFamily="2" charset="-122"/>
              <a:cs typeface="Times New Roman" panose="02020603050405020304" pitchFamily="18" charset="0"/>
            </a:endParaRPr>
          </a:p>
          <a:p>
            <a:r>
              <a:rPr lang="en-US" altLang="zh-CN" sz="2000" kern="10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zh-CN" sz="2000" kern="100" dirty="0">
                <a:latin typeface="华文中宋" panose="02010600040101010101" pitchFamily="2" charset="-122"/>
                <a:ea typeface="华文中宋" panose="02010600040101010101" pitchFamily="2" charset="-122"/>
                <a:cs typeface="Times New Roman" panose="02020603050405020304" pitchFamily="18" charset="0"/>
              </a:rPr>
              <a:t>非左值表达式</a:t>
            </a:r>
            <a:endParaRPr lang="en-US" altLang="zh-CN" sz="2000" kern="100" dirty="0">
              <a:latin typeface="华文中宋" panose="02010600040101010101" pitchFamily="2" charset="-122"/>
              <a:ea typeface="华文中宋" panose="02010600040101010101" pitchFamily="2" charset="-122"/>
              <a:cs typeface="Times New Roman" panose="02020603050405020304" pitchFamily="18" charset="0"/>
            </a:endParaRPr>
          </a:p>
          <a:p>
            <a:r>
              <a:rPr lang="en-US" altLang="zh-CN" sz="2000" kern="10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zh-CN" sz="2000" kern="100" dirty="0">
                <a:latin typeface="华文中宋" panose="02010600040101010101" pitchFamily="2" charset="-122"/>
                <a:ea typeface="华文中宋" panose="02010600040101010101" pitchFamily="2" charset="-122"/>
                <a:cs typeface="Times New Roman" panose="02020603050405020304" pitchFamily="18" charset="0"/>
              </a:rPr>
              <a:t>字面常量</a:t>
            </a:r>
            <a:endParaRPr lang="en-US" altLang="zh-CN" sz="2000" kern="100" dirty="0">
              <a:latin typeface="华文中宋" panose="02010600040101010101" pitchFamily="2" charset="-122"/>
              <a:ea typeface="华文中宋" panose="02010600040101010101" pitchFamily="2" charset="-122"/>
              <a:cs typeface="Times New Roman" panose="02020603050405020304" pitchFamily="18" charset="0"/>
            </a:endParaRPr>
          </a:p>
          <a:p>
            <a:r>
              <a:rPr lang="en-US" altLang="zh-CN" sz="2000" kern="10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zh-CN" sz="2000" kern="100" dirty="0">
                <a:latin typeface="华文中宋" panose="02010600040101010101" pitchFamily="2" charset="-122"/>
                <a:ea typeface="华文中宋" panose="02010600040101010101" pitchFamily="2" charset="-122"/>
                <a:cs typeface="Times New Roman" panose="02020603050405020304" pitchFamily="18" charset="0"/>
              </a:rPr>
              <a:t>寄存器变量</a:t>
            </a:r>
            <a:endParaRPr lang="zh-CN" altLang="en-US" sz="20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5" grpId="0"/>
      <p:bldP spid="16" grpId="0" animBg="1"/>
      <p:bldP spid="50" grpId="0"/>
      <p:bldP spid="48" grpId="0" animBg="1"/>
      <p:bldP spid="54" grpId="0"/>
      <p:bldP spid="55" grpId="0"/>
      <p:bldP spid="11" grpId="0" animBg="1"/>
      <p:bldP spid="51" grpId="0" animBg="1"/>
      <p:bldP spid="52" grpId="0" animBg="1"/>
      <p:bldP spid="53" grpId="0" animBg="1"/>
      <p:bldP spid="56" grpId="0" animBg="1"/>
      <p:bldP spid="57"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sz="2400" b="0" dirty="0">
                <a:latin typeface="Courier New" pitchFamily="49" charset="0"/>
                <a:cs typeface="Courier New" pitchFamily="49" charset="0"/>
              </a:rPr>
              <a:t>用来初始化指针变量的变量要预先定义，且类型与指针变量的基类型要</a:t>
            </a:r>
            <a:r>
              <a:rPr lang="zh-CN" altLang="zh-CN" sz="2400" b="0" dirty="0">
                <a:solidFill>
                  <a:srgbClr val="FF0000"/>
                </a:solidFill>
                <a:latin typeface="Courier New" pitchFamily="49" charset="0"/>
                <a:cs typeface="Courier New" pitchFamily="49" charset="0"/>
              </a:rPr>
              <a:t>一致</a:t>
            </a:r>
            <a:r>
              <a:rPr kumimoji="1" lang="zh-CN" altLang="en-US" sz="2400" b="0" dirty="0">
                <a:latin typeface="Courier New" pitchFamily="49" charset="0"/>
                <a:cs typeface="Courier New" pitchFamily="49" charset="0"/>
                <a:sym typeface="Wingdings 3" pitchFamily="18" charset="2"/>
              </a:rPr>
              <a:t>。</a:t>
            </a:r>
            <a:endParaRPr kumimoji="1" lang="en-US" altLang="zh-CN" sz="2400" b="0" dirty="0">
              <a:latin typeface="Courier New" pitchFamily="49" charset="0"/>
              <a:cs typeface="Courier New" pitchFamily="49" charset="0"/>
              <a:sym typeface="Wingdings 3" pitchFamily="18" charset="2"/>
            </a:endParaRPr>
          </a:p>
          <a:p>
            <a:endParaRPr kumimoji="1" lang="en-US" altLang="zh-CN" sz="2400" b="0" dirty="0">
              <a:latin typeface="Courier New" pitchFamily="49" charset="0"/>
              <a:cs typeface="Courier New" pitchFamily="49" charset="0"/>
              <a:sym typeface="Wingdings 3" pitchFamily="18" charset="2"/>
            </a:endParaRPr>
          </a:p>
          <a:p>
            <a:pPr lvl="1">
              <a:buFontTx/>
              <a:buNone/>
            </a:pPr>
            <a:r>
              <a:rPr lang="en-US" altLang="zh-CN" dirty="0">
                <a:latin typeface="Courier New" pitchFamily="49" charset="0"/>
                <a:cs typeface="Courier New" pitchFamily="49" charset="0"/>
              </a:rPr>
              <a:t>	int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 3;</a:t>
            </a:r>
            <a:endParaRPr lang="zh-CN" altLang="zh-CN" dirty="0">
              <a:latin typeface="Courier New" pitchFamily="49" charset="0"/>
              <a:cs typeface="Courier New" pitchFamily="49" charset="0"/>
            </a:endParaRPr>
          </a:p>
          <a:p>
            <a:pPr lvl="1">
              <a:buFontTx/>
              <a:buNone/>
            </a:pPr>
            <a:r>
              <a:rPr lang="en-US" altLang="zh-CN" dirty="0">
                <a:latin typeface="Courier New" pitchFamily="49" charset="0"/>
                <a:cs typeface="Courier New" pitchFamily="49" charset="0"/>
              </a:rPr>
              <a:t>	int *pi = &amp;</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a:t>
            </a:r>
          </a:p>
          <a:p>
            <a:pPr lvl="1"/>
            <a:endParaRPr lang="en-US" altLang="zh-CN" dirty="0">
              <a:latin typeface="Courier New" pitchFamily="49" charset="0"/>
              <a:cs typeface="Courier New" pitchFamily="49" charset="0"/>
            </a:endParaRPr>
          </a:p>
          <a:p>
            <a:pPr lvl="1">
              <a:buFontTx/>
              <a:buNone/>
            </a:pPr>
            <a:r>
              <a:rPr lang="en-US" altLang="zh-CN" dirty="0">
                <a:latin typeface="Courier New" pitchFamily="49" charset="0"/>
                <a:cs typeface="Courier New" pitchFamily="49" charset="0"/>
              </a:rPr>
              <a:t>	double f = 3.2;</a:t>
            </a:r>
            <a:endParaRPr lang="zh-CN" altLang="zh-CN" dirty="0">
              <a:latin typeface="Courier New" pitchFamily="49" charset="0"/>
              <a:cs typeface="Courier New" pitchFamily="49" charset="0"/>
            </a:endParaRPr>
          </a:p>
          <a:p>
            <a:pPr lvl="1">
              <a:buFontTx/>
              <a:buNone/>
            </a:pPr>
            <a:r>
              <a:rPr lang="en-US" altLang="zh-CN" dirty="0">
                <a:latin typeface="Courier New" pitchFamily="49" charset="0"/>
                <a:cs typeface="Courier New" pitchFamily="49" charset="0"/>
              </a:rPr>
              <a:t>	double *pf = &amp;f;	//</a:t>
            </a:r>
            <a:r>
              <a:rPr lang="zh-CN" altLang="en-US" dirty="0">
                <a:latin typeface="Courier New" pitchFamily="49" charset="0"/>
                <a:cs typeface="Courier New" pitchFamily="49" charset="0"/>
              </a:rPr>
              <a:t>不可以 </a:t>
            </a:r>
            <a:r>
              <a:rPr lang="en-US" altLang="zh-CN" dirty="0">
                <a:latin typeface="Courier New" pitchFamily="49" charset="0"/>
                <a:cs typeface="Courier New" pitchFamily="49" charset="0"/>
              </a:rPr>
              <a:t>double *</a:t>
            </a:r>
            <a:r>
              <a:rPr lang="en-US" altLang="zh-CN" dirty="0" err="1">
                <a:latin typeface="Courier New" pitchFamily="49" charset="0"/>
                <a:cs typeface="Courier New" pitchFamily="49" charset="0"/>
              </a:rPr>
              <a:t>pf</a:t>
            </a:r>
            <a:r>
              <a:rPr lang="en-US" altLang="zh-CN" dirty="0">
                <a:latin typeface="Courier New" pitchFamily="49" charset="0"/>
                <a:cs typeface="Courier New" pitchFamily="49" charset="0"/>
              </a:rPr>
              <a:t> = &amp;</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a:t>
            </a: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A7EF21B6-D137-45AE-9183-21E82F298FF4}" type="slidenum">
              <a:rPr lang="en-US" altLang="zh-CN" sz="1200">
                <a:ea typeface="+mn-ea"/>
              </a:rPr>
              <a:pPr algn="r">
                <a:defRPr/>
              </a:pPr>
              <a:t>11</a:t>
            </a:fld>
            <a:endParaRPr lang="en-US" altLang="zh-CN" sz="1200">
              <a:ea typeface="+mn-ea"/>
            </a:endParaRPr>
          </a:p>
        </p:txBody>
      </p:sp>
    </p:spTree>
    <p:extLst>
      <p:ext uri="{BB962C8B-B14F-4D97-AF65-F5344CB8AC3E}">
        <p14:creationId xmlns:p14="http://schemas.microsoft.com/office/powerpoint/2010/main" val="416063551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latin typeface="Courier New" pitchFamily="49" charset="0"/>
                <a:cs typeface="Courier New" pitchFamily="49" charset="0"/>
              </a:rPr>
              <a:t>也可以用另一个指针变量或指针常量</a:t>
            </a:r>
            <a:r>
              <a:rPr lang="zh-CN" altLang="en-US" dirty="0">
                <a:latin typeface="Courier New" pitchFamily="49" charset="0"/>
                <a:cs typeface="Courier New" pitchFamily="49" charset="0"/>
              </a:rPr>
              <a:t>（基类型要一致）</a:t>
            </a:r>
            <a:r>
              <a:rPr lang="zh-CN" altLang="zh-CN" dirty="0">
                <a:latin typeface="Courier New" pitchFamily="49" charset="0"/>
                <a:cs typeface="Courier New" pitchFamily="49" charset="0"/>
              </a:rPr>
              <a:t>来初始化一个指针变量。</a:t>
            </a:r>
            <a:endParaRPr lang="en-US" altLang="zh-CN" dirty="0">
              <a:latin typeface="Courier New" pitchFamily="49" charset="0"/>
              <a:cs typeface="Courier New" pitchFamily="49" charset="0"/>
            </a:endParaRPr>
          </a:p>
          <a:p>
            <a:pPr lvl="1"/>
            <a:r>
              <a:rPr lang="zh-CN" altLang="zh-CN" dirty="0">
                <a:latin typeface="Courier New" pitchFamily="49" charset="0"/>
                <a:cs typeface="Courier New" pitchFamily="49" charset="0"/>
              </a:rPr>
              <a:t>比如，</a:t>
            </a:r>
          </a:p>
          <a:p>
            <a:pPr lvl="1">
              <a:buFontTx/>
              <a:buNone/>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 0;</a:t>
            </a:r>
            <a:endParaRPr lang="zh-CN" altLang="zh-CN" dirty="0">
              <a:latin typeface="Courier New" pitchFamily="49" charset="0"/>
              <a:cs typeface="Courier New" pitchFamily="49" charset="0"/>
            </a:endParaRPr>
          </a:p>
          <a:p>
            <a:pPr lvl="1">
              <a:buFontTx/>
              <a:buNone/>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*pi = &amp;</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lvl="1">
              <a:buFontTx/>
              <a:buNone/>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pj</a:t>
            </a:r>
            <a:r>
              <a:rPr lang="en-US" altLang="zh-CN" dirty="0">
                <a:latin typeface="Courier New" pitchFamily="49" charset="0"/>
                <a:cs typeface="Courier New" pitchFamily="49" charset="0"/>
              </a:rPr>
              <a:t> = pi; 	//</a:t>
            </a:r>
            <a:r>
              <a:rPr lang="en-US" altLang="zh-CN" dirty="0" err="1">
                <a:latin typeface="Courier New" pitchFamily="49" charset="0"/>
                <a:cs typeface="Courier New" pitchFamily="49" charset="0"/>
              </a:rPr>
              <a:t>pj</a:t>
            </a:r>
            <a:r>
              <a:rPr lang="zh-CN" altLang="zh-CN" dirty="0">
                <a:latin typeface="Courier New" pitchFamily="49" charset="0"/>
                <a:cs typeface="Courier New" pitchFamily="49" charset="0"/>
              </a:rPr>
              <a:t>也指向变量</a:t>
            </a:r>
            <a:r>
              <a:rPr lang="en-US" altLang="zh-CN" dirty="0" err="1">
                <a:latin typeface="Courier New" pitchFamily="49" charset="0"/>
                <a:cs typeface="Courier New" pitchFamily="49" charset="0"/>
              </a:rPr>
              <a:t>i</a:t>
            </a:r>
            <a:endParaRPr lang="zh-CN" altLang="zh-CN" dirty="0">
              <a:latin typeface="Courier New" pitchFamily="49" charset="0"/>
              <a:cs typeface="Courier New" pitchFamily="49" charset="0"/>
            </a:endParaRPr>
          </a:p>
          <a:p>
            <a:pPr lvl="1"/>
            <a:r>
              <a:rPr lang="zh-CN" altLang="en-US" dirty="0">
                <a:latin typeface="Courier New" pitchFamily="49" charset="0"/>
                <a:cs typeface="Courier New" pitchFamily="49" charset="0"/>
              </a:rPr>
              <a:t>又比如，</a:t>
            </a:r>
            <a:endParaRPr lang="zh-CN" altLang="zh-CN" dirty="0">
              <a:latin typeface="Courier New" pitchFamily="49" charset="0"/>
              <a:cs typeface="Courier New" pitchFamily="49" charset="0"/>
            </a:endParaRPr>
          </a:p>
          <a:p>
            <a:pPr lvl="1">
              <a:buFontTx/>
              <a:buNone/>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a[10];</a:t>
            </a:r>
            <a:endParaRPr lang="zh-CN" altLang="zh-CN" dirty="0">
              <a:latin typeface="Courier New" pitchFamily="49" charset="0"/>
              <a:cs typeface="Courier New" pitchFamily="49" charset="0"/>
            </a:endParaRPr>
          </a:p>
          <a:p>
            <a:pPr lvl="1">
              <a:buFontTx/>
              <a:buNone/>
            </a:pPr>
            <a:r>
              <a:rPr lang="en-US" altLang="zh-CN" dirty="0">
                <a:latin typeface="Courier New" pitchFamily="49" charset="0"/>
                <a:cs typeface="Courier New" pitchFamily="49" charset="0"/>
              </a:rPr>
              <a:t>	</a:t>
            </a:r>
            <a:r>
              <a:rPr lang="en-US" altLang="zh-CN" dirty="0" err="1">
                <a:solidFill>
                  <a:srgbClr val="FF0000"/>
                </a:solidFill>
                <a:latin typeface="Courier New" pitchFamily="49" charset="0"/>
                <a:cs typeface="Courier New" pitchFamily="49" charset="0"/>
              </a:rPr>
              <a:t>int</a:t>
            </a:r>
            <a:r>
              <a:rPr lang="en-US" altLang="zh-CN" dirty="0">
                <a:solidFill>
                  <a:srgbClr val="FF0000"/>
                </a:solidFill>
                <a:latin typeface="Courier New" pitchFamily="49" charset="0"/>
                <a:cs typeface="Courier New" pitchFamily="49" charset="0"/>
              </a:rPr>
              <a:t> *pa = a;	</a:t>
            </a:r>
            <a:r>
              <a:rPr lang="en-US" altLang="zh-CN" dirty="0">
                <a:latin typeface="Courier New" pitchFamily="49" charset="0"/>
                <a:cs typeface="Courier New" pitchFamily="49" charset="0"/>
              </a:rPr>
              <a:t>//pa</a:t>
            </a:r>
            <a:r>
              <a:rPr lang="zh-CN" altLang="zh-CN" dirty="0">
                <a:latin typeface="Courier New" pitchFamily="49" charset="0"/>
                <a:cs typeface="Courier New" pitchFamily="49" charset="0"/>
              </a:rPr>
              <a:t>指向数组</a:t>
            </a:r>
            <a:r>
              <a:rPr lang="en-US" altLang="zh-CN" dirty="0">
                <a:latin typeface="Courier New" pitchFamily="49" charset="0"/>
                <a:cs typeface="Courier New" pitchFamily="49" charset="0"/>
              </a:rPr>
              <a:t>a</a:t>
            </a:r>
            <a:endParaRPr lang="zh-CN" altLang="zh-CN" dirty="0">
              <a:latin typeface="Courier New" pitchFamily="49" charset="0"/>
              <a:cs typeface="Courier New" pitchFamily="49" charset="0"/>
            </a:endParaRPr>
          </a:p>
          <a:p>
            <a:r>
              <a:rPr lang="zh-CN" altLang="zh-CN" dirty="0">
                <a:latin typeface="Courier New" pitchFamily="49" charset="0"/>
                <a:cs typeface="Courier New" pitchFamily="49" charset="0"/>
              </a:rPr>
              <a:t>还可以用</a:t>
            </a:r>
            <a:r>
              <a:rPr lang="en-US" altLang="zh-CN" dirty="0">
                <a:latin typeface="Courier New" pitchFamily="49" charset="0"/>
                <a:cs typeface="Courier New" pitchFamily="49" charset="0"/>
              </a:rPr>
              <a:t>0</a:t>
            </a:r>
            <a:r>
              <a:rPr lang="zh-CN" altLang="zh-CN" dirty="0">
                <a:latin typeface="Courier New" pitchFamily="49" charset="0"/>
                <a:cs typeface="Courier New" pitchFamily="49" charset="0"/>
              </a:rPr>
              <a:t>来初始化一个指针变量，表示该指针变量暂时不指向任何变量。</a:t>
            </a:r>
            <a:endParaRPr lang="en-US" altLang="zh-CN" dirty="0">
              <a:latin typeface="Courier New" pitchFamily="49" charset="0"/>
              <a:cs typeface="Courier New" pitchFamily="49" charset="0"/>
            </a:endParaRPr>
          </a:p>
          <a:p>
            <a:pPr lvl="1"/>
            <a:r>
              <a:rPr lang="zh-CN" altLang="zh-CN" dirty="0">
                <a:latin typeface="Courier New" pitchFamily="49" charset="0"/>
                <a:cs typeface="Courier New" pitchFamily="49" charset="0"/>
              </a:rPr>
              <a:t>比如，</a:t>
            </a:r>
          </a:p>
          <a:p>
            <a:pPr lvl="1">
              <a:buFontTx/>
              <a:buNone/>
            </a:pPr>
            <a:r>
              <a:rPr lang="en-US" altLang="zh-CN" dirty="0">
                <a:latin typeface="Courier New" pitchFamily="49" charset="0"/>
                <a:cs typeface="Courier New" pitchFamily="49" charset="0"/>
              </a:rPr>
              <a:t>	int *</a:t>
            </a:r>
            <a:r>
              <a:rPr lang="en-US" altLang="zh-CN" dirty="0" err="1">
                <a:latin typeface="Courier New" pitchFamily="49" charset="0"/>
                <a:cs typeface="Courier New" pitchFamily="49" charset="0"/>
              </a:rPr>
              <a:t>pv</a:t>
            </a:r>
            <a:r>
              <a:rPr lang="en-US" altLang="zh-CN" dirty="0">
                <a:latin typeface="Courier New" pitchFamily="49" charset="0"/>
                <a:cs typeface="Courier New" pitchFamily="49" charset="0"/>
              </a:rPr>
              <a:t> = 0;	// </a:t>
            </a:r>
            <a:r>
              <a:rPr lang="zh-CN" altLang="en-US" dirty="0">
                <a:latin typeface="Courier New" pitchFamily="49" charset="0"/>
                <a:cs typeface="Courier New" pitchFamily="49" charset="0"/>
              </a:rPr>
              <a:t>这里的 </a:t>
            </a:r>
            <a:r>
              <a:rPr lang="en-US" altLang="zh-CN" dirty="0">
                <a:latin typeface="Courier New" pitchFamily="49" charset="0"/>
                <a:cs typeface="Courier New" pitchFamily="49" charset="0"/>
              </a:rPr>
              <a:t>0 </a:t>
            </a:r>
            <a:r>
              <a:rPr lang="zh-CN" altLang="zh-CN" dirty="0">
                <a:latin typeface="Courier New" pitchFamily="49" charset="0"/>
                <a:cs typeface="Courier New" pitchFamily="49" charset="0"/>
              </a:rPr>
              <a:t>是一个空地址</a:t>
            </a:r>
            <a:r>
              <a:rPr lang="zh-CN" altLang="en-US" dirty="0">
                <a:latin typeface="Courier New" pitchFamily="49" charset="0"/>
                <a:cs typeface="Courier New" pitchFamily="49" charset="0"/>
              </a:rPr>
              <a:t>，通常用 </a:t>
            </a:r>
            <a:r>
              <a:rPr lang="en-US" altLang="zh-CN" dirty="0">
                <a:latin typeface="Courier New" pitchFamily="49" charset="0"/>
                <a:cs typeface="Courier New" pitchFamily="49" charset="0"/>
              </a:rPr>
              <a:t>NULL </a:t>
            </a:r>
            <a:r>
              <a:rPr lang="zh-CN" altLang="en-US" dirty="0">
                <a:latin typeface="Courier New" pitchFamily="49" charset="0"/>
                <a:cs typeface="Courier New" pitchFamily="49" charset="0"/>
              </a:rPr>
              <a:t>代替</a:t>
            </a:r>
            <a:endParaRPr lang="en-US" altLang="zh-CN" dirty="0">
              <a:latin typeface="Courier New" pitchFamily="49" charset="0"/>
              <a:cs typeface="Courier New" pitchFamily="49" charset="0"/>
            </a:endParaRPr>
          </a:p>
          <a:p>
            <a:pPr lvl="1">
              <a:buFontTx/>
              <a:buNone/>
            </a:pPr>
            <a:r>
              <a:rPr lang="en-US" altLang="zh-CN" dirty="0">
                <a:latin typeface="Courier New" pitchFamily="49" charset="0"/>
                <a:cs typeface="Courier New" pitchFamily="49" charset="0"/>
              </a:rPr>
              <a:t>	int *</a:t>
            </a:r>
            <a:r>
              <a:rPr lang="en-US" altLang="zh-CN" dirty="0" err="1">
                <a:latin typeface="Courier New" pitchFamily="49" charset="0"/>
                <a:cs typeface="Courier New" pitchFamily="49" charset="0"/>
              </a:rPr>
              <a:t>pv</a:t>
            </a:r>
            <a:r>
              <a:rPr lang="en-US" altLang="zh-CN" dirty="0">
                <a:latin typeface="Courier New" pitchFamily="49" charset="0"/>
                <a:cs typeface="Courier New" pitchFamily="49" charset="0"/>
              </a:rPr>
              <a:t> = NULL;	// NULL </a:t>
            </a:r>
            <a:r>
              <a:rPr lang="zh-CN" altLang="en-US" dirty="0">
                <a:latin typeface="Courier New" pitchFamily="49" charset="0"/>
                <a:cs typeface="Courier New" pitchFamily="49" charset="0"/>
              </a:rPr>
              <a:t>是系统定义的符号常量</a:t>
            </a:r>
            <a:r>
              <a:rPr lang="zh-CN" altLang="zh-CN" dirty="0"/>
              <a:t>（一般在头文件</a:t>
            </a:r>
            <a:r>
              <a:rPr lang="en-US" altLang="zh-CN" dirty="0" err="1"/>
              <a:t>stdio.h</a:t>
            </a:r>
            <a:r>
              <a:rPr lang="zh-CN" altLang="zh-CN" dirty="0"/>
              <a:t>中）</a:t>
            </a:r>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B63D0649-EC1B-4361-BB56-CD072736A828}" type="slidenum">
              <a:rPr lang="en-US" altLang="zh-CN" sz="1200">
                <a:ea typeface="+mn-ea"/>
              </a:rPr>
              <a:pPr algn="r">
                <a:defRPr/>
              </a:pPr>
              <a:t>12</a:t>
            </a:fld>
            <a:endParaRPr lang="en-US" altLang="zh-CN" sz="1200">
              <a:ea typeface="+mn-ea"/>
            </a:endParaRPr>
          </a:p>
        </p:txBody>
      </p:sp>
    </p:spTree>
    <p:extLst>
      <p:ext uri="{BB962C8B-B14F-4D97-AF65-F5344CB8AC3E}">
        <p14:creationId xmlns:p14="http://schemas.microsoft.com/office/powerpoint/2010/main" val="3847650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endParaRPr lang="zh-CN" altLang="en-US"/>
          </a:p>
        </p:txBody>
      </p:sp>
      <p:sp>
        <p:nvSpPr>
          <p:cNvPr id="16387" name="内容占位符 2"/>
          <p:cNvSpPr>
            <a:spLocks noGrp="1"/>
          </p:cNvSpPr>
          <p:nvPr>
            <p:ph idx="1"/>
          </p:nvPr>
        </p:nvSpPr>
        <p:spPr/>
        <p:txBody>
          <a:bodyPr/>
          <a:lstStyle/>
          <a:p>
            <a:r>
              <a:rPr lang="zh-CN" altLang="zh-CN" dirty="0">
                <a:latin typeface="Courier New" pitchFamily="49" charset="0"/>
                <a:cs typeface="Courier New" pitchFamily="49" charset="0"/>
              </a:rPr>
              <a:t>不可以将一个非</a:t>
            </a:r>
            <a:r>
              <a:rPr lang="en-US" altLang="zh-CN" dirty="0">
                <a:latin typeface="Courier New" pitchFamily="49" charset="0"/>
                <a:cs typeface="Courier New" pitchFamily="49" charset="0"/>
              </a:rPr>
              <a:t>0</a:t>
            </a:r>
            <a:r>
              <a:rPr lang="zh-CN" altLang="zh-CN" dirty="0">
                <a:latin typeface="Courier New" pitchFamily="49" charset="0"/>
                <a:cs typeface="Courier New" pitchFamily="49" charset="0"/>
              </a:rPr>
              <a:t>整数赋给一个指针变量，因为</a:t>
            </a:r>
            <a:r>
              <a:rPr lang="zh-CN" altLang="en-US" dirty="0">
                <a:latin typeface="Courier New" pitchFamily="49" charset="0"/>
                <a:cs typeface="Courier New" pitchFamily="49" charset="0"/>
              </a:rPr>
              <a:t>程序员指定的常数</a:t>
            </a:r>
            <a:r>
              <a:rPr lang="zh-CN" altLang="zh-CN" dirty="0">
                <a:latin typeface="Courier New" pitchFamily="49" charset="0"/>
                <a:cs typeface="Courier New" pitchFamily="49" charset="0"/>
              </a:rPr>
              <a:t>不一定是系统分配给该程序的内存单元地址，不一定能在该程序中访问</a:t>
            </a:r>
            <a:r>
              <a:rPr lang="zh-CN" altLang="en-US" dirty="0">
                <a:latin typeface="Courier New" pitchFamily="49" charset="0"/>
                <a:cs typeface="Courier New" pitchFamily="49" charset="0"/>
              </a:rPr>
              <a:t>其对应的空间</a:t>
            </a:r>
            <a:r>
              <a:rPr lang="zh-CN" altLang="zh-CN" dirty="0">
                <a:latin typeface="Courier New" pitchFamily="49" charset="0"/>
                <a:cs typeface="Courier New" pitchFamily="49" charset="0"/>
              </a:rPr>
              <a:t>。</a:t>
            </a:r>
            <a:endParaRPr lang="en-US" altLang="zh-CN" dirty="0">
              <a:latin typeface="Courier New" pitchFamily="49" charset="0"/>
              <a:cs typeface="Courier New" pitchFamily="49" charset="0"/>
            </a:endParaRPr>
          </a:p>
          <a:p>
            <a:pPr lvl="1"/>
            <a:r>
              <a:rPr lang="zh-CN" altLang="zh-CN" dirty="0">
                <a:latin typeface="Courier New" pitchFamily="49" charset="0"/>
                <a:cs typeface="Courier New" pitchFamily="49" charset="0"/>
              </a:rPr>
              <a:t>比如，</a:t>
            </a:r>
          </a:p>
          <a:p>
            <a:pPr lvl="1">
              <a:buFontTx/>
              <a:buNone/>
            </a:pPr>
            <a:r>
              <a:rPr lang="en-US" altLang="zh-CN" dirty="0">
                <a:latin typeface="Courier New" pitchFamily="49" charset="0"/>
                <a:cs typeface="Courier New" pitchFamily="49" charset="0"/>
              </a:rPr>
              <a:t>	int *</a:t>
            </a:r>
            <a:r>
              <a:rPr lang="en-US" altLang="zh-CN" dirty="0" err="1">
                <a:latin typeface="Courier New" pitchFamily="49" charset="0"/>
                <a:cs typeface="Courier New" pitchFamily="49" charset="0"/>
              </a:rPr>
              <a:t>pn</a:t>
            </a:r>
            <a:r>
              <a:rPr lang="en-US" altLang="zh-CN" dirty="0">
                <a:latin typeface="Courier New" pitchFamily="49" charset="0"/>
                <a:cs typeface="Courier New" pitchFamily="49" charset="0"/>
              </a:rPr>
              <a:t> = 0x2000;	</a:t>
            </a:r>
          </a:p>
          <a:p>
            <a:pPr lvl="1">
              <a:buFontTx/>
              <a:buNone/>
            </a:pPr>
            <a:r>
              <a:rPr lang="en-US" altLang="zh-CN" dirty="0">
                <a:latin typeface="Courier New" pitchFamily="49" charset="0"/>
                <a:cs typeface="Courier New" pitchFamily="49" charset="0"/>
              </a:rPr>
              <a:t>	//</a:t>
            </a:r>
            <a:r>
              <a:rPr lang="zh-CN" altLang="zh-CN" dirty="0">
                <a:latin typeface="Courier New" pitchFamily="49" charset="0"/>
                <a:cs typeface="Courier New" pitchFamily="49" charset="0"/>
              </a:rPr>
              <a:t>编译器</a:t>
            </a:r>
            <a:r>
              <a:rPr lang="zh-CN" altLang="en-US" dirty="0">
                <a:latin typeface="Courier New" pitchFamily="49" charset="0"/>
                <a:cs typeface="Courier New" pitchFamily="49" charset="0"/>
              </a:rPr>
              <a:t>不一定会</a:t>
            </a:r>
            <a:r>
              <a:rPr lang="zh-CN" altLang="zh-CN" dirty="0">
                <a:latin typeface="Courier New" pitchFamily="49" charset="0"/>
                <a:cs typeface="Courier New" pitchFamily="49" charset="0"/>
              </a:rPr>
              <a:t>报错，</a:t>
            </a:r>
            <a:r>
              <a:rPr lang="zh-CN" altLang="en-US" dirty="0">
                <a:latin typeface="Courier New" pitchFamily="49" charset="0"/>
                <a:cs typeface="Courier New" pitchFamily="49" charset="0"/>
              </a:rPr>
              <a:t>但</a:t>
            </a:r>
            <a:r>
              <a:rPr lang="zh-CN" altLang="zh-CN" dirty="0">
                <a:latin typeface="Courier New" pitchFamily="49" charset="0"/>
                <a:cs typeface="Courier New" pitchFamily="49" charset="0"/>
              </a:rPr>
              <a:t>执行时可能会引起系统故障</a:t>
            </a:r>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25C0055C-6690-40BB-89C9-D0120EB99324}" type="slidenum">
              <a:rPr lang="en-US" altLang="zh-CN" sz="1200">
                <a:ea typeface="+mn-ea"/>
              </a:rPr>
              <a:pPr algn="r">
                <a:defRPr/>
              </a:pPr>
              <a:t>13</a:t>
            </a:fld>
            <a:endParaRPr lang="en-US" altLang="zh-CN" sz="1200">
              <a:ea typeface="+mn-ea"/>
            </a:endParaRPr>
          </a:p>
        </p:txBody>
      </p:sp>
    </p:spTree>
    <p:extLst>
      <p:ext uri="{BB962C8B-B14F-4D97-AF65-F5344CB8AC3E}">
        <p14:creationId xmlns:p14="http://schemas.microsoft.com/office/powerpoint/2010/main" val="483588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a:t>指针变量的赋值</a:t>
            </a:r>
          </a:p>
        </p:txBody>
      </p:sp>
      <p:sp>
        <p:nvSpPr>
          <p:cNvPr id="28675" name="内容占位符 2"/>
          <p:cNvSpPr>
            <a:spLocks noGrp="1"/>
          </p:cNvSpPr>
          <p:nvPr>
            <p:ph idx="1"/>
          </p:nvPr>
        </p:nvSpPr>
        <p:spPr/>
        <p:txBody>
          <a:bodyPr/>
          <a:lstStyle/>
          <a:p>
            <a:r>
              <a:rPr lang="zh-CN" altLang="en-US" dirty="0"/>
              <a:t>语句执行的时候</a:t>
            </a:r>
            <a:r>
              <a:rPr lang="zh-CN" altLang="en-US" sz="2400" b="0" dirty="0"/>
              <a:t>（不是定义变量的时候）</a:t>
            </a:r>
            <a:r>
              <a:rPr lang="zh-CN" altLang="en-US" dirty="0"/>
              <a:t>给指针变量一个地址</a:t>
            </a:r>
            <a:endParaRPr lang="en-US" altLang="zh-CN" dirty="0"/>
          </a:p>
          <a:p>
            <a:pPr lvl="1"/>
            <a:r>
              <a:rPr lang="zh-CN" altLang="en-US" dirty="0"/>
              <a:t>注意事项参见指针变量的初始化</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zh-CN" dirty="0"/>
              <a:t>指针变量必须先初始化或赋值，然后才能进行</a:t>
            </a:r>
            <a:r>
              <a:rPr lang="zh-CN" altLang="en-US" dirty="0"/>
              <a:t>其他</a:t>
            </a:r>
            <a:r>
              <a:rPr lang="zh-CN" altLang="zh-CN" dirty="0"/>
              <a:t>操作，否则其所存储的地址是不确定的，对它的操作会引起不确定的错误。</a:t>
            </a:r>
          </a:p>
          <a:p>
            <a:endParaRPr lang="zh-CN" altLang="en-US" dirty="0"/>
          </a:p>
        </p:txBody>
      </p:sp>
      <p:sp>
        <p:nvSpPr>
          <p:cNvPr id="4" name="Text Box 4"/>
          <p:cNvSpPr txBox="1">
            <a:spLocks noChangeArrowheads="1"/>
          </p:cNvSpPr>
          <p:nvPr/>
        </p:nvSpPr>
        <p:spPr bwMode="auto">
          <a:xfrm>
            <a:off x="1623928" y="5883947"/>
            <a:ext cx="6095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en-US" altLang="zh-CN" b="1">
                <a:solidFill>
                  <a:srgbClr val="FF3300"/>
                </a:solidFill>
                <a:latin typeface="Times New Roman" pitchFamily="18" charset="0"/>
              </a:rPr>
              <a:t>?</a:t>
            </a:r>
          </a:p>
        </p:txBody>
      </p:sp>
      <p:sp>
        <p:nvSpPr>
          <p:cNvPr id="7" name="AutoShape 7"/>
          <p:cNvSpPr>
            <a:spLocks noChangeArrowheads="1"/>
          </p:cNvSpPr>
          <p:nvPr/>
        </p:nvSpPr>
        <p:spPr bwMode="auto">
          <a:xfrm>
            <a:off x="5375126" y="1538790"/>
            <a:ext cx="4995934" cy="2610290"/>
          </a:xfrm>
          <a:prstGeom prst="wedgeRectCallout">
            <a:avLst>
              <a:gd name="adj1" fmla="val -39681"/>
              <a:gd name="adj2" fmla="val -2859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buSzPct val="85000"/>
              <a:buFont typeface="Wingdings 3" pitchFamily="18" charset="2"/>
              <a:buNone/>
            </a:pPr>
            <a:r>
              <a:rPr kumimoji="1" lang="zh-CN" altLang="en-US" b="1" dirty="0">
                <a:latin typeface="Courier New" pitchFamily="49" charset="0"/>
                <a:cs typeface="Courier New" pitchFamily="49" charset="0"/>
                <a:sym typeface="Wingdings 3" pitchFamily="18" charset="2"/>
              </a:rPr>
              <a:t> </a:t>
            </a:r>
            <a:r>
              <a:rPr kumimoji="1" lang="en-US" altLang="zh-CN" b="1" dirty="0" err="1">
                <a:latin typeface="Courier New" pitchFamily="49" charset="0"/>
                <a:cs typeface="Courier New" pitchFamily="49" charset="0"/>
                <a:sym typeface="Wingdings 3" pitchFamily="18" charset="2"/>
              </a:rPr>
              <a:t>int</a:t>
            </a:r>
            <a:r>
              <a:rPr kumimoji="1" lang="en-US" altLang="zh-CN" b="1" dirty="0">
                <a:latin typeface="Courier New" pitchFamily="49" charset="0"/>
                <a:cs typeface="Courier New" pitchFamily="49" charset="0"/>
                <a:sym typeface="Wingdings 3" pitchFamily="18" charset="2"/>
              </a:rPr>
              <a:t> </a:t>
            </a:r>
            <a:r>
              <a:rPr kumimoji="1" lang="en-US" altLang="zh-CN" b="1" dirty="0" err="1">
                <a:latin typeface="Courier New" pitchFamily="49" charset="0"/>
                <a:cs typeface="Courier New" pitchFamily="49" charset="0"/>
                <a:sym typeface="Wingdings 3" pitchFamily="18" charset="2"/>
              </a:rPr>
              <a:t>i</a:t>
            </a:r>
            <a:r>
              <a:rPr kumimoji="1" lang="en-US" altLang="zh-CN" b="1" dirty="0">
                <a:latin typeface="Courier New" pitchFamily="49" charset="0"/>
                <a:cs typeface="Courier New" pitchFamily="49" charset="0"/>
                <a:sym typeface="Wingdings 3" pitchFamily="18" charset="2"/>
              </a:rPr>
              <a:t>;</a:t>
            </a:r>
          </a:p>
          <a:p>
            <a:pPr>
              <a:buSzPct val="85000"/>
              <a:buFont typeface="Wingdings 3" pitchFamily="18" charset="2"/>
              <a:buNone/>
            </a:pPr>
            <a:r>
              <a:rPr kumimoji="1" lang="en-US" altLang="zh-CN" b="1" dirty="0">
                <a:latin typeface="Courier New" pitchFamily="49" charset="0"/>
                <a:cs typeface="Courier New" pitchFamily="49" charset="0"/>
                <a:sym typeface="Wingdings 3" pitchFamily="18" charset="2"/>
              </a:rPr>
              <a:t> int a[3];</a:t>
            </a:r>
          </a:p>
          <a:p>
            <a:pPr>
              <a:buSzPct val="85000"/>
              <a:buFont typeface="Wingdings 3" pitchFamily="18" charset="2"/>
              <a:buNone/>
            </a:pPr>
            <a:r>
              <a:rPr kumimoji="1" lang="en-US" altLang="zh-CN" b="1" dirty="0">
                <a:latin typeface="Courier New" pitchFamily="49" charset="0"/>
                <a:cs typeface="Courier New" pitchFamily="49" charset="0"/>
                <a:sym typeface="Wingdings 3" pitchFamily="18" charset="2"/>
              </a:rPr>
              <a:t> int *pi, *pa, *</a:t>
            </a:r>
            <a:r>
              <a:rPr kumimoji="1" lang="en-US" altLang="zh-CN" b="1" dirty="0" err="1">
                <a:latin typeface="Courier New" pitchFamily="49" charset="0"/>
                <a:cs typeface="Courier New" pitchFamily="49" charset="0"/>
                <a:sym typeface="Wingdings 3" pitchFamily="18" charset="2"/>
              </a:rPr>
              <a:t>pj</a:t>
            </a:r>
            <a:r>
              <a:rPr kumimoji="1" lang="en-US" altLang="zh-CN" b="1" dirty="0">
                <a:latin typeface="Courier New" pitchFamily="49" charset="0"/>
                <a:cs typeface="Courier New" pitchFamily="49" charset="0"/>
                <a:sym typeface="Wingdings 3" pitchFamily="18" charset="2"/>
              </a:rPr>
              <a:t>, *</a:t>
            </a:r>
            <a:r>
              <a:rPr kumimoji="1" lang="en-US" altLang="zh-CN" b="1" dirty="0" err="1">
                <a:latin typeface="Courier New" pitchFamily="49" charset="0"/>
                <a:cs typeface="Courier New" pitchFamily="49" charset="0"/>
                <a:sym typeface="Wingdings 3" pitchFamily="18" charset="2"/>
              </a:rPr>
              <a:t>pv</a:t>
            </a:r>
            <a:r>
              <a:rPr kumimoji="1" lang="en-US" altLang="zh-CN" b="1" dirty="0">
                <a:latin typeface="Courier New" pitchFamily="49" charset="0"/>
                <a:cs typeface="Courier New" pitchFamily="49" charset="0"/>
                <a:sym typeface="Wingdings 3" pitchFamily="18" charset="2"/>
              </a:rPr>
              <a:t>; </a:t>
            </a:r>
          </a:p>
          <a:p>
            <a:pPr>
              <a:buSzPct val="85000"/>
              <a:buFont typeface="Wingdings 3" pitchFamily="18" charset="2"/>
              <a:buNone/>
            </a:pPr>
            <a:r>
              <a:rPr kumimoji="1" lang="en-US" altLang="zh-CN" b="1" dirty="0">
                <a:solidFill>
                  <a:srgbClr val="FF0000"/>
                </a:solidFill>
                <a:latin typeface="Courier New" pitchFamily="49" charset="0"/>
                <a:cs typeface="Courier New" pitchFamily="49" charset="0"/>
                <a:sym typeface="Wingdings 3" pitchFamily="18" charset="2"/>
              </a:rPr>
              <a:t> pi = &amp;</a:t>
            </a:r>
            <a:r>
              <a:rPr kumimoji="1" lang="en-US" altLang="zh-CN" b="1" dirty="0" err="1">
                <a:solidFill>
                  <a:srgbClr val="FF0000"/>
                </a:solidFill>
                <a:latin typeface="Courier New" pitchFamily="49" charset="0"/>
                <a:cs typeface="Courier New" pitchFamily="49" charset="0"/>
                <a:sym typeface="Wingdings 3" pitchFamily="18" charset="2"/>
              </a:rPr>
              <a:t>i</a:t>
            </a:r>
            <a:r>
              <a:rPr kumimoji="1" lang="en-US" altLang="zh-CN" b="1" dirty="0">
                <a:solidFill>
                  <a:srgbClr val="FF0000"/>
                </a:solidFill>
                <a:latin typeface="Courier New" pitchFamily="49" charset="0"/>
                <a:cs typeface="Courier New" pitchFamily="49" charset="0"/>
                <a:sym typeface="Wingdings 3" pitchFamily="18" charset="2"/>
              </a:rPr>
              <a:t>;</a:t>
            </a:r>
          </a:p>
          <a:p>
            <a:pPr>
              <a:buSzPct val="85000"/>
            </a:pPr>
            <a:r>
              <a:rPr kumimoji="1" lang="en-US" altLang="zh-CN" b="1" dirty="0">
                <a:solidFill>
                  <a:srgbClr val="FF0000"/>
                </a:solidFill>
                <a:latin typeface="Courier New" pitchFamily="49" charset="0"/>
                <a:cs typeface="Courier New" pitchFamily="49" charset="0"/>
                <a:sym typeface="Wingdings 3" pitchFamily="18" charset="2"/>
              </a:rPr>
              <a:t> pa = a;</a:t>
            </a:r>
          </a:p>
          <a:p>
            <a:pPr>
              <a:buSzPct val="85000"/>
            </a:pPr>
            <a:r>
              <a:rPr kumimoji="1" lang="en-US" altLang="zh-CN" b="1" dirty="0">
                <a:solidFill>
                  <a:srgbClr val="FF0000"/>
                </a:solidFill>
                <a:latin typeface="Courier New" pitchFamily="49" charset="0"/>
                <a:cs typeface="Courier New" pitchFamily="49" charset="0"/>
                <a:sym typeface="Wingdings 3" pitchFamily="18" charset="2"/>
              </a:rPr>
              <a:t> </a:t>
            </a:r>
            <a:r>
              <a:rPr kumimoji="1" lang="en-US" altLang="zh-CN" b="1" dirty="0" err="1">
                <a:solidFill>
                  <a:srgbClr val="FF0000"/>
                </a:solidFill>
                <a:latin typeface="Courier New" pitchFamily="49" charset="0"/>
                <a:cs typeface="Courier New" pitchFamily="49" charset="0"/>
                <a:sym typeface="Wingdings 3" pitchFamily="18" charset="2"/>
              </a:rPr>
              <a:t>pj</a:t>
            </a:r>
            <a:r>
              <a:rPr kumimoji="1" lang="en-US" altLang="zh-CN" b="1" dirty="0">
                <a:solidFill>
                  <a:srgbClr val="FF0000"/>
                </a:solidFill>
                <a:latin typeface="Courier New" pitchFamily="49" charset="0"/>
                <a:cs typeface="Courier New" pitchFamily="49" charset="0"/>
                <a:sym typeface="Wingdings 3" pitchFamily="18" charset="2"/>
              </a:rPr>
              <a:t> = pi;</a:t>
            </a:r>
          </a:p>
          <a:p>
            <a:pPr>
              <a:buSzPct val="85000"/>
            </a:pPr>
            <a:r>
              <a:rPr kumimoji="1" lang="en-US" altLang="zh-CN" b="1" dirty="0">
                <a:solidFill>
                  <a:srgbClr val="FF0000"/>
                </a:solidFill>
                <a:latin typeface="Courier New" pitchFamily="49" charset="0"/>
                <a:cs typeface="Courier New" pitchFamily="49" charset="0"/>
                <a:sym typeface="Wingdings 3" pitchFamily="18" charset="2"/>
              </a:rPr>
              <a:t> </a:t>
            </a:r>
            <a:r>
              <a:rPr kumimoji="1" lang="en-US" altLang="zh-CN" b="1" dirty="0" err="1">
                <a:solidFill>
                  <a:srgbClr val="FF0000"/>
                </a:solidFill>
                <a:latin typeface="Courier New" pitchFamily="49" charset="0"/>
                <a:cs typeface="Courier New" pitchFamily="49" charset="0"/>
                <a:sym typeface="Wingdings 3" pitchFamily="18" charset="2"/>
              </a:rPr>
              <a:t>pv</a:t>
            </a:r>
            <a:r>
              <a:rPr kumimoji="1" lang="en-US" altLang="zh-CN" b="1" dirty="0">
                <a:solidFill>
                  <a:srgbClr val="FF0000"/>
                </a:solidFill>
                <a:latin typeface="Courier New" pitchFamily="49" charset="0"/>
                <a:cs typeface="Courier New" pitchFamily="49" charset="0"/>
                <a:sym typeface="Wingdings 3" pitchFamily="18" charset="2"/>
              </a:rPr>
              <a:t> = NULL;</a:t>
            </a:r>
          </a:p>
        </p:txBody>
      </p:sp>
      <p:grpSp>
        <p:nvGrpSpPr>
          <p:cNvPr id="2" name="Group 8"/>
          <p:cNvGrpSpPr>
            <a:grpSpLocks/>
          </p:cNvGrpSpPr>
          <p:nvPr/>
        </p:nvGrpSpPr>
        <p:grpSpPr bwMode="auto">
          <a:xfrm>
            <a:off x="7235431" y="2843719"/>
            <a:ext cx="2505807" cy="874713"/>
            <a:chOff x="4512" y="2814"/>
            <a:chExt cx="1184" cy="551"/>
          </a:xfrm>
        </p:grpSpPr>
        <p:sp>
          <p:nvSpPr>
            <p:cNvPr id="28684" name="Text Box 9"/>
            <p:cNvSpPr txBox="1">
              <a:spLocks noChangeArrowheads="1"/>
            </p:cNvSpPr>
            <p:nvPr/>
          </p:nvSpPr>
          <p:spPr bwMode="auto">
            <a:xfrm>
              <a:off x="4544" y="2842"/>
              <a:ext cx="115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zh-CN" altLang="en-US" b="1" dirty="0">
                  <a:latin typeface="Times New Roman" pitchFamily="18" charset="0"/>
                </a:rPr>
                <a:t>将首地址赋给指针变量</a:t>
              </a:r>
            </a:p>
          </p:txBody>
        </p:sp>
        <p:sp>
          <p:nvSpPr>
            <p:cNvPr id="28685" name="AutoShape 10"/>
            <p:cNvSpPr>
              <a:spLocks/>
            </p:cNvSpPr>
            <p:nvPr/>
          </p:nvSpPr>
          <p:spPr bwMode="auto">
            <a:xfrm>
              <a:off x="4512" y="2814"/>
              <a:ext cx="48" cy="522"/>
            </a:xfrm>
            <a:prstGeom prst="rightBrace">
              <a:avLst>
                <a:gd name="adj1" fmla="val 3333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1" name="Rectangle 11"/>
          <p:cNvSpPr>
            <a:spLocks noChangeArrowheads="1"/>
          </p:cNvSpPr>
          <p:nvPr/>
        </p:nvSpPr>
        <p:spPr bwMode="auto">
          <a:xfrm>
            <a:off x="521289" y="5461672"/>
            <a:ext cx="1919567"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kumimoji="1" lang="en-US" altLang="zh-CN" b="1" dirty="0" err="1">
                <a:solidFill>
                  <a:schemeClr val="tx2"/>
                </a:solidFill>
                <a:latin typeface="Courier New" pitchFamily="49" charset="0"/>
                <a:cs typeface="Courier New" pitchFamily="49" charset="0"/>
              </a:rPr>
              <a:t>int</a:t>
            </a:r>
            <a:r>
              <a:rPr kumimoji="1" lang="en-US" altLang="zh-CN" b="1" dirty="0">
                <a:solidFill>
                  <a:schemeClr val="tx2"/>
                </a:solidFill>
                <a:latin typeface="Courier New" pitchFamily="49" charset="0"/>
                <a:cs typeface="Courier New" pitchFamily="49" charset="0"/>
              </a:rPr>
              <a:t> *p; </a:t>
            </a:r>
          </a:p>
          <a:p>
            <a:r>
              <a:rPr kumimoji="1" lang="en-US" altLang="zh-CN" b="1" dirty="0">
                <a:solidFill>
                  <a:schemeClr val="tx2"/>
                </a:solidFill>
                <a:latin typeface="Courier New" pitchFamily="49" charset="0"/>
                <a:cs typeface="Courier New" pitchFamily="49" charset="0"/>
              </a:rPr>
              <a:t>p++;            </a:t>
            </a:r>
            <a:endParaRPr kumimoji="1" lang="en-US" altLang="zh-CN" b="1" dirty="0">
              <a:solidFill>
                <a:schemeClr val="hlink"/>
              </a:solidFill>
              <a:latin typeface="Courier New" pitchFamily="49" charset="0"/>
              <a:cs typeface="Courier New" pitchFamily="49" charset="0"/>
            </a:endParaRPr>
          </a:p>
        </p:txBody>
      </p:sp>
      <p:grpSp>
        <p:nvGrpSpPr>
          <p:cNvPr id="3" name="Group 17"/>
          <p:cNvGrpSpPr>
            <a:grpSpLocks/>
          </p:cNvGrpSpPr>
          <p:nvPr/>
        </p:nvGrpSpPr>
        <p:grpSpPr bwMode="auto">
          <a:xfrm>
            <a:off x="2140630" y="5897680"/>
            <a:ext cx="6069811" cy="466725"/>
            <a:chOff x="930" y="2572"/>
            <a:chExt cx="2868" cy="294"/>
          </a:xfrm>
        </p:grpSpPr>
        <p:sp>
          <p:nvSpPr>
            <p:cNvPr id="28682" name="Text Box 42"/>
            <p:cNvSpPr txBox="1">
              <a:spLocks noChangeArrowheads="1"/>
            </p:cNvSpPr>
            <p:nvPr/>
          </p:nvSpPr>
          <p:spPr bwMode="auto">
            <a:xfrm>
              <a:off x="1437" y="2572"/>
              <a:ext cx="236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en-US" altLang="zh-CN" b="1" dirty="0"/>
                <a:t> p</a:t>
              </a:r>
              <a:r>
                <a:rPr kumimoji="1" lang="zh-CN" altLang="en-US" b="1" dirty="0"/>
                <a:t>没有初始化或赋值就使用，警告</a:t>
              </a:r>
            </a:p>
          </p:txBody>
        </p:sp>
        <p:sp>
          <p:nvSpPr>
            <p:cNvPr id="28683" name="Line 16"/>
            <p:cNvSpPr>
              <a:spLocks noChangeShapeType="1"/>
            </p:cNvSpPr>
            <p:nvPr/>
          </p:nvSpPr>
          <p:spPr bwMode="auto">
            <a:xfrm flipH="1">
              <a:off x="930" y="2709"/>
              <a:ext cx="486" cy="0"/>
            </a:xfrm>
            <a:prstGeom prst="line">
              <a:avLst/>
            </a:prstGeom>
            <a:noFill/>
            <a:ln w="63500" cmpd="dbl">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4E199E9E-B5B3-4947-AB49-9EA216D41C14}" type="slidenum">
              <a:rPr lang="en-US" altLang="zh-CN" sz="1200">
                <a:ea typeface="+mn-ea"/>
              </a:rPr>
              <a:pPr algn="r">
                <a:defRPr/>
              </a:pPr>
              <a:t>14</a:t>
            </a:fld>
            <a:endParaRPr lang="en-US" altLang="zh-CN" sz="1200">
              <a:ea typeface="+mn-ea"/>
            </a:endParaRPr>
          </a:p>
        </p:txBody>
      </p:sp>
    </p:spTree>
    <p:extLst>
      <p:ext uri="{BB962C8B-B14F-4D97-AF65-F5344CB8AC3E}">
        <p14:creationId xmlns:p14="http://schemas.microsoft.com/office/powerpoint/2010/main" val="122704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zh-CN" dirty="0"/>
              <a:t>指针的基本操作</a:t>
            </a:r>
            <a:endParaRPr lang="zh-CN" altLang="en-US" dirty="0"/>
          </a:p>
        </p:txBody>
      </p:sp>
      <p:sp>
        <p:nvSpPr>
          <p:cNvPr id="3" name="内容占位符 2"/>
          <p:cNvSpPr>
            <a:spLocks noGrp="1"/>
          </p:cNvSpPr>
          <p:nvPr>
            <p:ph idx="1"/>
          </p:nvPr>
        </p:nvSpPr>
        <p:spPr/>
        <p:txBody>
          <a:bodyPr/>
          <a:lstStyle/>
          <a:p>
            <a:r>
              <a:rPr lang="zh-CN" altLang="zh-CN" dirty="0"/>
              <a:t>可参与的操作</a:t>
            </a:r>
            <a:r>
              <a:rPr lang="zh-CN" altLang="en-US" dirty="0"/>
              <a:t>很</a:t>
            </a:r>
            <a:r>
              <a:rPr lang="zh-CN" altLang="zh-CN" dirty="0"/>
              <a:t>有限</a:t>
            </a:r>
            <a:endParaRPr lang="zh-CN" altLang="en-US" dirty="0"/>
          </a:p>
          <a:p>
            <a:pPr lvl="1"/>
            <a:r>
              <a:rPr lang="zh-CN" altLang="zh-CN" b="1" dirty="0"/>
              <a:t>取值操作</a:t>
            </a:r>
            <a:endParaRPr lang="en-US" altLang="zh-CN" b="1" dirty="0"/>
          </a:p>
          <a:p>
            <a:pPr lvl="1"/>
            <a:r>
              <a:rPr lang="zh-CN" altLang="zh-CN" b="0" dirty="0"/>
              <a:t>加</a:t>
            </a:r>
            <a:r>
              <a:rPr lang="en-US" altLang="zh-CN" b="0" dirty="0"/>
              <a:t>/</a:t>
            </a:r>
            <a:r>
              <a:rPr lang="zh-CN" altLang="zh-CN" b="0" dirty="0"/>
              <a:t>减一个整数</a:t>
            </a:r>
            <a:endParaRPr lang="en-US" altLang="zh-CN" b="0" dirty="0"/>
          </a:p>
          <a:p>
            <a:pPr lvl="1"/>
            <a:r>
              <a:rPr lang="zh-CN" altLang="en-US" b="0" dirty="0"/>
              <a:t>减法操作</a:t>
            </a:r>
            <a:endParaRPr lang="en-US" altLang="zh-CN" b="0" dirty="0"/>
          </a:p>
          <a:p>
            <a:pPr lvl="1"/>
            <a:r>
              <a:rPr lang="zh-CN" altLang="zh-CN" b="0" dirty="0"/>
              <a:t>关系</a:t>
            </a:r>
            <a:r>
              <a:rPr lang="en-US" altLang="zh-CN" b="0" dirty="0"/>
              <a:t>/</a:t>
            </a:r>
            <a:r>
              <a:rPr lang="zh-CN" altLang="zh-CN" b="0" dirty="0"/>
              <a:t>逻辑操作</a:t>
            </a:r>
            <a:endParaRPr lang="en-US" altLang="zh-CN" b="0" dirty="0"/>
          </a:p>
          <a:p>
            <a:pPr lvl="1"/>
            <a:r>
              <a:rPr lang="zh-CN" altLang="zh-CN" b="0" dirty="0"/>
              <a:t>下标操作</a:t>
            </a:r>
            <a:endParaRPr lang="en-US" altLang="zh-CN" b="0" dirty="0"/>
          </a:p>
          <a:p>
            <a:endParaRPr lang="en-US" altLang="zh-CN" dirty="0"/>
          </a:p>
          <a:p>
            <a:r>
              <a:rPr lang="zh-CN" altLang="en-US" sz="2400" dirty="0"/>
              <a:t>而且</a:t>
            </a:r>
            <a:r>
              <a:rPr lang="zh-CN" altLang="zh-CN" sz="2400" dirty="0"/>
              <a:t>这些操作只在一定</a:t>
            </a:r>
            <a:r>
              <a:rPr lang="zh-CN" altLang="en-US" sz="2400" dirty="0"/>
              <a:t>的</a:t>
            </a:r>
            <a:r>
              <a:rPr lang="zh-CN" altLang="zh-CN" sz="2400" dirty="0"/>
              <a:t>约束条件下才有意义。不能参与的操作不一定会出语法错误，但可能会造成</a:t>
            </a:r>
            <a:r>
              <a:rPr lang="zh-CN" altLang="en-US" sz="2400" dirty="0"/>
              <a:t>难以预料</a:t>
            </a:r>
            <a:r>
              <a:rPr lang="zh-CN" altLang="zh-CN" sz="2400" dirty="0"/>
              <a:t>的结果</a:t>
            </a:r>
            <a:r>
              <a:rPr lang="zh-CN" altLang="en-US" sz="2400" dirty="0"/>
              <a:t>（例</a:t>
            </a:r>
            <a:r>
              <a:rPr lang="zh-CN" altLang="zh-CN" sz="2400" dirty="0"/>
              <a:t>如，将两个</a:t>
            </a:r>
            <a:r>
              <a:rPr lang="zh-CN" altLang="en-US" sz="2400" dirty="0"/>
              <a:t>地址</a:t>
            </a:r>
            <a:r>
              <a:rPr lang="zh-CN" altLang="zh-CN" sz="2400" dirty="0"/>
              <a:t>相加或</a:t>
            </a:r>
            <a:r>
              <a:rPr lang="zh-CN" altLang="en-US" sz="2400" dirty="0"/>
              <a:t>相</a:t>
            </a:r>
            <a:r>
              <a:rPr lang="zh-CN" altLang="zh-CN" sz="2400" dirty="0"/>
              <a:t>乘</a:t>
            </a:r>
            <a:r>
              <a:rPr lang="en-US" altLang="zh-CN" sz="2400" dirty="0"/>
              <a:t>/</a:t>
            </a:r>
            <a:r>
              <a:rPr lang="zh-CN" altLang="zh-CN" sz="2400" dirty="0"/>
              <a:t>除，结果不一定是有效的内存地址，</a:t>
            </a:r>
            <a:r>
              <a:rPr lang="zh-CN" altLang="en-US" sz="2400" dirty="0"/>
              <a:t>或者</a:t>
            </a:r>
            <a:r>
              <a:rPr lang="zh-CN" altLang="zh-CN" sz="2400" dirty="0"/>
              <a:t>即使</a:t>
            </a:r>
            <a:r>
              <a:rPr lang="zh-CN" altLang="en-US" sz="2400" dirty="0"/>
              <a:t>地址</a:t>
            </a:r>
            <a:r>
              <a:rPr lang="zh-CN" altLang="zh-CN" sz="2400" dirty="0"/>
              <a:t>有效，</a:t>
            </a:r>
            <a:r>
              <a:rPr lang="zh-CN" altLang="en-US" sz="2400" dirty="0"/>
              <a:t>但</a:t>
            </a:r>
            <a:r>
              <a:rPr lang="zh-CN" altLang="zh-CN" sz="2400" dirty="0"/>
              <a:t>其对应的内存单元未必能被该程序访问</a:t>
            </a:r>
            <a:r>
              <a:rPr lang="zh-CN" altLang="en-US" sz="2400" dirty="0"/>
              <a:t>）</a:t>
            </a:r>
            <a:r>
              <a:rPr lang="zh-CN" altLang="zh-CN" sz="2400" dirty="0"/>
              <a:t>。</a:t>
            </a:r>
            <a:endParaRPr lang="zh-CN" altLang="en-US" sz="2400"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B2FC8684-F573-40F7-91D6-54F6640AA375}" type="slidenum">
              <a:rPr lang="en-US" altLang="zh-CN" sz="1200">
                <a:ea typeface="+mn-ea"/>
              </a:rPr>
              <a:pPr algn="r">
                <a:defRPr/>
              </a:pPr>
              <a:t>15</a:t>
            </a:fld>
            <a:endParaRPr lang="en-US" altLang="zh-CN" sz="1200">
              <a:ea typeface="+mn-ea"/>
            </a:endParaRPr>
          </a:p>
        </p:txBody>
      </p:sp>
      <p:sp>
        <p:nvSpPr>
          <p:cNvPr id="5" name="右大括号 4">
            <a:extLst>
              <a:ext uri="{FF2B5EF4-FFF2-40B4-BE49-F238E27FC236}">
                <a16:creationId xmlns:a16="http://schemas.microsoft.com/office/drawing/2014/main" id="{F58C2865-8B5B-4B56-A613-01562A7A0C59}"/>
              </a:ext>
            </a:extLst>
          </p:cNvPr>
          <p:cNvSpPr/>
          <p:nvPr/>
        </p:nvSpPr>
        <p:spPr bwMode="auto">
          <a:xfrm>
            <a:off x="3214886" y="1988840"/>
            <a:ext cx="180020" cy="1395155"/>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 name="文本框 5">
            <a:extLst>
              <a:ext uri="{FF2B5EF4-FFF2-40B4-BE49-F238E27FC236}">
                <a16:creationId xmlns:a16="http://schemas.microsoft.com/office/drawing/2014/main" id="{C1BE80D3-7AFE-46A9-8CCE-D6FC170A81EC}"/>
              </a:ext>
            </a:extLst>
          </p:cNvPr>
          <p:cNvSpPr txBox="1"/>
          <p:nvPr/>
        </p:nvSpPr>
        <p:spPr>
          <a:xfrm>
            <a:off x="3709941" y="2455584"/>
            <a:ext cx="3735415" cy="461665"/>
          </a:xfrm>
          <a:prstGeom prst="rect">
            <a:avLst/>
          </a:prstGeom>
          <a:noFill/>
        </p:spPr>
        <p:txBody>
          <a:bodyPr wrap="square" rtlCol="0">
            <a:spAutoFit/>
          </a:bodyPr>
          <a:lstStyle/>
          <a:p>
            <a:r>
              <a:rPr lang="zh-CN" altLang="en-US" dirty="0"/>
              <a:t>通常用于访问数组元素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zh-CN" dirty="0"/>
              <a:t>取值操作</a:t>
            </a:r>
            <a:endParaRPr lang="zh-CN" altLang="en-US" dirty="0"/>
          </a:p>
        </p:txBody>
      </p:sp>
      <p:sp>
        <p:nvSpPr>
          <p:cNvPr id="20483" name="内容占位符 2"/>
          <p:cNvSpPr>
            <a:spLocks noGrp="1"/>
          </p:cNvSpPr>
          <p:nvPr>
            <p:ph idx="1"/>
          </p:nvPr>
        </p:nvSpPr>
        <p:spPr>
          <a:xfrm>
            <a:off x="93121" y="863600"/>
            <a:ext cx="11672715" cy="5949950"/>
          </a:xfrm>
        </p:spPr>
        <p:txBody>
          <a:bodyPr/>
          <a:lstStyle/>
          <a:p>
            <a:r>
              <a:rPr lang="zh-CN" altLang="en-US" dirty="0"/>
              <a:t>指针</a:t>
            </a:r>
            <a:r>
              <a:rPr lang="zh-CN" altLang="zh-CN" dirty="0"/>
              <a:t>操作符（</a:t>
            </a:r>
            <a:r>
              <a:rPr lang="en-US" altLang="zh-CN" dirty="0"/>
              <a:t> Indirection Operator</a:t>
            </a:r>
            <a:r>
              <a:rPr lang="zh-CN" altLang="zh-CN" dirty="0"/>
              <a:t>）</a:t>
            </a:r>
          </a:p>
          <a:p>
            <a:pPr lvl="1"/>
            <a:endParaRPr lang="en-US" altLang="zh-CN" kern="100" dirty="0">
              <a:cs typeface="Times New Roman" panose="02020603050405020304" pitchFamily="18" charset="0"/>
            </a:endParaRPr>
          </a:p>
          <a:p>
            <a:pPr lvl="1"/>
            <a:endParaRPr lang="en-US" altLang="zh-CN" kern="100" dirty="0">
              <a:cs typeface="Times New Roman" panose="02020603050405020304" pitchFamily="18" charset="0"/>
            </a:endParaRPr>
          </a:p>
          <a:p>
            <a:pPr lvl="1"/>
            <a:endParaRPr lang="en-US" altLang="zh-CN" kern="100" dirty="0">
              <a:cs typeface="Times New Roman" panose="02020603050405020304" pitchFamily="18" charset="0"/>
            </a:endParaRPr>
          </a:p>
          <a:p>
            <a:pPr lvl="1"/>
            <a:endParaRPr lang="en-US" altLang="zh-CN" kern="100" dirty="0">
              <a:cs typeface="Times New Roman" panose="02020603050405020304" pitchFamily="18" charset="0"/>
            </a:endParaRPr>
          </a:p>
          <a:p>
            <a:pPr lvl="1"/>
            <a:endParaRPr lang="en-US" altLang="zh-CN" kern="100" dirty="0">
              <a:cs typeface="Times New Roman" panose="02020603050405020304" pitchFamily="18" charset="0"/>
            </a:endParaRPr>
          </a:p>
          <a:p>
            <a:pPr lvl="1"/>
            <a:r>
              <a:rPr lang="zh-CN" altLang="en-US" kern="100" dirty="0">
                <a:cs typeface="Times New Roman" panose="02020603050405020304" pitchFamily="18" charset="0"/>
              </a:rPr>
              <a:t>指针操作符的操作数应该是地址</a:t>
            </a:r>
            <a:r>
              <a:rPr lang="zh-CN" altLang="zh-CN" kern="100" dirty="0">
                <a:cs typeface="Times New Roman" panose="02020603050405020304" pitchFamily="18" charset="0"/>
              </a:rPr>
              <a:t>类型的</a:t>
            </a:r>
            <a:r>
              <a:rPr lang="zh-CN" altLang="en-US" kern="100" dirty="0">
                <a:cs typeface="Times New Roman" panose="02020603050405020304" pitchFamily="18" charset="0"/>
              </a:rPr>
              <a:t>数据</a:t>
            </a:r>
            <a:endParaRPr lang="en-US" altLang="zh-CN" dirty="0"/>
          </a:p>
          <a:p>
            <a:pPr lvl="1"/>
            <a:endParaRPr lang="en-US" altLang="zh-CN" kern="100" dirty="0">
              <a:cs typeface="Times New Roman" panose="02020603050405020304" pitchFamily="18" charset="0"/>
            </a:endParaRPr>
          </a:p>
          <a:p>
            <a:pPr lvl="1"/>
            <a:endParaRPr lang="en-US" altLang="zh-CN" dirty="0"/>
          </a:p>
          <a:p>
            <a:pPr lvl="1"/>
            <a:r>
              <a:rPr lang="zh-CN" altLang="zh-CN" dirty="0"/>
              <a:t>取值操作</a:t>
            </a:r>
            <a:r>
              <a:rPr lang="zh-CN" altLang="en-US" dirty="0"/>
              <a:t>与</a:t>
            </a:r>
            <a:r>
              <a:rPr lang="zh-CN" altLang="zh-CN" dirty="0"/>
              <a:t>取地址操作是一对逆操作。</a:t>
            </a:r>
          </a:p>
          <a:p>
            <a:pPr lvl="1"/>
            <a:endParaRPr lang="en-US" altLang="zh-CN"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74310366-713D-4320-93E1-DE194001DBF3}" type="slidenum">
              <a:rPr lang="en-US" altLang="zh-CN" sz="1200">
                <a:ea typeface="+mn-ea"/>
              </a:rPr>
              <a:pPr algn="r">
                <a:defRPr/>
              </a:pPr>
              <a:t>16</a:t>
            </a:fld>
            <a:endParaRPr lang="en-US" altLang="zh-CN" sz="1200">
              <a:ea typeface="+mn-ea"/>
            </a:endParaRPr>
          </a:p>
        </p:txBody>
      </p:sp>
      <p:sp>
        <p:nvSpPr>
          <p:cNvPr id="8" name="Text Box 2156">
            <a:extLst>
              <a:ext uri="{FF2B5EF4-FFF2-40B4-BE49-F238E27FC236}">
                <a16:creationId xmlns:a16="http://schemas.microsoft.com/office/drawing/2014/main" id="{005758EF-A2B2-4565-9F2F-377773F4D484}"/>
              </a:ext>
            </a:extLst>
          </p:cNvPr>
          <p:cNvSpPr txBox="1">
            <a:spLocks noChangeArrowheads="1"/>
          </p:cNvSpPr>
          <p:nvPr/>
        </p:nvSpPr>
        <p:spPr bwMode="auto">
          <a:xfrm>
            <a:off x="10992152" y="4347854"/>
            <a:ext cx="920632" cy="34290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1864" tIns="0" rIns="51864" bIns="0" upright="1"/>
          <a:lstStyle/>
          <a:p>
            <a:pPr algn="just">
              <a:spcAft>
                <a:spcPts val="0"/>
              </a:spcAft>
              <a:defRPr/>
            </a:pPr>
            <a:r>
              <a:rPr lang="en-US" sz="1800" kern="100" dirty="0">
                <a:solidFill>
                  <a:srgbClr val="000000"/>
                </a:solidFill>
                <a:latin typeface="Times New Roman"/>
                <a:ea typeface="宋体" pitchFamily="2" charset="-122"/>
                <a:cs typeface="宋体"/>
              </a:rPr>
              <a:t>……</a:t>
            </a:r>
            <a:endParaRPr lang="zh-CN" sz="1800" dirty="0">
              <a:latin typeface="宋体"/>
              <a:ea typeface="宋体" pitchFamily="2" charset="-122"/>
              <a:cs typeface="宋体"/>
            </a:endParaRPr>
          </a:p>
        </p:txBody>
      </p:sp>
      <p:sp>
        <p:nvSpPr>
          <p:cNvPr id="9" name="文本框 2">
            <a:extLst>
              <a:ext uri="{FF2B5EF4-FFF2-40B4-BE49-F238E27FC236}">
                <a16:creationId xmlns:a16="http://schemas.microsoft.com/office/drawing/2014/main" id="{BF3C8EA4-42A7-4039-8EFF-112575B9A4BA}"/>
              </a:ext>
            </a:extLst>
          </p:cNvPr>
          <p:cNvSpPr txBox="1">
            <a:spLocks noChangeArrowheads="1"/>
          </p:cNvSpPr>
          <p:nvPr/>
        </p:nvSpPr>
        <p:spPr bwMode="auto">
          <a:xfrm>
            <a:off x="10586901" y="3518983"/>
            <a:ext cx="1350150" cy="33813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b="1" kern="100" dirty="0">
                <a:latin typeface="Times New Roman"/>
                <a:ea typeface="宋体"/>
                <a:cs typeface="宋体"/>
              </a:rPr>
              <a:t>            3</a:t>
            </a:r>
            <a:endParaRPr lang="zh-CN" sz="1800" kern="100" dirty="0">
              <a:latin typeface="Times New Roman"/>
              <a:ea typeface="宋体"/>
              <a:cs typeface="宋体"/>
            </a:endParaRPr>
          </a:p>
        </p:txBody>
      </p:sp>
      <p:sp>
        <p:nvSpPr>
          <p:cNvPr id="11" name="文本框 2">
            <a:extLst>
              <a:ext uri="{FF2B5EF4-FFF2-40B4-BE49-F238E27FC236}">
                <a16:creationId xmlns:a16="http://schemas.microsoft.com/office/drawing/2014/main" id="{FF0128F1-49E6-4FF3-84A9-B2D8A9E7BAB9}"/>
              </a:ext>
            </a:extLst>
          </p:cNvPr>
          <p:cNvSpPr txBox="1">
            <a:spLocks noChangeArrowheads="1"/>
          </p:cNvSpPr>
          <p:nvPr/>
        </p:nvSpPr>
        <p:spPr bwMode="auto">
          <a:xfrm>
            <a:off x="9118302" y="3112779"/>
            <a:ext cx="1439994"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latin typeface="Times New Roman"/>
                <a:ea typeface="宋体"/>
                <a:cs typeface="宋体"/>
              </a:rPr>
              <a:t> </a:t>
            </a:r>
            <a:r>
              <a:rPr lang="en-US" sz="1800" kern="100" dirty="0">
                <a:solidFill>
                  <a:srgbClr val="FF0000"/>
                </a:solidFill>
                <a:latin typeface="Times New Roman"/>
                <a:ea typeface="宋体"/>
                <a:cs typeface="宋体"/>
              </a:rPr>
              <a:t>0X00002000</a:t>
            </a:r>
            <a:endParaRPr lang="zh-CN" sz="1800" kern="100" dirty="0">
              <a:solidFill>
                <a:srgbClr val="FF0000"/>
              </a:solidFill>
              <a:latin typeface="Times New Roman"/>
              <a:ea typeface="宋体"/>
              <a:cs typeface="宋体"/>
            </a:endParaRPr>
          </a:p>
        </p:txBody>
      </p:sp>
      <p:sp>
        <p:nvSpPr>
          <p:cNvPr id="12" name="文本框 2">
            <a:extLst>
              <a:ext uri="{FF2B5EF4-FFF2-40B4-BE49-F238E27FC236}">
                <a16:creationId xmlns:a16="http://schemas.microsoft.com/office/drawing/2014/main" id="{A383A845-D2C0-460C-A817-A692D89906EB}"/>
              </a:ext>
            </a:extLst>
          </p:cNvPr>
          <p:cNvSpPr txBox="1">
            <a:spLocks noChangeArrowheads="1"/>
          </p:cNvSpPr>
          <p:nvPr/>
        </p:nvSpPr>
        <p:spPr bwMode="auto">
          <a:xfrm>
            <a:off x="9118302" y="3433453"/>
            <a:ext cx="1439994"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latin typeface="Times New Roman"/>
                <a:ea typeface="宋体"/>
                <a:cs typeface="宋体"/>
              </a:rPr>
              <a:t> 0X00002001</a:t>
            </a:r>
            <a:endParaRPr lang="zh-CN" sz="1800" kern="100" dirty="0">
              <a:latin typeface="Times New Roman"/>
              <a:ea typeface="宋体"/>
              <a:cs typeface="宋体"/>
            </a:endParaRPr>
          </a:p>
        </p:txBody>
      </p:sp>
      <p:sp>
        <p:nvSpPr>
          <p:cNvPr id="13" name="文本框 2">
            <a:extLst>
              <a:ext uri="{FF2B5EF4-FFF2-40B4-BE49-F238E27FC236}">
                <a16:creationId xmlns:a16="http://schemas.microsoft.com/office/drawing/2014/main" id="{32B4E6FE-49A6-4331-A634-E9C820C023E2}"/>
              </a:ext>
            </a:extLst>
          </p:cNvPr>
          <p:cNvSpPr txBox="1">
            <a:spLocks noChangeArrowheads="1"/>
          </p:cNvSpPr>
          <p:nvPr/>
        </p:nvSpPr>
        <p:spPr bwMode="auto">
          <a:xfrm>
            <a:off x="9118302" y="3754128"/>
            <a:ext cx="1439994"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latin typeface="Times New Roman"/>
                <a:ea typeface="宋体"/>
                <a:cs typeface="宋体"/>
              </a:rPr>
              <a:t> 0X00002002</a:t>
            </a:r>
            <a:endParaRPr lang="zh-CN" sz="1800" kern="100" dirty="0">
              <a:latin typeface="Times New Roman"/>
              <a:ea typeface="宋体"/>
              <a:cs typeface="宋体"/>
            </a:endParaRPr>
          </a:p>
        </p:txBody>
      </p:sp>
      <p:sp>
        <p:nvSpPr>
          <p:cNvPr id="14" name="文本框 2">
            <a:extLst>
              <a:ext uri="{FF2B5EF4-FFF2-40B4-BE49-F238E27FC236}">
                <a16:creationId xmlns:a16="http://schemas.microsoft.com/office/drawing/2014/main" id="{16BF8EE7-0CBC-47BA-AB7D-048B9DE097C6}"/>
              </a:ext>
            </a:extLst>
          </p:cNvPr>
          <p:cNvSpPr txBox="1">
            <a:spLocks noChangeArrowheads="1"/>
          </p:cNvSpPr>
          <p:nvPr/>
        </p:nvSpPr>
        <p:spPr bwMode="auto">
          <a:xfrm>
            <a:off x="9118302" y="4074803"/>
            <a:ext cx="1439994"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latin typeface="Times New Roman"/>
                <a:ea typeface="宋体"/>
                <a:cs typeface="宋体"/>
              </a:rPr>
              <a:t> 0X00002003</a:t>
            </a:r>
            <a:endParaRPr lang="zh-CN" sz="1800" kern="100" dirty="0">
              <a:latin typeface="Times New Roman"/>
              <a:ea typeface="宋体"/>
              <a:cs typeface="宋体"/>
            </a:endParaRPr>
          </a:p>
        </p:txBody>
      </p:sp>
      <p:sp>
        <p:nvSpPr>
          <p:cNvPr id="15" name="Text Box 2156">
            <a:extLst>
              <a:ext uri="{FF2B5EF4-FFF2-40B4-BE49-F238E27FC236}">
                <a16:creationId xmlns:a16="http://schemas.microsoft.com/office/drawing/2014/main" id="{A4AB8BC5-06E8-4C20-A2CC-78AC1FD03412}"/>
              </a:ext>
            </a:extLst>
          </p:cNvPr>
          <p:cNvSpPr txBox="1">
            <a:spLocks noChangeArrowheads="1"/>
          </p:cNvSpPr>
          <p:nvPr/>
        </p:nvSpPr>
        <p:spPr bwMode="auto">
          <a:xfrm>
            <a:off x="7166528" y="3177866"/>
            <a:ext cx="1750259" cy="34131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1864" tIns="0" rIns="51864" bIns="0" upright="1"/>
          <a:lstStyle/>
          <a:p>
            <a:pPr algn="just">
              <a:spcAft>
                <a:spcPts val="0"/>
              </a:spcAft>
              <a:defRPr/>
            </a:pPr>
            <a:r>
              <a:rPr lang="zh-CN" sz="1800" kern="100" dirty="0">
                <a:solidFill>
                  <a:srgbClr val="000000"/>
                </a:solidFill>
                <a:latin typeface="Times New Roman"/>
                <a:ea typeface="宋体"/>
                <a:cs typeface="宋体"/>
              </a:rPr>
              <a:t>整型变量</a:t>
            </a:r>
            <a:r>
              <a:rPr lang="en-US" sz="1800" kern="100" dirty="0">
                <a:solidFill>
                  <a:srgbClr val="000000"/>
                </a:solidFill>
                <a:latin typeface="Times New Roman"/>
                <a:ea typeface="宋体"/>
                <a:cs typeface="宋体"/>
              </a:rPr>
              <a:t> </a:t>
            </a:r>
            <a:r>
              <a:rPr lang="en-US" sz="1800" kern="100" dirty="0" err="1">
                <a:solidFill>
                  <a:srgbClr val="000000"/>
                </a:solidFill>
                <a:latin typeface="Times New Roman"/>
                <a:ea typeface="宋体"/>
                <a:cs typeface="宋体"/>
              </a:rPr>
              <a:t>i</a:t>
            </a:r>
            <a:r>
              <a:rPr lang="zh-CN" altLang="en-US" sz="1800" kern="100" dirty="0">
                <a:solidFill>
                  <a:srgbClr val="000000"/>
                </a:solidFill>
                <a:latin typeface="Times New Roman"/>
                <a:ea typeface="宋体"/>
                <a:cs typeface="宋体"/>
              </a:rPr>
              <a:t>（</a:t>
            </a:r>
            <a:r>
              <a:rPr lang="en-US" altLang="zh-CN" sz="1800" kern="100" dirty="0" err="1">
                <a:solidFill>
                  <a:srgbClr val="000000"/>
                </a:solidFill>
                <a:latin typeface="Times New Roman"/>
                <a:ea typeface="宋体"/>
                <a:cs typeface="宋体"/>
              </a:rPr>
              <a:t>int</a:t>
            </a:r>
            <a:r>
              <a:rPr lang="zh-CN" altLang="en-US" sz="1800" kern="100" dirty="0">
                <a:solidFill>
                  <a:srgbClr val="000000"/>
                </a:solidFill>
                <a:latin typeface="Times New Roman"/>
                <a:ea typeface="宋体"/>
                <a:cs typeface="宋体"/>
              </a:rPr>
              <a:t>）</a:t>
            </a:r>
            <a:endParaRPr lang="zh-CN" sz="1800" kern="100" dirty="0">
              <a:latin typeface="Times New Roman"/>
              <a:ea typeface="宋体"/>
              <a:cs typeface="宋体"/>
            </a:endParaRPr>
          </a:p>
        </p:txBody>
      </p:sp>
      <p:cxnSp>
        <p:nvCxnSpPr>
          <p:cNvPr id="16" name="直接连接符 15">
            <a:extLst>
              <a:ext uri="{FF2B5EF4-FFF2-40B4-BE49-F238E27FC236}">
                <a16:creationId xmlns:a16="http://schemas.microsoft.com/office/drawing/2014/main" id="{412E25E4-DEFE-43F7-912D-8BF306152F48}"/>
              </a:ext>
            </a:extLst>
          </p:cNvPr>
          <p:cNvCxnSpPr/>
          <p:nvPr/>
        </p:nvCxnSpPr>
        <p:spPr bwMode="auto">
          <a:xfrm>
            <a:off x="10598503" y="3401703"/>
            <a:ext cx="14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EFCBE3D2-116C-4293-80D0-A5168E8E73C3}"/>
              </a:ext>
            </a:extLst>
          </p:cNvPr>
          <p:cNvCxnSpPr/>
          <p:nvPr/>
        </p:nvCxnSpPr>
        <p:spPr bwMode="auto">
          <a:xfrm>
            <a:off x="10598503" y="3738254"/>
            <a:ext cx="14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DB1F394-CC07-41DE-A960-67DAC19A3DB7}"/>
              </a:ext>
            </a:extLst>
          </p:cNvPr>
          <p:cNvCxnSpPr/>
          <p:nvPr/>
        </p:nvCxnSpPr>
        <p:spPr bwMode="auto">
          <a:xfrm>
            <a:off x="10598503" y="4058927"/>
            <a:ext cx="14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141B87B-6CFC-449E-8839-5062470537A1}"/>
              </a:ext>
            </a:extLst>
          </p:cNvPr>
          <p:cNvCxnSpPr/>
          <p:nvPr/>
        </p:nvCxnSpPr>
        <p:spPr bwMode="auto">
          <a:xfrm>
            <a:off x="10598503" y="4395479"/>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2154">
            <a:extLst>
              <a:ext uri="{FF2B5EF4-FFF2-40B4-BE49-F238E27FC236}">
                <a16:creationId xmlns:a16="http://schemas.microsoft.com/office/drawing/2014/main" id="{B2A90AEC-6C25-4AB3-9E66-DEABAB975C4E}"/>
              </a:ext>
            </a:extLst>
          </p:cNvPr>
          <p:cNvSpPr>
            <a:spLocks noChangeArrowheads="1"/>
          </p:cNvSpPr>
          <p:nvPr/>
        </p:nvSpPr>
        <p:spPr bwMode="auto">
          <a:xfrm>
            <a:off x="10597500" y="3068933"/>
            <a:ext cx="1440000" cy="29714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p>
        </p:txBody>
      </p:sp>
      <p:cxnSp>
        <p:nvCxnSpPr>
          <p:cNvPr id="21" name="直接连接符 20">
            <a:extLst>
              <a:ext uri="{FF2B5EF4-FFF2-40B4-BE49-F238E27FC236}">
                <a16:creationId xmlns:a16="http://schemas.microsoft.com/office/drawing/2014/main" id="{6D366530-BDBA-4B61-B5C0-48ABA7815CA5}"/>
              </a:ext>
            </a:extLst>
          </p:cNvPr>
          <p:cNvCxnSpPr/>
          <p:nvPr/>
        </p:nvCxnSpPr>
        <p:spPr bwMode="auto">
          <a:xfrm>
            <a:off x="10598501" y="2888940"/>
            <a:ext cx="0" cy="2031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80A8F22-BA82-42BA-BFAC-05AFA1F02894}"/>
              </a:ext>
            </a:extLst>
          </p:cNvPr>
          <p:cNvCxnSpPr/>
          <p:nvPr/>
        </p:nvCxnSpPr>
        <p:spPr bwMode="auto">
          <a:xfrm>
            <a:off x="12037500" y="2888940"/>
            <a:ext cx="0" cy="2031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 Box 81">
            <a:extLst>
              <a:ext uri="{FF2B5EF4-FFF2-40B4-BE49-F238E27FC236}">
                <a16:creationId xmlns:a16="http://schemas.microsoft.com/office/drawing/2014/main" id="{2BB6E308-968D-4363-85B8-2BBB6EDF3D5E}"/>
              </a:ext>
            </a:extLst>
          </p:cNvPr>
          <p:cNvSpPr txBox="1">
            <a:spLocks noChangeArrowheads="1"/>
          </p:cNvSpPr>
          <p:nvPr/>
        </p:nvSpPr>
        <p:spPr bwMode="auto">
          <a:xfrm>
            <a:off x="424576" y="1814440"/>
            <a:ext cx="3888000" cy="432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en-US" altLang="zh-CN" dirty="0">
                <a:latin typeface="Courier New" pitchFamily="49" charset="0"/>
                <a:cs typeface="Courier New" pitchFamily="49" charset="0"/>
              </a:rPr>
              <a:t>int  </a:t>
            </a:r>
            <a:r>
              <a:rPr kumimoji="1" lang="en-US" altLang="zh-CN" dirty="0">
                <a:solidFill>
                  <a:srgbClr val="FF0000"/>
                </a:solidFill>
                <a:latin typeface="Courier New" pitchFamily="49" charset="0"/>
                <a:cs typeface="Courier New" pitchFamily="49" charset="0"/>
              </a:rPr>
              <a:t>*</a:t>
            </a:r>
            <a:r>
              <a:rPr kumimoji="1" lang="en-US" altLang="zh-CN" dirty="0">
                <a:latin typeface="Courier New" pitchFamily="49" charset="0"/>
                <a:cs typeface="Courier New" pitchFamily="49" charset="0"/>
              </a:rPr>
              <a:t>pi = &amp;</a:t>
            </a:r>
            <a:r>
              <a:rPr kumimoji="1" lang="en-US" altLang="zh-CN" dirty="0" err="1">
                <a:latin typeface="Courier New" pitchFamily="49" charset="0"/>
                <a:cs typeface="Courier New" pitchFamily="49" charset="0"/>
              </a:rPr>
              <a:t>i</a:t>
            </a:r>
            <a:r>
              <a:rPr kumimoji="1" lang="en-US" altLang="zh-CN" dirty="0">
                <a:latin typeface="Courier New" pitchFamily="49" charset="0"/>
                <a:cs typeface="Courier New" pitchFamily="49" charset="0"/>
              </a:rPr>
              <a:t>;	</a:t>
            </a:r>
            <a:endParaRPr kumimoji="1" lang="en-US" altLang="zh-CN" dirty="0">
              <a:solidFill>
                <a:schemeClr val="hlink"/>
              </a:solidFill>
              <a:latin typeface="Courier New" pitchFamily="49" charset="0"/>
              <a:cs typeface="Courier New" pitchFamily="49" charset="0"/>
            </a:endParaRPr>
          </a:p>
        </p:txBody>
      </p:sp>
      <p:sp>
        <p:nvSpPr>
          <p:cNvPr id="27" name="Text Box 51">
            <a:extLst>
              <a:ext uri="{FF2B5EF4-FFF2-40B4-BE49-F238E27FC236}">
                <a16:creationId xmlns:a16="http://schemas.microsoft.com/office/drawing/2014/main" id="{65188504-8166-4909-B1CB-7E00A2EE523B}"/>
              </a:ext>
            </a:extLst>
          </p:cNvPr>
          <p:cNvSpPr txBox="1">
            <a:spLocks noChangeArrowheads="1"/>
          </p:cNvSpPr>
          <p:nvPr/>
        </p:nvSpPr>
        <p:spPr bwMode="auto">
          <a:xfrm>
            <a:off x="4511506" y="1814440"/>
            <a:ext cx="4284000" cy="432000"/>
          </a:xfrm>
          <a:prstGeom prst="rect">
            <a:avLst/>
          </a:prstGeom>
          <a:solidFill>
            <a:schemeClr val="bg1"/>
          </a:solidFill>
          <a:ln>
            <a:solidFill>
              <a:schemeClr val="tx1"/>
            </a:solidFill>
          </a:ln>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lang="zh-CN" altLang="zh-CN" dirty="0">
                <a:latin typeface="Courier New" pitchFamily="49" charset="0"/>
                <a:cs typeface="Courier New" pitchFamily="49" charset="0"/>
              </a:rPr>
              <a:t>这里的</a:t>
            </a:r>
            <a:r>
              <a:rPr lang="en-US" altLang="zh-CN" dirty="0">
                <a:latin typeface="Courier New" pitchFamily="49" charset="0"/>
                <a:cs typeface="Courier New" pitchFamily="49" charset="0"/>
              </a:rPr>
              <a:t> * </a:t>
            </a:r>
            <a:r>
              <a:rPr lang="zh-CN" altLang="zh-CN" dirty="0">
                <a:latin typeface="Courier New" pitchFamily="49" charset="0"/>
                <a:cs typeface="Courier New" pitchFamily="49" charset="0"/>
              </a:rPr>
              <a:t>不是指针操作符</a:t>
            </a:r>
            <a:endParaRPr kumimoji="1" lang="en-US" altLang="zh-CN" b="1" dirty="0">
              <a:solidFill>
                <a:schemeClr val="hlink"/>
              </a:solidFill>
              <a:latin typeface="Courier New" pitchFamily="49" charset="0"/>
              <a:cs typeface="Courier New" pitchFamily="49" charset="0"/>
            </a:endParaRPr>
          </a:p>
        </p:txBody>
      </p:sp>
      <p:sp>
        <p:nvSpPr>
          <p:cNvPr id="28" name="Text Box 81">
            <a:extLst>
              <a:ext uri="{FF2B5EF4-FFF2-40B4-BE49-F238E27FC236}">
                <a16:creationId xmlns:a16="http://schemas.microsoft.com/office/drawing/2014/main" id="{26047628-83B5-47BA-9A57-3AD3C7546CB9}"/>
              </a:ext>
            </a:extLst>
          </p:cNvPr>
          <p:cNvSpPr txBox="1">
            <a:spLocks noChangeArrowheads="1"/>
          </p:cNvSpPr>
          <p:nvPr/>
        </p:nvSpPr>
        <p:spPr bwMode="auto">
          <a:xfrm>
            <a:off x="424576" y="1357338"/>
            <a:ext cx="3888000" cy="432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en-US" altLang="zh-CN" dirty="0" err="1">
                <a:latin typeface="Courier New" pitchFamily="49" charset="0"/>
                <a:cs typeface="Courier New" pitchFamily="49" charset="0"/>
              </a:rPr>
              <a:t>int</a:t>
            </a:r>
            <a:r>
              <a:rPr kumimoji="1" lang="en-US" altLang="zh-CN" dirty="0">
                <a:latin typeface="Courier New" pitchFamily="49" charset="0"/>
                <a:cs typeface="Courier New" pitchFamily="49" charset="0"/>
              </a:rPr>
              <a:t>  </a:t>
            </a:r>
            <a:r>
              <a:rPr kumimoji="1" lang="en-US" altLang="zh-CN" dirty="0" err="1">
                <a:latin typeface="Courier New" pitchFamily="49" charset="0"/>
                <a:cs typeface="Courier New" pitchFamily="49" charset="0"/>
              </a:rPr>
              <a:t>i</a:t>
            </a:r>
            <a:r>
              <a:rPr kumimoji="1" lang="en-US" altLang="zh-CN" dirty="0">
                <a:latin typeface="Courier New" pitchFamily="49" charset="0"/>
                <a:cs typeface="Courier New" pitchFamily="49" charset="0"/>
              </a:rPr>
              <a:t> = 3; </a:t>
            </a:r>
          </a:p>
        </p:txBody>
      </p:sp>
      <p:sp>
        <p:nvSpPr>
          <p:cNvPr id="30" name="文本框 2">
            <a:extLst>
              <a:ext uri="{FF2B5EF4-FFF2-40B4-BE49-F238E27FC236}">
                <a16:creationId xmlns:a16="http://schemas.microsoft.com/office/drawing/2014/main" id="{BE11B68A-69B8-43B2-AD43-048FA63745C8}"/>
              </a:ext>
            </a:extLst>
          </p:cNvPr>
          <p:cNvSpPr txBox="1">
            <a:spLocks noChangeArrowheads="1"/>
          </p:cNvSpPr>
          <p:nvPr/>
        </p:nvSpPr>
        <p:spPr bwMode="auto">
          <a:xfrm>
            <a:off x="9118302" y="4700278"/>
            <a:ext cx="1439994"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latin typeface="Times New Roman"/>
                <a:ea typeface="宋体"/>
                <a:cs typeface="宋体"/>
              </a:rPr>
              <a:t> 0X00003008</a:t>
            </a:r>
            <a:endParaRPr lang="zh-CN" sz="1800" kern="100" dirty="0">
              <a:latin typeface="Times New Roman"/>
              <a:ea typeface="宋体"/>
              <a:cs typeface="宋体"/>
            </a:endParaRPr>
          </a:p>
        </p:txBody>
      </p:sp>
      <p:sp>
        <p:nvSpPr>
          <p:cNvPr id="31" name="文本框 2">
            <a:extLst>
              <a:ext uri="{FF2B5EF4-FFF2-40B4-BE49-F238E27FC236}">
                <a16:creationId xmlns:a16="http://schemas.microsoft.com/office/drawing/2014/main" id="{072F4D42-979A-4F62-97A1-E60475E770F2}"/>
              </a:ext>
            </a:extLst>
          </p:cNvPr>
          <p:cNvSpPr txBox="1">
            <a:spLocks noChangeArrowheads="1"/>
          </p:cNvSpPr>
          <p:nvPr/>
        </p:nvSpPr>
        <p:spPr bwMode="auto">
          <a:xfrm>
            <a:off x="9118302" y="5052704"/>
            <a:ext cx="1439994" cy="338136"/>
          </a:xfrm>
          <a:prstGeom prst="rect">
            <a:avLst/>
          </a:prstGeom>
          <a:solidFill>
            <a:srgbClr val="FFFFFF"/>
          </a:solidFill>
          <a:ln w="9525">
            <a:noFill/>
            <a:miter lim="800000"/>
            <a:headEnd/>
            <a:tailEnd/>
          </a:ln>
        </p:spPr>
        <p:txBody>
          <a:bodyPr lIns="0" tIns="0" rIns="0" bIns="0" anchor="ctr"/>
          <a:lstStyle/>
          <a:p>
            <a:pPr algn="just">
              <a:spcAft>
                <a:spcPts val="0"/>
              </a:spcAft>
              <a:defRPr/>
            </a:pPr>
            <a:r>
              <a:rPr lang="zh-CN" sz="1800" kern="100" dirty="0">
                <a:latin typeface="Times New Roman"/>
                <a:ea typeface="宋体"/>
                <a:cs typeface="宋体"/>
              </a:rPr>
              <a:t> </a:t>
            </a:r>
            <a:r>
              <a:rPr lang="en-US" sz="1800" kern="100" dirty="0">
                <a:latin typeface="Times New Roman"/>
                <a:ea typeface="宋体"/>
                <a:cs typeface="宋体"/>
              </a:rPr>
              <a:t>0X00003009</a:t>
            </a:r>
            <a:endParaRPr lang="zh-CN" sz="1800" kern="100" dirty="0">
              <a:latin typeface="Times New Roman"/>
              <a:ea typeface="宋体"/>
              <a:cs typeface="宋体"/>
            </a:endParaRPr>
          </a:p>
        </p:txBody>
      </p:sp>
      <p:sp>
        <p:nvSpPr>
          <p:cNvPr id="32" name="文本框 2">
            <a:extLst>
              <a:ext uri="{FF2B5EF4-FFF2-40B4-BE49-F238E27FC236}">
                <a16:creationId xmlns:a16="http://schemas.microsoft.com/office/drawing/2014/main" id="{098E2FA7-EBE8-4C5F-A547-8DF5AF556EAA}"/>
              </a:ext>
            </a:extLst>
          </p:cNvPr>
          <p:cNvSpPr txBox="1">
            <a:spLocks noChangeArrowheads="1"/>
          </p:cNvSpPr>
          <p:nvPr/>
        </p:nvSpPr>
        <p:spPr bwMode="auto">
          <a:xfrm>
            <a:off x="9118302" y="5405127"/>
            <a:ext cx="1439994" cy="338136"/>
          </a:xfrm>
          <a:prstGeom prst="rect">
            <a:avLst/>
          </a:prstGeom>
          <a:solidFill>
            <a:srgbClr val="FFFFFF"/>
          </a:solidFill>
          <a:ln w="9525">
            <a:noFill/>
            <a:miter lim="800000"/>
            <a:headEnd/>
            <a:tailEnd/>
          </a:ln>
        </p:spPr>
        <p:txBody>
          <a:bodyPr lIns="0" tIns="0" rIns="0" bIns="0" anchor="ctr"/>
          <a:lstStyle/>
          <a:p>
            <a:pPr algn="just">
              <a:spcAft>
                <a:spcPts val="0"/>
              </a:spcAft>
              <a:defRPr/>
            </a:pPr>
            <a:r>
              <a:rPr lang="zh-CN" sz="1800" kern="100" dirty="0">
                <a:latin typeface="Times New Roman"/>
                <a:ea typeface="宋体"/>
                <a:cs typeface="宋体"/>
              </a:rPr>
              <a:t> </a:t>
            </a:r>
            <a:r>
              <a:rPr lang="en-US" sz="1800" kern="100" dirty="0">
                <a:latin typeface="Times New Roman"/>
                <a:ea typeface="宋体"/>
                <a:cs typeface="宋体"/>
              </a:rPr>
              <a:t>0X0000300A</a:t>
            </a:r>
            <a:endParaRPr lang="zh-CN" sz="1800" kern="100" dirty="0">
              <a:latin typeface="Times New Roman"/>
              <a:ea typeface="宋体"/>
              <a:cs typeface="宋体"/>
            </a:endParaRPr>
          </a:p>
        </p:txBody>
      </p:sp>
      <p:sp>
        <p:nvSpPr>
          <p:cNvPr id="33" name="文本框 2">
            <a:extLst>
              <a:ext uri="{FF2B5EF4-FFF2-40B4-BE49-F238E27FC236}">
                <a16:creationId xmlns:a16="http://schemas.microsoft.com/office/drawing/2014/main" id="{D0B446F9-724A-478B-986B-F8645BF3FC04}"/>
              </a:ext>
            </a:extLst>
          </p:cNvPr>
          <p:cNvSpPr txBox="1">
            <a:spLocks noChangeArrowheads="1"/>
          </p:cNvSpPr>
          <p:nvPr/>
        </p:nvSpPr>
        <p:spPr bwMode="auto">
          <a:xfrm>
            <a:off x="9118302" y="5759140"/>
            <a:ext cx="1440002"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zh-CN" sz="1800" kern="100" dirty="0">
                <a:latin typeface="Times New Roman"/>
                <a:ea typeface="宋体"/>
                <a:cs typeface="宋体"/>
              </a:rPr>
              <a:t> </a:t>
            </a:r>
            <a:r>
              <a:rPr lang="en-US" sz="1800" kern="100" dirty="0">
                <a:latin typeface="Times New Roman"/>
                <a:ea typeface="宋体"/>
                <a:cs typeface="宋体"/>
              </a:rPr>
              <a:t>0X0000300B</a:t>
            </a:r>
            <a:endParaRPr lang="zh-CN" sz="1800" kern="100" dirty="0">
              <a:latin typeface="Times New Roman"/>
              <a:ea typeface="宋体"/>
              <a:cs typeface="宋体"/>
            </a:endParaRPr>
          </a:p>
        </p:txBody>
      </p:sp>
      <p:sp>
        <p:nvSpPr>
          <p:cNvPr id="34" name="Text Box 2156">
            <a:extLst>
              <a:ext uri="{FF2B5EF4-FFF2-40B4-BE49-F238E27FC236}">
                <a16:creationId xmlns:a16="http://schemas.microsoft.com/office/drawing/2014/main" id="{90137724-1942-4112-9B83-7FD5E43A25ED}"/>
              </a:ext>
            </a:extLst>
          </p:cNvPr>
          <p:cNvSpPr txBox="1">
            <a:spLocks noChangeArrowheads="1"/>
          </p:cNvSpPr>
          <p:nvPr/>
        </p:nvSpPr>
        <p:spPr bwMode="auto">
          <a:xfrm>
            <a:off x="6491446" y="4700279"/>
            <a:ext cx="2486763" cy="34290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1864" tIns="0" rIns="51864" bIns="0" upright="1"/>
          <a:lstStyle/>
          <a:p>
            <a:pPr algn="just">
              <a:spcAft>
                <a:spcPts val="0"/>
              </a:spcAft>
              <a:defRPr/>
            </a:pPr>
            <a:r>
              <a:rPr lang="zh-CN" sz="1800" kern="100" dirty="0">
                <a:solidFill>
                  <a:srgbClr val="000000"/>
                </a:solidFill>
                <a:latin typeface="Times New Roman"/>
                <a:ea typeface="宋体"/>
                <a:cs typeface="宋体"/>
              </a:rPr>
              <a:t>指针类型变量 </a:t>
            </a:r>
            <a:r>
              <a:rPr lang="en-US" sz="1800" kern="100" dirty="0">
                <a:solidFill>
                  <a:srgbClr val="000000"/>
                </a:solidFill>
                <a:latin typeface="Times New Roman"/>
                <a:ea typeface="宋体"/>
                <a:cs typeface="宋体"/>
              </a:rPr>
              <a:t>pi</a:t>
            </a:r>
            <a:r>
              <a:rPr lang="zh-CN" altLang="en-US" sz="1800" kern="100" dirty="0">
                <a:solidFill>
                  <a:srgbClr val="000000"/>
                </a:solidFill>
                <a:latin typeface="Times New Roman"/>
                <a:ea typeface="宋体"/>
                <a:cs typeface="宋体"/>
              </a:rPr>
              <a:t>（</a:t>
            </a:r>
            <a:r>
              <a:rPr lang="en-US" altLang="zh-CN" sz="1800" kern="100" dirty="0" err="1">
                <a:solidFill>
                  <a:srgbClr val="000000"/>
                </a:solidFill>
                <a:latin typeface="Times New Roman"/>
                <a:ea typeface="宋体"/>
                <a:cs typeface="宋体"/>
              </a:rPr>
              <a:t>int</a:t>
            </a:r>
            <a:r>
              <a:rPr lang="en-US" altLang="zh-CN" sz="1800" kern="100" dirty="0">
                <a:solidFill>
                  <a:srgbClr val="000000"/>
                </a:solidFill>
                <a:latin typeface="Times New Roman"/>
                <a:ea typeface="宋体"/>
                <a:cs typeface="宋体"/>
              </a:rPr>
              <a:t> *</a:t>
            </a:r>
            <a:r>
              <a:rPr lang="zh-CN" altLang="en-US" sz="1800" kern="100" dirty="0">
                <a:solidFill>
                  <a:srgbClr val="000000"/>
                </a:solidFill>
                <a:latin typeface="Times New Roman"/>
                <a:ea typeface="宋体"/>
                <a:cs typeface="宋体"/>
              </a:rPr>
              <a:t>）</a:t>
            </a:r>
            <a:endParaRPr lang="zh-CN" sz="1800" kern="100" dirty="0">
              <a:latin typeface="Times New Roman"/>
              <a:ea typeface="宋体"/>
              <a:cs typeface="宋体"/>
            </a:endParaRPr>
          </a:p>
        </p:txBody>
      </p:sp>
      <p:cxnSp>
        <p:nvCxnSpPr>
          <p:cNvPr id="35" name="直接连接符 34">
            <a:extLst>
              <a:ext uri="{FF2B5EF4-FFF2-40B4-BE49-F238E27FC236}">
                <a16:creationId xmlns:a16="http://schemas.microsoft.com/office/drawing/2014/main" id="{F495E1ED-EACA-44E0-8C83-E162214C37C4}"/>
              </a:ext>
            </a:extLst>
          </p:cNvPr>
          <p:cNvCxnSpPr/>
          <p:nvPr/>
        </p:nvCxnSpPr>
        <p:spPr bwMode="auto">
          <a:xfrm>
            <a:off x="10598503" y="4732028"/>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10A5D290-685A-44AD-90CC-6DAA67FEB5D0}"/>
              </a:ext>
            </a:extLst>
          </p:cNvPr>
          <p:cNvCxnSpPr/>
          <p:nvPr/>
        </p:nvCxnSpPr>
        <p:spPr bwMode="auto">
          <a:xfrm>
            <a:off x="10598503" y="5086040"/>
            <a:ext cx="14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B0FBF29-EE21-44F0-A09B-6483536ACCC3}"/>
              </a:ext>
            </a:extLst>
          </p:cNvPr>
          <p:cNvCxnSpPr/>
          <p:nvPr/>
        </p:nvCxnSpPr>
        <p:spPr bwMode="auto">
          <a:xfrm>
            <a:off x="10598504" y="5454340"/>
            <a:ext cx="14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31E4CB88-BB70-4C1A-AC0D-BD7CA5C3A17D}"/>
              </a:ext>
            </a:extLst>
          </p:cNvPr>
          <p:cNvCxnSpPr/>
          <p:nvPr/>
        </p:nvCxnSpPr>
        <p:spPr bwMode="auto">
          <a:xfrm>
            <a:off x="10598504" y="5775015"/>
            <a:ext cx="14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68A034F-EAA9-42E1-9CF9-119BA56BC31B}"/>
              </a:ext>
            </a:extLst>
          </p:cNvPr>
          <p:cNvCxnSpPr/>
          <p:nvPr/>
        </p:nvCxnSpPr>
        <p:spPr bwMode="auto">
          <a:xfrm>
            <a:off x="10598501" y="6027790"/>
            <a:ext cx="0" cy="2031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B3BB7052-05C2-4680-A3F3-07C18E1CB8B3}"/>
              </a:ext>
            </a:extLst>
          </p:cNvPr>
          <p:cNvCxnSpPr/>
          <p:nvPr/>
        </p:nvCxnSpPr>
        <p:spPr bwMode="auto">
          <a:xfrm>
            <a:off x="12037500" y="6027790"/>
            <a:ext cx="0" cy="2031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2">
            <a:extLst>
              <a:ext uri="{FF2B5EF4-FFF2-40B4-BE49-F238E27FC236}">
                <a16:creationId xmlns:a16="http://schemas.microsoft.com/office/drawing/2014/main" id="{D5065211-25E5-4B03-B6E6-7D442606039B}"/>
              </a:ext>
            </a:extLst>
          </p:cNvPr>
          <p:cNvSpPr txBox="1">
            <a:spLocks noChangeArrowheads="1"/>
          </p:cNvSpPr>
          <p:nvPr/>
        </p:nvSpPr>
        <p:spPr bwMode="auto">
          <a:xfrm>
            <a:off x="10316871" y="5286196"/>
            <a:ext cx="1764000" cy="336549"/>
          </a:xfrm>
          <a:prstGeom prst="rect">
            <a:avLst/>
          </a:prstGeom>
          <a:noFill/>
          <a:ln w="9525">
            <a:noFill/>
            <a:miter lim="800000"/>
            <a:headEnd/>
            <a:tailEnd/>
          </a:ln>
        </p:spPr>
        <p:txBody>
          <a:bodyPr lIns="0" tIns="0" rIns="0" bIns="0" anchor="ctr"/>
          <a:lstStyle/>
          <a:p>
            <a:pPr algn="just">
              <a:spcAft>
                <a:spcPts val="0"/>
              </a:spcAft>
              <a:defRPr/>
            </a:pPr>
            <a:r>
              <a:rPr lang="en-US" sz="1800" b="1" kern="100" dirty="0">
                <a:latin typeface="Times New Roman"/>
                <a:ea typeface="宋体"/>
                <a:cs typeface="宋体"/>
              </a:rPr>
              <a:t>       0X00002000</a:t>
            </a:r>
            <a:endParaRPr lang="zh-CN" sz="1800" kern="100" dirty="0">
              <a:latin typeface="Times New Roman"/>
              <a:ea typeface="宋体"/>
              <a:cs typeface="宋体"/>
            </a:endParaRPr>
          </a:p>
        </p:txBody>
      </p:sp>
      <p:sp>
        <p:nvSpPr>
          <p:cNvPr id="50" name="Line 10">
            <a:extLst>
              <a:ext uri="{FF2B5EF4-FFF2-40B4-BE49-F238E27FC236}">
                <a16:creationId xmlns:a16="http://schemas.microsoft.com/office/drawing/2014/main" id="{EB89A63F-EA1C-4D4A-87A3-15E13EA71DEE}"/>
              </a:ext>
            </a:extLst>
          </p:cNvPr>
          <p:cNvSpPr>
            <a:spLocks noChangeShapeType="1"/>
          </p:cNvSpPr>
          <p:nvPr/>
        </p:nvSpPr>
        <p:spPr bwMode="auto">
          <a:xfrm flipV="1">
            <a:off x="8156631" y="3572063"/>
            <a:ext cx="180782" cy="1118692"/>
          </a:xfrm>
          <a:prstGeom prst="line">
            <a:avLst/>
          </a:prstGeom>
          <a:noFill/>
          <a:ln w="9525" cmpd="sng">
            <a:solidFill>
              <a:schemeClr val="tx1"/>
            </a:solidFill>
            <a:prstDash val="solid"/>
            <a:round/>
            <a:headEnd w="med" len="med"/>
            <a:tailEnd type="arrow" w="med" len="med"/>
          </a:ln>
          <a:effectLst/>
          <a:extLst>
            <a:ext uri="{909E8E84-426E-40DD-AFC4-6F175D3DCCD1}">
              <a14:hiddenFill xmlns:a14="http://schemas.microsoft.com/office/drawing/2010/main">
                <a:noFill/>
              </a14:hiddenFill>
            </a:ext>
          </a:extLst>
        </p:spPr>
        <p:txBody>
          <a:bodyPr/>
          <a:lstStyle/>
          <a:p>
            <a:endParaRPr lang="zh-CN" altLang="en-US"/>
          </a:p>
        </p:txBody>
      </p:sp>
      <p:sp>
        <p:nvSpPr>
          <p:cNvPr id="52" name="矩形 51">
            <a:extLst>
              <a:ext uri="{FF2B5EF4-FFF2-40B4-BE49-F238E27FC236}">
                <a16:creationId xmlns:a16="http://schemas.microsoft.com/office/drawing/2014/main" id="{D0A0F3E4-1EB0-4FBE-92E3-93D35E32EE19}"/>
              </a:ext>
            </a:extLst>
          </p:cNvPr>
          <p:cNvSpPr/>
          <p:nvPr/>
        </p:nvSpPr>
        <p:spPr>
          <a:xfrm>
            <a:off x="469581" y="2562290"/>
            <a:ext cx="7650845" cy="461665"/>
          </a:xfrm>
          <a:prstGeom prst="rect">
            <a:avLst/>
          </a:prstGeom>
        </p:spPr>
        <p:txBody>
          <a:bodyPr wrap="square">
            <a:spAutoFit/>
          </a:bodyPr>
          <a:lstStyle/>
          <a:p>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pi = 1;			//</a:t>
            </a:r>
            <a:r>
              <a:rPr lang="zh-CN" altLang="en-US" b="1" dirty="0">
                <a:latin typeface="Courier New" pitchFamily="49" charset="0"/>
                <a:cs typeface="Courier New" pitchFamily="49" charset="0"/>
              </a:rPr>
              <a:t>取值，</a:t>
            </a:r>
            <a:r>
              <a:rPr lang="zh-CN" altLang="zh-CN" b="1" dirty="0">
                <a:latin typeface="Courier New" pitchFamily="49" charset="0"/>
                <a:cs typeface="Courier New" pitchFamily="49" charset="0"/>
              </a:rPr>
              <a:t>相当于</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1;</a:t>
            </a:r>
            <a:endParaRPr lang="zh-CN" altLang="zh-CN" b="1" dirty="0">
              <a:latin typeface="Courier New" pitchFamily="49" charset="0"/>
              <a:cs typeface="Courier New" pitchFamily="49" charset="0"/>
            </a:endParaRPr>
          </a:p>
        </p:txBody>
      </p:sp>
      <p:sp>
        <p:nvSpPr>
          <p:cNvPr id="2" name="矩形 1">
            <a:extLst>
              <a:ext uri="{FF2B5EF4-FFF2-40B4-BE49-F238E27FC236}">
                <a16:creationId xmlns:a16="http://schemas.microsoft.com/office/drawing/2014/main" id="{55B414A5-1BD3-4ADD-B7A0-7441B6836926}"/>
              </a:ext>
            </a:extLst>
          </p:cNvPr>
          <p:cNvSpPr/>
          <p:nvPr/>
        </p:nvSpPr>
        <p:spPr>
          <a:xfrm>
            <a:off x="469581" y="3957445"/>
            <a:ext cx="5941420" cy="461665"/>
          </a:xfrm>
          <a:prstGeom prst="rect">
            <a:avLst/>
          </a:prstGeom>
        </p:spPr>
        <p:txBody>
          <a:bodyPr wrap="square">
            <a:spAutoFit/>
          </a:bodyPr>
          <a:lstStyle/>
          <a:p>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(&amp;</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2;		//</a:t>
            </a:r>
            <a:r>
              <a:rPr lang="zh-CN" altLang="zh-CN" b="1" dirty="0">
                <a:latin typeface="Courier New" pitchFamily="49" charset="0"/>
                <a:cs typeface="Courier New" pitchFamily="49" charset="0"/>
              </a:rPr>
              <a:t>相当于</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2;</a:t>
            </a:r>
            <a:endParaRPr lang="zh-CN" altLang="zh-CN" b="1" dirty="0">
              <a:latin typeface="Courier New" pitchFamily="49" charset="0"/>
              <a:cs typeface="Courier New" pitchFamily="49" charset="0"/>
            </a:endParaRPr>
          </a:p>
        </p:txBody>
      </p:sp>
      <p:sp>
        <p:nvSpPr>
          <p:cNvPr id="54" name="文本框 2">
            <a:extLst>
              <a:ext uri="{FF2B5EF4-FFF2-40B4-BE49-F238E27FC236}">
                <a16:creationId xmlns:a16="http://schemas.microsoft.com/office/drawing/2014/main" id="{D00E836F-0ABF-45B2-B0D2-1776914916D8}"/>
              </a:ext>
            </a:extLst>
          </p:cNvPr>
          <p:cNvSpPr txBox="1">
            <a:spLocks noChangeArrowheads="1"/>
          </p:cNvSpPr>
          <p:nvPr/>
        </p:nvSpPr>
        <p:spPr bwMode="auto">
          <a:xfrm>
            <a:off x="10631906" y="3540884"/>
            <a:ext cx="1280878" cy="338139"/>
          </a:xfrm>
          <a:prstGeom prst="rect">
            <a:avLst/>
          </a:prstGeom>
          <a:solidFill>
            <a:srgbClr val="FFFFFF">
              <a:alpha val="80000"/>
            </a:srgbClr>
          </a:solidFill>
          <a:ln w="9525">
            <a:noFill/>
            <a:miter lim="800000"/>
            <a:headEnd/>
            <a:tailEnd/>
          </a:ln>
        </p:spPr>
        <p:txBody>
          <a:bodyPr lIns="0" tIns="0" rIns="0" bIns="0" anchor="ctr"/>
          <a:lstStyle/>
          <a:p>
            <a:pPr algn="just">
              <a:spcAft>
                <a:spcPts val="0"/>
              </a:spcAft>
              <a:defRPr/>
            </a:pPr>
            <a:r>
              <a:rPr lang="en-US" sz="1800" b="1" kern="100" dirty="0">
                <a:solidFill>
                  <a:srgbClr val="FF0000"/>
                </a:solidFill>
                <a:latin typeface="Times New Roman"/>
                <a:ea typeface="宋体"/>
                <a:cs typeface="宋体"/>
              </a:rPr>
              <a:t>           1</a:t>
            </a:r>
            <a:endParaRPr lang="zh-CN" sz="1800" kern="100" dirty="0">
              <a:solidFill>
                <a:srgbClr val="FF0000"/>
              </a:solidFill>
              <a:latin typeface="Times New Roman"/>
              <a:ea typeface="宋体"/>
              <a:cs typeface="宋体"/>
            </a:endParaRPr>
          </a:p>
        </p:txBody>
      </p:sp>
      <p:sp>
        <p:nvSpPr>
          <p:cNvPr id="55" name="文本框 2">
            <a:extLst>
              <a:ext uri="{FF2B5EF4-FFF2-40B4-BE49-F238E27FC236}">
                <a16:creationId xmlns:a16="http://schemas.microsoft.com/office/drawing/2014/main" id="{0C059A2E-9600-44BA-B352-FB088F02CA8D}"/>
              </a:ext>
            </a:extLst>
          </p:cNvPr>
          <p:cNvSpPr txBox="1">
            <a:spLocks noChangeArrowheads="1"/>
          </p:cNvSpPr>
          <p:nvPr/>
        </p:nvSpPr>
        <p:spPr bwMode="auto">
          <a:xfrm>
            <a:off x="10676912" y="3518983"/>
            <a:ext cx="990110" cy="338139"/>
          </a:xfrm>
          <a:prstGeom prst="rect">
            <a:avLst/>
          </a:prstGeom>
          <a:solidFill>
            <a:srgbClr val="FFFFFF">
              <a:alpha val="80000"/>
            </a:srgbClr>
          </a:solidFill>
          <a:ln w="9525">
            <a:noFill/>
            <a:miter lim="800000"/>
            <a:headEnd/>
            <a:tailEnd/>
          </a:ln>
        </p:spPr>
        <p:txBody>
          <a:bodyPr lIns="0" tIns="0" rIns="0" bIns="0" anchor="ctr"/>
          <a:lstStyle/>
          <a:p>
            <a:pPr algn="just">
              <a:spcAft>
                <a:spcPts val="0"/>
              </a:spcAft>
              <a:defRPr/>
            </a:pPr>
            <a:r>
              <a:rPr lang="en-US" sz="1800" b="1" kern="100" dirty="0">
                <a:solidFill>
                  <a:srgbClr val="FF0000"/>
                </a:solidFill>
                <a:latin typeface="Times New Roman"/>
                <a:ea typeface="宋体"/>
                <a:cs typeface="宋体"/>
              </a:rPr>
              <a:t>          2</a:t>
            </a:r>
            <a:endParaRPr lang="zh-CN" sz="1800" kern="100" dirty="0">
              <a:solidFill>
                <a:srgbClr val="FF0000"/>
              </a:solidFill>
              <a:latin typeface="Times New Roman"/>
              <a:ea typeface="宋体"/>
              <a:cs typeface="宋体"/>
            </a:endParaRPr>
          </a:p>
        </p:txBody>
      </p:sp>
      <p:sp>
        <p:nvSpPr>
          <p:cNvPr id="3" name="矩形 2">
            <a:extLst>
              <a:ext uri="{FF2B5EF4-FFF2-40B4-BE49-F238E27FC236}">
                <a16:creationId xmlns:a16="http://schemas.microsoft.com/office/drawing/2014/main" id="{19D224B4-6F7B-4DEA-B560-D3165D1220DF}"/>
              </a:ext>
            </a:extLst>
          </p:cNvPr>
          <p:cNvSpPr/>
          <p:nvPr/>
        </p:nvSpPr>
        <p:spPr>
          <a:xfrm>
            <a:off x="469581" y="5304902"/>
            <a:ext cx="6092825" cy="461665"/>
          </a:xfrm>
          <a:prstGeom prst="rect">
            <a:avLst/>
          </a:prstGeom>
        </p:spPr>
        <p:txBody>
          <a:bodyPr>
            <a:spAutoFit/>
          </a:bodyPr>
          <a:lstStyle/>
          <a:p>
            <a:r>
              <a:rPr lang="en-US" altLang="zh-CN" dirty="0">
                <a:latin typeface="Courier New" pitchFamily="49" charset="0"/>
                <a:cs typeface="Courier New" pitchFamily="49" charset="0"/>
              </a:rPr>
              <a:t>pi = &amp;(</a:t>
            </a:r>
            <a:r>
              <a:rPr lang="en-US" altLang="zh-CN" b="1"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pi);	//</a:t>
            </a:r>
            <a:r>
              <a:rPr lang="zh-CN" altLang="en-US" dirty="0">
                <a:latin typeface="Courier New" pitchFamily="49" charset="0"/>
                <a:cs typeface="Courier New" pitchFamily="49" charset="0"/>
              </a:rPr>
              <a:t>相当于 </a:t>
            </a:r>
            <a:r>
              <a:rPr lang="en-US" altLang="zh-CN" dirty="0">
                <a:latin typeface="Courier New" pitchFamily="49" charset="0"/>
                <a:cs typeface="Courier New" pitchFamily="49" charset="0"/>
              </a:rPr>
              <a:t>pi = &amp;</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a:t>
            </a:r>
          </a:p>
        </p:txBody>
      </p:sp>
      <p:sp>
        <p:nvSpPr>
          <p:cNvPr id="58" name="矩形 57">
            <a:extLst>
              <a:ext uri="{FF2B5EF4-FFF2-40B4-BE49-F238E27FC236}">
                <a16:creationId xmlns:a16="http://schemas.microsoft.com/office/drawing/2014/main" id="{94184B00-4F22-4E7C-A2B3-0DC88A6B555B}"/>
              </a:ext>
            </a:extLst>
          </p:cNvPr>
          <p:cNvSpPr/>
          <p:nvPr/>
        </p:nvSpPr>
        <p:spPr>
          <a:xfrm>
            <a:off x="455501" y="2189113"/>
            <a:ext cx="9360000" cy="461665"/>
          </a:xfrm>
          <a:prstGeom prst="rect">
            <a:avLst/>
          </a:prstGeom>
        </p:spPr>
        <p:txBody>
          <a:bodyPr wrap="square">
            <a:spAutoFit/>
          </a:bodyPr>
          <a:lstStyle/>
          <a:p>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("%d ", </a:t>
            </a:r>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pi);	//</a:t>
            </a:r>
            <a:r>
              <a:rPr lang="zh-CN" altLang="en-US" b="1" dirty="0">
                <a:latin typeface="Courier New" pitchFamily="49" charset="0"/>
                <a:cs typeface="Courier New" pitchFamily="49" charset="0"/>
              </a:rPr>
              <a:t>取值，</a:t>
            </a:r>
            <a:r>
              <a:rPr lang="zh-CN" altLang="zh-CN" b="1" dirty="0">
                <a:latin typeface="Courier New" pitchFamily="49" charset="0"/>
                <a:cs typeface="Courier New" pitchFamily="49" charset="0"/>
              </a:rPr>
              <a:t>相当于</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("%d ",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p:txBody>
      </p:sp>
      <p:sp>
        <p:nvSpPr>
          <p:cNvPr id="5" name="右大括号 4">
            <a:extLst>
              <a:ext uri="{FF2B5EF4-FFF2-40B4-BE49-F238E27FC236}">
                <a16:creationId xmlns:a16="http://schemas.microsoft.com/office/drawing/2014/main" id="{1081C508-77B2-4C57-90B2-1D386DF0675D}"/>
              </a:ext>
            </a:extLst>
          </p:cNvPr>
          <p:cNvSpPr/>
          <p:nvPr/>
        </p:nvSpPr>
        <p:spPr bwMode="auto">
          <a:xfrm flipH="1">
            <a:off x="10375289" y="3127419"/>
            <a:ext cx="180782" cy="1260000"/>
          </a:xfrm>
          <a:prstGeom prst="rightBrac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 name="椭圆 5">
            <a:extLst>
              <a:ext uri="{FF2B5EF4-FFF2-40B4-BE49-F238E27FC236}">
                <a16:creationId xmlns:a16="http://schemas.microsoft.com/office/drawing/2014/main" id="{6AC218A3-A7AD-480E-9479-9839E122B881}"/>
              </a:ext>
            </a:extLst>
          </p:cNvPr>
          <p:cNvSpPr/>
          <p:nvPr/>
        </p:nvSpPr>
        <p:spPr bwMode="auto">
          <a:xfrm>
            <a:off x="10614056" y="5274178"/>
            <a:ext cx="1368000" cy="324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45" name="椭圆 44">
            <a:extLst>
              <a:ext uri="{FF2B5EF4-FFF2-40B4-BE49-F238E27FC236}">
                <a16:creationId xmlns:a16="http://schemas.microsoft.com/office/drawing/2014/main" id="{F722F8A1-CE5D-4598-9495-C83076386D52}"/>
              </a:ext>
            </a:extLst>
          </p:cNvPr>
          <p:cNvSpPr/>
          <p:nvPr/>
        </p:nvSpPr>
        <p:spPr bwMode="auto">
          <a:xfrm>
            <a:off x="9097680" y="3115111"/>
            <a:ext cx="1368000" cy="324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46" name="椭圆 45">
            <a:extLst>
              <a:ext uri="{FF2B5EF4-FFF2-40B4-BE49-F238E27FC236}">
                <a16:creationId xmlns:a16="http://schemas.microsoft.com/office/drawing/2014/main" id="{61C74553-A99C-4D16-94FF-7C68B2661B4A}"/>
              </a:ext>
            </a:extLst>
          </p:cNvPr>
          <p:cNvSpPr/>
          <p:nvPr/>
        </p:nvSpPr>
        <p:spPr bwMode="auto">
          <a:xfrm>
            <a:off x="8426661" y="4690755"/>
            <a:ext cx="340709" cy="322132"/>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7" name="矩形 6">
            <a:extLst>
              <a:ext uri="{FF2B5EF4-FFF2-40B4-BE49-F238E27FC236}">
                <a16:creationId xmlns:a16="http://schemas.microsoft.com/office/drawing/2014/main" id="{9C1CA3CC-DADF-4E2F-961C-87845CE83757}"/>
              </a:ext>
            </a:extLst>
          </p:cNvPr>
          <p:cNvSpPr/>
          <p:nvPr/>
        </p:nvSpPr>
        <p:spPr>
          <a:xfrm>
            <a:off x="9083886" y="289162"/>
            <a:ext cx="3060340" cy="1938992"/>
          </a:xfrm>
          <a:prstGeom prst="rect">
            <a:avLst/>
          </a:prstGeom>
          <a:ln>
            <a:solidFill>
              <a:schemeClr val="tx1"/>
            </a:solidFill>
          </a:ln>
        </p:spPr>
        <p:txBody>
          <a:bodyPr wrap="square">
            <a:spAutoFit/>
          </a:bodyPr>
          <a:lstStyle/>
          <a:p>
            <a:r>
              <a:rPr lang="zh-CN" altLang="zh-CN" sz="2000" dirty="0">
                <a:solidFill>
                  <a:srgbClr val="FF0000"/>
                </a:solidFill>
              </a:rPr>
              <a:t>用指针变量</a:t>
            </a:r>
            <a:r>
              <a:rPr lang="zh-CN" altLang="en-US" sz="2000" dirty="0">
                <a:solidFill>
                  <a:srgbClr val="FF0000"/>
                </a:solidFill>
              </a:rPr>
              <a:t>通过取值操作</a:t>
            </a:r>
            <a:endParaRPr lang="en-US" altLang="zh-CN" sz="2000" dirty="0">
              <a:solidFill>
                <a:srgbClr val="FF0000"/>
              </a:solidFill>
            </a:endParaRPr>
          </a:p>
          <a:p>
            <a:r>
              <a:rPr lang="zh-CN" altLang="zh-CN" sz="2000" dirty="0">
                <a:solidFill>
                  <a:srgbClr val="FF0000"/>
                </a:solidFill>
              </a:rPr>
              <a:t>访问数据时，</a:t>
            </a:r>
            <a:endParaRPr lang="en-US" altLang="zh-CN" sz="2000" dirty="0">
              <a:solidFill>
                <a:srgbClr val="FF0000"/>
              </a:solidFill>
            </a:endParaRPr>
          </a:p>
          <a:p>
            <a:r>
              <a:rPr lang="zh-CN" altLang="zh-CN" sz="2000" dirty="0">
                <a:solidFill>
                  <a:srgbClr val="FF0000"/>
                </a:solidFill>
              </a:rPr>
              <a:t>地址决定访问的起点，基类型决定访问的终点</a:t>
            </a:r>
            <a:endParaRPr lang="en-US" altLang="zh-CN" sz="2000" dirty="0">
              <a:solidFill>
                <a:srgbClr val="FF0000"/>
              </a:solidFill>
            </a:endParaRPr>
          </a:p>
          <a:p>
            <a:r>
              <a:rPr lang="zh-CN" altLang="en-US" sz="2000" dirty="0">
                <a:solidFill>
                  <a:srgbClr val="FF0000"/>
                </a:solidFill>
              </a:rPr>
              <a:t>（</a:t>
            </a:r>
            <a:r>
              <a:rPr lang="zh-CN" altLang="zh-CN" sz="2000" dirty="0">
                <a:solidFill>
                  <a:srgbClr val="FF0000"/>
                </a:solidFill>
              </a:rPr>
              <a:t>通过指定起点和终点</a:t>
            </a:r>
            <a:endParaRPr lang="en-US" altLang="zh-CN" sz="2000" dirty="0">
              <a:solidFill>
                <a:srgbClr val="FF0000"/>
              </a:solidFill>
            </a:endParaRPr>
          </a:p>
          <a:p>
            <a:r>
              <a:rPr lang="zh-CN" altLang="en-US" sz="2000" dirty="0">
                <a:solidFill>
                  <a:srgbClr val="FF0000"/>
                </a:solidFill>
              </a:rPr>
              <a:t>即可</a:t>
            </a:r>
            <a:r>
              <a:rPr lang="zh-CN" altLang="zh-CN" sz="2000" dirty="0">
                <a:solidFill>
                  <a:srgbClr val="FF0000"/>
                </a:solidFill>
              </a:rPr>
              <a:t>访问数据</a:t>
            </a:r>
            <a:r>
              <a:rPr lang="zh-CN" altLang="en-US" sz="2000" dirty="0">
                <a:solidFill>
                  <a:srgbClr val="FF0000"/>
                </a:solidFill>
              </a:rPr>
              <a:t>）</a:t>
            </a:r>
            <a:endParaRPr lang="zh-CN" altLang="zh-CN" sz="2000" dirty="0">
              <a:solidFill>
                <a:srgbClr val="FF0000"/>
              </a:solidFill>
            </a:endParaRPr>
          </a:p>
        </p:txBody>
      </p:sp>
    </p:spTree>
    <p:extLst>
      <p:ext uri="{BB962C8B-B14F-4D97-AF65-F5344CB8AC3E}">
        <p14:creationId xmlns:p14="http://schemas.microsoft.com/office/powerpoint/2010/main" val="97095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483">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48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27" grpId="0" animBg="1"/>
      <p:bldP spid="52" grpId="0"/>
      <p:bldP spid="2" grpId="0"/>
      <p:bldP spid="54" grpId="0" animBg="1"/>
      <p:bldP spid="55" grpId="0" animBg="1"/>
      <p:bldP spid="3" grpId="0"/>
      <p:bldP spid="5" grpId="0" animBg="1"/>
      <p:bldP spid="6" grpId="0" animBg="1"/>
      <p:bldP spid="45" grpId="0" animBg="1"/>
      <p:bldP spid="4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dirty="0"/>
              <a:t>指向一维数组元素的指针变量</a:t>
            </a:r>
          </a:p>
        </p:txBody>
      </p:sp>
      <p:sp>
        <p:nvSpPr>
          <p:cNvPr id="3075" name="内容占位符 2"/>
          <p:cNvSpPr>
            <a:spLocks noGrp="1"/>
          </p:cNvSpPr>
          <p:nvPr>
            <p:ph idx="1"/>
          </p:nvPr>
        </p:nvSpPr>
        <p:spPr/>
        <p:txBody>
          <a:bodyPr/>
          <a:lstStyle/>
          <a:p>
            <a:r>
              <a:rPr lang="zh-CN" altLang="zh-CN" dirty="0">
                <a:latin typeface="Courier New" pitchFamily="49" charset="0"/>
                <a:cs typeface="Courier New" pitchFamily="49" charset="0"/>
              </a:rPr>
              <a:t>由于一维数组名表示第一个元素的地址，所以可将一维数组名赋给一个一级指针变量，此时称该指针变量指向这个数组</a:t>
            </a:r>
            <a:r>
              <a:rPr lang="zh-CN" altLang="en-US" dirty="0">
                <a:latin typeface="Courier New" pitchFamily="49" charset="0"/>
                <a:cs typeface="Courier New" pitchFamily="49" charset="0"/>
              </a:rPr>
              <a:t>的第一个元素</a:t>
            </a:r>
            <a:r>
              <a:rPr lang="zh-CN" altLang="zh-CN" dirty="0">
                <a:latin typeface="Courier New" pitchFamily="49" charset="0"/>
                <a:cs typeface="Courier New" pitchFamily="49" charset="0"/>
              </a:rPr>
              <a:t>。</a:t>
            </a:r>
            <a:endParaRPr lang="en-US" altLang="zh-CN" dirty="0">
              <a:latin typeface="Courier New" pitchFamily="49" charset="0"/>
              <a:cs typeface="Courier New" pitchFamily="49" charset="0"/>
            </a:endParaRPr>
          </a:p>
          <a:p>
            <a:pPr lvl="1"/>
            <a:r>
              <a:rPr lang="zh-CN" altLang="zh-CN" dirty="0">
                <a:latin typeface="Courier New" pitchFamily="49" charset="0"/>
                <a:cs typeface="Courier New" pitchFamily="49" charset="0"/>
              </a:rPr>
              <a:t>比如，</a:t>
            </a:r>
          </a:p>
          <a:p>
            <a:pPr lvl="1">
              <a:buFontTx/>
              <a:buNone/>
            </a:pPr>
            <a:r>
              <a:rPr lang="pt-BR" altLang="zh-CN" dirty="0">
                <a:latin typeface="Courier New" pitchFamily="49" charset="0"/>
                <a:cs typeface="Courier New" pitchFamily="49" charset="0"/>
              </a:rPr>
              <a:t>	int a[5];</a:t>
            </a:r>
            <a:endParaRPr lang="zh-CN" altLang="zh-CN" dirty="0">
              <a:latin typeface="Courier New" pitchFamily="49" charset="0"/>
              <a:cs typeface="Courier New" pitchFamily="49" charset="0"/>
            </a:endParaRPr>
          </a:p>
          <a:p>
            <a:pPr lvl="1">
              <a:buFontTx/>
              <a:buNone/>
            </a:pPr>
            <a:r>
              <a:rPr lang="pt-BR" altLang="zh-CN" dirty="0">
                <a:latin typeface="Courier New" pitchFamily="49" charset="0"/>
                <a:cs typeface="Courier New" pitchFamily="49" charset="0"/>
              </a:rPr>
              <a:t>	int *pa = a;	//</a:t>
            </a:r>
            <a:r>
              <a:rPr lang="zh-CN" altLang="zh-CN" dirty="0">
                <a:latin typeface="Courier New" pitchFamily="49" charset="0"/>
                <a:cs typeface="Courier New" pitchFamily="49" charset="0"/>
              </a:rPr>
              <a:t>相当于</a:t>
            </a:r>
            <a:r>
              <a:rPr lang="pt-BR" altLang="zh-CN" dirty="0">
                <a:latin typeface="Courier New" pitchFamily="49" charset="0"/>
                <a:cs typeface="Courier New" pitchFamily="49" charset="0"/>
              </a:rPr>
              <a:t>int *pa </a:t>
            </a:r>
            <a:r>
              <a:rPr lang="en-US" altLang="zh-CN" dirty="0">
                <a:latin typeface="Courier New" pitchFamily="49" charset="0"/>
                <a:cs typeface="Courier New" pitchFamily="49" charset="0"/>
              </a:rPr>
              <a:t>= &amp;a[0];</a:t>
            </a:r>
            <a:endParaRPr lang="zh-CN" altLang="zh-CN" dirty="0">
              <a:latin typeface="Courier New" pitchFamily="49" charset="0"/>
              <a:cs typeface="Courier New" pitchFamily="49" charset="0"/>
            </a:endParaRPr>
          </a:p>
          <a:p>
            <a:pPr lvl="1"/>
            <a:endParaRPr lang="en-US" altLang="zh-CN" dirty="0">
              <a:latin typeface="Courier New" pitchFamily="49" charset="0"/>
              <a:cs typeface="Courier New" pitchFamily="49" charset="0"/>
            </a:endParaRPr>
          </a:p>
          <a:p>
            <a:pPr lvl="1"/>
            <a:r>
              <a:rPr lang="zh-CN" altLang="zh-CN" dirty="0">
                <a:latin typeface="Courier New" pitchFamily="49" charset="0"/>
                <a:cs typeface="Courier New" pitchFamily="49" charset="0"/>
              </a:rPr>
              <a:t>当一个指针变量指向一个数组</a:t>
            </a:r>
            <a:r>
              <a:rPr lang="zh-CN" altLang="en-US" dirty="0">
                <a:latin typeface="Courier New" pitchFamily="49" charset="0"/>
                <a:cs typeface="Courier New" pitchFamily="49" charset="0"/>
              </a:rPr>
              <a:t>的元素</a:t>
            </a:r>
            <a:r>
              <a:rPr lang="zh-CN" altLang="zh-CN" dirty="0">
                <a:latin typeface="Courier New" pitchFamily="49" charset="0"/>
                <a:cs typeface="Courier New" pitchFamily="49" charset="0"/>
              </a:rPr>
              <a:t>时，该指针变量可以存储数组的任何一个元素的地址，即</a:t>
            </a:r>
            <a:r>
              <a:rPr lang="en-US" altLang="zh-CN" dirty="0">
                <a:solidFill>
                  <a:srgbClr val="FF0000"/>
                </a:solidFill>
                <a:latin typeface="Courier New" pitchFamily="49" charset="0"/>
                <a:cs typeface="Courier New" pitchFamily="49" charset="0"/>
              </a:rPr>
              <a:t>pa</a:t>
            </a:r>
            <a:r>
              <a:rPr lang="zh-CN" altLang="zh-CN" dirty="0">
                <a:latin typeface="Courier New" pitchFamily="49" charset="0"/>
                <a:cs typeface="Courier New" pitchFamily="49" charset="0"/>
              </a:rPr>
              <a:t>先存储</a:t>
            </a:r>
            <a:r>
              <a:rPr lang="en-US" altLang="zh-CN" dirty="0">
                <a:latin typeface="Courier New" pitchFamily="49" charset="0"/>
                <a:cs typeface="Courier New" pitchFamily="49" charset="0"/>
              </a:rPr>
              <a:t>a[0]</a:t>
            </a:r>
            <a:r>
              <a:rPr lang="zh-CN" altLang="zh-CN" dirty="0">
                <a:latin typeface="Courier New" pitchFamily="49" charset="0"/>
                <a:cs typeface="Courier New" pitchFamily="49" charset="0"/>
              </a:rPr>
              <a:t>的地址，不妨设为</a:t>
            </a:r>
            <a:r>
              <a:rPr lang="en-US" altLang="zh-CN" dirty="0">
                <a:latin typeface="Courier New" pitchFamily="49" charset="0"/>
                <a:cs typeface="Courier New" pitchFamily="49" charset="0"/>
              </a:rPr>
              <a:t>0x00002000(</a:t>
            </a:r>
            <a:r>
              <a:rPr lang="zh-CN" altLang="zh-CN" dirty="0">
                <a:latin typeface="Courier New" pitchFamily="49" charset="0"/>
                <a:cs typeface="Courier New" pitchFamily="49" charset="0"/>
              </a:rPr>
              <a:t>简作</a:t>
            </a:r>
            <a:r>
              <a:rPr lang="en-US" altLang="zh-CN" dirty="0">
                <a:latin typeface="Courier New" pitchFamily="49" charset="0"/>
                <a:cs typeface="Courier New" pitchFamily="49" charset="0"/>
              </a:rPr>
              <a:t>2000)</a:t>
            </a:r>
            <a:r>
              <a:rPr lang="zh-CN" altLang="zh-CN" dirty="0">
                <a:latin typeface="Courier New" pitchFamily="49" charset="0"/>
                <a:cs typeface="Courier New" pitchFamily="49" charset="0"/>
              </a:rPr>
              <a:t>，然后，</a:t>
            </a:r>
            <a:r>
              <a:rPr lang="en-US" altLang="zh-CN" dirty="0">
                <a:latin typeface="Courier New" pitchFamily="49" charset="0"/>
                <a:cs typeface="Courier New" pitchFamily="49" charset="0"/>
              </a:rPr>
              <a:t>pa</a:t>
            </a:r>
            <a:r>
              <a:rPr lang="zh-CN" altLang="zh-CN" dirty="0">
                <a:latin typeface="Courier New" pitchFamily="49" charset="0"/>
                <a:cs typeface="Courier New" pitchFamily="49" charset="0"/>
              </a:rPr>
              <a:t>的值可以变化为</a:t>
            </a:r>
            <a:r>
              <a:rPr lang="en-US" altLang="zh-CN" dirty="0">
                <a:latin typeface="Courier New" pitchFamily="49" charset="0"/>
                <a:cs typeface="Courier New" pitchFamily="49" charset="0"/>
              </a:rPr>
              <a:t>2004</a:t>
            </a:r>
            <a:r>
              <a:rPr lang="zh-CN" altLang="zh-CN" dirty="0">
                <a:latin typeface="Courier New" pitchFamily="49" charset="0"/>
                <a:cs typeface="Courier New" pitchFamily="49" charset="0"/>
              </a:rPr>
              <a:t>，</a:t>
            </a:r>
            <a:r>
              <a:rPr lang="en-US" altLang="zh-CN" dirty="0">
                <a:latin typeface="Courier New" pitchFamily="49" charset="0"/>
                <a:cs typeface="Courier New" pitchFamily="49" charset="0"/>
              </a:rPr>
              <a:t>2008</a:t>
            </a:r>
            <a:r>
              <a:rPr lang="zh-CN" altLang="zh-CN" dirty="0">
                <a:latin typeface="Courier New" pitchFamily="49" charset="0"/>
                <a:cs typeface="Courier New" pitchFamily="49" charset="0"/>
              </a:rPr>
              <a:t>，</a:t>
            </a:r>
            <a:r>
              <a:rPr lang="en-US" altLang="zh-CN" dirty="0">
                <a:latin typeface="Courier New" pitchFamily="49" charset="0"/>
                <a:cs typeface="Courier New" pitchFamily="49" charset="0"/>
              </a:rPr>
              <a:t>200C</a:t>
            </a:r>
            <a:r>
              <a:rPr lang="zh-CN" altLang="zh-CN" dirty="0">
                <a:latin typeface="Courier New" pitchFamily="49" charset="0"/>
                <a:cs typeface="Courier New" pitchFamily="49" charset="0"/>
              </a:rPr>
              <a:t>，</a:t>
            </a:r>
            <a:r>
              <a:rPr lang="en-US" altLang="zh-CN" dirty="0">
                <a:latin typeface="Courier New" pitchFamily="49" charset="0"/>
                <a:cs typeface="Courier New" pitchFamily="49" charset="0"/>
              </a:rPr>
              <a:t>2010</a:t>
            </a:r>
            <a:r>
              <a:rPr lang="zh-CN" altLang="zh-CN" dirty="0">
                <a:latin typeface="Courier New" pitchFamily="49" charset="0"/>
                <a:cs typeface="Courier New" pitchFamily="49" charset="0"/>
              </a:rPr>
              <a:t>，于是可以通过</a:t>
            </a:r>
            <a:r>
              <a:rPr lang="en-US" altLang="zh-CN" dirty="0">
                <a:latin typeface="Courier New" pitchFamily="49" charset="0"/>
                <a:cs typeface="Courier New" pitchFamily="49" charset="0"/>
              </a:rPr>
              <a:t>pa</a:t>
            </a:r>
            <a:r>
              <a:rPr lang="zh-CN" altLang="zh-CN" dirty="0">
                <a:latin typeface="Courier New" pitchFamily="49" charset="0"/>
                <a:cs typeface="Courier New" pitchFamily="49" charset="0"/>
              </a:rPr>
              <a:t>来</a:t>
            </a:r>
            <a:r>
              <a:rPr lang="zh-CN" altLang="en-US" dirty="0">
                <a:latin typeface="Courier New" pitchFamily="49" charset="0"/>
                <a:cs typeface="Courier New" pitchFamily="49" charset="0"/>
              </a:rPr>
              <a:t>访问</a:t>
            </a:r>
            <a:r>
              <a:rPr lang="zh-CN" altLang="zh-CN" dirty="0">
                <a:latin typeface="Courier New" pitchFamily="49" charset="0"/>
                <a:cs typeface="Courier New" pitchFamily="49" charset="0"/>
              </a:rPr>
              <a:t>数组</a:t>
            </a:r>
            <a:r>
              <a:rPr lang="en-US" altLang="zh-CN" dirty="0">
                <a:latin typeface="Courier New" pitchFamily="49" charset="0"/>
                <a:cs typeface="Courier New" pitchFamily="49" charset="0"/>
              </a:rPr>
              <a:t>a</a:t>
            </a:r>
            <a:r>
              <a:rPr lang="zh-CN" altLang="zh-CN" dirty="0">
                <a:latin typeface="Courier New" pitchFamily="49" charset="0"/>
                <a:cs typeface="Courier New" pitchFamily="49" charset="0"/>
              </a:rPr>
              <a:t>的各个元素。</a:t>
            </a:r>
            <a:endParaRPr lang="zh-CN" altLang="en-US" dirty="0">
              <a:latin typeface="Courier New" pitchFamily="49" charset="0"/>
              <a:cs typeface="Courier New" pitchFamily="49" charset="0"/>
            </a:endParaRPr>
          </a:p>
        </p:txBody>
      </p:sp>
      <p:sp>
        <p:nvSpPr>
          <p:cNvPr id="37892"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C555389B-754D-4000-BE4D-F86FA817CBDA}" type="slidenum">
              <a:rPr lang="en-US" altLang="zh-CN" sz="1200">
                <a:ea typeface="楷体_GB2312" pitchFamily="49" charset="-122"/>
              </a:rPr>
              <a:pPr algn="r" eaLnBrk="1" hangingPunct="1"/>
              <a:t>17</a:t>
            </a:fld>
            <a:endParaRPr lang="en-US" altLang="zh-CN" sz="1200">
              <a:ea typeface="楷体_GB2312" pitchFamily="49" charset="-122"/>
            </a:endParaRPr>
          </a:p>
        </p:txBody>
      </p:sp>
    </p:spTree>
    <p:extLst>
      <p:ext uri="{BB962C8B-B14F-4D97-AF65-F5344CB8AC3E}">
        <p14:creationId xmlns:p14="http://schemas.microsoft.com/office/powerpoint/2010/main" val="2795733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021B8-0943-40FD-8865-047542FA2526}"/>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0343B6AB-FF83-4D69-9465-BC19022AAE15}"/>
              </a:ext>
            </a:extLst>
          </p:cNvPr>
          <p:cNvSpPr>
            <a:spLocks noGrp="1"/>
          </p:cNvSpPr>
          <p:nvPr>
            <p:ph idx="1"/>
          </p:nvPr>
        </p:nvSpPr>
        <p:spPr/>
        <p:txBody>
          <a:bodyPr/>
          <a:lstStyle/>
          <a:p>
            <a:r>
              <a:rPr lang="zh-CN" altLang="zh-CN" sz="2400" dirty="0">
                <a:latin typeface="Courier New" pitchFamily="49" charset="0"/>
                <a:cs typeface="Courier New" pitchFamily="49" charset="0"/>
              </a:rPr>
              <a:t>加</a:t>
            </a:r>
            <a:r>
              <a:rPr lang="en-US" altLang="zh-CN" sz="2400" dirty="0">
                <a:latin typeface="Courier New" pitchFamily="49" charset="0"/>
                <a:cs typeface="Courier New" pitchFamily="49" charset="0"/>
              </a:rPr>
              <a:t>/</a:t>
            </a:r>
            <a:r>
              <a:rPr lang="zh-CN" altLang="zh-CN" sz="2400" dirty="0">
                <a:latin typeface="Courier New" pitchFamily="49" charset="0"/>
                <a:cs typeface="Courier New" pitchFamily="49" charset="0"/>
              </a:rPr>
              <a:t>减一个整数</a:t>
            </a:r>
            <a:r>
              <a:rPr lang="zh-CN" altLang="en-US" sz="2400" dirty="0">
                <a:latin typeface="Courier New" pitchFamily="49" charset="0"/>
                <a:cs typeface="Courier New" pitchFamily="49" charset="0"/>
              </a:rPr>
              <a:t>：</a:t>
            </a:r>
            <a:r>
              <a:rPr lang="zh-CN" altLang="en-US" sz="2400" b="0" dirty="0">
                <a:latin typeface="Courier New" pitchFamily="49" charset="0"/>
                <a:cs typeface="Courier New" pitchFamily="49" charset="0"/>
              </a:rPr>
              <a:t>地址</a:t>
            </a:r>
            <a:r>
              <a:rPr lang="zh-CN" altLang="zh-CN" sz="2400" b="0" dirty="0">
                <a:latin typeface="Courier New" pitchFamily="49" charset="0"/>
                <a:cs typeface="Courier New" pitchFamily="49" charset="0"/>
              </a:rPr>
              <a:t>加</a:t>
            </a:r>
            <a:r>
              <a:rPr lang="en-US" altLang="zh-CN" sz="2400" b="0" dirty="0">
                <a:latin typeface="Courier New" pitchFamily="49" charset="0"/>
                <a:cs typeface="Courier New" pitchFamily="49" charset="0"/>
              </a:rPr>
              <a:t>/</a:t>
            </a:r>
            <a:r>
              <a:rPr lang="zh-CN" altLang="zh-CN" sz="2400" b="0" dirty="0">
                <a:latin typeface="Courier New" pitchFamily="49" charset="0"/>
                <a:cs typeface="Courier New" pitchFamily="49" charset="0"/>
              </a:rPr>
              <a:t>减一个整数，成为另一个地址。</a:t>
            </a:r>
            <a:endParaRPr lang="en-US" altLang="zh-CN" sz="2400" b="0" dirty="0">
              <a:latin typeface="Courier New" pitchFamily="49" charset="0"/>
              <a:cs typeface="Courier New" pitchFamily="49" charset="0"/>
            </a:endParaRPr>
          </a:p>
          <a:p>
            <a:pPr lvl="1"/>
            <a:r>
              <a:rPr lang="zh-CN" altLang="zh-CN" sz="2000" dirty="0">
                <a:solidFill>
                  <a:srgbClr val="FF0000"/>
                </a:solidFill>
                <a:latin typeface="Courier New" pitchFamily="49" charset="0"/>
                <a:cs typeface="Courier New" pitchFamily="49" charset="0"/>
              </a:rPr>
              <a:t>加</a:t>
            </a:r>
            <a:r>
              <a:rPr lang="en-US" altLang="zh-CN" sz="2000" dirty="0">
                <a:solidFill>
                  <a:srgbClr val="FF0000"/>
                </a:solidFill>
                <a:latin typeface="Courier New" pitchFamily="49" charset="0"/>
                <a:cs typeface="Courier New" pitchFamily="49" charset="0"/>
              </a:rPr>
              <a:t>/</a:t>
            </a:r>
            <a:r>
              <a:rPr lang="zh-CN" altLang="zh-CN" sz="2000" dirty="0">
                <a:solidFill>
                  <a:srgbClr val="FF0000"/>
                </a:solidFill>
                <a:latin typeface="Courier New" pitchFamily="49" charset="0"/>
                <a:cs typeface="Courier New" pitchFamily="49" charset="0"/>
              </a:rPr>
              <a:t>减一个整数</a:t>
            </a:r>
            <a:r>
              <a:rPr lang="en-US" altLang="zh-CN" sz="2000" dirty="0">
                <a:solidFill>
                  <a:srgbClr val="FF0000"/>
                </a:solidFill>
                <a:latin typeface="Courier New" pitchFamily="49" charset="0"/>
                <a:cs typeface="Courier New" pitchFamily="49" charset="0"/>
              </a:rPr>
              <a:t>n</a:t>
            </a:r>
            <a:r>
              <a:rPr lang="zh-CN" altLang="en-US" sz="2000" dirty="0">
                <a:latin typeface="Courier New" pitchFamily="49" charset="0"/>
                <a:cs typeface="Courier New" pitchFamily="49" charset="0"/>
              </a:rPr>
              <a:t>之</a:t>
            </a:r>
            <a:r>
              <a:rPr lang="zh-CN" altLang="zh-CN" sz="2000" dirty="0">
                <a:latin typeface="Courier New" pitchFamily="49" charset="0"/>
                <a:cs typeface="Courier New" pitchFamily="49" charset="0"/>
              </a:rPr>
              <a:t>后的结果并非在原来地址值的基础上加</a:t>
            </a:r>
            <a:r>
              <a:rPr lang="en-US" altLang="zh-CN" sz="2000" dirty="0">
                <a:latin typeface="Courier New" pitchFamily="49" charset="0"/>
                <a:cs typeface="Courier New" pitchFamily="49" charset="0"/>
              </a:rPr>
              <a:t>/</a:t>
            </a:r>
            <a:r>
              <a:rPr lang="zh-CN" altLang="zh-CN" sz="2000" dirty="0">
                <a:latin typeface="Courier New" pitchFamily="49" charset="0"/>
                <a:cs typeface="Courier New" pitchFamily="49" charset="0"/>
              </a:rPr>
              <a:t>减</a:t>
            </a:r>
            <a:r>
              <a:rPr lang="en-US" altLang="zh-CN" sz="2000" dirty="0">
                <a:latin typeface="Courier New" pitchFamily="49" charset="0"/>
                <a:cs typeface="Courier New" pitchFamily="49" charset="0"/>
              </a:rPr>
              <a:t>n</a:t>
            </a:r>
            <a:r>
              <a:rPr lang="zh-CN" altLang="zh-CN" sz="2000" dirty="0">
                <a:latin typeface="Courier New" pitchFamily="49" charset="0"/>
                <a:cs typeface="Courier New" pitchFamily="49" charset="0"/>
              </a:rPr>
              <a:t>，而是</a:t>
            </a:r>
            <a:r>
              <a:rPr lang="en-US" altLang="zh-CN" sz="2000" dirty="0">
                <a:latin typeface="Courier New" pitchFamily="49" charset="0"/>
                <a:cs typeface="Courier New" pitchFamily="49" charset="0"/>
              </a:rPr>
              <a:t>n</a:t>
            </a:r>
            <a:r>
              <a:rPr lang="zh-CN" altLang="zh-CN" sz="2000" dirty="0">
                <a:latin typeface="Courier New" pitchFamily="49" charset="0"/>
                <a:cs typeface="Courier New" pitchFamily="49" charset="0"/>
              </a:rPr>
              <a:t>的若干倍，具体倍数由基类型决定，即</a:t>
            </a:r>
            <a:r>
              <a:rPr lang="zh-CN" altLang="zh-CN" sz="2000" dirty="0">
                <a:solidFill>
                  <a:srgbClr val="FF0000"/>
                </a:solidFill>
                <a:latin typeface="Courier New" pitchFamily="49" charset="0"/>
                <a:cs typeface="Courier New" pitchFamily="49" charset="0"/>
              </a:rPr>
              <a:t>加</a:t>
            </a:r>
            <a:r>
              <a:rPr lang="en-US" altLang="zh-CN" sz="2000" dirty="0">
                <a:solidFill>
                  <a:srgbClr val="FF0000"/>
                </a:solidFill>
                <a:latin typeface="Courier New" pitchFamily="49" charset="0"/>
                <a:cs typeface="Courier New" pitchFamily="49" charset="0"/>
              </a:rPr>
              <a:t>/</a:t>
            </a:r>
            <a:r>
              <a:rPr lang="zh-CN" altLang="zh-CN" sz="2000" dirty="0">
                <a:solidFill>
                  <a:srgbClr val="FF0000"/>
                </a:solidFill>
                <a:latin typeface="Courier New" pitchFamily="49" charset="0"/>
                <a:cs typeface="Courier New" pitchFamily="49" charset="0"/>
              </a:rPr>
              <a:t>减</a:t>
            </a:r>
            <a:r>
              <a:rPr lang="en-US" altLang="zh-CN" sz="2000" dirty="0">
                <a:solidFill>
                  <a:srgbClr val="FF0000"/>
                </a:solidFill>
                <a:latin typeface="Courier New" pitchFamily="49" charset="0"/>
                <a:cs typeface="Courier New" pitchFamily="49" charset="0"/>
              </a:rPr>
              <a:t>n*</a:t>
            </a:r>
            <a:r>
              <a:rPr lang="en-US" altLang="zh-CN" sz="2000" dirty="0" err="1">
                <a:solidFill>
                  <a:srgbClr val="FF0000"/>
                </a:solidFill>
                <a:latin typeface="Courier New" pitchFamily="49" charset="0"/>
                <a:cs typeface="Courier New" pitchFamily="49" charset="0"/>
              </a:rPr>
              <a:t>sizeof</a:t>
            </a:r>
            <a:r>
              <a:rPr lang="en-US" altLang="zh-CN" sz="2000" dirty="0">
                <a:solidFill>
                  <a:srgbClr val="FF0000"/>
                </a:solidFill>
                <a:latin typeface="Courier New" pitchFamily="49" charset="0"/>
                <a:cs typeface="Courier New" pitchFamily="49" charset="0"/>
              </a:rPr>
              <a:t>(</a:t>
            </a:r>
            <a:r>
              <a:rPr lang="zh-CN" altLang="zh-CN" sz="2000" dirty="0">
                <a:solidFill>
                  <a:srgbClr val="FF0000"/>
                </a:solidFill>
                <a:latin typeface="Courier New" pitchFamily="49" charset="0"/>
                <a:cs typeface="Courier New" pitchFamily="49" charset="0"/>
              </a:rPr>
              <a:t>基类型</a:t>
            </a:r>
            <a:r>
              <a:rPr lang="en-US" altLang="zh-CN" sz="2000" dirty="0">
                <a:solidFill>
                  <a:srgbClr val="FF0000"/>
                </a:solidFill>
                <a:latin typeface="Courier New" pitchFamily="49" charset="0"/>
                <a:cs typeface="Courier New" pitchFamily="49" charset="0"/>
              </a:rPr>
              <a:t>)</a:t>
            </a:r>
            <a:r>
              <a:rPr lang="zh-CN" altLang="zh-CN" sz="2000" dirty="0">
                <a:latin typeface="Courier New" pitchFamily="49" charset="0"/>
                <a:cs typeface="Courier New" pitchFamily="49" charset="0"/>
              </a:rPr>
              <a:t>。</a:t>
            </a:r>
            <a:endParaRPr lang="en-US" altLang="zh-CN" sz="2000" dirty="0">
              <a:latin typeface="Courier New" pitchFamily="49" charset="0"/>
              <a:cs typeface="Courier New" pitchFamily="49" charset="0"/>
            </a:endParaRPr>
          </a:p>
          <a:p>
            <a:pPr lvl="1"/>
            <a:r>
              <a:rPr lang="zh-CN" altLang="zh-CN" sz="2000" dirty="0">
                <a:latin typeface="Courier New" pitchFamily="49" charset="0"/>
                <a:cs typeface="Courier New" pitchFamily="49" charset="0"/>
              </a:rPr>
              <a:t>操作前指针变量指向某数组的一个元素，操作后的结果指向该数组的另一个元素（不能</a:t>
            </a:r>
            <a:r>
              <a:rPr lang="zh-CN" altLang="en-US" sz="2000" dirty="0">
                <a:latin typeface="Courier New" pitchFamily="49" charset="0"/>
                <a:cs typeface="Courier New" pitchFamily="49" charset="0"/>
              </a:rPr>
              <a:t>越界</a:t>
            </a:r>
            <a:r>
              <a:rPr lang="zh-CN" altLang="zh-CN" sz="2000" dirty="0">
                <a:latin typeface="Courier New" pitchFamily="49" charset="0"/>
                <a:cs typeface="Courier New" pitchFamily="49" charset="0"/>
              </a:rPr>
              <a:t>）</a:t>
            </a:r>
            <a:r>
              <a:rPr lang="zh-CN" altLang="en-US" sz="2000" dirty="0">
                <a:latin typeface="Courier New" pitchFamily="49" charset="0"/>
                <a:cs typeface="Courier New" pitchFamily="49" charset="0"/>
              </a:rPr>
              <a:t>。</a:t>
            </a:r>
            <a:endParaRPr lang="en-US" altLang="zh-CN" sz="2000" dirty="0">
              <a:latin typeface="Courier New" pitchFamily="49" charset="0"/>
              <a:cs typeface="Courier New" pitchFamily="49" charset="0"/>
            </a:endParaRPr>
          </a:p>
          <a:p>
            <a:endParaRPr lang="en-US" altLang="zh-CN" sz="2400" b="0" dirty="0">
              <a:latin typeface="Courier New" pitchFamily="49" charset="0"/>
              <a:cs typeface="Courier New" pitchFamily="49" charset="0"/>
            </a:endParaRPr>
          </a:p>
          <a:p>
            <a:endParaRPr lang="zh-CN" altLang="en-US" dirty="0"/>
          </a:p>
        </p:txBody>
      </p:sp>
      <p:sp>
        <p:nvSpPr>
          <p:cNvPr id="29" name="矩形 28">
            <a:extLst>
              <a:ext uri="{FF2B5EF4-FFF2-40B4-BE49-F238E27FC236}">
                <a16:creationId xmlns:a16="http://schemas.microsoft.com/office/drawing/2014/main" id="{14D2C977-6648-41D2-A0E5-6C47966B0AE1}"/>
              </a:ext>
            </a:extLst>
          </p:cNvPr>
          <p:cNvSpPr/>
          <p:nvPr/>
        </p:nvSpPr>
        <p:spPr>
          <a:xfrm>
            <a:off x="8419742" y="5409220"/>
            <a:ext cx="663964" cy="461665"/>
          </a:xfrm>
          <a:prstGeom prst="rect">
            <a:avLst/>
          </a:prstGeom>
        </p:spPr>
        <p:txBody>
          <a:bodyPr wrap="none">
            <a:spAutoFit/>
          </a:bodyPr>
          <a:lstStyle/>
          <a:p>
            <a:pPr lvl="0"/>
            <a:r>
              <a:rPr lang="en-US" altLang="zh-CN" b="1" dirty="0">
                <a:solidFill>
                  <a:srgbClr val="000000"/>
                </a:solidFill>
                <a:ea typeface="楷体_GB2312" pitchFamily="49" charset="-122"/>
              </a:rPr>
              <a:t>*pa</a:t>
            </a:r>
          </a:p>
        </p:txBody>
      </p:sp>
      <p:sp>
        <p:nvSpPr>
          <p:cNvPr id="30" name="矩形 29">
            <a:extLst>
              <a:ext uri="{FF2B5EF4-FFF2-40B4-BE49-F238E27FC236}">
                <a16:creationId xmlns:a16="http://schemas.microsoft.com/office/drawing/2014/main" id="{CEDA4179-31AA-4400-90E4-CFC2F7FF06B7}"/>
              </a:ext>
            </a:extLst>
          </p:cNvPr>
          <p:cNvSpPr/>
          <p:nvPr/>
        </p:nvSpPr>
        <p:spPr>
          <a:xfrm>
            <a:off x="8419742" y="5049180"/>
            <a:ext cx="1220206" cy="461665"/>
          </a:xfrm>
          <a:prstGeom prst="rect">
            <a:avLst/>
          </a:prstGeom>
        </p:spPr>
        <p:txBody>
          <a:bodyPr wrap="none">
            <a:spAutoFit/>
          </a:bodyPr>
          <a:lstStyle/>
          <a:p>
            <a:pPr lvl="0"/>
            <a:r>
              <a:rPr lang="en-US" altLang="zh-CN" b="1" dirty="0">
                <a:solidFill>
                  <a:srgbClr val="000000"/>
                </a:solidFill>
                <a:ea typeface="楷体_GB2312" pitchFamily="49" charset="-122"/>
              </a:rPr>
              <a:t>*(pa</a:t>
            </a:r>
            <a:r>
              <a:rPr lang="en-US" altLang="zh-CN" b="1" dirty="0">
                <a:solidFill>
                  <a:srgbClr val="FF0000"/>
                </a:solidFill>
                <a:ea typeface="楷体_GB2312" pitchFamily="49" charset="-122"/>
              </a:rPr>
              <a:t>+</a:t>
            </a:r>
            <a:r>
              <a:rPr lang="en-US" altLang="zh-CN" b="1" dirty="0">
                <a:solidFill>
                  <a:srgbClr val="000000"/>
                </a:solidFill>
                <a:ea typeface="楷体_GB2312" pitchFamily="49" charset="-122"/>
              </a:rPr>
              <a:t>1)</a:t>
            </a:r>
          </a:p>
        </p:txBody>
      </p:sp>
      <p:sp>
        <p:nvSpPr>
          <p:cNvPr id="32" name="矩形 31">
            <a:extLst>
              <a:ext uri="{FF2B5EF4-FFF2-40B4-BE49-F238E27FC236}">
                <a16:creationId xmlns:a16="http://schemas.microsoft.com/office/drawing/2014/main" id="{71AE1C47-27BB-4B9A-9A63-B5614F708559}"/>
              </a:ext>
            </a:extLst>
          </p:cNvPr>
          <p:cNvSpPr/>
          <p:nvPr/>
        </p:nvSpPr>
        <p:spPr>
          <a:xfrm>
            <a:off x="8419742" y="3879050"/>
            <a:ext cx="1220206" cy="461665"/>
          </a:xfrm>
          <a:prstGeom prst="rect">
            <a:avLst/>
          </a:prstGeom>
        </p:spPr>
        <p:txBody>
          <a:bodyPr wrap="none">
            <a:spAutoFit/>
          </a:bodyPr>
          <a:lstStyle/>
          <a:p>
            <a:pPr lvl="0"/>
            <a:r>
              <a:rPr lang="en-US" altLang="zh-CN" b="1" dirty="0">
                <a:solidFill>
                  <a:srgbClr val="000000"/>
                </a:solidFill>
                <a:ea typeface="楷体_GB2312" pitchFamily="49" charset="-122"/>
              </a:rPr>
              <a:t>*(pa</a:t>
            </a:r>
            <a:r>
              <a:rPr lang="en-US" altLang="zh-CN" b="1" dirty="0">
                <a:solidFill>
                  <a:srgbClr val="FF0000"/>
                </a:solidFill>
                <a:ea typeface="楷体_GB2312" pitchFamily="49" charset="-122"/>
              </a:rPr>
              <a:t>+</a:t>
            </a:r>
            <a:r>
              <a:rPr lang="en-US" altLang="zh-CN" b="1" dirty="0">
                <a:solidFill>
                  <a:srgbClr val="000000"/>
                </a:solidFill>
                <a:ea typeface="楷体_GB2312" pitchFamily="49" charset="-122"/>
              </a:rPr>
              <a:t>4)</a:t>
            </a:r>
          </a:p>
        </p:txBody>
      </p:sp>
      <p:sp>
        <p:nvSpPr>
          <p:cNvPr id="38" name="矩形 37">
            <a:extLst>
              <a:ext uri="{FF2B5EF4-FFF2-40B4-BE49-F238E27FC236}">
                <a16:creationId xmlns:a16="http://schemas.microsoft.com/office/drawing/2014/main" id="{6E4F319B-6D33-48B9-B685-94E16B5AB965}"/>
              </a:ext>
            </a:extLst>
          </p:cNvPr>
          <p:cNvSpPr/>
          <p:nvPr/>
        </p:nvSpPr>
        <p:spPr>
          <a:xfrm>
            <a:off x="493755" y="2588222"/>
            <a:ext cx="1783023" cy="461665"/>
          </a:xfrm>
          <a:prstGeom prst="rect">
            <a:avLst/>
          </a:prstGeom>
          <a:ln>
            <a:solidFill>
              <a:schemeClr val="tx1"/>
            </a:solidFill>
          </a:ln>
        </p:spPr>
        <p:txBody>
          <a:bodyPr wrap="square">
            <a:spAutoFit/>
          </a:bodyPr>
          <a:lstStyle/>
          <a:p>
            <a:r>
              <a:rPr lang="en-US" altLang="zh-CN" dirty="0">
                <a:solidFill>
                  <a:srgbClr val="FF0000"/>
                </a:solidFill>
                <a:latin typeface="Courier New" pitchFamily="49" charset="0"/>
                <a:cs typeface="Courier New" pitchFamily="49" charset="0"/>
              </a:rPr>
              <a:t> pa ± n</a:t>
            </a:r>
            <a:endParaRPr lang="zh-CN" altLang="en-US" dirty="0"/>
          </a:p>
        </p:txBody>
      </p:sp>
      <p:sp>
        <p:nvSpPr>
          <p:cNvPr id="39" name="矩形 38">
            <a:extLst>
              <a:ext uri="{FF2B5EF4-FFF2-40B4-BE49-F238E27FC236}">
                <a16:creationId xmlns:a16="http://schemas.microsoft.com/office/drawing/2014/main" id="{1FEB58F1-13F5-4596-8560-A90080188172}"/>
              </a:ext>
            </a:extLst>
          </p:cNvPr>
          <p:cNvSpPr/>
          <p:nvPr/>
        </p:nvSpPr>
        <p:spPr>
          <a:xfrm>
            <a:off x="493755" y="3720814"/>
            <a:ext cx="5190504" cy="461665"/>
          </a:xfrm>
          <a:prstGeom prst="rect">
            <a:avLst/>
          </a:prstGeom>
          <a:ln>
            <a:solidFill>
              <a:schemeClr val="tx1"/>
            </a:solidFill>
          </a:ln>
        </p:spPr>
        <p:txBody>
          <a:bodyPr wrap="square">
            <a:spAutoFit/>
          </a:bodyPr>
          <a:lstStyle/>
          <a:p>
            <a:r>
              <a:rPr lang="en-US" altLang="zh-CN" dirty="0">
                <a:solidFill>
                  <a:srgbClr val="FF0000"/>
                </a:solidFill>
                <a:latin typeface="Courier New" pitchFamily="49" charset="0"/>
                <a:cs typeface="Courier New" pitchFamily="49" charset="0"/>
              </a:rPr>
              <a:t> pa ± n * </a:t>
            </a:r>
            <a:r>
              <a:rPr lang="en-US" altLang="zh-CN" dirty="0" err="1">
                <a:solidFill>
                  <a:srgbClr val="FF0000"/>
                </a:solidFill>
                <a:latin typeface="Courier New" pitchFamily="49" charset="0"/>
                <a:cs typeface="Courier New" pitchFamily="49" charset="0"/>
              </a:rPr>
              <a:t>sizeof</a:t>
            </a:r>
            <a:r>
              <a:rPr lang="en-US" altLang="zh-CN" dirty="0">
                <a:solidFill>
                  <a:srgbClr val="FF0000"/>
                </a:solidFill>
                <a:latin typeface="Courier New" pitchFamily="49" charset="0"/>
                <a:cs typeface="Courier New" pitchFamily="49" charset="0"/>
              </a:rPr>
              <a:t>(pa</a:t>
            </a:r>
            <a:r>
              <a:rPr lang="zh-CN" altLang="en-US" dirty="0">
                <a:solidFill>
                  <a:srgbClr val="FF0000"/>
                </a:solidFill>
                <a:latin typeface="Courier New" pitchFamily="49" charset="0"/>
                <a:cs typeface="Courier New" pitchFamily="49" charset="0"/>
              </a:rPr>
              <a:t>的</a:t>
            </a:r>
            <a:r>
              <a:rPr lang="zh-CN" altLang="zh-CN" dirty="0">
                <a:solidFill>
                  <a:srgbClr val="FF0000"/>
                </a:solidFill>
                <a:latin typeface="Courier New" pitchFamily="49" charset="0"/>
                <a:cs typeface="Courier New" pitchFamily="49" charset="0"/>
              </a:rPr>
              <a:t>基类型</a:t>
            </a:r>
            <a:r>
              <a:rPr lang="en-US" altLang="zh-CN" dirty="0">
                <a:solidFill>
                  <a:srgbClr val="FF0000"/>
                </a:solidFill>
                <a:latin typeface="Courier New" pitchFamily="49" charset="0"/>
                <a:cs typeface="Courier New" pitchFamily="49" charset="0"/>
              </a:rPr>
              <a:t>)</a:t>
            </a:r>
            <a:endParaRPr lang="zh-CN" altLang="en-US" dirty="0"/>
          </a:p>
        </p:txBody>
      </p:sp>
      <p:sp>
        <p:nvSpPr>
          <p:cNvPr id="40" name="箭头: 下 39">
            <a:extLst>
              <a:ext uri="{FF2B5EF4-FFF2-40B4-BE49-F238E27FC236}">
                <a16:creationId xmlns:a16="http://schemas.microsoft.com/office/drawing/2014/main" id="{7E91694B-BC23-4770-80E5-F85177616C16}"/>
              </a:ext>
            </a:extLst>
          </p:cNvPr>
          <p:cNvSpPr/>
          <p:nvPr/>
        </p:nvSpPr>
        <p:spPr bwMode="auto">
          <a:xfrm>
            <a:off x="1099651" y="3234542"/>
            <a:ext cx="302333" cy="34108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pSp>
        <p:nvGrpSpPr>
          <p:cNvPr id="41" name="组合 42">
            <a:extLst>
              <a:ext uri="{FF2B5EF4-FFF2-40B4-BE49-F238E27FC236}">
                <a16:creationId xmlns:a16="http://schemas.microsoft.com/office/drawing/2014/main" id="{8D912CE3-AF4D-4C52-AA23-14F14C895333}"/>
              </a:ext>
            </a:extLst>
          </p:cNvPr>
          <p:cNvGrpSpPr>
            <a:grpSpLocks/>
          </p:cNvGrpSpPr>
          <p:nvPr/>
        </p:nvGrpSpPr>
        <p:grpSpPr bwMode="auto">
          <a:xfrm>
            <a:off x="5470323" y="2573905"/>
            <a:ext cx="1712481" cy="3600361"/>
            <a:chOff x="3782932" y="2528483"/>
            <a:chExt cx="1284123" cy="3600448"/>
          </a:xfrm>
          <a:noFill/>
        </p:grpSpPr>
        <p:sp>
          <p:nvSpPr>
            <p:cNvPr id="42" name="Rectangle 7">
              <a:extLst>
                <a:ext uri="{FF2B5EF4-FFF2-40B4-BE49-F238E27FC236}">
                  <a16:creationId xmlns:a16="http://schemas.microsoft.com/office/drawing/2014/main" id="{7C0E608B-6EF2-4C79-9487-6CB7A19449AA}"/>
                </a:ext>
              </a:extLst>
            </p:cNvPr>
            <p:cNvSpPr>
              <a:spLocks noChangeArrowheads="1"/>
            </p:cNvSpPr>
            <p:nvPr/>
          </p:nvSpPr>
          <p:spPr bwMode="auto">
            <a:xfrm>
              <a:off x="3986935" y="2877415"/>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3" name="Rectangle 8">
              <a:extLst>
                <a:ext uri="{FF2B5EF4-FFF2-40B4-BE49-F238E27FC236}">
                  <a16:creationId xmlns:a16="http://schemas.microsoft.com/office/drawing/2014/main" id="{4FB2126C-BA9E-4F23-93E6-B69B5EDD0873}"/>
                </a:ext>
              </a:extLst>
            </p:cNvPr>
            <p:cNvSpPr>
              <a:spLocks noChangeArrowheads="1"/>
            </p:cNvSpPr>
            <p:nvPr/>
          </p:nvSpPr>
          <p:spPr bwMode="auto">
            <a:xfrm>
              <a:off x="3986935" y="4328728"/>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4" name="Rectangle 9">
              <a:extLst>
                <a:ext uri="{FF2B5EF4-FFF2-40B4-BE49-F238E27FC236}">
                  <a16:creationId xmlns:a16="http://schemas.microsoft.com/office/drawing/2014/main" id="{6AFFCD80-EF8D-4F72-B23A-CAB4DAAF9E51}"/>
                </a:ext>
              </a:extLst>
            </p:cNvPr>
            <p:cNvSpPr>
              <a:spLocks noChangeArrowheads="1"/>
            </p:cNvSpPr>
            <p:nvPr/>
          </p:nvSpPr>
          <p:spPr bwMode="auto">
            <a:xfrm>
              <a:off x="3986935" y="3968679"/>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5" name="Rectangle 11">
              <a:extLst>
                <a:ext uri="{FF2B5EF4-FFF2-40B4-BE49-F238E27FC236}">
                  <a16:creationId xmlns:a16="http://schemas.microsoft.com/office/drawing/2014/main" id="{A9095A53-D24F-4E6A-A91A-6178C813D7DD}"/>
                </a:ext>
              </a:extLst>
            </p:cNvPr>
            <p:cNvSpPr>
              <a:spLocks noChangeArrowheads="1"/>
            </p:cNvSpPr>
            <p:nvPr/>
          </p:nvSpPr>
          <p:spPr bwMode="auto">
            <a:xfrm>
              <a:off x="3782932" y="2528483"/>
              <a:ext cx="198596" cy="3077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000" b="1" dirty="0">
                  <a:latin typeface="黑体" pitchFamily="49" charset="-122"/>
                </a:rPr>
                <a:t>栈</a:t>
              </a:r>
              <a:endParaRPr lang="zh-CN" altLang="en-US" sz="2000" b="1" dirty="0"/>
            </a:p>
          </p:txBody>
        </p:sp>
        <p:sp>
          <p:nvSpPr>
            <p:cNvPr id="46" name="Rectangle 12">
              <a:extLst>
                <a:ext uri="{FF2B5EF4-FFF2-40B4-BE49-F238E27FC236}">
                  <a16:creationId xmlns:a16="http://schemas.microsoft.com/office/drawing/2014/main" id="{1100A8AA-73A9-4DDC-84F3-A057E6BEF96E}"/>
                </a:ext>
              </a:extLst>
            </p:cNvPr>
            <p:cNvSpPr>
              <a:spLocks noChangeArrowheads="1"/>
            </p:cNvSpPr>
            <p:nvPr/>
          </p:nvSpPr>
          <p:spPr bwMode="auto">
            <a:xfrm>
              <a:off x="3986935" y="4688776"/>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7" name="Rectangle 13">
              <a:extLst>
                <a:ext uri="{FF2B5EF4-FFF2-40B4-BE49-F238E27FC236}">
                  <a16:creationId xmlns:a16="http://schemas.microsoft.com/office/drawing/2014/main" id="{12BF2013-8975-4D47-A006-D053961D5592}"/>
                </a:ext>
              </a:extLst>
            </p:cNvPr>
            <p:cNvSpPr>
              <a:spLocks noChangeArrowheads="1"/>
            </p:cNvSpPr>
            <p:nvPr/>
          </p:nvSpPr>
          <p:spPr bwMode="auto">
            <a:xfrm>
              <a:off x="3986935" y="5408873"/>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8" name="Rectangle 14">
              <a:extLst>
                <a:ext uri="{FF2B5EF4-FFF2-40B4-BE49-F238E27FC236}">
                  <a16:creationId xmlns:a16="http://schemas.microsoft.com/office/drawing/2014/main" id="{5ECCCF1F-989D-4AD0-99AC-FFBF13222812}"/>
                </a:ext>
              </a:extLst>
            </p:cNvPr>
            <p:cNvSpPr>
              <a:spLocks noChangeArrowheads="1"/>
            </p:cNvSpPr>
            <p:nvPr/>
          </p:nvSpPr>
          <p:spPr bwMode="auto">
            <a:xfrm>
              <a:off x="3986935" y="5048825"/>
              <a:ext cx="1080000" cy="360009"/>
            </a:xfrm>
            <a:prstGeom prst="rect">
              <a:avLst/>
            </a:prstGeom>
            <a:grpFill/>
            <a:ln w="9525">
              <a:solidFill>
                <a:srgbClr val="000000"/>
              </a:solidFill>
              <a:miter lim="800000"/>
              <a:headEnd/>
              <a:tailEnd/>
            </a:ln>
          </p:spPr>
          <p:txBody>
            <a:bodyPr/>
            <a:lstStyle/>
            <a:p>
              <a:pPr eaLnBrk="1" hangingPunct="1"/>
              <a:endParaRPr lang="zh-CN" altLang="en-US" dirty="0"/>
            </a:p>
          </p:txBody>
        </p:sp>
        <p:cxnSp>
          <p:nvCxnSpPr>
            <p:cNvPr id="49" name="直接连接符 35">
              <a:extLst>
                <a:ext uri="{FF2B5EF4-FFF2-40B4-BE49-F238E27FC236}">
                  <a16:creationId xmlns:a16="http://schemas.microsoft.com/office/drawing/2014/main" id="{65E140F5-21CD-414A-A436-235081CB4C3B}"/>
                </a:ext>
              </a:extLst>
            </p:cNvPr>
            <p:cNvCxnSpPr>
              <a:cxnSpLocks noChangeShapeType="1"/>
            </p:cNvCxnSpPr>
            <p:nvPr/>
          </p:nvCxnSpPr>
          <p:spPr bwMode="auto">
            <a:xfrm>
              <a:off x="3986935" y="2717533"/>
              <a:ext cx="0" cy="216005"/>
            </a:xfrm>
            <a:prstGeom prst="line">
              <a:avLst/>
            </a:prstGeom>
            <a:grpFill/>
            <a:ln w="9525" algn="ctr">
              <a:solidFill>
                <a:schemeClr val="tx1"/>
              </a:solidFill>
              <a:round/>
              <a:headEnd/>
              <a:tailEnd/>
            </a:ln>
          </p:spPr>
        </p:cxnSp>
        <p:cxnSp>
          <p:nvCxnSpPr>
            <p:cNvPr id="50" name="直接连接符 36">
              <a:extLst>
                <a:ext uri="{FF2B5EF4-FFF2-40B4-BE49-F238E27FC236}">
                  <a16:creationId xmlns:a16="http://schemas.microsoft.com/office/drawing/2014/main" id="{2B210FDC-0ED2-48D3-B9DB-DD1426688E69}"/>
                </a:ext>
              </a:extLst>
            </p:cNvPr>
            <p:cNvCxnSpPr>
              <a:cxnSpLocks noChangeShapeType="1"/>
            </p:cNvCxnSpPr>
            <p:nvPr/>
          </p:nvCxnSpPr>
          <p:spPr bwMode="auto">
            <a:xfrm>
              <a:off x="5067055" y="2708528"/>
              <a:ext cx="0" cy="180005"/>
            </a:xfrm>
            <a:prstGeom prst="line">
              <a:avLst/>
            </a:prstGeom>
            <a:grpFill/>
            <a:ln w="9525" algn="ctr">
              <a:solidFill>
                <a:schemeClr val="tx1"/>
              </a:solidFill>
              <a:round/>
              <a:headEnd/>
              <a:tailEnd/>
            </a:ln>
          </p:spPr>
        </p:cxnSp>
        <p:sp>
          <p:nvSpPr>
            <p:cNvPr id="51" name="Rectangle 13">
              <a:extLst>
                <a:ext uri="{FF2B5EF4-FFF2-40B4-BE49-F238E27FC236}">
                  <a16:creationId xmlns:a16="http://schemas.microsoft.com/office/drawing/2014/main" id="{AE6D9804-E7F2-4C60-BB5E-9C08E88AF884}"/>
                </a:ext>
              </a:extLst>
            </p:cNvPr>
            <p:cNvSpPr>
              <a:spLocks noChangeArrowheads="1"/>
            </p:cNvSpPr>
            <p:nvPr/>
          </p:nvSpPr>
          <p:spPr bwMode="auto">
            <a:xfrm>
              <a:off x="3986935" y="5768922"/>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2" name="Rectangle 13">
              <a:extLst>
                <a:ext uri="{FF2B5EF4-FFF2-40B4-BE49-F238E27FC236}">
                  <a16:creationId xmlns:a16="http://schemas.microsoft.com/office/drawing/2014/main" id="{EDB1C577-B810-45C3-AD9D-3862B3E89FF5}"/>
                </a:ext>
              </a:extLst>
            </p:cNvPr>
            <p:cNvSpPr>
              <a:spLocks noChangeArrowheads="1"/>
            </p:cNvSpPr>
            <p:nvPr/>
          </p:nvSpPr>
          <p:spPr bwMode="auto">
            <a:xfrm>
              <a:off x="3986935" y="3608630"/>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3" name="Rectangle 13">
              <a:extLst>
                <a:ext uri="{FF2B5EF4-FFF2-40B4-BE49-F238E27FC236}">
                  <a16:creationId xmlns:a16="http://schemas.microsoft.com/office/drawing/2014/main" id="{6D95E6A7-755C-4DA5-836C-FABAC7DCA015}"/>
                </a:ext>
              </a:extLst>
            </p:cNvPr>
            <p:cNvSpPr>
              <a:spLocks noChangeArrowheads="1"/>
            </p:cNvSpPr>
            <p:nvPr/>
          </p:nvSpPr>
          <p:spPr bwMode="auto">
            <a:xfrm>
              <a:off x="3986935" y="3248581"/>
              <a:ext cx="1080000" cy="360009"/>
            </a:xfrm>
            <a:prstGeom prst="rect">
              <a:avLst/>
            </a:prstGeom>
            <a:grpFill/>
            <a:ln w="9525">
              <a:solidFill>
                <a:srgbClr val="000000"/>
              </a:solidFill>
              <a:miter lim="800000"/>
              <a:headEnd/>
              <a:tailEnd/>
            </a:ln>
          </p:spPr>
          <p:txBody>
            <a:bodyPr/>
            <a:lstStyle/>
            <a:p>
              <a:pPr eaLnBrk="1" hangingPunct="1"/>
              <a:endParaRPr lang="zh-CN" altLang="en-US"/>
            </a:p>
          </p:txBody>
        </p:sp>
      </p:grpSp>
      <p:sp>
        <p:nvSpPr>
          <p:cNvPr id="54" name="Text Box 25">
            <a:extLst>
              <a:ext uri="{FF2B5EF4-FFF2-40B4-BE49-F238E27FC236}">
                <a16:creationId xmlns:a16="http://schemas.microsoft.com/office/drawing/2014/main" id="{8EF00094-1D17-4162-8CC4-754D8B97DB00}"/>
              </a:ext>
            </a:extLst>
          </p:cNvPr>
          <p:cNvSpPr txBox="1">
            <a:spLocks noChangeArrowheads="1"/>
          </p:cNvSpPr>
          <p:nvPr/>
        </p:nvSpPr>
        <p:spPr bwMode="auto">
          <a:xfrm>
            <a:off x="7368303" y="5409220"/>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a[0]</a:t>
            </a:r>
          </a:p>
        </p:txBody>
      </p:sp>
      <p:sp>
        <p:nvSpPr>
          <p:cNvPr id="63" name="Text Box 25">
            <a:extLst>
              <a:ext uri="{FF2B5EF4-FFF2-40B4-BE49-F238E27FC236}">
                <a16:creationId xmlns:a16="http://schemas.microsoft.com/office/drawing/2014/main" id="{A6260AAC-153C-4BD7-96EA-61B09D557313}"/>
              </a:ext>
            </a:extLst>
          </p:cNvPr>
          <p:cNvSpPr txBox="1">
            <a:spLocks noChangeArrowheads="1"/>
          </p:cNvSpPr>
          <p:nvPr/>
        </p:nvSpPr>
        <p:spPr bwMode="auto">
          <a:xfrm>
            <a:off x="7368303" y="503756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a[1]</a:t>
            </a:r>
          </a:p>
        </p:txBody>
      </p:sp>
      <p:sp>
        <p:nvSpPr>
          <p:cNvPr id="64" name="Text Box 25">
            <a:extLst>
              <a:ext uri="{FF2B5EF4-FFF2-40B4-BE49-F238E27FC236}">
                <a16:creationId xmlns:a16="http://schemas.microsoft.com/office/drawing/2014/main" id="{6AE9B617-D54D-45D7-8278-289A75138C66}"/>
              </a:ext>
            </a:extLst>
          </p:cNvPr>
          <p:cNvSpPr txBox="1">
            <a:spLocks noChangeArrowheads="1"/>
          </p:cNvSpPr>
          <p:nvPr/>
        </p:nvSpPr>
        <p:spPr bwMode="auto">
          <a:xfrm>
            <a:off x="7368303" y="467752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a[2]</a:t>
            </a:r>
          </a:p>
        </p:txBody>
      </p:sp>
      <p:sp>
        <p:nvSpPr>
          <p:cNvPr id="65" name="Text Box 25">
            <a:extLst>
              <a:ext uri="{FF2B5EF4-FFF2-40B4-BE49-F238E27FC236}">
                <a16:creationId xmlns:a16="http://schemas.microsoft.com/office/drawing/2014/main" id="{6B27D30F-7452-4E35-991A-AAE046F734F4}"/>
              </a:ext>
            </a:extLst>
          </p:cNvPr>
          <p:cNvSpPr txBox="1">
            <a:spLocks noChangeArrowheads="1"/>
          </p:cNvSpPr>
          <p:nvPr/>
        </p:nvSpPr>
        <p:spPr bwMode="auto">
          <a:xfrm>
            <a:off x="7368303" y="431748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a[3]</a:t>
            </a:r>
          </a:p>
        </p:txBody>
      </p:sp>
      <p:sp>
        <p:nvSpPr>
          <p:cNvPr id="66" name="Text Box 25">
            <a:extLst>
              <a:ext uri="{FF2B5EF4-FFF2-40B4-BE49-F238E27FC236}">
                <a16:creationId xmlns:a16="http://schemas.microsoft.com/office/drawing/2014/main" id="{0D1B61ED-7ACA-49C2-AD1F-0372413949F2}"/>
              </a:ext>
            </a:extLst>
          </p:cNvPr>
          <p:cNvSpPr txBox="1">
            <a:spLocks noChangeArrowheads="1"/>
          </p:cNvSpPr>
          <p:nvPr/>
        </p:nvSpPr>
        <p:spPr bwMode="auto">
          <a:xfrm>
            <a:off x="7368303" y="392405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a[4]</a:t>
            </a:r>
          </a:p>
        </p:txBody>
      </p:sp>
      <p:sp>
        <p:nvSpPr>
          <p:cNvPr id="67" name="矩形 66">
            <a:extLst>
              <a:ext uri="{FF2B5EF4-FFF2-40B4-BE49-F238E27FC236}">
                <a16:creationId xmlns:a16="http://schemas.microsoft.com/office/drawing/2014/main" id="{A5A02829-9603-4FFE-B9F7-7B550A2EB3FD}"/>
              </a:ext>
            </a:extLst>
          </p:cNvPr>
          <p:cNvSpPr/>
          <p:nvPr/>
        </p:nvSpPr>
        <p:spPr>
          <a:xfrm>
            <a:off x="4384910" y="5466973"/>
            <a:ext cx="1440266" cy="461665"/>
          </a:xfrm>
          <a:prstGeom prst="rect">
            <a:avLst/>
          </a:prstGeom>
        </p:spPr>
        <p:txBody>
          <a:bodyPr wrap="square">
            <a:spAutoFit/>
          </a:bodyPr>
          <a:lstStyle/>
          <a:p>
            <a:r>
              <a:rPr lang="en-US" altLang="zh-CN" sz="2000" dirty="0">
                <a:latin typeface="Times New Roman" pitchFamily="18" charset="0"/>
                <a:cs typeface="Times New Roman" pitchFamily="18" charset="0"/>
              </a:rPr>
              <a:t>0x2200 (</a:t>
            </a:r>
            <a:r>
              <a:rPr lang="en-US" altLang="zh-CN" b="1" dirty="0">
                <a:latin typeface="Times New Roman" pitchFamily="18" charset="0"/>
                <a:cs typeface="Times New Roman" pitchFamily="18" charset="0"/>
              </a:rPr>
              <a:t>a</a:t>
            </a:r>
            <a:r>
              <a:rPr lang="en-US" altLang="zh-CN" sz="2000" dirty="0">
                <a:latin typeface="Times New Roman" pitchFamily="18" charset="0"/>
                <a:cs typeface="Times New Roman" pitchFamily="18" charset="0"/>
              </a:rPr>
              <a:t>)</a:t>
            </a:r>
            <a:endParaRPr lang="zh-CN" altLang="en-US" sz="2000" dirty="0"/>
          </a:p>
        </p:txBody>
      </p:sp>
      <p:sp>
        <p:nvSpPr>
          <p:cNvPr id="68" name="Text Box 25">
            <a:extLst>
              <a:ext uri="{FF2B5EF4-FFF2-40B4-BE49-F238E27FC236}">
                <a16:creationId xmlns:a16="http://schemas.microsoft.com/office/drawing/2014/main" id="{53238BB3-BEE8-4FB5-B87E-DE315AD69BC8}"/>
              </a:ext>
            </a:extLst>
          </p:cNvPr>
          <p:cNvSpPr txBox="1">
            <a:spLocks noChangeArrowheads="1"/>
          </p:cNvSpPr>
          <p:nvPr/>
        </p:nvSpPr>
        <p:spPr bwMode="auto">
          <a:xfrm>
            <a:off x="7382441" y="3158970"/>
            <a:ext cx="8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pa</a:t>
            </a:r>
          </a:p>
        </p:txBody>
      </p:sp>
      <p:sp>
        <p:nvSpPr>
          <p:cNvPr id="69" name="Text Box 29">
            <a:extLst>
              <a:ext uri="{FF2B5EF4-FFF2-40B4-BE49-F238E27FC236}">
                <a16:creationId xmlns:a16="http://schemas.microsoft.com/office/drawing/2014/main" id="{638ED1CC-3076-4AC4-9D63-76A7EEB863ED}"/>
              </a:ext>
            </a:extLst>
          </p:cNvPr>
          <p:cNvSpPr txBox="1">
            <a:spLocks noChangeArrowheads="1"/>
          </p:cNvSpPr>
          <p:nvPr/>
        </p:nvSpPr>
        <p:spPr bwMode="auto">
          <a:xfrm>
            <a:off x="5997373" y="3283332"/>
            <a:ext cx="1080000" cy="400110"/>
          </a:xfrm>
          <a:prstGeom prst="rect">
            <a:avLst/>
          </a:prstGeom>
          <a:noFill/>
          <a:ln>
            <a:noFill/>
          </a:ln>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ts val="0"/>
              </a:spcBef>
            </a:pPr>
            <a:r>
              <a:rPr lang="en-US" altLang="zh-CN" sz="2000" dirty="0">
                <a:solidFill>
                  <a:srgbClr val="FF0000"/>
                </a:solidFill>
                <a:latin typeface="Times New Roman" pitchFamily="18" charset="0"/>
                <a:cs typeface="Times New Roman" pitchFamily="18" charset="0"/>
              </a:rPr>
              <a:t>0x2200</a:t>
            </a:r>
            <a:endParaRPr lang="en-US" altLang="zh-CN" sz="2000" dirty="0">
              <a:solidFill>
                <a:srgbClr val="FF0000"/>
              </a:solidFill>
            </a:endParaRPr>
          </a:p>
        </p:txBody>
      </p:sp>
      <p:sp>
        <p:nvSpPr>
          <p:cNvPr id="72" name="矩形 71">
            <a:extLst>
              <a:ext uri="{FF2B5EF4-FFF2-40B4-BE49-F238E27FC236}">
                <a16:creationId xmlns:a16="http://schemas.microsoft.com/office/drawing/2014/main" id="{DB67FEF6-60A1-472B-AC78-0A30628B2AE5}"/>
              </a:ext>
            </a:extLst>
          </p:cNvPr>
          <p:cNvSpPr/>
          <p:nvPr/>
        </p:nvSpPr>
        <p:spPr>
          <a:xfrm>
            <a:off x="8419742" y="4509120"/>
            <a:ext cx="492443" cy="461665"/>
          </a:xfrm>
          <a:prstGeom prst="rect">
            <a:avLst/>
          </a:prstGeom>
        </p:spPr>
        <p:txBody>
          <a:bodyPr wrap="none">
            <a:spAutoFit/>
          </a:bodyPr>
          <a:lstStyle/>
          <a:p>
            <a:pPr lvl="0"/>
            <a:r>
              <a:rPr lang="en-US" altLang="zh-CN" b="1" dirty="0">
                <a:solidFill>
                  <a:srgbClr val="000000"/>
                </a:solidFill>
                <a:ea typeface="楷体_GB2312" pitchFamily="49" charset="-122"/>
              </a:rPr>
              <a:t>…</a:t>
            </a:r>
          </a:p>
        </p:txBody>
      </p:sp>
      <p:sp>
        <p:nvSpPr>
          <p:cNvPr id="78" name="矩形 77">
            <a:extLst>
              <a:ext uri="{FF2B5EF4-FFF2-40B4-BE49-F238E27FC236}">
                <a16:creationId xmlns:a16="http://schemas.microsoft.com/office/drawing/2014/main" id="{F7106F78-3FB0-48F3-AD66-891A93441A4F}"/>
              </a:ext>
            </a:extLst>
          </p:cNvPr>
          <p:cNvSpPr/>
          <p:nvPr/>
        </p:nvSpPr>
        <p:spPr>
          <a:xfrm>
            <a:off x="493755" y="4670058"/>
            <a:ext cx="1551001" cy="461665"/>
          </a:xfrm>
          <a:prstGeom prst="rect">
            <a:avLst/>
          </a:prstGeom>
          <a:ln>
            <a:solidFill>
              <a:schemeClr val="tx1"/>
            </a:solidFill>
          </a:ln>
        </p:spPr>
        <p:txBody>
          <a:bodyPr wrap="square">
            <a:spAutoFit/>
          </a:bodyPr>
          <a:lstStyle/>
          <a:p>
            <a:r>
              <a:rPr lang="en-US" altLang="zh-CN" dirty="0">
                <a:solidFill>
                  <a:srgbClr val="FF0000"/>
                </a:solidFill>
                <a:latin typeface="Courier New" pitchFamily="49" charset="0"/>
                <a:cs typeface="Courier New" pitchFamily="49" charset="0"/>
              </a:rPr>
              <a:t> 0x2200</a:t>
            </a:r>
            <a:endParaRPr lang="zh-CN" altLang="en-US" dirty="0"/>
          </a:p>
        </p:txBody>
      </p:sp>
      <p:sp>
        <p:nvSpPr>
          <p:cNvPr id="79" name="矩形 78">
            <a:extLst>
              <a:ext uri="{FF2B5EF4-FFF2-40B4-BE49-F238E27FC236}">
                <a16:creationId xmlns:a16="http://schemas.microsoft.com/office/drawing/2014/main" id="{5B381F0F-DF74-4A21-BCD5-4A8E6137558D}"/>
              </a:ext>
            </a:extLst>
          </p:cNvPr>
          <p:cNvSpPr/>
          <p:nvPr/>
        </p:nvSpPr>
        <p:spPr>
          <a:xfrm>
            <a:off x="493755" y="5802650"/>
            <a:ext cx="1551001" cy="461665"/>
          </a:xfrm>
          <a:prstGeom prst="rect">
            <a:avLst/>
          </a:prstGeom>
          <a:ln>
            <a:solidFill>
              <a:schemeClr val="tx1"/>
            </a:solidFill>
          </a:ln>
        </p:spPr>
        <p:txBody>
          <a:bodyPr wrap="square">
            <a:spAutoFit/>
          </a:bodyPr>
          <a:lstStyle/>
          <a:p>
            <a:r>
              <a:rPr lang="en-US" altLang="zh-CN" dirty="0">
                <a:solidFill>
                  <a:srgbClr val="FF0000"/>
                </a:solidFill>
                <a:latin typeface="Courier New" pitchFamily="49" charset="0"/>
                <a:cs typeface="Courier New" pitchFamily="49" charset="0"/>
              </a:rPr>
              <a:t> 0x220</a:t>
            </a:r>
            <a:r>
              <a:rPr lang="en-US" altLang="zh-CN" b="1" dirty="0">
                <a:solidFill>
                  <a:srgbClr val="FF0000"/>
                </a:solidFill>
                <a:latin typeface="Courier New" pitchFamily="49" charset="0"/>
                <a:cs typeface="Courier New" pitchFamily="49" charset="0"/>
              </a:rPr>
              <a:t>4</a:t>
            </a:r>
            <a:endParaRPr lang="zh-CN" altLang="en-US" b="1" dirty="0"/>
          </a:p>
        </p:txBody>
      </p:sp>
      <p:sp>
        <p:nvSpPr>
          <p:cNvPr id="80" name="箭头: 下 79">
            <a:extLst>
              <a:ext uri="{FF2B5EF4-FFF2-40B4-BE49-F238E27FC236}">
                <a16:creationId xmlns:a16="http://schemas.microsoft.com/office/drawing/2014/main" id="{D5814DB5-3917-495A-BE06-4454288F3F01}"/>
              </a:ext>
            </a:extLst>
          </p:cNvPr>
          <p:cNvSpPr/>
          <p:nvPr/>
        </p:nvSpPr>
        <p:spPr bwMode="auto">
          <a:xfrm>
            <a:off x="1099651" y="5316378"/>
            <a:ext cx="302333" cy="34108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81" name="矩形 80">
            <a:extLst>
              <a:ext uri="{FF2B5EF4-FFF2-40B4-BE49-F238E27FC236}">
                <a16:creationId xmlns:a16="http://schemas.microsoft.com/office/drawing/2014/main" id="{62A80348-C8A1-4749-94F1-483A1C6BA760}"/>
              </a:ext>
            </a:extLst>
          </p:cNvPr>
          <p:cNvSpPr/>
          <p:nvPr/>
        </p:nvSpPr>
        <p:spPr>
          <a:xfrm>
            <a:off x="1258840" y="5229200"/>
            <a:ext cx="2738603" cy="461665"/>
          </a:xfrm>
          <a:prstGeom prst="rect">
            <a:avLst/>
          </a:prstGeom>
          <a:ln>
            <a:noFill/>
          </a:ln>
        </p:spPr>
        <p:txBody>
          <a:bodyPr wrap="square">
            <a:spAutoFit/>
          </a:bodyPr>
          <a:lstStyle/>
          <a:p>
            <a:r>
              <a:rPr lang="en-US" altLang="zh-CN" dirty="0">
                <a:solidFill>
                  <a:srgbClr val="FF0000"/>
                </a:solidFill>
                <a:latin typeface="Courier New" pitchFamily="49" charset="0"/>
                <a:cs typeface="Courier New" pitchFamily="49" charset="0"/>
              </a:rPr>
              <a:t> pa+1  (int)</a:t>
            </a:r>
            <a:endParaRPr lang="zh-CN" altLang="en-US" dirty="0"/>
          </a:p>
        </p:txBody>
      </p:sp>
      <p:sp>
        <p:nvSpPr>
          <p:cNvPr id="55" name="灯片编号占位符 5">
            <a:extLst>
              <a:ext uri="{FF2B5EF4-FFF2-40B4-BE49-F238E27FC236}">
                <a16:creationId xmlns:a16="http://schemas.microsoft.com/office/drawing/2014/main" id="{0E134416-3378-46A0-985D-FB333DE57239}"/>
              </a:ext>
            </a:extLst>
          </p:cNvPr>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B717E79D-A941-484F-8DC7-7FC7DA4E920A}" type="slidenum">
              <a:rPr lang="en-US" altLang="zh-CN" sz="1200">
                <a:ea typeface="楷体_GB2312" pitchFamily="49" charset="-122"/>
              </a:rPr>
              <a:pPr algn="r" eaLnBrk="1" hangingPunct="1"/>
              <a:t>18</a:t>
            </a:fld>
            <a:endParaRPr lang="en-US" altLang="zh-CN" sz="1200">
              <a:ea typeface="楷体_GB2312" pitchFamily="49" charset="-122"/>
            </a:endParaRPr>
          </a:p>
        </p:txBody>
      </p:sp>
    </p:spTree>
    <p:extLst>
      <p:ext uri="{BB962C8B-B14F-4D97-AF65-F5344CB8AC3E}">
        <p14:creationId xmlns:p14="http://schemas.microsoft.com/office/powerpoint/2010/main" val="417473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38" grpId="0" animBg="1"/>
      <p:bldP spid="39" grpId="0" animBg="1"/>
      <p:bldP spid="40" grpId="0" animBg="1"/>
      <p:bldP spid="54" grpId="0"/>
      <p:bldP spid="63" grpId="0"/>
      <p:bldP spid="64" grpId="0"/>
      <p:bldP spid="65" grpId="0"/>
      <p:bldP spid="66" grpId="0"/>
      <p:bldP spid="67" grpId="0"/>
      <p:bldP spid="68" grpId="0"/>
      <p:bldP spid="69" grpId="0"/>
      <p:bldP spid="72" grpId="0"/>
      <p:bldP spid="78" grpId="0" animBg="1"/>
      <p:bldP spid="79" grpId="0" animBg="1"/>
      <p:bldP spid="80" grpId="0" animBg="1"/>
      <p:bldP spid="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F6B8C-F024-46C2-B312-C426183BEF5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8761991-05E3-44C9-8672-CD569CA7DF6E}"/>
              </a:ext>
            </a:extLst>
          </p:cNvPr>
          <p:cNvSpPr>
            <a:spLocks noGrp="1"/>
          </p:cNvSpPr>
          <p:nvPr>
            <p:ph idx="1"/>
          </p:nvPr>
        </p:nvSpPr>
        <p:spPr/>
        <p:txBody>
          <a:bodyPr/>
          <a:lstStyle/>
          <a:p>
            <a:endParaRPr lang="zh-CN" altLang="en-US" dirty="0"/>
          </a:p>
        </p:txBody>
      </p:sp>
      <p:sp>
        <p:nvSpPr>
          <p:cNvPr id="17" name="Text Box 25">
            <a:extLst>
              <a:ext uri="{FF2B5EF4-FFF2-40B4-BE49-F238E27FC236}">
                <a16:creationId xmlns:a16="http://schemas.microsoft.com/office/drawing/2014/main" id="{AC0F428C-2ACD-4147-AB2D-3B808D3FB2EB}"/>
              </a:ext>
            </a:extLst>
          </p:cNvPr>
          <p:cNvSpPr txBox="1">
            <a:spLocks noChangeArrowheads="1"/>
          </p:cNvSpPr>
          <p:nvPr/>
        </p:nvSpPr>
        <p:spPr bwMode="auto">
          <a:xfrm>
            <a:off x="4992978" y="4784085"/>
            <a:ext cx="8241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000" b="1" dirty="0">
                <a:latin typeface="Courier New" panose="02070309020205020404" pitchFamily="49" charset="0"/>
                <a:cs typeface="Courier New" panose="02070309020205020404" pitchFamily="49" charset="0"/>
              </a:rPr>
              <a:t>a[0]</a:t>
            </a:r>
          </a:p>
        </p:txBody>
      </p:sp>
      <p:sp>
        <p:nvSpPr>
          <p:cNvPr id="22" name="矩形 21">
            <a:extLst>
              <a:ext uri="{FF2B5EF4-FFF2-40B4-BE49-F238E27FC236}">
                <a16:creationId xmlns:a16="http://schemas.microsoft.com/office/drawing/2014/main" id="{1B947288-BD61-4A09-B702-FF1F072E45E0}"/>
              </a:ext>
            </a:extLst>
          </p:cNvPr>
          <p:cNvSpPr/>
          <p:nvPr/>
        </p:nvSpPr>
        <p:spPr>
          <a:xfrm>
            <a:off x="723729" y="5122141"/>
            <a:ext cx="2536162" cy="400110"/>
          </a:xfrm>
          <a:prstGeom prst="rect">
            <a:avLst/>
          </a:prstGeom>
        </p:spPr>
        <p:txBody>
          <a:bodyPr wrap="square">
            <a:spAutoFit/>
          </a:bodyPr>
          <a:lstStyle/>
          <a:p>
            <a:r>
              <a:rPr lang="en-US" altLang="zh-CN" sz="2000" b="1" dirty="0">
                <a:latin typeface="Courier New" panose="02070309020205020404" pitchFamily="49" charset="0"/>
                <a:cs typeface="Courier New" panose="02070309020205020404" pitchFamily="49" charset="0"/>
              </a:rPr>
              <a:t>0x 0000</a:t>
            </a:r>
            <a:r>
              <a:rPr lang="en-US" altLang="zh-CN" sz="2000" b="1" dirty="0">
                <a:solidFill>
                  <a:srgbClr val="FF0000"/>
                </a:solidFill>
                <a:latin typeface="Courier New" panose="02070309020205020404" pitchFamily="49" charset="0"/>
                <a:cs typeface="Courier New" panose="02070309020205020404" pitchFamily="49" charset="0"/>
              </a:rPr>
              <a:t>2200</a:t>
            </a:r>
            <a:r>
              <a:rPr lang="en-US" altLang="zh-CN" sz="2000" b="1" dirty="0">
                <a:latin typeface="Courier New" panose="02070309020205020404" pitchFamily="49" charset="0"/>
                <a:cs typeface="Courier New" panose="02070309020205020404" pitchFamily="49" charset="0"/>
              </a:rPr>
              <a:t> (a)</a:t>
            </a:r>
            <a:endParaRPr lang="zh-CN" altLang="en-US" sz="2000" b="1" dirty="0">
              <a:latin typeface="Courier New" panose="02070309020205020404" pitchFamily="49" charset="0"/>
              <a:cs typeface="Courier New" panose="02070309020205020404" pitchFamily="49" charset="0"/>
            </a:endParaRPr>
          </a:p>
        </p:txBody>
      </p:sp>
      <p:grpSp>
        <p:nvGrpSpPr>
          <p:cNvPr id="32" name="组合 31">
            <a:extLst>
              <a:ext uri="{FF2B5EF4-FFF2-40B4-BE49-F238E27FC236}">
                <a16:creationId xmlns:a16="http://schemas.microsoft.com/office/drawing/2014/main" id="{2C66A2D5-EEB6-4CD3-912B-97DFFB3A5D63}"/>
              </a:ext>
            </a:extLst>
          </p:cNvPr>
          <p:cNvGrpSpPr/>
          <p:nvPr/>
        </p:nvGrpSpPr>
        <p:grpSpPr>
          <a:xfrm>
            <a:off x="3424833" y="4432633"/>
            <a:ext cx="1455344" cy="1008000"/>
            <a:chOff x="3259114" y="2925000"/>
            <a:chExt cx="1455344" cy="1008000"/>
          </a:xfrm>
        </p:grpSpPr>
        <p:sp>
          <p:nvSpPr>
            <p:cNvPr id="14" name="Rectangle 13">
              <a:extLst>
                <a:ext uri="{FF2B5EF4-FFF2-40B4-BE49-F238E27FC236}">
                  <a16:creationId xmlns:a16="http://schemas.microsoft.com/office/drawing/2014/main" id="{C4D46DBA-F8C5-4E47-ACA7-C698C1C48C60}"/>
                </a:ext>
              </a:extLst>
            </p:cNvPr>
            <p:cNvSpPr>
              <a:spLocks noChangeArrowheads="1"/>
            </p:cNvSpPr>
            <p:nvPr/>
          </p:nvSpPr>
          <p:spPr bwMode="auto">
            <a:xfrm>
              <a:off x="3259114" y="2925000"/>
              <a:ext cx="1440266" cy="1008000"/>
            </a:xfrm>
            <a:prstGeom prst="rect">
              <a:avLst/>
            </a:prstGeom>
            <a:noFill/>
            <a:ln w="9525">
              <a:solidFill>
                <a:srgbClr val="000000"/>
              </a:solidFill>
              <a:miter lim="800000"/>
              <a:headEnd/>
              <a:tailEnd/>
            </a:ln>
          </p:spPr>
          <p:txBody>
            <a:bodyPr/>
            <a:lstStyle/>
            <a:p>
              <a:pPr eaLnBrk="1" hangingPunct="1"/>
              <a:endParaRPr lang="zh-CN" altLang="en-US" b="1"/>
            </a:p>
          </p:txBody>
        </p:sp>
        <p:cxnSp>
          <p:nvCxnSpPr>
            <p:cNvPr id="29" name="直接连接符 28">
              <a:extLst>
                <a:ext uri="{FF2B5EF4-FFF2-40B4-BE49-F238E27FC236}">
                  <a16:creationId xmlns:a16="http://schemas.microsoft.com/office/drawing/2014/main" id="{774C54A4-45BB-4CEE-8313-3CEE31C2154F}"/>
                </a:ext>
              </a:extLst>
            </p:cNvPr>
            <p:cNvCxnSpPr/>
            <p:nvPr/>
          </p:nvCxnSpPr>
          <p:spPr bwMode="auto">
            <a:xfrm>
              <a:off x="3259114" y="3429000"/>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0" name="直接连接符 29">
              <a:extLst>
                <a:ext uri="{FF2B5EF4-FFF2-40B4-BE49-F238E27FC236}">
                  <a16:creationId xmlns:a16="http://schemas.microsoft.com/office/drawing/2014/main" id="{A05DA174-5B8A-43F3-9719-D389A46F2206}"/>
                </a:ext>
              </a:extLst>
            </p:cNvPr>
            <p:cNvCxnSpPr/>
            <p:nvPr/>
          </p:nvCxnSpPr>
          <p:spPr bwMode="auto">
            <a:xfrm>
              <a:off x="3259114" y="3195030"/>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1" name="直接连接符 30">
              <a:extLst>
                <a:ext uri="{FF2B5EF4-FFF2-40B4-BE49-F238E27FC236}">
                  <a16:creationId xmlns:a16="http://schemas.microsoft.com/office/drawing/2014/main" id="{56CD0D1F-906C-4B61-A97B-272E45F07D2E}"/>
                </a:ext>
              </a:extLst>
            </p:cNvPr>
            <p:cNvCxnSpPr/>
            <p:nvPr/>
          </p:nvCxnSpPr>
          <p:spPr bwMode="auto">
            <a:xfrm>
              <a:off x="3259114" y="3690085"/>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sp>
        <p:nvSpPr>
          <p:cNvPr id="33" name="Text Box 25">
            <a:extLst>
              <a:ext uri="{FF2B5EF4-FFF2-40B4-BE49-F238E27FC236}">
                <a16:creationId xmlns:a16="http://schemas.microsoft.com/office/drawing/2014/main" id="{5B81797E-88E2-4B75-9821-5A18A8854796}"/>
              </a:ext>
            </a:extLst>
          </p:cNvPr>
          <p:cNvSpPr txBox="1">
            <a:spLocks noChangeArrowheads="1"/>
          </p:cNvSpPr>
          <p:nvPr/>
        </p:nvSpPr>
        <p:spPr bwMode="auto">
          <a:xfrm>
            <a:off x="4992978" y="3699030"/>
            <a:ext cx="8241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000" b="1" dirty="0">
                <a:latin typeface="Courier New" panose="02070309020205020404" pitchFamily="49" charset="0"/>
                <a:cs typeface="Courier New" panose="02070309020205020404" pitchFamily="49" charset="0"/>
              </a:rPr>
              <a:t>a[1]</a:t>
            </a:r>
          </a:p>
        </p:txBody>
      </p:sp>
      <p:sp>
        <p:nvSpPr>
          <p:cNvPr id="34" name="矩形 33">
            <a:extLst>
              <a:ext uri="{FF2B5EF4-FFF2-40B4-BE49-F238E27FC236}">
                <a16:creationId xmlns:a16="http://schemas.microsoft.com/office/drawing/2014/main" id="{898F7031-040E-488C-B2D4-587D41CF2489}"/>
              </a:ext>
            </a:extLst>
          </p:cNvPr>
          <p:cNvSpPr/>
          <p:nvPr/>
        </p:nvSpPr>
        <p:spPr>
          <a:xfrm>
            <a:off x="1324676" y="4103150"/>
            <a:ext cx="2235371" cy="400110"/>
          </a:xfrm>
          <a:prstGeom prst="rect">
            <a:avLst/>
          </a:prstGeom>
        </p:spPr>
        <p:txBody>
          <a:bodyPr wrap="square">
            <a:spAutoFit/>
          </a:bodyPr>
          <a:lstStyle/>
          <a:p>
            <a:r>
              <a:rPr lang="en-US" altLang="zh-CN" sz="2000" b="1" dirty="0">
                <a:latin typeface="Courier New" panose="02070309020205020404" pitchFamily="49" charset="0"/>
                <a:cs typeface="Courier New" panose="02070309020205020404" pitchFamily="49" charset="0"/>
              </a:rPr>
              <a:t>0x 2204 (a+1)</a:t>
            </a:r>
            <a:endParaRPr lang="zh-CN" altLang="en-US" sz="2000" b="1" dirty="0">
              <a:latin typeface="Courier New" panose="02070309020205020404" pitchFamily="49" charset="0"/>
              <a:cs typeface="Courier New" panose="02070309020205020404" pitchFamily="49" charset="0"/>
            </a:endParaRPr>
          </a:p>
        </p:txBody>
      </p:sp>
      <p:grpSp>
        <p:nvGrpSpPr>
          <p:cNvPr id="35" name="组合 34">
            <a:extLst>
              <a:ext uri="{FF2B5EF4-FFF2-40B4-BE49-F238E27FC236}">
                <a16:creationId xmlns:a16="http://schemas.microsoft.com/office/drawing/2014/main" id="{CA2FBF99-AB4C-486D-A416-E20E44083C31}"/>
              </a:ext>
            </a:extLst>
          </p:cNvPr>
          <p:cNvGrpSpPr/>
          <p:nvPr/>
        </p:nvGrpSpPr>
        <p:grpSpPr>
          <a:xfrm>
            <a:off x="3424833" y="3413642"/>
            <a:ext cx="1455344" cy="1008000"/>
            <a:chOff x="3259114" y="2925000"/>
            <a:chExt cx="1455344" cy="1008000"/>
          </a:xfrm>
        </p:grpSpPr>
        <p:sp>
          <p:nvSpPr>
            <p:cNvPr id="36" name="Rectangle 13">
              <a:extLst>
                <a:ext uri="{FF2B5EF4-FFF2-40B4-BE49-F238E27FC236}">
                  <a16:creationId xmlns:a16="http://schemas.microsoft.com/office/drawing/2014/main" id="{B36B7AA1-F354-43E7-9060-2FC830095FD7}"/>
                </a:ext>
              </a:extLst>
            </p:cNvPr>
            <p:cNvSpPr>
              <a:spLocks noChangeArrowheads="1"/>
            </p:cNvSpPr>
            <p:nvPr/>
          </p:nvSpPr>
          <p:spPr bwMode="auto">
            <a:xfrm>
              <a:off x="3259114" y="2925000"/>
              <a:ext cx="1440266" cy="1008000"/>
            </a:xfrm>
            <a:prstGeom prst="rect">
              <a:avLst/>
            </a:prstGeom>
            <a:noFill/>
            <a:ln w="9525">
              <a:solidFill>
                <a:srgbClr val="000000"/>
              </a:solidFill>
              <a:miter lim="800000"/>
              <a:headEnd/>
              <a:tailEnd/>
            </a:ln>
          </p:spPr>
          <p:txBody>
            <a:bodyPr/>
            <a:lstStyle/>
            <a:p>
              <a:pPr eaLnBrk="1" hangingPunct="1"/>
              <a:endParaRPr lang="zh-CN" altLang="en-US" b="1"/>
            </a:p>
          </p:txBody>
        </p:sp>
        <p:cxnSp>
          <p:nvCxnSpPr>
            <p:cNvPr id="37" name="直接连接符 36">
              <a:extLst>
                <a:ext uri="{FF2B5EF4-FFF2-40B4-BE49-F238E27FC236}">
                  <a16:creationId xmlns:a16="http://schemas.microsoft.com/office/drawing/2014/main" id="{B165B7E8-8D1B-4F85-8041-7F6269A8C5B0}"/>
                </a:ext>
              </a:extLst>
            </p:cNvPr>
            <p:cNvCxnSpPr/>
            <p:nvPr/>
          </p:nvCxnSpPr>
          <p:spPr bwMode="auto">
            <a:xfrm>
              <a:off x="3259114" y="3429000"/>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8" name="直接连接符 37">
              <a:extLst>
                <a:ext uri="{FF2B5EF4-FFF2-40B4-BE49-F238E27FC236}">
                  <a16:creationId xmlns:a16="http://schemas.microsoft.com/office/drawing/2014/main" id="{17414A1E-7D0B-445C-AB78-A66CC476C509}"/>
                </a:ext>
              </a:extLst>
            </p:cNvPr>
            <p:cNvCxnSpPr/>
            <p:nvPr/>
          </p:nvCxnSpPr>
          <p:spPr bwMode="auto">
            <a:xfrm>
              <a:off x="3259114" y="3195030"/>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9" name="直接连接符 38">
              <a:extLst>
                <a:ext uri="{FF2B5EF4-FFF2-40B4-BE49-F238E27FC236}">
                  <a16:creationId xmlns:a16="http://schemas.microsoft.com/office/drawing/2014/main" id="{3A6553F5-9144-43BB-8687-B44DA52C8511}"/>
                </a:ext>
              </a:extLst>
            </p:cNvPr>
            <p:cNvCxnSpPr/>
            <p:nvPr/>
          </p:nvCxnSpPr>
          <p:spPr bwMode="auto">
            <a:xfrm>
              <a:off x="3259114" y="3690085"/>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grpSp>
        <p:nvGrpSpPr>
          <p:cNvPr id="40" name="组合 39">
            <a:extLst>
              <a:ext uri="{FF2B5EF4-FFF2-40B4-BE49-F238E27FC236}">
                <a16:creationId xmlns:a16="http://schemas.microsoft.com/office/drawing/2014/main" id="{53288DB9-ABF7-4FED-99B6-164BA970B0FF}"/>
              </a:ext>
            </a:extLst>
          </p:cNvPr>
          <p:cNvGrpSpPr/>
          <p:nvPr/>
        </p:nvGrpSpPr>
        <p:grpSpPr>
          <a:xfrm>
            <a:off x="3424727" y="1898830"/>
            <a:ext cx="1455344" cy="1008000"/>
            <a:chOff x="3259114" y="2925000"/>
            <a:chExt cx="1455344" cy="1008000"/>
          </a:xfrm>
        </p:grpSpPr>
        <p:sp>
          <p:nvSpPr>
            <p:cNvPr id="41" name="Rectangle 13">
              <a:extLst>
                <a:ext uri="{FF2B5EF4-FFF2-40B4-BE49-F238E27FC236}">
                  <a16:creationId xmlns:a16="http://schemas.microsoft.com/office/drawing/2014/main" id="{79920EF1-28D8-43CD-85A8-44B2C51F0694}"/>
                </a:ext>
              </a:extLst>
            </p:cNvPr>
            <p:cNvSpPr>
              <a:spLocks noChangeArrowheads="1"/>
            </p:cNvSpPr>
            <p:nvPr/>
          </p:nvSpPr>
          <p:spPr bwMode="auto">
            <a:xfrm>
              <a:off x="3259114" y="2925000"/>
              <a:ext cx="1440266" cy="1008000"/>
            </a:xfrm>
            <a:prstGeom prst="rect">
              <a:avLst/>
            </a:prstGeom>
            <a:noFill/>
            <a:ln w="9525">
              <a:solidFill>
                <a:srgbClr val="000000"/>
              </a:solidFill>
              <a:miter lim="800000"/>
              <a:headEnd/>
              <a:tailEnd/>
            </a:ln>
          </p:spPr>
          <p:txBody>
            <a:bodyPr/>
            <a:lstStyle/>
            <a:p>
              <a:pPr eaLnBrk="1" hangingPunct="1"/>
              <a:endParaRPr lang="zh-CN" altLang="en-US" b="1"/>
            </a:p>
          </p:txBody>
        </p:sp>
        <p:cxnSp>
          <p:nvCxnSpPr>
            <p:cNvPr id="42" name="直接连接符 41">
              <a:extLst>
                <a:ext uri="{FF2B5EF4-FFF2-40B4-BE49-F238E27FC236}">
                  <a16:creationId xmlns:a16="http://schemas.microsoft.com/office/drawing/2014/main" id="{3D431048-96E9-441F-A9B9-C32B86CE4CE4}"/>
                </a:ext>
              </a:extLst>
            </p:cNvPr>
            <p:cNvCxnSpPr/>
            <p:nvPr/>
          </p:nvCxnSpPr>
          <p:spPr bwMode="auto">
            <a:xfrm>
              <a:off x="3259114" y="3429000"/>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3" name="直接连接符 42">
              <a:extLst>
                <a:ext uri="{FF2B5EF4-FFF2-40B4-BE49-F238E27FC236}">
                  <a16:creationId xmlns:a16="http://schemas.microsoft.com/office/drawing/2014/main" id="{CAD10E00-FFE2-49B1-ABA6-A2C494D274C6}"/>
                </a:ext>
              </a:extLst>
            </p:cNvPr>
            <p:cNvCxnSpPr/>
            <p:nvPr/>
          </p:nvCxnSpPr>
          <p:spPr bwMode="auto">
            <a:xfrm>
              <a:off x="3259114" y="3195030"/>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4" name="直接连接符 43">
              <a:extLst>
                <a:ext uri="{FF2B5EF4-FFF2-40B4-BE49-F238E27FC236}">
                  <a16:creationId xmlns:a16="http://schemas.microsoft.com/office/drawing/2014/main" id="{D3F7177E-FDF0-4B56-83E3-75BFCF69A6CD}"/>
                </a:ext>
              </a:extLst>
            </p:cNvPr>
            <p:cNvCxnSpPr/>
            <p:nvPr/>
          </p:nvCxnSpPr>
          <p:spPr bwMode="auto">
            <a:xfrm>
              <a:off x="3259114" y="3690085"/>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sp>
        <p:nvSpPr>
          <p:cNvPr id="45" name="文本框 44">
            <a:extLst>
              <a:ext uri="{FF2B5EF4-FFF2-40B4-BE49-F238E27FC236}">
                <a16:creationId xmlns:a16="http://schemas.microsoft.com/office/drawing/2014/main" id="{C1092335-9BB5-4E37-907F-1EEBA434D930}"/>
              </a:ext>
            </a:extLst>
          </p:cNvPr>
          <p:cNvSpPr txBox="1"/>
          <p:nvPr/>
        </p:nvSpPr>
        <p:spPr>
          <a:xfrm>
            <a:off x="3484916" y="2922330"/>
            <a:ext cx="1140203" cy="461665"/>
          </a:xfrm>
          <a:prstGeom prst="rect">
            <a:avLst/>
          </a:prstGeom>
          <a:noFill/>
        </p:spPr>
        <p:txBody>
          <a:bodyPr wrap="square" rtlCol="0">
            <a:spAutoFit/>
          </a:bodyPr>
          <a:lstStyle/>
          <a:p>
            <a:r>
              <a:rPr lang="en-US" altLang="zh-CN" b="1" dirty="0"/>
              <a:t>……</a:t>
            </a:r>
            <a:endParaRPr lang="zh-CN" altLang="en-US" b="1" dirty="0"/>
          </a:p>
        </p:txBody>
      </p:sp>
      <p:sp>
        <p:nvSpPr>
          <p:cNvPr id="46" name="Text Box 25">
            <a:extLst>
              <a:ext uri="{FF2B5EF4-FFF2-40B4-BE49-F238E27FC236}">
                <a16:creationId xmlns:a16="http://schemas.microsoft.com/office/drawing/2014/main" id="{2429AB2B-06E6-49A3-BF1E-80CE82C4C0D0}"/>
              </a:ext>
            </a:extLst>
          </p:cNvPr>
          <p:cNvSpPr txBox="1">
            <a:spLocks noChangeArrowheads="1"/>
          </p:cNvSpPr>
          <p:nvPr/>
        </p:nvSpPr>
        <p:spPr bwMode="auto">
          <a:xfrm>
            <a:off x="4992978" y="2218800"/>
            <a:ext cx="8241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000" b="1" dirty="0">
                <a:solidFill>
                  <a:srgbClr val="FF0000"/>
                </a:solidFill>
                <a:latin typeface="Courier New" panose="02070309020205020404" pitchFamily="49" charset="0"/>
                <a:cs typeface="Courier New" panose="02070309020205020404" pitchFamily="49" charset="0"/>
              </a:rPr>
              <a:t>pa</a:t>
            </a:r>
          </a:p>
        </p:txBody>
      </p:sp>
      <p:sp>
        <p:nvSpPr>
          <p:cNvPr id="47" name="Text Box 25">
            <a:extLst>
              <a:ext uri="{FF2B5EF4-FFF2-40B4-BE49-F238E27FC236}">
                <a16:creationId xmlns:a16="http://schemas.microsoft.com/office/drawing/2014/main" id="{B4CAF022-45CF-4511-B62A-DF98B0F0A5DD}"/>
              </a:ext>
            </a:extLst>
          </p:cNvPr>
          <p:cNvSpPr txBox="1">
            <a:spLocks noChangeArrowheads="1"/>
          </p:cNvSpPr>
          <p:nvPr/>
        </p:nvSpPr>
        <p:spPr bwMode="auto">
          <a:xfrm>
            <a:off x="3875917" y="1892876"/>
            <a:ext cx="824134"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lnSpc>
                <a:spcPts val="2000"/>
              </a:lnSpc>
              <a:spcBef>
                <a:spcPts val="0"/>
              </a:spcBef>
            </a:pPr>
            <a:r>
              <a:rPr lang="en-US" altLang="zh-CN" sz="2000" b="1" dirty="0">
                <a:solidFill>
                  <a:srgbClr val="FF0000"/>
                </a:solidFill>
                <a:latin typeface="Courier New" panose="02070309020205020404" pitchFamily="49" charset="0"/>
                <a:cs typeface="Courier New" panose="02070309020205020404" pitchFamily="49" charset="0"/>
              </a:rPr>
              <a:t>00</a:t>
            </a:r>
          </a:p>
          <a:p>
            <a:pPr eaLnBrk="1" hangingPunct="1">
              <a:lnSpc>
                <a:spcPts val="2000"/>
              </a:lnSpc>
              <a:spcBef>
                <a:spcPts val="0"/>
              </a:spcBef>
            </a:pPr>
            <a:r>
              <a:rPr lang="en-US" altLang="zh-CN" sz="2000" b="1" dirty="0">
                <a:solidFill>
                  <a:srgbClr val="FF0000"/>
                </a:solidFill>
                <a:latin typeface="Courier New" panose="02070309020205020404" pitchFamily="49" charset="0"/>
                <a:cs typeface="Courier New" panose="02070309020205020404" pitchFamily="49" charset="0"/>
              </a:rPr>
              <a:t>22</a:t>
            </a:r>
          </a:p>
          <a:p>
            <a:pPr eaLnBrk="1" hangingPunct="1">
              <a:lnSpc>
                <a:spcPts val="2000"/>
              </a:lnSpc>
              <a:spcBef>
                <a:spcPts val="0"/>
              </a:spcBef>
            </a:pPr>
            <a:r>
              <a:rPr lang="en-US" altLang="zh-CN" sz="2000" b="1" dirty="0">
                <a:solidFill>
                  <a:srgbClr val="FF0000"/>
                </a:solidFill>
                <a:latin typeface="Courier New" panose="02070309020205020404" pitchFamily="49" charset="0"/>
                <a:cs typeface="Courier New" panose="02070309020205020404" pitchFamily="49" charset="0"/>
              </a:rPr>
              <a:t>00</a:t>
            </a:r>
          </a:p>
          <a:p>
            <a:pPr eaLnBrk="1" hangingPunct="1">
              <a:lnSpc>
                <a:spcPts val="2000"/>
              </a:lnSpc>
              <a:spcBef>
                <a:spcPts val="0"/>
              </a:spcBef>
            </a:pPr>
            <a:r>
              <a:rPr lang="en-US" altLang="zh-CN" sz="2000" b="1" dirty="0">
                <a:solidFill>
                  <a:srgbClr val="FF0000"/>
                </a:solidFill>
                <a:latin typeface="Courier New" panose="02070309020205020404" pitchFamily="49" charset="0"/>
                <a:cs typeface="Courier New" panose="02070309020205020404" pitchFamily="49" charset="0"/>
              </a:rPr>
              <a:t>00</a:t>
            </a:r>
          </a:p>
        </p:txBody>
      </p:sp>
      <p:grpSp>
        <p:nvGrpSpPr>
          <p:cNvPr id="48" name="组合 42">
            <a:extLst>
              <a:ext uri="{FF2B5EF4-FFF2-40B4-BE49-F238E27FC236}">
                <a16:creationId xmlns:a16="http://schemas.microsoft.com/office/drawing/2014/main" id="{A84E212E-7746-4513-BA5F-1D1AD8567510}"/>
              </a:ext>
            </a:extLst>
          </p:cNvPr>
          <p:cNvGrpSpPr>
            <a:grpSpLocks/>
          </p:cNvGrpSpPr>
          <p:nvPr/>
        </p:nvGrpSpPr>
        <p:grpSpPr bwMode="auto">
          <a:xfrm>
            <a:off x="9025717" y="2078850"/>
            <a:ext cx="1720348" cy="3420341"/>
            <a:chOff x="3777032" y="2708528"/>
            <a:chExt cx="1290023" cy="3420424"/>
          </a:xfrm>
          <a:noFill/>
        </p:grpSpPr>
        <p:sp>
          <p:nvSpPr>
            <p:cNvPr id="49" name="Rectangle 7">
              <a:extLst>
                <a:ext uri="{FF2B5EF4-FFF2-40B4-BE49-F238E27FC236}">
                  <a16:creationId xmlns:a16="http://schemas.microsoft.com/office/drawing/2014/main" id="{15533AFB-A80A-45F3-A190-2C6032EBB907}"/>
                </a:ext>
              </a:extLst>
            </p:cNvPr>
            <p:cNvSpPr>
              <a:spLocks noChangeArrowheads="1"/>
            </p:cNvSpPr>
            <p:nvPr/>
          </p:nvSpPr>
          <p:spPr bwMode="auto">
            <a:xfrm>
              <a:off x="3986935" y="2877415"/>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0" name="Rectangle 8">
              <a:extLst>
                <a:ext uri="{FF2B5EF4-FFF2-40B4-BE49-F238E27FC236}">
                  <a16:creationId xmlns:a16="http://schemas.microsoft.com/office/drawing/2014/main" id="{0F140331-60E7-4BDE-8246-91075E4CC87C}"/>
                </a:ext>
              </a:extLst>
            </p:cNvPr>
            <p:cNvSpPr>
              <a:spLocks noChangeArrowheads="1"/>
            </p:cNvSpPr>
            <p:nvPr/>
          </p:nvSpPr>
          <p:spPr bwMode="auto">
            <a:xfrm>
              <a:off x="3986935" y="4328748"/>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1" name="Rectangle 9">
              <a:extLst>
                <a:ext uri="{FF2B5EF4-FFF2-40B4-BE49-F238E27FC236}">
                  <a16:creationId xmlns:a16="http://schemas.microsoft.com/office/drawing/2014/main" id="{6E11CE27-3370-4404-968D-6D6EC8235073}"/>
                </a:ext>
              </a:extLst>
            </p:cNvPr>
            <p:cNvSpPr>
              <a:spLocks noChangeArrowheads="1"/>
            </p:cNvSpPr>
            <p:nvPr/>
          </p:nvSpPr>
          <p:spPr bwMode="auto">
            <a:xfrm>
              <a:off x="3986935" y="3968700"/>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2" name="Rectangle 11">
              <a:extLst>
                <a:ext uri="{FF2B5EF4-FFF2-40B4-BE49-F238E27FC236}">
                  <a16:creationId xmlns:a16="http://schemas.microsoft.com/office/drawing/2014/main" id="{8972386D-F707-44FD-BF45-AE04C3E3EEF0}"/>
                </a:ext>
              </a:extLst>
            </p:cNvPr>
            <p:cNvSpPr>
              <a:spLocks noChangeArrowheads="1"/>
            </p:cNvSpPr>
            <p:nvPr/>
          </p:nvSpPr>
          <p:spPr bwMode="auto">
            <a:xfrm>
              <a:off x="3777032" y="2764472"/>
              <a:ext cx="198596" cy="3077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000" b="1" dirty="0">
                  <a:latin typeface="黑体" pitchFamily="49" charset="-122"/>
                </a:rPr>
                <a:t>栈</a:t>
              </a:r>
              <a:endParaRPr lang="zh-CN" altLang="en-US" sz="2000" b="1" dirty="0"/>
            </a:p>
          </p:txBody>
        </p:sp>
        <p:sp>
          <p:nvSpPr>
            <p:cNvPr id="53" name="Rectangle 12">
              <a:extLst>
                <a:ext uri="{FF2B5EF4-FFF2-40B4-BE49-F238E27FC236}">
                  <a16:creationId xmlns:a16="http://schemas.microsoft.com/office/drawing/2014/main" id="{7BC9A9E6-35A3-40B0-9336-815324554873}"/>
                </a:ext>
              </a:extLst>
            </p:cNvPr>
            <p:cNvSpPr>
              <a:spLocks noChangeArrowheads="1"/>
            </p:cNvSpPr>
            <p:nvPr/>
          </p:nvSpPr>
          <p:spPr bwMode="auto">
            <a:xfrm>
              <a:off x="3986935" y="4688797"/>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4" name="Rectangle 13">
              <a:extLst>
                <a:ext uri="{FF2B5EF4-FFF2-40B4-BE49-F238E27FC236}">
                  <a16:creationId xmlns:a16="http://schemas.microsoft.com/office/drawing/2014/main" id="{B69D30A0-7E88-409D-8886-7CBE2799E7A8}"/>
                </a:ext>
              </a:extLst>
            </p:cNvPr>
            <p:cNvSpPr>
              <a:spLocks noChangeArrowheads="1"/>
            </p:cNvSpPr>
            <p:nvPr/>
          </p:nvSpPr>
          <p:spPr bwMode="auto">
            <a:xfrm>
              <a:off x="3986935" y="5408894"/>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5" name="Rectangle 14">
              <a:extLst>
                <a:ext uri="{FF2B5EF4-FFF2-40B4-BE49-F238E27FC236}">
                  <a16:creationId xmlns:a16="http://schemas.microsoft.com/office/drawing/2014/main" id="{16F7345B-6CCF-43F0-8465-9AEB1C9392D6}"/>
                </a:ext>
              </a:extLst>
            </p:cNvPr>
            <p:cNvSpPr>
              <a:spLocks noChangeArrowheads="1"/>
            </p:cNvSpPr>
            <p:nvPr/>
          </p:nvSpPr>
          <p:spPr bwMode="auto">
            <a:xfrm>
              <a:off x="3986935" y="5048846"/>
              <a:ext cx="1080000" cy="360009"/>
            </a:xfrm>
            <a:prstGeom prst="rect">
              <a:avLst/>
            </a:prstGeom>
            <a:grpFill/>
            <a:ln w="9525">
              <a:solidFill>
                <a:srgbClr val="000000"/>
              </a:solidFill>
              <a:miter lim="800000"/>
              <a:headEnd/>
              <a:tailEnd/>
            </a:ln>
          </p:spPr>
          <p:txBody>
            <a:bodyPr/>
            <a:lstStyle/>
            <a:p>
              <a:pPr eaLnBrk="1" hangingPunct="1"/>
              <a:endParaRPr lang="zh-CN" altLang="en-US"/>
            </a:p>
          </p:txBody>
        </p:sp>
        <p:cxnSp>
          <p:nvCxnSpPr>
            <p:cNvPr id="56" name="直接连接符 35">
              <a:extLst>
                <a:ext uri="{FF2B5EF4-FFF2-40B4-BE49-F238E27FC236}">
                  <a16:creationId xmlns:a16="http://schemas.microsoft.com/office/drawing/2014/main" id="{D6EF7A04-745A-4DD4-96CD-E9B81D20D8B4}"/>
                </a:ext>
              </a:extLst>
            </p:cNvPr>
            <p:cNvCxnSpPr>
              <a:cxnSpLocks noChangeShapeType="1"/>
            </p:cNvCxnSpPr>
            <p:nvPr/>
          </p:nvCxnSpPr>
          <p:spPr bwMode="auto">
            <a:xfrm>
              <a:off x="3986935" y="2717533"/>
              <a:ext cx="0" cy="216005"/>
            </a:xfrm>
            <a:prstGeom prst="line">
              <a:avLst/>
            </a:prstGeom>
            <a:grpFill/>
            <a:ln w="9525" algn="ctr">
              <a:solidFill>
                <a:schemeClr val="tx1"/>
              </a:solidFill>
              <a:round/>
              <a:headEnd/>
              <a:tailEnd/>
            </a:ln>
          </p:spPr>
        </p:cxnSp>
        <p:cxnSp>
          <p:nvCxnSpPr>
            <p:cNvPr id="57" name="直接连接符 36">
              <a:extLst>
                <a:ext uri="{FF2B5EF4-FFF2-40B4-BE49-F238E27FC236}">
                  <a16:creationId xmlns:a16="http://schemas.microsoft.com/office/drawing/2014/main" id="{E85FABC3-E08A-46D3-A619-2ADFC88DEE3E}"/>
                </a:ext>
              </a:extLst>
            </p:cNvPr>
            <p:cNvCxnSpPr>
              <a:cxnSpLocks noChangeShapeType="1"/>
            </p:cNvCxnSpPr>
            <p:nvPr/>
          </p:nvCxnSpPr>
          <p:spPr bwMode="auto">
            <a:xfrm>
              <a:off x="5067055" y="2708528"/>
              <a:ext cx="0" cy="180005"/>
            </a:xfrm>
            <a:prstGeom prst="line">
              <a:avLst/>
            </a:prstGeom>
            <a:grpFill/>
            <a:ln w="9525" algn="ctr">
              <a:solidFill>
                <a:schemeClr val="tx1"/>
              </a:solidFill>
              <a:round/>
              <a:headEnd/>
              <a:tailEnd/>
            </a:ln>
          </p:spPr>
        </p:cxnSp>
        <p:sp>
          <p:nvSpPr>
            <p:cNvPr id="58" name="Rectangle 13">
              <a:extLst>
                <a:ext uri="{FF2B5EF4-FFF2-40B4-BE49-F238E27FC236}">
                  <a16:creationId xmlns:a16="http://schemas.microsoft.com/office/drawing/2014/main" id="{5749B8F9-E703-4F37-8353-FD1043F951EE}"/>
                </a:ext>
              </a:extLst>
            </p:cNvPr>
            <p:cNvSpPr>
              <a:spLocks noChangeArrowheads="1"/>
            </p:cNvSpPr>
            <p:nvPr/>
          </p:nvSpPr>
          <p:spPr bwMode="auto">
            <a:xfrm>
              <a:off x="3986935" y="5768943"/>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9" name="Rectangle 13">
              <a:extLst>
                <a:ext uri="{FF2B5EF4-FFF2-40B4-BE49-F238E27FC236}">
                  <a16:creationId xmlns:a16="http://schemas.microsoft.com/office/drawing/2014/main" id="{553343F1-10EE-4394-93B1-A13EBB44ED7C}"/>
                </a:ext>
              </a:extLst>
            </p:cNvPr>
            <p:cNvSpPr>
              <a:spLocks noChangeArrowheads="1"/>
            </p:cNvSpPr>
            <p:nvPr/>
          </p:nvSpPr>
          <p:spPr bwMode="auto">
            <a:xfrm>
              <a:off x="3986935" y="3608651"/>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60" name="Rectangle 13">
              <a:extLst>
                <a:ext uri="{FF2B5EF4-FFF2-40B4-BE49-F238E27FC236}">
                  <a16:creationId xmlns:a16="http://schemas.microsoft.com/office/drawing/2014/main" id="{53BFCE59-0229-422A-AB53-2B4BFFF99E05}"/>
                </a:ext>
              </a:extLst>
            </p:cNvPr>
            <p:cNvSpPr>
              <a:spLocks noChangeArrowheads="1"/>
            </p:cNvSpPr>
            <p:nvPr/>
          </p:nvSpPr>
          <p:spPr bwMode="auto">
            <a:xfrm>
              <a:off x="3986935" y="3248602"/>
              <a:ext cx="1080000" cy="360009"/>
            </a:xfrm>
            <a:prstGeom prst="rect">
              <a:avLst/>
            </a:prstGeom>
            <a:grpFill/>
            <a:ln w="9525">
              <a:solidFill>
                <a:srgbClr val="000000"/>
              </a:solidFill>
              <a:miter lim="800000"/>
              <a:headEnd/>
              <a:tailEnd/>
            </a:ln>
          </p:spPr>
          <p:txBody>
            <a:bodyPr/>
            <a:lstStyle/>
            <a:p>
              <a:pPr eaLnBrk="1" hangingPunct="1"/>
              <a:endParaRPr lang="zh-CN" altLang="en-US"/>
            </a:p>
          </p:txBody>
        </p:sp>
      </p:grpSp>
      <p:sp>
        <p:nvSpPr>
          <p:cNvPr id="66" name="矩形 65">
            <a:extLst>
              <a:ext uri="{FF2B5EF4-FFF2-40B4-BE49-F238E27FC236}">
                <a16:creationId xmlns:a16="http://schemas.microsoft.com/office/drawing/2014/main" id="{21A5F69B-8B45-4562-BDEC-B023CC5C3168}"/>
              </a:ext>
            </a:extLst>
          </p:cNvPr>
          <p:cNvSpPr/>
          <p:nvPr/>
        </p:nvSpPr>
        <p:spPr>
          <a:xfrm>
            <a:off x="7940305" y="4791877"/>
            <a:ext cx="1440266" cy="461665"/>
          </a:xfrm>
          <a:prstGeom prst="rect">
            <a:avLst/>
          </a:prstGeom>
        </p:spPr>
        <p:txBody>
          <a:bodyPr wrap="square">
            <a:spAutoFit/>
          </a:bodyPr>
          <a:lstStyle/>
          <a:p>
            <a:r>
              <a:rPr lang="en-US" altLang="zh-CN" sz="2000" dirty="0">
                <a:latin typeface="Times New Roman" pitchFamily="18" charset="0"/>
                <a:cs typeface="Times New Roman" pitchFamily="18" charset="0"/>
              </a:rPr>
              <a:t>0x2200 (</a:t>
            </a:r>
            <a:r>
              <a:rPr lang="en-US" altLang="zh-CN" b="1" dirty="0">
                <a:latin typeface="Times New Roman" pitchFamily="18" charset="0"/>
                <a:cs typeface="Times New Roman" pitchFamily="18" charset="0"/>
              </a:rPr>
              <a:t>a</a:t>
            </a:r>
            <a:r>
              <a:rPr lang="en-US" altLang="zh-CN" sz="2000" dirty="0">
                <a:latin typeface="Times New Roman" pitchFamily="18" charset="0"/>
                <a:cs typeface="Times New Roman" pitchFamily="18" charset="0"/>
              </a:rPr>
              <a:t>)</a:t>
            </a:r>
            <a:endParaRPr lang="zh-CN" altLang="en-US" sz="2000" dirty="0"/>
          </a:p>
        </p:txBody>
      </p:sp>
      <p:sp>
        <p:nvSpPr>
          <p:cNvPr id="67" name="Text Box 25">
            <a:extLst>
              <a:ext uri="{FF2B5EF4-FFF2-40B4-BE49-F238E27FC236}">
                <a16:creationId xmlns:a16="http://schemas.microsoft.com/office/drawing/2014/main" id="{6C4483E5-1F87-46B9-8F37-9F001FE200A7}"/>
              </a:ext>
            </a:extLst>
          </p:cNvPr>
          <p:cNvSpPr txBox="1">
            <a:spLocks noChangeArrowheads="1"/>
          </p:cNvSpPr>
          <p:nvPr/>
        </p:nvSpPr>
        <p:spPr bwMode="auto">
          <a:xfrm>
            <a:off x="10945706" y="2483874"/>
            <a:ext cx="8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pa</a:t>
            </a:r>
          </a:p>
        </p:txBody>
      </p:sp>
      <p:sp>
        <p:nvSpPr>
          <p:cNvPr id="68" name="Text Box 29">
            <a:extLst>
              <a:ext uri="{FF2B5EF4-FFF2-40B4-BE49-F238E27FC236}">
                <a16:creationId xmlns:a16="http://schemas.microsoft.com/office/drawing/2014/main" id="{1282FB37-1DB5-4CE8-B276-E2F90CA985B8}"/>
              </a:ext>
            </a:extLst>
          </p:cNvPr>
          <p:cNvSpPr txBox="1">
            <a:spLocks noChangeArrowheads="1"/>
          </p:cNvSpPr>
          <p:nvPr/>
        </p:nvSpPr>
        <p:spPr bwMode="auto">
          <a:xfrm>
            <a:off x="9560638" y="2608236"/>
            <a:ext cx="1080000" cy="400110"/>
          </a:xfrm>
          <a:prstGeom prst="rect">
            <a:avLst/>
          </a:prstGeom>
          <a:noFill/>
          <a:ln>
            <a:noFill/>
          </a:ln>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ts val="0"/>
              </a:spcBef>
            </a:pPr>
            <a:r>
              <a:rPr lang="en-US" altLang="zh-CN" sz="2000" dirty="0">
                <a:solidFill>
                  <a:srgbClr val="FF0000"/>
                </a:solidFill>
                <a:latin typeface="Times New Roman" pitchFamily="18" charset="0"/>
                <a:cs typeface="Times New Roman" pitchFamily="18" charset="0"/>
              </a:rPr>
              <a:t>0x2200</a:t>
            </a:r>
            <a:endParaRPr lang="en-US" altLang="zh-CN" sz="2000" dirty="0">
              <a:solidFill>
                <a:srgbClr val="FF0000"/>
              </a:solidFill>
            </a:endParaRPr>
          </a:p>
        </p:txBody>
      </p:sp>
      <p:sp>
        <p:nvSpPr>
          <p:cNvPr id="69" name="箭头: 右 68">
            <a:extLst>
              <a:ext uri="{FF2B5EF4-FFF2-40B4-BE49-F238E27FC236}">
                <a16:creationId xmlns:a16="http://schemas.microsoft.com/office/drawing/2014/main" id="{66FD1214-6F86-4C40-9112-74F27A595FA3}"/>
              </a:ext>
            </a:extLst>
          </p:cNvPr>
          <p:cNvSpPr/>
          <p:nvPr/>
        </p:nvSpPr>
        <p:spPr bwMode="auto">
          <a:xfrm flipH="1">
            <a:off x="6500304" y="3375359"/>
            <a:ext cx="1440266" cy="78757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pSp>
        <p:nvGrpSpPr>
          <p:cNvPr id="70" name="组合 69">
            <a:extLst>
              <a:ext uri="{FF2B5EF4-FFF2-40B4-BE49-F238E27FC236}">
                <a16:creationId xmlns:a16="http://schemas.microsoft.com/office/drawing/2014/main" id="{D4EB9F7D-7B4E-4FA9-A14D-05BFDE37529F}"/>
              </a:ext>
            </a:extLst>
          </p:cNvPr>
          <p:cNvGrpSpPr/>
          <p:nvPr/>
        </p:nvGrpSpPr>
        <p:grpSpPr>
          <a:xfrm>
            <a:off x="3424727" y="5436335"/>
            <a:ext cx="1455344" cy="1008000"/>
            <a:chOff x="3259114" y="2925000"/>
            <a:chExt cx="1455344" cy="1008000"/>
          </a:xfrm>
        </p:grpSpPr>
        <p:sp>
          <p:nvSpPr>
            <p:cNvPr id="71" name="Rectangle 13">
              <a:extLst>
                <a:ext uri="{FF2B5EF4-FFF2-40B4-BE49-F238E27FC236}">
                  <a16:creationId xmlns:a16="http://schemas.microsoft.com/office/drawing/2014/main" id="{AEBB8C0D-429C-40FE-8B51-973F057B6305}"/>
                </a:ext>
              </a:extLst>
            </p:cNvPr>
            <p:cNvSpPr>
              <a:spLocks noChangeArrowheads="1"/>
            </p:cNvSpPr>
            <p:nvPr/>
          </p:nvSpPr>
          <p:spPr bwMode="auto">
            <a:xfrm>
              <a:off x="3259114" y="2925000"/>
              <a:ext cx="1440266" cy="1008000"/>
            </a:xfrm>
            <a:prstGeom prst="rect">
              <a:avLst/>
            </a:prstGeom>
            <a:noFill/>
            <a:ln w="9525">
              <a:solidFill>
                <a:srgbClr val="000000"/>
              </a:solidFill>
              <a:miter lim="800000"/>
              <a:headEnd/>
              <a:tailEnd/>
            </a:ln>
          </p:spPr>
          <p:txBody>
            <a:bodyPr/>
            <a:lstStyle/>
            <a:p>
              <a:pPr eaLnBrk="1" hangingPunct="1"/>
              <a:endParaRPr lang="zh-CN" altLang="en-US" b="1"/>
            </a:p>
          </p:txBody>
        </p:sp>
        <p:cxnSp>
          <p:nvCxnSpPr>
            <p:cNvPr id="72" name="直接连接符 71">
              <a:extLst>
                <a:ext uri="{FF2B5EF4-FFF2-40B4-BE49-F238E27FC236}">
                  <a16:creationId xmlns:a16="http://schemas.microsoft.com/office/drawing/2014/main" id="{1079B64E-B4E9-4852-A028-9F42A6986BC3}"/>
                </a:ext>
              </a:extLst>
            </p:cNvPr>
            <p:cNvCxnSpPr/>
            <p:nvPr/>
          </p:nvCxnSpPr>
          <p:spPr bwMode="auto">
            <a:xfrm>
              <a:off x="3259114" y="3429000"/>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73" name="直接连接符 72">
              <a:extLst>
                <a:ext uri="{FF2B5EF4-FFF2-40B4-BE49-F238E27FC236}">
                  <a16:creationId xmlns:a16="http://schemas.microsoft.com/office/drawing/2014/main" id="{1A0CA82A-4C8F-4D1A-8283-82C63D181447}"/>
                </a:ext>
              </a:extLst>
            </p:cNvPr>
            <p:cNvCxnSpPr/>
            <p:nvPr/>
          </p:nvCxnSpPr>
          <p:spPr bwMode="auto">
            <a:xfrm>
              <a:off x="3259114" y="3195030"/>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74" name="直接连接符 73">
              <a:extLst>
                <a:ext uri="{FF2B5EF4-FFF2-40B4-BE49-F238E27FC236}">
                  <a16:creationId xmlns:a16="http://schemas.microsoft.com/office/drawing/2014/main" id="{92450C0C-72A7-4D2E-B526-75A61FA6AA09}"/>
                </a:ext>
              </a:extLst>
            </p:cNvPr>
            <p:cNvCxnSpPr/>
            <p:nvPr/>
          </p:nvCxnSpPr>
          <p:spPr bwMode="auto">
            <a:xfrm>
              <a:off x="3259114" y="3690085"/>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sp>
        <p:nvSpPr>
          <p:cNvPr id="75" name="矩形 74">
            <a:extLst>
              <a:ext uri="{FF2B5EF4-FFF2-40B4-BE49-F238E27FC236}">
                <a16:creationId xmlns:a16="http://schemas.microsoft.com/office/drawing/2014/main" id="{D1F00382-4629-45E8-B8DA-F53CFEB2788C}"/>
              </a:ext>
            </a:extLst>
          </p:cNvPr>
          <p:cNvSpPr/>
          <p:nvPr/>
        </p:nvSpPr>
        <p:spPr>
          <a:xfrm>
            <a:off x="1774726" y="4919100"/>
            <a:ext cx="990219" cy="400110"/>
          </a:xfrm>
          <a:prstGeom prst="rect">
            <a:avLst/>
          </a:prstGeom>
        </p:spPr>
        <p:txBody>
          <a:bodyPr wrap="square">
            <a:spAutoFit/>
          </a:bodyPr>
          <a:lstStyle/>
          <a:p>
            <a:r>
              <a:rPr lang="en-US" altLang="zh-CN" sz="2000" b="1" dirty="0">
                <a:latin typeface="Courier New" panose="02070309020205020404" pitchFamily="49" charset="0"/>
                <a:cs typeface="Courier New" panose="02070309020205020404" pitchFamily="49" charset="0"/>
              </a:rPr>
              <a:t>2201</a:t>
            </a:r>
            <a:endParaRPr lang="zh-CN" altLang="en-US" sz="2000" b="1" dirty="0">
              <a:latin typeface="Courier New" panose="02070309020205020404" pitchFamily="49" charset="0"/>
              <a:cs typeface="Courier New" panose="02070309020205020404" pitchFamily="49" charset="0"/>
            </a:endParaRPr>
          </a:p>
        </p:txBody>
      </p:sp>
      <p:sp>
        <p:nvSpPr>
          <p:cNvPr id="76" name="矩形 75">
            <a:extLst>
              <a:ext uri="{FF2B5EF4-FFF2-40B4-BE49-F238E27FC236}">
                <a16:creationId xmlns:a16="http://schemas.microsoft.com/office/drawing/2014/main" id="{DC3CF672-A165-4E7B-BA2D-53A5141B6D50}"/>
              </a:ext>
            </a:extLst>
          </p:cNvPr>
          <p:cNvSpPr/>
          <p:nvPr/>
        </p:nvSpPr>
        <p:spPr>
          <a:xfrm>
            <a:off x="1774726" y="4694075"/>
            <a:ext cx="990219" cy="400110"/>
          </a:xfrm>
          <a:prstGeom prst="rect">
            <a:avLst/>
          </a:prstGeom>
        </p:spPr>
        <p:txBody>
          <a:bodyPr wrap="square">
            <a:spAutoFit/>
          </a:bodyPr>
          <a:lstStyle/>
          <a:p>
            <a:r>
              <a:rPr lang="en-US" altLang="zh-CN" sz="2000" b="1" dirty="0">
                <a:latin typeface="Courier New" panose="02070309020205020404" pitchFamily="49" charset="0"/>
                <a:cs typeface="Courier New" panose="02070309020205020404" pitchFamily="49" charset="0"/>
              </a:rPr>
              <a:t>2202</a:t>
            </a:r>
            <a:endParaRPr lang="zh-CN" altLang="en-US" sz="2000" b="1" dirty="0">
              <a:latin typeface="Courier New" panose="02070309020205020404" pitchFamily="49" charset="0"/>
              <a:cs typeface="Courier New" panose="02070309020205020404" pitchFamily="49" charset="0"/>
            </a:endParaRPr>
          </a:p>
        </p:txBody>
      </p:sp>
      <p:sp>
        <p:nvSpPr>
          <p:cNvPr id="77" name="矩形 76">
            <a:extLst>
              <a:ext uri="{FF2B5EF4-FFF2-40B4-BE49-F238E27FC236}">
                <a16:creationId xmlns:a16="http://schemas.microsoft.com/office/drawing/2014/main" id="{8DC17294-0E7E-41E1-8382-2DF5C727E118}"/>
              </a:ext>
            </a:extLst>
          </p:cNvPr>
          <p:cNvSpPr/>
          <p:nvPr/>
        </p:nvSpPr>
        <p:spPr>
          <a:xfrm>
            <a:off x="1774726" y="4469050"/>
            <a:ext cx="990219" cy="400110"/>
          </a:xfrm>
          <a:prstGeom prst="rect">
            <a:avLst/>
          </a:prstGeom>
        </p:spPr>
        <p:txBody>
          <a:bodyPr wrap="square">
            <a:spAutoFit/>
          </a:bodyPr>
          <a:lstStyle/>
          <a:p>
            <a:r>
              <a:rPr lang="en-US" altLang="zh-CN" sz="2000" b="1" dirty="0">
                <a:latin typeface="Courier New" panose="02070309020205020404" pitchFamily="49" charset="0"/>
                <a:cs typeface="Courier New" panose="02070309020205020404" pitchFamily="49" charset="0"/>
              </a:rPr>
              <a:t>2203</a:t>
            </a:r>
            <a:endParaRPr lang="zh-CN" altLang="en-US" sz="2000" b="1" dirty="0">
              <a:latin typeface="Courier New" panose="02070309020205020404" pitchFamily="49" charset="0"/>
              <a:cs typeface="Courier New" panose="02070309020205020404" pitchFamily="49" charset="0"/>
            </a:endParaRPr>
          </a:p>
        </p:txBody>
      </p:sp>
      <p:sp>
        <p:nvSpPr>
          <p:cNvPr id="78" name="灯片编号占位符 5">
            <a:extLst>
              <a:ext uri="{FF2B5EF4-FFF2-40B4-BE49-F238E27FC236}">
                <a16:creationId xmlns:a16="http://schemas.microsoft.com/office/drawing/2014/main" id="{329A15B7-26B6-489A-85C6-4A88FEE7473B}"/>
              </a:ext>
            </a:extLst>
          </p:cNvPr>
          <p:cNvSpPr txBox="1">
            <a:spLocks noGrp="1"/>
          </p:cNvSpPr>
          <p:nvPr/>
        </p:nvSpPr>
        <p:spPr bwMode="auto">
          <a:xfrm>
            <a:off x="10888832" y="6553200"/>
            <a:ext cx="119999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62E80CB3-8915-42A0-BD75-B45E5F262484}" type="slidenum">
              <a:rPr lang="en-US" altLang="zh-CN" sz="1200">
                <a:ea typeface="楷体_GB2312" pitchFamily="49" charset="-122"/>
              </a:rPr>
              <a:pPr algn="r" eaLnBrk="1" hangingPunct="1"/>
              <a:t>19</a:t>
            </a:fld>
            <a:endParaRPr lang="en-US" altLang="zh-CN" sz="1200">
              <a:ea typeface="楷体_GB2312" pitchFamily="49" charset="-122"/>
            </a:endParaRPr>
          </a:p>
        </p:txBody>
      </p:sp>
      <p:sp>
        <p:nvSpPr>
          <p:cNvPr id="79" name="Text Box 25">
            <a:extLst>
              <a:ext uri="{FF2B5EF4-FFF2-40B4-BE49-F238E27FC236}">
                <a16:creationId xmlns:a16="http://schemas.microsoft.com/office/drawing/2014/main" id="{803BEEB2-99CE-476A-A798-C0C18787F1F7}"/>
              </a:ext>
            </a:extLst>
          </p:cNvPr>
          <p:cNvSpPr txBox="1">
            <a:spLocks noChangeArrowheads="1"/>
          </p:cNvSpPr>
          <p:nvPr/>
        </p:nvSpPr>
        <p:spPr bwMode="auto">
          <a:xfrm>
            <a:off x="10736771" y="4734719"/>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a[0]</a:t>
            </a:r>
          </a:p>
        </p:txBody>
      </p:sp>
      <p:sp>
        <p:nvSpPr>
          <p:cNvPr id="80" name="Text Box 25">
            <a:extLst>
              <a:ext uri="{FF2B5EF4-FFF2-40B4-BE49-F238E27FC236}">
                <a16:creationId xmlns:a16="http://schemas.microsoft.com/office/drawing/2014/main" id="{F0689B19-17AA-4DA9-ACB0-C9F9D9FACE2B}"/>
              </a:ext>
            </a:extLst>
          </p:cNvPr>
          <p:cNvSpPr txBox="1">
            <a:spLocks noChangeArrowheads="1"/>
          </p:cNvSpPr>
          <p:nvPr/>
        </p:nvSpPr>
        <p:spPr bwMode="auto">
          <a:xfrm>
            <a:off x="10736771" y="4363064"/>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a[1]</a:t>
            </a:r>
          </a:p>
        </p:txBody>
      </p:sp>
      <p:sp>
        <p:nvSpPr>
          <p:cNvPr id="81" name="Text Box 25">
            <a:extLst>
              <a:ext uri="{FF2B5EF4-FFF2-40B4-BE49-F238E27FC236}">
                <a16:creationId xmlns:a16="http://schemas.microsoft.com/office/drawing/2014/main" id="{E66A20CA-2E4B-41EA-8329-ACCA84D165F6}"/>
              </a:ext>
            </a:extLst>
          </p:cNvPr>
          <p:cNvSpPr txBox="1">
            <a:spLocks noChangeArrowheads="1"/>
          </p:cNvSpPr>
          <p:nvPr/>
        </p:nvSpPr>
        <p:spPr bwMode="auto">
          <a:xfrm>
            <a:off x="10736771" y="4003024"/>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a[2]</a:t>
            </a:r>
          </a:p>
        </p:txBody>
      </p:sp>
      <p:sp>
        <p:nvSpPr>
          <p:cNvPr id="82" name="Text Box 25">
            <a:extLst>
              <a:ext uri="{FF2B5EF4-FFF2-40B4-BE49-F238E27FC236}">
                <a16:creationId xmlns:a16="http://schemas.microsoft.com/office/drawing/2014/main" id="{60C77335-19A1-4661-ACB8-4C08E3A53004}"/>
              </a:ext>
            </a:extLst>
          </p:cNvPr>
          <p:cNvSpPr txBox="1">
            <a:spLocks noChangeArrowheads="1"/>
          </p:cNvSpPr>
          <p:nvPr/>
        </p:nvSpPr>
        <p:spPr bwMode="auto">
          <a:xfrm>
            <a:off x="10736771" y="3642984"/>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a[3]</a:t>
            </a:r>
          </a:p>
        </p:txBody>
      </p:sp>
      <p:sp>
        <p:nvSpPr>
          <p:cNvPr id="83" name="Text Box 25">
            <a:extLst>
              <a:ext uri="{FF2B5EF4-FFF2-40B4-BE49-F238E27FC236}">
                <a16:creationId xmlns:a16="http://schemas.microsoft.com/office/drawing/2014/main" id="{FD4C7977-287A-4250-9053-2F07320A4769}"/>
              </a:ext>
            </a:extLst>
          </p:cNvPr>
          <p:cNvSpPr txBox="1">
            <a:spLocks noChangeArrowheads="1"/>
          </p:cNvSpPr>
          <p:nvPr/>
        </p:nvSpPr>
        <p:spPr bwMode="auto">
          <a:xfrm>
            <a:off x="10736771" y="3249554"/>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a[4]</a:t>
            </a:r>
          </a:p>
        </p:txBody>
      </p:sp>
    </p:spTree>
    <p:extLst>
      <p:ext uri="{BB962C8B-B14F-4D97-AF65-F5344CB8AC3E}">
        <p14:creationId xmlns:p14="http://schemas.microsoft.com/office/powerpoint/2010/main" val="95390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4239A455-FD61-4410-A1F2-EA5D2F32BEC5}" type="slidenum">
              <a:rPr lang="en-US" altLang="zh-CN" sz="1200">
                <a:ea typeface="+mn-ea"/>
              </a:rPr>
              <a:pPr algn="r">
                <a:defRPr/>
              </a:pPr>
              <a:t>2</a:t>
            </a:fld>
            <a:endParaRPr lang="en-US" altLang="zh-CN" sz="1200">
              <a:ea typeface="+mn-ea"/>
            </a:endParaRPr>
          </a:p>
        </p:txBody>
      </p:sp>
      <p:sp>
        <p:nvSpPr>
          <p:cNvPr id="4099" name="标题 4"/>
          <p:cNvSpPr>
            <a:spLocks noGrp="1"/>
          </p:cNvSpPr>
          <p:nvPr>
            <p:ph type="title"/>
          </p:nvPr>
        </p:nvSpPr>
        <p:spPr/>
        <p:txBody>
          <a:bodyPr/>
          <a:lstStyle/>
          <a:p>
            <a:r>
              <a:rPr lang="zh-CN" altLang="en-US" dirty="0"/>
              <a:t>指针及其运用</a:t>
            </a:r>
          </a:p>
        </p:txBody>
      </p:sp>
      <p:sp>
        <p:nvSpPr>
          <p:cNvPr id="4100" name="Rectangle 3"/>
          <p:cNvSpPr>
            <a:spLocks noGrp="1" noChangeArrowheads="1"/>
          </p:cNvSpPr>
          <p:nvPr>
            <p:ph idx="1"/>
          </p:nvPr>
        </p:nvSpPr>
        <p:spPr/>
        <p:txBody>
          <a:bodyPr/>
          <a:lstStyle/>
          <a:p>
            <a:pPr eaLnBrk="1" hangingPunct="1">
              <a:spcBef>
                <a:spcPts val="0"/>
              </a:spcBef>
            </a:pPr>
            <a:r>
              <a:rPr lang="zh-CN" altLang="en-US" sz="2400" b="0" dirty="0"/>
              <a:t>指针的基本概念</a:t>
            </a:r>
            <a:endParaRPr lang="en-US" altLang="zh-CN" sz="2400" b="0" dirty="0"/>
          </a:p>
          <a:p>
            <a:pPr lvl="1" eaLnBrk="1" hangingPunct="1">
              <a:spcBef>
                <a:spcPts val="0"/>
              </a:spcBef>
            </a:pPr>
            <a:r>
              <a:rPr lang="zh-CN" altLang="en-US" sz="2000" dirty="0"/>
              <a:t>概述</a:t>
            </a:r>
            <a:endParaRPr lang="en-US" altLang="zh-CN" sz="2000" dirty="0"/>
          </a:p>
          <a:p>
            <a:pPr lvl="1" eaLnBrk="1" hangingPunct="1">
              <a:spcBef>
                <a:spcPts val="0"/>
              </a:spcBef>
            </a:pPr>
            <a:r>
              <a:rPr lang="zh-CN" altLang="en-US" sz="2000" dirty="0"/>
              <a:t>指针类型的构造</a:t>
            </a:r>
            <a:endParaRPr lang="en-US" altLang="zh-CN" sz="2000" dirty="0"/>
          </a:p>
          <a:p>
            <a:pPr lvl="1" eaLnBrk="1" hangingPunct="1">
              <a:spcBef>
                <a:spcPts val="0"/>
              </a:spcBef>
            </a:pPr>
            <a:r>
              <a:rPr lang="zh-CN" altLang="en-US" sz="2000" dirty="0"/>
              <a:t>指针变量的定义与初始化</a:t>
            </a:r>
            <a:endParaRPr lang="en-US" altLang="zh-CN" sz="2000" dirty="0"/>
          </a:p>
          <a:p>
            <a:pPr lvl="1" eaLnBrk="1" hangingPunct="1">
              <a:spcBef>
                <a:spcPts val="0"/>
              </a:spcBef>
            </a:pPr>
            <a:r>
              <a:rPr lang="zh-CN" altLang="en-US" sz="2000" dirty="0"/>
              <a:t>指针的基本操作</a:t>
            </a:r>
            <a:endParaRPr lang="en-US" altLang="zh-CN" sz="2000" b="0" dirty="0"/>
          </a:p>
          <a:p>
            <a:pPr eaLnBrk="1" hangingPunct="1">
              <a:spcBef>
                <a:spcPts val="0"/>
              </a:spcBef>
            </a:pPr>
            <a:r>
              <a:rPr lang="zh-CN" altLang="en-US" sz="2400" b="0" dirty="0"/>
              <a:t>用指针操纵数组</a:t>
            </a:r>
            <a:endParaRPr lang="en-US" altLang="zh-CN" sz="2400" b="0" dirty="0"/>
          </a:p>
          <a:p>
            <a:pPr lvl="5">
              <a:spcBef>
                <a:spcPts val="0"/>
              </a:spcBef>
            </a:pPr>
            <a:endParaRPr lang="en-US" altLang="zh-CN" sz="1400" dirty="0"/>
          </a:p>
          <a:p>
            <a:pPr eaLnBrk="1" hangingPunct="1">
              <a:spcBef>
                <a:spcPts val="0"/>
              </a:spcBef>
            </a:pPr>
            <a:r>
              <a:rPr lang="zh-CN" altLang="en-US" sz="2400" dirty="0"/>
              <a:t>用指针在函数间传递数据</a:t>
            </a:r>
            <a:endParaRPr lang="en-US" altLang="zh-CN" sz="2400" dirty="0"/>
          </a:p>
          <a:p>
            <a:pPr lvl="1" eaLnBrk="1" hangingPunct="1">
              <a:spcBef>
                <a:spcPts val="0"/>
              </a:spcBef>
            </a:pPr>
            <a:r>
              <a:rPr lang="zh-CN" altLang="en-US" sz="2000" dirty="0"/>
              <a:t>指针类型参数</a:t>
            </a:r>
            <a:endParaRPr lang="en-US" altLang="zh-CN" sz="2000" dirty="0"/>
          </a:p>
          <a:p>
            <a:pPr lvl="1" eaLnBrk="1" hangingPunct="1">
              <a:spcBef>
                <a:spcPts val="0"/>
              </a:spcBef>
            </a:pPr>
            <a:r>
              <a:rPr lang="en-US" altLang="zh-CN" sz="2000" dirty="0"/>
              <a:t>const</a:t>
            </a:r>
            <a:r>
              <a:rPr lang="zh-CN" altLang="en-US" sz="2000" dirty="0"/>
              <a:t>的作用</a:t>
            </a:r>
            <a:endParaRPr lang="en-US" altLang="zh-CN" sz="2000" dirty="0"/>
          </a:p>
          <a:p>
            <a:pPr lvl="1" eaLnBrk="1" hangingPunct="1">
              <a:spcBef>
                <a:spcPts val="0"/>
              </a:spcBef>
            </a:pPr>
            <a:r>
              <a:rPr lang="zh-CN" altLang="en-US" sz="2000" dirty="0"/>
              <a:t>指针类型返回值</a:t>
            </a:r>
            <a:endParaRPr lang="en-US" altLang="zh-CN" sz="2000" dirty="0"/>
          </a:p>
          <a:p>
            <a:pPr eaLnBrk="1" hangingPunct="1">
              <a:spcBef>
                <a:spcPts val="0"/>
              </a:spcBef>
            </a:pPr>
            <a:r>
              <a:rPr lang="zh-CN" altLang="en-US" sz="2400" dirty="0"/>
              <a:t>用指针访问动态变量</a:t>
            </a:r>
            <a:endParaRPr lang="en-US" altLang="zh-CN" sz="2400" dirty="0"/>
          </a:p>
          <a:p>
            <a:pPr lvl="1" eaLnBrk="1" hangingPunct="1">
              <a:spcBef>
                <a:spcPts val="0"/>
              </a:spcBef>
            </a:pPr>
            <a:r>
              <a:rPr lang="zh-CN" altLang="en-US" sz="2000" dirty="0"/>
              <a:t>通用指针与</a:t>
            </a:r>
            <a:r>
              <a:rPr lang="en-US" altLang="zh-CN" sz="2000" dirty="0"/>
              <a:t>void</a:t>
            </a:r>
            <a:r>
              <a:rPr lang="zh-CN" altLang="en-US" sz="2000" dirty="0"/>
              <a:t>类型</a:t>
            </a:r>
            <a:endParaRPr lang="en-US" altLang="zh-CN" sz="2000" dirty="0"/>
          </a:p>
          <a:p>
            <a:pPr lvl="1" eaLnBrk="1" hangingPunct="1">
              <a:spcBef>
                <a:spcPts val="0"/>
              </a:spcBef>
            </a:pPr>
            <a:r>
              <a:rPr lang="zh-CN" altLang="en-US" sz="2000" dirty="0"/>
              <a:t>动态变量的创建、访问和撤销</a:t>
            </a:r>
            <a:endParaRPr lang="en-US" altLang="zh-CN" sz="2000" dirty="0"/>
          </a:p>
          <a:p>
            <a:pPr lvl="1" eaLnBrk="1" hangingPunct="1">
              <a:spcBef>
                <a:spcPts val="0"/>
              </a:spcBef>
            </a:pPr>
            <a:r>
              <a:rPr lang="zh-CN" altLang="en-US" sz="2000" dirty="0"/>
              <a:t>内存泄漏与悬浮指针</a:t>
            </a:r>
            <a:endParaRPr lang="en-US" altLang="zh-CN" sz="2000" dirty="0"/>
          </a:p>
          <a:p>
            <a:pPr lvl="5">
              <a:spcBef>
                <a:spcPts val="0"/>
              </a:spcBef>
            </a:pPr>
            <a:endParaRPr lang="en-US" altLang="zh-CN" sz="1400" b="0" dirty="0"/>
          </a:p>
          <a:p>
            <a:pPr eaLnBrk="1" hangingPunct="1">
              <a:spcBef>
                <a:spcPts val="0"/>
              </a:spcBef>
            </a:pPr>
            <a:r>
              <a:rPr lang="zh-CN" altLang="en-US" sz="2000" b="0" dirty="0"/>
              <a:t>多级指针</a:t>
            </a:r>
            <a:endParaRPr lang="en-US" altLang="zh-CN" sz="2000" b="0" dirty="0"/>
          </a:p>
          <a:p>
            <a:pPr eaLnBrk="1" hangingPunct="1">
              <a:spcBef>
                <a:spcPts val="0"/>
              </a:spcBef>
            </a:pPr>
            <a:r>
              <a:rPr lang="zh-CN" altLang="en-US" sz="2000" b="0" dirty="0"/>
              <a:t>用指针操纵函数</a:t>
            </a:r>
            <a:endParaRPr lang="en-US" altLang="zh-CN" sz="2000" b="0" dirty="0"/>
          </a:p>
          <a:p>
            <a:pPr eaLnBrk="1" hangingPunct="1">
              <a:spcBef>
                <a:spcPts val="0"/>
              </a:spcBef>
            </a:pPr>
            <a:r>
              <a:rPr lang="en-US" altLang="zh-CN" sz="2000" b="0" dirty="0"/>
              <a:t>C++</a:t>
            </a:r>
            <a:r>
              <a:rPr lang="zh-CN" altLang="en-US" sz="2000" b="0" dirty="0"/>
              <a:t>的引用类型</a:t>
            </a:r>
            <a:endParaRPr lang="en-US" altLang="zh-CN" sz="2000" b="0" dirty="0"/>
          </a:p>
          <a:p>
            <a:pPr eaLnBrk="1" hangingPunct="1">
              <a:spcBef>
                <a:spcPts val="0"/>
              </a:spcBef>
            </a:pPr>
            <a:endParaRPr lang="en-US" altLang="zh-CN" sz="2400"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F6B8C-F024-46C2-B312-C426183BEF5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8761991-05E3-44C9-8672-CD569CA7DF6E}"/>
              </a:ext>
            </a:extLst>
          </p:cNvPr>
          <p:cNvSpPr>
            <a:spLocks noGrp="1"/>
          </p:cNvSpPr>
          <p:nvPr>
            <p:ph idx="1"/>
          </p:nvPr>
        </p:nvSpPr>
        <p:spPr/>
        <p:txBody>
          <a:bodyPr/>
          <a:lstStyle/>
          <a:p>
            <a:endParaRPr lang="zh-CN" altLang="en-US" dirty="0"/>
          </a:p>
        </p:txBody>
      </p:sp>
      <p:sp>
        <p:nvSpPr>
          <p:cNvPr id="17" name="Text Box 25">
            <a:extLst>
              <a:ext uri="{FF2B5EF4-FFF2-40B4-BE49-F238E27FC236}">
                <a16:creationId xmlns:a16="http://schemas.microsoft.com/office/drawing/2014/main" id="{AC0F428C-2ACD-4147-AB2D-3B808D3FB2EB}"/>
              </a:ext>
            </a:extLst>
          </p:cNvPr>
          <p:cNvSpPr txBox="1">
            <a:spLocks noChangeArrowheads="1"/>
          </p:cNvSpPr>
          <p:nvPr/>
        </p:nvSpPr>
        <p:spPr bwMode="auto">
          <a:xfrm>
            <a:off x="4992978" y="4784085"/>
            <a:ext cx="8241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000" b="1" dirty="0">
                <a:latin typeface="Courier New" panose="02070309020205020404" pitchFamily="49" charset="0"/>
                <a:cs typeface="Courier New" panose="02070309020205020404" pitchFamily="49" charset="0"/>
              </a:rPr>
              <a:t>a[0]</a:t>
            </a:r>
          </a:p>
        </p:txBody>
      </p:sp>
      <p:sp>
        <p:nvSpPr>
          <p:cNvPr id="22" name="矩形 21">
            <a:extLst>
              <a:ext uri="{FF2B5EF4-FFF2-40B4-BE49-F238E27FC236}">
                <a16:creationId xmlns:a16="http://schemas.microsoft.com/office/drawing/2014/main" id="{1B947288-BD61-4A09-B702-FF1F072E45E0}"/>
              </a:ext>
            </a:extLst>
          </p:cNvPr>
          <p:cNvSpPr/>
          <p:nvPr/>
        </p:nvSpPr>
        <p:spPr>
          <a:xfrm>
            <a:off x="723729" y="5122141"/>
            <a:ext cx="2536162" cy="400110"/>
          </a:xfrm>
          <a:prstGeom prst="rect">
            <a:avLst/>
          </a:prstGeom>
        </p:spPr>
        <p:txBody>
          <a:bodyPr wrap="square">
            <a:spAutoFit/>
          </a:bodyPr>
          <a:lstStyle/>
          <a:p>
            <a:r>
              <a:rPr lang="en-US" altLang="zh-CN" sz="2000" b="1" dirty="0">
                <a:latin typeface="Courier New" panose="02070309020205020404" pitchFamily="49" charset="0"/>
                <a:cs typeface="Courier New" panose="02070309020205020404" pitchFamily="49" charset="0"/>
              </a:rPr>
              <a:t>0x 0000</a:t>
            </a:r>
            <a:r>
              <a:rPr lang="en-US" altLang="zh-CN" sz="2000" b="1" dirty="0">
                <a:solidFill>
                  <a:srgbClr val="FF0000"/>
                </a:solidFill>
                <a:latin typeface="Courier New" panose="02070309020205020404" pitchFamily="49" charset="0"/>
                <a:cs typeface="Courier New" panose="02070309020205020404" pitchFamily="49" charset="0"/>
              </a:rPr>
              <a:t>2200</a:t>
            </a:r>
            <a:r>
              <a:rPr lang="en-US" altLang="zh-CN" sz="2000" b="1" dirty="0">
                <a:latin typeface="Courier New" panose="02070309020205020404" pitchFamily="49" charset="0"/>
                <a:cs typeface="Courier New" panose="02070309020205020404" pitchFamily="49" charset="0"/>
              </a:rPr>
              <a:t> (a)</a:t>
            </a:r>
            <a:endParaRPr lang="zh-CN" altLang="en-US" sz="2000" b="1" dirty="0">
              <a:latin typeface="Courier New" panose="02070309020205020404" pitchFamily="49" charset="0"/>
              <a:cs typeface="Courier New" panose="02070309020205020404" pitchFamily="49" charset="0"/>
            </a:endParaRPr>
          </a:p>
        </p:txBody>
      </p:sp>
      <p:grpSp>
        <p:nvGrpSpPr>
          <p:cNvPr id="32" name="组合 31">
            <a:extLst>
              <a:ext uri="{FF2B5EF4-FFF2-40B4-BE49-F238E27FC236}">
                <a16:creationId xmlns:a16="http://schemas.microsoft.com/office/drawing/2014/main" id="{2C66A2D5-EEB6-4CD3-912B-97DFFB3A5D63}"/>
              </a:ext>
            </a:extLst>
          </p:cNvPr>
          <p:cNvGrpSpPr/>
          <p:nvPr/>
        </p:nvGrpSpPr>
        <p:grpSpPr>
          <a:xfrm>
            <a:off x="3424833" y="4432633"/>
            <a:ext cx="1455344" cy="1008000"/>
            <a:chOff x="3259114" y="2925000"/>
            <a:chExt cx="1455344" cy="1008000"/>
          </a:xfrm>
        </p:grpSpPr>
        <p:sp>
          <p:nvSpPr>
            <p:cNvPr id="14" name="Rectangle 13">
              <a:extLst>
                <a:ext uri="{FF2B5EF4-FFF2-40B4-BE49-F238E27FC236}">
                  <a16:creationId xmlns:a16="http://schemas.microsoft.com/office/drawing/2014/main" id="{C4D46DBA-F8C5-4E47-ACA7-C698C1C48C60}"/>
                </a:ext>
              </a:extLst>
            </p:cNvPr>
            <p:cNvSpPr>
              <a:spLocks noChangeArrowheads="1"/>
            </p:cNvSpPr>
            <p:nvPr/>
          </p:nvSpPr>
          <p:spPr bwMode="auto">
            <a:xfrm>
              <a:off x="3259114" y="2925000"/>
              <a:ext cx="1440266" cy="1008000"/>
            </a:xfrm>
            <a:prstGeom prst="rect">
              <a:avLst/>
            </a:prstGeom>
            <a:noFill/>
            <a:ln w="9525">
              <a:solidFill>
                <a:srgbClr val="000000"/>
              </a:solidFill>
              <a:miter lim="800000"/>
              <a:headEnd/>
              <a:tailEnd/>
            </a:ln>
          </p:spPr>
          <p:txBody>
            <a:bodyPr/>
            <a:lstStyle/>
            <a:p>
              <a:pPr eaLnBrk="1" hangingPunct="1"/>
              <a:endParaRPr lang="zh-CN" altLang="en-US" b="1"/>
            </a:p>
          </p:txBody>
        </p:sp>
        <p:cxnSp>
          <p:nvCxnSpPr>
            <p:cNvPr id="29" name="直接连接符 28">
              <a:extLst>
                <a:ext uri="{FF2B5EF4-FFF2-40B4-BE49-F238E27FC236}">
                  <a16:creationId xmlns:a16="http://schemas.microsoft.com/office/drawing/2014/main" id="{774C54A4-45BB-4CEE-8313-3CEE31C2154F}"/>
                </a:ext>
              </a:extLst>
            </p:cNvPr>
            <p:cNvCxnSpPr/>
            <p:nvPr/>
          </p:nvCxnSpPr>
          <p:spPr bwMode="auto">
            <a:xfrm>
              <a:off x="3259114" y="3429000"/>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0" name="直接连接符 29">
              <a:extLst>
                <a:ext uri="{FF2B5EF4-FFF2-40B4-BE49-F238E27FC236}">
                  <a16:creationId xmlns:a16="http://schemas.microsoft.com/office/drawing/2014/main" id="{A05DA174-5B8A-43F3-9719-D389A46F2206}"/>
                </a:ext>
              </a:extLst>
            </p:cNvPr>
            <p:cNvCxnSpPr/>
            <p:nvPr/>
          </p:nvCxnSpPr>
          <p:spPr bwMode="auto">
            <a:xfrm>
              <a:off x="3259114" y="3195030"/>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1" name="直接连接符 30">
              <a:extLst>
                <a:ext uri="{FF2B5EF4-FFF2-40B4-BE49-F238E27FC236}">
                  <a16:creationId xmlns:a16="http://schemas.microsoft.com/office/drawing/2014/main" id="{56CD0D1F-906C-4B61-A97B-272E45F07D2E}"/>
                </a:ext>
              </a:extLst>
            </p:cNvPr>
            <p:cNvCxnSpPr/>
            <p:nvPr/>
          </p:nvCxnSpPr>
          <p:spPr bwMode="auto">
            <a:xfrm>
              <a:off x="3259114" y="3690085"/>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sp>
        <p:nvSpPr>
          <p:cNvPr id="33" name="Text Box 25">
            <a:extLst>
              <a:ext uri="{FF2B5EF4-FFF2-40B4-BE49-F238E27FC236}">
                <a16:creationId xmlns:a16="http://schemas.microsoft.com/office/drawing/2014/main" id="{5B81797E-88E2-4B75-9821-5A18A8854796}"/>
              </a:ext>
            </a:extLst>
          </p:cNvPr>
          <p:cNvSpPr txBox="1">
            <a:spLocks noChangeArrowheads="1"/>
          </p:cNvSpPr>
          <p:nvPr/>
        </p:nvSpPr>
        <p:spPr bwMode="auto">
          <a:xfrm>
            <a:off x="4992978" y="3699030"/>
            <a:ext cx="8241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000" b="1" dirty="0">
                <a:latin typeface="Courier New" panose="02070309020205020404" pitchFamily="49" charset="0"/>
                <a:cs typeface="Courier New" panose="02070309020205020404" pitchFamily="49" charset="0"/>
              </a:rPr>
              <a:t>a[1]</a:t>
            </a:r>
          </a:p>
        </p:txBody>
      </p:sp>
      <p:sp>
        <p:nvSpPr>
          <p:cNvPr id="34" name="矩形 33">
            <a:extLst>
              <a:ext uri="{FF2B5EF4-FFF2-40B4-BE49-F238E27FC236}">
                <a16:creationId xmlns:a16="http://schemas.microsoft.com/office/drawing/2014/main" id="{898F7031-040E-488C-B2D4-587D41CF2489}"/>
              </a:ext>
            </a:extLst>
          </p:cNvPr>
          <p:cNvSpPr/>
          <p:nvPr/>
        </p:nvSpPr>
        <p:spPr>
          <a:xfrm>
            <a:off x="1324676" y="4103150"/>
            <a:ext cx="2235371" cy="400110"/>
          </a:xfrm>
          <a:prstGeom prst="rect">
            <a:avLst/>
          </a:prstGeom>
        </p:spPr>
        <p:txBody>
          <a:bodyPr wrap="square">
            <a:spAutoFit/>
          </a:bodyPr>
          <a:lstStyle/>
          <a:p>
            <a:r>
              <a:rPr lang="en-US" altLang="zh-CN" sz="2000" b="1" dirty="0">
                <a:latin typeface="Courier New" panose="02070309020205020404" pitchFamily="49" charset="0"/>
                <a:cs typeface="Courier New" panose="02070309020205020404" pitchFamily="49" charset="0"/>
              </a:rPr>
              <a:t>0x 2204 (a+1)</a:t>
            </a:r>
            <a:endParaRPr lang="zh-CN" altLang="en-US" sz="2000" b="1" dirty="0">
              <a:latin typeface="Courier New" panose="02070309020205020404" pitchFamily="49" charset="0"/>
              <a:cs typeface="Courier New" panose="02070309020205020404" pitchFamily="49" charset="0"/>
            </a:endParaRPr>
          </a:p>
        </p:txBody>
      </p:sp>
      <p:grpSp>
        <p:nvGrpSpPr>
          <p:cNvPr id="35" name="组合 34">
            <a:extLst>
              <a:ext uri="{FF2B5EF4-FFF2-40B4-BE49-F238E27FC236}">
                <a16:creationId xmlns:a16="http://schemas.microsoft.com/office/drawing/2014/main" id="{CA2FBF99-AB4C-486D-A416-E20E44083C31}"/>
              </a:ext>
            </a:extLst>
          </p:cNvPr>
          <p:cNvGrpSpPr/>
          <p:nvPr/>
        </p:nvGrpSpPr>
        <p:grpSpPr>
          <a:xfrm>
            <a:off x="3424833" y="3413642"/>
            <a:ext cx="1455344" cy="1008000"/>
            <a:chOff x="3259114" y="2925000"/>
            <a:chExt cx="1455344" cy="1008000"/>
          </a:xfrm>
        </p:grpSpPr>
        <p:sp>
          <p:nvSpPr>
            <p:cNvPr id="36" name="Rectangle 13">
              <a:extLst>
                <a:ext uri="{FF2B5EF4-FFF2-40B4-BE49-F238E27FC236}">
                  <a16:creationId xmlns:a16="http://schemas.microsoft.com/office/drawing/2014/main" id="{B36B7AA1-F354-43E7-9060-2FC830095FD7}"/>
                </a:ext>
              </a:extLst>
            </p:cNvPr>
            <p:cNvSpPr>
              <a:spLocks noChangeArrowheads="1"/>
            </p:cNvSpPr>
            <p:nvPr/>
          </p:nvSpPr>
          <p:spPr bwMode="auto">
            <a:xfrm>
              <a:off x="3259114" y="2925000"/>
              <a:ext cx="1440266" cy="1008000"/>
            </a:xfrm>
            <a:prstGeom prst="rect">
              <a:avLst/>
            </a:prstGeom>
            <a:noFill/>
            <a:ln w="9525">
              <a:solidFill>
                <a:srgbClr val="000000"/>
              </a:solidFill>
              <a:miter lim="800000"/>
              <a:headEnd/>
              <a:tailEnd/>
            </a:ln>
          </p:spPr>
          <p:txBody>
            <a:bodyPr/>
            <a:lstStyle/>
            <a:p>
              <a:pPr eaLnBrk="1" hangingPunct="1"/>
              <a:endParaRPr lang="zh-CN" altLang="en-US" b="1"/>
            </a:p>
          </p:txBody>
        </p:sp>
        <p:cxnSp>
          <p:nvCxnSpPr>
            <p:cNvPr id="37" name="直接连接符 36">
              <a:extLst>
                <a:ext uri="{FF2B5EF4-FFF2-40B4-BE49-F238E27FC236}">
                  <a16:creationId xmlns:a16="http://schemas.microsoft.com/office/drawing/2014/main" id="{B165B7E8-8D1B-4F85-8041-7F6269A8C5B0}"/>
                </a:ext>
              </a:extLst>
            </p:cNvPr>
            <p:cNvCxnSpPr/>
            <p:nvPr/>
          </p:nvCxnSpPr>
          <p:spPr bwMode="auto">
            <a:xfrm>
              <a:off x="3259114" y="3429000"/>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8" name="直接连接符 37">
              <a:extLst>
                <a:ext uri="{FF2B5EF4-FFF2-40B4-BE49-F238E27FC236}">
                  <a16:creationId xmlns:a16="http://schemas.microsoft.com/office/drawing/2014/main" id="{17414A1E-7D0B-445C-AB78-A66CC476C509}"/>
                </a:ext>
              </a:extLst>
            </p:cNvPr>
            <p:cNvCxnSpPr/>
            <p:nvPr/>
          </p:nvCxnSpPr>
          <p:spPr bwMode="auto">
            <a:xfrm>
              <a:off x="3259114" y="3195030"/>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9" name="直接连接符 38">
              <a:extLst>
                <a:ext uri="{FF2B5EF4-FFF2-40B4-BE49-F238E27FC236}">
                  <a16:creationId xmlns:a16="http://schemas.microsoft.com/office/drawing/2014/main" id="{3A6553F5-9144-43BB-8687-B44DA52C8511}"/>
                </a:ext>
              </a:extLst>
            </p:cNvPr>
            <p:cNvCxnSpPr/>
            <p:nvPr/>
          </p:nvCxnSpPr>
          <p:spPr bwMode="auto">
            <a:xfrm>
              <a:off x="3259114" y="3690085"/>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grpSp>
        <p:nvGrpSpPr>
          <p:cNvPr id="40" name="组合 39">
            <a:extLst>
              <a:ext uri="{FF2B5EF4-FFF2-40B4-BE49-F238E27FC236}">
                <a16:creationId xmlns:a16="http://schemas.microsoft.com/office/drawing/2014/main" id="{53288DB9-ABF7-4FED-99B6-164BA970B0FF}"/>
              </a:ext>
            </a:extLst>
          </p:cNvPr>
          <p:cNvGrpSpPr/>
          <p:nvPr/>
        </p:nvGrpSpPr>
        <p:grpSpPr>
          <a:xfrm>
            <a:off x="3424727" y="1898830"/>
            <a:ext cx="1455344" cy="1008000"/>
            <a:chOff x="3259114" y="2925000"/>
            <a:chExt cx="1455344" cy="1008000"/>
          </a:xfrm>
        </p:grpSpPr>
        <p:sp>
          <p:nvSpPr>
            <p:cNvPr id="41" name="Rectangle 13">
              <a:extLst>
                <a:ext uri="{FF2B5EF4-FFF2-40B4-BE49-F238E27FC236}">
                  <a16:creationId xmlns:a16="http://schemas.microsoft.com/office/drawing/2014/main" id="{79920EF1-28D8-43CD-85A8-44B2C51F0694}"/>
                </a:ext>
              </a:extLst>
            </p:cNvPr>
            <p:cNvSpPr>
              <a:spLocks noChangeArrowheads="1"/>
            </p:cNvSpPr>
            <p:nvPr/>
          </p:nvSpPr>
          <p:spPr bwMode="auto">
            <a:xfrm>
              <a:off x="3259114" y="2925000"/>
              <a:ext cx="1440266" cy="1008000"/>
            </a:xfrm>
            <a:prstGeom prst="rect">
              <a:avLst/>
            </a:prstGeom>
            <a:noFill/>
            <a:ln w="9525">
              <a:solidFill>
                <a:srgbClr val="000000"/>
              </a:solidFill>
              <a:miter lim="800000"/>
              <a:headEnd/>
              <a:tailEnd/>
            </a:ln>
          </p:spPr>
          <p:txBody>
            <a:bodyPr/>
            <a:lstStyle/>
            <a:p>
              <a:pPr eaLnBrk="1" hangingPunct="1"/>
              <a:endParaRPr lang="zh-CN" altLang="en-US" b="1"/>
            </a:p>
          </p:txBody>
        </p:sp>
        <p:cxnSp>
          <p:nvCxnSpPr>
            <p:cNvPr id="42" name="直接连接符 41">
              <a:extLst>
                <a:ext uri="{FF2B5EF4-FFF2-40B4-BE49-F238E27FC236}">
                  <a16:creationId xmlns:a16="http://schemas.microsoft.com/office/drawing/2014/main" id="{3D431048-96E9-441F-A9B9-C32B86CE4CE4}"/>
                </a:ext>
              </a:extLst>
            </p:cNvPr>
            <p:cNvCxnSpPr/>
            <p:nvPr/>
          </p:nvCxnSpPr>
          <p:spPr bwMode="auto">
            <a:xfrm>
              <a:off x="3259114" y="3429000"/>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3" name="直接连接符 42">
              <a:extLst>
                <a:ext uri="{FF2B5EF4-FFF2-40B4-BE49-F238E27FC236}">
                  <a16:creationId xmlns:a16="http://schemas.microsoft.com/office/drawing/2014/main" id="{CAD10E00-FFE2-49B1-ABA6-A2C494D274C6}"/>
                </a:ext>
              </a:extLst>
            </p:cNvPr>
            <p:cNvCxnSpPr/>
            <p:nvPr/>
          </p:nvCxnSpPr>
          <p:spPr bwMode="auto">
            <a:xfrm>
              <a:off x="3259114" y="3195030"/>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4" name="直接连接符 43">
              <a:extLst>
                <a:ext uri="{FF2B5EF4-FFF2-40B4-BE49-F238E27FC236}">
                  <a16:creationId xmlns:a16="http://schemas.microsoft.com/office/drawing/2014/main" id="{D3F7177E-FDF0-4B56-83E3-75BFCF69A6CD}"/>
                </a:ext>
              </a:extLst>
            </p:cNvPr>
            <p:cNvCxnSpPr/>
            <p:nvPr/>
          </p:nvCxnSpPr>
          <p:spPr bwMode="auto">
            <a:xfrm>
              <a:off x="3259114" y="3690085"/>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sp>
        <p:nvSpPr>
          <p:cNvPr id="45" name="文本框 44">
            <a:extLst>
              <a:ext uri="{FF2B5EF4-FFF2-40B4-BE49-F238E27FC236}">
                <a16:creationId xmlns:a16="http://schemas.microsoft.com/office/drawing/2014/main" id="{C1092335-9BB5-4E37-907F-1EEBA434D930}"/>
              </a:ext>
            </a:extLst>
          </p:cNvPr>
          <p:cNvSpPr txBox="1"/>
          <p:nvPr/>
        </p:nvSpPr>
        <p:spPr>
          <a:xfrm>
            <a:off x="3484916" y="2922330"/>
            <a:ext cx="1140203" cy="461665"/>
          </a:xfrm>
          <a:prstGeom prst="rect">
            <a:avLst/>
          </a:prstGeom>
          <a:noFill/>
        </p:spPr>
        <p:txBody>
          <a:bodyPr wrap="square" rtlCol="0">
            <a:spAutoFit/>
          </a:bodyPr>
          <a:lstStyle/>
          <a:p>
            <a:r>
              <a:rPr lang="en-US" altLang="zh-CN" b="1" dirty="0"/>
              <a:t>……</a:t>
            </a:r>
            <a:endParaRPr lang="zh-CN" altLang="en-US" b="1" dirty="0"/>
          </a:p>
        </p:txBody>
      </p:sp>
      <p:sp>
        <p:nvSpPr>
          <p:cNvPr id="46" name="Text Box 25">
            <a:extLst>
              <a:ext uri="{FF2B5EF4-FFF2-40B4-BE49-F238E27FC236}">
                <a16:creationId xmlns:a16="http://schemas.microsoft.com/office/drawing/2014/main" id="{2429AB2B-06E6-49A3-BF1E-80CE82C4C0D0}"/>
              </a:ext>
            </a:extLst>
          </p:cNvPr>
          <p:cNvSpPr txBox="1">
            <a:spLocks noChangeArrowheads="1"/>
          </p:cNvSpPr>
          <p:nvPr/>
        </p:nvSpPr>
        <p:spPr bwMode="auto">
          <a:xfrm>
            <a:off x="4992978" y="2218800"/>
            <a:ext cx="8241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000" b="1" dirty="0">
                <a:solidFill>
                  <a:srgbClr val="FF0000"/>
                </a:solidFill>
                <a:latin typeface="Courier New" panose="02070309020205020404" pitchFamily="49" charset="0"/>
                <a:cs typeface="Courier New" panose="02070309020205020404" pitchFamily="49" charset="0"/>
              </a:rPr>
              <a:t>++pa</a:t>
            </a:r>
          </a:p>
        </p:txBody>
      </p:sp>
      <p:sp>
        <p:nvSpPr>
          <p:cNvPr id="47" name="Text Box 25">
            <a:extLst>
              <a:ext uri="{FF2B5EF4-FFF2-40B4-BE49-F238E27FC236}">
                <a16:creationId xmlns:a16="http://schemas.microsoft.com/office/drawing/2014/main" id="{B4CAF022-45CF-4511-B62A-DF98B0F0A5DD}"/>
              </a:ext>
            </a:extLst>
          </p:cNvPr>
          <p:cNvSpPr txBox="1">
            <a:spLocks noChangeArrowheads="1"/>
          </p:cNvSpPr>
          <p:nvPr/>
        </p:nvSpPr>
        <p:spPr bwMode="auto">
          <a:xfrm>
            <a:off x="3875917" y="1892876"/>
            <a:ext cx="824134"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lnSpc>
                <a:spcPts val="2000"/>
              </a:lnSpc>
              <a:spcBef>
                <a:spcPts val="0"/>
              </a:spcBef>
            </a:pPr>
            <a:r>
              <a:rPr lang="en-US" altLang="zh-CN" sz="2000" b="1" dirty="0">
                <a:latin typeface="Courier New" panose="02070309020205020404" pitchFamily="49" charset="0"/>
                <a:cs typeface="Courier New" panose="02070309020205020404" pitchFamily="49" charset="0"/>
              </a:rPr>
              <a:t>0</a:t>
            </a:r>
            <a:r>
              <a:rPr lang="en-US" altLang="zh-CN" sz="2000" b="1" dirty="0">
                <a:solidFill>
                  <a:srgbClr val="FF0000"/>
                </a:solidFill>
                <a:latin typeface="Courier New" panose="02070309020205020404" pitchFamily="49" charset="0"/>
                <a:cs typeface="Courier New" panose="02070309020205020404" pitchFamily="49" charset="0"/>
              </a:rPr>
              <a:t>4</a:t>
            </a:r>
          </a:p>
          <a:p>
            <a:pPr eaLnBrk="1" hangingPunct="1">
              <a:lnSpc>
                <a:spcPts val="2000"/>
              </a:lnSpc>
              <a:spcBef>
                <a:spcPts val="0"/>
              </a:spcBef>
            </a:pPr>
            <a:r>
              <a:rPr lang="en-US" altLang="zh-CN" sz="2000" b="1" dirty="0">
                <a:latin typeface="Courier New" panose="02070309020205020404" pitchFamily="49" charset="0"/>
                <a:cs typeface="Courier New" panose="02070309020205020404" pitchFamily="49" charset="0"/>
              </a:rPr>
              <a:t>22</a:t>
            </a:r>
          </a:p>
          <a:p>
            <a:pPr eaLnBrk="1" hangingPunct="1">
              <a:lnSpc>
                <a:spcPts val="2000"/>
              </a:lnSpc>
              <a:spcBef>
                <a:spcPts val="0"/>
              </a:spcBef>
            </a:pPr>
            <a:r>
              <a:rPr lang="en-US" altLang="zh-CN" sz="2000" b="1" dirty="0">
                <a:latin typeface="Courier New" panose="02070309020205020404" pitchFamily="49" charset="0"/>
                <a:cs typeface="Courier New" panose="02070309020205020404" pitchFamily="49" charset="0"/>
              </a:rPr>
              <a:t>00</a:t>
            </a:r>
          </a:p>
          <a:p>
            <a:pPr eaLnBrk="1" hangingPunct="1">
              <a:lnSpc>
                <a:spcPts val="2000"/>
              </a:lnSpc>
              <a:spcBef>
                <a:spcPts val="0"/>
              </a:spcBef>
            </a:pPr>
            <a:r>
              <a:rPr lang="en-US" altLang="zh-CN" sz="2000" b="1" dirty="0">
                <a:latin typeface="Courier New" panose="02070309020205020404" pitchFamily="49" charset="0"/>
                <a:cs typeface="Courier New" panose="02070309020205020404" pitchFamily="49" charset="0"/>
              </a:rPr>
              <a:t>00</a:t>
            </a:r>
          </a:p>
        </p:txBody>
      </p:sp>
      <p:grpSp>
        <p:nvGrpSpPr>
          <p:cNvPr id="48" name="组合 42">
            <a:extLst>
              <a:ext uri="{FF2B5EF4-FFF2-40B4-BE49-F238E27FC236}">
                <a16:creationId xmlns:a16="http://schemas.microsoft.com/office/drawing/2014/main" id="{A84E212E-7746-4513-BA5F-1D1AD8567510}"/>
              </a:ext>
            </a:extLst>
          </p:cNvPr>
          <p:cNvGrpSpPr>
            <a:grpSpLocks/>
          </p:cNvGrpSpPr>
          <p:nvPr/>
        </p:nvGrpSpPr>
        <p:grpSpPr bwMode="auto">
          <a:xfrm>
            <a:off x="9025717" y="2078850"/>
            <a:ext cx="1720348" cy="3420340"/>
            <a:chOff x="3777032" y="2708528"/>
            <a:chExt cx="1290023" cy="3420427"/>
          </a:xfrm>
          <a:noFill/>
        </p:grpSpPr>
        <p:sp>
          <p:nvSpPr>
            <p:cNvPr id="49" name="Rectangle 7">
              <a:extLst>
                <a:ext uri="{FF2B5EF4-FFF2-40B4-BE49-F238E27FC236}">
                  <a16:creationId xmlns:a16="http://schemas.microsoft.com/office/drawing/2014/main" id="{15533AFB-A80A-45F3-A190-2C6032EBB907}"/>
                </a:ext>
              </a:extLst>
            </p:cNvPr>
            <p:cNvSpPr>
              <a:spLocks noChangeArrowheads="1"/>
            </p:cNvSpPr>
            <p:nvPr/>
          </p:nvSpPr>
          <p:spPr bwMode="auto">
            <a:xfrm>
              <a:off x="3986935" y="2877415"/>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0" name="Rectangle 8">
              <a:extLst>
                <a:ext uri="{FF2B5EF4-FFF2-40B4-BE49-F238E27FC236}">
                  <a16:creationId xmlns:a16="http://schemas.microsoft.com/office/drawing/2014/main" id="{0F140331-60E7-4BDE-8246-91075E4CC87C}"/>
                </a:ext>
              </a:extLst>
            </p:cNvPr>
            <p:cNvSpPr>
              <a:spLocks noChangeArrowheads="1"/>
            </p:cNvSpPr>
            <p:nvPr/>
          </p:nvSpPr>
          <p:spPr bwMode="auto">
            <a:xfrm>
              <a:off x="3986935" y="4328749"/>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1" name="Rectangle 9">
              <a:extLst>
                <a:ext uri="{FF2B5EF4-FFF2-40B4-BE49-F238E27FC236}">
                  <a16:creationId xmlns:a16="http://schemas.microsoft.com/office/drawing/2014/main" id="{6E11CE27-3370-4404-968D-6D6EC8235073}"/>
                </a:ext>
              </a:extLst>
            </p:cNvPr>
            <p:cNvSpPr>
              <a:spLocks noChangeArrowheads="1"/>
            </p:cNvSpPr>
            <p:nvPr/>
          </p:nvSpPr>
          <p:spPr bwMode="auto">
            <a:xfrm>
              <a:off x="3986935" y="3968700"/>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2" name="Rectangle 11">
              <a:extLst>
                <a:ext uri="{FF2B5EF4-FFF2-40B4-BE49-F238E27FC236}">
                  <a16:creationId xmlns:a16="http://schemas.microsoft.com/office/drawing/2014/main" id="{8972386D-F707-44FD-BF45-AE04C3E3EEF0}"/>
                </a:ext>
              </a:extLst>
            </p:cNvPr>
            <p:cNvSpPr>
              <a:spLocks noChangeArrowheads="1"/>
            </p:cNvSpPr>
            <p:nvPr/>
          </p:nvSpPr>
          <p:spPr bwMode="auto">
            <a:xfrm>
              <a:off x="3777032" y="2764472"/>
              <a:ext cx="198596" cy="3077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000" b="1" dirty="0">
                  <a:latin typeface="黑体" pitchFamily="49" charset="-122"/>
                </a:rPr>
                <a:t>栈</a:t>
              </a:r>
              <a:endParaRPr lang="zh-CN" altLang="en-US" sz="2000" b="1" dirty="0"/>
            </a:p>
          </p:txBody>
        </p:sp>
        <p:sp>
          <p:nvSpPr>
            <p:cNvPr id="53" name="Rectangle 12">
              <a:extLst>
                <a:ext uri="{FF2B5EF4-FFF2-40B4-BE49-F238E27FC236}">
                  <a16:creationId xmlns:a16="http://schemas.microsoft.com/office/drawing/2014/main" id="{7BC9A9E6-35A3-40B0-9336-815324554873}"/>
                </a:ext>
              </a:extLst>
            </p:cNvPr>
            <p:cNvSpPr>
              <a:spLocks noChangeArrowheads="1"/>
            </p:cNvSpPr>
            <p:nvPr/>
          </p:nvSpPr>
          <p:spPr bwMode="auto">
            <a:xfrm>
              <a:off x="3986935" y="4688798"/>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4" name="Rectangle 13">
              <a:extLst>
                <a:ext uri="{FF2B5EF4-FFF2-40B4-BE49-F238E27FC236}">
                  <a16:creationId xmlns:a16="http://schemas.microsoft.com/office/drawing/2014/main" id="{B69D30A0-7E88-409D-8886-7CBE2799E7A8}"/>
                </a:ext>
              </a:extLst>
            </p:cNvPr>
            <p:cNvSpPr>
              <a:spLocks noChangeArrowheads="1"/>
            </p:cNvSpPr>
            <p:nvPr/>
          </p:nvSpPr>
          <p:spPr bwMode="auto">
            <a:xfrm>
              <a:off x="3986935" y="5408896"/>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5" name="Rectangle 14">
              <a:extLst>
                <a:ext uri="{FF2B5EF4-FFF2-40B4-BE49-F238E27FC236}">
                  <a16:creationId xmlns:a16="http://schemas.microsoft.com/office/drawing/2014/main" id="{16F7345B-6CCF-43F0-8465-9AEB1C9392D6}"/>
                </a:ext>
              </a:extLst>
            </p:cNvPr>
            <p:cNvSpPr>
              <a:spLocks noChangeArrowheads="1"/>
            </p:cNvSpPr>
            <p:nvPr/>
          </p:nvSpPr>
          <p:spPr bwMode="auto">
            <a:xfrm>
              <a:off x="3986935" y="5048847"/>
              <a:ext cx="1080000" cy="360009"/>
            </a:xfrm>
            <a:prstGeom prst="rect">
              <a:avLst/>
            </a:prstGeom>
            <a:grpFill/>
            <a:ln w="9525">
              <a:solidFill>
                <a:srgbClr val="000000"/>
              </a:solidFill>
              <a:miter lim="800000"/>
              <a:headEnd/>
              <a:tailEnd/>
            </a:ln>
          </p:spPr>
          <p:txBody>
            <a:bodyPr/>
            <a:lstStyle/>
            <a:p>
              <a:pPr eaLnBrk="1" hangingPunct="1"/>
              <a:endParaRPr lang="zh-CN" altLang="en-US"/>
            </a:p>
          </p:txBody>
        </p:sp>
        <p:cxnSp>
          <p:nvCxnSpPr>
            <p:cNvPr id="56" name="直接连接符 35">
              <a:extLst>
                <a:ext uri="{FF2B5EF4-FFF2-40B4-BE49-F238E27FC236}">
                  <a16:creationId xmlns:a16="http://schemas.microsoft.com/office/drawing/2014/main" id="{D6EF7A04-745A-4DD4-96CD-E9B81D20D8B4}"/>
                </a:ext>
              </a:extLst>
            </p:cNvPr>
            <p:cNvCxnSpPr>
              <a:cxnSpLocks noChangeShapeType="1"/>
            </p:cNvCxnSpPr>
            <p:nvPr/>
          </p:nvCxnSpPr>
          <p:spPr bwMode="auto">
            <a:xfrm>
              <a:off x="3986935" y="2717533"/>
              <a:ext cx="0" cy="216005"/>
            </a:xfrm>
            <a:prstGeom prst="line">
              <a:avLst/>
            </a:prstGeom>
            <a:grpFill/>
            <a:ln w="9525" algn="ctr">
              <a:solidFill>
                <a:schemeClr val="tx1"/>
              </a:solidFill>
              <a:round/>
              <a:headEnd/>
              <a:tailEnd/>
            </a:ln>
          </p:spPr>
        </p:cxnSp>
        <p:cxnSp>
          <p:nvCxnSpPr>
            <p:cNvPr id="57" name="直接连接符 36">
              <a:extLst>
                <a:ext uri="{FF2B5EF4-FFF2-40B4-BE49-F238E27FC236}">
                  <a16:creationId xmlns:a16="http://schemas.microsoft.com/office/drawing/2014/main" id="{E85FABC3-E08A-46D3-A619-2ADFC88DEE3E}"/>
                </a:ext>
              </a:extLst>
            </p:cNvPr>
            <p:cNvCxnSpPr>
              <a:cxnSpLocks noChangeShapeType="1"/>
            </p:cNvCxnSpPr>
            <p:nvPr/>
          </p:nvCxnSpPr>
          <p:spPr bwMode="auto">
            <a:xfrm>
              <a:off x="5067055" y="2708528"/>
              <a:ext cx="0" cy="180005"/>
            </a:xfrm>
            <a:prstGeom prst="line">
              <a:avLst/>
            </a:prstGeom>
            <a:grpFill/>
            <a:ln w="9525" algn="ctr">
              <a:solidFill>
                <a:schemeClr val="tx1"/>
              </a:solidFill>
              <a:round/>
              <a:headEnd/>
              <a:tailEnd/>
            </a:ln>
          </p:spPr>
        </p:cxnSp>
        <p:sp>
          <p:nvSpPr>
            <p:cNvPr id="58" name="Rectangle 13">
              <a:extLst>
                <a:ext uri="{FF2B5EF4-FFF2-40B4-BE49-F238E27FC236}">
                  <a16:creationId xmlns:a16="http://schemas.microsoft.com/office/drawing/2014/main" id="{5749B8F9-E703-4F37-8353-FD1043F951EE}"/>
                </a:ext>
              </a:extLst>
            </p:cNvPr>
            <p:cNvSpPr>
              <a:spLocks noChangeArrowheads="1"/>
            </p:cNvSpPr>
            <p:nvPr/>
          </p:nvSpPr>
          <p:spPr bwMode="auto">
            <a:xfrm>
              <a:off x="3986935" y="5768946"/>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9" name="Rectangle 13">
              <a:extLst>
                <a:ext uri="{FF2B5EF4-FFF2-40B4-BE49-F238E27FC236}">
                  <a16:creationId xmlns:a16="http://schemas.microsoft.com/office/drawing/2014/main" id="{553343F1-10EE-4394-93B1-A13EBB44ED7C}"/>
                </a:ext>
              </a:extLst>
            </p:cNvPr>
            <p:cNvSpPr>
              <a:spLocks noChangeArrowheads="1"/>
            </p:cNvSpPr>
            <p:nvPr/>
          </p:nvSpPr>
          <p:spPr bwMode="auto">
            <a:xfrm>
              <a:off x="3986935" y="3608651"/>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60" name="Rectangle 13">
              <a:extLst>
                <a:ext uri="{FF2B5EF4-FFF2-40B4-BE49-F238E27FC236}">
                  <a16:creationId xmlns:a16="http://schemas.microsoft.com/office/drawing/2014/main" id="{53BFCE59-0229-422A-AB53-2B4BFFF99E05}"/>
                </a:ext>
              </a:extLst>
            </p:cNvPr>
            <p:cNvSpPr>
              <a:spLocks noChangeArrowheads="1"/>
            </p:cNvSpPr>
            <p:nvPr/>
          </p:nvSpPr>
          <p:spPr bwMode="auto">
            <a:xfrm>
              <a:off x="3986935" y="3248602"/>
              <a:ext cx="1080000" cy="360009"/>
            </a:xfrm>
            <a:prstGeom prst="rect">
              <a:avLst/>
            </a:prstGeom>
            <a:grpFill/>
            <a:ln w="9525">
              <a:solidFill>
                <a:srgbClr val="000000"/>
              </a:solidFill>
              <a:miter lim="800000"/>
              <a:headEnd/>
              <a:tailEnd/>
            </a:ln>
          </p:spPr>
          <p:txBody>
            <a:bodyPr/>
            <a:lstStyle/>
            <a:p>
              <a:pPr eaLnBrk="1" hangingPunct="1"/>
              <a:endParaRPr lang="zh-CN" altLang="en-US"/>
            </a:p>
          </p:txBody>
        </p:sp>
      </p:grpSp>
      <p:sp>
        <p:nvSpPr>
          <p:cNvPr id="66" name="矩形 65">
            <a:extLst>
              <a:ext uri="{FF2B5EF4-FFF2-40B4-BE49-F238E27FC236}">
                <a16:creationId xmlns:a16="http://schemas.microsoft.com/office/drawing/2014/main" id="{21A5F69B-8B45-4562-BDEC-B023CC5C3168}"/>
              </a:ext>
            </a:extLst>
          </p:cNvPr>
          <p:cNvSpPr/>
          <p:nvPr/>
        </p:nvSpPr>
        <p:spPr>
          <a:xfrm>
            <a:off x="7940305" y="4791877"/>
            <a:ext cx="1440266" cy="461665"/>
          </a:xfrm>
          <a:prstGeom prst="rect">
            <a:avLst/>
          </a:prstGeom>
        </p:spPr>
        <p:txBody>
          <a:bodyPr wrap="square">
            <a:spAutoFit/>
          </a:bodyPr>
          <a:lstStyle/>
          <a:p>
            <a:r>
              <a:rPr lang="en-US" altLang="zh-CN" sz="2000" dirty="0">
                <a:latin typeface="Times New Roman" pitchFamily="18" charset="0"/>
                <a:cs typeface="Times New Roman" pitchFamily="18" charset="0"/>
              </a:rPr>
              <a:t>0x2200 (</a:t>
            </a:r>
            <a:r>
              <a:rPr lang="en-US" altLang="zh-CN" b="1" dirty="0">
                <a:latin typeface="Times New Roman" pitchFamily="18" charset="0"/>
                <a:cs typeface="Times New Roman" pitchFamily="18" charset="0"/>
              </a:rPr>
              <a:t>a</a:t>
            </a:r>
            <a:r>
              <a:rPr lang="en-US" altLang="zh-CN" sz="2000" dirty="0">
                <a:latin typeface="Times New Roman" pitchFamily="18" charset="0"/>
                <a:cs typeface="Times New Roman" pitchFamily="18" charset="0"/>
              </a:rPr>
              <a:t>)</a:t>
            </a:r>
            <a:endParaRPr lang="zh-CN" altLang="en-US" sz="2000" dirty="0"/>
          </a:p>
        </p:txBody>
      </p:sp>
      <p:sp>
        <p:nvSpPr>
          <p:cNvPr id="67" name="Text Box 25">
            <a:extLst>
              <a:ext uri="{FF2B5EF4-FFF2-40B4-BE49-F238E27FC236}">
                <a16:creationId xmlns:a16="http://schemas.microsoft.com/office/drawing/2014/main" id="{6C4483E5-1F87-46B9-8F37-9F001FE200A7}"/>
              </a:ext>
            </a:extLst>
          </p:cNvPr>
          <p:cNvSpPr txBox="1">
            <a:spLocks noChangeArrowheads="1"/>
          </p:cNvSpPr>
          <p:nvPr/>
        </p:nvSpPr>
        <p:spPr bwMode="auto">
          <a:xfrm>
            <a:off x="10945706" y="2483874"/>
            <a:ext cx="8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pa</a:t>
            </a:r>
          </a:p>
        </p:txBody>
      </p:sp>
      <p:sp>
        <p:nvSpPr>
          <p:cNvPr id="68" name="Text Box 29">
            <a:extLst>
              <a:ext uri="{FF2B5EF4-FFF2-40B4-BE49-F238E27FC236}">
                <a16:creationId xmlns:a16="http://schemas.microsoft.com/office/drawing/2014/main" id="{1282FB37-1DB5-4CE8-B276-E2F90CA985B8}"/>
              </a:ext>
            </a:extLst>
          </p:cNvPr>
          <p:cNvSpPr txBox="1">
            <a:spLocks noChangeArrowheads="1"/>
          </p:cNvSpPr>
          <p:nvPr/>
        </p:nvSpPr>
        <p:spPr bwMode="auto">
          <a:xfrm>
            <a:off x="9560638" y="2608236"/>
            <a:ext cx="1080000" cy="400110"/>
          </a:xfrm>
          <a:prstGeom prst="rect">
            <a:avLst/>
          </a:prstGeom>
          <a:noFill/>
          <a:ln>
            <a:noFill/>
          </a:ln>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ts val="0"/>
              </a:spcBef>
            </a:pPr>
            <a:r>
              <a:rPr lang="en-US" altLang="zh-CN" sz="2000" dirty="0">
                <a:solidFill>
                  <a:srgbClr val="FF0000"/>
                </a:solidFill>
                <a:latin typeface="Times New Roman" pitchFamily="18" charset="0"/>
                <a:cs typeface="Times New Roman" pitchFamily="18" charset="0"/>
              </a:rPr>
              <a:t>0x2200</a:t>
            </a:r>
            <a:endParaRPr lang="en-US" altLang="zh-CN" sz="2000" dirty="0">
              <a:solidFill>
                <a:srgbClr val="FF0000"/>
              </a:solidFill>
            </a:endParaRPr>
          </a:p>
        </p:txBody>
      </p:sp>
      <p:sp>
        <p:nvSpPr>
          <p:cNvPr id="69" name="箭头: 右 68">
            <a:extLst>
              <a:ext uri="{FF2B5EF4-FFF2-40B4-BE49-F238E27FC236}">
                <a16:creationId xmlns:a16="http://schemas.microsoft.com/office/drawing/2014/main" id="{66FD1214-6F86-4C40-9112-74F27A595FA3}"/>
              </a:ext>
            </a:extLst>
          </p:cNvPr>
          <p:cNvSpPr/>
          <p:nvPr/>
        </p:nvSpPr>
        <p:spPr bwMode="auto">
          <a:xfrm flipH="1">
            <a:off x="6500304" y="3375359"/>
            <a:ext cx="1440266" cy="78757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pSp>
        <p:nvGrpSpPr>
          <p:cNvPr id="70" name="组合 69">
            <a:extLst>
              <a:ext uri="{FF2B5EF4-FFF2-40B4-BE49-F238E27FC236}">
                <a16:creationId xmlns:a16="http://schemas.microsoft.com/office/drawing/2014/main" id="{D4EB9F7D-7B4E-4FA9-A14D-05BFDE37529F}"/>
              </a:ext>
            </a:extLst>
          </p:cNvPr>
          <p:cNvGrpSpPr/>
          <p:nvPr/>
        </p:nvGrpSpPr>
        <p:grpSpPr>
          <a:xfrm>
            <a:off x="3424727" y="5436335"/>
            <a:ext cx="1455344" cy="1008000"/>
            <a:chOff x="3259114" y="2925000"/>
            <a:chExt cx="1455344" cy="1008000"/>
          </a:xfrm>
        </p:grpSpPr>
        <p:sp>
          <p:nvSpPr>
            <p:cNvPr id="71" name="Rectangle 13">
              <a:extLst>
                <a:ext uri="{FF2B5EF4-FFF2-40B4-BE49-F238E27FC236}">
                  <a16:creationId xmlns:a16="http://schemas.microsoft.com/office/drawing/2014/main" id="{AEBB8C0D-429C-40FE-8B51-973F057B6305}"/>
                </a:ext>
              </a:extLst>
            </p:cNvPr>
            <p:cNvSpPr>
              <a:spLocks noChangeArrowheads="1"/>
            </p:cNvSpPr>
            <p:nvPr/>
          </p:nvSpPr>
          <p:spPr bwMode="auto">
            <a:xfrm>
              <a:off x="3259114" y="2925000"/>
              <a:ext cx="1440266" cy="1008000"/>
            </a:xfrm>
            <a:prstGeom prst="rect">
              <a:avLst/>
            </a:prstGeom>
            <a:noFill/>
            <a:ln w="9525">
              <a:solidFill>
                <a:srgbClr val="000000"/>
              </a:solidFill>
              <a:miter lim="800000"/>
              <a:headEnd/>
              <a:tailEnd/>
            </a:ln>
          </p:spPr>
          <p:txBody>
            <a:bodyPr/>
            <a:lstStyle/>
            <a:p>
              <a:pPr eaLnBrk="1" hangingPunct="1"/>
              <a:endParaRPr lang="zh-CN" altLang="en-US" b="1"/>
            </a:p>
          </p:txBody>
        </p:sp>
        <p:cxnSp>
          <p:nvCxnSpPr>
            <p:cNvPr id="72" name="直接连接符 71">
              <a:extLst>
                <a:ext uri="{FF2B5EF4-FFF2-40B4-BE49-F238E27FC236}">
                  <a16:creationId xmlns:a16="http://schemas.microsoft.com/office/drawing/2014/main" id="{1079B64E-B4E9-4852-A028-9F42A6986BC3}"/>
                </a:ext>
              </a:extLst>
            </p:cNvPr>
            <p:cNvCxnSpPr/>
            <p:nvPr/>
          </p:nvCxnSpPr>
          <p:spPr bwMode="auto">
            <a:xfrm>
              <a:off x="3259114" y="3429000"/>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73" name="直接连接符 72">
              <a:extLst>
                <a:ext uri="{FF2B5EF4-FFF2-40B4-BE49-F238E27FC236}">
                  <a16:creationId xmlns:a16="http://schemas.microsoft.com/office/drawing/2014/main" id="{1A0CA82A-4C8F-4D1A-8283-82C63D181447}"/>
                </a:ext>
              </a:extLst>
            </p:cNvPr>
            <p:cNvCxnSpPr/>
            <p:nvPr/>
          </p:nvCxnSpPr>
          <p:spPr bwMode="auto">
            <a:xfrm>
              <a:off x="3259114" y="3195030"/>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74" name="直接连接符 73">
              <a:extLst>
                <a:ext uri="{FF2B5EF4-FFF2-40B4-BE49-F238E27FC236}">
                  <a16:creationId xmlns:a16="http://schemas.microsoft.com/office/drawing/2014/main" id="{92450C0C-72A7-4D2E-B526-75A61FA6AA09}"/>
                </a:ext>
              </a:extLst>
            </p:cNvPr>
            <p:cNvCxnSpPr/>
            <p:nvPr/>
          </p:nvCxnSpPr>
          <p:spPr bwMode="auto">
            <a:xfrm>
              <a:off x="3259114" y="3690085"/>
              <a:ext cx="145534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sp>
        <p:nvSpPr>
          <p:cNvPr id="75" name="矩形 74">
            <a:extLst>
              <a:ext uri="{FF2B5EF4-FFF2-40B4-BE49-F238E27FC236}">
                <a16:creationId xmlns:a16="http://schemas.microsoft.com/office/drawing/2014/main" id="{D1F00382-4629-45E8-B8DA-F53CFEB2788C}"/>
              </a:ext>
            </a:extLst>
          </p:cNvPr>
          <p:cNvSpPr/>
          <p:nvPr/>
        </p:nvSpPr>
        <p:spPr>
          <a:xfrm>
            <a:off x="1774726" y="4919100"/>
            <a:ext cx="990219" cy="400110"/>
          </a:xfrm>
          <a:prstGeom prst="rect">
            <a:avLst/>
          </a:prstGeom>
        </p:spPr>
        <p:txBody>
          <a:bodyPr wrap="square">
            <a:spAutoFit/>
          </a:bodyPr>
          <a:lstStyle/>
          <a:p>
            <a:r>
              <a:rPr lang="en-US" altLang="zh-CN" sz="2000" b="1" dirty="0">
                <a:latin typeface="Courier New" panose="02070309020205020404" pitchFamily="49" charset="0"/>
                <a:cs typeface="Courier New" panose="02070309020205020404" pitchFamily="49" charset="0"/>
              </a:rPr>
              <a:t>2201</a:t>
            </a:r>
            <a:endParaRPr lang="zh-CN" altLang="en-US" sz="2000" b="1" dirty="0">
              <a:latin typeface="Courier New" panose="02070309020205020404" pitchFamily="49" charset="0"/>
              <a:cs typeface="Courier New" panose="02070309020205020404" pitchFamily="49" charset="0"/>
            </a:endParaRPr>
          </a:p>
        </p:txBody>
      </p:sp>
      <p:sp>
        <p:nvSpPr>
          <p:cNvPr id="76" name="矩形 75">
            <a:extLst>
              <a:ext uri="{FF2B5EF4-FFF2-40B4-BE49-F238E27FC236}">
                <a16:creationId xmlns:a16="http://schemas.microsoft.com/office/drawing/2014/main" id="{DC3CF672-A165-4E7B-BA2D-53A5141B6D50}"/>
              </a:ext>
            </a:extLst>
          </p:cNvPr>
          <p:cNvSpPr/>
          <p:nvPr/>
        </p:nvSpPr>
        <p:spPr>
          <a:xfrm>
            <a:off x="1774726" y="4694075"/>
            <a:ext cx="990219" cy="400110"/>
          </a:xfrm>
          <a:prstGeom prst="rect">
            <a:avLst/>
          </a:prstGeom>
        </p:spPr>
        <p:txBody>
          <a:bodyPr wrap="square">
            <a:spAutoFit/>
          </a:bodyPr>
          <a:lstStyle/>
          <a:p>
            <a:r>
              <a:rPr lang="en-US" altLang="zh-CN" sz="2000" b="1" dirty="0">
                <a:latin typeface="Courier New" panose="02070309020205020404" pitchFamily="49" charset="0"/>
                <a:cs typeface="Courier New" panose="02070309020205020404" pitchFamily="49" charset="0"/>
              </a:rPr>
              <a:t>2202</a:t>
            </a:r>
            <a:endParaRPr lang="zh-CN" altLang="en-US" sz="2000" b="1" dirty="0">
              <a:latin typeface="Courier New" panose="02070309020205020404" pitchFamily="49" charset="0"/>
              <a:cs typeface="Courier New" panose="02070309020205020404" pitchFamily="49" charset="0"/>
            </a:endParaRPr>
          </a:p>
        </p:txBody>
      </p:sp>
      <p:sp>
        <p:nvSpPr>
          <p:cNvPr id="77" name="矩形 76">
            <a:extLst>
              <a:ext uri="{FF2B5EF4-FFF2-40B4-BE49-F238E27FC236}">
                <a16:creationId xmlns:a16="http://schemas.microsoft.com/office/drawing/2014/main" id="{8DC17294-0E7E-41E1-8382-2DF5C727E118}"/>
              </a:ext>
            </a:extLst>
          </p:cNvPr>
          <p:cNvSpPr/>
          <p:nvPr/>
        </p:nvSpPr>
        <p:spPr>
          <a:xfrm>
            <a:off x="1774726" y="4469050"/>
            <a:ext cx="990219" cy="400110"/>
          </a:xfrm>
          <a:prstGeom prst="rect">
            <a:avLst/>
          </a:prstGeom>
        </p:spPr>
        <p:txBody>
          <a:bodyPr wrap="square">
            <a:spAutoFit/>
          </a:bodyPr>
          <a:lstStyle/>
          <a:p>
            <a:r>
              <a:rPr lang="en-US" altLang="zh-CN" sz="2000" b="1" dirty="0">
                <a:latin typeface="Courier New" panose="02070309020205020404" pitchFamily="49" charset="0"/>
                <a:cs typeface="Courier New" panose="02070309020205020404" pitchFamily="49" charset="0"/>
              </a:rPr>
              <a:t>2203</a:t>
            </a:r>
            <a:endParaRPr lang="zh-CN" altLang="en-US" sz="2000" b="1" dirty="0">
              <a:latin typeface="Courier New" panose="02070309020205020404" pitchFamily="49" charset="0"/>
              <a:cs typeface="Courier New" panose="02070309020205020404" pitchFamily="49" charset="0"/>
            </a:endParaRPr>
          </a:p>
        </p:txBody>
      </p:sp>
      <p:sp>
        <p:nvSpPr>
          <p:cNvPr id="78" name="灯片编号占位符 5">
            <a:extLst>
              <a:ext uri="{FF2B5EF4-FFF2-40B4-BE49-F238E27FC236}">
                <a16:creationId xmlns:a16="http://schemas.microsoft.com/office/drawing/2014/main" id="{191C4651-711D-4A9B-9ABC-3BFB7D66EFBB}"/>
              </a:ext>
            </a:extLst>
          </p:cNvPr>
          <p:cNvSpPr txBox="1">
            <a:spLocks noGrp="1"/>
          </p:cNvSpPr>
          <p:nvPr/>
        </p:nvSpPr>
        <p:spPr bwMode="auto">
          <a:xfrm>
            <a:off x="10888832" y="6553200"/>
            <a:ext cx="119999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62E80CB3-8915-42A0-BD75-B45E5F262484}" type="slidenum">
              <a:rPr lang="en-US" altLang="zh-CN" sz="1200">
                <a:ea typeface="楷体_GB2312" pitchFamily="49" charset="-122"/>
              </a:rPr>
              <a:pPr algn="r" eaLnBrk="1" hangingPunct="1"/>
              <a:t>20</a:t>
            </a:fld>
            <a:endParaRPr lang="en-US" altLang="zh-CN" sz="1200">
              <a:ea typeface="楷体_GB2312" pitchFamily="49" charset="-122"/>
            </a:endParaRPr>
          </a:p>
        </p:txBody>
      </p:sp>
      <p:sp>
        <p:nvSpPr>
          <p:cNvPr id="84" name="Text Box 25">
            <a:extLst>
              <a:ext uri="{FF2B5EF4-FFF2-40B4-BE49-F238E27FC236}">
                <a16:creationId xmlns:a16="http://schemas.microsoft.com/office/drawing/2014/main" id="{8AFCF523-3097-4625-83E9-3E651D4ACA48}"/>
              </a:ext>
            </a:extLst>
          </p:cNvPr>
          <p:cNvSpPr txBox="1">
            <a:spLocks noChangeArrowheads="1"/>
          </p:cNvSpPr>
          <p:nvPr/>
        </p:nvSpPr>
        <p:spPr bwMode="auto">
          <a:xfrm>
            <a:off x="10736771" y="4734719"/>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a[0]</a:t>
            </a:r>
          </a:p>
        </p:txBody>
      </p:sp>
      <p:sp>
        <p:nvSpPr>
          <p:cNvPr id="85" name="Text Box 25">
            <a:extLst>
              <a:ext uri="{FF2B5EF4-FFF2-40B4-BE49-F238E27FC236}">
                <a16:creationId xmlns:a16="http://schemas.microsoft.com/office/drawing/2014/main" id="{58901F43-991F-436C-A97E-8F78A8D15230}"/>
              </a:ext>
            </a:extLst>
          </p:cNvPr>
          <p:cNvSpPr txBox="1">
            <a:spLocks noChangeArrowheads="1"/>
          </p:cNvSpPr>
          <p:nvPr/>
        </p:nvSpPr>
        <p:spPr bwMode="auto">
          <a:xfrm>
            <a:off x="10736771" y="4363064"/>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a[1]</a:t>
            </a:r>
          </a:p>
        </p:txBody>
      </p:sp>
      <p:sp>
        <p:nvSpPr>
          <p:cNvPr id="86" name="Text Box 25">
            <a:extLst>
              <a:ext uri="{FF2B5EF4-FFF2-40B4-BE49-F238E27FC236}">
                <a16:creationId xmlns:a16="http://schemas.microsoft.com/office/drawing/2014/main" id="{8CCD976D-F5B8-4CB6-B023-B440991C1C10}"/>
              </a:ext>
            </a:extLst>
          </p:cNvPr>
          <p:cNvSpPr txBox="1">
            <a:spLocks noChangeArrowheads="1"/>
          </p:cNvSpPr>
          <p:nvPr/>
        </p:nvSpPr>
        <p:spPr bwMode="auto">
          <a:xfrm>
            <a:off x="10736771" y="4003024"/>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a[2]</a:t>
            </a:r>
          </a:p>
        </p:txBody>
      </p:sp>
      <p:sp>
        <p:nvSpPr>
          <p:cNvPr id="87" name="Text Box 25">
            <a:extLst>
              <a:ext uri="{FF2B5EF4-FFF2-40B4-BE49-F238E27FC236}">
                <a16:creationId xmlns:a16="http://schemas.microsoft.com/office/drawing/2014/main" id="{6AA11E24-9E4E-4598-A04B-7FEE8ECBFBA2}"/>
              </a:ext>
            </a:extLst>
          </p:cNvPr>
          <p:cNvSpPr txBox="1">
            <a:spLocks noChangeArrowheads="1"/>
          </p:cNvSpPr>
          <p:nvPr/>
        </p:nvSpPr>
        <p:spPr bwMode="auto">
          <a:xfrm>
            <a:off x="10736771" y="3642984"/>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a[3]</a:t>
            </a:r>
          </a:p>
        </p:txBody>
      </p:sp>
      <p:sp>
        <p:nvSpPr>
          <p:cNvPr id="88" name="Text Box 25">
            <a:extLst>
              <a:ext uri="{FF2B5EF4-FFF2-40B4-BE49-F238E27FC236}">
                <a16:creationId xmlns:a16="http://schemas.microsoft.com/office/drawing/2014/main" id="{A9615161-84C0-46E4-B4C2-2FB288A80A21}"/>
              </a:ext>
            </a:extLst>
          </p:cNvPr>
          <p:cNvSpPr txBox="1">
            <a:spLocks noChangeArrowheads="1"/>
          </p:cNvSpPr>
          <p:nvPr/>
        </p:nvSpPr>
        <p:spPr bwMode="auto">
          <a:xfrm>
            <a:off x="10736771" y="3249554"/>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a[4]</a:t>
            </a:r>
          </a:p>
        </p:txBody>
      </p:sp>
    </p:spTree>
    <p:extLst>
      <p:ext uri="{BB962C8B-B14F-4D97-AF65-F5344CB8AC3E}">
        <p14:creationId xmlns:p14="http://schemas.microsoft.com/office/powerpoint/2010/main" val="2938437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endParaRPr lang="zh-CN" altLang="en-US" dirty="0"/>
          </a:p>
        </p:txBody>
      </p:sp>
      <p:sp>
        <p:nvSpPr>
          <p:cNvPr id="31747" name="内容占位符 2"/>
          <p:cNvSpPr>
            <a:spLocks noGrp="1"/>
          </p:cNvSpPr>
          <p:nvPr>
            <p:ph idx="1"/>
          </p:nvPr>
        </p:nvSpPr>
        <p:spPr/>
        <p:txBody>
          <a:bodyPr/>
          <a:lstStyle/>
          <a:p>
            <a:r>
              <a:rPr lang="zh-CN" altLang="en-US" sz="2400" dirty="0">
                <a:latin typeface="Courier New" pitchFamily="49" charset="0"/>
                <a:cs typeface="Courier New" pitchFamily="49" charset="0"/>
              </a:rPr>
              <a:t>减法操作：</a:t>
            </a:r>
            <a:r>
              <a:rPr lang="zh-CN" altLang="en-US" sz="2400" b="0" dirty="0">
                <a:latin typeface="Courier New" pitchFamily="49" charset="0"/>
                <a:cs typeface="Courier New" pitchFamily="49" charset="0"/>
              </a:rPr>
              <a:t>两个基</a:t>
            </a:r>
            <a:r>
              <a:rPr lang="zh-CN" altLang="zh-CN" sz="2400" b="0" dirty="0">
                <a:latin typeface="Courier New" pitchFamily="49" charset="0"/>
                <a:cs typeface="Courier New" pitchFamily="49" charset="0"/>
              </a:rPr>
              <a:t>类型</a:t>
            </a:r>
            <a:r>
              <a:rPr lang="zh-CN" altLang="en-US" sz="2400" b="0" dirty="0">
                <a:latin typeface="Courier New" pitchFamily="49" charset="0"/>
                <a:cs typeface="Courier New" pitchFamily="49" charset="0"/>
              </a:rPr>
              <a:t>相同的地址可以</a:t>
            </a:r>
            <a:r>
              <a:rPr lang="zh-CN" altLang="zh-CN" sz="2400" b="0" dirty="0">
                <a:latin typeface="Courier New" pitchFamily="49" charset="0"/>
                <a:cs typeface="Courier New" pitchFamily="49" charset="0"/>
              </a:rPr>
              <a:t>相减</a:t>
            </a:r>
            <a:endParaRPr lang="en-US" altLang="zh-CN" sz="2400" b="0" dirty="0">
              <a:latin typeface="Courier New" pitchFamily="49" charset="0"/>
              <a:cs typeface="Courier New" pitchFamily="49" charset="0"/>
            </a:endParaRPr>
          </a:p>
          <a:p>
            <a:pPr lvl="1"/>
            <a:r>
              <a:rPr lang="zh-CN" altLang="zh-CN" sz="2000" dirty="0">
                <a:latin typeface="Courier New" pitchFamily="49" charset="0"/>
                <a:cs typeface="Courier New" pitchFamily="49" charset="0"/>
              </a:rPr>
              <a:t>相减结果为两个地址之间可存储基类型数据的个数</a:t>
            </a:r>
            <a:r>
              <a:rPr lang="zh-CN" altLang="en-US" sz="2000" dirty="0">
                <a:latin typeface="Courier New" pitchFamily="49" charset="0"/>
                <a:cs typeface="Courier New" pitchFamily="49" charset="0"/>
              </a:rPr>
              <a:t>，</a:t>
            </a:r>
            <a:r>
              <a:rPr lang="zh-CN" altLang="zh-CN" sz="2000" dirty="0">
                <a:latin typeface="Courier New" pitchFamily="49" charset="0"/>
                <a:cs typeface="Courier New" pitchFamily="49" charset="0"/>
              </a:rPr>
              <a:t>通常用来计算</a:t>
            </a:r>
            <a:r>
              <a:rPr lang="zh-CN" altLang="en-US" sz="2000" dirty="0">
                <a:latin typeface="Courier New" pitchFamily="49" charset="0"/>
                <a:cs typeface="Courier New" pitchFamily="49" charset="0"/>
              </a:rPr>
              <a:t>一个</a:t>
            </a:r>
            <a:r>
              <a:rPr lang="zh-CN" altLang="zh-CN" sz="2000" dirty="0">
                <a:latin typeface="Courier New" pitchFamily="49" charset="0"/>
                <a:cs typeface="Courier New" pitchFamily="49" charset="0"/>
              </a:rPr>
              <a:t>数组两个</a:t>
            </a:r>
            <a:r>
              <a:rPr lang="zh-CN" altLang="zh-CN" dirty="0">
                <a:latin typeface="Courier New" pitchFamily="49" charset="0"/>
                <a:cs typeface="Courier New" pitchFamily="49" charset="0"/>
              </a:rPr>
              <a:t>元素之间的</a:t>
            </a:r>
            <a:r>
              <a:rPr lang="zh-CN" altLang="en-US" dirty="0">
                <a:latin typeface="Courier New" pitchFamily="49" charset="0"/>
                <a:cs typeface="Courier New" pitchFamily="49" charset="0"/>
              </a:rPr>
              <a:t>距离</a:t>
            </a:r>
            <a:endParaRPr lang="en-US" altLang="zh-CN" dirty="0">
              <a:latin typeface="Courier New" pitchFamily="49" charset="0"/>
              <a:cs typeface="Courier New" pitchFamily="49" charset="0"/>
            </a:endParaRPr>
          </a:p>
          <a:p>
            <a:pPr lvl="1"/>
            <a:endParaRPr lang="en-US" altLang="zh-CN" dirty="0">
              <a:latin typeface="Courier New" pitchFamily="49" charset="0"/>
              <a:cs typeface="Courier New" pitchFamily="49" charset="0"/>
            </a:endParaRPr>
          </a:p>
          <a:p>
            <a:pPr lvl="1"/>
            <a:endParaRPr lang="en-US" altLang="zh-CN" dirty="0">
              <a:latin typeface="Courier New" pitchFamily="49" charset="0"/>
              <a:cs typeface="Courier New" pitchFamily="49" charset="0"/>
            </a:endParaRPr>
          </a:p>
          <a:p>
            <a:pPr lvl="1"/>
            <a:endParaRPr lang="en-US" altLang="zh-CN" dirty="0">
              <a:latin typeface="Courier New" pitchFamily="49" charset="0"/>
              <a:cs typeface="Courier New" pitchFamily="49" charset="0"/>
            </a:endParaRPr>
          </a:p>
          <a:p>
            <a:pPr lvl="1"/>
            <a:endParaRPr lang="en-US" altLang="zh-CN" dirty="0">
              <a:latin typeface="Courier New" pitchFamily="49" charset="0"/>
              <a:cs typeface="Courier New" pitchFamily="49" charset="0"/>
            </a:endParaRPr>
          </a:p>
          <a:p>
            <a:pPr lvl="1"/>
            <a:endParaRPr lang="en-US" altLang="zh-CN"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06517543-7620-422D-8CA6-C4B4797C7D3B}" type="slidenum">
              <a:rPr lang="en-US" altLang="zh-CN" sz="1200">
                <a:ea typeface="+mn-ea"/>
              </a:rPr>
              <a:pPr algn="r">
                <a:defRPr/>
              </a:pPr>
              <a:t>21</a:t>
            </a:fld>
            <a:endParaRPr lang="en-US" altLang="zh-CN" sz="1200">
              <a:ea typeface="+mn-ea"/>
            </a:endParaRPr>
          </a:p>
        </p:txBody>
      </p:sp>
      <p:sp>
        <p:nvSpPr>
          <p:cNvPr id="27" name="矩形 26">
            <a:extLst>
              <a:ext uri="{FF2B5EF4-FFF2-40B4-BE49-F238E27FC236}">
                <a16:creationId xmlns:a16="http://schemas.microsoft.com/office/drawing/2014/main" id="{125267FD-B9C6-433F-B7B8-A728FF755444}"/>
              </a:ext>
            </a:extLst>
          </p:cNvPr>
          <p:cNvSpPr/>
          <p:nvPr/>
        </p:nvSpPr>
        <p:spPr>
          <a:xfrm>
            <a:off x="854716" y="1760038"/>
            <a:ext cx="7175705" cy="1938992"/>
          </a:xfrm>
          <a:prstGeom prst="rect">
            <a:avLst/>
          </a:prstGeom>
          <a:solidFill>
            <a:schemeClr val="bg1"/>
          </a:solidFill>
          <a:ln>
            <a:solidFill>
              <a:schemeClr val="tx1"/>
            </a:solidFill>
          </a:ln>
        </p:spPr>
        <p:txBody>
          <a:bodyPr wrap="square">
            <a:spAutoFit/>
          </a:bodyPr>
          <a:lstStyle/>
          <a:p>
            <a:pPr>
              <a:spcBef>
                <a:spcPts val="0"/>
              </a:spcBef>
              <a:buFontTx/>
              <a:buNone/>
            </a:pPr>
            <a:r>
              <a:rPr lang="en-US" altLang="zh-CN" dirty="0">
                <a:latin typeface="Courier New" pitchFamily="49" charset="0"/>
                <a:cs typeface="Courier New" pitchFamily="49" charset="0"/>
              </a:rPr>
              <a:t>	int s = 0;</a:t>
            </a:r>
            <a:endParaRPr lang="zh-CN" altLang="zh-CN" dirty="0">
              <a:latin typeface="Courier New" pitchFamily="49" charset="0"/>
              <a:cs typeface="Courier New" pitchFamily="49" charset="0"/>
            </a:endParaRPr>
          </a:p>
          <a:p>
            <a:pPr>
              <a:spcBef>
                <a:spcPts val="0"/>
              </a:spcBef>
              <a:buFontTx/>
              <a:buNone/>
            </a:pPr>
            <a:r>
              <a:rPr lang="en-US" altLang="zh-CN" dirty="0">
                <a:latin typeface="Courier New" pitchFamily="49" charset="0"/>
                <a:cs typeface="Courier New" pitchFamily="49" charset="0"/>
              </a:rPr>
              <a:t>	for(int *pa=a; pa &lt; </a:t>
            </a:r>
            <a:r>
              <a:rPr lang="en-US" altLang="zh-CN" dirty="0" err="1">
                <a:latin typeface="Courier New" pitchFamily="49" charset="0"/>
                <a:cs typeface="Courier New" pitchFamily="49" charset="0"/>
              </a:rPr>
              <a:t>a+n</a:t>
            </a: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++pa</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a:spcBef>
                <a:spcPts val="0"/>
              </a:spcBef>
              <a:buFontTx/>
              <a:buNone/>
            </a:pPr>
            <a:r>
              <a:rPr lang="en-US" altLang="zh-CN" dirty="0">
                <a:latin typeface="Courier New" pitchFamily="49" charset="0"/>
                <a:cs typeface="Courier New" pitchFamily="49" charset="0"/>
              </a:rPr>
              <a:t>		s += *pa;</a:t>
            </a:r>
          </a:p>
          <a:p>
            <a:pPr>
              <a:spcBef>
                <a:spcPts val="0"/>
              </a:spcBef>
              <a:buFontTx/>
              <a:buNone/>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int offset = pa - a; </a:t>
            </a:r>
            <a:endParaRPr lang="zh-CN" altLang="zh-CN" dirty="0">
              <a:solidFill>
                <a:srgbClr val="FF0000"/>
              </a:solidFill>
              <a:latin typeface="Courier New" pitchFamily="49" charset="0"/>
              <a:cs typeface="Courier New" pitchFamily="49" charset="0"/>
            </a:endParaRPr>
          </a:p>
          <a:p>
            <a:pPr>
              <a:spcBef>
                <a:spcPts val="0"/>
              </a:spcBef>
              <a:buFontTx/>
              <a:buNone/>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if(offset != n)……</a:t>
            </a:r>
          </a:p>
        </p:txBody>
      </p:sp>
      <p:grpSp>
        <p:nvGrpSpPr>
          <p:cNvPr id="30" name="组合 42">
            <a:extLst>
              <a:ext uri="{FF2B5EF4-FFF2-40B4-BE49-F238E27FC236}">
                <a16:creationId xmlns:a16="http://schemas.microsoft.com/office/drawing/2014/main" id="{3D06D7D0-8C80-4AD5-9825-F9FDF2D80788}"/>
              </a:ext>
            </a:extLst>
          </p:cNvPr>
          <p:cNvGrpSpPr>
            <a:grpSpLocks/>
          </p:cNvGrpSpPr>
          <p:nvPr/>
        </p:nvGrpSpPr>
        <p:grpSpPr bwMode="auto">
          <a:xfrm>
            <a:off x="9025717" y="2078850"/>
            <a:ext cx="1720348" cy="3420340"/>
            <a:chOff x="3777032" y="2708528"/>
            <a:chExt cx="1290023" cy="3420427"/>
          </a:xfrm>
          <a:noFill/>
        </p:grpSpPr>
        <p:sp>
          <p:nvSpPr>
            <p:cNvPr id="31" name="Rectangle 7">
              <a:extLst>
                <a:ext uri="{FF2B5EF4-FFF2-40B4-BE49-F238E27FC236}">
                  <a16:creationId xmlns:a16="http://schemas.microsoft.com/office/drawing/2014/main" id="{55CD3C4A-A6FE-45DE-BE62-BAF9E97B5E0E}"/>
                </a:ext>
              </a:extLst>
            </p:cNvPr>
            <p:cNvSpPr>
              <a:spLocks noChangeArrowheads="1"/>
            </p:cNvSpPr>
            <p:nvPr/>
          </p:nvSpPr>
          <p:spPr bwMode="auto">
            <a:xfrm>
              <a:off x="3986935" y="2877415"/>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32" name="Rectangle 8">
              <a:extLst>
                <a:ext uri="{FF2B5EF4-FFF2-40B4-BE49-F238E27FC236}">
                  <a16:creationId xmlns:a16="http://schemas.microsoft.com/office/drawing/2014/main" id="{333E71D1-160E-4E46-8D17-757C142060DE}"/>
                </a:ext>
              </a:extLst>
            </p:cNvPr>
            <p:cNvSpPr>
              <a:spLocks noChangeArrowheads="1"/>
            </p:cNvSpPr>
            <p:nvPr/>
          </p:nvSpPr>
          <p:spPr bwMode="auto">
            <a:xfrm>
              <a:off x="3986935" y="4328749"/>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33" name="Rectangle 9">
              <a:extLst>
                <a:ext uri="{FF2B5EF4-FFF2-40B4-BE49-F238E27FC236}">
                  <a16:creationId xmlns:a16="http://schemas.microsoft.com/office/drawing/2014/main" id="{73D74257-81D9-4F0D-A110-2A9A3D0CAA4D}"/>
                </a:ext>
              </a:extLst>
            </p:cNvPr>
            <p:cNvSpPr>
              <a:spLocks noChangeArrowheads="1"/>
            </p:cNvSpPr>
            <p:nvPr/>
          </p:nvSpPr>
          <p:spPr bwMode="auto">
            <a:xfrm>
              <a:off x="3986935" y="3968700"/>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34" name="Rectangle 11">
              <a:extLst>
                <a:ext uri="{FF2B5EF4-FFF2-40B4-BE49-F238E27FC236}">
                  <a16:creationId xmlns:a16="http://schemas.microsoft.com/office/drawing/2014/main" id="{2410FF83-F924-4810-B817-87587F02D4F2}"/>
                </a:ext>
              </a:extLst>
            </p:cNvPr>
            <p:cNvSpPr>
              <a:spLocks noChangeArrowheads="1"/>
            </p:cNvSpPr>
            <p:nvPr/>
          </p:nvSpPr>
          <p:spPr bwMode="auto">
            <a:xfrm>
              <a:off x="3777032" y="2764472"/>
              <a:ext cx="198596" cy="3077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000" b="1" dirty="0">
                  <a:latin typeface="黑体" pitchFamily="49" charset="-122"/>
                </a:rPr>
                <a:t>栈</a:t>
              </a:r>
              <a:endParaRPr lang="zh-CN" altLang="en-US" sz="2000" b="1" dirty="0"/>
            </a:p>
          </p:txBody>
        </p:sp>
        <p:sp>
          <p:nvSpPr>
            <p:cNvPr id="35" name="Rectangle 12">
              <a:extLst>
                <a:ext uri="{FF2B5EF4-FFF2-40B4-BE49-F238E27FC236}">
                  <a16:creationId xmlns:a16="http://schemas.microsoft.com/office/drawing/2014/main" id="{F224A041-F0FF-4699-95D5-C27162265354}"/>
                </a:ext>
              </a:extLst>
            </p:cNvPr>
            <p:cNvSpPr>
              <a:spLocks noChangeArrowheads="1"/>
            </p:cNvSpPr>
            <p:nvPr/>
          </p:nvSpPr>
          <p:spPr bwMode="auto">
            <a:xfrm>
              <a:off x="3986935" y="4688798"/>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36" name="Rectangle 13">
              <a:extLst>
                <a:ext uri="{FF2B5EF4-FFF2-40B4-BE49-F238E27FC236}">
                  <a16:creationId xmlns:a16="http://schemas.microsoft.com/office/drawing/2014/main" id="{3337239E-608B-49EB-9CD1-CB85144A68CF}"/>
                </a:ext>
              </a:extLst>
            </p:cNvPr>
            <p:cNvSpPr>
              <a:spLocks noChangeArrowheads="1"/>
            </p:cNvSpPr>
            <p:nvPr/>
          </p:nvSpPr>
          <p:spPr bwMode="auto">
            <a:xfrm>
              <a:off x="3986935" y="5408896"/>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37" name="Rectangle 14">
              <a:extLst>
                <a:ext uri="{FF2B5EF4-FFF2-40B4-BE49-F238E27FC236}">
                  <a16:creationId xmlns:a16="http://schemas.microsoft.com/office/drawing/2014/main" id="{1095E583-5185-48D1-BFB5-399E9D172EAC}"/>
                </a:ext>
              </a:extLst>
            </p:cNvPr>
            <p:cNvSpPr>
              <a:spLocks noChangeArrowheads="1"/>
            </p:cNvSpPr>
            <p:nvPr/>
          </p:nvSpPr>
          <p:spPr bwMode="auto">
            <a:xfrm>
              <a:off x="3986935" y="5048847"/>
              <a:ext cx="1080000" cy="360009"/>
            </a:xfrm>
            <a:prstGeom prst="rect">
              <a:avLst/>
            </a:prstGeom>
            <a:grpFill/>
            <a:ln w="9525">
              <a:solidFill>
                <a:srgbClr val="000000"/>
              </a:solidFill>
              <a:miter lim="800000"/>
              <a:headEnd/>
              <a:tailEnd/>
            </a:ln>
          </p:spPr>
          <p:txBody>
            <a:bodyPr/>
            <a:lstStyle/>
            <a:p>
              <a:pPr eaLnBrk="1" hangingPunct="1"/>
              <a:endParaRPr lang="zh-CN" altLang="en-US"/>
            </a:p>
          </p:txBody>
        </p:sp>
        <p:cxnSp>
          <p:nvCxnSpPr>
            <p:cNvPr id="38" name="直接连接符 35">
              <a:extLst>
                <a:ext uri="{FF2B5EF4-FFF2-40B4-BE49-F238E27FC236}">
                  <a16:creationId xmlns:a16="http://schemas.microsoft.com/office/drawing/2014/main" id="{F7163099-83A3-462C-B6E8-5B5F9D1B82AB}"/>
                </a:ext>
              </a:extLst>
            </p:cNvPr>
            <p:cNvCxnSpPr>
              <a:cxnSpLocks noChangeShapeType="1"/>
            </p:cNvCxnSpPr>
            <p:nvPr/>
          </p:nvCxnSpPr>
          <p:spPr bwMode="auto">
            <a:xfrm>
              <a:off x="3986935" y="2717533"/>
              <a:ext cx="0" cy="216005"/>
            </a:xfrm>
            <a:prstGeom prst="line">
              <a:avLst/>
            </a:prstGeom>
            <a:grpFill/>
            <a:ln w="9525" algn="ctr">
              <a:solidFill>
                <a:schemeClr val="tx1"/>
              </a:solidFill>
              <a:round/>
              <a:headEnd/>
              <a:tailEnd/>
            </a:ln>
          </p:spPr>
        </p:cxnSp>
        <p:cxnSp>
          <p:nvCxnSpPr>
            <p:cNvPr id="39" name="直接连接符 36">
              <a:extLst>
                <a:ext uri="{FF2B5EF4-FFF2-40B4-BE49-F238E27FC236}">
                  <a16:creationId xmlns:a16="http://schemas.microsoft.com/office/drawing/2014/main" id="{F6B8DB27-E3B8-4F45-8588-D7CD7AAA2953}"/>
                </a:ext>
              </a:extLst>
            </p:cNvPr>
            <p:cNvCxnSpPr>
              <a:cxnSpLocks noChangeShapeType="1"/>
            </p:cNvCxnSpPr>
            <p:nvPr/>
          </p:nvCxnSpPr>
          <p:spPr bwMode="auto">
            <a:xfrm>
              <a:off x="5067055" y="2708528"/>
              <a:ext cx="0" cy="180005"/>
            </a:xfrm>
            <a:prstGeom prst="line">
              <a:avLst/>
            </a:prstGeom>
            <a:grpFill/>
            <a:ln w="9525" algn="ctr">
              <a:solidFill>
                <a:schemeClr val="tx1"/>
              </a:solidFill>
              <a:round/>
              <a:headEnd/>
              <a:tailEnd/>
            </a:ln>
          </p:spPr>
        </p:cxnSp>
        <p:sp>
          <p:nvSpPr>
            <p:cNvPr id="40" name="Rectangle 13">
              <a:extLst>
                <a:ext uri="{FF2B5EF4-FFF2-40B4-BE49-F238E27FC236}">
                  <a16:creationId xmlns:a16="http://schemas.microsoft.com/office/drawing/2014/main" id="{C2BA08A9-B3D7-444A-A3B2-BE7729CC0289}"/>
                </a:ext>
              </a:extLst>
            </p:cNvPr>
            <p:cNvSpPr>
              <a:spLocks noChangeArrowheads="1"/>
            </p:cNvSpPr>
            <p:nvPr/>
          </p:nvSpPr>
          <p:spPr bwMode="auto">
            <a:xfrm>
              <a:off x="3986935" y="5768946"/>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1" name="Rectangle 13">
              <a:extLst>
                <a:ext uri="{FF2B5EF4-FFF2-40B4-BE49-F238E27FC236}">
                  <a16:creationId xmlns:a16="http://schemas.microsoft.com/office/drawing/2014/main" id="{55F5893F-9E0D-492C-B675-5F07859CEF94}"/>
                </a:ext>
              </a:extLst>
            </p:cNvPr>
            <p:cNvSpPr>
              <a:spLocks noChangeArrowheads="1"/>
            </p:cNvSpPr>
            <p:nvPr/>
          </p:nvSpPr>
          <p:spPr bwMode="auto">
            <a:xfrm>
              <a:off x="3986935" y="3608651"/>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2" name="Rectangle 13">
              <a:extLst>
                <a:ext uri="{FF2B5EF4-FFF2-40B4-BE49-F238E27FC236}">
                  <a16:creationId xmlns:a16="http://schemas.microsoft.com/office/drawing/2014/main" id="{430A5790-CCDF-4482-A0CB-67BC52CAF976}"/>
                </a:ext>
              </a:extLst>
            </p:cNvPr>
            <p:cNvSpPr>
              <a:spLocks noChangeArrowheads="1"/>
            </p:cNvSpPr>
            <p:nvPr/>
          </p:nvSpPr>
          <p:spPr bwMode="auto">
            <a:xfrm>
              <a:off x="3986935" y="3248602"/>
              <a:ext cx="1080000" cy="360009"/>
            </a:xfrm>
            <a:prstGeom prst="rect">
              <a:avLst/>
            </a:prstGeom>
            <a:grpFill/>
            <a:ln w="9525">
              <a:solidFill>
                <a:srgbClr val="000000"/>
              </a:solidFill>
              <a:miter lim="800000"/>
              <a:headEnd/>
              <a:tailEnd/>
            </a:ln>
          </p:spPr>
          <p:txBody>
            <a:bodyPr/>
            <a:lstStyle/>
            <a:p>
              <a:pPr eaLnBrk="1" hangingPunct="1"/>
              <a:endParaRPr lang="zh-CN" altLang="en-US"/>
            </a:p>
          </p:txBody>
        </p:sp>
      </p:grpSp>
      <p:sp>
        <p:nvSpPr>
          <p:cNvPr id="48" name="矩形 47">
            <a:extLst>
              <a:ext uri="{FF2B5EF4-FFF2-40B4-BE49-F238E27FC236}">
                <a16:creationId xmlns:a16="http://schemas.microsoft.com/office/drawing/2014/main" id="{1173BE3D-2836-4F1A-981A-06D7E9F16232}"/>
              </a:ext>
            </a:extLst>
          </p:cNvPr>
          <p:cNvSpPr/>
          <p:nvPr/>
        </p:nvSpPr>
        <p:spPr>
          <a:xfrm>
            <a:off x="7940305" y="4791877"/>
            <a:ext cx="1440266" cy="461665"/>
          </a:xfrm>
          <a:prstGeom prst="rect">
            <a:avLst/>
          </a:prstGeom>
        </p:spPr>
        <p:txBody>
          <a:bodyPr wrap="square">
            <a:spAutoFit/>
          </a:bodyPr>
          <a:lstStyle/>
          <a:p>
            <a:r>
              <a:rPr lang="en-US" altLang="zh-CN" sz="2000" dirty="0">
                <a:latin typeface="Times New Roman" pitchFamily="18" charset="0"/>
                <a:cs typeface="Times New Roman" pitchFamily="18" charset="0"/>
              </a:rPr>
              <a:t>0x2200 (</a:t>
            </a:r>
            <a:r>
              <a:rPr lang="en-US" altLang="zh-CN" b="1" dirty="0">
                <a:latin typeface="Times New Roman" pitchFamily="18" charset="0"/>
                <a:cs typeface="Times New Roman" pitchFamily="18" charset="0"/>
              </a:rPr>
              <a:t>a</a:t>
            </a:r>
            <a:r>
              <a:rPr lang="en-US" altLang="zh-CN" sz="2000" dirty="0">
                <a:latin typeface="Times New Roman" pitchFamily="18" charset="0"/>
                <a:cs typeface="Times New Roman" pitchFamily="18" charset="0"/>
              </a:rPr>
              <a:t>)</a:t>
            </a:r>
            <a:endParaRPr lang="zh-CN" altLang="en-US" sz="2000" dirty="0"/>
          </a:p>
        </p:txBody>
      </p:sp>
      <p:sp>
        <p:nvSpPr>
          <p:cNvPr id="49" name="Text Box 25">
            <a:extLst>
              <a:ext uri="{FF2B5EF4-FFF2-40B4-BE49-F238E27FC236}">
                <a16:creationId xmlns:a16="http://schemas.microsoft.com/office/drawing/2014/main" id="{CBFDFC2F-27D1-4C0F-9B45-E63C3B0E8DE7}"/>
              </a:ext>
            </a:extLst>
          </p:cNvPr>
          <p:cNvSpPr txBox="1">
            <a:spLocks noChangeArrowheads="1"/>
          </p:cNvSpPr>
          <p:nvPr/>
        </p:nvSpPr>
        <p:spPr bwMode="auto">
          <a:xfrm>
            <a:off x="10945706" y="2483874"/>
            <a:ext cx="8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pa</a:t>
            </a:r>
          </a:p>
        </p:txBody>
      </p:sp>
      <p:sp>
        <p:nvSpPr>
          <p:cNvPr id="50" name="Text Box 29">
            <a:extLst>
              <a:ext uri="{FF2B5EF4-FFF2-40B4-BE49-F238E27FC236}">
                <a16:creationId xmlns:a16="http://schemas.microsoft.com/office/drawing/2014/main" id="{2B37F55C-41EA-4490-B144-397A964D34A5}"/>
              </a:ext>
            </a:extLst>
          </p:cNvPr>
          <p:cNvSpPr txBox="1">
            <a:spLocks noChangeArrowheads="1"/>
          </p:cNvSpPr>
          <p:nvPr/>
        </p:nvSpPr>
        <p:spPr bwMode="auto">
          <a:xfrm>
            <a:off x="9560638" y="2608236"/>
            <a:ext cx="1080000" cy="400110"/>
          </a:xfrm>
          <a:prstGeom prst="rect">
            <a:avLst/>
          </a:prstGeom>
          <a:noFill/>
          <a:ln>
            <a:noFill/>
          </a:ln>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ts val="0"/>
              </a:spcBef>
            </a:pPr>
            <a:r>
              <a:rPr lang="en-US" altLang="zh-CN" sz="2000" dirty="0">
                <a:solidFill>
                  <a:srgbClr val="FF0000"/>
                </a:solidFill>
                <a:latin typeface="Times New Roman" pitchFamily="18" charset="0"/>
                <a:cs typeface="Times New Roman" pitchFamily="18" charset="0"/>
              </a:rPr>
              <a:t>0x2200</a:t>
            </a:r>
            <a:endParaRPr lang="en-US" altLang="zh-CN" sz="2000" dirty="0">
              <a:solidFill>
                <a:srgbClr val="FF0000"/>
              </a:solidFill>
            </a:endParaRPr>
          </a:p>
        </p:txBody>
      </p:sp>
      <p:sp>
        <p:nvSpPr>
          <p:cNvPr id="2" name="文本框 1">
            <a:extLst>
              <a:ext uri="{FF2B5EF4-FFF2-40B4-BE49-F238E27FC236}">
                <a16:creationId xmlns:a16="http://schemas.microsoft.com/office/drawing/2014/main" id="{3D4DE256-E5CD-485E-AE72-1F93A7BBF347}"/>
              </a:ext>
            </a:extLst>
          </p:cNvPr>
          <p:cNvSpPr txBox="1"/>
          <p:nvPr/>
        </p:nvSpPr>
        <p:spPr>
          <a:xfrm>
            <a:off x="154546" y="4137466"/>
            <a:ext cx="4500500" cy="461665"/>
          </a:xfrm>
          <a:prstGeom prst="rect">
            <a:avLst/>
          </a:prstGeom>
          <a:noFill/>
          <a:ln>
            <a:solidFill>
              <a:schemeClr val="tx1"/>
            </a:solidFill>
          </a:ln>
        </p:spPr>
        <p:txBody>
          <a:bodyPr wrap="square" rtlCol="0">
            <a:spAutoFit/>
          </a:bodyPr>
          <a:lstStyle/>
          <a:p>
            <a:r>
              <a:rPr lang="en-US" altLang="zh-CN" dirty="0">
                <a:latin typeface="Courier New" panose="02070309020205020404" pitchFamily="49" charset="0"/>
                <a:cs typeface="Courier New" panose="02070309020205020404" pitchFamily="49" charset="0"/>
              </a:rPr>
              <a:t> int * + int   </a:t>
            </a:r>
            <a:r>
              <a:rPr lang="zh-CN" altLang="en-US"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int *</a:t>
            </a:r>
            <a:endParaRPr lang="zh-CN" altLang="en-US" dirty="0">
              <a:solidFill>
                <a:srgbClr val="FF0000"/>
              </a:solidFill>
              <a:latin typeface="Courier New" panose="02070309020205020404" pitchFamily="49" charset="0"/>
              <a:cs typeface="Courier New" panose="02070309020205020404" pitchFamily="49" charset="0"/>
            </a:endParaRPr>
          </a:p>
        </p:txBody>
      </p:sp>
      <p:sp>
        <p:nvSpPr>
          <p:cNvPr id="28" name="文本框 27">
            <a:extLst>
              <a:ext uri="{FF2B5EF4-FFF2-40B4-BE49-F238E27FC236}">
                <a16:creationId xmlns:a16="http://schemas.microsoft.com/office/drawing/2014/main" id="{47E3D84C-185A-4443-B6A8-D68DD306B813}"/>
              </a:ext>
            </a:extLst>
          </p:cNvPr>
          <p:cNvSpPr txBox="1"/>
          <p:nvPr/>
        </p:nvSpPr>
        <p:spPr>
          <a:xfrm>
            <a:off x="154546" y="4728316"/>
            <a:ext cx="4500500" cy="461665"/>
          </a:xfrm>
          <a:prstGeom prst="rect">
            <a:avLst/>
          </a:prstGeom>
          <a:noFill/>
          <a:ln>
            <a:solidFill>
              <a:schemeClr val="tx1"/>
            </a:solidFill>
          </a:ln>
        </p:spPr>
        <p:txBody>
          <a:bodyPr wrap="square" rtlCol="0">
            <a:spAutoFit/>
          </a:bodyPr>
          <a:lstStyle/>
          <a:p>
            <a:r>
              <a:rPr lang="en-US" altLang="zh-CN" dirty="0">
                <a:latin typeface="Courier New" panose="02070309020205020404" pitchFamily="49" charset="0"/>
                <a:cs typeface="Courier New" panose="02070309020205020404" pitchFamily="49" charset="0"/>
              </a:rPr>
              <a:t> int * - </a:t>
            </a:r>
            <a:r>
              <a:rPr lang="en-US" altLang="zh-CN" dirty="0">
                <a:solidFill>
                  <a:srgbClr val="FF0000"/>
                </a:solidFill>
                <a:latin typeface="Courier New" panose="02070309020205020404" pitchFamily="49" charset="0"/>
                <a:cs typeface="Courier New" panose="02070309020205020404" pitchFamily="49" charset="0"/>
              </a:rPr>
              <a:t>int *</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-int </a:t>
            </a:r>
            <a:endParaRPr lang="zh-CN" altLang="en-US" dirty="0">
              <a:latin typeface="Courier New" panose="02070309020205020404" pitchFamily="49" charset="0"/>
              <a:cs typeface="Courier New" panose="02070309020205020404" pitchFamily="49" charset="0"/>
            </a:endParaRPr>
          </a:p>
        </p:txBody>
      </p:sp>
      <p:sp>
        <p:nvSpPr>
          <p:cNvPr id="51" name="文本框 50">
            <a:extLst>
              <a:ext uri="{FF2B5EF4-FFF2-40B4-BE49-F238E27FC236}">
                <a16:creationId xmlns:a16="http://schemas.microsoft.com/office/drawing/2014/main" id="{EC3F87DA-D186-4AED-86EE-2AB3B3650B69}"/>
              </a:ext>
            </a:extLst>
          </p:cNvPr>
          <p:cNvSpPr txBox="1"/>
          <p:nvPr/>
        </p:nvSpPr>
        <p:spPr>
          <a:xfrm>
            <a:off x="3439805" y="5545103"/>
            <a:ext cx="4500500" cy="461665"/>
          </a:xfrm>
          <a:prstGeom prst="rect">
            <a:avLst/>
          </a:prstGeom>
          <a:noFill/>
          <a:ln>
            <a:solidFill>
              <a:schemeClr val="tx1"/>
            </a:solidFill>
          </a:ln>
        </p:spPr>
        <p:txBody>
          <a:bodyPr wrap="square" rtlCol="0">
            <a:spAutoFit/>
          </a:bodyPr>
          <a:lstStyle/>
          <a:p>
            <a:r>
              <a:rPr lang="en-US" altLang="zh-CN" dirty="0">
                <a:latin typeface="Courier New" panose="02070309020205020404" pitchFamily="49" charset="0"/>
                <a:cs typeface="Courier New" panose="02070309020205020404" pitchFamily="49" charset="0"/>
              </a:rPr>
              <a:t> int * - int   </a:t>
            </a:r>
            <a:r>
              <a:rPr lang="zh-CN" altLang="en-US"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int *</a:t>
            </a:r>
            <a:endParaRPr lang="zh-CN" altLang="en-US" dirty="0">
              <a:solidFill>
                <a:srgbClr val="FF0000"/>
              </a:solidFill>
              <a:latin typeface="Courier New" panose="02070309020205020404" pitchFamily="49" charset="0"/>
              <a:cs typeface="Courier New" panose="02070309020205020404" pitchFamily="49" charset="0"/>
            </a:endParaRPr>
          </a:p>
        </p:txBody>
      </p:sp>
      <p:sp>
        <p:nvSpPr>
          <p:cNvPr id="52" name="文本框 51">
            <a:extLst>
              <a:ext uri="{FF2B5EF4-FFF2-40B4-BE49-F238E27FC236}">
                <a16:creationId xmlns:a16="http://schemas.microsoft.com/office/drawing/2014/main" id="{6F47BB69-A12B-4CC1-870C-A0B41D0CF0E9}"/>
              </a:ext>
            </a:extLst>
          </p:cNvPr>
          <p:cNvSpPr txBox="1"/>
          <p:nvPr/>
        </p:nvSpPr>
        <p:spPr>
          <a:xfrm>
            <a:off x="3439805" y="6135953"/>
            <a:ext cx="4500500" cy="461665"/>
          </a:xfrm>
          <a:prstGeom prst="rect">
            <a:avLst/>
          </a:prstGeom>
          <a:noFill/>
          <a:ln>
            <a:solidFill>
              <a:schemeClr val="tx1"/>
            </a:solidFill>
          </a:ln>
        </p:spPr>
        <p:txBody>
          <a:bodyPr wrap="square" rtlCol="0">
            <a:spAutoFit/>
          </a:bodyPr>
          <a:lstStyle/>
          <a:p>
            <a:r>
              <a:rPr lang="en-US" altLang="zh-CN" dirty="0">
                <a:latin typeface="Courier New" panose="02070309020205020404" pitchFamily="49" charset="0"/>
                <a:cs typeface="Courier New" panose="02070309020205020404" pitchFamily="49" charset="0"/>
              </a:rPr>
              <a:t> int * - </a:t>
            </a:r>
            <a:r>
              <a:rPr lang="en-US" altLang="zh-CN" dirty="0">
                <a:solidFill>
                  <a:srgbClr val="FF0000"/>
                </a:solidFill>
                <a:latin typeface="Courier New" panose="02070309020205020404" pitchFamily="49" charset="0"/>
                <a:cs typeface="Courier New" panose="02070309020205020404" pitchFamily="49" charset="0"/>
              </a:rPr>
              <a:t>int *</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int </a:t>
            </a:r>
            <a:endParaRPr lang="zh-CN" altLang="en-US" dirty="0">
              <a:latin typeface="Courier New" panose="02070309020205020404" pitchFamily="49" charset="0"/>
              <a:cs typeface="Courier New" panose="02070309020205020404" pitchFamily="49" charset="0"/>
            </a:endParaRPr>
          </a:p>
        </p:txBody>
      </p:sp>
      <p:sp>
        <p:nvSpPr>
          <p:cNvPr id="53" name="Text Box 25">
            <a:extLst>
              <a:ext uri="{FF2B5EF4-FFF2-40B4-BE49-F238E27FC236}">
                <a16:creationId xmlns:a16="http://schemas.microsoft.com/office/drawing/2014/main" id="{9600DEFB-6B60-430B-BEFA-CCB84E6A3FD5}"/>
              </a:ext>
            </a:extLst>
          </p:cNvPr>
          <p:cNvSpPr txBox="1">
            <a:spLocks noChangeArrowheads="1"/>
          </p:cNvSpPr>
          <p:nvPr/>
        </p:nvSpPr>
        <p:spPr bwMode="auto">
          <a:xfrm>
            <a:off x="10736771" y="4734719"/>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a[0]</a:t>
            </a:r>
          </a:p>
        </p:txBody>
      </p:sp>
      <p:sp>
        <p:nvSpPr>
          <p:cNvPr id="54" name="Text Box 25">
            <a:extLst>
              <a:ext uri="{FF2B5EF4-FFF2-40B4-BE49-F238E27FC236}">
                <a16:creationId xmlns:a16="http://schemas.microsoft.com/office/drawing/2014/main" id="{7AB423E5-8916-4E03-A6C3-BCC801D0AE79}"/>
              </a:ext>
            </a:extLst>
          </p:cNvPr>
          <p:cNvSpPr txBox="1">
            <a:spLocks noChangeArrowheads="1"/>
          </p:cNvSpPr>
          <p:nvPr/>
        </p:nvSpPr>
        <p:spPr bwMode="auto">
          <a:xfrm>
            <a:off x="10736771" y="4363064"/>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a[1]</a:t>
            </a:r>
          </a:p>
        </p:txBody>
      </p:sp>
      <p:sp>
        <p:nvSpPr>
          <p:cNvPr id="55" name="Text Box 25">
            <a:extLst>
              <a:ext uri="{FF2B5EF4-FFF2-40B4-BE49-F238E27FC236}">
                <a16:creationId xmlns:a16="http://schemas.microsoft.com/office/drawing/2014/main" id="{B859B686-69CD-4DFF-98F8-FCB0098CF69E}"/>
              </a:ext>
            </a:extLst>
          </p:cNvPr>
          <p:cNvSpPr txBox="1">
            <a:spLocks noChangeArrowheads="1"/>
          </p:cNvSpPr>
          <p:nvPr/>
        </p:nvSpPr>
        <p:spPr bwMode="auto">
          <a:xfrm>
            <a:off x="10736771" y="4003024"/>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a[2]</a:t>
            </a:r>
          </a:p>
        </p:txBody>
      </p:sp>
      <p:sp>
        <p:nvSpPr>
          <p:cNvPr id="56" name="Text Box 25">
            <a:extLst>
              <a:ext uri="{FF2B5EF4-FFF2-40B4-BE49-F238E27FC236}">
                <a16:creationId xmlns:a16="http://schemas.microsoft.com/office/drawing/2014/main" id="{824CEF39-27D0-466B-9899-55267E19068F}"/>
              </a:ext>
            </a:extLst>
          </p:cNvPr>
          <p:cNvSpPr txBox="1">
            <a:spLocks noChangeArrowheads="1"/>
          </p:cNvSpPr>
          <p:nvPr/>
        </p:nvSpPr>
        <p:spPr bwMode="auto">
          <a:xfrm>
            <a:off x="10736771" y="3642984"/>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a[3]</a:t>
            </a:r>
          </a:p>
        </p:txBody>
      </p:sp>
      <p:sp>
        <p:nvSpPr>
          <p:cNvPr id="57" name="Text Box 25">
            <a:extLst>
              <a:ext uri="{FF2B5EF4-FFF2-40B4-BE49-F238E27FC236}">
                <a16:creationId xmlns:a16="http://schemas.microsoft.com/office/drawing/2014/main" id="{CB22FFAC-12B7-42D4-B734-777DF0D01F6B}"/>
              </a:ext>
            </a:extLst>
          </p:cNvPr>
          <p:cNvSpPr txBox="1">
            <a:spLocks noChangeArrowheads="1"/>
          </p:cNvSpPr>
          <p:nvPr/>
        </p:nvSpPr>
        <p:spPr bwMode="auto">
          <a:xfrm>
            <a:off x="10736771" y="3249554"/>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a[4]</a:t>
            </a:r>
          </a:p>
        </p:txBody>
      </p:sp>
    </p:spTree>
    <p:extLst>
      <p:ext uri="{BB962C8B-B14F-4D97-AF65-F5344CB8AC3E}">
        <p14:creationId xmlns:p14="http://schemas.microsoft.com/office/powerpoint/2010/main" val="154494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 grpId="0" animBg="1"/>
      <p:bldP spid="28" grpId="0" animBg="1"/>
      <p:bldP spid="51" grpId="0" animBg="1"/>
      <p:bldP spid="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endParaRPr lang="zh-CN" altLang="en-US" dirty="0"/>
          </a:p>
        </p:txBody>
      </p:sp>
      <p:sp>
        <p:nvSpPr>
          <p:cNvPr id="31747" name="内容占位符 2"/>
          <p:cNvSpPr>
            <a:spLocks noGrp="1"/>
          </p:cNvSpPr>
          <p:nvPr>
            <p:ph idx="1"/>
          </p:nvPr>
        </p:nvSpPr>
        <p:spPr/>
        <p:txBody>
          <a:bodyPr/>
          <a:lstStyle/>
          <a:p>
            <a:r>
              <a:rPr lang="zh-CN" altLang="en-US" sz="2400" dirty="0">
                <a:latin typeface="Courier New" pitchFamily="49" charset="0"/>
                <a:cs typeface="Courier New" pitchFamily="49" charset="0"/>
              </a:rPr>
              <a:t>关系</a:t>
            </a:r>
            <a:r>
              <a:rPr lang="en-US" altLang="zh-CN" sz="2400" dirty="0">
                <a:latin typeface="Courier New" pitchFamily="49" charset="0"/>
                <a:cs typeface="Courier New" pitchFamily="49" charset="0"/>
              </a:rPr>
              <a:t>/</a:t>
            </a:r>
            <a:r>
              <a:rPr lang="zh-CN" altLang="en-US" sz="2400" dirty="0">
                <a:latin typeface="Courier New" pitchFamily="49" charset="0"/>
                <a:cs typeface="Courier New" pitchFamily="49" charset="0"/>
              </a:rPr>
              <a:t>逻辑操作：</a:t>
            </a:r>
            <a:r>
              <a:rPr lang="zh-CN" altLang="en-US" sz="2400" b="0" dirty="0">
                <a:latin typeface="Courier New" pitchFamily="49" charset="0"/>
                <a:cs typeface="Courier New" pitchFamily="49" charset="0"/>
              </a:rPr>
              <a:t>两个基</a:t>
            </a:r>
            <a:r>
              <a:rPr lang="zh-CN" altLang="zh-CN" sz="2400" b="0" dirty="0">
                <a:latin typeface="Courier New" pitchFamily="49" charset="0"/>
                <a:cs typeface="Courier New" pitchFamily="49" charset="0"/>
              </a:rPr>
              <a:t>类型</a:t>
            </a:r>
            <a:r>
              <a:rPr lang="zh-CN" altLang="en-US" sz="2400" b="0" dirty="0">
                <a:latin typeface="Courier New" pitchFamily="49" charset="0"/>
                <a:cs typeface="Courier New" pitchFamily="49" charset="0"/>
              </a:rPr>
              <a:t>相同的地址可以比较</a:t>
            </a:r>
            <a:endParaRPr lang="zh-CN" altLang="en-US" sz="2400" dirty="0"/>
          </a:p>
          <a:p>
            <a:pPr lvl="1"/>
            <a:r>
              <a:rPr lang="zh-CN" altLang="en-US" sz="2000" dirty="0">
                <a:latin typeface="Courier New" pitchFamily="49" charset="0"/>
                <a:cs typeface="Courier New" pitchFamily="49" charset="0"/>
              </a:rPr>
              <a:t>比较</a:t>
            </a:r>
            <a:r>
              <a:rPr lang="zh-CN" altLang="en-US" sz="2000" dirty="0"/>
              <a:t>结果为逻辑值</a:t>
            </a:r>
            <a:r>
              <a:rPr lang="zh-CN" altLang="en-US" sz="2000" dirty="0">
                <a:latin typeface="Courier New" pitchFamily="49" charset="0"/>
                <a:cs typeface="Courier New" pitchFamily="49" charset="0"/>
              </a:rPr>
              <a:t>，</a:t>
            </a:r>
            <a:r>
              <a:rPr lang="zh-CN" altLang="zh-CN" sz="2000" dirty="0">
                <a:latin typeface="Courier New" pitchFamily="49" charset="0"/>
                <a:cs typeface="Courier New" pitchFamily="49" charset="0"/>
              </a:rPr>
              <a:t>通常</a:t>
            </a:r>
            <a:r>
              <a:rPr lang="zh-CN" altLang="en-US" sz="2000" dirty="0">
                <a:latin typeface="Courier New" pitchFamily="49" charset="0"/>
                <a:cs typeface="Courier New" pitchFamily="49" charset="0"/>
              </a:rPr>
              <a:t>用于判断一个</a:t>
            </a:r>
            <a:r>
              <a:rPr lang="zh-CN" altLang="zh-CN" sz="2000" dirty="0">
                <a:latin typeface="Courier New" pitchFamily="49" charset="0"/>
                <a:cs typeface="Courier New" pitchFamily="49" charset="0"/>
              </a:rPr>
              <a:t>数组</a:t>
            </a:r>
            <a:r>
              <a:rPr lang="zh-CN" altLang="en-US" sz="2000" dirty="0">
                <a:latin typeface="Courier New" pitchFamily="49" charset="0"/>
                <a:cs typeface="Courier New" pitchFamily="49" charset="0"/>
              </a:rPr>
              <a:t>两个</a:t>
            </a:r>
            <a:r>
              <a:rPr lang="zh-CN" altLang="en-US" dirty="0">
                <a:latin typeface="Courier New" pitchFamily="49" charset="0"/>
                <a:cs typeface="Courier New" pitchFamily="49" charset="0"/>
              </a:rPr>
              <a:t>元素的</a:t>
            </a:r>
            <a:r>
              <a:rPr lang="zh-CN" altLang="zh-CN" dirty="0"/>
              <a:t>内存</a:t>
            </a:r>
            <a:r>
              <a:rPr lang="zh-CN" altLang="en-US" dirty="0">
                <a:latin typeface="Courier New" pitchFamily="49" charset="0"/>
                <a:cs typeface="Courier New" pitchFamily="49" charset="0"/>
              </a:rPr>
              <a:t>位置前后关系</a:t>
            </a:r>
            <a:endParaRPr lang="en-US" altLang="zh-CN" sz="2400" dirty="0"/>
          </a:p>
          <a:p>
            <a:pPr lvl="1"/>
            <a:endParaRPr lang="en-US" altLang="zh-CN" sz="2000" dirty="0"/>
          </a:p>
          <a:p>
            <a:pPr lvl="1"/>
            <a:endParaRPr lang="en-US" altLang="zh-CN" sz="2000" dirty="0"/>
          </a:p>
          <a:p>
            <a:pPr lvl="1"/>
            <a:r>
              <a:rPr lang="zh-CN" altLang="zh-CN" sz="2000" dirty="0"/>
              <a:t>也可以判断一个地址是否为</a:t>
            </a:r>
            <a:r>
              <a:rPr lang="en-US" altLang="zh-CN" sz="2000" dirty="0"/>
              <a:t>NULL</a:t>
            </a:r>
            <a:r>
              <a:rPr lang="zh-CN" altLang="zh-CN" sz="2000" dirty="0"/>
              <a:t>，</a:t>
            </a:r>
            <a:endParaRPr lang="en-US" altLang="zh-CN" sz="2000" dirty="0"/>
          </a:p>
          <a:p>
            <a:pPr marL="457200" lvl="1" indent="0">
              <a:buNone/>
            </a:pPr>
            <a:r>
              <a:rPr lang="en-US" altLang="zh-CN" sz="2000" dirty="0"/>
              <a:t>	</a:t>
            </a:r>
            <a:r>
              <a:rPr lang="zh-CN" altLang="zh-CN" sz="2000" dirty="0"/>
              <a:t>以明确该地址是否为</a:t>
            </a:r>
            <a:r>
              <a:rPr lang="en-US" altLang="zh-CN" sz="2000" dirty="0"/>
              <a:t>0</a:t>
            </a:r>
            <a:r>
              <a:rPr lang="zh-CN" altLang="en-US" sz="2000" dirty="0"/>
              <a:t>（不是</a:t>
            </a:r>
            <a:r>
              <a:rPr lang="zh-CN" altLang="zh-CN" sz="2000" dirty="0"/>
              <a:t>某个实际内存单元的地址</a:t>
            </a:r>
            <a:r>
              <a:rPr lang="zh-CN" altLang="en-US" sz="2000" dirty="0"/>
              <a:t>）</a:t>
            </a:r>
            <a:endParaRPr lang="zh-CN" altLang="zh-CN" sz="2000"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06517543-7620-422D-8CA6-C4B4797C7D3B}" type="slidenum">
              <a:rPr lang="en-US" altLang="zh-CN" sz="1200">
                <a:ea typeface="+mn-ea"/>
              </a:rPr>
              <a:pPr algn="r">
                <a:defRPr/>
              </a:pPr>
              <a:t>22</a:t>
            </a:fld>
            <a:endParaRPr lang="en-US" altLang="zh-CN" sz="1200">
              <a:ea typeface="+mn-ea"/>
            </a:endParaRPr>
          </a:p>
        </p:txBody>
      </p:sp>
      <p:sp>
        <p:nvSpPr>
          <p:cNvPr id="2" name="矩形 1">
            <a:extLst>
              <a:ext uri="{FF2B5EF4-FFF2-40B4-BE49-F238E27FC236}">
                <a16:creationId xmlns:a16="http://schemas.microsoft.com/office/drawing/2014/main" id="{D830820D-D4CA-4E5A-AB1A-39470D76C967}"/>
              </a:ext>
            </a:extLst>
          </p:cNvPr>
          <p:cNvSpPr/>
          <p:nvPr/>
        </p:nvSpPr>
        <p:spPr>
          <a:xfrm>
            <a:off x="854716" y="1802699"/>
            <a:ext cx="2581156" cy="461665"/>
          </a:xfrm>
          <a:prstGeom prst="rect">
            <a:avLst/>
          </a:prstGeom>
          <a:solidFill>
            <a:schemeClr val="bg1"/>
          </a:solidFill>
          <a:ln>
            <a:solidFill>
              <a:schemeClr val="tx1"/>
            </a:solidFill>
          </a:ln>
        </p:spPr>
        <p:txBody>
          <a:bodyPr wrap="none">
            <a:spAutoFit/>
          </a:bodyPr>
          <a:lstStyle/>
          <a:p>
            <a:r>
              <a:rPr lang="en-US" altLang="zh-CN" dirty="0">
                <a:solidFill>
                  <a:srgbClr val="FF0000"/>
                </a:solidFill>
                <a:latin typeface="Courier New" pitchFamily="49" charset="0"/>
                <a:cs typeface="Courier New" pitchFamily="49" charset="0"/>
              </a:rPr>
              <a:t>if(pa &lt;= a)……</a:t>
            </a:r>
            <a:endParaRPr lang="zh-CN" altLang="en-US" dirty="0"/>
          </a:p>
        </p:txBody>
      </p:sp>
      <p:sp>
        <p:nvSpPr>
          <p:cNvPr id="29" name="矩形 28">
            <a:extLst>
              <a:ext uri="{FF2B5EF4-FFF2-40B4-BE49-F238E27FC236}">
                <a16:creationId xmlns:a16="http://schemas.microsoft.com/office/drawing/2014/main" id="{25583A2D-31AB-46C2-B842-A97B4711F3CC}"/>
              </a:ext>
            </a:extLst>
          </p:cNvPr>
          <p:cNvSpPr/>
          <p:nvPr/>
        </p:nvSpPr>
        <p:spPr>
          <a:xfrm>
            <a:off x="854716" y="3293985"/>
            <a:ext cx="3134191" cy="461665"/>
          </a:xfrm>
          <a:prstGeom prst="rect">
            <a:avLst/>
          </a:prstGeom>
          <a:solidFill>
            <a:schemeClr val="bg1"/>
          </a:solidFill>
          <a:ln>
            <a:solidFill>
              <a:schemeClr val="tx1"/>
            </a:solidFill>
          </a:ln>
        </p:spPr>
        <p:txBody>
          <a:bodyPr wrap="none">
            <a:spAutoFit/>
          </a:bodyPr>
          <a:lstStyle/>
          <a:p>
            <a:r>
              <a:rPr lang="en-US" altLang="zh-CN" dirty="0">
                <a:solidFill>
                  <a:srgbClr val="FF0000"/>
                </a:solidFill>
                <a:latin typeface="Courier New" pitchFamily="49" charset="0"/>
                <a:cs typeface="Courier New" pitchFamily="49" charset="0"/>
              </a:rPr>
              <a:t>if(pa == NULL)……</a:t>
            </a:r>
            <a:endParaRPr lang="zh-CN" altLang="en-US" dirty="0"/>
          </a:p>
        </p:txBody>
      </p:sp>
      <p:grpSp>
        <p:nvGrpSpPr>
          <p:cNvPr id="30" name="组合 42">
            <a:extLst>
              <a:ext uri="{FF2B5EF4-FFF2-40B4-BE49-F238E27FC236}">
                <a16:creationId xmlns:a16="http://schemas.microsoft.com/office/drawing/2014/main" id="{3D06D7D0-8C80-4AD5-9825-F9FDF2D80788}"/>
              </a:ext>
            </a:extLst>
          </p:cNvPr>
          <p:cNvGrpSpPr>
            <a:grpSpLocks/>
          </p:cNvGrpSpPr>
          <p:nvPr/>
        </p:nvGrpSpPr>
        <p:grpSpPr bwMode="auto">
          <a:xfrm>
            <a:off x="9025717" y="2078850"/>
            <a:ext cx="1720348" cy="3420340"/>
            <a:chOff x="3777032" y="2708528"/>
            <a:chExt cx="1290023" cy="3420427"/>
          </a:xfrm>
          <a:noFill/>
        </p:grpSpPr>
        <p:sp>
          <p:nvSpPr>
            <p:cNvPr id="31" name="Rectangle 7">
              <a:extLst>
                <a:ext uri="{FF2B5EF4-FFF2-40B4-BE49-F238E27FC236}">
                  <a16:creationId xmlns:a16="http://schemas.microsoft.com/office/drawing/2014/main" id="{55CD3C4A-A6FE-45DE-BE62-BAF9E97B5E0E}"/>
                </a:ext>
              </a:extLst>
            </p:cNvPr>
            <p:cNvSpPr>
              <a:spLocks noChangeArrowheads="1"/>
            </p:cNvSpPr>
            <p:nvPr/>
          </p:nvSpPr>
          <p:spPr bwMode="auto">
            <a:xfrm>
              <a:off x="3986935" y="2877415"/>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32" name="Rectangle 8">
              <a:extLst>
                <a:ext uri="{FF2B5EF4-FFF2-40B4-BE49-F238E27FC236}">
                  <a16:creationId xmlns:a16="http://schemas.microsoft.com/office/drawing/2014/main" id="{333E71D1-160E-4E46-8D17-757C142060DE}"/>
                </a:ext>
              </a:extLst>
            </p:cNvPr>
            <p:cNvSpPr>
              <a:spLocks noChangeArrowheads="1"/>
            </p:cNvSpPr>
            <p:nvPr/>
          </p:nvSpPr>
          <p:spPr bwMode="auto">
            <a:xfrm>
              <a:off x="3986935" y="4328749"/>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33" name="Rectangle 9">
              <a:extLst>
                <a:ext uri="{FF2B5EF4-FFF2-40B4-BE49-F238E27FC236}">
                  <a16:creationId xmlns:a16="http://schemas.microsoft.com/office/drawing/2014/main" id="{73D74257-81D9-4F0D-A110-2A9A3D0CAA4D}"/>
                </a:ext>
              </a:extLst>
            </p:cNvPr>
            <p:cNvSpPr>
              <a:spLocks noChangeArrowheads="1"/>
            </p:cNvSpPr>
            <p:nvPr/>
          </p:nvSpPr>
          <p:spPr bwMode="auto">
            <a:xfrm>
              <a:off x="3986935" y="3968700"/>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34" name="Rectangle 11">
              <a:extLst>
                <a:ext uri="{FF2B5EF4-FFF2-40B4-BE49-F238E27FC236}">
                  <a16:creationId xmlns:a16="http://schemas.microsoft.com/office/drawing/2014/main" id="{2410FF83-F924-4810-B817-87587F02D4F2}"/>
                </a:ext>
              </a:extLst>
            </p:cNvPr>
            <p:cNvSpPr>
              <a:spLocks noChangeArrowheads="1"/>
            </p:cNvSpPr>
            <p:nvPr/>
          </p:nvSpPr>
          <p:spPr bwMode="auto">
            <a:xfrm>
              <a:off x="3777032" y="2764472"/>
              <a:ext cx="198596" cy="3077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000" b="1" dirty="0">
                  <a:latin typeface="黑体" pitchFamily="49" charset="-122"/>
                </a:rPr>
                <a:t>栈</a:t>
              </a:r>
              <a:endParaRPr lang="zh-CN" altLang="en-US" sz="2000" b="1" dirty="0"/>
            </a:p>
          </p:txBody>
        </p:sp>
        <p:sp>
          <p:nvSpPr>
            <p:cNvPr id="35" name="Rectangle 12">
              <a:extLst>
                <a:ext uri="{FF2B5EF4-FFF2-40B4-BE49-F238E27FC236}">
                  <a16:creationId xmlns:a16="http://schemas.microsoft.com/office/drawing/2014/main" id="{F224A041-F0FF-4699-95D5-C27162265354}"/>
                </a:ext>
              </a:extLst>
            </p:cNvPr>
            <p:cNvSpPr>
              <a:spLocks noChangeArrowheads="1"/>
            </p:cNvSpPr>
            <p:nvPr/>
          </p:nvSpPr>
          <p:spPr bwMode="auto">
            <a:xfrm>
              <a:off x="3986935" y="4688798"/>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36" name="Rectangle 13">
              <a:extLst>
                <a:ext uri="{FF2B5EF4-FFF2-40B4-BE49-F238E27FC236}">
                  <a16:creationId xmlns:a16="http://schemas.microsoft.com/office/drawing/2014/main" id="{3337239E-608B-49EB-9CD1-CB85144A68CF}"/>
                </a:ext>
              </a:extLst>
            </p:cNvPr>
            <p:cNvSpPr>
              <a:spLocks noChangeArrowheads="1"/>
            </p:cNvSpPr>
            <p:nvPr/>
          </p:nvSpPr>
          <p:spPr bwMode="auto">
            <a:xfrm>
              <a:off x="3986935" y="5408896"/>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37" name="Rectangle 14">
              <a:extLst>
                <a:ext uri="{FF2B5EF4-FFF2-40B4-BE49-F238E27FC236}">
                  <a16:creationId xmlns:a16="http://schemas.microsoft.com/office/drawing/2014/main" id="{1095E583-5185-48D1-BFB5-399E9D172EAC}"/>
                </a:ext>
              </a:extLst>
            </p:cNvPr>
            <p:cNvSpPr>
              <a:spLocks noChangeArrowheads="1"/>
            </p:cNvSpPr>
            <p:nvPr/>
          </p:nvSpPr>
          <p:spPr bwMode="auto">
            <a:xfrm>
              <a:off x="3986935" y="5048847"/>
              <a:ext cx="1080000" cy="360009"/>
            </a:xfrm>
            <a:prstGeom prst="rect">
              <a:avLst/>
            </a:prstGeom>
            <a:grpFill/>
            <a:ln w="9525">
              <a:solidFill>
                <a:srgbClr val="000000"/>
              </a:solidFill>
              <a:miter lim="800000"/>
              <a:headEnd/>
              <a:tailEnd/>
            </a:ln>
          </p:spPr>
          <p:txBody>
            <a:bodyPr/>
            <a:lstStyle/>
            <a:p>
              <a:pPr eaLnBrk="1" hangingPunct="1"/>
              <a:endParaRPr lang="zh-CN" altLang="en-US"/>
            </a:p>
          </p:txBody>
        </p:sp>
        <p:cxnSp>
          <p:nvCxnSpPr>
            <p:cNvPr id="38" name="直接连接符 35">
              <a:extLst>
                <a:ext uri="{FF2B5EF4-FFF2-40B4-BE49-F238E27FC236}">
                  <a16:creationId xmlns:a16="http://schemas.microsoft.com/office/drawing/2014/main" id="{F7163099-83A3-462C-B6E8-5B5F9D1B82AB}"/>
                </a:ext>
              </a:extLst>
            </p:cNvPr>
            <p:cNvCxnSpPr>
              <a:cxnSpLocks noChangeShapeType="1"/>
            </p:cNvCxnSpPr>
            <p:nvPr/>
          </p:nvCxnSpPr>
          <p:spPr bwMode="auto">
            <a:xfrm>
              <a:off x="3986935" y="2717533"/>
              <a:ext cx="0" cy="216005"/>
            </a:xfrm>
            <a:prstGeom prst="line">
              <a:avLst/>
            </a:prstGeom>
            <a:grpFill/>
            <a:ln w="9525" algn="ctr">
              <a:solidFill>
                <a:schemeClr val="tx1"/>
              </a:solidFill>
              <a:round/>
              <a:headEnd/>
              <a:tailEnd/>
            </a:ln>
          </p:spPr>
        </p:cxnSp>
        <p:cxnSp>
          <p:nvCxnSpPr>
            <p:cNvPr id="39" name="直接连接符 36">
              <a:extLst>
                <a:ext uri="{FF2B5EF4-FFF2-40B4-BE49-F238E27FC236}">
                  <a16:creationId xmlns:a16="http://schemas.microsoft.com/office/drawing/2014/main" id="{F6B8DB27-E3B8-4F45-8588-D7CD7AAA2953}"/>
                </a:ext>
              </a:extLst>
            </p:cNvPr>
            <p:cNvCxnSpPr>
              <a:cxnSpLocks noChangeShapeType="1"/>
            </p:cNvCxnSpPr>
            <p:nvPr/>
          </p:nvCxnSpPr>
          <p:spPr bwMode="auto">
            <a:xfrm>
              <a:off x="5067055" y="2708528"/>
              <a:ext cx="0" cy="180005"/>
            </a:xfrm>
            <a:prstGeom prst="line">
              <a:avLst/>
            </a:prstGeom>
            <a:grpFill/>
            <a:ln w="9525" algn="ctr">
              <a:solidFill>
                <a:schemeClr val="tx1"/>
              </a:solidFill>
              <a:round/>
              <a:headEnd/>
              <a:tailEnd/>
            </a:ln>
          </p:spPr>
        </p:cxnSp>
        <p:sp>
          <p:nvSpPr>
            <p:cNvPr id="40" name="Rectangle 13">
              <a:extLst>
                <a:ext uri="{FF2B5EF4-FFF2-40B4-BE49-F238E27FC236}">
                  <a16:creationId xmlns:a16="http://schemas.microsoft.com/office/drawing/2014/main" id="{C2BA08A9-B3D7-444A-A3B2-BE7729CC0289}"/>
                </a:ext>
              </a:extLst>
            </p:cNvPr>
            <p:cNvSpPr>
              <a:spLocks noChangeArrowheads="1"/>
            </p:cNvSpPr>
            <p:nvPr/>
          </p:nvSpPr>
          <p:spPr bwMode="auto">
            <a:xfrm>
              <a:off x="3986935" y="5768946"/>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1" name="Rectangle 13">
              <a:extLst>
                <a:ext uri="{FF2B5EF4-FFF2-40B4-BE49-F238E27FC236}">
                  <a16:creationId xmlns:a16="http://schemas.microsoft.com/office/drawing/2014/main" id="{55F5893F-9E0D-492C-B675-5F07859CEF94}"/>
                </a:ext>
              </a:extLst>
            </p:cNvPr>
            <p:cNvSpPr>
              <a:spLocks noChangeArrowheads="1"/>
            </p:cNvSpPr>
            <p:nvPr/>
          </p:nvSpPr>
          <p:spPr bwMode="auto">
            <a:xfrm>
              <a:off x="3986935" y="3608651"/>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2" name="Rectangle 13">
              <a:extLst>
                <a:ext uri="{FF2B5EF4-FFF2-40B4-BE49-F238E27FC236}">
                  <a16:creationId xmlns:a16="http://schemas.microsoft.com/office/drawing/2014/main" id="{430A5790-CCDF-4482-A0CB-67BC52CAF976}"/>
                </a:ext>
              </a:extLst>
            </p:cNvPr>
            <p:cNvSpPr>
              <a:spLocks noChangeArrowheads="1"/>
            </p:cNvSpPr>
            <p:nvPr/>
          </p:nvSpPr>
          <p:spPr bwMode="auto">
            <a:xfrm>
              <a:off x="3986935" y="3248602"/>
              <a:ext cx="1080000" cy="360009"/>
            </a:xfrm>
            <a:prstGeom prst="rect">
              <a:avLst/>
            </a:prstGeom>
            <a:grpFill/>
            <a:ln w="9525">
              <a:solidFill>
                <a:srgbClr val="000000"/>
              </a:solidFill>
              <a:miter lim="800000"/>
              <a:headEnd/>
              <a:tailEnd/>
            </a:ln>
          </p:spPr>
          <p:txBody>
            <a:bodyPr/>
            <a:lstStyle/>
            <a:p>
              <a:pPr eaLnBrk="1" hangingPunct="1"/>
              <a:endParaRPr lang="zh-CN" altLang="en-US"/>
            </a:p>
          </p:txBody>
        </p:sp>
      </p:grpSp>
      <p:sp>
        <p:nvSpPr>
          <p:cNvPr id="48" name="矩形 47">
            <a:extLst>
              <a:ext uri="{FF2B5EF4-FFF2-40B4-BE49-F238E27FC236}">
                <a16:creationId xmlns:a16="http://schemas.microsoft.com/office/drawing/2014/main" id="{1173BE3D-2836-4F1A-981A-06D7E9F16232}"/>
              </a:ext>
            </a:extLst>
          </p:cNvPr>
          <p:cNvSpPr/>
          <p:nvPr/>
        </p:nvSpPr>
        <p:spPr>
          <a:xfrm>
            <a:off x="7940305" y="4791877"/>
            <a:ext cx="1440266" cy="461665"/>
          </a:xfrm>
          <a:prstGeom prst="rect">
            <a:avLst/>
          </a:prstGeom>
        </p:spPr>
        <p:txBody>
          <a:bodyPr wrap="square">
            <a:spAutoFit/>
          </a:bodyPr>
          <a:lstStyle/>
          <a:p>
            <a:r>
              <a:rPr lang="en-US" altLang="zh-CN" sz="2000" dirty="0">
                <a:latin typeface="Times New Roman" pitchFamily="18" charset="0"/>
                <a:cs typeface="Times New Roman" pitchFamily="18" charset="0"/>
              </a:rPr>
              <a:t>0x2200 (</a:t>
            </a:r>
            <a:r>
              <a:rPr lang="en-US" altLang="zh-CN" b="1" dirty="0">
                <a:latin typeface="Times New Roman" pitchFamily="18" charset="0"/>
                <a:cs typeface="Times New Roman" pitchFamily="18" charset="0"/>
              </a:rPr>
              <a:t>a</a:t>
            </a:r>
            <a:r>
              <a:rPr lang="en-US" altLang="zh-CN" sz="2000" dirty="0">
                <a:latin typeface="Times New Roman" pitchFamily="18" charset="0"/>
                <a:cs typeface="Times New Roman" pitchFamily="18" charset="0"/>
              </a:rPr>
              <a:t>)</a:t>
            </a:r>
            <a:endParaRPr lang="zh-CN" altLang="en-US" sz="2000" dirty="0"/>
          </a:p>
        </p:txBody>
      </p:sp>
      <p:sp>
        <p:nvSpPr>
          <p:cNvPr id="49" name="Text Box 25">
            <a:extLst>
              <a:ext uri="{FF2B5EF4-FFF2-40B4-BE49-F238E27FC236}">
                <a16:creationId xmlns:a16="http://schemas.microsoft.com/office/drawing/2014/main" id="{CBFDFC2F-27D1-4C0F-9B45-E63C3B0E8DE7}"/>
              </a:ext>
            </a:extLst>
          </p:cNvPr>
          <p:cNvSpPr txBox="1">
            <a:spLocks noChangeArrowheads="1"/>
          </p:cNvSpPr>
          <p:nvPr/>
        </p:nvSpPr>
        <p:spPr bwMode="auto">
          <a:xfrm>
            <a:off x="10945706" y="2483874"/>
            <a:ext cx="8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pa</a:t>
            </a:r>
          </a:p>
        </p:txBody>
      </p:sp>
      <p:sp>
        <p:nvSpPr>
          <p:cNvPr id="50" name="Text Box 29">
            <a:extLst>
              <a:ext uri="{FF2B5EF4-FFF2-40B4-BE49-F238E27FC236}">
                <a16:creationId xmlns:a16="http://schemas.microsoft.com/office/drawing/2014/main" id="{2B37F55C-41EA-4490-B144-397A964D34A5}"/>
              </a:ext>
            </a:extLst>
          </p:cNvPr>
          <p:cNvSpPr txBox="1">
            <a:spLocks noChangeArrowheads="1"/>
          </p:cNvSpPr>
          <p:nvPr/>
        </p:nvSpPr>
        <p:spPr bwMode="auto">
          <a:xfrm>
            <a:off x="9560638" y="2608236"/>
            <a:ext cx="1080000" cy="400110"/>
          </a:xfrm>
          <a:prstGeom prst="rect">
            <a:avLst/>
          </a:prstGeom>
          <a:noFill/>
          <a:ln>
            <a:noFill/>
          </a:ln>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ts val="0"/>
              </a:spcBef>
            </a:pPr>
            <a:r>
              <a:rPr lang="en-US" altLang="zh-CN" sz="2000" dirty="0">
                <a:solidFill>
                  <a:srgbClr val="FF0000"/>
                </a:solidFill>
                <a:latin typeface="Times New Roman" pitchFamily="18" charset="0"/>
                <a:cs typeface="Times New Roman" pitchFamily="18" charset="0"/>
              </a:rPr>
              <a:t>0x2200</a:t>
            </a:r>
            <a:endParaRPr lang="en-US" altLang="zh-CN" sz="2000" dirty="0">
              <a:solidFill>
                <a:srgbClr val="FF0000"/>
              </a:solidFill>
            </a:endParaRPr>
          </a:p>
        </p:txBody>
      </p:sp>
      <p:sp>
        <p:nvSpPr>
          <p:cNvPr id="28" name="Text Box 25">
            <a:extLst>
              <a:ext uri="{FF2B5EF4-FFF2-40B4-BE49-F238E27FC236}">
                <a16:creationId xmlns:a16="http://schemas.microsoft.com/office/drawing/2014/main" id="{C9048CB0-9AE5-4253-BD6A-F23D2A72D4C7}"/>
              </a:ext>
            </a:extLst>
          </p:cNvPr>
          <p:cNvSpPr txBox="1">
            <a:spLocks noChangeArrowheads="1"/>
          </p:cNvSpPr>
          <p:nvPr/>
        </p:nvSpPr>
        <p:spPr bwMode="auto">
          <a:xfrm>
            <a:off x="10736771" y="4734719"/>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a[0]</a:t>
            </a:r>
          </a:p>
        </p:txBody>
      </p:sp>
      <p:sp>
        <p:nvSpPr>
          <p:cNvPr id="51" name="Text Box 25">
            <a:extLst>
              <a:ext uri="{FF2B5EF4-FFF2-40B4-BE49-F238E27FC236}">
                <a16:creationId xmlns:a16="http://schemas.microsoft.com/office/drawing/2014/main" id="{35A3FCEB-431A-4F36-8DC9-6782C143726F}"/>
              </a:ext>
            </a:extLst>
          </p:cNvPr>
          <p:cNvSpPr txBox="1">
            <a:spLocks noChangeArrowheads="1"/>
          </p:cNvSpPr>
          <p:nvPr/>
        </p:nvSpPr>
        <p:spPr bwMode="auto">
          <a:xfrm>
            <a:off x="10736771" y="4363064"/>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a[1]</a:t>
            </a:r>
          </a:p>
        </p:txBody>
      </p:sp>
      <p:sp>
        <p:nvSpPr>
          <p:cNvPr id="52" name="Text Box 25">
            <a:extLst>
              <a:ext uri="{FF2B5EF4-FFF2-40B4-BE49-F238E27FC236}">
                <a16:creationId xmlns:a16="http://schemas.microsoft.com/office/drawing/2014/main" id="{5256F9BF-BC06-4DC0-BCEF-C24D850C9CCB}"/>
              </a:ext>
            </a:extLst>
          </p:cNvPr>
          <p:cNvSpPr txBox="1">
            <a:spLocks noChangeArrowheads="1"/>
          </p:cNvSpPr>
          <p:nvPr/>
        </p:nvSpPr>
        <p:spPr bwMode="auto">
          <a:xfrm>
            <a:off x="10736771" y="4003024"/>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a[2]</a:t>
            </a:r>
          </a:p>
        </p:txBody>
      </p:sp>
      <p:sp>
        <p:nvSpPr>
          <p:cNvPr id="53" name="Text Box 25">
            <a:extLst>
              <a:ext uri="{FF2B5EF4-FFF2-40B4-BE49-F238E27FC236}">
                <a16:creationId xmlns:a16="http://schemas.microsoft.com/office/drawing/2014/main" id="{9399EAFD-F049-4788-A15E-5327373A3852}"/>
              </a:ext>
            </a:extLst>
          </p:cNvPr>
          <p:cNvSpPr txBox="1">
            <a:spLocks noChangeArrowheads="1"/>
          </p:cNvSpPr>
          <p:nvPr/>
        </p:nvSpPr>
        <p:spPr bwMode="auto">
          <a:xfrm>
            <a:off x="10736771" y="3642984"/>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a[3]</a:t>
            </a:r>
          </a:p>
        </p:txBody>
      </p:sp>
      <p:sp>
        <p:nvSpPr>
          <p:cNvPr id="54" name="Text Box 25">
            <a:extLst>
              <a:ext uri="{FF2B5EF4-FFF2-40B4-BE49-F238E27FC236}">
                <a16:creationId xmlns:a16="http://schemas.microsoft.com/office/drawing/2014/main" id="{67EECB05-52F1-4585-BF40-A61E3C6D3885}"/>
              </a:ext>
            </a:extLst>
          </p:cNvPr>
          <p:cNvSpPr txBox="1">
            <a:spLocks noChangeArrowheads="1"/>
          </p:cNvSpPr>
          <p:nvPr/>
        </p:nvSpPr>
        <p:spPr bwMode="auto">
          <a:xfrm>
            <a:off x="10736771" y="3249554"/>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a[4]</a:t>
            </a:r>
          </a:p>
        </p:txBody>
      </p:sp>
    </p:spTree>
    <p:extLst>
      <p:ext uri="{BB962C8B-B14F-4D97-AF65-F5344CB8AC3E}">
        <p14:creationId xmlns:p14="http://schemas.microsoft.com/office/powerpoint/2010/main" val="360293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endParaRPr lang="zh-CN" altLang="en-US" sz="3200" b="0">
              <a:ea typeface="黑体" pitchFamily="49" charset="-122"/>
            </a:endParaRPr>
          </a:p>
        </p:txBody>
      </p:sp>
      <p:sp>
        <p:nvSpPr>
          <p:cNvPr id="41987" name="Rectangle 3"/>
          <p:cNvSpPr>
            <a:spLocks noGrp="1" noChangeArrowheads="1"/>
          </p:cNvSpPr>
          <p:nvPr>
            <p:ph type="body" idx="1"/>
          </p:nvPr>
        </p:nvSpPr>
        <p:spPr/>
        <p:txBody>
          <a:bodyPr/>
          <a:lstStyle/>
          <a:p>
            <a:r>
              <a:rPr lang="zh-CN" altLang="en-US" b="0" dirty="0">
                <a:ea typeface="黑体" pitchFamily="49" charset="-122"/>
              </a:rPr>
              <a:t>指向数组元素的指针变量 </a:t>
            </a:r>
            <a:r>
              <a:rPr lang="en-US" altLang="zh-CN" b="0" dirty="0">
                <a:ea typeface="黑体" pitchFamily="49" charset="-122"/>
              </a:rPr>
              <a:t>vs. </a:t>
            </a:r>
            <a:r>
              <a:rPr lang="zh-CN" altLang="en-US" b="0" dirty="0">
                <a:ea typeface="黑体" pitchFamily="49" charset="-122"/>
              </a:rPr>
              <a:t>数组名</a:t>
            </a:r>
          </a:p>
          <a:p>
            <a:pPr lvl="1"/>
            <a:endParaRPr lang="en-US" altLang="zh-CN" dirty="0"/>
          </a:p>
          <a:p>
            <a:pPr lvl="1"/>
            <a:r>
              <a:rPr lang="zh-CN" altLang="en-US" dirty="0"/>
              <a:t>数组名可以代表第一个元素的地址，是</a:t>
            </a:r>
            <a:r>
              <a:rPr lang="zh-CN" altLang="en-US" dirty="0">
                <a:solidFill>
                  <a:srgbClr val="FF0000"/>
                </a:solidFill>
              </a:rPr>
              <a:t>地址常量</a:t>
            </a:r>
          </a:p>
          <a:p>
            <a:pPr lvl="2"/>
            <a:r>
              <a:rPr lang="zh-CN" altLang="en-US" b="1" dirty="0"/>
              <a:t>数组名的值不能被修改</a:t>
            </a:r>
          </a:p>
          <a:p>
            <a:pPr lvl="1"/>
            <a:endParaRPr lang="zh-CN" altLang="en-US" b="1" dirty="0"/>
          </a:p>
          <a:p>
            <a:pPr lvl="1"/>
            <a:r>
              <a:rPr lang="zh-CN" altLang="en-US" dirty="0">
                <a:sym typeface="Wingdings 3" pitchFamily="18" charset="2"/>
              </a:rPr>
              <a:t>指向数组元素的</a:t>
            </a:r>
            <a:r>
              <a:rPr lang="zh-CN" altLang="en-US" dirty="0">
                <a:solidFill>
                  <a:srgbClr val="FF3300"/>
                </a:solidFill>
                <a:sym typeface="Wingdings 3" pitchFamily="18" charset="2"/>
              </a:rPr>
              <a:t>指针</a:t>
            </a:r>
            <a:r>
              <a:rPr lang="zh-CN" altLang="en-US" dirty="0">
                <a:solidFill>
                  <a:srgbClr val="FF0000"/>
                </a:solidFill>
                <a:sym typeface="Wingdings 3" pitchFamily="18" charset="2"/>
              </a:rPr>
              <a:t>变量</a:t>
            </a:r>
            <a:endParaRPr lang="en-US" altLang="zh-CN" dirty="0">
              <a:solidFill>
                <a:srgbClr val="FF0000"/>
              </a:solidFill>
              <a:sym typeface="Wingdings 3" pitchFamily="18" charset="2"/>
            </a:endParaRPr>
          </a:p>
          <a:p>
            <a:pPr lvl="2"/>
            <a:r>
              <a:rPr lang="zh-CN" altLang="en-US" b="1" dirty="0">
                <a:sym typeface="Wingdings 3" pitchFamily="18" charset="2"/>
              </a:rPr>
              <a:t>用来存放一个数组各个元素的地址</a:t>
            </a:r>
            <a:endParaRPr lang="en-US" altLang="zh-CN" b="1" dirty="0">
              <a:sym typeface="Wingdings 3" pitchFamily="18" charset="2"/>
            </a:endParaRPr>
          </a:p>
          <a:p>
            <a:pPr lvl="2"/>
            <a:r>
              <a:rPr lang="zh-CN" altLang="en-US" b="1" dirty="0">
                <a:sym typeface="Wingdings 3" pitchFamily="18" charset="2"/>
              </a:rPr>
              <a:t>一般情况下，这个变量的初始值为</a:t>
            </a:r>
            <a:r>
              <a:rPr lang="zh-CN" altLang="en-US" b="1" dirty="0"/>
              <a:t>数组名代表的地址</a:t>
            </a:r>
            <a:endParaRPr lang="en-US" altLang="zh-CN" b="1" dirty="0"/>
          </a:p>
          <a:p>
            <a:pPr lvl="2"/>
            <a:r>
              <a:rPr lang="zh-CN" altLang="en-US" b="1" dirty="0"/>
              <a:t>经过操作，其值可能会是其他元素的地址</a:t>
            </a:r>
            <a:endParaRPr lang="zh-CN" altLang="en-US" dirty="0"/>
          </a:p>
        </p:txBody>
      </p:sp>
      <p:sp>
        <p:nvSpPr>
          <p:cNvPr id="41988"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8BF37AFD-87B1-4396-B5F8-87DFE826369E}" type="slidenum">
              <a:rPr lang="en-US" altLang="zh-CN" sz="1200">
                <a:ea typeface="楷体_GB2312" pitchFamily="49" charset="-122"/>
              </a:rPr>
              <a:pPr algn="r" eaLnBrk="1" hangingPunct="1"/>
              <a:t>23</a:t>
            </a:fld>
            <a:endParaRPr lang="en-US" altLang="zh-CN" sz="1200">
              <a:ea typeface="楷体_GB2312" pitchFamily="49" charset="-122"/>
            </a:endParaRPr>
          </a:p>
        </p:txBody>
      </p:sp>
    </p:spTree>
    <p:extLst>
      <p:ext uri="{BB962C8B-B14F-4D97-AF65-F5344CB8AC3E}">
        <p14:creationId xmlns:p14="http://schemas.microsoft.com/office/powerpoint/2010/main" val="1001225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021B8-0943-40FD-8865-047542FA2526}"/>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0343B6AB-FF83-4D69-9465-BC19022AAE15}"/>
              </a:ext>
            </a:extLst>
          </p:cNvPr>
          <p:cNvSpPr>
            <a:spLocks noGrp="1"/>
          </p:cNvSpPr>
          <p:nvPr>
            <p:ph idx="1"/>
          </p:nvPr>
        </p:nvSpPr>
        <p:spPr/>
        <p:txBody>
          <a:bodyPr/>
          <a:lstStyle/>
          <a:p>
            <a:endParaRPr lang="en-US" altLang="zh-CN" sz="2400" b="0" dirty="0">
              <a:latin typeface="Courier New" pitchFamily="49" charset="0"/>
              <a:cs typeface="Courier New" pitchFamily="49" charset="0"/>
            </a:endParaRPr>
          </a:p>
          <a:p>
            <a:endParaRPr lang="zh-CN" altLang="en-US" dirty="0"/>
          </a:p>
        </p:txBody>
      </p:sp>
      <p:sp>
        <p:nvSpPr>
          <p:cNvPr id="29" name="矩形 28">
            <a:extLst>
              <a:ext uri="{FF2B5EF4-FFF2-40B4-BE49-F238E27FC236}">
                <a16:creationId xmlns:a16="http://schemas.microsoft.com/office/drawing/2014/main" id="{14D2C977-6648-41D2-A0E5-6C47966B0AE1}"/>
              </a:ext>
            </a:extLst>
          </p:cNvPr>
          <p:cNvSpPr/>
          <p:nvPr/>
        </p:nvSpPr>
        <p:spPr>
          <a:xfrm>
            <a:off x="8419742" y="5372561"/>
            <a:ext cx="663964" cy="461665"/>
          </a:xfrm>
          <a:prstGeom prst="rect">
            <a:avLst/>
          </a:prstGeom>
        </p:spPr>
        <p:txBody>
          <a:bodyPr wrap="none">
            <a:spAutoFit/>
          </a:bodyPr>
          <a:lstStyle/>
          <a:p>
            <a:pPr lvl="0"/>
            <a:r>
              <a:rPr lang="en-US" altLang="zh-CN" b="1" dirty="0">
                <a:solidFill>
                  <a:srgbClr val="000000"/>
                </a:solidFill>
                <a:ea typeface="楷体_GB2312" pitchFamily="49" charset="-122"/>
              </a:rPr>
              <a:t>*pa</a:t>
            </a:r>
          </a:p>
        </p:txBody>
      </p:sp>
      <p:sp>
        <p:nvSpPr>
          <p:cNvPr id="30" name="矩形 29">
            <a:extLst>
              <a:ext uri="{FF2B5EF4-FFF2-40B4-BE49-F238E27FC236}">
                <a16:creationId xmlns:a16="http://schemas.microsoft.com/office/drawing/2014/main" id="{CEDA4179-31AA-4400-90E4-CFC2F7FF06B7}"/>
              </a:ext>
            </a:extLst>
          </p:cNvPr>
          <p:cNvSpPr/>
          <p:nvPr/>
        </p:nvSpPr>
        <p:spPr>
          <a:xfrm>
            <a:off x="8419742" y="5004175"/>
            <a:ext cx="1220206" cy="461665"/>
          </a:xfrm>
          <a:prstGeom prst="rect">
            <a:avLst/>
          </a:prstGeom>
        </p:spPr>
        <p:txBody>
          <a:bodyPr wrap="none">
            <a:spAutoFit/>
          </a:bodyPr>
          <a:lstStyle/>
          <a:p>
            <a:pPr lvl="0"/>
            <a:r>
              <a:rPr lang="en-US" altLang="zh-CN" b="1" dirty="0">
                <a:solidFill>
                  <a:srgbClr val="000000"/>
                </a:solidFill>
                <a:ea typeface="楷体_GB2312" pitchFamily="49" charset="-122"/>
              </a:rPr>
              <a:t>*(pa</a:t>
            </a:r>
            <a:r>
              <a:rPr lang="en-US" altLang="zh-CN" b="1" dirty="0">
                <a:solidFill>
                  <a:srgbClr val="FF0000"/>
                </a:solidFill>
                <a:ea typeface="楷体_GB2312" pitchFamily="49" charset="-122"/>
              </a:rPr>
              <a:t>+</a:t>
            </a:r>
            <a:r>
              <a:rPr lang="en-US" altLang="zh-CN" b="1" dirty="0">
                <a:solidFill>
                  <a:srgbClr val="000000"/>
                </a:solidFill>
                <a:ea typeface="楷体_GB2312" pitchFamily="49" charset="-122"/>
              </a:rPr>
              <a:t>1)</a:t>
            </a:r>
          </a:p>
        </p:txBody>
      </p:sp>
      <p:sp>
        <p:nvSpPr>
          <p:cNvPr id="32" name="矩形 31">
            <a:extLst>
              <a:ext uri="{FF2B5EF4-FFF2-40B4-BE49-F238E27FC236}">
                <a16:creationId xmlns:a16="http://schemas.microsoft.com/office/drawing/2014/main" id="{71AE1C47-27BB-4B9A-9A63-B5614F708559}"/>
              </a:ext>
            </a:extLst>
          </p:cNvPr>
          <p:cNvSpPr/>
          <p:nvPr/>
        </p:nvSpPr>
        <p:spPr>
          <a:xfrm>
            <a:off x="8419742" y="3875107"/>
            <a:ext cx="1220206" cy="461665"/>
          </a:xfrm>
          <a:prstGeom prst="rect">
            <a:avLst/>
          </a:prstGeom>
        </p:spPr>
        <p:txBody>
          <a:bodyPr wrap="none">
            <a:spAutoFit/>
          </a:bodyPr>
          <a:lstStyle/>
          <a:p>
            <a:pPr lvl="0"/>
            <a:r>
              <a:rPr lang="en-US" altLang="zh-CN" b="1" dirty="0">
                <a:solidFill>
                  <a:srgbClr val="000000"/>
                </a:solidFill>
                <a:ea typeface="楷体_GB2312" pitchFamily="49" charset="-122"/>
              </a:rPr>
              <a:t>*(pa</a:t>
            </a:r>
            <a:r>
              <a:rPr lang="en-US" altLang="zh-CN" b="1" dirty="0">
                <a:solidFill>
                  <a:srgbClr val="FF0000"/>
                </a:solidFill>
                <a:ea typeface="楷体_GB2312" pitchFamily="49" charset="-122"/>
              </a:rPr>
              <a:t>+</a:t>
            </a:r>
            <a:r>
              <a:rPr lang="en-US" altLang="zh-CN" b="1" dirty="0">
                <a:solidFill>
                  <a:srgbClr val="000000"/>
                </a:solidFill>
                <a:ea typeface="楷体_GB2312" pitchFamily="49" charset="-122"/>
              </a:rPr>
              <a:t>4)</a:t>
            </a:r>
          </a:p>
        </p:txBody>
      </p:sp>
      <p:grpSp>
        <p:nvGrpSpPr>
          <p:cNvPr id="41" name="组合 42">
            <a:extLst>
              <a:ext uri="{FF2B5EF4-FFF2-40B4-BE49-F238E27FC236}">
                <a16:creationId xmlns:a16="http://schemas.microsoft.com/office/drawing/2014/main" id="{8D912CE3-AF4D-4C52-AA23-14F14C895333}"/>
              </a:ext>
            </a:extLst>
          </p:cNvPr>
          <p:cNvGrpSpPr>
            <a:grpSpLocks/>
          </p:cNvGrpSpPr>
          <p:nvPr/>
        </p:nvGrpSpPr>
        <p:grpSpPr bwMode="auto">
          <a:xfrm>
            <a:off x="5470323" y="2573905"/>
            <a:ext cx="1712481" cy="3600361"/>
            <a:chOff x="3782932" y="2528483"/>
            <a:chExt cx="1284123" cy="3600448"/>
          </a:xfrm>
          <a:noFill/>
        </p:grpSpPr>
        <p:sp>
          <p:nvSpPr>
            <p:cNvPr id="42" name="Rectangle 7">
              <a:extLst>
                <a:ext uri="{FF2B5EF4-FFF2-40B4-BE49-F238E27FC236}">
                  <a16:creationId xmlns:a16="http://schemas.microsoft.com/office/drawing/2014/main" id="{7C0E608B-6EF2-4C79-9487-6CB7A19449AA}"/>
                </a:ext>
              </a:extLst>
            </p:cNvPr>
            <p:cNvSpPr>
              <a:spLocks noChangeArrowheads="1"/>
            </p:cNvSpPr>
            <p:nvPr/>
          </p:nvSpPr>
          <p:spPr bwMode="auto">
            <a:xfrm>
              <a:off x="3986935" y="2877415"/>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3" name="Rectangle 8">
              <a:extLst>
                <a:ext uri="{FF2B5EF4-FFF2-40B4-BE49-F238E27FC236}">
                  <a16:creationId xmlns:a16="http://schemas.microsoft.com/office/drawing/2014/main" id="{4FB2126C-BA9E-4F23-93E6-B69B5EDD0873}"/>
                </a:ext>
              </a:extLst>
            </p:cNvPr>
            <p:cNvSpPr>
              <a:spLocks noChangeArrowheads="1"/>
            </p:cNvSpPr>
            <p:nvPr/>
          </p:nvSpPr>
          <p:spPr bwMode="auto">
            <a:xfrm>
              <a:off x="3986935" y="4328728"/>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4" name="Rectangle 9">
              <a:extLst>
                <a:ext uri="{FF2B5EF4-FFF2-40B4-BE49-F238E27FC236}">
                  <a16:creationId xmlns:a16="http://schemas.microsoft.com/office/drawing/2014/main" id="{6AFFCD80-EF8D-4F72-B23A-CAB4DAAF9E51}"/>
                </a:ext>
              </a:extLst>
            </p:cNvPr>
            <p:cNvSpPr>
              <a:spLocks noChangeArrowheads="1"/>
            </p:cNvSpPr>
            <p:nvPr/>
          </p:nvSpPr>
          <p:spPr bwMode="auto">
            <a:xfrm>
              <a:off x="3986935" y="3968679"/>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5" name="Rectangle 11">
              <a:extLst>
                <a:ext uri="{FF2B5EF4-FFF2-40B4-BE49-F238E27FC236}">
                  <a16:creationId xmlns:a16="http://schemas.microsoft.com/office/drawing/2014/main" id="{A9095A53-D24F-4E6A-A91A-6178C813D7DD}"/>
                </a:ext>
              </a:extLst>
            </p:cNvPr>
            <p:cNvSpPr>
              <a:spLocks noChangeArrowheads="1"/>
            </p:cNvSpPr>
            <p:nvPr/>
          </p:nvSpPr>
          <p:spPr bwMode="auto">
            <a:xfrm>
              <a:off x="3782932" y="2528483"/>
              <a:ext cx="198596" cy="3077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000" b="1" dirty="0">
                  <a:latin typeface="黑体" pitchFamily="49" charset="-122"/>
                </a:rPr>
                <a:t>栈</a:t>
              </a:r>
              <a:endParaRPr lang="zh-CN" altLang="en-US" sz="2000" b="1" dirty="0"/>
            </a:p>
          </p:txBody>
        </p:sp>
        <p:sp>
          <p:nvSpPr>
            <p:cNvPr id="46" name="Rectangle 12">
              <a:extLst>
                <a:ext uri="{FF2B5EF4-FFF2-40B4-BE49-F238E27FC236}">
                  <a16:creationId xmlns:a16="http://schemas.microsoft.com/office/drawing/2014/main" id="{1100A8AA-73A9-4DDC-84F3-A057E6BEF96E}"/>
                </a:ext>
              </a:extLst>
            </p:cNvPr>
            <p:cNvSpPr>
              <a:spLocks noChangeArrowheads="1"/>
            </p:cNvSpPr>
            <p:nvPr/>
          </p:nvSpPr>
          <p:spPr bwMode="auto">
            <a:xfrm>
              <a:off x="3986935" y="4688776"/>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7" name="Rectangle 13">
              <a:extLst>
                <a:ext uri="{FF2B5EF4-FFF2-40B4-BE49-F238E27FC236}">
                  <a16:creationId xmlns:a16="http://schemas.microsoft.com/office/drawing/2014/main" id="{12BF2013-8975-4D47-A006-D053961D5592}"/>
                </a:ext>
              </a:extLst>
            </p:cNvPr>
            <p:cNvSpPr>
              <a:spLocks noChangeArrowheads="1"/>
            </p:cNvSpPr>
            <p:nvPr/>
          </p:nvSpPr>
          <p:spPr bwMode="auto">
            <a:xfrm>
              <a:off x="3986935" y="5408873"/>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8" name="Rectangle 14">
              <a:extLst>
                <a:ext uri="{FF2B5EF4-FFF2-40B4-BE49-F238E27FC236}">
                  <a16:creationId xmlns:a16="http://schemas.microsoft.com/office/drawing/2014/main" id="{5ECCCF1F-989D-4AD0-99AC-FFBF13222812}"/>
                </a:ext>
              </a:extLst>
            </p:cNvPr>
            <p:cNvSpPr>
              <a:spLocks noChangeArrowheads="1"/>
            </p:cNvSpPr>
            <p:nvPr/>
          </p:nvSpPr>
          <p:spPr bwMode="auto">
            <a:xfrm>
              <a:off x="3986935" y="5048825"/>
              <a:ext cx="1080000" cy="360009"/>
            </a:xfrm>
            <a:prstGeom prst="rect">
              <a:avLst/>
            </a:prstGeom>
            <a:grpFill/>
            <a:ln w="9525">
              <a:solidFill>
                <a:srgbClr val="000000"/>
              </a:solidFill>
              <a:miter lim="800000"/>
              <a:headEnd/>
              <a:tailEnd/>
            </a:ln>
          </p:spPr>
          <p:txBody>
            <a:bodyPr/>
            <a:lstStyle/>
            <a:p>
              <a:pPr eaLnBrk="1" hangingPunct="1"/>
              <a:endParaRPr lang="zh-CN" altLang="en-US" dirty="0"/>
            </a:p>
          </p:txBody>
        </p:sp>
        <p:cxnSp>
          <p:nvCxnSpPr>
            <p:cNvPr id="49" name="直接连接符 35">
              <a:extLst>
                <a:ext uri="{FF2B5EF4-FFF2-40B4-BE49-F238E27FC236}">
                  <a16:creationId xmlns:a16="http://schemas.microsoft.com/office/drawing/2014/main" id="{65E140F5-21CD-414A-A436-235081CB4C3B}"/>
                </a:ext>
              </a:extLst>
            </p:cNvPr>
            <p:cNvCxnSpPr>
              <a:cxnSpLocks noChangeShapeType="1"/>
            </p:cNvCxnSpPr>
            <p:nvPr/>
          </p:nvCxnSpPr>
          <p:spPr bwMode="auto">
            <a:xfrm>
              <a:off x="3986935" y="2717533"/>
              <a:ext cx="0" cy="216005"/>
            </a:xfrm>
            <a:prstGeom prst="line">
              <a:avLst/>
            </a:prstGeom>
            <a:grpFill/>
            <a:ln w="9525" algn="ctr">
              <a:solidFill>
                <a:schemeClr val="tx1"/>
              </a:solidFill>
              <a:round/>
              <a:headEnd/>
              <a:tailEnd/>
            </a:ln>
          </p:spPr>
        </p:cxnSp>
        <p:cxnSp>
          <p:nvCxnSpPr>
            <p:cNvPr id="50" name="直接连接符 36">
              <a:extLst>
                <a:ext uri="{FF2B5EF4-FFF2-40B4-BE49-F238E27FC236}">
                  <a16:creationId xmlns:a16="http://schemas.microsoft.com/office/drawing/2014/main" id="{2B210FDC-0ED2-48D3-B9DB-DD1426688E69}"/>
                </a:ext>
              </a:extLst>
            </p:cNvPr>
            <p:cNvCxnSpPr>
              <a:cxnSpLocks noChangeShapeType="1"/>
            </p:cNvCxnSpPr>
            <p:nvPr/>
          </p:nvCxnSpPr>
          <p:spPr bwMode="auto">
            <a:xfrm>
              <a:off x="5067055" y="2708528"/>
              <a:ext cx="0" cy="180005"/>
            </a:xfrm>
            <a:prstGeom prst="line">
              <a:avLst/>
            </a:prstGeom>
            <a:grpFill/>
            <a:ln w="9525" algn="ctr">
              <a:solidFill>
                <a:schemeClr val="tx1"/>
              </a:solidFill>
              <a:round/>
              <a:headEnd/>
              <a:tailEnd/>
            </a:ln>
          </p:spPr>
        </p:cxnSp>
        <p:sp>
          <p:nvSpPr>
            <p:cNvPr id="51" name="Rectangle 13">
              <a:extLst>
                <a:ext uri="{FF2B5EF4-FFF2-40B4-BE49-F238E27FC236}">
                  <a16:creationId xmlns:a16="http://schemas.microsoft.com/office/drawing/2014/main" id="{AE6D9804-E7F2-4C60-BB5E-9C08E88AF884}"/>
                </a:ext>
              </a:extLst>
            </p:cNvPr>
            <p:cNvSpPr>
              <a:spLocks noChangeArrowheads="1"/>
            </p:cNvSpPr>
            <p:nvPr/>
          </p:nvSpPr>
          <p:spPr bwMode="auto">
            <a:xfrm>
              <a:off x="3986935" y="5768922"/>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2" name="Rectangle 13">
              <a:extLst>
                <a:ext uri="{FF2B5EF4-FFF2-40B4-BE49-F238E27FC236}">
                  <a16:creationId xmlns:a16="http://schemas.microsoft.com/office/drawing/2014/main" id="{EDB1C577-B810-45C3-AD9D-3862B3E89FF5}"/>
                </a:ext>
              </a:extLst>
            </p:cNvPr>
            <p:cNvSpPr>
              <a:spLocks noChangeArrowheads="1"/>
            </p:cNvSpPr>
            <p:nvPr/>
          </p:nvSpPr>
          <p:spPr bwMode="auto">
            <a:xfrm>
              <a:off x="3986935" y="3608630"/>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3" name="Rectangle 13">
              <a:extLst>
                <a:ext uri="{FF2B5EF4-FFF2-40B4-BE49-F238E27FC236}">
                  <a16:creationId xmlns:a16="http://schemas.microsoft.com/office/drawing/2014/main" id="{6D95E6A7-755C-4DA5-836C-FABAC7DCA015}"/>
                </a:ext>
              </a:extLst>
            </p:cNvPr>
            <p:cNvSpPr>
              <a:spLocks noChangeArrowheads="1"/>
            </p:cNvSpPr>
            <p:nvPr/>
          </p:nvSpPr>
          <p:spPr bwMode="auto">
            <a:xfrm>
              <a:off x="3986935" y="3248581"/>
              <a:ext cx="1080000" cy="360009"/>
            </a:xfrm>
            <a:prstGeom prst="rect">
              <a:avLst/>
            </a:prstGeom>
            <a:grpFill/>
            <a:ln w="9525">
              <a:solidFill>
                <a:srgbClr val="000000"/>
              </a:solidFill>
              <a:miter lim="800000"/>
              <a:headEnd/>
              <a:tailEnd/>
            </a:ln>
          </p:spPr>
          <p:txBody>
            <a:bodyPr/>
            <a:lstStyle/>
            <a:p>
              <a:pPr eaLnBrk="1" hangingPunct="1"/>
              <a:endParaRPr lang="zh-CN" altLang="en-US"/>
            </a:p>
          </p:txBody>
        </p:sp>
      </p:grpSp>
      <p:sp>
        <p:nvSpPr>
          <p:cNvPr id="67" name="矩形 66">
            <a:extLst>
              <a:ext uri="{FF2B5EF4-FFF2-40B4-BE49-F238E27FC236}">
                <a16:creationId xmlns:a16="http://schemas.microsoft.com/office/drawing/2014/main" id="{A5A02829-9603-4FFE-B9F7-7B550A2EB3FD}"/>
              </a:ext>
            </a:extLst>
          </p:cNvPr>
          <p:cNvSpPr/>
          <p:nvPr/>
        </p:nvSpPr>
        <p:spPr>
          <a:xfrm>
            <a:off x="4384910" y="5466973"/>
            <a:ext cx="1440266" cy="461665"/>
          </a:xfrm>
          <a:prstGeom prst="rect">
            <a:avLst/>
          </a:prstGeom>
        </p:spPr>
        <p:txBody>
          <a:bodyPr wrap="square">
            <a:spAutoFit/>
          </a:bodyPr>
          <a:lstStyle/>
          <a:p>
            <a:r>
              <a:rPr lang="en-US" altLang="zh-CN" sz="2000" dirty="0">
                <a:latin typeface="Times New Roman" pitchFamily="18" charset="0"/>
                <a:cs typeface="Times New Roman" pitchFamily="18" charset="0"/>
              </a:rPr>
              <a:t>0x2200 (</a:t>
            </a:r>
            <a:r>
              <a:rPr lang="en-US" altLang="zh-CN" b="1" dirty="0">
                <a:latin typeface="Times New Roman" pitchFamily="18" charset="0"/>
                <a:cs typeface="Times New Roman" pitchFamily="18" charset="0"/>
              </a:rPr>
              <a:t>a</a:t>
            </a:r>
            <a:r>
              <a:rPr lang="en-US" altLang="zh-CN" sz="2000" dirty="0">
                <a:latin typeface="Times New Roman" pitchFamily="18" charset="0"/>
                <a:cs typeface="Times New Roman" pitchFamily="18" charset="0"/>
              </a:rPr>
              <a:t>)</a:t>
            </a:r>
            <a:endParaRPr lang="zh-CN" altLang="en-US" sz="2000" dirty="0"/>
          </a:p>
        </p:txBody>
      </p:sp>
      <p:sp>
        <p:nvSpPr>
          <p:cNvPr id="68" name="Text Box 25">
            <a:extLst>
              <a:ext uri="{FF2B5EF4-FFF2-40B4-BE49-F238E27FC236}">
                <a16:creationId xmlns:a16="http://schemas.microsoft.com/office/drawing/2014/main" id="{53238BB3-BEE8-4FB5-B87E-DE315AD69BC8}"/>
              </a:ext>
            </a:extLst>
          </p:cNvPr>
          <p:cNvSpPr txBox="1">
            <a:spLocks noChangeArrowheads="1"/>
          </p:cNvSpPr>
          <p:nvPr/>
        </p:nvSpPr>
        <p:spPr bwMode="auto">
          <a:xfrm>
            <a:off x="7382441" y="3158970"/>
            <a:ext cx="8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pa</a:t>
            </a:r>
          </a:p>
        </p:txBody>
      </p:sp>
      <p:sp>
        <p:nvSpPr>
          <p:cNvPr id="69" name="Text Box 29">
            <a:extLst>
              <a:ext uri="{FF2B5EF4-FFF2-40B4-BE49-F238E27FC236}">
                <a16:creationId xmlns:a16="http://schemas.microsoft.com/office/drawing/2014/main" id="{638ED1CC-3076-4AC4-9D63-76A7EEB863ED}"/>
              </a:ext>
            </a:extLst>
          </p:cNvPr>
          <p:cNvSpPr txBox="1">
            <a:spLocks noChangeArrowheads="1"/>
          </p:cNvSpPr>
          <p:nvPr/>
        </p:nvSpPr>
        <p:spPr bwMode="auto">
          <a:xfrm>
            <a:off x="5997373" y="3283332"/>
            <a:ext cx="1080000" cy="400110"/>
          </a:xfrm>
          <a:prstGeom prst="rect">
            <a:avLst/>
          </a:prstGeom>
          <a:noFill/>
          <a:ln>
            <a:noFill/>
          </a:ln>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ts val="0"/>
              </a:spcBef>
            </a:pPr>
            <a:r>
              <a:rPr lang="en-US" altLang="zh-CN" sz="2000" dirty="0">
                <a:solidFill>
                  <a:srgbClr val="FF0000"/>
                </a:solidFill>
                <a:latin typeface="Times New Roman" pitchFamily="18" charset="0"/>
                <a:cs typeface="Times New Roman" pitchFamily="18" charset="0"/>
              </a:rPr>
              <a:t>0x2200</a:t>
            </a:r>
            <a:endParaRPr lang="en-US" altLang="zh-CN" sz="2000" dirty="0">
              <a:solidFill>
                <a:srgbClr val="FF0000"/>
              </a:solidFill>
            </a:endParaRPr>
          </a:p>
        </p:txBody>
      </p:sp>
      <p:sp>
        <p:nvSpPr>
          <p:cNvPr id="72" name="矩形 71">
            <a:extLst>
              <a:ext uri="{FF2B5EF4-FFF2-40B4-BE49-F238E27FC236}">
                <a16:creationId xmlns:a16="http://schemas.microsoft.com/office/drawing/2014/main" id="{DB67FEF6-60A1-472B-AC78-0A30628B2AE5}"/>
              </a:ext>
            </a:extLst>
          </p:cNvPr>
          <p:cNvSpPr/>
          <p:nvPr/>
        </p:nvSpPr>
        <p:spPr>
          <a:xfrm>
            <a:off x="8419742" y="4383530"/>
            <a:ext cx="492443" cy="461665"/>
          </a:xfrm>
          <a:prstGeom prst="rect">
            <a:avLst/>
          </a:prstGeom>
        </p:spPr>
        <p:txBody>
          <a:bodyPr wrap="none">
            <a:spAutoFit/>
          </a:bodyPr>
          <a:lstStyle/>
          <a:p>
            <a:pPr lvl="0"/>
            <a:r>
              <a:rPr lang="en-US" altLang="zh-CN" b="1" dirty="0">
                <a:solidFill>
                  <a:srgbClr val="000000"/>
                </a:solidFill>
                <a:ea typeface="楷体_GB2312" pitchFamily="49" charset="-122"/>
              </a:rPr>
              <a:t>…</a:t>
            </a:r>
          </a:p>
        </p:txBody>
      </p:sp>
      <p:sp>
        <p:nvSpPr>
          <p:cNvPr id="73" name="矩形 72">
            <a:extLst>
              <a:ext uri="{FF2B5EF4-FFF2-40B4-BE49-F238E27FC236}">
                <a16:creationId xmlns:a16="http://schemas.microsoft.com/office/drawing/2014/main" id="{FFAEC37E-42D0-4813-B980-AE0F3FDE60ED}"/>
              </a:ext>
            </a:extLst>
          </p:cNvPr>
          <p:cNvSpPr/>
          <p:nvPr/>
        </p:nvSpPr>
        <p:spPr>
          <a:xfrm>
            <a:off x="9698066" y="5372561"/>
            <a:ext cx="476412" cy="461665"/>
          </a:xfrm>
          <a:prstGeom prst="rect">
            <a:avLst/>
          </a:prstGeom>
        </p:spPr>
        <p:txBody>
          <a:bodyPr wrap="none">
            <a:spAutoFit/>
          </a:bodyPr>
          <a:lstStyle/>
          <a:p>
            <a:pPr lvl="0"/>
            <a:r>
              <a:rPr lang="en-US" altLang="zh-CN" b="1" dirty="0">
                <a:solidFill>
                  <a:srgbClr val="000000"/>
                </a:solidFill>
                <a:ea typeface="楷体_GB2312" pitchFamily="49" charset="-122"/>
              </a:rPr>
              <a:t>*a</a:t>
            </a:r>
          </a:p>
        </p:txBody>
      </p:sp>
      <p:sp>
        <p:nvSpPr>
          <p:cNvPr id="74" name="矩形 73">
            <a:extLst>
              <a:ext uri="{FF2B5EF4-FFF2-40B4-BE49-F238E27FC236}">
                <a16:creationId xmlns:a16="http://schemas.microsoft.com/office/drawing/2014/main" id="{BFF237A2-D024-4849-A94C-2C4EDF620932}"/>
              </a:ext>
            </a:extLst>
          </p:cNvPr>
          <p:cNvSpPr/>
          <p:nvPr/>
        </p:nvSpPr>
        <p:spPr>
          <a:xfrm>
            <a:off x="9698066" y="5004175"/>
            <a:ext cx="1032655" cy="461665"/>
          </a:xfrm>
          <a:prstGeom prst="rect">
            <a:avLst/>
          </a:prstGeom>
        </p:spPr>
        <p:txBody>
          <a:bodyPr wrap="none">
            <a:spAutoFit/>
          </a:bodyPr>
          <a:lstStyle/>
          <a:p>
            <a:pPr lvl="0"/>
            <a:r>
              <a:rPr lang="en-US" altLang="zh-CN" b="1" dirty="0">
                <a:solidFill>
                  <a:srgbClr val="000000"/>
                </a:solidFill>
                <a:ea typeface="楷体_GB2312" pitchFamily="49" charset="-122"/>
              </a:rPr>
              <a:t>*(a</a:t>
            </a:r>
            <a:r>
              <a:rPr lang="en-US" altLang="zh-CN" b="1" dirty="0">
                <a:solidFill>
                  <a:srgbClr val="FF0000"/>
                </a:solidFill>
                <a:ea typeface="楷体_GB2312" pitchFamily="49" charset="-122"/>
              </a:rPr>
              <a:t>+</a:t>
            </a:r>
            <a:r>
              <a:rPr lang="en-US" altLang="zh-CN" b="1" dirty="0">
                <a:solidFill>
                  <a:srgbClr val="000000"/>
                </a:solidFill>
                <a:ea typeface="楷体_GB2312" pitchFamily="49" charset="-122"/>
              </a:rPr>
              <a:t>1)</a:t>
            </a:r>
          </a:p>
        </p:txBody>
      </p:sp>
      <p:sp>
        <p:nvSpPr>
          <p:cNvPr id="75" name="矩形 74">
            <a:extLst>
              <a:ext uri="{FF2B5EF4-FFF2-40B4-BE49-F238E27FC236}">
                <a16:creationId xmlns:a16="http://schemas.microsoft.com/office/drawing/2014/main" id="{677CAA23-C784-4A10-BA15-C1829655DFD5}"/>
              </a:ext>
            </a:extLst>
          </p:cNvPr>
          <p:cNvSpPr/>
          <p:nvPr/>
        </p:nvSpPr>
        <p:spPr>
          <a:xfrm>
            <a:off x="9698066" y="3865682"/>
            <a:ext cx="1032655" cy="461665"/>
          </a:xfrm>
          <a:prstGeom prst="rect">
            <a:avLst/>
          </a:prstGeom>
        </p:spPr>
        <p:txBody>
          <a:bodyPr wrap="none">
            <a:spAutoFit/>
          </a:bodyPr>
          <a:lstStyle/>
          <a:p>
            <a:pPr lvl="0"/>
            <a:r>
              <a:rPr lang="en-US" altLang="zh-CN" b="1" dirty="0">
                <a:solidFill>
                  <a:srgbClr val="000000"/>
                </a:solidFill>
                <a:ea typeface="楷体_GB2312" pitchFamily="49" charset="-122"/>
              </a:rPr>
              <a:t>*(a</a:t>
            </a:r>
            <a:r>
              <a:rPr lang="en-US" altLang="zh-CN" b="1" dirty="0">
                <a:solidFill>
                  <a:srgbClr val="FF0000"/>
                </a:solidFill>
                <a:ea typeface="楷体_GB2312" pitchFamily="49" charset="-122"/>
              </a:rPr>
              <a:t>+</a:t>
            </a:r>
            <a:r>
              <a:rPr lang="en-US" altLang="zh-CN" b="1" dirty="0">
                <a:solidFill>
                  <a:srgbClr val="000000"/>
                </a:solidFill>
                <a:ea typeface="楷体_GB2312" pitchFamily="49" charset="-122"/>
              </a:rPr>
              <a:t>4)</a:t>
            </a:r>
          </a:p>
        </p:txBody>
      </p:sp>
      <p:sp>
        <p:nvSpPr>
          <p:cNvPr id="76" name="矩形 75">
            <a:extLst>
              <a:ext uri="{FF2B5EF4-FFF2-40B4-BE49-F238E27FC236}">
                <a16:creationId xmlns:a16="http://schemas.microsoft.com/office/drawing/2014/main" id="{042BFBBA-790A-449F-B5BE-76E6D55EEBD1}"/>
              </a:ext>
            </a:extLst>
          </p:cNvPr>
          <p:cNvSpPr/>
          <p:nvPr/>
        </p:nvSpPr>
        <p:spPr>
          <a:xfrm>
            <a:off x="9698066" y="4374105"/>
            <a:ext cx="492443" cy="461665"/>
          </a:xfrm>
          <a:prstGeom prst="rect">
            <a:avLst/>
          </a:prstGeom>
        </p:spPr>
        <p:txBody>
          <a:bodyPr wrap="none">
            <a:spAutoFit/>
          </a:bodyPr>
          <a:lstStyle/>
          <a:p>
            <a:pPr lvl="0"/>
            <a:r>
              <a:rPr lang="en-US" altLang="zh-CN" b="1" dirty="0">
                <a:solidFill>
                  <a:srgbClr val="000000"/>
                </a:solidFill>
                <a:ea typeface="楷体_GB2312" pitchFamily="49" charset="-122"/>
              </a:rPr>
              <a:t>…</a:t>
            </a:r>
          </a:p>
        </p:txBody>
      </p:sp>
      <p:sp>
        <p:nvSpPr>
          <p:cNvPr id="82" name="矩形 81">
            <a:extLst>
              <a:ext uri="{FF2B5EF4-FFF2-40B4-BE49-F238E27FC236}">
                <a16:creationId xmlns:a16="http://schemas.microsoft.com/office/drawing/2014/main" id="{2F6C1F94-85FF-4787-A6E0-378E8F04D10A}"/>
              </a:ext>
            </a:extLst>
          </p:cNvPr>
          <p:cNvSpPr/>
          <p:nvPr/>
        </p:nvSpPr>
        <p:spPr>
          <a:xfrm>
            <a:off x="8733861" y="3203975"/>
            <a:ext cx="1440000" cy="461665"/>
          </a:xfrm>
          <a:prstGeom prst="rect">
            <a:avLst/>
          </a:prstGeom>
          <a:ln>
            <a:solidFill>
              <a:schemeClr val="tx1"/>
            </a:solidFill>
          </a:ln>
        </p:spPr>
        <p:txBody>
          <a:bodyPr wrap="non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偏移量法</a:t>
            </a:r>
            <a:endParaRPr lang="zh-CN" altLang="en-US" dirty="0"/>
          </a:p>
        </p:txBody>
      </p:sp>
      <p:cxnSp>
        <p:nvCxnSpPr>
          <p:cNvPr id="94" name="直接箭头连接符 93">
            <a:extLst>
              <a:ext uri="{FF2B5EF4-FFF2-40B4-BE49-F238E27FC236}">
                <a16:creationId xmlns:a16="http://schemas.microsoft.com/office/drawing/2014/main" id="{C71AD44F-C372-4F07-9EEC-554BC11C0DFE}"/>
              </a:ext>
            </a:extLst>
          </p:cNvPr>
          <p:cNvCxnSpPr>
            <a:endCxn id="32" idx="0"/>
          </p:cNvCxnSpPr>
          <p:nvPr/>
        </p:nvCxnSpPr>
        <p:spPr bwMode="auto">
          <a:xfrm flipH="1">
            <a:off x="9029845" y="3693338"/>
            <a:ext cx="116216" cy="1817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6" name="直接箭头连接符 95">
            <a:extLst>
              <a:ext uri="{FF2B5EF4-FFF2-40B4-BE49-F238E27FC236}">
                <a16:creationId xmlns:a16="http://schemas.microsoft.com/office/drawing/2014/main" id="{1A7DFDAB-4FD9-43BD-A74B-06196DC722CD}"/>
              </a:ext>
            </a:extLst>
          </p:cNvPr>
          <p:cNvCxnSpPr/>
          <p:nvPr/>
        </p:nvCxnSpPr>
        <p:spPr bwMode="auto">
          <a:xfrm>
            <a:off x="9874372" y="3665640"/>
            <a:ext cx="138993" cy="2486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5" name="灯片编号占位符 5">
            <a:extLst>
              <a:ext uri="{FF2B5EF4-FFF2-40B4-BE49-F238E27FC236}">
                <a16:creationId xmlns:a16="http://schemas.microsoft.com/office/drawing/2014/main" id="{0E134416-3378-46A0-985D-FB333DE57239}"/>
              </a:ext>
            </a:extLst>
          </p:cNvPr>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B717E79D-A941-484F-8DC7-7FC7DA4E920A}" type="slidenum">
              <a:rPr lang="en-US" altLang="zh-CN" sz="1200">
                <a:ea typeface="楷体_GB2312" pitchFamily="49" charset="-122"/>
              </a:rPr>
              <a:pPr algn="r" eaLnBrk="1" hangingPunct="1"/>
              <a:t>24</a:t>
            </a:fld>
            <a:endParaRPr lang="en-US" altLang="zh-CN" sz="1200">
              <a:ea typeface="楷体_GB2312" pitchFamily="49" charset="-122"/>
            </a:endParaRPr>
          </a:p>
        </p:txBody>
      </p:sp>
      <p:sp>
        <p:nvSpPr>
          <p:cNvPr id="37" name="Text Box 25">
            <a:extLst>
              <a:ext uri="{FF2B5EF4-FFF2-40B4-BE49-F238E27FC236}">
                <a16:creationId xmlns:a16="http://schemas.microsoft.com/office/drawing/2014/main" id="{A525AE18-3DBC-433E-8955-A9795F9F3E86}"/>
              </a:ext>
            </a:extLst>
          </p:cNvPr>
          <p:cNvSpPr txBox="1">
            <a:spLocks noChangeArrowheads="1"/>
          </p:cNvSpPr>
          <p:nvPr/>
        </p:nvSpPr>
        <p:spPr bwMode="auto">
          <a:xfrm>
            <a:off x="7226333" y="5409220"/>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a[0]</a:t>
            </a:r>
          </a:p>
        </p:txBody>
      </p:sp>
      <p:sp>
        <p:nvSpPr>
          <p:cNvPr id="38" name="Text Box 25">
            <a:extLst>
              <a:ext uri="{FF2B5EF4-FFF2-40B4-BE49-F238E27FC236}">
                <a16:creationId xmlns:a16="http://schemas.microsoft.com/office/drawing/2014/main" id="{875C9BBE-9514-44ED-AE90-F40936EC769E}"/>
              </a:ext>
            </a:extLst>
          </p:cNvPr>
          <p:cNvSpPr txBox="1">
            <a:spLocks noChangeArrowheads="1"/>
          </p:cNvSpPr>
          <p:nvPr/>
        </p:nvSpPr>
        <p:spPr bwMode="auto">
          <a:xfrm>
            <a:off x="7226333" y="503756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a[1]</a:t>
            </a:r>
          </a:p>
        </p:txBody>
      </p:sp>
      <p:sp>
        <p:nvSpPr>
          <p:cNvPr id="39" name="Text Box 25">
            <a:extLst>
              <a:ext uri="{FF2B5EF4-FFF2-40B4-BE49-F238E27FC236}">
                <a16:creationId xmlns:a16="http://schemas.microsoft.com/office/drawing/2014/main" id="{4D4C6A3A-C7F5-4704-94A2-99F1188F5540}"/>
              </a:ext>
            </a:extLst>
          </p:cNvPr>
          <p:cNvSpPr txBox="1">
            <a:spLocks noChangeArrowheads="1"/>
          </p:cNvSpPr>
          <p:nvPr/>
        </p:nvSpPr>
        <p:spPr bwMode="auto">
          <a:xfrm>
            <a:off x="7226333" y="467752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a[2]</a:t>
            </a:r>
          </a:p>
        </p:txBody>
      </p:sp>
      <p:sp>
        <p:nvSpPr>
          <p:cNvPr id="40" name="Text Box 25">
            <a:extLst>
              <a:ext uri="{FF2B5EF4-FFF2-40B4-BE49-F238E27FC236}">
                <a16:creationId xmlns:a16="http://schemas.microsoft.com/office/drawing/2014/main" id="{39904F84-4F9E-4E04-87E8-84138A03579A}"/>
              </a:ext>
            </a:extLst>
          </p:cNvPr>
          <p:cNvSpPr txBox="1">
            <a:spLocks noChangeArrowheads="1"/>
          </p:cNvSpPr>
          <p:nvPr/>
        </p:nvSpPr>
        <p:spPr bwMode="auto">
          <a:xfrm>
            <a:off x="7226333" y="431748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a[3]</a:t>
            </a:r>
          </a:p>
        </p:txBody>
      </p:sp>
      <p:sp>
        <p:nvSpPr>
          <p:cNvPr id="56" name="Text Box 25">
            <a:extLst>
              <a:ext uri="{FF2B5EF4-FFF2-40B4-BE49-F238E27FC236}">
                <a16:creationId xmlns:a16="http://schemas.microsoft.com/office/drawing/2014/main" id="{CC85E10C-AFD8-4B40-95AD-A61F5F142204}"/>
              </a:ext>
            </a:extLst>
          </p:cNvPr>
          <p:cNvSpPr txBox="1">
            <a:spLocks noChangeArrowheads="1"/>
          </p:cNvSpPr>
          <p:nvPr/>
        </p:nvSpPr>
        <p:spPr bwMode="auto">
          <a:xfrm>
            <a:off x="7226333" y="392405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a[4]</a:t>
            </a:r>
          </a:p>
        </p:txBody>
      </p:sp>
    </p:spTree>
    <p:extLst>
      <p:ext uri="{BB962C8B-B14F-4D97-AF65-F5344CB8AC3E}">
        <p14:creationId xmlns:p14="http://schemas.microsoft.com/office/powerpoint/2010/main" val="293573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72" grpId="0"/>
      <p:bldP spid="73" grpId="0"/>
      <p:bldP spid="74" grpId="0"/>
      <p:bldP spid="75" grpId="0"/>
      <p:bldP spid="76" grpId="0"/>
      <p:bldP spid="8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021B8-0943-40FD-8865-047542FA2526}"/>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0343B6AB-FF83-4D69-9465-BC19022AAE15}"/>
              </a:ext>
            </a:extLst>
          </p:cNvPr>
          <p:cNvSpPr>
            <a:spLocks noGrp="1"/>
          </p:cNvSpPr>
          <p:nvPr>
            <p:ph idx="1"/>
          </p:nvPr>
        </p:nvSpPr>
        <p:spPr/>
        <p:txBody>
          <a:bodyPr/>
          <a:lstStyle/>
          <a:p>
            <a:endParaRPr lang="en-US" altLang="zh-CN" sz="2400" b="0" dirty="0">
              <a:latin typeface="Courier New" pitchFamily="49" charset="0"/>
              <a:cs typeface="Courier New" pitchFamily="49" charset="0"/>
            </a:endParaRPr>
          </a:p>
          <a:p>
            <a:endParaRPr lang="zh-CN" altLang="en-US" dirty="0"/>
          </a:p>
        </p:txBody>
      </p:sp>
      <p:sp>
        <p:nvSpPr>
          <p:cNvPr id="29" name="矩形 28">
            <a:extLst>
              <a:ext uri="{FF2B5EF4-FFF2-40B4-BE49-F238E27FC236}">
                <a16:creationId xmlns:a16="http://schemas.microsoft.com/office/drawing/2014/main" id="{14D2C977-6648-41D2-A0E5-6C47966B0AE1}"/>
              </a:ext>
            </a:extLst>
          </p:cNvPr>
          <p:cNvSpPr/>
          <p:nvPr/>
        </p:nvSpPr>
        <p:spPr>
          <a:xfrm>
            <a:off x="8419742" y="5372561"/>
            <a:ext cx="663964" cy="461665"/>
          </a:xfrm>
          <a:prstGeom prst="rect">
            <a:avLst/>
          </a:prstGeom>
        </p:spPr>
        <p:txBody>
          <a:bodyPr wrap="none">
            <a:spAutoFit/>
          </a:bodyPr>
          <a:lstStyle/>
          <a:p>
            <a:pPr lvl="0"/>
            <a:r>
              <a:rPr lang="en-US" altLang="zh-CN" b="1" dirty="0">
                <a:solidFill>
                  <a:srgbClr val="000000"/>
                </a:solidFill>
                <a:ea typeface="楷体_GB2312" pitchFamily="49" charset="-122"/>
              </a:rPr>
              <a:t>*pa</a:t>
            </a:r>
          </a:p>
        </p:txBody>
      </p:sp>
      <p:sp>
        <p:nvSpPr>
          <p:cNvPr id="30" name="矩形 29">
            <a:extLst>
              <a:ext uri="{FF2B5EF4-FFF2-40B4-BE49-F238E27FC236}">
                <a16:creationId xmlns:a16="http://schemas.microsoft.com/office/drawing/2014/main" id="{CEDA4179-31AA-4400-90E4-CFC2F7FF06B7}"/>
              </a:ext>
            </a:extLst>
          </p:cNvPr>
          <p:cNvSpPr/>
          <p:nvPr/>
        </p:nvSpPr>
        <p:spPr>
          <a:xfrm>
            <a:off x="8419742" y="5004175"/>
            <a:ext cx="1220206" cy="461665"/>
          </a:xfrm>
          <a:prstGeom prst="rect">
            <a:avLst/>
          </a:prstGeom>
        </p:spPr>
        <p:txBody>
          <a:bodyPr wrap="none">
            <a:spAutoFit/>
          </a:bodyPr>
          <a:lstStyle/>
          <a:p>
            <a:pPr lvl="0"/>
            <a:r>
              <a:rPr lang="en-US" altLang="zh-CN" b="1" dirty="0">
                <a:solidFill>
                  <a:srgbClr val="000000"/>
                </a:solidFill>
                <a:ea typeface="楷体_GB2312" pitchFamily="49" charset="-122"/>
              </a:rPr>
              <a:t>*(pa</a:t>
            </a:r>
            <a:r>
              <a:rPr lang="en-US" altLang="zh-CN" b="1" dirty="0">
                <a:solidFill>
                  <a:srgbClr val="FF0000"/>
                </a:solidFill>
                <a:ea typeface="楷体_GB2312" pitchFamily="49" charset="-122"/>
              </a:rPr>
              <a:t>+</a:t>
            </a:r>
            <a:r>
              <a:rPr lang="en-US" altLang="zh-CN" b="1" dirty="0">
                <a:solidFill>
                  <a:srgbClr val="000000"/>
                </a:solidFill>
                <a:ea typeface="楷体_GB2312" pitchFamily="49" charset="-122"/>
              </a:rPr>
              <a:t>1)</a:t>
            </a:r>
          </a:p>
        </p:txBody>
      </p:sp>
      <p:sp>
        <p:nvSpPr>
          <p:cNvPr id="32" name="矩形 31">
            <a:extLst>
              <a:ext uri="{FF2B5EF4-FFF2-40B4-BE49-F238E27FC236}">
                <a16:creationId xmlns:a16="http://schemas.microsoft.com/office/drawing/2014/main" id="{71AE1C47-27BB-4B9A-9A63-B5614F708559}"/>
              </a:ext>
            </a:extLst>
          </p:cNvPr>
          <p:cNvSpPr/>
          <p:nvPr/>
        </p:nvSpPr>
        <p:spPr>
          <a:xfrm>
            <a:off x="8419742" y="3875107"/>
            <a:ext cx="1220206" cy="461665"/>
          </a:xfrm>
          <a:prstGeom prst="rect">
            <a:avLst/>
          </a:prstGeom>
        </p:spPr>
        <p:txBody>
          <a:bodyPr wrap="none">
            <a:spAutoFit/>
          </a:bodyPr>
          <a:lstStyle/>
          <a:p>
            <a:pPr lvl="0"/>
            <a:r>
              <a:rPr lang="en-US" altLang="zh-CN" b="1" dirty="0">
                <a:solidFill>
                  <a:srgbClr val="000000"/>
                </a:solidFill>
                <a:ea typeface="楷体_GB2312" pitchFamily="49" charset="-122"/>
              </a:rPr>
              <a:t>*(pa</a:t>
            </a:r>
            <a:r>
              <a:rPr lang="en-US" altLang="zh-CN" b="1" dirty="0">
                <a:solidFill>
                  <a:srgbClr val="FF0000"/>
                </a:solidFill>
                <a:ea typeface="楷体_GB2312" pitchFamily="49" charset="-122"/>
              </a:rPr>
              <a:t>+</a:t>
            </a:r>
            <a:r>
              <a:rPr lang="en-US" altLang="zh-CN" b="1" dirty="0">
                <a:solidFill>
                  <a:srgbClr val="000000"/>
                </a:solidFill>
                <a:ea typeface="楷体_GB2312" pitchFamily="49" charset="-122"/>
              </a:rPr>
              <a:t>4)</a:t>
            </a:r>
          </a:p>
        </p:txBody>
      </p:sp>
      <p:grpSp>
        <p:nvGrpSpPr>
          <p:cNvPr id="41" name="组合 42">
            <a:extLst>
              <a:ext uri="{FF2B5EF4-FFF2-40B4-BE49-F238E27FC236}">
                <a16:creationId xmlns:a16="http://schemas.microsoft.com/office/drawing/2014/main" id="{8D912CE3-AF4D-4C52-AA23-14F14C895333}"/>
              </a:ext>
            </a:extLst>
          </p:cNvPr>
          <p:cNvGrpSpPr>
            <a:grpSpLocks/>
          </p:cNvGrpSpPr>
          <p:nvPr/>
        </p:nvGrpSpPr>
        <p:grpSpPr bwMode="auto">
          <a:xfrm>
            <a:off x="5470323" y="2573905"/>
            <a:ext cx="1712481" cy="3600361"/>
            <a:chOff x="3782932" y="2528483"/>
            <a:chExt cx="1284123" cy="3600448"/>
          </a:xfrm>
          <a:noFill/>
        </p:grpSpPr>
        <p:sp>
          <p:nvSpPr>
            <p:cNvPr id="42" name="Rectangle 7">
              <a:extLst>
                <a:ext uri="{FF2B5EF4-FFF2-40B4-BE49-F238E27FC236}">
                  <a16:creationId xmlns:a16="http://schemas.microsoft.com/office/drawing/2014/main" id="{7C0E608B-6EF2-4C79-9487-6CB7A19449AA}"/>
                </a:ext>
              </a:extLst>
            </p:cNvPr>
            <p:cNvSpPr>
              <a:spLocks noChangeArrowheads="1"/>
            </p:cNvSpPr>
            <p:nvPr/>
          </p:nvSpPr>
          <p:spPr bwMode="auto">
            <a:xfrm>
              <a:off x="3986935" y="2877415"/>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3" name="Rectangle 8">
              <a:extLst>
                <a:ext uri="{FF2B5EF4-FFF2-40B4-BE49-F238E27FC236}">
                  <a16:creationId xmlns:a16="http://schemas.microsoft.com/office/drawing/2014/main" id="{4FB2126C-BA9E-4F23-93E6-B69B5EDD0873}"/>
                </a:ext>
              </a:extLst>
            </p:cNvPr>
            <p:cNvSpPr>
              <a:spLocks noChangeArrowheads="1"/>
            </p:cNvSpPr>
            <p:nvPr/>
          </p:nvSpPr>
          <p:spPr bwMode="auto">
            <a:xfrm>
              <a:off x="3986935" y="4328728"/>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4" name="Rectangle 9">
              <a:extLst>
                <a:ext uri="{FF2B5EF4-FFF2-40B4-BE49-F238E27FC236}">
                  <a16:creationId xmlns:a16="http://schemas.microsoft.com/office/drawing/2014/main" id="{6AFFCD80-EF8D-4F72-B23A-CAB4DAAF9E51}"/>
                </a:ext>
              </a:extLst>
            </p:cNvPr>
            <p:cNvSpPr>
              <a:spLocks noChangeArrowheads="1"/>
            </p:cNvSpPr>
            <p:nvPr/>
          </p:nvSpPr>
          <p:spPr bwMode="auto">
            <a:xfrm>
              <a:off x="3986935" y="3968679"/>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5" name="Rectangle 11">
              <a:extLst>
                <a:ext uri="{FF2B5EF4-FFF2-40B4-BE49-F238E27FC236}">
                  <a16:creationId xmlns:a16="http://schemas.microsoft.com/office/drawing/2014/main" id="{A9095A53-D24F-4E6A-A91A-6178C813D7DD}"/>
                </a:ext>
              </a:extLst>
            </p:cNvPr>
            <p:cNvSpPr>
              <a:spLocks noChangeArrowheads="1"/>
            </p:cNvSpPr>
            <p:nvPr/>
          </p:nvSpPr>
          <p:spPr bwMode="auto">
            <a:xfrm>
              <a:off x="3782932" y="2528483"/>
              <a:ext cx="198596" cy="3077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000" b="1" dirty="0">
                  <a:latin typeface="黑体" pitchFamily="49" charset="-122"/>
                </a:rPr>
                <a:t>栈</a:t>
              </a:r>
              <a:endParaRPr lang="zh-CN" altLang="en-US" sz="2000" b="1" dirty="0"/>
            </a:p>
          </p:txBody>
        </p:sp>
        <p:sp>
          <p:nvSpPr>
            <p:cNvPr id="46" name="Rectangle 12">
              <a:extLst>
                <a:ext uri="{FF2B5EF4-FFF2-40B4-BE49-F238E27FC236}">
                  <a16:creationId xmlns:a16="http://schemas.microsoft.com/office/drawing/2014/main" id="{1100A8AA-73A9-4DDC-84F3-A057E6BEF96E}"/>
                </a:ext>
              </a:extLst>
            </p:cNvPr>
            <p:cNvSpPr>
              <a:spLocks noChangeArrowheads="1"/>
            </p:cNvSpPr>
            <p:nvPr/>
          </p:nvSpPr>
          <p:spPr bwMode="auto">
            <a:xfrm>
              <a:off x="3986935" y="4688776"/>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7" name="Rectangle 13">
              <a:extLst>
                <a:ext uri="{FF2B5EF4-FFF2-40B4-BE49-F238E27FC236}">
                  <a16:creationId xmlns:a16="http://schemas.microsoft.com/office/drawing/2014/main" id="{12BF2013-8975-4D47-A006-D053961D5592}"/>
                </a:ext>
              </a:extLst>
            </p:cNvPr>
            <p:cNvSpPr>
              <a:spLocks noChangeArrowheads="1"/>
            </p:cNvSpPr>
            <p:nvPr/>
          </p:nvSpPr>
          <p:spPr bwMode="auto">
            <a:xfrm>
              <a:off x="3986935" y="5408873"/>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8" name="Rectangle 14">
              <a:extLst>
                <a:ext uri="{FF2B5EF4-FFF2-40B4-BE49-F238E27FC236}">
                  <a16:creationId xmlns:a16="http://schemas.microsoft.com/office/drawing/2014/main" id="{5ECCCF1F-989D-4AD0-99AC-FFBF13222812}"/>
                </a:ext>
              </a:extLst>
            </p:cNvPr>
            <p:cNvSpPr>
              <a:spLocks noChangeArrowheads="1"/>
            </p:cNvSpPr>
            <p:nvPr/>
          </p:nvSpPr>
          <p:spPr bwMode="auto">
            <a:xfrm>
              <a:off x="3986935" y="5048825"/>
              <a:ext cx="1080000" cy="360009"/>
            </a:xfrm>
            <a:prstGeom prst="rect">
              <a:avLst/>
            </a:prstGeom>
            <a:grpFill/>
            <a:ln w="9525">
              <a:solidFill>
                <a:srgbClr val="000000"/>
              </a:solidFill>
              <a:miter lim="800000"/>
              <a:headEnd/>
              <a:tailEnd/>
            </a:ln>
          </p:spPr>
          <p:txBody>
            <a:bodyPr/>
            <a:lstStyle/>
            <a:p>
              <a:pPr eaLnBrk="1" hangingPunct="1"/>
              <a:endParaRPr lang="zh-CN" altLang="en-US" dirty="0"/>
            </a:p>
          </p:txBody>
        </p:sp>
        <p:cxnSp>
          <p:nvCxnSpPr>
            <p:cNvPr id="49" name="直接连接符 35">
              <a:extLst>
                <a:ext uri="{FF2B5EF4-FFF2-40B4-BE49-F238E27FC236}">
                  <a16:creationId xmlns:a16="http://schemas.microsoft.com/office/drawing/2014/main" id="{65E140F5-21CD-414A-A436-235081CB4C3B}"/>
                </a:ext>
              </a:extLst>
            </p:cNvPr>
            <p:cNvCxnSpPr>
              <a:cxnSpLocks noChangeShapeType="1"/>
            </p:cNvCxnSpPr>
            <p:nvPr/>
          </p:nvCxnSpPr>
          <p:spPr bwMode="auto">
            <a:xfrm>
              <a:off x="3986935" y="2717533"/>
              <a:ext cx="0" cy="216005"/>
            </a:xfrm>
            <a:prstGeom prst="line">
              <a:avLst/>
            </a:prstGeom>
            <a:grpFill/>
            <a:ln w="9525" algn="ctr">
              <a:solidFill>
                <a:schemeClr val="tx1"/>
              </a:solidFill>
              <a:round/>
              <a:headEnd/>
              <a:tailEnd/>
            </a:ln>
          </p:spPr>
        </p:cxnSp>
        <p:cxnSp>
          <p:nvCxnSpPr>
            <p:cNvPr id="50" name="直接连接符 36">
              <a:extLst>
                <a:ext uri="{FF2B5EF4-FFF2-40B4-BE49-F238E27FC236}">
                  <a16:creationId xmlns:a16="http://schemas.microsoft.com/office/drawing/2014/main" id="{2B210FDC-0ED2-48D3-B9DB-DD1426688E69}"/>
                </a:ext>
              </a:extLst>
            </p:cNvPr>
            <p:cNvCxnSpPr>
              <a:cxnSpLocks noChangeShapeType="1"/>
            </p:cNvCxnSpPr>
            <p:nvPr/>
          </p:nvCxnSpPr>
          <p:spPr bwMode="auto">
            <a:xfrm>
              <a:off x="5067055" y="2708528"/>
              <a:ext cx="0" cy="180005"/>
            </a:xfrm>
            <a:prstGeom prst="line">
              <a:avLst/>
            </a:prstGeom>
            <a:grpFill/>
            <a:ln w="9525" algn="ctr">
              <a:solidFill>
                <a:schemeClr val="tx1"/>
              </a:solidFill>
              <a:round/>
              <a:headEnd/>
              <a:tailEnd/>
            </a:ln>
          </p:spPr>
        </p:cxnSp>
        <p:sp>
          <p:nvSpPr>
            <p:cNvPr id="51" name="Rectangle 13">
              <a:extLst>
                <a:ext uri="{FF2B5EF4-FFF2-40B4-BE49-F238E27FC236}">
                  <a16:creationId xmlns:a16="http://schemas.microsoft.com/office/drawing/2014/main" id="{AE6D9804-E7F2-4C60-BB5E-9C08E88AF884}"/>
                </a:ext>
              </a:extLst>
            </p:cNvPr>
            <p:cNvSpPr>
              <a:spLocks noChangeArrowheads="1"/>
            </p:cNvSpPr>
            <p:nvPr/>
          </p:nvSpPr>
          <p:spPr bwMode="auto">
            <a:xfrm>
              <a:off x="3986935" y="5768922"/>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2" name="Rectangle 13">
              <a:extLst>
                <a:ext uri="{FF2B5EF4-FFF2-40B4-BE49-F238E27FC236}">
                  <a16:creationId xmlns:a16="http://schemas.microsoft.com/office/drawing/2014/main" id="{EDB1C577-B810-45C3-AD9D-3862B3E89FF5}"/>
                </a:ext>
              </a:extLst>
            </p:cNvPr>
            <p:cNvSpPr>
              <a:spLocks noChangeArrowheads="1"/>
            </p:cNvSpPr>
            <p:nvPr/>
          </p:nvSpPr>
          <p:spPr bwMode="auto">
            <a:xfrm>
              <a:off x="3986935" y="3608630"/>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3" name="Rectangle 13">
              <a:extLst>
                <a:ext uri="{FF2B5EF4-FFF2-40B4-BE49-F238E27FC236}">
                  <a16:creationId xmlns:a16="http://schemas.microsoft.com/office/drawing/2014/main" id="{6D95E6A7-755C-4DA5-836C-FABAC7DCA015}"/>
                </a:ext>
              </a:extLst>
            </p:cNvPr>
            <p:cNvSpPr>
              <a:spLocks noChangeArrowheads="1"/>
            </p:cNvSpPr>
            <p:nvPr/>
          </p:nvSpPr>
          <p:spPr bwMode="auto">
            <a:xfrm>
              <a:off x="3986935" y="3248581"/>
              <a:ext cx="1080000" cy="360009"/>
            </a:xfrm>
            <a:prstGeom prst="rect">
              <a:avLst/>
            </a:prstGeom>
            <a:grpFill/>
            <a:ln w="9525">
              <a:solidFill>
                <a:srgbClr val="000000"/>
              </a:solidFill>
              <a:miter lim="800000"/>
              <a:headEnd/>
              <a:tailEnd/>
            </a:ln>
          </p:spPr>
          <p:txBody>
            <a:bodyPr/>
            <a:lstStyle/>
            <a:p>
              <a:pPr eaLnBrk="1" hangingPunct="1"/>
              <a:endParaRPr lang="zh-CN" altLang="en-US"/>
            </a:p>
          </p:txBody>
        </p:sp>
      </p:grpSp>
      <p:sp>
        <p:nvSpPr>
          <p:cNvPr id="67" name="矩形 66">
            <a:extLst>
              <a:ext uri="{FF2B5EF4-FFF2-40B4-BE49-F238E27FC236}">
                <a16:creationId xmlns:a16="http://schemas.microsoft.com/office/drawing/2014/main" id="{A5A02829-9603-4FFE-B9F7-7B550A2EB3FD}"/>
              </a:ext>
            </a:extLst>
          </p:cNvPr>
          <p:cNvSpPr/>
          <p:nvPr/>
        </p:nvSpPr>
        <p:spPr>
          <a:xfrm>
            <a:off x="4384910" y="5466973"/>
            <a:ext cx="1440266" cy="461665"/>
          </a:xfrm>
          <a:prstGeom prst="rect">
            <a:avLst/>
          </a:prstGeom>
        </p:spPr>
        <p:txBody>
          <a:bodyPr wrap="square">
            <a:spAutoFit/>
          </a:bodyPr>
          <a:lstStyle/>
          <a:p>
            <a:r>
              <a:rPr lang="en-US" altLang="zh-CN" sz="2000" dirty="0">
                <a:latin typeface="Times New Roman" pitchFamily="18" charset="0"/>
                <a:cs typeface="Times New Roman" pitchFamily="18" charset="0"/>
              </a:rPr>
              <a:t>0x2200 (</a:t>
            </a:r>
            <a:r>
              <a:rPr lang="en-US" altLang="zh-CN" b="1" dirty="0">
                <a:latin typeface="Times New Roman" pitchFamily="18" charset="0"/>
                <a:cs typeface="Times New Roman" pitchFamily="18" charset="0"/>
              </a:rPr>
              <a:t>a</a:t>
            </a:r>
            <a:r>
              <a:rPr lang="en-US" altLang="zh-CN" sz="2000" dirty="0">
                <a:latin typeface="Times New Roman" pitchFamily="18" charset="0"/>
                <a:cs typeface="Times New Roman" pitchFamily="18" charset="0"/>
              </a:rPr>
              <a:t>)</a:t>
            </a:r>
            <a:endParaRPr lang="zh-CN" altLang="en-US" sz="2000" dirty="0"/>
          </a:p>
        </p:txBody>
      </p:sp>
      <p:sp>
        <p:nvSpPr>
          <p:cNvPr id="68" name="Text Box 25">
            <a:extLst>
              <a:ext uri="{FF2B5EF4-FFF2-40B4-BE49-F238E27FC236}">
                <a16:creationId xmlns:a16="http://schemas.microsoft.com/office/drawing/2014/main" id="{53238BB3-BEE8-4FB5-B87E-DE315AD69BC8}"/>
              </a:ext>
            </a:extLst>
          </p:cNvPr>
          <p:cNvSpPr txBox="1">
            <a:spLocks noChangeArrowheads="1"/>
          </p:cNvSpPr>
          <p:nvPr/>
        </p:nvSpPr>
        <p:spPr bwMode="auto">
          <a:xfrm>
            <a:off x="7382441" y="3158970"/>
            <a:ext cx="8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pa</a:t>
            </a:r>
          </a:p>
        </p:txBody>
      </p:sp>
      <p:sp>
        <p:nvSpPr>
          <p:cNvPr id="69" name="Text Box 29">
            <a:extLst>
              <a:ext uri="{FF2B5EF4-FFF2-40B4-BE49-F238E27FC236}">
                <a16:creationId xmlns:a16="http://schemas.microsoft.com/office/drawing/2014/main" id="{638ED1CC-3076-4AC4-9D63-76A7EEB863ED}"/>
              </a:ext>
            </a:extLst>
          </p:cNvPr>
          <p:cNvSpPr txBox="1">
            <a:spLocks noChangeArrowheads="1"/>
          </p:cNvSpPr>
          <p:nvPr/>
        </p:nvSpPr>
        <p:spPr bwMode="auto">
          <a:xfrm>
            <a:off x="5997373" y="3283332"/>
            <a:ext cx="1080000" cy="400110"/>
          </a:xfrm>
          <a:prstGeom prst="rect">
            <a:avLst/>
          </a:prstGeom>
          <a:noFill/>
          <a:ln>
            <a:noFill/>
          </a:ln>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ts val="0"/>
              </a:spcBef>
            </a:pPr>
            <a:r>
              <a:rPr lang="en-US" altLang="zh-CN" sz="2000" dirty="0">
                <a:solidFill>
                  <a:srgbClr val="FF0000"/>
                </a:solidFill>
                <a:latin typeface="Times New Roman" pitchFamily="18" charset="0"/>
                <a:cs typeface="Times New Roman" pitchFamily="18" charset="0"/>
              </a:rPr>
              <a:t>0x2200</a:t>
            </a:r>
            <a:endParaRPr lang="en-US" altLang="zh-CN" sz="2000" dirty="0">
              <a:solidFill>
                <a:srgbClr val="FF0000"/>
              </a:solidFill>
            </a:endParaRPr>
          </a:p>
        </p:txBody>
      </p:sp>
      <p:sp>
        <p:nvSpPr>
          <p:cNvPr id="72" name="矩形 71">
            <a:extLst>
              <a:ext uri="{FF2B5EF4-FFF2-40B4-BE49-F238E27FC236}">
                <a16:creationId xmlns:a16="http://schemas.microsoft.com/office/drawing/2014/main" id="{DB67FEF6-60A1-472B-AC78-0A30628B2AE5}"/>
              </a:ext>
            </a:extLst>
          </p:cNvPr>
          <p:cNvSpPr/>
          <p:nvPr/>
        </p:nvSpPr>
        <p:spPr>
          <a:xfrm>
            <a:off x="8419742" y="4383530"/>
            <a:ext cx="492443" cy="461665"/>
          </a:xfrm>
          <a:prstGeom prst="rect">
            <a:avLst/>
          </a:prstGeom>
        </p:spPr>
        <p:txBody>
          <a:bodyPr wrap="none">
            <a:spAutoFit/>
          </a:bodyPr>
          <a:lstStyle/>
          <a:p>
            <a:pPr lvl="0"/>
            <a:r>
              <a:rPr lang="en-US" altLang="zh-CN" b="1" dirty="0">
                <a:solidFill>
                  <a:srgbClr val="000000"/>
                </a:solidFill>
                <a:ea typeface="楷体_GB2312" pitchFamily="49" charset="-122"/>
              </a:rPr>
              <a:t>…</a:t>
            </a:r>
          </a:p>
        </p:txBody>
      </p:sp>
      <p:sp>
        <p:nvSpPr>
          <p:cNvPr id="73" name="矩形 72">
            <a:extLst>
              <a:ext uri="{FF2B5EF4-FFF2-40B4-BE49-F238E27FC236}">
                <a16:creationId xmlns:a16="http://schemas.microsoft.com/office/drawing/2014/main" id="{FFAEC37E-42D0-4813-B980-AE0F3FDE60ED}"/>
              </a:ext>
            </a:extLst>
          </p:cNvPr>
          <p:cNvSpPr/>
          <p:nvPr/>
        </p:nvSpPr>
        <p:spPr>
          <a:xfrm>
            <a:off x="9698066" y="5372561"/>
            <a:ext cx="476412" cy="461665"/>
          </a:xfrm>
          <a:prstGeom prst="rect">
            <a:avLst/>
          </a:prstGeom>
        </p:spPr>
        <p:txBody>
          <a:bodyPr wrap="none">
            <a:spAutoFit/>
          </a:bodyPr>
          <a:lstStyle/>
          <a:p>
            <a:pPr lvl="0"/>
            <a:r>
              <a:rPr lang="en-US" altLang="zh-CN" b="1" dirty="0">
                <a:solidFill>
                  <a:srgbClr val="000000"/>
                </a:solidFill>
                <a:ea typeface="楷体_GB2312" pitchFamily="49" charset="-122"/>
              </a:rPr>
              <a:t>*a</a:t>
            </a:r>
          </a:p>
        </p:txBody>
      </p:sp>
      <p:sp>
        <p:nvSpPr>
          <p:cNvPr id="74" name="矩形 73">
            <a:extLst>
              <a:ext uri="{FF2B5EF4-FFF2-40B4-BE49-F238E27FC236}">
                <a16:creationId xmlns:a16="http://schemas.microsoft.com/office/drawing/2014/main" id="{BFF237A2-D024-4849-A94C-2C4EDF620932}"/>
              </a:ext>
            </a:extLst>
          </p:cNvPr>
          <p:cNvSpPr/>
          <p:nvPr/>
        </p:nvSpPr>
        <p:spPr>
          <a:xfrm>
            <a:off x="9698066" y="5004175"/>
            <a:ext cx="1032655" cy="461665"/>
          </a:xfrm>
          <a:prstGeom prst="rect">
            <a:avLst/>
          </a:prstGeom>
        </p:spPr>
        <p:txBody>
          <a:bodyPr wrap="none">
            <a:spAutoFit/>
          </a:bodyPr>
          <a:lstStyle/>
          <a:p>
            <a:pPr lvl="0"/>
            <a:r>
              <a:rPr lang="en-US" altLang="zh-CN" b="1" dirty="0">
                <a:solidFill>
                  <a:srgbClr val="000000"/>
                </a:solidFill>
                <a:ea typeface="楷体_GB2312" pitchFamily="49" charset="-122"/>
              </a:rPr>
              <a:t>*(a</a:t>
            </a:r>
            <a:r>
              <a:rPr lang="en-US" altLang="zh-CN" b="1" dirty="0">
                <a:solidFill>
                  <a:srgbClr val="FF0000"/>
                </a:solidFill>
                <a:ea typeface="楷体_GB2312" pitchFamily="49" charset="-122"/>
              </a:rPr>
              <a:t>+</a:t>
            </a:r>
            <a:r>
              <a:rPr lang="en-US" altLang="zh-CN" b="1" dirty="0">
                <a:solidFill>
                  <a:srgbClr val="000000"/>
                </a:solidFill>
                <a:ea typeface="楷体_GB2312" pitchFamily="49" charset="-122"/>
              </a:rPr>
              <a:t>1)</a:t>
            </a:r>
          </a:p>
        </p:txBody>
      </p:sp>
      <p:sp>
        <p:nvSpPr>
          <p:cNvPr id="75" name="矩形 74">
            <a:extLst>
              <a:ext uri="{FF2B5EF4-FFF2-40B4-BE49-F238E27FC236}">
                <a16:creationId xmlns:a16="http://schemas.microsoft.com/office/drawing/2014/main" id="{677CAA23-C784-4A10-BA15-C1829655DFD5}"/>
              </a:ext>
            </a:extLst>
          </p:cNvPr>
          <p:cNvSpPr/>
          <p:nvPr/>
        </p:nvSpPr>
        <p:spPr>
          <a:xfrm>
            <a:off x="9698066" y="3875107"/>
            <a:ext cx="1032655" cy="461665"/>
          </a:xfrm>
          <a:prstGeom prst="rect">
            <a:avLst/>
          </a:prstGeom>
        </p:spPr>
        <p:txBody>
          <a:bodyPr wrap="none">
            <a:spAutoFit/>
          </a:bodyPr>
          <a:lstStyle/>
          <a:p>
            <a:pPr lvl="0"/>
            <a:r>
              <a:rPr lang="en-US" altLang="zh-CN" b="1" dirty="0">
                <a:solidFill>
                  <a:srgbClr val="000000"/>
                </a:solidFill>
                <a:ea typeface="楷体_GB2312" pitchFamily="49" charset="-122"/>
              </a:rPr>
              <a:t>*(a</a:t>
            </a:r>
            <a:r>
              <a:rPr lang="en-US" altLang="zh-CN" b="1" dirty="0">
                <a:solidFill>
                  <a:srgbClr val="FF0000"/>
                </a:solidFill>
                <a:ea typeface="楷体_GB2312" pitchFamily="49" charset="-122"/>
              </a:rPr>
              <a:t>+</a:t>
            </a:r>
            <a:r>
              <a:rPr lang="en-US" altLang="zh-CN" b="1" dirty="0">
                <a:solidFill>
                  <a:srgbClr val="000000"/>
                </a:solidFill>
                <a:ea typeface="楷体_GB2312" pitchFamily="49" charset="-122"/>
              </a:rPr>
              <a:t>4)</a:t>
            </a:r>
          </a:p>
        </p:txBody>
      </p:sp>
      <p:sp>
        <p:nvSpPr>
          <p:cNvPr id="76" name="矩形 75">
            <a:extLst>
              <a:ext uri="{FF2B5EF4-FFF2-40B4-BE49-F238E27FC236}">
                <a16:creationId xmlns:a16="http://schemas.microsoft.com/office/drawing/2014/main" id="{042BFBBA-790A-449F-B5BE-76E6D55EEBD1}"/>
              </a:ext>
            </a:extLst>
          </p:cNvPr>
          <p:cNvSpPr/>
          <p:nvPr/>
        </p:nvSpPr>
        <p:spPr>
          <a:xfrm>
            <a:off x="9698066" y="4374105"/>
            <a:ext cx="492443" cy="461665"/>
          </a:xfrm>
          <a:prstGeom prst="rect">
            <a:avLst/>
          </a:prstGeom>
        </p:spPr>
        <p:txBody>
          <a:bodyPr wrap="square">
            <a:spAutoFit/>
          </a:bodyPr>
          <a:lstStyle/>
          <a:p>
            <a:pPr lvl="0"/>
            <a:r>
              <a:rPr lang="en-US" altLang="zh-CN" b="1" dirty="0">
                <a:solidFill>
                  <a:srgbClr val="000000"/>
                </a:solidFill>
                <a:ea typeface="楷体_GB2312" pitchFamily="49" charset="-122"/>
              </a:rPr>
              <a:t>…</a:t>
            </a:r>
          </a:p>
        </p:txBody>
      </p:sp>
      <p:sp>
        <p:nvSpPr>
          <p:cNvPr id="82" name="矩形 81">
            <a:extLst>
              <a:ext uri="{FF2B5EF4-FFF2-40B4-BE49-F238E27FC236}">
                <a16:creationId xmlns:a16="http://schemas.microsoft.com/office/drawing/2014/main" id="{2F6C1F94-85FF-4787-A6E0-378E8F04D10A}"/>
              </a:ext>
            </a:extLst>
          </p:cNvPr>
          <p:cNvSpPr/>
          <p:nvPr/>
        </p:nvSpPr>
        <p:spPr>
          <a:xfrm>
            <a:off x="8733861" y="3203975"/>
            <a:ext cx="1440000" cy="461665"/>
          </a:xfrm>
          <a:prstGeom prst="rect">
            <a:avLst/>
          </a:prstGeom>
          <a:ln>
            <a:solidFill>
              <a:schemeClr val="tx1"/>
            </a:solidFill>
          </a:ln>
        </p:spPr>
        <p:txBody>
          <a:bodyPr wrap="non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偏移量法</a:t>
            </a:r>
            <a:endParaRPr lang="zh-CN" altLang="en-US" dirty="0"/>
          </a:p>
        </p:txBody>
      </p:sp>
      <p:sp>
        <p:nvSpPr>
          <p:cNvPr id="83" name="矩形 82">
            <a:extLst>
              <a:ext uri="{FF2B5EF4-FFF2-40B4-BE49-F238E27FC236}">
                <a16:creationId xmlns:a16="http://schemas.microsoft.com/office/drawing/2014/main" id="{DB647868-FFD2-4D9C-BB43-9B99AFDFCA8A}"/>
              </a:ext>
            </a:extLst>
          </p:cNvPr>
          <p:cNvSpPr/>
          <p:nvPr/>
        </p:nvSpPr>
        <p:spPr>
          <a:xfrm>
            <a:off x="8733861" y="2633254"/>
            <a:ext cx="1440000" cy="461665"/>
          </a:xfrm>
          <a:prstGeom prst="rect">
            <a:avLst/>
          </a:prstGeom>
          <a:ln>
            <a:solidFill>
              <a:schemeClr val="tx1"/>
            </a:solidFill>
          </a:ln>
        </p:spPr>
        <p:txBody>
          <a:bodyPr wrap="none">
            <a:spAutoFit/>
          </a:bodyPr>
          <a:lstStyle/>
          <a:p>
            <a:r>
              <a:rPr lang="zh-CN" altLang="en-US" kern="100" dirty="0">
                <a:latin typeface="Calibri" panose="020F0502020204030204" pitchFamily="34" charset="0"/>
                <a:ea typeface="宋体" panose="02010600030101010101" pitchFamily="2" charset="-122"/>
                <a:cs typeface="Times New Roman" panose="02020603050405020304" pitchFamily="18" charset="0"/>
              </a:rPr>
              <a:t>下  标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法</a:t>
            </a:r>
            <a:endParaRPr lang="zh-CN" altLang="en-US" dirty="0"/>
          </a:p>
        </p:txBody>
      </p:sp>
      <p:cxnSp>
        <p:nvCxnSpPr>
          <p:cNvPr id="85" name="直接箭头连接符 84">
            <a:extLst>
              <a:ext uri="{FF2B5EF4-FFF2-40B4-BE49-F238E27FC236}">
                <a16:creationId xmlns:a16="http://schemas.microsoft.com/office/drawing/2014/main" id="{3880F64D-9654-4700-A78D-AD0005626802}"/>
              </a:ext>
            </a:extLst>
          </p:cNvPr>
          <p:cNvCxnSpPr/>
          <p:nvPr/>
        </p:nvCxnSpPr>
        <p:spPr bwMode="auto">
          <a:xfrm flipH="1">
            <a:off x="7895406" y="2978950"/>
            <a:ext cx="838455" cy="9901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7" name="直接箭头连接符 86">
            <a:extLst>
              <a:ext uri="{FF2B5EF4-FFF2-40B4-BE49-F238E27FC236}">
                <a16:creationId xmlns:a16="http://schemas.microsoft.com/office/drawing/2014/main" id="{289C1A70-9BA2-4B57-885A-55A8D254652B}"/>
              </a:ext>
            </a:extLst>
          </p:cNvPr>
          <p:cNvCxnSpPr>
            <a:stCxn id="83" idx="3"/>
          </p:cNvCxnSpPr>
          <p:nvPr/>
        </p:nvCxnSpPr>
        <p:spPr bwMode="auto">
          <a:xfrm>
            <a:off x="10173861" y="2864087"/>
            <a:ext cx="1051915" cy="11361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8" name="Text Box 25">
            <a:extLst>
              <a:ext uri="{FF2B5EF4-FFF2-40B4-BE49-F238E27FC236}">
                <a16:creationId xmlns:a16="http://schemas.microsoft.com/office/drawing/2014/main" id="{22ECB153-9536-4E8E-B931-7A0ADC4CA5F7}"/>
              </a:ext>
            </a:extLst>
          </p:cNvPr>
          <p:cNvSpPr txBox="1">
            <a:spLocks noChangeArrowheads="1"/>
          </p:cNvSpPr>
          <p:nvPr/>
        </p:nvSpPr>
        <p:spPr bwMode="auto">
          <a:xfrm>
            <a:off x="10986707" y="5409220"/>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pa[0]</a:t>
            </a:r>
          </a:p>
        </p:txBody>
      </p:sp>
      <p:sp>
        <p:nvSpPr>
          <p:cNvPr id="89" name="Text Box 25">
            <a:extLst>
              <a:ext uri="{FF2B5EF4-FFF2-40B4-BE49-F238E27FC236}">
                <a16:creationId xmlns:a16="http://schemas.microsoft.com/office/drawing/2014/main" id="{FB206946-48BC-49B5-B5C6-6AB79FFB3980}"/>
              </a:ext>
            </a:extLst>
          </p:cNvPr>
          <p:cNvSpPr txBox="1">
            <a:spLocks noChangeArrowheads="1"/>
          </p:cNvSpPr>
          <p:nvPr/>
        </p:nvSpPr>
        <p:spPr bwMode="auto">
          <a:xfrm>
            <a:off x="10986707" y="503756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pa[1]</a:t>
            </a:r>
          </a:p>
        </p:txBody>
      </p:sp>
      <p:sp>
        <p:nvSpPr>
          <p:cNvPr id="90" name="Text Box 25">
            <a:extLst>
              <a:ext uri="{FF2B5EF4-FFF2-40B4-BE49-F238E27FC236}">
                <a16:creationId xmlns:a16="http://schemas.microsoft.com/office/drawing/2014/main" id="{5BA6E5BF-31D0-4524-9818-D73BDB7354B4}"/>
              </a:ext>
            </a:extLst>
          </p:cNvPr>
          <p:cNvSpPr txBox="1">
            <a:spLocks noChangeArrowheads="1"/>
          </p:cNvSpPr>
          <p:nvPr/>
        </p:nvSpPr>
        <p:spPr bwMode="auto">
          <a:xfrm>
            <a:off x="10986707" y="467752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pa[2]</a:t>
            </a:r>
          </a:p>
        </p:txBody>
      </p:sp>
      <p:sp>
        <p:nvSpPr>
          <p:cNvPr id="91" name="Text Box 25">
            <a:extLst>
              <a:ext uri="{FF2B5EF4-FFF2-40B4-BE49-F238E27FC236}">
                <a16:creationId xmlns:a16="http://schemas.microsoft.com/office/drawing/2014/main" id="{AA676AA9-8A35-4D6D-BC60-1BE45F000825}"/>
              </a:ext>
            </a:extLst>
          </p:cNvPr>
          <p:cNvSpPr txBox="1">
            <a:spLocks noChangeArrowheads="1"/>
          </p:cNvSpPr>
          <p:nvPr/>
        </p:nvSpPr>
        <p:spPr bwMode="auto">
          <a:xfrm>
            <a:off x="10986707" y="431748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pa[3]</a:t>
            </a:r>
          </a:p>
        </p:txBody>
      </p:sp>
      <p:sp>
        <p:nvSpPr>
          <p:cNvPr id="92" name="Text Box 25">
            <a:extLst>
              <a:ext uri="{FF2B5EF4-FFF2-40B4-BE49-F238E27FC236}">
                <a16:creationId xmlns:a16="http://schemas.microsoft.com/office/drawing/2014/main" id="{11779611-B39C-47E0-8029-7BE066F61718}"/>
              </a:ext>
            </a:extLst>
          </p:cNvPr>
          <p:cNvSpPr txBox="1">
            <a:spLocks noChangeArrowheads="1"/>
          </p:cNvSpPr>
          <p:nvPr/>
        </p:nvSpPr>
        <p:spPr bwMode="auto">
          <a:xfrm>
            <a:off x="10986707" y="392405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pa[4]</a:t>
            </a:r>
          </a:p>
        </p:txBody>
      </p:sp>
      <p:cxnSp>
        <p:nvCxnSpPr>
          <p:cNvPr id="94" name="直接箭头连接符 93">
            <a:extLst>
              <a:ext uri="{FF2B5EF4-FFF2-40B4-BE49-F238E27FC236}">
                <a16:creationId xmlns:a16="http://schemas.microsoft.com/office/drawing/2014/main" id="{C71AD44F-C372-4F07-9EEC-554BC11C0DFE}"/>
              </a:ext>
            </a:extLst>
          </p:cNvPr>
          <p:cNvCxnSpPr>
            <a:endCxn id="32" idx="0"/>
          </p:cNvCxnSpPr>
          <p:nvPr/>
        </p:nvCxnSpPr>
        <p:spPr bwMode="auto">
          <a:xfrm flipH="1">
            <a:off x="9029845" y="3693338"/>
            <a:ext cx="116216" cy="1817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6" name="直接箭头连接符 95">
            <a:extLst>
              <a:ext uri="{FF2B5EF4-FFF2-40B4-BE49-F238E27FC236}">
                <a16:creationId xmlns:a16="http://schemas.microsoft.com/office/drawing/2014/main" id="{1A7DFDAB-4FD9-43BD-A74B-06196DC722CD}"/>
              </a:ext>
            </a:extLst>
          </p:cNvPr>
          <p:cNvCxnSpPr/>
          <p:nvPr/>
        </p:nvCxnSpPr>
        <p:spPr bwMode="auto">
          <a:xfrm>
            <a:off x="9874372" y="3675453"/>
            <a:ext cx="138993" cy="2486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5" name="灯片编号占位符 5">
            <a:extLst>
              <a:ext uri="{FF2B5EF4-FFF2-40B4-BE49-F238E27FC236}">
                <a16:creationId xmlns:a16="http://schemas.microsoft.com/office/drawing/2014/main" id="{0E134416-3378-46A0-985D-FB333DE57239}"/>
              </a:ext>
            </a:extLst>
          </p:cNvPr>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B717E79D-A941-484F-8DC7-7FC7DA4E920A}" type="slidenum">
              <a:rPr lang="en-US" altLang="zh-CN" sz="1200">
                <a:ea typeface="楷体_GB2312" pitchFamily="49" charset="-122"/>
              </a:rPr>
              <a:pPr algn="r" eaLnBrk="1" hangingPunct="1"/>
              <a:t>25</a:t>
            </a:fld>
            <a:endParaRPr lang="en-US" altLang="zh-CN" sz="1200">
              <a:ea typeface="楷体_GB2312" pitchFamily="49" charset="-122"/>
            </a:endParaRPr>
          </a:p>
        </p:txBody>
      </p:sp>
      <p:sp>
        <p:nvSpPr>
          <p:cNvPr id="56" name="Text Box 25">
            <a:extLst>
              <a:ext uri="{FF2B5EF4-FFF2-40B4-BE49-F238E27FC236}">
                <a16:creationId xmlns:a16="http://schemas.microsoft.com/office/drawing/2014/main" id="{FEA32D77-C6FE-4404-BF0F-6AF46507567A}"/>
              </a:ext>
            </a:extLst>
          </p:cNvPr>
          <p:cNvSpPr txBox="1">
            <a:spLocks noChangeArrowheads="1"/>
          </p:cNvSpPr>
          <p:nvPr/>
        </p:nvSpPr>
        <p:spPr bwMode="auto">
          <a:xfrm>
            <a:off x="7226333" y="5409220"/>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a[0]</a:t>
            </a:r>
          </a:p>
        </p:txBody>
      </p:sp>
      <p:sp>
        <p:nvSpPr>
          <p:cNvPr id="57" name="Text Box 25">
            <a:extLst>
              <a:ext uri="{FF2B5EF4-FFF2-40B4-BE49-F238E27FC236}">
                <a16:creationId xmlns:a16="http://schemas.microsoft.com/office/drawing/2014/main" id="{75A790B0-F14A-4024-B32C-1E0F2F7E13A2}"/>
              </a:ext>
            </a:extLst>
          </p:cNvPr>
          <p:cNvSpPr txBox="1">
            <a:spLocks noChangeArrowheads="1"/>
          </p:cNvSpPr>
          <p:nvPr/>
        </p:nvSpPr>
        <p:spPr bwMode="auto">
          <a:xfrm>
            <a:off x="7226333" y="503756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a[1]</a:t>
            </a:r>
          </a:p>
        </p:txBody>
      </p:sp>
      <p:sp>
        <p:nvSpPr>
          <p:cNvPr id="58" name="Text Box 25">
            <a:extLst>
              <a:ext uri="{FF2B5EF4-FFF2-40B4-BE49-F238E27FC236}">
                <a16:creationId xmlns:a16="http://schemas.microsoft.com/office/drawing/2014/main" id="{6FC1E7F6-EAB7-4602-8472-04ED93495223}"/>
              </a:ext>
            </a:extLst>
          </p:cNvPr>
          <p:cNvSpPr txBox="1">
            <a:spLocks noChangeArrowheads="1"/>
          </p:cNvSpPr>
          <p:nvPr/>
        </p:nvSpPr>
        <p:spPr bwMode="auto">
          <a:xfrm>
            <a:off x="7226333" y="467752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a[2]</a:t>
            </a:r>
          </a:p>
        </p:txBody>
      </p:sp>
      <p:sp>
        <p:nvSpPr>
          <p:cNvPr id="59" name="Text Box 25">
            <a:extLst>
              <a:ext uri="{FF2B5EF4-FFF2-40B4-BE49-F238E27FC236}">
                <a16:creationId xmlns:a16="http://schemas.microsoft.com/office/drawing/2014/main" id="{9C9337C1-FE7A-44BC-B05A-411158DAA3A7}"/>
              </a:ext>
            </a:extLst>
          </p:cNvPr>
          <p:cNvSpPr txBox="1">
            <a:spLocks noChangeArrowheads="1"/>
          </p:cNvSpPr>
          <p:nvPr/>
        </p:nvSpPr>
        <p:spPr bwMode="auto">
          <a:xfrm>
            <a:off x="7226333" y="431748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a[3]</a:t>
            </a:r>
          </a:p>
        </p:txBody>
      </p:sp>
      <p:sp>
        <p:nvSpPr>
          <p:cNvPr id="60" name="Text Box 25">
            <a:extLst>
              <a:ext uri="{FF2B5EF4-FFF2-40B4-BE49-F238E27FC236}">
                <a16:creationId xmlns:a16="http://schemas.microsoft.com/office/drawing/2014/main" id="{51AC90C3-41AD-4716-95A0-3551DE3747B0}"/>
              </a:ext>
            </a:extLst>
          </p:cNvPr>
          <p:cNvSpPr txBox="1">
            <a:spLocks noChangeArrowheads="1"/>
          </p:cNvSpPr>
          <p:nvPr/>
        </p:nvSpPr>
        <p:spPr bwMode="auto">
          <a:xfrm>
            <a:off x="7226333" y="392405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a[4]</a:t>
            </a:r>
          </a:p>
        </p:txBody>
      </p:sp>
    </p:spTree>
    <p:extLst>
      <p:ext uri="{BB962C8B-B14F-4D97-AF65-F5344CB8AC3E}">
        <p14:creationId xmlns:p14="http://schemas.microsoft.com/office/powerpoint/2010/main" val="260714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2A2AD-D4F0-47FE-9DB9-E09BEAF2492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125369E-BC4D-4DED-9E2B-771CA3E1DABE}"/>
              </a:ext>
            </a:extLst>
          </p:cNvPr>
          <p:cNvSpPr>
            <a:spLocks noGrp="1"/>
          </p:cNvSpPr>
          <p:nvPr>
            <p:ph idx="1"/>
          </p:nvPr>
        </p:nvSpPr>
        <p:spPr>
          <a:xfrm>
            <a:off x="93121" y="863600"/>
            <a:ext cx="11995705" cy="5949950"/>
          </a:xfrm>
        </p:spPr>
        <p:txBody>
          <a:bodyPr/>
          <a:lstStyle/>
          <a:p>
            <a:endParaRPr lang="zh-CN" altLang="en-US" dirty="0"/>
          </a:p>
        </p:txBody>
      </p:sp>
      <p:sp>
        <p:nvSpPr>
          <p:cNvPr id="4" name="矩形 3">
            <a:extLst>
              <a:ext uri="{FF2B5EF4-FFF2-40B4-BE49-F238E27FC236}">
                <a16:creationId xmlns:a16="http://schemas.microsoft.com/office/drawing/2014/main" id="{35A43D18-5762-4D49-A934-1104C798EDFA}"/>
              </a:ext>
            </a:extLst>
          </p:cNvPr>
          <p:cNvSpPr/>
          <p:nvPr/>
        </p:nvSpPr>
        <p:spPr>
          <a:xfrm>
            <a:off x="8419742" y="5372561"/>
            <a:ext cx="663964" cy="461665"/>
          </a:xfrm>
          <a:prstGeom prst="rect">
            <a:avLst/>
          </a:prstGeom>
        </p:spPr>
        <p:txBody>
          <a:bodyPr wrap="none">
            <a:spAutoFit/>
          </a:bodyPr>
          <a:lstStyle/>
          <a:p>
            <a:pPr lvl="0"/>
            <a:r>
              <a:rPr lang="en-US" altLang="zh-CN" b="1" dirty="0">
                <a:solidFill>
                  <a:srgbClr val="000000"/>
                </a:solidFill>
                <a:ea typeface="楷体_GB2312" pitchFamily="49" charset="-122"/>
              </a:rPr>
              <a:t>*pa</a:t>
            </a:r>
          </a:p>
        </p:txBody>
      </p:sp>
      <p:sp>
        <p:nvSpPr>
          <p:cNvPr id="5" name="矩形 4">
            <a:extLst>
              <a:ext uri="{FF2B5EF4-FFF2-40B4-BE49-F238E27FC236}">
                <a16:creationId xmlns:a16="http://schemas.microsoft.com/office/drawing/2014/main" id="{F1B955FF-2162-4258-87A4-762A0A63F3B9}"/>
              </a:ext>
            </a:extLst>
          </p:cNvPr>
          <p:cNvSpPr/>
          <p:nvPr/>
        </p:nvSpPr>
        <p:spPr>
          <a:xfrm>
            <a:off x="8419742" y="5004175"/>
            <a:ext cx="1220206" cy="461665"/>
          </a:xfrm>
          <a:prstGeom prst="rect">
            <a:avLst/>
          </a:prstGeom>
        </p:spPr>
        <p:txBody>
          <a:bodyPr wrap="none">
            <a:spAutoFit/>
          </a:bodyPr>
          <a:lstStyle/>
          <a:p>
            <a:pPr lvl="0"/>
            <a:r>
              <a:rPr lang="en-US" altLang="zh-CN" b="1" dirty="0">
                <a:solidFill>
                  <a:srgbClr val="000000"/>
                </a:solidFill>
                <a:ea typeface="楷体_GB2312" pitchFamily="49" charset="-122"/>
              </a:rPr>
              <a:t>*(pa</a:t>
            </a:r>
            <a:r>
              <a:rPr lang="en-US" altLang="zh-CN" b="1" dirty="0">
                <a:solidFill>
                  <a:srgbClr val="FF0000"/>
                </a:solidFill>
                <a:ea typeface="楷体_GB2312" pitchFamily="49" charset="-122"/>
              </a:rPr>
              <a:t>+</a:t>
            </a:r>
            <a:r>
              <a:rPr lang="en-US" altLang="zh-CN" b="1" dirty="0">
                <a:solidFill>
                  <a:srgbClr val="000000"/>
                </a:solidFill>
                <a:ea typeface="楷体_GB2312" pitchFamily="49" charset="-122"/>
              </a:rPr>
              <a:t>1)</a:t>
            </a:r>
          </a:p>
        </p:txBody>
      </p:sp>
      <p:sp>
        <p:nvSpPr>
          <p:cNvPr id="6" name="矩形 5">
            <a:extLst>
              <a:ext uri="{FF2B5EF4-FFF2-40B4-BE49-F238E27FC236}">
                <a16:creationId xmlns:a16="http://schemas.microsoft.com/office/drawing/2014/main" id="{031D3485-D7FF-454B-B8F0-5469B8B437AC}"/>
              </a:ext>
            </a:extLst>
          </p:cNvPr>
          <p:cNvSpPr/>
          <p:nvPr/>
        </p:nvSpPr>
        <p:spPr>
          <a:xfrm>
            <a:off x="8419742" y="3879050"/>
            <a:ext cx="1220206" cy="461665"/>
          </a:xfrm>
          <a:prstGeom prst="rect">
            <a:avLst/>
          </a:prstGeom>
        </p:spPr>
        <p:txBody>
          <a:bodyPr wrap="none">
            <a:spAutoFit/>
          </a:bodyPr>
          <a:lstStyle/>
          <a:p>
            <a:pPr lvl="0"/>
            <a:r>
              <a:rPr lang="en-US" altLang="zh-CN" b="1" dirty="0">
                <a:solidFill>
                  <a:srgbClr val="000000"/>
                </a:solidFill>
                <a:ea typeface="楷体_GB2312" pitchFamily="49" charset="-122"/>
              </a:rPr>
              <a:t>*(pa</a:t>
            </a:r>
            <a:r>
              <a:rPr lang="en-US" altLang="zh-CN" b="1" dirty="0">
                <a:solidFill>
                  <a:srgbClr val="FF0000"/>
                </a:solidFill>
                <a:ea typeface="楷体_GB2312" pitchFamily="49" charset="-122"/>
              </a:rPr>
              <a:t>+</a:t>
            </a:r>
            <a:r>
              <a:rPr lang="en-US" altLang="zh-CN" b="1" dirty="0">
                <a:solidFill>
                  <a:srgbClr val="000000"/>
                </a:solidFill>
                <a:ea typeface="楷体_GB2312" pitchFamily="49" charset="-122"/>
              </a:rPr>
              <a:t>4)</a:t>
            </a:r>
          </a:p>
        </p:txBody>
      </p:sp>
      <p:grpSp>
        <p:nvGrpSpPr>
          <p:cNvPr id="7" name="组合 42">
            <a:extLst>
              <a:ext uri="{FF2B5EF4-FFF2-40B4-BE49-F238E27FC236}">
                <a16:creationId xmlns:a16="http://schemas.microsoft.com/office/drawing/2014/main" id="{26A62CF3-003C-4A2A-A5E6-02868502FABC}"/>
              </a:ext>
            </a:extLst>
          </p:cNvPr>
          <p:cNvGrpSpPr>
            <a:grpSpLocks/>
          </p:cNvGrpSpPr>
          <p:nvPr/>
        </p:nvGrpSpPr>
        <p:grpSpPr bwMode="auto">
          <a:xfrm>
            <a:off x="5470323" y="2573905"/>
            <a:ext cx="1712481" cy="3600361"/>
            <a:chOff x="3782932" y="2528483"/>
            <a:chExt cx="1284123" cy="3600448"/>
          </a:xfrm>
          <a:noFill/>
        </p:grpSpPr>
        <p:sp>
          <p:nvSpPr>
            <p:cNvPr id="8" name="Rectangle 7">
              <a:extLst>
                <a:ext uri="{FF2B5EF4-FFF2-40B4-BE49-F238E27FC236}">
                  <a16:creationId xmlns:a16="http://schemas.microsoft.com/office/drawing/2014/main" id="{3A468AC1-7E14-47CB-8F3F-59EB3E7C6E92}"/>
                </a:ext>
              </a:extLst>
            </p:cNvPr>
            <p:cNvSpPr>
              <a:spLocks noChangeArrowheads="1"/>
            </p:cNvSpPr>
            <p:nvPr/>
          </p:nvSpPr>
          <p:spPr bwMode="auto">
            <a:xfrm>
              <a:off x="3986935" y="2877415"/>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9" name="Rectangle 8">
              <a:extLst>
                <a:ext uri="{FF2B5EF4-FFF2-40B4-BE49-F238E27FC236}">
                  <a16:creationId xmlns:a16="http://schemas.microsoft.com/office/drawing/2014/main" id="{403FCF09-9C3E-443F-B820-6A52A9D2C686}"/>
                </a:ext>
              </a:extLst>
            </p:cNvPr>
            <p:cNvSpPr>
              <a:spLocks noChangeArrowheads="1"/>
            </p:cNvSpPr>
            <p:nvPr/>
          </p:nvSpPr>
          <p:spPr bwMode="auto">
            <a:xfrm>
              <a:off x="3986935" y="4328728"/>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0" name="Rectangle 9">
              <a:extLst>
                <a:ext uri="{FF2B5EF4-FFF2-40B4-BE49-F238E27FC236}">
                  <a16:creationId xmlns:a16="http://schemas.microsoft.com/office/drawing/2014/main" id="{B99A74E4-35DB-4561-85B7-AD7EA1FD0EF4}"/>
                </a:ext>
              </a:extLst>
            </p:cNvPr>
            <p:cNvSpPr>
              <a:spLocks noChangeArrowheads="1"/>
            </p:cNvSpPr>
            <p:nvPr/>
          </p:nvSpPr>
          <p:spPr bwMode="auto">
            <a:xfrm>
              <a:off x="3986935" y="3968679"/>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1" name="Rectangle 11">
              <a:extLst>
                <a:ext uri="{FF2B5EF4-FFF2-40B4-BE49-F238E27FC236}">
                  <a16:creationId xmlns:a16="http://schemas.microsoft.com/office/drawing/2014/main" id="{0101D04D-7556-4302-9707-0B0D40F5C67E}"/>
                </a:ext>
              </a:extLst>
            </p:cNvPr>
            <p:cNvSpPr>
              <a:spLocks noChangeArrowheads="1"/>
            </p:cNvSpPr>
            <p:nvPr/>
          </p:nvSpPr>
          <p:spPr bwMode="auto">
            <a:xfrm>
              <a:off x="3782932" y="2528483"/>
              <a:ext cx="198596" cy="3077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000" b="1" dirty="0">
                  <a:latin typeface="黑体" pitchFamily="49" charset="-122"/>
                </a:rPr>
                <a:t>栈</a:t>
              </a:r>
              <a:endParaRPr lang="zh-CN" altLang="en-US" sz="2000" b="1" dirty="0"/>
            </a:p>
          </p:txBody>
        </p:sp>
        <p:sp>
          <p:nvSpPr>
            <p:cNvPr id="12" name="Rectangle 12">
              <a:extLst>
                <a:ext uri="{FF2B5EF4-FFF2-40B4-BE49-F238E27FC236}">
                  <a16:creationId xmlns:a16="http://schemas.microsoft.com/office/drawing/2014/main" id="{8FBC255D-B882-48C6-92AA-1AC4FEC5D2FE}"/>
                </a:ext>
              </a:extLst>
            </p:cNvPr>
            <p:cNvSpPr>
              <a:spLocks noChangeArrowheads="1"/>
            </p:cNvSpPr>
            <p:nvPr/>
          </p:nvSpPr>
          <p:spPr bwMode="auto">
            <a:xfrm>
              <a:off x="3986935" y="4688776"/>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3" name="Rectangle 13">
              <a:extLst>
                <a:ext uri="{FF2B5EF4-FFF2-40B4-BE49-F238E27FC236}">
                  <a16:creationId xmlns:a16="http://schemas.microsoft.com/office/drawing/2014/main" id="{2652E45A-00B5-4628-A69C-C07E706774C7}"/>
                </a:ext>
              </a:extLst>
            </p:cNvPr>
            <p:cNvSpPr>
              <a:spLocks noChangeArrowheads="1"/>
            </p:cNvSpPr>
            <p:nvPr/>
          </p:nvSpPr>
          <p:spPr bwMode="auto">
            <a:xfrm>
              <a:off x="3986935" y="5408873"/>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4" name="Rectangle 14">
              <a:extLst>
                <a:ext uri="{FF2B5EF4-FFF2-40B4-BE49-F238E27FC236}">
                  <a16:creationId xmlns:a16="http://schemas.microsoft.com/office/drawing/2014/main" id="{C5EF5E55-DAD3-4512-8549-F46D8CAEEF65}"/>
                </a:ext>
              </a:extLst>
            </p:cNvPr>
            <p:cNvSpPr>
              <a:spLocks noChangeArrowheads="1"/>
            </p:cNvSpPr>
            <p:nvPr/>
          </p:nvSpPr>
          <p:spPr bwMode="auto">
            <a:xfrm>
              <a:off x="3986935" y="5048825"/>
              <a:ext cx="1080000" cy="360009"/>
            </a:xfrm>
            <a:prstGeom prst="rect">
              <a:avLst/>
            </a:prstGeom>
            <a:grpFill/>
            <a:ln w="9525">
              <a:solidFill>
                <a:srgbClr val="000000"/>
              </a:solidFill>
              <a:miter lim="800000"/>
              <a:headEnd/>
              <a:tailEnd/>
            </a:ln>
          </p:spPr>
          <p:txBody>
            <a:bodyPr/>
            <a:lstStyle/>
            <a:p>
              <a:pPr eaLnBrk="1" hangingPunct="1"/>
              <a:endParaRPr lang="zh-CN" altLang="en-US" dirty="0"/>
            </a:p>
          </p:txBody>
        </p:sp>
        <p:cxnSp>
          <p:nvCxnSpPr>
            <p:cNvPr id="15" name="直接连接符 35">
              <a:extLst>
                <a:ext uri="{FF2B5EF4-FFF2-40B4-BE49-F238E27FC236}">
                  <a16:creationId xmlns:a16="http://schemas.microsoft.com/office/drawing/2014/main" id="{C4046690-62EF-4A39-A042-C035AFA9A826}"/>
                </a:ext>
              </a:extLst>
            </p:cNvPr>
            <p:cNvCxnSpPr>
              <a:cxnSpLocks noChangeShapeType="1"/>
            </p:cNvCxnSpPr>
            <p:nvPr/>
          </p:nvCxnSpPr>
          <p:spPr bwMode="auto">
            <a:xfrm>
              <a:off x="3986935" y="2717533"/>
              <a:ext cx="0" cy="216005"/>
            </a:xfrm>
            <a:prstGeom prst="line">
              <a:avLst/>
            </a:prstGeom>
            <a:grpFill/>
            <a:ln w="9525" algn="ctr">
              <a:solidFill>
                <a:schemeClr val="tx1"/>
              </a:solidFill>
              <a:round/>
              <a:headEnd/>
              <a:tailEnd/>
            </a:ln>
          </p:spPr>
        </p:cxnSp>
        <p:cxnSp>
          <p:nvCxnSpPr>
            <p:cNvPr id="16" name="直接连接符 36">
              <a:extLst>
                <a:ext uri="{FF2B5EF4-FFF2-40B4-BE49-F238E27FC236}">
                  <a16:creationId xmlns:a16="http://schemas.microsoft.com/office/drawing/2014/main" id="{CEE42066-E3C3-4376-8067-CF15F8E8C72E}"/>
                </a:ext>
              </a:extLst>
            </p:cNvPr>
            <p:cNvCxnSpPr>
              <a:cxnSpLocks noChangeShapeType="1"/>
            </p:cNvCxnSpPr>
            <p:nvPr/>
          </p:nvCxnSpPr>
          <p:spPr bwMode="auto">
            <a:xfrm>
              <a:off x="5067055" y="2708528"/>
              <a:ext cx="0" cy="180005"/>
            </a:xfrm>
            <a:prstGeom prst="line">
              <a:avLst/>
            </a:prstGeom>
            <a:grpFill/>
            <a:ln w="9525" algn="ctr">
              <a:solidFill>
                <a:schemeClr val="tx1"/>
              </a:solidFill>
              <a:round/>
              <a:headEnd/>
              <a:tailEnd/>
            </a:ln>
          </p:spPr>
        </p:cxnSp>
        <p:sp>
          <p:nvSpPr>
            <p:cNvPr id="17" name="Rectangle 13">
              <a:extLst>
                <a:ext uri="{FF2B5EF4-FFF2-40B4-BE49-F238E27FC236}">
                  <a16:creationId xmlns:a16="http://schemas.microsoft.com/office/drawing/2014/main" id="{62710DD9-BCFF-44B8-877E-7520700C2B40}"/>
                </a:ext>
              </a:extLst>
            </p:cNvPr>
            <p:cNvSpPr>
              <a:spLocks noChangeArrowheads="1"/>
            </p:cNvSpPr>
            <p:nvPr/>
          </p:nvSpPr>
          <p:spPr bwMode="auto">
            <a:xfrm>
              <a:off x="3986935" y="5768922"/>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8" name="Rectangle 13">
              <a:extLst>
                <a:ext uri="{FF2B5EF4-FFF2-40B4-BE49-F238E27FC236}">
                  <a16:creationId xmlns:a16="http://schemas.microsoft.com/office/drawing/2014/main" id="{23F785AB-66B4-4692-AD35-A17D063AFC7A}"/>
                </a:ext>
              </a:extLst>
            </p:cNvPr>
            <p:cNvSpPr>
              <a:spLocks noChangeArrowheads="1"/>
            </p:cNvSpPr>
            <p:nvPr/>
          </p:nvSpPr>
          <p:spPr bwMode="auto">
            <a:xfrm>
              <a:off x="3986935" y="3608630"/>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9" name="Rectangle 13">
              <a:extLst>
                <a:ext uri="{FF2B5EF4-FFF2-40B4-BE49-F238E27FC236}">
                  <a16:creationId xmlns:a16="http://schemas.microsoft.com/office/drawing/2014/main" id="{3509C899-3391-45C3-9833-4CC39D8CC495}"/>
                </a:ext>
              </a:extLst>
            </p:cNvPr>
            <p:cNvSpPr>
              <a:spLocks noChangeArrowheads="1"/>
            </p:cNvSpPr>
            <p:nvPr/>
          </p:nvSpPr>
          <p:spPr bwMode="auto">
            <a:xfrm>
              <a:off x="3986935" y="3248581"/>
              <a:ext cx="1080000" cy="360009"/>
            </a:xfrm>
            <a:prstGeom prst="rect">
              <a:avLst/>
            </a:prstGeom>
            <a:grpFill/>
            <a:ln w="9525">
              <a:solidFill>
                <a:srgbClr val="000000"/>
              </a:solidFill>
              <a:miter lim="800000"/>
              <a:headEnd/>
              <a:tailEnd/>
            </a:ln>
          </p:spPr>
          <p:txBody>
            <a:bodyPr/>
            <a:lstStyle/>
            <a:p>
              <a:pPr eaLnBrk="1" hangingPunct="1"/>
              <a:endParaRPr lang="zh-CN" altLang="en-US"/>
            </a:p>
          </p:txBody>
        </p:sp>
      </p:grpSp>
      <p:sp>
        <p:nvSpPr>
          <p:cNvPr id="25" name="矩形 24">
            <a:extLst>
              <a:ext uri="{FF2B5EF4-FFF2-40B4-BE49-F238E27FC236}">
                <a16:creationId xmlns:a16="http://schemas.microsoft.com/office/drawing/2014/main" id="{7798E97C-0B22-4422-A90D-66D3504D3193}"/>
              </a:ext>
            </a:extLst>
          </p:cNvPr>
          <p:cNvSpPr/>
          <p:nvPr/>
        </p:nvSpPr>
        <p:spPr>
          <a:xfrm>
            <a:off x="4384910" y="5466973"/>
            <a:ext cx="1440266" cy="461665"/>
          </a:xfrm>
          <a:prstGeom prst="rect">
            <a:avLst/>
          </a:prstGeom>
        </p:spPr>
        <p:txBody>
          <a:bodyPr wrap="square">
            <a:spAutoFit/>
          </a:bodyPr>
          <a:lstStyle/>
          <a:p>
            <a:r>
              <a:rPr lang="en-US" altLang="zh-CN" sz="2000" dirty="0">
                <a:latin typeface="Times New Roman" pitchFamily="18" charset="0"/>
                <a:cs typeface="Times New Roman" pitchFamily="18" charset="0"/>
              </a:rPr>
              <a:t>0x2200 (</a:t>
            </a:r>
            <a:r>
              <a:rPr lang="en-US" altLang="zh-CN" b="1" dirty="0">
                <a:latin typeface="Times New Roman" pitchFamily="18" charset="0"/>
                <a:cs typeface="Times New Roman" pitchFamily="18" charset="0"/>
              </a:rPr>
              <a:t>a</a:t>
            </a:r>
            <a:r>
              <a:rPr lang="en-US" altLang="zh-CN" sz="2000" dirty="0">
                <a:latin typeface="Times New Roman" pitchFamily="18" charset="0"/>
                <a:cs typeface="Times New Roman" pitchFamily="18" charset="0"/>
              </a:rPr>
              <a:t>)</a:t>
            </a:r>
            <a:endParaRPr lang="zh-CN" altLang="en-US" sz="2000" dirty="0"/>
          </a:p>
        </p:txBody>
      </p:sp>
      <p:sp>
        <p:nvSpPr>
          <p:cNvPr id="26" name="Text Box 25">
            <a:extLst>
              <a:ext uri="{FF2B5EF4-FFF2-40B4-BE49-F238E27FC236}">
                <a16:creationId xmlns:a16="http://schemas.microsoft.com/office/drawing/2014/main" id="{7AB8C013-0D4F-4553-9F21-26363A78CC2D}"/>
              </a:ext>
            </a:extLst>
          </p:cNvPr>
          <p:cNvSpPr txBox="1">
            <a:spLocks noChangeArrowheads="1"/>
          </p:cNvSpPr>
          <p:nvPr/>
        </p:nvSpPr>
        <p:spPr bwMode="auto">
          <a:xfrm>
            <a:off x="7382441" y="3158970"/>
            <a:ext cx="8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pa</a:t>
            </a:r>
          </a:p>
        </p:txBody>
      </p:sp>
      <p:sp>
        <p:nvSpPr>
          <p:cNvPr id="27" name="Text Box 29">
            <a:extLst>
              <a:ext uri="{FF2B5EF4-FFF2-40B4-BE49-F238E27FC236}">
                <a16:creationId xmlns:a16="http://schemas.microsoft.com/office/drawing/2014/main" id="{A5C7533D-8E6B-410B-9E9E-8DF32E0D53E6}"/>
              </a:ext>
            </a:extLst>
          </p:cNvPr>
          <p:cNvSpPr txBox="1">
            <a:spLocks noChangeArrowheads="1"/>
          </p:cNvSpPr>
          <p:nvPr/>
        </p:nvSpPr>
        <p:spPr bwMode="auto">
          <a:xfrm>
            <a:off x="5997373" y="3283332"/>
            <a:ext cx="1080000" cy="400110"/>
          </a:xfrm>
          <a:prstGeom prst="rect">
            <a:avLst/>
          </a:prstGeom>
          <a:noFill/>
          <a:ln>
            <a:noFill/>
          </a:ln>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ts val="0"/>
              </a:spcBef>
            </a:pPr>
            <a:r>
              <a:rPr lang="en-US" altLang="zh-CN" sz="2000" dirty="0">
                <a:solidFill>
                  <a:srgbClr val="FF0000"/>
                </a:solidFill>
                <a:latin typeface="Times New Roman" pitchFamily="18" charset="0"/>
                <a:cs typeface="Times New Roman" pitchFamily="18" charset="0"/>
              </a:rPr>
              <a:t>0x2200</a:t>
            </a:r>
            <a:endParaRPr lang="en-US" altLang="zh-CN" sz="2000" dirty="0">
              <a:solidFill>
                <a:srgbClr val="FF0000"/>
              </a:solidFill>
            </a:endParaRPr>
          </a:p>
        </p:txBody>
      </p:sp>
      <p:sp>
        <p:nvSpPr>
          <p:cNvPr id="28" name="矩形 27">
            <a:extLst>
              <a:ext uri="{FF2B5EF4-FFF2-40B4-BE49-F238E27FC236}">
                <a16:creationId xmlns:a16="http://schemas.microsoft.com/office/drawing/2014/main" id="{B4842F29-84C1-49B2-BA37-779747B0EAB3}"/>
              </a:ext>
            </a:extLst>
          </p:cNvPr>
          <p:cNvSpPr/>
          <p:nvPr/>
        </p:nvSpPr>
        <p:spPr>
          <a:xfrm>
            <a:off x="8419742" y="4383530"/>
            <a:ext cx="492443" cy="461665"/>
          </a:xfrm>
          <a:prstGeom prst="rect">
            <a:avLst/>
          </a:prstGeom>
        </p:spPr>
        <p:txBody>
          <a:bodyPr wrap="none">
            <a:spAutoFit/>
          </a:bodyPr>
          <a:lstStyle/>
          <a:p>
            <a:pPr lvl="0"/>
            <a:r>
              <a:rPr lang="en-US" altLang="zh-CN" b="1" dirty="0">
                <a:solidFill>
                  <a:srgbClr val="000000"/>
                </a:solidFill>
                <a:ea typeface="楷体_GB2312" pitchFamily="49" charset="-122"/>
              </a:rPr>
              <a:t>…</a:t>
            </a:r>
          </a:p>
        </p:txBody>
      </p:sp>
      <p:sp>
        <p:nvSpPr>
          <p:cNvPr id="29" name="矩形 28">
            <a:extLst>
              <a:ext uri="{FF2B5EF4-FFF2-40B4-BE49-F238E27FC236}">
                <a16:creationId xmlns:a16="http://schemas.microsoft.com/office/drawing/2014/main" id="{7572C2A3-1FAE-4AE2-AED9-507DE9F838BD}"/>
              </a:ext>
            </a:extLst>
          </p:cNvPr>
          <p:cNvSpPr/>
          <p:nvPr/>
        </p:nvSpPr>
        <p:spPr>
          <a:xfrm>
            <a:off x="9698066" y="5372561"/>
            <a:ext cx="476412" cy="461665"/>
          </a:xfrm>
          <a:prstGeom prst="rect">
            <a:avLst/>
          </a:prstGeom>
        </p:spPr>
        <p:txBody>
          <a:bodyPr wrap="none">
            <a:spAutoFit/>
          </a:bodyPr>
          <a:lstStyle/>
          <a:p>
            <a:pPr lvl="0"/>
            <a:r>
              <a:rPr lang="en-US" altLang="zh-CN" b="1" dirty="0">
                <a:solidFill>
                  <a:srgbClr val="000000"/>
                </a:solidFill>
                <a:ea typeface="楷体_GB2312" pitchFamily="49" charset="-122"/>
              </a:rPr>
              <a:t>*a</a:t>
            </a:r>
          </a:p>
        </p:txBody>
      </p:sp>
      <p:sp>
        <p:nvSpPr>
          <p:cNvPr id="30" name="矩形 29">
            <a:extLst>
              <a:ext uri="{FF2B5EF4-FFF2-40B4-BE49-F238E27FC236}">
                <a16:creationId xmlns:a16="http://schemas.microsoft.com/office/drawing/2014/main" id="{79A02FCF-FCD3-4C39-9029-1FF4135017C9}"/>
              </a:ext>
            </a:extLst>
          </p:cNvPr>
          <p:cNvSpPr/>
          <p:nvPr/>
        </p:nvSpPr>
        <p:spPr>
          <a:xfrm>
            <a:off x="9698066" y="5004175"/>
            <a:ext cx="1032655" cy="461665"/>
          </a:xfrm>
          <a:prstGeom prst="rect">
            <a:avLst/>
          </a:prstGeom>
        </p:spPr>
        <p:txBody>
          <a:bodyPr wrap="none">
            <a:spAutoFit/>
          </a:bodyPr>
          <a:lstStyle/>
          <a:p>
            <a:pPr lvl="0"/>
            <a:r>
              <a:rPr lang="en-US" altLang="zh-CN" b="1" dirty="0">
                <a:solidFill>
                  <a:srgbClr val="000000"/>
                </a:solidFill>
                <a:ea typeface="楷体_GB2312" pitchFamily="49" charset="-122"/>
              </a:rPr>
              <a:t>*(a</a:t>
            </a:r>
            <a:r>
              <a:rPr lang="en-US" altLang="zh-CN" b="1" dirty="0">
                <a:solidFill>
                  <a:srgbClr val="FF0000"/>
                </a:solidFill>
                <a:ea typeface="楷体_GB2312" pitchFamily="49" charset="-122"/>
              </a:rPr>
              <a:t>+</a:t>
            </a:r>
            <a:r>
              <a:rPr lang="en-US" altLang="zh-CN" b="1" dirty="0">
                <a:solidFill>
                  <a:srgbClr val="000000"/>
                </a:solidFill>
                <a:ea typeface="楷体_GB2312" pitchFamily="49" charset="-122"/>
              </a:rPr>
              <a:t>1)</a:t>
            </a:r>
          </a:p>
        </p:txBody>
      </p:sp>
      <p:sp>
        <p:nvSpPr>
          <p:cNvPr id="31" name="矩形 30">
            <a:extLst>
              <a:ext uri="{FF2B5EF4-FFF2-40B4-BE49-F238E27FC236}">
                <a16:creationId xmlns:a16="http://schemas.microsoft.com/office/drawing/2014/main" id="{78E83DAD-7149-4FD3-A91D-B459E8528308}"/>
              </a:ext>
            </a:extLst>
          </p:cNvPr>
          <p:cNvSpPr/>
          <p:nvPr/>
        </p:nvSpPr>
        <p:spPr>
          <a:xfrm>
            <a:off x="9698066" y="3879050"/>
            <a:ext cx="1032655" cy="461665"/>
          </a:xfrm>
          <a:prstGeom prst="rect">
            <a:avLst/>
          </a:prstGeom>
        </p:spPr>
        <p:txBody>
          <a:bodyPr wrap="none">
            <a:spAutoFit/>
          </a:bodyPr>
          <a:lstStyle/>
          <a:p>
            <a:pPr lvl="0"/>
            <a:r>
              <a:rPr lang="en-US" altLang="zh-CN" b="1" dirty="0">
                <a:solidFill>
                  <a:srgbClr val="000000"/>
                </a:solidFill>
                <a:ea typeface="楷体_GB2312" pitchFamily="49" charset="-122"/>
              </a:rPr>
              <a:t>*(a</a:t>
            </a:r>
            <a:r>
              <a:rPr lang="en-US" altLang="zh-CN" b="1" dirty="0">
                <a:solidFill>
                  <a:srgbClr val="FF0000"/>
                </a:solidFill>
                <a:ea typeface="楷体_GB2312" pitchFamily="49" charset="-122"/>
              </a:rPr>
              <a:t>+</a:t>
            </a:r>
            <a:r>
              <a:rPr lang="en-US" altLang="zh-CN" b="1" dirty="0">
                <a:solidFill>
                  <a:srgbClr val="000000"/>
                </a:solidFill>
                <a:ea typeface="楷体_GB2312" pitchFamily="49" charset="-122"/>
              </a:rPr>
              <a:t>4)</a:t>
            </a:r>
          </a:p>
        </p:txBody>
      </p:sp>
      <p:sp>
        <p:nvSpPr>
          <p:cNvPr id="32" name="矩形 31">
            <a:extLst>
              <a:ext uri="{FF2B5EF4-FFF2-40B4-BE49-F238E27FC236}">
                <a16:creationId xmlns:a16="http://schemas.microsoft.com/office/drawing/2014/main" id="{42355A14-5EB6-46DA-999D-85EA2000DD61}"/>
              </a:ext>
            </a:extLst>
          </p:cNvPr>
          <p:cNvSpPr/>
          <p:nvPr/>
        </p:nvSpPr>
        <p:spPr>
          <a:xfrm>
            <a:off x="9698066" y="4374105"/>
            <a:ext cx="492443" cy="461665"/>
          </a:xfrm>
          <a:prstGeom prst="rect">
            <a:avLst/>
          </a:prstGeom>
        </p:spPr>
        <p:txBody>
          <a:bodyPr wrap="none">
            <a:spAutoFit/>
          </a:bodyPr>
          <a:lstStyle/>
          <a:p>
            <a:pPr lvl="0"/>
            <a:r>
              <a:rPr lang="en-US" altLang="zh-CN" b="1" dirty="0">
                <a:solidFill>
                  <a:srgbClr val="000000"/>
                </a:solidFill>
                <a:ea typeface="楷体_GB2312" pitchFamily="49" charset="-122"/>
              </a:rPr>
              <a:t>…</a:t>
            </a:r>
          </a:p>
        </p:txBody>
      </p:sp>
      <p:sp>
        <p:nvSpPr>
          <p:cNvPr id="33" name="矩形 32">
            <a:extLst>
              <a:ext uri="{FF2B5EF4-FFF2-40B4-BE49-F238E27FC236}">
                <a16:creationId xmlns:a16="http://schemas.microsoft.com/office/drawing/2014/main" id="{EA91306C-D114-461B-A394-F7E4A358B1E2}"/>
              </a:ext>
            </a:extLst>
          </p:cNvPr>
          <p:cNvSpPr/>
          <p:nvPr/>
        </p:nvSpPr>
        <p:spPr>
          <a:xfrm>
            <a:off x="8733861" y="3203975"/>
            <a:ext cx="1440000" cy="461665"/>
          </a:xfrm>
          <a:prstGeom prst="rect">
            <a:avLst/>
          </a:prstGeom>
          <a:ln>
            <a:solidFill>
              <a:schemeClr val="tx1"/>
            </a:solidFill>
          </a:ln>
        </p:spPr>
        <p:txBody>
          <a:bodyPr wrap="non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偏移量法</a:t>
            </a:r>
            <a:endParaRPr lang="zh-CN" altLang="en-US" dirty="0"/>
          </a:p>
        </p:txBody>
      </p:sp>
      <p:sp>
        <p:nvSpPr>
          <p:cNvPr id="34" name="矩形 33">
            <a:extLst>
              <a:ext uri="{FF2B5EF4-FFF2-40B4-BE49-F238E27FC236}">
                <a16:creationId xmlns:a16="http://schemas.microsoft.com/office/drawing/2014/main" id="{135CD3A1-2E44-4AD6-A5E9-8CDB62A312CE}"/>
              </a:ext>
            </a:extLst>
          </p:cNvPr>
          <p:cNvSpPr/>
          <p:nvPr/>
        </p:nvSpPr>
        <p:spPr>
          <a:xfrm>
            <a:off x="8733861" y="2633254"/>
            <a:ext cx="1440000" cy="461665"/>
          </a:xfrm>
          <a:prstGeom prst="rect">
            <a:avLst/>
          </a:prstGeom>
          <a:ln>
            <a:solidFill>
              <a:schemeClr val="tx1"/>
            </a:solidFill>
          </a:ln>
        </p:spPr>
        <p:txBody>
          <a:bodyPr wrap="none">
            <a:spAutoFit/>
          </a:bodyPr>
          <a:lstStyle/>
          <a:p>
            <a:r>
              <a:rPr lang="zh-CN" altLang="en-US" kern="100" dirty="0">
                <a:latin typeface="Calibri" panose="020F0502020204030204" pitchFamily="34" charset="0"/>
                <a:ea typeface="宋体" panose="02010600030101010101" pitchFamily="2" charset="-122"/>
                <a:cs typeface="Times New Roman" panose="02020603050405020304" pitchFamily="18" charset="0"/>
              </a:rPr>
              <a:t>下  标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法</a:t>
            </a:r>
            <a:endParaRPr lang="zh-CN" altLang="en-US" dirty="0"/>
          </a:p>
        </p:txBody>
      </p:sp>
      <p:cxnSp>
        <p:nvCxnSpPr>
          <p:cNvPr id="35" name="直接箭头连接符 34">
            <a:extLst>
              <a:ext uri="{FF2B5EF4-FFF2-40B4-BE49-F238E27FC236}">
                <a16:creationId xmlns:a16="http://schemas.microsoft.com/office/drawing/2014/main" id="{0F3D664D-E3FE-4B4A-A1D2-ACD60074ABA6}"/>
              </a:ext>
            </a:extLst>
          </p:cNvPr>
          <p:cNvCxnSpPr/>
          <p:nvPr/>
        </p:nvCxnSpPr>
        <p:spPr bwMode="auto">
          <a:xfrm flipH="1">
            <a:off x="7895406" y="2978950"/>
            <a:ext cx="838455" cy="9901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6" name="直接箭头连接符 35">
            <a:extLst>
              <a:ext uri="{FF2B5EF4-FFF2-40B4-BE49-F238E27FC236}">
                <a16:creationId xmlns:a16="http://schemas.microsoft.com/office/drawing/2014/main" id="{36ABA6EE-001D-4949-A0F9-67972CEDD29B}"/>
              </a:ext>
            </a:extLst>
          </p:cNvPr>
          <p:cNvCxnSpPr>
            <a:stCxn id="34" idx="3"/>
          </p:cNvCxnSpPr>
          <p:nvPr/>
        </p:nvCxnSpPr>
        <p:spPr bwMode="auto">
          <a:xfrm>
            <a:off x="10173861" y="2864087"/>
            <a:ext cx="1051915" cy="11361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接箭头连接符 41">
            <a:extLst>
              <a:ext uri="{FF2B5EF4-FFF2-40B4-BE49-F238E27FC236}">
                <a16:creationId xmlns:a16="http://schemas.microsoft.com/office/drawing/2014/main" id="{0677106A-FADE-4A15-8BFD-60D5DF01B5D5}"/>
              </a:ext>
            </a:extLst>
          </p:cNvPr>
          <p:cNvCxnSpPr>
            <a:cxnSpLocks/>
          </p:cNvCxnSpPr>
          <p:nvPr/>
        </p:nvCxnSpPr>
        <p:spPr bwMode="auto">
          <a:xfrm flipH="1">
            <a:off x="9029845" y="3697281"/>
            <a:ext cx="116216" cy="1817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直接箭头连接符 42">
            <a:extLst>
              <a:ext uri="{FF2B5EF4-FFF2-40B4-BE49-F238E27FC236}">
                <a16:creationId xmlns:a16="http://schemas.microsoft.com/office/drawing/2014/main" id="{88695CC1-44DD-408D-BBCC-830C9DF2F721}"/>
              </a:ext>
            </a:extLst>
          </p:cNvPr>
          <p:cNvCxnSpPr/>
          <p:nvPr/>
        </p:nvCxnSpPr>
        <p:spPr bwMode="auto">
          <a:xfrm>
            <a:off x="9874372" y="3675453"/>
            <a:ext cx="138993" cy="2486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4" name="矩形 43">
            <a:extLst>
              <a:ext uri="{FF2B5EF4-FFF2-40B4-BE49-F238E27FC236}">
                <a16:creationId xmlns:a16="http://schemas.microsoft.com/office/drawing/2014/main" id="{3056B0AA-8FDF-4EFF-BC1C-84E619A06560}"/>
              </a:ext>
            </a:extLst>
          </p:cNvPr>
          <p:cNvSpPr/>
          <p:nvPr/>
        </p:nvSpPr>
        <p:spPr>
          <a:xfrm>
            <a:off x="3124876" y="5438667"/>
            <a:ext cx="663964" cy="461665"/>
          </a:xfrm>
          <a:prstGeom prst="rect">
            <a:avLst/>
          </a:prstGeom>
        </p:spPr>
        <p:txBody>
          <a:bodyPr wrap="none">
            <a:spAutoFit/>
          </a:bodyPr>
          <a:lstStyle/>
          <a:p>
            <a:pPr lvl="0"/>
            <a:r>
              <a:rPr lang="en-US" altLang="zh-CN" b="1" dirty="0">
                <a:solidFill>
                  <a:srgbClr val="000000"/>
                </a:solidFill>
                <a:ea typeface="楷体_GB2312" pitchFamily="49" charset="-122"/>
              </a:rPr>
              <a:t>*pa</a:t>
            </a:r>
          </a:p>
        </p:txBody>
      </p:sp>
      <p:sp>
        <p:nvSpPr>
          <p:cNvPr id="45" name="矩形 44">
            <a:extLst>
              <a:ext uri="{FF2B5EF4-FFF2-40B4-BE49-F238E27FC236}">
                <a16:creationId xmlns:a16="http://schemas.microsoft.com/office/drawing/2014/main" id="{31691BF5-B069-4A9C-B8E3-A060923A8FD5}"/>
              </a:ext>
            </a:extLst>
          </p:cNvPr>
          <p:cNvSpPr/>
          <p:nvPr/>
        </p:nvSpPr>
        <p:spPr>
          <a:xfrm>
            <a:off x="3124876" y="5070281"/>
            <a:ext cx="663964" cy="461665"/>
          </a:xfrm>
          <a:prstGeom prst="rect">
            <a:avLst/>
          </a:prstGeom>
        </p:spPr>
        <p:txBody>
          <a:bodyPr wrap="none">
            <a:spAutoFit/>
          </a:bodyPr>
          <a:lstStyle/>
          <a:p>
            <a:pPr lvl="0"/>
            <a:r>
              <a:rPr lang="en-US" altLang="zh-CN" b="1" dirty="0">
                <a:solidFill>
                  <a:srgbClr val="000000"/>
                </a:solidFill>
                <a:ea typeface="楷体_GB2312" pitchFamily="49" charset="-122"/>
              </a:rPr>
              <a:t>*pa</a:t>
            </a:r>
          </a:p>
        </p:txBody>
      </p:sp>
      <p:sp>
        <p:nvSpPr>
          <p:cNvPr id="46" name="矩形 45">
            <a:extLst>
              <a:ext uri="{FF2B5EF4-FFF2-40B4-BE49-F238E27FC236}">
                <a16:creationId xmlns:a16="http://schemas.microsoft.com/office/drawing/2014/main" id="{295B2EFB-6533-4B77-8D82-0188356F9AAE}"/>
              </a:ext>
            </a:extLst>
          </p:cNvPr>
          <p:cNvSpPr/>
          <p:nvPr/>
        </p:nvSpPr>
        <p:spPr>
          <a:xfrm>
            <a:off x="3124876" y="3965117"/>
            <a:ext cx="663964" cy="461665"/>
          </a:xfrm>
          <a:prstGeom prst="rect">
            <a:avLst/>
          </a:prstGeom>
        </p:spPr>
        <p:txBody>
          <a:bodyPr wrap="none">
            <a:spAutoFit/>
          </a:bodyPr>
          <a:lstStyle/>
          <a:p>
            <a:pPr lvl="0"/>
            <a:r>
              <a:rPr lang="en-US" altLang="zh-CN" b="1" dirty="0">
                <a:solidFill>
                  <a:srgbClr val="000000"/>
                </a:solidFill>
                <a:ea typeface="楷体_GB2312" pitchFamily="49" charset="-122"/>
              </a:rPr>
              <a:t>*pa</a:t>
            </a:r>
          </a:p>
        </p:txBody>
      </p:sp>
      <p:sp>
        <p:nvSpPr>
          <p:cNvPr id="47" name="矩形 46">
            <a:extLst>
              <a:ext uri="{FF2B5EF4-FFF2-40B4-BE49-F238E27FC236}">
                <a16:creationId xmlns:a16="http://schemas.microsoft.com/office/drawing/2014/main" id="{0FD2BFB8-F772-4088-9B1F-9CF7CC160ACB}"/>
              </a:ext>
            </a:extLst>
          </p:cNvPr>
          <p:cNvSpPr/>
          <p:nvPr/>
        </p:nvSpPr>
        <p:spPr>
          <a:xfrm>
            <a:off x="3124876" y="4536986"/>
            <a:ext cx="492443" cy="461665"/>
          </a:xfrm>
          <a:prstGeom prst="rect">
            <a:avLst/>
          </a:prstGeom>
        </p:spPr>
        <p:txBody>
          <a:bodyPr wrap="none">
            <a:spAutoFit/>
          </a:bodyPr>
          <a:lstStyle/>
          <a:p>
            <a:pPr lvl="0"/>
            <a:r>
              <a:rPr lang="en-US" altLang="zh-CN" b="1" dirty="0">
                <a:solidFill>
                  <a:srgbClr val="000000"/>
                </a:solidFill>
                <a:ea typeface="楷体_GB2312" pitchFamily="49" charset="-122"/>
              </a:rPr>
              <a:t>…</a:t>
            </a:r>
          </a:p>
        </p:txBody>
      </p:sp>
      <p:sp>
        <p:nvSpPr>
          <p:cNvPr id="48" name="矩形 47">
            <a:extLst>
              <a:ext uri="{FF2B5EF4-FFF2-40B4-BE49-F238E27FC236}">
                <a16:creationId xmlns:a16="http://schemas.microsoft.com/office/drawing/2014/main" id="{353C1407-10F9-49E0-B166-896A049FD828}"/>
              </a:ext>
            </a:extLst>
          </p:cNvPr>
          <p:cNvSpPr/>
          <p:nvPr/>
        </p:nvSpPr>
        <p:spPr>
          <a:xfrm>
            <a:off x="1909741" y="3203975"/>
            <a:ext cx="1723549" cy="461665"/>
          </a:xfrm>
          <a:prstGeom prst="rect">
            <a:avLst/>
          </a:prstGeom>
          <a:ln>
            <a:solidFill>
              <a:schemeClr val="tx1"/>
            </a:solidFill>
          </a:ln>
        </p:spPr>
        <p:txBody>
          <a:bodyPr wrap="none">
            <a:spAutoFit/>
          </a:bodyPr>
          <a:lstStyle/>
          <a:p>
            <a:r>
              <a:rPr lang="zh-CN" altLang="en-US" kern="100" dirty="0">
                <a:latin typeface="Calibri" panose="020F0502020204030204" pitchFamily="34" charset="0"/>
                <a:ea typeface="宋体" panose="02010600030101010101" pitchFamily="2" charset="-122"/>
                <a:cs typeface="Times New Roman" panose="02020603050405020304" pitchFamily="18" charset="0"/>
              </a:rPr>
              <a:t>指针移动</a:t>
            </a:r>
            <a:r>
              <a:rPr lang="zh-CN" altLang="zh-CN" kern="100" dirty="0">
                <a:latin typeface="Calibri" panose="020F0502020204030204" pitchFamily="34" charset="0"/>
                <a:ea typeface="宋体" panose="02010600030101010101" pitchFamily="2" charset="-122"/>
                <a:cs typeface="Times New Roman" panose="02020603050405020304" pitchFamily="18" charset="0"/>
              </a:rPr>
              <a:t>法</a:t>
            </a:r>
            <a:endParaRPr lang="zh-CN" altLang="en-US" dirty="0"/>
          </a:p>
        </p:txBody>
      </p:sp>
      <p:cxnSp>
        <p:nvCxnSpPr>
          <p:cNvPr id="49" name="直接箭头连接符 48">
            <a:extLst>
              <a:ext uri="{FF2B5EF4-FFF2-40B4-BE49-F238E27FC236}">
                <a16:creationId xmlns:a16="http://schemas.microsoft.com/office/drawing/2014/main" id="{1DCB34A8-34A9-47FD-9802-2BFD22B11EF5}"/>
              </a:ext>
            </a:extLst>
          </p:cNvPr>
          <p:cNvCxnSpPr>
            <a:cxnSpLocks/>
          </p:cNvCxnSpPr>
          <p:nvPr/>
        </p:nvCxnSpPr>
        <p:spPr bwMode="auto">
          <a:xfrm flipH="1">
            <a:off x="2751789" y="3654025"/>
            <a:ext cx="1" cy="32072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0" name="矩形 49">
            <a:extLst>
              <a:ext uri="{FF2B5EF4-FFF2-40B4-BE49-F238E27FC236}">
                <a16:creationId xmlns:a16="http://schemas.microsoft.com/office/drawing/2014/main" id="{5299E8F5-16DA-46DE-81D6-6482B77BD650}"/>
              </a:ext>
            </a:extLst>
          </p:cNvPr>
          <p:cNvSpPr/>
          <p:nvPr/>
        </p:nvSpPr>
        <p:spPr>
          <a:xfrm>
            <a:off x="2215317" y="5055260"/>
            <a:ext cx="987771" cy="461665"/>
          </a:xfrm>
          <a:prstGeom prst="rect">
            <a:avLst/>
          </a:prstGeom>
        </p:spPr>
        <p:txBody>
          <a:bodyPr wrap="none">
            <a:spAutoFit/>
          </a:bodyPr>
          <a:lstStyle/>
          <a:p>
            <a:pPr lvl="0"/>
            <a:r>
              <a:rPr lang="en-US" altLang="zh-CN" b="1" dirty="0">
                <a:solidFill>
                  <a:srgbClr val="000000"/>
                </a:solidFill>
                <a:ea typeface="楷体_GB2312" pitchFamily="49" charset="-122"/>
              </a:rPr>
              <a:t>pa</a:t>
            </a:r>
            <a:r>
              <a:rPr lang="en-US" altLang="zh-CN" b="1" dirty="0">
                <a:solidFill>
                  <a:srgbClr val="FF0000"/>
                </a:solidFill>
                <a:ea typeface="楷体_GB2312" pitchFamily="49" charset="-122"/>
              </a:rPr>
              <a:t>++</a:t>
            </a:r>
            <a:r>
              <a:rPr lang="en-US" altLang="zh-CN" b="1" dirty="0">
                <a:solidFill>
                  <a:srgbClr val="000000"/>
                </a:solidFill>
                <a:ea typeface="楷体_GB2312" pitchFamily="49" charset="-122"/>
              </a:rPr>
              <a:t>,</a:t>
            </a:r>
          </a:p>
        </p:txBody>
      </p:sp>
      <p:sp>
        <p:nvSpPr>
          <p:cNvPr id="51" name="矩形 50">
            <a:extLst>
              <a:ext uri="{FF2B5EF4-FFF2-40B4-BE49-F238E27FC236}">
                <a16:creationId xmlns:a16="http://schemas.microsoft.com/office/drawing/2014/main" id="{42E362CC-DCA6-44E8-AEDD-49A296DAC9C1}"/>
              </a:ext>
            </a:extLst>
          </p:cNvPr>
          <p:cNvSpPr/>
          <p:nvPr/>
        </p:nvSpPr>
        <p:spPr>
          <a:xfrm>
            <a:off x="2224776" y="3957445"/>
            <a:ext cx="987771" cy="461665"/>
          </a:xfrm>
          <a:prstGeom prst="rect">
            <a:avLst/>
          </a:prstGeom>
        </p:spPr>
        <p:txBody>
          <a:bodyPr wrap="none">
            <a:spAutoFit/>
          </a:bodyPr>
          <a:lstStyle/>
          <a:p>
            <a:pPr lvl="0"/>
            <a:r>
              <a:rPr lang="en-US" altLang="zh-CN" b="1" dirty="0">
                <a:solidFill>
                  <a:srgbClr val="000000"/>
                </a:solidFill>
                <a:ea typeface="楷体_GB2312" pitchFamily="49" charset="-122"/>
              </a:rPr>
              <a:t>pa</a:t>
            </a:r>
            <a:r>
              <a:rPr lang="en-US" altLang="zh-CN" b="1" dirty="0">
                <a:solidFill>
                  <a:srgbClr val="FF0000"/>
                </a:solidFill>
                <a:ea typeface="楷体_GB2312" pitchFamily="49" charset="-122"/>
              </a:rPr>
              <a:t>++</a:t>
            </a:r>
            <a:r>
              <a:rPr lang="en-US" altLang="zh-CN" b="1" dirty="0">
                <a:solidFill>
                  <a:srgbClr val="000000"/>
                </a:solidFill>
                <a:ea typeface="楷体_GB2312" pitchFamily="49" charset="-122"/>
              </a:rPr>
              <a:t>,</a:t>
            </a:r>
          </a:p>
        </p:txBody>
      </p:sp>
      <p:sp>
        <p:nvSpPr>
          <p:cNvPr id="53" name="灯片编号占位符 5">
            <a:extLst>
              <a:ext uri="{FF2B5EF4-FFF2-40B4-BE49-F238E27FC236}">
                <a16:creationId xmlns:a16="http://schemas.microsoft.com/office/drawing/2014/main" id="{6BAA5218-C20B-4D7D-934C-7E4F18581F8B}"/>
              </a:ext>
            </a:extLst>
          </p:cNvPr>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B717E79D-A941-484F-8DC7-7FC7DA4E920A}" type="slidenum">
              <a:rPr lang="en-US" altLang="zh-CN" sz="1200">
                <a:ea typeface="楷体_GB2312" pitchFamily="49" charset="-122"/>
              </a:rPr>
              <a:pPr algn="r" eaLnBrk="1" hangingPunct="1"/>
              <a:t>26</a:t>
            </a:fld>
            <a:endParaRPr lang="en-US" altLang="zh-CN" sz="1200">
              <a:ea typeface="楷体_GB2312" pitchFamily="49" charset="-122"/>
            </a:endParaRPr>
          </a:p>
        </p:txBody>
      </p:sp>
      <p:sp>
        <p:nvSpPr>
          <p:cNvPr id="55" name="Text Box 29">
            <a:extLst>
              <a:ext uri="{FF2B5EF4-FFF2-40B4-BE49-F238E27FC236}">
                <a16:creationId xmlns:a16="http://schemas.microsoft.com/office/drawing/2014/main" id="{7801B1D9-EFBB-4F1C-B214-CF6E74B53903}"/>
              </a:ext>
            </a:extLst>
          </p:cNvPr>
          <p:cNvSpPr txBox="1">
            <a:spLocks noChangeArrowheads="1"/>
          </p:cNvSpPr>
          <p:nvPr/>
        </p:nvSpPr>
        <p:spPr bwMode="auto">
          <a:xfrm>
            <a:off x="6005316" y="3293985"/>
            <a:ext cx="1080000" cy="400110"/>
          </a:xfrm>
          <a:prstGeom prst="rect">
            <a:avLst/>
          </a:prstGeom>
          <a:noFill/>
          <a:ln>
            <a:noFill/>
          </a:ln>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ts val="0"/>
              </a:spcBef>
            </a:pPr>
            <a:r>
              <a:rPr lang="en-US" altLang="zh-CN" sz="2000" dirty="0">
                <a:solidFill>
                  <a:srgbClr val="FF0000"/>
                </a:solidFill>
                <a:latin typeface="Times New Roman" pitchFamily="18" charset="0"/>
                <a:cs typeface="Times New Roman" pitchFamily="18" charset="0"/>
              </a:rPr>
              <a:t>0x220</a:t>
            </a:r>
            <a:r>
              <a:rPr lang="en-US" altLang="zh-CN" sz="2000" b="1" dirty="0">
                <a:solidFill>
                  <a:srgbClr val="FF0000"/>
                </a:solidFill>
                <a:latin typeface="Times New Roman" pitchFamily="18" charset="0"/>
                <a:cs typeface="Times New Roman" pitchFamily="18" charset="0"/>
              </a:rPr>
              <a:t>?</a:t>
            </a:r>
            <a:endParaRPr lang="en-US" altLang="zh-CN" sz="2000" b="1" dirty="0">
              <a:solidFill>
                <a:srgbClr val="FF0000"/>
              </a:solidFill>
            </a:endParaRPr>
          </a:p>
        </p:txBody>
      </p:sp>
      <p:sp>
        <p:nvSpPr>
          <p:cNvPr id="54" name="Text Box 25">
            <a:extLst>
              <a:ext uri="{FF2B5EF4-FFF2-40B4-BE49-F238E27FC236}">
                <a16:creationId xmlns:a16="http://schemas.microsoft.com/office/drawing/2014/main" id="{073920A9-E9A7-4C03-AB8B-A59B69385606}"/>
              </a:ext>
            </a:extLst>
          </p:cNvPr>
          <p:cNvSpPr txBox="1">
            <a:spLocks noChangeArrowheads="1"/>
          </p:cNvSpPr>
          <p:nvPr/>
        </p:nvSpPr>
        <p:spPr bwMode="auto">
          <a:xfrm>
            <a:off x="7226333" y="5409220"/>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a[0]</a:t>
            </a:r>
          </a:p>
        </p:txBody>
      </p:sp>
      <p:sp>
        <p:nvSpPr>
          <p:cNvPr id="56" name="Text Box 25">
            <a:extLst>
              <a:ext uri="{FF2B5EF4-FFF2-40B4-BE49-F238E27FC236}">
                <a16:creationId xmlns:a16="http://schemas.microsoft.com/office/drawing/2014/main" id="{8CFDECE3-34A6-4BE7-A61B-ACD240A455F1}"/>
              </a:ext>
            </a:extLst>
          </p:cNvPr>
          <p:cNvSpPr txBox="1">
            <a:spLocks noChangeArrowheads="1"/>
          </p:cNvSpPr>
          <p:nvPr/>
        </p:nvSpPr>
        <p:spPr bwMode="auto">
          <a:xfrm>
            <a:off x="7226333" y="503756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a[1]</a:t>
            </a:r>
          </a:p>
        </p:txBody>
      </p:sp>
      <p:sp>
        <p:nvSpPr>
          <p:cNvPr id="57" name="Text Box 25">
            <a:extLst>
              <a:ext uri="{FF2B5EF4-FFF2-40B4-BE49-F238E27FC236}">
                <a16:creationId xmlns:a16="http://schemas.microsoft.com/office/drawing/2014/main" id="{35121327-BBAC-4E0D-BBA5-757B2CFA9A3C}"/>
              </a:ext>
            </a:extLst>
          </p:cNvPr>
          <p:cNvSpPr txBox="1">
            <a:spLocks noChangeArrowheads="1"/>
          </p:cNvSpPr>
          <p:nvPr/>
        </p:nvSpPr>
        <p:spPr bwMode="auto">
          <a:xfrm>
            <a:off x="7226333" y="467752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a[2]</a:t>
            </a:r>
          </a:p>
        </p:txBody>
      </p:sp>
      <p:sp>
        <p:nvSpPr>
          <p:cNvPr id="58" name="Text Box 25">
            <a:extLst>
              <a:ext uri="{FF2B5EF4-FFF2-40B4-BE49-F238E27FC236}">
                <a16:creationId xmlns:a16="http://schemas.microsoft.com/office/drawing/2014/main" id="{02208EE0-2472-4586-A9F3-A192B4A62A43}"/>
              </a:ext>
            </a:extLst>
          </p:cNvPr>
          <p:cNvSpPr txBox="1">
            <a:spLocks noChangeArrowheads="1"/>
          </p:cNvSpPr>
          <p:nvPr/>
        </p:nvSpPr>
        <p:spPr bwMode="auto">
          <a:xfrm>
            <a:off x="7226333" y="431748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a[3]</a:t>
            </a:r>
          </a:p>
        </p:txBody>
      </p:sp>
      <p:sp>
        <p:nvSpPr>
          <p:cNvPr id="59" name="Text Box 25">
            <a:extLst>
              <a:ext uri="{FF2B5EF4-FFF2-40B4-BE49-F238E27FC236}">
                <a16:creationId xmlns:a16="http://schemas.microsoft.com/office/drawing/2014/main" id="{0F46D1E7-EA33-4A59-B7D5-A6A0B84E21E4}"/>
              </a:ext>
            </a:extLst>
          </p:cNvPr>
          <p:cNvSpPr txBox="1">
            <a:spLocks noChangeArrowheads="1"/>
          </p:cNvSpPr>
          <p:nvPr/>
        </p:nvSpPr>
        <p:spPr bwMode="auto">
          <a:xfrm>
            <a:off x="7226333" y="392405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a[4]</a:t>
            </a:r>
          </a:p>
        </p:txBody>
      </p:sp>
      <p:sp>
        <p:nvSpPr>
          <p:cNvPr id="60" name="Text Box 25">
            <a:extLst>
              <a:ext uri="{FF2B5EF4-FFF2-40B4-BE49-F238E27FC236}">
                <a16:creationId xmlns:a16="http://schemas.microsoft.com/office/drawing/2014/main" id="{65524ED3-708E-4F09-9DF3-03CB9A5E9E22}"/>
              </a:ext>
            </a:extLst>
          </p:cNvPr>
          <p:cNvSpPr txBox="1">
            <a:spLocks noChangeArrowheads="1"/>
          </p:cNvSpPr>
          <p:nvPr/>
        </p:nvSpPr>
        <p:spPr bwMode="auto">
          <a:xfrm>
            <a:off x="10986707" y="5409220"/>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pa[0]</a:t>
            </a:r>
          </a:p>
        </p:txBody>
      </p:sp>
      <p:sp>
        <p:nvSpPr>
          <p:cNvPr id="61" name="Text Box 25">
            <a:extLst>
              <a:ext uri="{FF2B5EF4-FFF2-40B4-BE49-F238E27FC236}">
                <a16:creationId xmlns:a16="http://schemas.microsoft.com/office/drawing/2014/main" id="{6D4C9045-FE00-4EEE-BBFB-12EFDAB8715D}"/>
              </a:ext>
            </a:extLst>
          </p:cNvPr>
          <p:cNvSpPr txBox="1">
            <a:spLocks noChangeArrowheads="1"/>
          </p:cNvSpPr>
          <p:nvPr/>
        </p:nvSpPr>
        <p:spPr bwMode="auto">
          <a:xfrm>
            <a:off x="10986707" y="503756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pa[1]</a:t>
            </a:r>
          </a:p>
        </p:txBody>
      </p:sp>
      <p:sp>
        <p:nvSpPr>
          <p:cNvPr id="62" name="Text Box 25">
            <a:extLst>
              <a:ext uri="{FF2B5EF4-FFF2-40B4-BE49-F238E27FC236}">
                <a16:creationId xmlns:a16="http://schemas.microsoft.com/office/drawing/2014/main" id="{44E0855F-A557-4A1E-AAB4-408FAB52344A}"/>
              </a:ext>
            </a:extLst>
          </p:cNvPr>
          <p:cNvSpPr txBox="1">
            <a:spLocks noChangeArrowheads="1"/>
          </p:cNvSpPr>
          <p:nvPr/>
        </p:nvSpPr>
        <p:spPr bwMode="auto">
          <a:xfrm>
            <a:off x="10986707" y="467752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pa[2]</a:t>
            </a:r>
          </a:p>
        </p:txBody>
      </p:sp>
      <p:sp>
        <p:nvSpPr>
          <p:cNvPr id="63" name="Text Box 25">
            <a:extLst>
              <a:ext uri="{FF2B5EF4-FFF2-40B4-BE49-F238E27FC236}">
                <a16:creationId xmlns:a16="http://schemas.microsoft.com/office/drawing/2014/main" id="{47C541D0-5656-450E-91A1-305C1CFCED3D}"/>
              </a:ext>
            </a:extLst>
          </p:cNvPr>
          <p:cNvSpPr txBox="1">
            <a:spLocks noChangeArrowheads="1"/>
          </p:cNvSpPr>
          <p:nvPr/>
        </p:nvSpPr>
        <p:spPr bwMode="auto">
          <a:xfrm>
            <a:off x="10986707" y="431748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pa[3]</a:t>
            </a:r>
          </a:p>
        </p:txBody>
      </p:sp>
      <p:sp>
        <p:nvSpPr>
          <p:cNvPr id="64" name="Text Box 25">
            <a:extLst>
              <a:ext uri="{FF2B5EF4-FFF2-40B4-BE49-F238E27FC236}">
                <a16:creationId xmlns:a16="http://schemas.microsoft.com/office/drawing/2014/main" id="{73245915-19D8-424A-9970-05E3A1C38B4F}"/>
              </a:ext>
            </a:extLst>
          </p:cNvPr>
          <p:cNvSpPr txBox="1">
            <a:spLocks noChangeArrowheads="1"/>
          </p:cNvSpPr>
          <p:nvPr/>
        </p:nvSpPr>
        <p:spPr bwMode="auto">
          <a:xfrm>
            <a:off x="10986707" y="392405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pa[4]</a:t>
            </a:r>
          </a:p>
        </p:txBody>
      </p:sp>
    </p:spTree>
    <p:extLst>
      <p:ext uri="{BB962C8B-B14F-4D97-AF65-F5344CB8AC3E}">
        <p14:creationId xmlns:p14="http://schemas.microsoft.com/office/powerpoint/2010/main" val="69101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animBg="1"/>
      <p:bldP spid="50" grpId="0"/>
      <p:bldP spid="51" grpId="0"/>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endParaRPr lang="zh-CN" altLang="en-US"/>
          </a:p>
        </p:txBody>
      </p:sp>
      <p:sp>
        <p:nvSpPr>
          <p:cNvPr id="44035" name="内容占位符 2"/>
          <p:cNvSpPr>
            <a:spLocks noGrp="1"/>
          </p:cNvSpPr>
          <p:nvPr>
            <p:ph idx="1"/>
          </p:nvPr>
        </p:nvSpPr>
        <p:spPr/>
        <p:txBody>
          <a:bodyPr/>
          <a:lstStyle/>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5"/>
            <a:endParaRPr lang="en-US" altLang="zh-CN" dirty="0"/>
          </a:p>
          <a:p>
            <a:pPr lvl="5"/>
            <a:endParaRPr lang="zh-CN" altLang="zh-CN" dirty="0"/>
          </a:p>
          <a:p>
            <a:r>
              <a:rPr lang="zh-CN" altLang="zh-CN" dirty="0">
                <a:solidFill>
                  <a:srgbClr val="FF0000"/>
                </a:solidFill>
              </a:rPr>
              <a:t>通过指针变量操纵数组时，</a:t>
            </a:r>
            <a:r>
              <a:rPr lang="zh-CN" altLang="en-US" dirty="0">
                <a:solidFill>
                  <a:srgbClr val="FF0000"/>
                </a:solidFill>
              </a:rPr>
              <a:t>更加</a:t>
            </a:r>
            <a:r>
              <a:rPr lang="zh-CN" altLang="zh-CN" dirty="0">
                <a:solidFill>
                  <a:srgbClr val="FF0000"/>
                </a:solidFill>
              </a:rPr>
              <a:t>要注意防止越界</a:t>
            </a:r>
            <a:r>
              <a:rPr lang="zh-CN" altLang="en-US" dirty="0">
                <a:solidFill>
                  <a:srgbClr val="FF0000"/>
                </a:solidFill>
              </a:rPr>
              <a:t>问题</a:t>
            </a:r>
            <a:endParaRPr lang="zh-CN" altLang="en-US" sz="2400" dirty="0">
              <a:latin typeface="Courier New" pitchFamily="49" charset="0"/>
              <a:cs typeface="Courier New" pitchFamily="49" charset="0"/>
            </a:endParaRPr>
          </a:p>
        </p:txBody>
      </p:sp>
      <p:sp>
        <p:nvSpPr>
          <p:cNvPr id="39940"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A4335EA7-DA2C-418F-8094-C5A75FC01F5B}" type="slidenum">
              <a:rPr lang="en-US" altLang="zh-CN" sz="1200">
                <a:ea typeface="楷体_GB2312" pitchFamily="49" charset="-122"/>
              </a:rPr>
              <a:pPr algn="r" eaLnBrk="1" hangingPunct="1"/>
              <a:t>27</a:t>
            </a:fld>
            <a:endParaRPr lang="en-US" altLang="zh-CN" sz="1200">
              <a:ea typeface="楷体_GB2312" pitchFamily="49" charset="-122"/>
            </a:endParaRPr>
          </a:p>
        </p:txBody>
      </p:sp>
      <p:sp>
        <p:nvSpPr>
          <p:cNvPr id="5" name="矩形 4">
            <a:extLst>
              <a:ext uri="{FF2B5EF4-FFF2-40B4-BE49-F238E27FC236}">
                <a16:creationId xmlns:a16="http://schemas.microsoft.com/office/drawing/2014/main" id="{65035DCA-E6DC-4FAF-B506-490A7F9D3CB7}"/>
              </a:ext>
            </a:extLst>
          </p:cNvPr>
          <p:cNvSpPr/>
          <p:nvPr/>
        </p:nvSpPr>
        <p:spPr>
          <a:xfrm>
            <a:off x="74241" y="1221709"/>
            <a:ext cx="6336000" cy="1800493"/>
          </a:xfrm>
          <a:prstGeom prst="rect">
            <a:avLst/>
          </a:prstGeom>
          <a:ln>
            <a:solidFill>
              <a:schemeClr val="tx1"/>
            </a:solidFill>
          </a:ln>
        </p:spPr>
        <p:txBody>
          <a:bodyPr wrap="square">
            <a:spAutoFit/>
          </a:bodyPr>
          <a:lstStyle/>
          <a:p>
            <a:pPr>
              <a:spcBef>
                <a:spcPts val="600"/>
              </a:spcBef>
              <a:buFontTx/>
              <a:buNone/>
            </a:pPr>
            <a:r>
              <a:rPr lang="en-US" altLang="zh-CN" dirty="0">
                <a:latin typeface="Courier New" pitchFamily="49" charset="0"/>
                <a:cs typeface="Courier New" pitchFamily="49" charset="0"/>
              </a:rPr>
              <a:t>int a[5] = {8,9,3,2,0}; </a:t>
            </a:r>
          </a:p>
          <a:p>
            <a:pPr>
              <a:spcBef>
                <a:spcPts val="600"/>
              </a:spcBef>
              <a:buFontTx/>
              <a:buNone/>
            </a:pPr>
            <a:r>
              <a:rPr lang="en-US" altLang="zh-CN" dirty="0">
                <a:latin typeface="Courier New" pitchFamily="49" charset="0"/>
                <a:cs typeface="Courier New" pitchFamily="49" charset="0"/>
              </a:rPr>
              <a:t>int s = 0;</a:t>
            </a:r>
            <a:endParaRPr lang="zh-CN" altLang="zh-CN" dirty="0">
              <a:latin typeface="Courier New" pitchFamily="49" charset="0"/>
              <a:cs typeface="Courier New" pitchFamily="49" charset="0"/>
            </a:endParaRPr>
          </a:p>
          <a:p>
            <a:pPr>
              <a:spcBef>
                <a:spcPts val="600"/>
              </a:spcBef>
              <a:buFontTx/>
              <a:buNone/>
            </a:pPr>
            <a:r>
              <a:rPr lang="en-US" altLang="zh-CN" dirty="0">
                <a:latin typeface="Courier New" pitchFamily="49" charset="0"/>
                <a:cs typeface="Courier New" pitchFamily="49" charset="0"/>
              </a:rPr>
              <a:t>for(int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 0;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&lt; n;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a:spcBef>
                <a:spcPts val="600"/>
              </a:spcBef>
              <a:buFontTx/>
              <a:buNone/>
            </a:pPr>
            <a:r>
              <a:rPr lang="en-US" altLang="zh-CN" dirty="0">
                <a:latin typeface="Courier New" pitchFamily="49" charset="0"/>
                <a:cs typeface="Courier New" pitchFamily="49" charset="0"/>
              </a:rPr>
              <a:t>	s += </a:t>
            </a:r>
            <a:r>
              <a:rPr lang="en-US" altLang="zh-CN" b="1" dirty="0">
                <a:latin typeface="Courier New" pitchFamily="49" charset="0"/>
                <a:cs typeface="Courier New" pitchFamily="49" charset="0"/>
              </a:rPr>
              <a:t>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 s += </a:t>
            </a:r>
            <a:r>
              <a:rPr lang="en-US" altLang="zh-CN" b="1" dirty="0">
                <a:solidFill>
                  <a:srgbClr val="FF0000"/>
                </a:solidFill>
                <a:latin typeface="Courier New" pitchFamily="49" charset="0"/>
                <a:cs typeface="Courier New" pitchFamily="49" charset="0"/>
              </a:rPr>
              <a:t>*(</a:t>
            </a:r>
            <a:r>
              <a:rPr lang="en-US" altLang="zh-CN" b="1" dirty="0" err="1">
                <a:solidFill>
                  <a:srgbClr val="FF0000"/>
                </a:solidFill>
                <a:latin typeface="Courier New" pitchFamily="49" charset="0"/>
                <a:cs typeface="Courier New" pitchFamily="49" charset="0"/>
              </a:rPr>
              <a:t>a+i</a:t>
            </a:r>
            <a:r>
              <a:rPr lang="en-US" altLang="zh-CN" b="1" dirty="0">
                <a:solidFill>
                  <a:srgbClr val="FF0000"/>
                </a:solidFill>
                <a:latin typeface="Courier New" pitchFamily="49" charset="0"/>
                <a:cs typeface="Courier New" pitchFamily="49" charset="0"/>
              </a:rPr>
              <a:t>)</a:t>
            </a:r>
            <a:r>
              <a:rPr lang="en-US" altLang="zh-CN" dirty="0">
                <a:solidFill>
                  <a:srgbClr val="FF0000"/>
                </a:solidFill>
                <a:latin typeface="Courier New" pitchFamily="49" charset="0"/>
                <a:cs typeface="Courier New" pitchFamily="49" charset="0"/>
              </a:rPr>
              <a:t>; </a:t>
            </a:r>
            <a:endParaRPr lang="zh-CN" altLang="zh-CN" dirty="0">
              <a:solidFill>
                <a:srgbClr val="FF0000"/>
              </a:solidFill>
              <a:latin typeface="Courier New" pitchFamily="49" charset="0"/>
              <a:cs typeface="Courier New" pitchFamily="49" charset="0"/>
            </a:endParaRPr>
          </a:p>
        </p:txBody>
      </p:sp>
      <p:sp>
        <p:nvSpPr>
          <p:cNvPr id="7" name="矩形 6">
            <a:extLst>
              <a:ext uri="{FF2B5EF4-FFF2-40B4-BE49-F238E27FC236}">
                <a16:creationId xmlns:a16="http://schemas.microsoft.com/office/drawing/2014/main" id="{78A36561-B921-4A27-9D0B-393881262175}"/>
              </a:ext>
            </a:extLst>
          </p:cNvPr>
          <p:cNvSpPr/>
          <p:nvPr/>
        </p:nvSpPr>
        <p:spPr>
          <a:xfrm>
            <a:off x="6437876" y="1221709"/>
            <a:ext cx="5688000" cy="2246769"/>
          </a:xfrm>
          <a:prstGeom prst="rect">
            <a:avLst/>
          </a:prstGeom>
          <a:solidFill>
            <a:schemeClr val="bg1"/>
          </a:solidFill>
          <a:ln>
            <a:solidFill>
              <a:schemeClr val="tx1"/>
            </a:solidFill>
          </a:ln>
        </p:spPr>
        <p:txBody>
          <a:bodyPr wrap="square">
            <a:spAutoFit/>
          </a:bodyPr>
          <a:lstStyle/>
          <a:p>
            <a:pPr>
              <a:spcBef>
                <a:spcPts val="600"/>
              </a:spcBef>
              <a:buFontTx/>
              <a:buNone/>
            </a:pPr>
            <a:r>
              <a:rPr lang="en-US" altLang="zh-CN" dirty="0">
                <a:latin typeface="Courier New" pitchFamily="49" charset="0"/>
                <a:cs typeface="Courier New" pitchFamily="49" charset="0"/>
              </a:rPr>
              <a:t>int a[5] = {8,9,3,2,0}; </a:t>
            </a:r>
          </a:p>
          <a:p>
            <a:pPr>
              <a:spcBef>
                <a:spcPts val="600"/>
              </a:spcBef>
            </a:pPr>
            <a:r>
              <a:rPr lang="en-US" altLang="zh-CN" dirty="0">
                <a:latin typeface="Courier New" pitchFamily="49" charset="0"/>
                <a:cs typeface="Courier New" pitchFamily="49" charset="0"/>
              </a:rPr>
              <a:t>int *pa = a;</a:t>
            </a:r>
            <a:endParaRPr lang="zh-CN" altLang="zh-CN" dirty="0">
              <a:latin typeface="Courier New" pitchFamily="49" charset="0"/>
              <a:cs typeface="Courier New" pitchFamily="49" charset="0"/>
            </a:endParaRPr>
          </a:p>
          <a:p>
            <a:pPr>
              <a:spcBef>
                <a:spcPts val="600"/>
              </a:spcBef>
              <a:buFontTx/>
              <a:buNone/>
            </a:pPr>
            <a:r>
              <a:rPr lang="en-US" altLang="zh-CN" dirty="0">
                <a:latin typeface="Courier New" pitchFamily="49" charset="0"/>
                <a:cs typeface="Courier New" pitchFamily="49" charset="0"/>
              </a:rPr>
              <a:t>int s = 0;</a:t>
            </a:r>
            <a:endParaRPr lang="zh-CN" altLang="zh-CN" dirty="0">
              <a:latin typeface="Courier New" pitchFamily="49" charset="0"/>
              <a:cs typeface="Courier New" pitchFamily="49" charset="0"/>
            </a:endParaRPr>
          </a:p>
          <a:p>
            <a:pPr>
              <a:spcBef>
                <a:spcPts val="600"/>
              </a:spcBef>
              <a:buFontTx/>
              <a:buNone/>
            </a:pPr>
            <a:r>
              <a:rPr lang="en-US" altLang="zh-CN" dirty="0">
                <a:latin typeface="Courier New" pitchFamily="49" charset="0"/>
                <a:cs typeface="Courier New" pitchFamily="49" charset="0"/>
              </a:rPr>
              <a:t>for(int *</a:t>
            </a:r>
            <a:r>
              <a:rPr lang="en-US" altLang="zh-CN" dirty="0">
                <a:solidFill>
                  <a:srgbClr val="FF0000"/>
                </a:solidFill>
                <a:latin typeface="Courier New" pitchFamily="49" charset="0"/>
                <a:cs typeface="Courier New" pitchFamily="49" charset="0"/>
              </a:rPr>
              <a:t>pa</a:t>
            </a:r>
            <a:r>
              <a:rPr lang="en-US" altLang="zh-CN" dirty="0">
                <a:latin typeface="Courier New" pitchFamily="49" charset="0"/>
                <a:cs typeface="Courier New" pitchFamily="49" charset="0"/>
              </a:rPr>
              <a:t>=a; </a:t>
            </a:r>
            <a:r>
              <a:rPr lang="en-US" altLang="zh-CN" dirty="0">
                <a:solidFill>
                  <a:srgbClr val="FF0000"/>
                </a:solidFill>
                <a:latin typeface="Courier New" pitchFamily="49" charset="0"/>
                <a:cs typeface="Courier New" pitchFamily="49" charset="0"/>
              </a:rPr>
              <a:t>pa</a:t>
            </a:r>
            <a:r>
              <a:rPr lang="en-US" altLang="zh-CN" dirty="0">
                <a:latin typeface="Courier New" pitchFamily="49" charset="0"/>
                <a:cs typeface="Courier New" pitchFamily="49" charset="0"/>
              </a:rPr>
              <a:t> &lt; </a:t>
            </a:r>
            <a:r>
              <a:rPr lang="en-US" altLang="zh-CN" dirty="0" err="1">
                <a:latin typeface="Courier New" pitchFamily="49" charset="0"/>
                <a:cs typeface="Courier New" pitchFamily="49" charset="0"/>
              </a:rPr>
              <a:t>a+n</a:t>
            </a: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pa</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a:spcBef>
                <a:spcPts val="600"/>
              </a:spcBef>
              <a:buFontTx/>
              <a:buNone/>
            </a:pPr>
            <a:r>
              <a:rPr lang="en-US" altLang="zh-CN" dirty="0">
                <a:latin typeface="Courier New" pitchFamily="49" charset="0"/>
                <a:cs typeface="Courier New" pitchFamily="49" charset="0"/>
              </a:rPr>
              <a:t>	s += </a:t>
            </a:r>
            <a:r>
              <a:rPr lang="en-US"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pa</a:t>
            </a:r>
            <a:r>
              <a:rPr lang="en-US"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p:txBody>
      </p:sp>
      <p:sp>
        <p:nvSpPr>
          <p:cNvPr id="9" name="矩形 8">
            <a:extLst>
              <a:ext uri="{FF2B5EF4-FFF2-40B4-BE49-F238E27FC236}">
                <a16:creationId xmlns:a16="http://schemas.microsoft.com/office/drawing/2014/main" id="{1BAEB26F-CAD5-40E3-8FAF-4BB5EF841F84}"/>
              </a:ext>
            </a:extLst>
          </p:cNvPr>
          <p:cNvSpPr/>
          <p:nvPr/>
        </p:nvSpPr>
        <p:spPr>
          <a:xfrm>
            <a:off x="74241" y="3474005"/>
            <a:ext cx="6336000" cy="2246769"/>
          </a:xfrm>
          <a:prstGeom prst="rect">
            <a:avLst/>
          </a:prstGeom>
          <a:ln>
            <a:solidFill>
              <a:schemeClr val="tx1"/>
            </a:solidFill>
          </a:ln>
        </p:spPr>
        <p:txBody>
          <a:bodyPr wrap="square">
            <a:spAutoFit/>
          </a:bodyPr>
          <a:lstStyle/>
          <a:p>
            <a:pPr>
              <a:spcBef>
                <a:spcPts val="600"/>
              </a:spcBef>
              <a:buFontTx/>
              <a:buNone/>
            </a:pPr>
            <a:r>
              <a:rPr lang="en-US" altLang="zh-CN" dirty="0">
                <a:latin typeface="Courier New" pitchFamily="49" charset="0"/>
                <a:cs typeface="Courier New" pitchFamily="49" charset="0"/>
              </a:rPr>
              <a:t>int a[5] = {8,9,3,2,0}; </a:t>
            </a:r>
          </a:p>
          <a:p>
            <a:pPr>
              <a:spcBef>
                <a:spcPts val="600"/>
              </a:spcBef>
            </a:pPr>
            <a:r>
              <a:rPr lang="en-US" altLang="zh-CN" dirty="0">
                <a:latin typeface="Courier New" pitchFamily="49" charset="0"/>
                <a:cs typeface="Courier New" pitchFamily="49" charset="0"/>
              </a:rPr>
              <a:t>int *pa = a;</a:t>
            </a:r>
            <a:endParaRPr lang="zh-CN" altLang="zh-CN" dirty="0">
              <a:latin typeface="Courier New" pitchFamily="49" charset="0"/>
              <a:cs typeface="Courier New" pitchFamily="49" charset="0"/>
            </a:endParaRPr>
          </a:p>
          <a:p>
            <a:pPr>
              <a:spcBef>
                <a:spcPts val="600"/>
              </a:spcBef>
              <a:buFontTx/>
              <a:buNone/>
            </a:pPr>
            <a:r>
              <a:rPr lang="en-US" altLang="zh-CN" dirty="0">
                <a:latin typeface="Courier New" pitchFamily="49" charset="0"/>
                <a:cs typeface="Courier New" pitchFamily="49" charset="0"/>
              </a:rPr>
              <a:t>int s = 0;</a:t>
            </a:r>
          </a:p>
          <a:p>
            <a:pPr>
              <a:spcBef>
                <a:spcPts val="600"/>
              </a:spcBef>
              <a:buFontTx/>
              <a:buNone/>
            </a:pPr>
            <a:r>
              <a:rPr lang="en-US" altLang="zh-CN" dirty="0">
                <a:latin typeface="Courier New" pitchFamily="49" charset="0"/>
                <a:cs typeface="Courier New" pitchFamily="49" charset="0"/>
              </a:rPr>
              <a:t>for(int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 0;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&lt; n;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a:spcBef>
                <a:spcPts val="600"/>
              </a:spcBef>
              <a:buFontTx/>
              <a:buNone/>
            </a:pPr>
            <a:r>
              <a:rPr lang="en-US" altLang="zh-CN" dirty="0">
                <a:latin typeface="Courier New" pitchFamily="49" charset="0"/>
                <a:cs typeface="Courier New" pitchFamily="49" charset="0"/>
              </a:rPr>
              <a:t>	s += </a:t>
            </a:r>
            <a:r>
              <a:rPr lang="en-US" altLang="zh-CN" b="1" dirty="0">
                <a:latin typeface="Courier New" pitchFamily="49" charset="0"/>
                <a:cs typeface="Courier New" pitchFamily="49" charset="0"/>
              </a:rPr>
              <a:t>pa[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 s += </a:t>
            </a:r>
            <a:r>
              <a:rPr lang="en-US" altLang="zh-CN" b="1" dirty="0">
                <a:solidFill>
                  <a:srgbClr val="FF0000"/>
                </a:solidFill>
                <a:latin typeface="Courier New" pitchFamily="49" charset="0"/>
                <a:cs typeface="Courier New" pitchFamily="49" charset="0"/>
              </a:rPr>
              <a:t>*(</a:t>
            </a:r>
            <a:r>
              <a:rPr lang="en-US" altLang="zh-CN" b="1" dirty="0" err="1">
                <a:solidFill>
                  <a:srgbClr val="FF0000"/>
                </a:solidFill>
                <a:latin typeface="Courier New" pitchFamily="49" charset="0"/>
                <a:cs typeface="Courier New" pitchFamily="49" charset="0"/>
              </a:rPr>
              <a:t>pa+i</a:t>
            </a:r>
            <a:r>
              <a:rPr lang="en-US" altLang="zh-CN" b="1" dirty="0">
                <a:solidFill>
                  <a:srgbClr val="FF0000"/>
                </a:solidFill>
                <a:latin typeface="Courier New" pitchFamily="49" charset="0"/>
                <a:cs typeface="Courier New" pitchFamily="49" charset="0"/>
              </a:rPr>
              <a:t>)</a:t>
            </a:r>
            <a:r>
              <a:rPr lang="en-US" altLang="zh-CN" dirty="0">
                <a:solidFill>
                  <a:srgbClr val="FF0000"/>
                </a:solidFill>
                <a:latin typeface="Courier New" pitchFamily="49" charset="0"/>
                <a:cs typeface="Courier New" pitchFamily="49" charset="0"/>
              </a:rPr>
              <a:t>; </a:t>
            </a:r>
            <a:endParaRPr lang="zh-CN" altLang="zh-CN" dirty="0">
              <a:solidFill>
                <a:srgbClr val="FF0000"/>
              </a:solidFill>
              <a:latin typeface="Courier New" pitchFamily="49" charset="0"/>
              <a:cs typeface="Courier New" pitchFamily="49" charset="0"/>
            </a:endParaRPr>
          </a:p>
        </p:txBody>
      </p:sp>
      <p:sp>
        <p:nvSpPr>
          <p:cNvPr id="10" name="矩形 9">
            <a:extLst>
              <a:ext uri="{FF2B5EF4-FFF2-40B4-BE49-F238E27FC236}">
                <a16:creationId xmlns:a16="http://schemas.microsoft.com/office/drawing/2014/main" id="{F8E5E905-FCCE-4722-AF28-EFD825821BC0}"/>
              </a:ext>
            </a:extLst>
          </p:cNvPr>
          <p:cNvSpPr/>
          <p:nvPr/>
        </p:nvSpPr>
        <p:spPr>
          <a:xfrm>
            <a:off x="6437876" y="3920281"/>
            <a:ext cx="5688000" cy="1800493"/>
          </a:xfrm>
          <a:prstGeom prst="rect">
            <a:avLst/>
          </a:prstGeom>
          <a:solidFill>
            <a:schemeClr val="bg1"/>
          </a:solidFill>
          <a:ln>
            <a:solidFill>
              <a:schemeClr val="tx1"/>
            </a:solidFill>
          </a:ln>
        </p:spPr>
        <p:txBody>
          <a:bodyPr wrap="square">
            <a:spAutoFit/>
          </a:bodyPr>
          <a:lstStyle/>
          <a:p>
            <a:pPr>
              <a:spcBef>
                <a:spcPts val="600"/>
              </a:spcBef>
              <a:buFontTx/>
              <a:buNone/>
            </a:pPr>
            <a:r>
              <a:rPr lang="en-US" altLang="zh-CN" dirty="0">
                <a:latin typeface="Courier New" pitchFamily="49" charset="0"/>
                <a:cs typeface="Courier New" pitchFamily="49" charset="0"/>
              </a:rPr>
              <a:t>int a[5] = {8,9,3,2,0}; </a:t>
            </a:r>
          </a:p>
          <a:p>
            <a:pPr>
              <a:spcBef>
                <a:spcPts val="600"/>
              </a:spcBef>
              <a:buFontTx/>
              <a:buNone/>
            </a:pPr>
            <a:r>
              <a:rPr lang="en-US" altLang="zh-CN" dirty="0">
                <a:latin typeface="Courier New" pitchFamily="49" charset="0"/>
                <a:cs typeface="Courier New" pitchFamily="49" charset="0"/>
              </a:rPr>
              <a:t>int s = 0;</a:t>
            </a:r>
            <a:endParaRPr lang="zh-CN" altLang="zh-CN" dirty="0">
              <a:latin typeface="Courier New" pitchFamily="49" charset="0"/>
              <a:cs typeface="Courier New" pitchFamily="49" charset="0"/>
            </a:endParaRPr>
          </a:p>
          <a:p>
            <a:pPr>
              <a:spcBef>
                <a:spcPts val="600"/>
              </a:spcBef>
              <a:buFontTx/>
              <a:buNone/>
            </a:pPr>
            <a:r>
              <a:rPr lang="en-US" altLang="zh-CN" dirty="0">
                <a:latin typeface="Courier New" pitchFamily="49" charset="0"/>
                <a:cs typeface="Courier New" pitchFamily="49" charset="0"/>
              </a:rPr>
              <a:t>for(; </a:t>
            </a:r>
            <a:r>
              <a:rPr lang="en-US" altLang="zh-CN" dirty="0">
                <a:solidFill>
                  <a:srgbClr val="FF0000"/>
                </a:solidFill>
                <a:latin typeface="Courier New" pitchFamily="49" charset="0"/>
                <a:cs typeface="Courier New" pitchFamily="49" charset="0"/>
              </a:rPr>
              <a:t>a</a:t>
            </a:r>
            <a:r>
              <a:rPr lang="en-US" altLang="zh-CN" dirty="0">
                <a:latin typeface="Courier New" pitchFamily="49" charset="0"/>
                <a:cs typeface="Courier New" pitchFamily="49" charset="0"/>
              </a:rPr>
              <a:t> &lt; </a:t>
            </a:r>
            <a:r>
              <a:rPr lang="en-US" altLang="zh-CN" dirty="0" err="1">
                <a:latin typeface="Courier New" pitchFamily="49" charset="0"/>
                <a:cs typeface="Courier New" pitchFamily="49" charset="0"/>
              </a:rPr>
              <a:t>a+n</a:t>
            </a: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a</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a:spcBef>
                <a:spcPts val="600"/>
              </a:spcBef>
              <a:buFontTx/>
              <a:buNone/>
            </a:pPr>
            <a:r>
              <a:rPr lang="en-US" altLang="zh-CN" dirty="0">
                <a:latin typeface="Courier New" pitchFamily="49" charset="0"/>
                <a:cs typeface="Courier New" pitchFamily="49" charset="0"/>
              </a:rPr>
              <a:t>	s += </a:t>
            </a:r>
            <a:r>
              <a:rPr lang="en-US"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a</a:t>
            </a:r>
            <a:r>
              <a:rPr lang="en-US"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p:txBody>
      </p:sp>
    </p:spTree>
    <p:extLst>
      <p:ext uri="{BB962C8B-B14F-4D97-AF65-F5344CB8AC3E}">
        <p14:creationId xmlns:p14="http://schemas.microsoft.com/office/powerpoint/2010/main" val="369663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54E63-4C0F-475B-9960-69A3C16899A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FB909C4-7355-4D93-82D9-9E27EA19B378}"/>
              </a:ext>
            </a:extLst>
          </p:cNvPr>
          <p:cNvSpPr>
            <a:spLocks noGrp="1"/>
          </p:cNvSpPr>
          <p:nvPr>
            <p:ph idx="1"/>
          </p:nvPr>
        </p:nvSpPr>
        <p:spPr/>
        <p:txBody>
          <a:bodyPr/>
          <a:lstStyle/>
          <a:p>
            <a:r>
              <a:rPr lang="zh-CN" altLang="en-US" b="0" dirty="0"/>
              <a:t>判断下列对指针类型数据的初始化和操作是否恰当</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   int m = 3;</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   float f;</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1. int *pi;</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2. ++pi;</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3. pi = &amp;f;</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4. pi = &amp;a;</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5. float *pf = &amp;f;</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	int a[5];</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	char </a:t>
            </a:r>
            <a:r>
              <a:rPr lang="en-US" altLang="zh-CN" sz="2400" b="1" dirty="0" err="1">
                <a:latin typeface="Courier New" panose="02070309020205020404" pitchFamily="49" charset="0"/>
                <a:cs typeface="Courier New" panose="02070309020205020404" pitchFamily="49" charset="0"/>
              </a:rPr>
              <a:t>ch</a:t>
            </a:r>
            <a:r>
              <a:rPr lang="en-US" altLang="zh-CN" sz="2400" b="1" dirty="0">
                <a:latin typeface="Courier New" panose="02070309020205020404" pitchFamily="49" charset="0"/>
                <a:cs typeface="Courier New" panose="02070309020205020404" pitchFamily="49" charset="0"/>
              </a:rPr>
              <a:t>;</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6. char *</a:t>
            </a:r>
            <a:r>
              <a:rPr lang="en-US" altLang="zh-CN" sz="2400" b="1" dirty="0" err="1">
                <a:latin typeface="Courier New" panose="02070309020205020404" pitchFamily="49" charset="0"/>
                <a:cs typeface="Courier New" panose="02070309020205020404" pitchFamily="49" charset="0"/>
              </a:rPr>
              <a:t>pch</a:t>
            </a:r>
            <a:r>
              <a:rPr lang="en-US" altLang="zh-CN" sz="2400" b="1" dirty="0">
                <a:latin typeface="Courier New" panose="02070309020205020404" pitchFamily="49" charset="0"/>
                <a:cs typeface="Courier New" panose="02070309020205020404" pitchFamily="49" charset="0"/>
              </a:rPr>
              <a:t> = &amp;</a:t>
            </a:r>
            <a:r>
              <a:rPr lang="en-US" altLang="zh-CN" sz="2400" b="1" dirty="0" err="1">
                <a:latin typeface="Courier New" panose="02070309020205020404" pitchFamily="49" charset="0"/>
                <a:cs typeface="Courier New" panose="02070309020205020404" pitchFamily="49" charset="0"/>
              </a:rPr>
              <a:t>ch</a:t>
            </a:r>
            <a:r>
              <a:rPr lang="en-US" altLang="zh-CN" sz="2400" b="1" dirty="0">
                <a:latin typeface="Courier New" panose="02070309020205020404" pitchFamily="49" charset="0"/>
                <a:cs typeface="Courier New" panose="02070309020205020404" pitchFamily="49" charset="0"/>
              </a:rPr>
              <a:t>;</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7. int *pa = &amp;a;</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8. int *</a:t>
            </a:r>
            <a:r>
              <a:rPr lang="en-US" altLang="zh-CN" sz="2400" b="1" dirty="0" err="1">
                <a:latin typeface="Courier New" panose="02070309020205020404" pitchFamily="49" charset="0"/>
                <a:cs typeface="Courier New" panose="02070309020205020404" pitchFamily="49" charset="0"/>
              </a:rPr>
              <a:t>pv</a:t>
            </a:r>
            <a:r>
              <a:rPr lang="en-US" altLang="zh-CN" sz="2400" b="1" dirty="0">
                <a:latin typeface="Courier New" panose="02070309020205020404" pitchFamily="49" charset="0"/>
                <a:cs typeface="Courier New" panose="02070309020205020404" pitchFamily="49" charset="0"/>
              </a:rPr>
              <a:t> = NULL;</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9. int *</a:t>
            </a:r>
            <a:r>
              <a:rPr lang="en-US" altLang="zh-CN" sz="2400" b="1" dirty="0" err="1">
                <a:latin typeface="Courier New" panose="02070309020205020404" pitchFamily="49" charset="0"/>
                <a:cs typeface="Courier New" panose="02070309020205020404" pitchFamily="49" charset="0"/>
              </a:rPr>
              <a:t>pn</a:t>
            </a:r>
            <a:r>
              <a:rPr lang="en-US" altLang="zh-CN" sz="2400" b="1" dirty="0">
                <a:latin typeface="Courier New" panose="02070309020205020404" pitchFamily="49" charset="0"/>
                <a:cs typeface="Courier New" panose="02070309020205020404" pitchFamily="49" charset="0"/>
              </a:rPr>
              <a:t> = </a:t>
            </a:r>
            <a:r>
              <a:rPr lang="en-US" altLang="zh-CN" sz="2400" b="1" dirty="0" err="1">
                <a:latin typeface="Courier New" panose="02070309020205020404" pitchFamily="49" charset="0"/>
                <a:cs typeface="Courier New" panose="02070309020205020404" pitchFamily="49" charset="0"/>
              </a:rPr>
              <a:t>pv</a:t>
            </a:r>
            <a:r>
              <a:rPr lang="en-US" altLang="zh-CN" sz="2400" b="1" dirty="0">
                <a:latin typeface="Courier New" panose="02070309020205020404" pitchFamily="49" charset="0"/>
                <a:cs typeface="Courier New" panose="02070309020205020404" pitchFamily="49" charset="0"/>
              </a:rPr>
              <a:t>;</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10. </a:t>
            </a:r>
            <a:r>
              <a:rPr lang="en-US" altLang="zh-CN" sz="2400" b="1" dirty="0" err="1">
                <a:latin typeface="Courier New" panose="02070309020205020404" pitchFamily="49" charset="0"/>
                <a:cs typeface="Courier New" panose="02070309020205020404" pitchFamily="49" charset="0"/>
              </a:rPr>
              <a:t>pn</a:t>
            </a:r>
            <a:r>
              <a:rPr lang="en-US" altLang="zh-CN" sz="2400" b="1" dirty="0">
                <a:latin typeface="Courier New" panose="02070309020205020404" pitchFamily="49" charset="0"/>
                <a:cs typeface="Courier New" panose="02070309020205020404" pitchFamily="49" charset="0"/>
              </a:rPr>
              <a:t> = 100;</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11. </a:t>
            </a:r>
            <a:r>
              <a:rPr lang="en-US" altLang="zh-CN" sz="2400" b="1" dirty="0" err="1">
                <a:latin typeface="Courier New" panose="02070309020205020404" pitchFamily="49" charset="0"/>
                <a:cs typeface="Courier New" panose="02070309020205020404" pitchFamily="49" charset="0"/>
              </a:rPr>
              <a:t>pn</a:t>
            </a:r>
            <a:r>
              <a:rPr lang="en-US" altLang="zh-CN" sz="2400" b="1" dirty="0">
                <a:latin typeface="Courier New" panose="02070309020205020404" pitchFamily="49" charset="0"/>
                <a:cs typeface="Courier New" panose="02070309020205020404" pitchFamily="49" charset="0"/>
              </a:rPr>
              <a:t> = (int *)4096;</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12. </a:t>
            </a:r>
            <a:r>
              <a:rPr lang="en-US" altLang="zh-CN" sz="2400" b="1" dirty="0" err="1">
                <a:latin typeface="Courier New" panose="02070309020205020404" pitchFamily="49" charset="0"/>
                <a:cs typeface="Courier New" panose="02070309020205020404" pitchFamily="49" charset="0"/>
              </a:rPr>
              <a:t>printf</a:t>
            </a:r>
            <a:r>
              <a:rPr lang="en-US" altLang="zh-CN" sz="2400" b="1" dirty="0">
                <a:latin typeface="Courier New" panose="02070309020205020404" pitchFamily="49" charset="0"/>
                <a:cs typeface="Courier New" panose="02070309020205020404" pitchFamily="49" charset="0"/>
              </a:rPr>
              <a:t>("%d %f\n", *4096,</a:t>
            </a:r>
            <a:r>
              <a:rPr lang="zh-CN" altLang="en-US" sz="2400" b="1"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m+f</a:t>
            </a: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灯片编号占位符 5">
            <a:extLst>
              <a:ext uri="{FF2B5EF4-FFF2-40B4-BE49-F238E27FC236}">
                <a16:creationId xmlns:a16="http://schemas.microsoft.com/office/drawing/2014/main" id="{52FF68BD-7FE9-4510-AA72-2EBA3270FEC4}"/>
              </a:ext>
            </a:extLst>
          </p:cNvPr>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4239A455-FD61-4410-A1F2-EA5D2F32BEC5}" type="slidenum">
              <a:rPr lang="en-US" altLang="zh-CN" sz="1200">
                <a:ea typeface="+mn-ea"/>
              </a:rPr>
              <a:pPr algn="r">
                <a:defRPr/>
              </a:pPr>
              <a:t>28</a:t>
            </a:fld>
            <a:endParaRPr lang="en-US" altLang="zh-CN" sz="1200">
              <a:ea typeface="+mn-ea"/>
            </a:endParaRPr>
          </a:p>
        </p:txBody>
      </p:sp>
    </p:spTree>
    <p:extLst>
      <p:ext uri="{BB962C8B-B14F-4D97-AF65-F5344CB8AC3E}">
        <p14:creationId xmlns:p14="http://schemas.microsoft.com/office/powerpoint/2010/main" val="3333904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54E63-4C0F-475B-9960-69A3C16899A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FB909C4-7355-4D93-82D9-9E27EA19B378}"/>
              </a:ext>
            </a:extLst>
          </p:cNvPr>
          <p:cNvSpPr>
            <a:spLocks noGrp="1"/>
          </p:cNvSpPr>
          <p:nvPr>
            <p:ph idx="1"/>
          </p:nvPr>
        </p:nvSpPr>
        <p:spPr/>
        <p:txBody>
          <a:bodyPr/>
          <a:lstStyle/>
          <a:p>
            <a:r>
              <a:rPr lang="zh-CN" altLang="en-US" b="0" dirty="0"/>
              <a:t>判断下列对指针类型数据的初始化和操作是否恰当</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   int m = 3;</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   float f;</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1. int *pi;</a:t>
            </a:r>
          </a:p>
          <a:p>
            <a:pPr marL="1257300" lvl="3" indent="0">
              <a:lnSpc>
                <a:spcPts val="2600"/>
              </a:lnSpc>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2. ++pi;</a:t>
            </a:r>
          </a:p>
          <a:p>
            <a:pPr marL="1257300" lvl="3" indent="0">
              <a:lnSpc>
                <a:spcPts val="2600"/>
              </a:lnSpc>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3. pi = &amp;f;</a:t>
            </a:r>
          </a:p>
          <a:p>
            <a:pPr marL="1257300" lvl="3" indent="0">
              <a:lnSpc>
                <a:spcPts val="2600"/>
              </a:lnSpc>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4. pi = &amp;a;</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5. float *pf = &amp;f;</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	int a[5];</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	char </a:t>
            </a:r>
            <a:r>
              <a:rPr lang="en-US" altLang="zh-CN" sz="2400" b="1" dirty="0" err="1">
                <a:latin typeface="Courier New" panose="02070309020205020404" pitchFamily="49" charset="0"/>
                <a:cs typeface="Courier New" panose="02070309020205020404" pitchFamily="49" charset="0"/>
              </a:rPr>
              <a:t>ch</a:t>
            </a:r>
            <a:r>
              <a:rPr lang="en-US" altLang="zh-CN" sz="2400" b="1" dirty="0">
                <a:latin typeface="Courier New" panose="02070309020205020404" pitchFamily="49" charset="0"/>
                <a:cs typeface="Courier New" panose="02070309020205020404" pitchFamily="49" charset="0"/>
              </a:rPr>
              <a:t>;</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6. char *</a:t>
            </a:r>
            <a:r>
              <a:rPr lang="en-US" altLang="zh-CN" sz="2400" b="1" dirty="0" err="1">
                <a:latin typeface="Courier New" panose="02070309020205020404" pitchFamily="49" charset="0"/>
                <a:cs typeface="Courier New" panose="02070309020205020404" pitchFamily="49" charset="0"/>
              </a:rPr>
              <a:t>pch</a:t>
            </a:r>
            <a:r>
              <a:rPr lang="en-US" altLang="zh-CN" sz="2400" b="1" dirty="0">
                <a:latin typeface="Courier New" panose="02070309020205020404" pitchFamily="49" charset="0"/>
                <a:cs typeface="Courier New" panose="02070309020205020404" pitchFamily="49" charset="0"/>
              </a:rPr>
              <a:t> = &amp;</a:t>
            </a:r>
            <a:r>
              <a:rPr lang="en-US" altLang="zh-CN" sz="2400" b="1" dirty="0" err="1">
                <a:latin typeface="Courier New" panose="02070309020205020404" pitchFamily="49" charset="0"/>
                <a:cs typeface="Courier New" panose="02070309020205020404" pitchFamily="49" charset="0"/>
              </a:rPr>
              <a:t>ch</a:t>
            </a:r>
            <a:r>
              <a:rPr lang="en-US" altLang="zh-CN" sz="2400" b="1" dirty="0">
                <a:latin typeface="Courier New" panose="02070309020205020404" pitchFamily="49" charset="0"/>
                <a:cs typeface="Courier New" panose="02070309020205020404" pitchFamily="49" charset="0"/>
              </a:rPr>
              <a:t>;</a:t>
            </a:r>
          </a:p>
          <a:p>
            <a:pPr marL="1257300" lvl="3" indent="0">
              <a:lnSpc>
                <a:spcPts val="2600"/>
              </a:lnSpc>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7. int *pa = &amp;a;</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8. int *</a:t>
            </a:r>
            <a:r>
              <a:rPr lang="en-US" altLang="zh-CN" sz="2400" b="1" dirty="0" err="1">
                <a:latin typeface="Courier New" panose="02070309020205020404" pitchFamily="49" charset="0"/>
                <a:cs typeface="Courier New" panose="02070309020205020404" pitchFamily="49" charset="0"/>
              </a:rPr>
              <a:t>pv</a:t>
            </a:r>
            <a:r>
              <a:rPr lang="en-US" altLang="zh-CN" sz="2400" b="1" dirty="0">
                <a:latin typeface="Courier New" panose="02070309020205020404" pitchFamily="49" charset="0"/>
                <a:cs typeface="Courier New" panose="02070309020205020404" pitchFamily="49" charset="0"/>
              </a:rPr>
              <a:t> = NULL;</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9. int *</a:t>
            </a:r>
            <a:r>
              <a:rPr lang="en-US" altLang="zh-CN" sz="2400" b="1" dirty="0" err="1">
                <a:latin typeface="Courier New" panose="02070309020205020404" pitchFamily="49" charset="0"/>
                <a:cs typeface="Courier New" panose="02070309020205020404" pitchFamily="49" charset="0"/>
              </a:rPr>
              <a:t>pn</a:t>
            </a:r>
            <a:r>
              <a:rPr lang="en-US" altLang="zh-CN" sz="2400" b="1" dirty="0">
                <a:latin typeface="Courier New" panose="02070309020205020404" pitchFamily="49" charset="0"/>
                <a:cs typeface="Courier New" panose="02070309020205020404" pitchFamily="49" charset="0"/>
              </a:rPr>
              <a:t> = </a:t>
            </a:r>
            <a:r>
              <a:rPr lang="en-US" altLang="zh-CN" sz="2400" b="1" dirty="0" err="1">
                <a:latin typeface="Courier New" panose="02070309020205020404" pitchFamily="49" charset="0"/>
                <a:cs typeface="Courier New" panose="02070309020205020404" pitchFamily="49" charset="0"/>
              </a:rPr>
              <a:t>pv</a:t>
            </a:r>
            <a:r>
              <a:rPr lang="en-US" altLang="zh-CN" sz="2400" b="1" dirty="0">
                <a:latin typeface="Courier New" panose="02070309020205020404" pitchFamily="49" charset="0"/>
                <a:cs typeface="Courier New" panose="02070309020205020404" pitchFamily="49" charset="0"/>
              </a:rPr>
              <a:t>;</a:t>
            </a:r>
          </a:p>
          <a:p>
            <a:pPr marL="1257300" lvl="3" indent="0">
              <a:lnSpc>
                <a:spcPts val="2600"/>
              </a:lnSpc>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10. </a:t>
            </a:r>
            <a:r>
              <a:rPr lang="en-US" altLang="zh-CN" sz="2400" b="1" dirty="0" err="1">
                <a:solidFill>
                  <a:srgbClr val="0000FF"/>
                </a:solidFill>
                <a:latin typeface="Courier New" panose="02070309020205020404" pitchFamily="49" charset="0"/>
                <a:cs typeface="Courier New" panose="02070309020205020404" pitchFamily="49" charset="0"/>
              </a:rPr>
              <a:t>pn</a:t>
            </a:r>
            <a:r>
              <a:rPr lang="en-US" altLang="zh-CN" sz="2400" b="1" dirty="0">
                <a:solidFill>
                  <a:srgbClr val="0000FF"/>
                </a:solidFill>
                <a:latin typeface="Courier New" panose="02070309020205020404" pitchFamily="49" charset="0"/>
                <a:cs typeface="Courier New" panose="02070309020205020404" pitchFamily="49" charset="0"/>
              </a:rPr>
              <a:t> = 100;</a:t>
            </a:r>
          </a:p>
          <a:p>
            <a:pPr marL="1257300" lvl="3" indent="0">
              <a:lnSpc>
                <a:spcPts val="2600"/>
              </a:lnSpc>
              <a:spcBef>
                <a:spcPts val="0"/>
              </a:spcBef>
              <a:buNone/>
            </a:pPr>
            <a:r>
              <a:rPr lang="en-US" altLang="zh-CN" sz="2400" b="1" dirty="0">
                <a:latin typeface="Courier New" panose="02070309020205020404" pitchFamily="49" charset="0"/>
                <a:cs typeface="Courier New" panose="02070309020205020404" pitchFamily="49" charset="0"/>
              </a:rPr>
              <a:t>11. </a:t>
            </a:r>
            <a:r>
              <a:rPr lang="en-US" altLang="zh-CN" sz="2400" b="1" dirty="0" err="1">
                <a:latin typeface="Courier New" panose="02070309020205020404" pitchFamily="49" charset="0"/>
                <a:cs typeface="Courier New" panose="02070309020205020404" pitchFamily="49" charset="0"/>
              </a:rPr>
              <a:t>pn</a:t>
            </a:r>
            <a:r>
              <a:rPr lang="en-US" altLang="zh-CN" sz="2400" b="1" dirty="0">
                <a:latin typeface="Courier New" panose="02070309020205020404" pitchFamily="49" charset="0"/>
                <a:cs typeface="Courier New" panose="02070309020205020404" pitchFamily="49" charset="0"/>
              </a:rPr>
              <a:t> = (int *)4096;</a:t>
            </a:r>
          </a:p>
          <a:p>
            <a:pPr marL="1257300" lvl="3" indent="0">
              <a:lnSpc>
                <a:spcPts val="2600"/>
              </a:lnSpc>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12. </a:t>
            </a:r>
            <a:r>
              <a:rPr lang="en-US" altLang="zh-CN" sz="2400" b="1" dirty="0" err="1">
                <a:solidFill>
                  <a:srgbClr val="0000FF"/>
                </a:solidFill>
                <a:latin typeface="Courier New" panose="02070309020205020404" pitchFamily="49" charset="0"/>
                <a:cs typeface="Courier New" panose="02070309020205020404" pitchFamily="49" charset="0"/>
              </a:rPr>
              <a:t>printf</a:t>
            </a:r>
            <a:r>
              <a:rPr lang="en-US" altLang="zh-CN" sz="2400" b="1" dirty="0">
                <a:solidFill>
                  <a:srgbClr val="0000FF"/>
                </a:solidFill>
                <a:latin typeface="Courier New" panose="02070309020205020404" pitchFamily="49" charset="0"/>
                <a:cs typeface="Courier New" panose="02070309020205020404" pitchFamily="49" charset="0"/>
              </a:rPr>
              <a:t>("%d %f\n", *4096,</a:t>
            </a: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m+f</a:t>
            </a:r>
            <a:r>
              <a:rPr lang="en-US" altLang="zh-CN" sz="2400" b="1" dirty="0">
                <a:solidFill>
                  <a:srgbClr val="0000FF"/>
                </a:solidFill>
                <a:latin typeface="Courier New" panose="02070309020205020404" pitchFamily="49" charset="0"/>
                <a:cs typeface="Courier New" panose="02070309020205020404" pitchFamily="49" charset="0"/>
              </a:rPr>
              <a:t>));</a:t>
            </a:r>
            <a:endParaRPr lang="zh-CN" altLang="en-US" sz="2400" b="1" dirty="0">
              <a:solidFill>
                <a:srgbClr val="0000FF"/>
              </a:solidFill>
              <a:latin typeface="Courier New" panose="02070309020205020404" pitchFamily="49" charset="0"/>
              <a:cs typeface="Courier New" panose="02070309020205020404" pitchFamily="49" charset="0"/>
            </a:endParaRPr>
          </a:p>
        </p:txBody>
      </p:sp>
      <p:sp>
        <p:nvSpPr>
          <p:cNvPr id="4" name="灯片编号占位符 5">
            <a:extLst>
              <a:ext uri="{FF2B5EF4-FFF2-40B4-BE49-F238E27FC236}">
                <a16:creationId xmlns:a16="http://schemas.microsoft.com/office/drawing/2014/main" id="{52FF68BD-7FE9-4510-AA72-2EBA3270FEC4}"/>
              </a:ext>
            </a:extLst>
          </p:cNvPr>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4239A455-FD61-4410-A1F2-EA5D2F32BEC5}" type="slidenum">
              <a:rPr lang="en-US" altLang="zh-CN" sz="1200">
                <a:ea typeface="+mn-ea"/>
              </a:rPr>
              <a:pPr algn="r">
                <a:defRPr/>
              </a:pPr>
              <a:t>29</a:t>
            </a:fld>
            <a:endParaRPr lang="en-US" altLang="zh-CN" sz="1200">
              <a:ea typeface="+mn-ea"/>
            </a:endParaRPr>
          </a:p>
        </p:txBody>
      </p:sp>
    </p:spTree>
    <p:extLst>
      <p:ext uri="{BB962C8B-B14F-4D97-AF65-F5344CB8AC3E}">
        <p14:creationId xmlns:p14="http://schemas.microsoft.com/office/powerpoint/2010/main" val="275083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1587" y="76200"/>
            <a:ext cx="11987239" cy="615950"/>
          </a:xfrm>
        </p:spPr>
        <p:txBody>
          <a:bodyPr/>
          <a:lstStyle/>
          <a:p>
            <a:r>
              <a:rPr lang="zh-CN" altLang="en-US" b="0" dirty="0"/>
              <a:t>关于课件中内存单元</a:t>
            </a:r>
            <a:r>
              <a:rPr lang="zh-CN" altLang="en-US" dirty="0"/>
              <a:t>示意图</a:t>
            </a:r>
            <a:r>
              <a:rPr lang="zh-CN" altLang="en-US" b="0" dirty="0"/>
              <a:t>的说明</a:t>
            </a:r>
          </a:p>
        </p:txBody>
      </p:sp>
      <p:sp>
        <p:nvSpPr>
          <p:cNvPr id="3" name="内容占位符 2"/>
          <p:cNvSpPr>
            <a:spLocks noGrp="1"/>
          </p:cNvSpPr>
          <p:nvPr>
            <p:ph idx="1"/>
          </p:nvPr>
        </p:nvSpPr>
        <p:spPr>
          <a:xfrm>
            <a:off x="93121" y="863600"/>
            <a:ext cx="11672715" cy="5130685"/>
          </a:xfrm>
        </p:spPr>
        <p:txBody>
          <a:bodyPr/>
          <a:lstStyle/>
          <a:p>
            <a:pPr marL="0" indent="0">
              <a:buFontTx/>
              <a:buNone/>
            </a:pPr>
            <a:r>
              <a:rPr lang="en-US" altLang="zh-CN" sz="2400" dirty="0"/>
              <a:t>1</a:t>
            </a:r>
            <a:r>
              <a:rPr lang="zh-CN" altLang="en-US" sz="2400" dirty="0"/>
              <a:t>个字节（</a:t>
            </a:r>
            <a:r>
              <a:rPr lang="en-US" altLang="zh-CN" sz="2400" dirty="0"/>
              <a:t>1byte</a:t>
            </a:r>
            <a:r>
              <a:rPr lang="zh-CN" altLang="en-US" sz="2400" dirty="0"/>
              <a:t>，</a:t>
            </a:r>
            <a:r>
              <a:rPr lang="en-US" altLang="zh-CN" sz="2400" dirty="0"/>
              <a:t>8bit</a:t>
            </a:r>
            <a:r>
              <a:rPr lang="zh-CN" altLang="en-US" sz="2400" dirty="0"/>
              <a:t>）</a:t>
            </a:r>
            <a:endParaRPr lang="en-US" altLang="zh-CN" sz="2400" dirty="0"/>
          </a:p>
          <a:p>
            <a:pPr marL="0" indent="0">
              <a:buFontTx/>
              <a:buNone/>
            </a:pPr>
            <a:endParaRPr lang="en-US" altLang="zh-CN" sz="2400" dirty="0"/>
          </a:p>
          <a:p>
            <a:pPr marL="0" indent="0">
              <a:buFontTx/>
              <a:buNone/>
            </a:pPr>
            <a:r>
              <a:rPr lang="en-US" altLang="zh-CN" sz="2400" dirty="0"/>
              <a:t>4</a:t>
            </a:r>
            <a:r>
              <a:rPr lang="zh-CN" altLang="en-US" sz="2400" dirty="0"/>
              <a:t>个字节（</a:t>
            </a:r>
            <a:r>
              <a:rPr lang="en-US" altLang="zh-CN" sz="2400" dirty="0"/>
              <a:t>4byte</a:t>
            </a:r>
            <a:r>
              <a:rPr lang="zh-CN" altLang="en-US" sz="2400" dirty="0"/>
              <a:t>， </a:t>
            </a:r>
            <a:r>
              <a:rPr lang="en-US" altLang="zh-CN" sz="2400" dirty="0"/>
              <a:t>32bit</a:t>
            </a:r>
            <a:r>
              <a:rPr lang="zh-CN" altLang="en-US" sz="2400" dirty="0"/>
              <a:t>）</a:t>
            </a:r>
            <a:endParaRPr lang="en-US" altLang="zh-CN" sz="2400" dirty="0"/>
          </a:p>
          <a:p>
            <a:pPr marL="0" indent="0">
              <a:buFontTx/>
              <a:buNone/>
            </a:pPr>
            <a:endParaRPr lang="en-US" altLang="zh-CN" sz="2400" dirty="0"/>
          </a:p>
          <a:p>
            <a:pPr marL="0" indent="0">
              <a:buFontTx/>
              <a:buNone/>
            </a:pPr>
            <a:endParaRPr lang="en-US" altLang="zh-CN" sz="2400" dirty="0"/>
          </a:p>
          <a:p>
            <a:pPr marL="0" indent="0">
              <a:buFontTx/>
              <a:buNone/>
            </a:pPr>
            <a:endParaRPr lang="en-US" altLang="zh-CN" sz="2400" dirty="0"/>
          </a:p>
          <a:p>
            <a:pPr marL="0" indent="0">
              <a:buFontTx/>
              <a:buNone/>
            </a:pPr>
            <a:endParaRPr lang="en-US" altLang="zh-CN" sz="2400" dirty="0"/>
          </a:p>
          <a:p>
            <a:pPr marL="0" indent="0">
              <a:buFontTx/>
              <a:buNone/>
            </a:pPr>
            <a:r>
              <a:rPr lang="zh-CN" altLang="en-US" sz="2400" dirty="0"/>
              <a:t>有时画成：</a:t>
            </a:r>
            <a:endParaRPr lang="en-US" altLang="zh-CN" sz="2400" dirty="0"/>
          </a:p>
          <a:p>
            <a:pPr marL="0" indent="0">
              <a:buFontTx/>
              <a:buNone/>
            </a:pPr>
            <a:endParaRPr lang="en-US" altLang="zh-CN" sz="2400" dirty="0"/>
          </a:p>
          <a:p>
            <a:pPr marL="0" indent="0">
              <a:buFontTx/>
              <a:buNone/>
            </a:pPr>
            <a:r>
              <a:rPr lang="zh-CN" altLang="en-US" sz="2400" dirty="0"/>
              <a:t>有时压缩成：</a:t>
            </a:r>
            <a:r>
              <a:rPr lang="en-US" altLang="zh-CN" sz="2400" dirty="0"/>
              <a:t>									</a:t>
            </a:r>
            <a:r>
              <a:rPr lang="zh-CN" altLang="en-US" sz="2400" dirty="0"/>
              <a:t>或</a:t>
            </a:r>
            <a:endParaRPr lang="en-US" altLang="zh-CN" sz="2400" dirty="0"/>
          </a:p>
          <a:p>
            <a:pPr marL="0" indent="0">
              <a:buFontTx/>
              <a:buNone/>
            </a:pPr>
            <a:r>
              <a:rPr lang="zh-CN" altLang="en-US" sz="2400" b="0" dirty="0"/>
              <a:t>（只标记第一个单元的地址）</a:t>
            </a:r>
            <a:endParaRPr lang="en-US" altLang="zh-CN" sz="2400" b="0" dirty="0"/>
          </a:p>
        </p:txBody>
      </p:sp>
      <p:sp>
        <p:nvSpPr>
          <p:cNvPr id="6168" name="TextBox 4"/>
          <p:cNvSpPr txBox="1">
            <a:spLocks noChangeArrowheads="1"/>
          </p:cNvSpPr>
          <p:nvPr/>
        </p:nvSpPr>
        <p:spPr bwMode="auto">
          <a:xfrm>
            <a:off x="9809239" y="863715"/>
            <a:ext cx="1440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endParaRPr lang="zh-CN" altLang="en-US" dirty="0"/>
          </a:p>
        </p:txBody>
      </p:sp>
      <p:sp>
        <p:nvSpPr>
          <p:cNvPr id="11" name="TextBox 10"/>
          <p:cNvSpPr txBox="1">
            <a:spLocks noChangeArrowheads="1"/>
          </p:cNvSpPr>
          <p:nvPr/>
        </p:nvSpPr>
        <p:spPr bwMode="auto">
          <a:xfrm>
            <a:off x="8411799" y="4856691"/>
            <a:ext cx="1440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t>       </a:t>
            </a:r>
            <a:endParaRPr lang="zh-CN" altLang="en-US" dirty="0"/>
          </a:p>
        </p:txBody>
      </p:sp>
      <p:sp>
        <p:nvSpPr>
          <p:cNvPr id="6176" name="灯片编号占位符 5"/>
          <p:cNvSpPr txBox="1">
            <a:spLocks noGrp="1"/>
          </p:cNvSpPr>
          <p:nvPr/>
        </p:nvSpPr>
        <p:spPr bwMode="auto">
          <a:xfrm>
            <a:off x="10888833" y="6575425"/>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F2F34B87-D0C9-462E-B209-F34843FDF4C7}" type="slidenum">
              <a:rPr lang="en-US" altLang="zh-CN" sz="1200">
                <a:ea typeface="楷体_GB2312" pitchFamily="49" charset="-122"/>
              </a:rPr>
              <a:pPr algn="r" eaLnBrk="1" hangingPunct="1"/>
              <a:t>3</a:t>
            </a:fld>
            <a:endParaRPr lang="en-US" altLang="zh-CN" sz="1200">
              <a:ea typeface="楷体_GB2312" pitchFamily="49" charset="-122"/>
            </a:endParaRPr>
          </a:p>
        </p:txBody>
      </p:sp>
      <p:sp>
        <p:nvSpPr>
          <p:cNvPr id="14" name="TextBox 13"/>
          <p:cNvSpPr txBox="1">
            <a:spLocks noChangeArrowheads="1"/>
          </p:cNvSpPr>
          <p:nvPr/>
        </p:nvSpPr>
        <p:spPr bwMode="auto">
          <a:xfrm>
            <a:off x="6948510" y="4033335"/>
            <a:ext cx="1440000" cy="360000"/>
          </a:xfrm>
          <a:prstGeom prst="rect">
            <a:avLst/>
          </a:prstGeom>
          <a:noFill/>
          <a:ln w="952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endParaRPr lang="zh-CN" altLang="en-US" dirty="0"/>
          </a:p>
        </p:txBody>
      </p:sp>
      <p:sp>
        <p:nvSpPr>
          <p:cNvPr id="15" name="TextBox 14"/>
          <p:cNvSpPr txBox="1">
            <a:spLocks noChangeArrowheads="1"/>
          </p:cNvSpPr>
          <p:nvPr/>
        </p:nvSpPr>
        <p:spPr bwMode="auto">
          <a:xfrm>
            <a:off x="5500146" y="4033335"/>
            <a:ext cx="1440000" cy="360000"/>
          </a:xfrm>
          <a:prstGeom prst="rect">
            <a:avLst/>
          </a:prstGeom>
          <a:noFill/>
          <a:ln w="952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endParaRPr lang="zh-CN" altLang="en-US" dirty="0"/>
          </a:p>
        </p:txBody>
      </p:sp>
      <p:sp>
        <p:nvSpPr>
          <p:cNvPr id="16" name="TextBox 15"/>
          <p:cNvSpPr txBox="1">
            <a:spLocks noChangeArrowheads="1"/>
          </p:cNvSpPr>
          <p:nvPr/>
        </p:nvSpPr>
        <p:spPr bwMode="auto">
          <a:xfrm>
            <a:off x="9830781" y="4033335"/>
            <a:ext cx="1440000" cy="360000"/>
          </a:xfrm>
          <a:prstGeom prst="rect">
            <a:avLst/>
          </a:prstGeom>
          <a:noFill/>
          <a:ln w="952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endParaRPr lang="zh-CN" altLang="en-US" dirty="0"/>
          </a:p>
        </p:txBody>
      </p:sp>
      <p:sp>
        <p:nvSpPr>
          <p:cNvPr id="17" name="TextBox 16"/>
          <p:cNvSpPr txBox="1">
            <a:spLocks noChangeArrowheads="1"/>
          </p:cNvSpPr>
          <p:nvPr/>
        </p:nvSpPr>
        <p:spPr bwMode="auto">
          <a:xfrm>
            <a:off x="8382417" y="4033335"/>
            <a:ext cx="1440000" cy="360000"/>
          </a:xfrm>
          <a:prstGeom prst="rect">
            <a:avLst/>
          </a:prstGeom>
          <a:noFill/>
          <a:ln w="952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endParaRPr lang="zh-CN" altLang="en-US" dirty="0"/>
          </a:p>
        </p:txBody>
      </p:sp>
      <p:sp>
        <p:nvSpPr>
          <p:cNvPr id="18" name="文本框 2"/>
          <p:cNvSpPr txBox="1">
            <a:spLocks noChangeArrowheads="1"/>
          </p:cNvSpPr>
          <p:nvPr/>
        </p:nvSpPr>
        <p:spPr bwMode="auto">
          <a:xfrm>
            <a:off x="8441239" y="931602"/>
            <a:ext cx="1332000"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solidFill>
                  <a:srgbClr val="FF0000"/>
                </a:solidFill>
                <a:latin typeface="Times New Roman"/>
                <a:ea typeface="宋体"/>
                <a:cs typeface="宋体"/>
              </a:rPr>
              <a:t> 0x00003000</a:t>
            </a:r>
            <a:endParaRPr lang="zh-CN" sz="1800" kern="100" dirty="0">
              <a:solidFill>
                <a:srgbClr val="FF0000"/>
              </a:solidFill>
              <a:latin typeface="Times New Roman"/>
              <a:ea typeface="宋体"/>
              <a:cs typeface="宋体"/>
            </a:endParaRPr>
          </a:p>
        </p:txBody>
      </p:sp>
      <p:sp>
        <p:nvSpPr>
          <p:cNvPr id="19" name="文本框 2"/>
          <p:cNvSpPr txBox="1">
            <a:spLocks noChangeArrowheads="1"/>
          </p:cNvSpPr>
          <p:nvPr/>
        </p:nvSpPr>
        <p:spPr bwMode="auto">
          <a:xfrm>
            <a:off x="8441239" y="1789767"/>
            <a:ext cx="1332000"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solidFill>
                  <a:srgbClr val="FF0000"/>
                </a:solidFill>
                <a:latin typeface="Times New Roman"/>
                <a:ea typeface="宋体"/>
                <a:cs typeface="宋体"/>
              </a:rPr>
              <a:t> 0x00002000</a:t>
            </a:r>
            <a:endParaRPr lang="zh-CN" sz="1800" kern="100" dirty="0">
              <a:solidFill>
                <a:srgbClr val="FF0000"/>
              </a:solidFill>
              <a:latin typeface="Times New Roman"/>
              <a:ea typeface="宋体"/>
              <a:cs typeface="宋体"/>
            </a:endParaRPr>
          </a:p>
        </p:txBody>
      </p:sp>
      <p:sp>
        <p:nvSpPr>
          <p:cNvPr id="20" name="文本框 2"/>
          <p:cNvSpPr txBox="1">
            <a:spLocks noChangeArrowheads="1"/>
          </p:cNvSpPr>
          <p:nvPr/>
        </p:nvSpPr>
        <p:spPr bwMode="auto">
          <a:xfrm>
            <a:off x="8441239" y="2188229"/>
            <a:ext cx="1332000"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solidFill>
                  <a:srgbClr val="FF0000"/>
                </a:solidFill>
                <a:latin typeface="Times New Roman"/>
                <a:ea typeface="宋体"/>
                <a:cs typeface="宋体"/>
              </a:rPr>
              <a:t> 0x00002001</a:t>
            </a:r>
            <a:endParaRPr lang="zh-CN" sz="1800" kern="100" dirty="0">
              <a:solidFill>
                <a:srgbClr val="FF0000"/>
              </a:solidFill>
              <a:latin typeface="Times New Roman"/>
              <a:ea typeface="宋体"/>
              <a:cs typeface="宋体"/>
            </a:endParaRPr>
          </a:p>
        </p:txBody>
      </p:sp>
      <p:sp>
        <p:nvSpPr>
          <p:cNvPr id="21" name="文本框 2"/>
          <p:cNvSpPr txBox="1">
            <a:spLocks noChangeArrowheads="1"/>
          </p:cNvSpPr>
          <p:nvPr/>
        </p:nvSpPr>
        <p:spPr bwMode="auto">
          <a:xfrm>
            <a:off x="8441239" y="2640667"/>
            <a:ext cx="1332000"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solidFill>
                  <a:srgbClr val="FF0000"/>
                </a:solidFill>
                <a:latin typeface="Times New Roman"/>
                <a:ea typeface="宋体"/>
                <a:cs typeface="宋体"/>
              </a:rPr>
              <a:t> 0x00002002</a:t>
            </a:r>
            <a:endParaRPr lang="zh-CN" sz="1800" kern="100" dirty="0">
              <a:solidFill>
                <a:srgbClr val="FF0000"/>
              </a:solidFill>
              <a:latin typeface="Times New Roman"/>
              <a:ea typeface="宋体"/>
              <a:cs typeface="宋体"/>
            </a:endParaRPr>
          </a:p>
        </p:txBody>
      </p:sp>
      <p:sp>
        <p:nvSpPr>
          <p:cNvPr id="22" name="文本框 2"/>
          <p:cNvSpPr txBox="1">
            <a:spLocks noChangeArrowheads="1"/>
          </p:cNvSpPr>
          <p:nvPr/>
        </p:nvSpPr>
        <p:spPr bwMode="auto">
          <a:xfrm>
            <a:off x="8441239" y="3009082"/>
            <a:ext cx="1332000"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solidFill>
                  <a:srgbClr val="FF0000"/>
                </a:solidFill>
                <a:latin typeface="Times New Roman"/>
                <a:ea typeface="宋体"/>
                <a:cs typeface="宋体"/>
              </a:rPr>
              <a:t> 0x00002003</a:t>
            </a:r>
            <a:endParaRPr lang="zh-CN" sz="1800" kern="100" dirty="0">
              <a:solidFill>
                <a:srgbClr val="FF0000"/>
              </a:solidFill>
              <a:latin typeface="Times New Roman"/>
              <a:ea typeface="宋体"/>
              <a:cs typeface="宋体"/>
            </a:endParaRPr>
          </a:p>
        </p:txBody>
      </p:sp>
      <p:sp>
        <p:nvSpPr>
          <p:cNvPr id="23" name="文本框 2"/>
          <p:cNvSpPr txBox="1">
            <a:spLocks noChangeArrowheads="1"/>
          </p:cNvSpPr>
          <p:nvPr/>
        </p:nvSpPr>
        <p:spPr bwMode="auto">
          <a:xfrm>
            <a:off x="5555146" y="3654025"/>
            <a:ext cx="1332000"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solidFill>
                  <a:srgbClr val="FF0000"/>
                </a:solidFill>
                <a:latin typeface="Times New Roman"/>
                <a:ea typeface="宋体"/>
                <a:cs typeface="宋体"/>
              </a:rPr>
              <a:t> 0x00002003</a:t>
            </a:r>
            <a:endParaRPr lang="zh-CN" sz="1800" kern="100" dirty="0">
              <a:solidFill>
                <a:srgbClr val="FF0000"/>
              </a:solidFill>
              <a:latin typeface="Times New Roman"/>
              <a:ea typeface="宋体"/>
              <a:cs typeface="宋体"/>
            </a:endParaRPr>
          </a:p>
        </p:txBody>
      </p:sp>
      <p:sp>
        <p:nvSpPr>
          <p:cNvPr id="24" name="文本框 2"/>
          <p:cNvSpPr txBox="1">
            <a:spLocks noChangeArrowheads="1"/>
          </p:cNvSpPr>
          <p:nvPr/>
        </p:nvSpPr>
        <p:spPr bwMode="auto">
          <a:xfrm>
            <a:off x="6995306" y="3654025"/>
            <a:ext cx="1332000"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solidFill>
                  <a:srgbClr val="FF0000"/>
                </a:solidFill>
                <a:latin typeface="Times New Roman"/>
                <a:ea typeface="宋体"/>
                <a:cs typeface="宋体"/>
              </a:rPr>
              <a:t> 0x00002002</a:t>
            </a:r>
            <a:endParaRPr lang="zh-CN" sz="1800" kern="100" dirty="0">
              <a:solidFill>
                <a:srgbClr val="FF0000"/>
              </a:solidFill>
              <a:latin typeface="Times New Roman"/>
              <a:ea typeface="宋体"/>
              <a:cs typeface="宋体"/>
            </a:endParaRPr>
          </a:p>
        </p:txBody>
      </p:sp>
      <p:sp>
        <p:nvSpPr>
          <p:cNvPr id="25" name="文本框 2"/>
          <p:cNvSpPr txBox="1">
            <a:spLocks noChangeArrowheads="1"/>
          </p:cNvSpPr>
          <p:nvPr/>
        </p:nvSpPr>
        <p:spPr bwMode="auto">
          <a:xfrm>
            <a:off x="8435466" y="3654025"/>
            <a:ext cx="1332000"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solidFill>
                  <a:srgbClr val="FF0000"/>
                </a:solidFill>
                <a:latin typeface="Times New Roman"/>
                <a:ea typeface="宋体"/>
                <a:cs typeface="宋体"/>
              </a:rPr>
              <a:t> 0x00002001</a:t>
            </a:r>
            <a:endParaRPr lang="zh-CN" sz="1800" kern="100" dirty="0">
              <a:solidFill>
                <a:srgbClr val="FF0000"/>
              </a:solidFill>
              <a:latin typeface="Times New Roman"/>
              <a:ea typeface="宋体"/>
              <a:cs typeface="宋体"/>
            </a:endParaRPr>
          </a:p>
        </p:txBody>
      </p:sp>
      <p:sp>
        <p:nvSpPr>
          <p:cNvPr id="26" name="文本框 2"/>
          <p:cNvSpPr txBox="1">
            <a:spLocks noChangeArrowheads="1"/>
          </p:cNvSpPr>
          <p:nvPr/>
        </p:nvSpPr>
        <p:spPr bwMode="auto">
          <a:xfrm>
            <a:off x="9902781" y="3654025"/>
            <a:ext cx="1332000"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solidFill>
                  <a:srgbClr val="FF0000"/>
                </a:solidFill>
                <a:latin typeface="Times New Roman"/>
                <a:ea typeface="宋体"/>
                <a:cs typeface="宋体"/>
              </a:rPr>
              <a:t> 0x00002000</a:t>
            </a:r>
            <a:endParaRPr lang="zh-CN" sz="1800" kern="100" dirty="0">
              <a:solidFill>
                <a:srgbClr val="FF0000"/>
              </a:solidFill>
              <a:latin typeface="Times New Roman"/>
              <a:ea typeface="宋体"/>
              <a:cs typeface="宋体"/>
            </a:endParaRPr>
          </a:p>
        </p:txBody>
      </p:sp>
      <p:sp>
        <p:nvSpPr>
          <p:cNvPr id="27" name="文本框 2"/>
          <p:cNvSpPr txBox="1">
            <a:spLocks noChangeArrowheads="1"/>
          </p:cNvSpPr>
          <p:nvPr/>
        </p:nvSpPr>
        <p:spPr bwMode="auto">
          <a:xfrm>
            <a:off x="7040311" y="4892651"/>
            <a:ext cx="1332000" cy="336549"/>
          </a:xfrm>
          <a:prstGeom prst="rect">
            <a:avLst/>
          </a:prstGeom>
          <a:solidFill>
            <a:srgbClr val="FFFFFF"/>
          </a:solidFill>
          <a:ln w="9525">
            <a:noFill/>
            <a:miter lim="800000"/>
            <a:headEnd/>
            <a:tailEnd/>
          </a:ln>
        </p:spPr>
        <p:txBody>
          <a:bodyPr lIns="0" tIns="0" rIns="0" bIns="0" anchor="ctr"/>
          <a:lstStyle/>
          <a:p>
            <a:pPr algn="just">
              <a:spcAft>
                <a:spcPts val="0"/>
              </a:spcAft>
              <a:defRPr/>
            </a:pPr>
            <a:r>
              <a:rPr lang="en-US" sz="1800" kern="100" dirty="0">
                <a:solidFill>
                  <a:srgbClr val="FF0000"/>
                </a:solidFill>
                <a:latin typeface="Times New Roman"/>
                <a:ea typeface="宋体"/>
                <a:cs typeface="宋体"/>
              </a:rPr>
              <a:t> 0x00002000</a:t>
            </a:r>
            <a:endParaRPr lang="zh-CN" sz="1800" kern="100" dirty="0">
              <a:solidFill>
                <a:srgbClr val="FF0000"/>
              </a:solidFill>
              <a:latin typeface="Times New Roman"/>
              <a:ea typeface="宋体"/>
              <a:cs typeface="宋体"/>
            </a:endParaRPr>
          </a:p>
        </p:txBody>
      </p:sp>
      <p:grpSp>
        <p:nvGrpSpPr>
          <p:cNvPr id="5" name="组合 4">
            <a:extLst>
              <a:ext uri="{FF2B5EF4-FFF2-40B4-BE49-F238E27FC236}">
                <a16:creationId xmlns:a16="http://schemas.microsoft.com/office/drawing/2014/main" id="{B497F513-5A21-4576-BC93-9CDF1DE2DF70}"/>
              </a:ext>
            </a:extLst>
          </p:cNvPr>
          <p:cNvGrpSpPr/>
          <p:nvPr/>
        </p:nvGrpSpPr>
        <p:grpSpPr>
          <a:xfrm>
            <a:off x="9806954" y="1853865"/>
            <a:ext cx="1440000" cy="1440080"/>
            <a:chOff x="8639109" y="1561898"/>
            <a:chExt cx="1440000" cy="1440080"/>
          </a:xfrm>
        </p:grpSpPr>
        <p:sp>
          <p:nvSpPr>
            <p:cNvPr id="6" name="TextBox 5"/>
            <p:cNvSpPr txBox="1">
              <a:spLocks noChangeArrowheads="1"/>
            </p:cNvSpPr>
            <p:nvPr/>
          </p:nvSpPr>
          <p:spPr bwMode="auto">
            <a:xfrm>
              <a:off x="8639109" y="1561898"/>
              <a:ext cx="1440000" cy="360000"/>
            </a:xfrm>
            <a:prstGeom prst="rect">
              <a:avLst/>
            </a:prstGeom>
            <a:noFill/>
            <a:ln w="952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endParaRPr lang="zh-CN" altLang="en-US" dirty="0"/>
            </a:p>
          </p:txBody>
        </p:sp>
        <p:sp>
          <p:nvSpPr>
            <p:cNvPr id="35" name="TextBox 5">
              <a:extLst>
                <a:ext uri="{FF2B5EF4-FFF2-40B4-BE49-F238E27FC236}">
                  <a16:creationId xmlns:a16="http://schemas.microsoft.com/office/drawing/2014/main" id="{4D875F05-3597-4A63-9FC6-89F0B477043F}"/>
                </a:ext>
              </a:extLst>
            </p:cNvPr>
            <p:cNvSpPr txBox="1">
              <a:spLocks noChangeArrowheads="1"/>
            </p:cNvSpPr>
            <p:nvPr/>
          </p:nvSpPr>
          <p:spPr bwMode="auto">
            <a:xfrm>
              <a:off x="8639109" y="1921938"/>
              <a:ext cx="1440000" cy="360000"/>
            </a:xfrm>
            <a:prstGeom prst="rect">
              <a:avLst/>
            </a:prstGeom>
            <a:noFill/>
            <a:ln w="952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endParaRPr lang="zh-CN" altLang="en-US" dirty="0"/>
            </a:p>
          </p:txBody>
        </p:sp>
        <p:sp>
          <p:nvSpPr>
            <p:cNvPr id="36" name="TextBox 5">
              <a:extLst>
                <a:ext uri="{FF2B5EF4-FFF2-40B4-BE49-F238E27FC236}">
                  <a16:creationId xmlns:a16="http://schemas.microsoft.com/office/drawing/2014/main" id="{E50AFCDF-6C6D-42F3-9126-9E6308BBE070}"/>
                </a:ext>
              </a:extLst>
            </p:cNvPr>
            <p:cNvSpPr txBox="1">
              <a:spLocks noChangeArrowheads="1"/>
            </p:cNvSpPr>
            <p:nvPr/>
          </p:nvSpPr>
          <p:spPr bwMode="auto">
            <a:xfrm>
              <a:off x="8639109" y="2281938"/>
              <a:ext cx="1440000" cy="360000"/>
            </a:xfrm>
            <a:prstGeom prst="rect">
              <a:avLst/>
            </a:prstGeom>
            <a:noFill/>
            <a:ln w="952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endParaRPr lang="zh-CN" altLang="en-US" dirty="0"/>
            </a:p>
          </p:txBody>
        </p:sp>
        <p:sp>
          <p:nvSpPr>
            <p:cNvPr id="37" name="TextBox 5">
              <a:extLst>
                <a:ext uri="{FF2B5EF4-FFF2-40B4-BE49-F238E27FC236}">
                  <a16:creationId xmlns:a16="http://schemas.microsoft.com/office/drawing/2014/main" id="{21984DEE-A253-4981-A3DF-0DF2783C880A}"/>
                </a:ext>
              </a:extLst>
            </p:cNvPr>
            <p:cNvSpPr txBox="1">
              <a:spLocks noChangeArrowheads="1"/>
            </p:cNvSpPr>
            <p:nvPr/>
          </p:nvSpPr>
          <p:spPr bwMode="auto">
            <a:xfrm>
              <a:off x="8639109" y="2641978"/>
              <a:ext cx="1440000" cy="360000"/>
            </a:xfrm>
            <a:prstGeom prst="rect">
              <a:avLst/>
            </a:prstGeom>
            <a:noFill/>
            <a:ln w="952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endParaRPr lang="zh-CN" altLang="en-US" dirty="0"/>
            </a:p>
          </p:txBody>
        </p:sp>
      </p:grpSp>
      <p:sp>
        <p:nvSpPr>
          <p:cNvPr id="13" name="矩形 12">
            <a:extLst>
              <a:ext uri="{FF2B5EF4-FFF2-40B4-BE49-F238E27FC236}">
                <a16:creationId xmlns:a16="http://schemas.microsoft.com/office/drawing/2014/main" id="{67E09AE4-7FEF-4C5A-AC94-6055A69E511D}"/>
              </a:ext>
            </a:extLst>
          </p:cNvPr>
          <p:cNvSpPr/>
          <p:nvPr/>
        </p:nvSpPr>
        <p:spPr>
          <a:xfrm>
            <a:off x="199551" y="5821165"/>
            <a:ext cx="11386265" cy="830997"/>
          </a:xfrm>
          <a:prstGeom prst="rect">
            <a:avLst/>
          </a:prstGeom>
          <a:ln>
            <a:solidFill>
              <a:schemeClr val="tx1"/>
            </a:solidFill>
          </a:ln>
        </p:spPr>
        <p:txBody>
          <a:bodyPr wrap="square">
            <a:spAutoFit/>
          </a:bodyPr>
          <a:lstStyle/>
          <a:p>
            <a:pPr marL="0" indent="0">
              <a:buFontTx/>
              <a:buNone/>
            </a:pPr>
            <a:r>
              <a:rPr lang="zh-CN" altLang="en-US" b="1" dirty="0">
                <a:solidFill>
                  <a:srgbClr val="FF0000"/>
                </a:solidFill>
              </a:rPr>
              <a:t>每一个内存单元都有一个地址</a:t>
            </a:r>
            <a:r>
              <a:rPr lang="zh-CN" altLang="en-US" b="1" dirty="0">
                <a:solidFill>
                  <a:srgbClr val="FF0000"/>
                </a:solidFill>
                <a:latin typeface="宋体" pitchFamily="2" charset="-122"/>
                <a:ea typeface="宋体" pitchFamily="2" charset="-122"/>
              </a:rPr>
              <a:t>（一般用十六进制数描述地址，</a:t>
            </a:r>
            <a:r>
              <a:rPr kumimoji="1" lang="zh-CN" altLang="en-US" b="1" dirty="0">
                <a:solidFill>
                  <a:srgbClr val="FF0000"/>
                </a:solidFill>
                <a:latin typeface="宋体" pitchFamily="2" charset="-122"/>
                <a:ea typeface="宋体" pitchFamily="2" charset="-122"/>
              </a:rPr>
              <a:t>开头的</a:t>
            </a:r>
            <a:r>
              <a:rPr kumimoji="1" lang="en-US" altLang="zh-CN" b="1" dirty="0">
                <a:solidFill>
                  <a:srgbClr val="FF0000"/>
                </a:solidFill>
                <a:latin typeface="宋体" pitchFamily="2" charset="-122"/>
                <a:ea typeface="宋体" pitchFamily="2" charset="-122"/>
              </a:rPr>
              <a:t>00</a:t>
            </a:r>
            <a:r>
              <a:rPr kumimoji="1" lang="zh-CN" altLang="en-US" b="1" dirty="0">
                <a:solidFill>
                  <a:srgbClr val="FF0000"/>
                </a:solidFill>
                <a:latin typeface="宋体" pitchFamily="2" charset="-122"/>
                <a:ea typeface="宋体" pitchFamily="2" charset="-122"/>
              </a:rPr>
              <a:t>可以省略）</a:t>
            </a:r>
            <a:endParaRPr kumimoji="1" lang="en-US" altLang="zh-CN" b="1" dirty="0">
              <a:solidFill>
                <a:srgbClr val="FF0000"/>
              </a:solidFill>
              <a:latin typeface="宋体" pitchFamily="2" charset="-122"/>
              <a:ea typeface="宋体" pitchFamily="2" charset="-122"/>
            </a:endParaRPr>
          </a:p>
          <a:p>
            <a:pPr marL="0" indent="0">
              <a:buFontTx/>
              <a:buNone/>
            </a:pPr>
            <a:r>
              <a:rPr lang="zh-CN" altLang="en-US" b="1" dirty="0">
                <a:latin typeface="宋体" pitchFamily="2" charset="-122"/>
                <a:ea typeface="宋体" pitchFamily="2" charset="-122"/>
              </a:rPr>
              <a:t>（其中存储的数据一般用十进制或十六进制描述）</a:t>
            </a:r>
            <a:endParaRPr lang="en-US" altLang="zh-CN" b="1" dirty="0">
              <a:solidFill>
                <a:srgbClr val="FF0000"/>
              </a:solidFill>
              <a:latin typeface="宋体" pitchFamily="2" charset="-122"/>
              <a:ea typeface="宋体" pitchFamily="2" charset="-122"/>
            </a:endParaRPr>
          </a:p>
        </p:txBody>
      </p:sp>
      <p:sp>
        <p:nvSpPr>
          <p:cNvPr id="44" name="TextBox 10">
            <a:extLst>
              <a:ext uri="{FF2B5EF4-FFF2-40B4-BE49-F238E27FC236}">
                <a16:creationId xmlns:a16="http://schemas.microsoft.com/office/drawing/2014/main" id="{7DE3A89F-72A2-4F0D-8566-2AF092FDFD89}"/>
              </a:ext>
            </a:extLst>
          </p:cNvPr>
          <p:cNvSpPr txBox="1">
            <a:spLocks noChangeArrowheads="1"/>
          </p:cNvSpPr>
          <p:nvPr/>
        </p:nvSpPr>
        <p:spPr bwMode="auto">
          <a:xfrm>
            <a:off x="10730721" y="4856691"/>
            <a:ext cx="432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t>       </a:t>
            </a:r>
            <a:endParaRPr lang="zh-CN" altLang="en-US" dirty="0"/>
          </a:p>
        </p:txBody>
      </p:sp>
    </p:spTree>
    <p:extLst>
      <p:ext uri="{BB962C8B-B14F-4D97-AF65-F5344CB8AC3E}">
        <p14:creationId xmlns:p14="http://schemas.microsoft.com/office/powerpoint/2010/main" val="22459154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13" grpId="0" animBg="1"/>
      <p:bldP spid="44"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4239A455-FD61-4410-A1F2-EA5D2F32BEC5}" type="slidenum">
              <a:rPr lang="en-US" altLang="zh-CN" sz="1200">
                <a:ea typeface="+mn-ea"/>
              </a:rPr>
              <a:pPr algn="r">
                <a:defRPr/>
              </a:pPr>
              <a:t>30</a:t>
            </a:fld>
            <a:endParaRPr lang="en-US" altLang="zh-CN" sz="1200">
              <a:ea typeface="+mn-ea"/>
            </a:endParaRPr>
          </a:p>
        </p:txBody>
      </p:sp>
      <p:sp>
        <p:nvSpPr>
          <p:cNvPr id="4099" name="标题 4"/>
          <p:cNvSpPr>
            <a:spLocks noGrp="1"/>
          </p:cNvSpPr>
          <p:nvPr>
            <p:ph type="title"/>
          </p:nvPr>
        </p:nvSpPr>
        <p:spPr/>
        <p:txBody>
          <a:bodyPr/>
          <a:lstStyle/>
          <a:p>
            <a:r>
              <a:rPr lang="zh-CN" altLang="en-US" dirty="0"/>
              <a:t>指针及其运用</a:t>
            </a:r>
          </a:p>
        </p:txBody>
      </p:sp>
      <p:sp>
        <p:nvSpPr>
          <p:cNvPr id="4100" name="Rectangle 3"/>
          <p:cNvSpPr>
            <a:spLocks noGrp="1" noChangeArrowheads="1"/>
          </p:cNvSpPr>
          <p:nvPr>
            <p:ph idx="1"/>
          </p:nvPr>
        </p:nvSpPr>
        <p:spPr/>
        <p:txBody>
          <a:bodyPr/>
          <a:lstStyle/>
          <a:p>
            <a:pPr eaLnBrk="1" hangingPunct="1">
              <a:spcBef>
                <a:spcPts val="0"/>
              </a:spcBef>
            </a:pPr>
            <a:r>
              <a:rPr lang="zh-CN" altLang="en-US" sz="2400" b="0" dirty="0"/>
              <a:t>指针的基本概念</a:t>
            </a:r>
            <a:endParaRPr lang="en-US" altLang="zh-CN" sz="2400" b="0" dirty="0"/>
          </a:p>
          <a:p>
            <a:pPr lvl="1" eaLnBrk="1" hangingPunct="1">
              <a:spcBef>
                <a:spcPts val="0"/>
              </a:spcBef>
            </a:pPr>
            <a:r>
              <a:rPr lang="zh-CN" altLang="en-US" sz="2000" dirty="0"/>
              <a:t>概述</a:t>
            </a:r>
            <a:endParaRPr lang="en-US" altLang="zh-CN" sz="2000" dirty="0"/>
          </a:p>
          <a:p>
            <a:pPr lvl="1" eaLnBrk="1" hangingPunct="1">
              <a:spcBef>
                <a:spcPts val="0"/>
              </a:spcBef>
            </a:pPr>
            <a:r>
              <a:rPr lang="zh-CN" altLang="en-US" sz="2000" dirty="0"/>
              <a:t>指针类型的构造</a:t>
            </a:r>
            <a:endParaRPr lang="en-US" altLang="zh-CN" sz="2000" dirty="0"/>
          </a:p>
          <a:p>
            <a:pPr lvl="1" eaLnBrk="1" hangingPunct="1">
              <a:spcBef>
                <a:spcPts val="0"/>
              </a:spcBef>
            </a:pPr>
            <a:r>
              <a:rPr lang="zh-CN" altLang="en-US" sz="2000" dirty="0"/>
              <a:t>指针变量的定义与初始化</a:t>
            </a:r>
            <a:endParaRPr lang="en-US" altLang="zh-CN" sz="2000" dirty="0"/>
          </a:p>
          <a:p>
            <a:pPr lvl="1" eaLnBrk="1" hangingPunct="1">
              <a:spcBef>
                <a:spcPts val="0"/>
              </a:spcBef>
            </a:pPr>
            <a:r>
              <a:rPr lang="zh-CN" altLang="en-US" sz="2000" dirty="0"/>
              <a:t>指针的基本操作</a:t>
            </a:r>
            <a:endParaRPr lang="en-US" altLang="zh-CN" sz="2000" b="0" dirty="0"/>
          </a:p>
          <a:p>
            <a:pPr eaLnBrk="1" hangingPunct="1">
              <a:spcBef>
                <a:spcPts val="0"/>
              </a:spcBef>
            </a:pPr>
            <a:r>
              <a:rPr lang="zh-CN" altLang="en-US" sz="2400" b="0" dirty="0"/>
              <a:t>用指针操纵数组</a:t>
            </a:r>
            <a:endParaRPr lang="en-US" altLang="zh-CN" sz="2400" b="0" dirty="0"/>
          </a:p>
          <a:p>
            <a:pPr lvl="5">
              <a:spcBef>
                <a:spcPts val="0"/>
              </a:spcBef>
            </a:pPr>
            <a:endParaRPr lang="en-US" altLang="zh-CN" sz="1400" dirty="0"/>
          </a:p>
          <a:p>
            <a:pPr eaLnBrk="1" hangingPunct="1">
              <a:spcBef>
                <a:spcPts val="0"/>
              </a:spcBef>
            </a:pPr>
            <a:r>
              <a:rPr lang="zh-CN" altLang="en-US" sz="2400" dirty="0">
                <a:solidFill>
                  <a:srgbClr val="FF0000"/>
                </a:solidFill>
              </a:rPr>
              <a:t>用指针在函数间传递数据</a:t>
            </a:r>
            <a:endParaRPr lang="en-US" altLang="zh-CN" sz="2400" dirty="0">
              <a:solidFill>
                <a:srgbClr val="FF0000"/>
              </a:solidFill>
            </a:endParaRPr>
          </a:p>
          <a:p>
            <a:pPr lvl="1" eaLnBrk="1" hangingPunct="1">
              <a:spcBef>
                <a:spcPts val="0"/>
              </a:spcBef>
            </a:pPr>
            <a:r>
              <a:rPr lang="zh-CN" altLang="en-US" sz="2000" dirty="0"/>
              <a:t>指针类型参数</a:t>
            </a:r>
            <a:endParaRPr lang="en-US" altLang="zh-CN" sz="2000" dirty="0"/>
          </a:p>
          <a:p>
            <a:pPr lvl="1" eaLnBrk="1" hangingPunct="1">
              <a:spcBef>
                <a:spcPts val="0"/>
              </a:spcBef>
            </a:pPr>
            <a:r>
              <a:rPr lang="en-US" altLang="zh-CN" sz="2000" dirty="0"/>
              <a:t>const</a:t>
            </a:r>
            <a:r>
              <a:rPr lang="zh-CN" altLang="en-US" sz="2000" dirty="0"/>
              <a:t>的作用</a:t>
            </a:r>
            <a:endParaRPr lang="en-US" altLang="zh-CN" sz="2000" dirty="0"/>
          </a:p>
          <a:p>
            <a:pPr lvl="1" eaLnBrk="1" hangingPunct="1">
              <a:spcBef>
                <a:spcPts val="0"/>
              </a:spcBef>
            </a:pPr>
            <a:r>
              <a:rPr lang="zh-CN" altLang="en-US" sz="2000" dirty="0"/>
              <a:t>指针类型返回值</a:t>
            </a:r>
            <a:endParaRPr lang="en-US" altLang="zh-CN" sz="2000" dirty="0"/>
          </a:p>
          <a:p>
            <a:pPr eaLnBrk="1" hangingPunct="1">
              <a:spcBef>
                <a:spcPts val="0"/>
              </a:spcBef>
            </a:pPr>
            <a:r>
              <a:rPr lang="zh-CN" altLang="en-US" sz="2400" dirty="0">
                <a:solidFill>
                  <a:srgbClr val="FF0000"/>
                </a:solidFill>
              </a:rPr>
              <a:t>用指针访问动态变量</a:t>
            </a:r>
            <a:endParaRPr lang="en-US" altLang="zh-CN" sz="2400" dirty="0">
              <a:solidFill>
                <a:srgbClr val="FF0000"/>
              </a:solidFill>
            </a:endParaRPr>
          </a:p>
          <a:p>
            <a:pPr lvl="1" eaLnBrk="1" hangingPunct="1">
              <a:spcBef>
                <a:spcPts val="0"/>
              </a:spcBef>
            </a:pPr>
            <a:r>
              <a:rPr lang="zh-CN" altLang="en-US" sz="2000" dirty="0"/>
              <a:t>通用指针与</a:t>
            </a:r>
            <a:r>
              <a:rPr lang="en-US" altLang="zh-CN" sz="2000" dirty="0"/>
              <a:t>void</a:t>
            </a:r>
            <a:r>
              <a:rPr lang="zh-CN" altLang="en-US" sz="2000" dirty="0"/>
              <a:t>类型</a:t>
            </a:r>
            <a:endParaRPr lang="en-US" altLang="zh-CN" sz="2000" dirty="0"/>
          </a:p>
          <a:p>
            <a:pPr lvl="1" eaLnBrk="1" hangingPunct="1">
              <a:spcBef>
                <a:spcPts val="0"/>
              </a:spcBef>
            </a:pPr>
            <a:r>
              <a:rPr lang="zh-CN" altLang="en-US" sz="2000" dirty="0"/>
              <a:t>动态变量的创建、访问和撤销</a:t>
            </a:r>
            <a:endParaRPr lang="en-US" altLang="zh-CN" sz="2000" dirty="0"/>
          </a:p>
          <a:p>
            <a:pPr lvl="1" eaLnBrk="1" hangingPunct="1">
              <a:spcBef>
                <a:spcPts val="0"/>
              </a:spcBef>
            </a:pPr>
            <a:r>
              <a:rPr lang="zh-CN" altLang="en-US" sz="2000" dirty="0"/>
              <a:t>内存泄漏与悬浮指针</a:t>
            </a:r>
            <a:endParaRPr lang="en-US" altLang="zh-CN" sz="2000" dirty="0"/>
          </a:p>
          <a:p>
            <a:pPr lvl="5">
              <a:spcBef>
                <a:spcPts val="0"/>
              </a:spcBef>
            </a:pPr>
            <a:endParaRPr lang="en-US" altLang="zh-CN" sz="1400" b="0" dirty="0"/>
          </a:p>
          <a:p>
            <a:pPr eaLnBrk="1" hangingPunct="1">
              <a:spcBef>
                <a:spcPts val="0"/>
              </a:spcBef>
            </a:pPr>
            <a:r>
              <a:rPr lang="zh-CN" altLang="en-US" sz="2000" b="0" dirty="0"/>
              <a:t>多级指针</a:t>
            </a:r>
            <a:endParaRPr lang="en-US" altLang="zh-CN" sz="2000" b="0" dirty="0"/>
          </a:p>
          <a:p>
            <a:pPr eaLnBrk="1" hangingPunct="1">
              <a:spcBef>
                <a:spcPts val="0"/>
              </a:spcBef>
            </a:pPr>
            <a:r>
              <a:rPr lang="zh-CN" altLang="en-US" sz="2000" b="0" dirty="0"/>
              <a:t>用指针操纵函数</a:t>
            </a:r>
            <a:endParaRPr lang="en-US" altLang="zh-CN" sz="2000" b="0" dirty="0"/>
          </a:p>
          <a:p>
            <a:pPr eaLnBrk="1" hangingPunct="1">
              <a:spcBef>
                <a:spcPts val="0"/>
              </a:spcBef>
            </a:pPr>
            <a:r>
              <a:rPr lang="en-US" altLang="zh-CN" sz="2000" b="0" dirty="0"/>
              <a:t>C++</a:t>
            </a:r>
            <a:r>
              <a:rPr lang="zh-CN" altLang="en-US" sz="2000" b="0" dirty="0"/>
              <a:t>的引用类型</a:t>
            </a:r>
            <a:endParaRPr lang="en-US" altLang="zh-CN" sz="2000" b="0" dirty="0"/>
          </a:p>
          <a:p>
            <a:pPr eaLnBrk="1" hangingPunct="1">
              <a:spcBef>
                <a:spcPts val="0"/>
              </a:spcBef>
            </a:pPr>
            <a:endParaRPr lang="en-US" altLang="zh-CN" sz="2400" b="0" dirty="0"/>
          </a:p>
        </p:txBody>
      </p:sp>
      <p:sp>
        <p:nvSpPr>
          <p:cNvPr id="5" name="对话气泡: 矩形 4">
            <a:extLst>
              <a:ext uri="{FF2B5EF4-FFF2-40B4-BE49-F238E27FC236}">
                <a16:creationId xmlns:a16="http://schemas.microsoft.com/office/drawing/2014/main" id="{D4E409A1-60E6-47AF-90BE-F1EB9F426634}"/>
              </a:ext>
            </a:extLst>
          </p:cNvPr>
          <p:cNvSpPr/>
          <p:nvPr/>
        </p:nvSpPr>
        <p:spPr bwMode="auto">
          <a:xfrm>
            <a:off x="4925076" y="1725888"/>
            <a:ext cx="6120000" cy="810089"/>
          </a:xfrm>
          <a:prstGeom prst="wedgeRectCallout">
            <a:avLst>
              <a:gd name="adj1" fmla="val -58030"/>
              <a:gd name="adj2" fmla="val 1527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latin typeface="Courier New" pitchFamily="49" charset="0"/>
                <a:cs typeface="Courier New" pitchFamily="49" charset="0"/>
              </a:rPr>
              <a:t>以上</a:t>
            </a:r>
            <a:r>
              <a:rPr lang="zh-CN" altLang="zh-CN" dirty="0">
                <a:latin typeface="Courier New" pitchFamily="49" charset="0"/>
                <a:cs typeface="Courier New" pitchFamily="49" charset="0"/>
              </a:rPr>
              <a:t>用简单的例子</a:t>
            </a:r>
            <a:r>
              <a:rPr lang="zh-CN" altLang="en-US" dirty="0">
                <a:latin typeface="Courier New" pitchFamily="49" charset="0"/>
                <a:cs typeface="Courier New" pitchFamily="49" charset="0"/>
              </a:rPr>
              <a:t>，</a:t>
            </a:r>
            <a:r>
              <a:rPr lang="zh-CN" altLang="zh-CN" dirty="0">
                <a:latin typeface="Courier New" pitchFamily="49" charset="0"/>
                <a:cs typeface="Courier New" pitchFamily="49" charset="0"/>
              </a:rPr>
              <a:t>示意</a:t>
            </a:r>
            <a:r>
              <a:rPr lang="zh-CN" altLang="en-US" dirty="0">
                <a:latin typeface="Courier New" pitchFamily="49" charset="0"/>
                <a:cs typeface="Courier New" pitchFamily="49" charset="0"/>
              </a:rPr>
              <a:t>指针变量</a:t>
            </a:r>
            <a:endParaRPr lang="en-US" altLang="zh-CN" dirty="0">
              <a:latin typeface="Courier New" pitchFamily="49" charset="0"/>
              <a:cs typeface="Courier New" pitchFamily="49" charset="0"/>
            </a:endParaRPr>
          </a:p>
          <a:p>
            <a:r>
              <a:rPr lang="zh-CN" altLang="en-US" dirty="0">
                <a:latin typeface="Courier New" pitchFamily="49" charset="0"/>
                <a:cs typeface="Courier New" pitchFamily="49" charset="0"/>
              </a:rPr>
              <a:t>初始化、赋值或操作</a:t>
            </a:r>
            <a:r>
              <a:rPr lang="zh-CN" altLang="zh-CN" dirty="0">
                <a:latin typeface="Courier New" pitchFamily="49" charset="0"/>
                <a:cs typeface="Courier New" pitchFamily="49" charset="0"/>
              </a:rPr>
              <a:t>中的注意事项。</a:t>
            </a:r>
            <a:r>
              <a:rPr lang="zh-CN" altLang="en-US" dirty="0">
                <a:latin typeface="Courier New" pitchFamily="49" charset="0"/>
                <a:cs typeface="Courier New" pitchFamily="49" charset="0"/>
              </a:rPr>
              <a:t>其实，</a:t>
            </a:r>
            <a:endParaRPr lang="en-US" altLang="zh-CN" dirty="0">
              <a:latin typeface="Courier New" pitchFamily="49" charset="0"/>
              <a:cs typeface="Courier New" pitchFamily="49" charset="0"/>
            </a:endParaRPr>
          </a:p>
        </p:txBody>
      </p:sp>
      <p:sp>
        <p:nvSpPr>
          <p:cNvPr id="7" name="对话气泡: 矩形 6">
            <a:extLst>
              <a:ext uri="{FF2B5EF4-FFF2-40B4-BE49-F238E27FC236}">
                <a16:creationId xmlns:a16="http://schemas.microsoft.com/office/drawing/2014/main" id="{BDBE0AAA-FBE9-4FDF-A161-C0C1A34BF1D0}"/>
              </a:ext>
            </a:extLst>
          </p:cNvPr>
          <p:cNvSpPr/>
          <p:nvPr/>
        </p:nvSpPr>
        <p:spPr bwMode="auto">
          <a:xfrm>
            <a:off x="4925076" y="3068960"/>
            <a:ext cx="6120000" cy="450050"/>
          </a:xfrm>
          <a:prstGeom prst="wedgeRectCallout">
            <a:avLst>
              <a:gd name="adj1" fmla="val -57568"/>
              <a:gd name="adj2" fmla="val -1837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zh-CN" dirty="0">
                <a:latin typeface="Courier New" pitchFamily="49" charset="0"/>
                <a:cs typeface="Courier New" pitchFamily="49" charset="0"/>
              </a:rPr>
              <a:t>指针变量的初始化通常是</a:t>
            </a:r>
            <a:r>
              <a:rPr lang="zh-CN" altLang="en-US" dirty="0">
                <a:latin typeface="Courier New" pitchFamily="49" charset="0"/>
                <a:cs typeface="Courier New" pitchFamily="49" charset="0"/>
              </a:rPr>
              <a:t>实参传给形参</a:t>
            </a:r>
            <a:endParaRPr lang="en-US" altLang="zh-CN" dirty="0">
              <a:latin typeface="Courier New" pitchFamily="49" charset="0"/>
              <a:cs typeface="Courier New" pitchFamily="49" charset="0"/>
            </a:endParaRPr>
          </a:p>
        </p:txBody>
      </p:sp>
      <p:sp>
        <p:nvSpPr>
          <p:cNvPr id="8" name="对话气泡: 矩形 7">
            <a:extLst>
              <a:ext uri="{FF2B5EF4-FFF2-40B4-BE49-F238E27FC236}">
                <a16:creationId xmlns:a16="http://schemas.microsoft.com/office/drawing/2014/main" id="{17C72749-3289-443E-A2CA-E29D8AAA02ED}"/>
              </a:ext>
            </a:extLst>
          </p:cNvPr>
          <p:cNvSpPr/>
          <p:nvPr/>
        </p:nvSpPr>
        <p:spPr bwMode="auto">
          <a:xfrm>
            <a:off x="4925076" y="4201784"/>
            <a:ext cx="6120000" cy="468563"/>
          </a:xfrm>
          <a:prstGeom prst="wedgeRectCallout">
            <a:avLst>
              <a:gd name="adj1" fmla="val -56573"/>
              <a:gd name="adj2" fmla="val -1750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zh-CN" dirty="0">
                <a:latin typeface="Courier New" pitchFamily="49" charset="0"/>
                <a:cs typeface="Courier New" pitchFamily="49" charset="0"/>
              </a:rPr>
              <a:t>指针变量的</a:t>
            </a:r>
            <a:r>
              <a:rPr lang="zh-CN" altLang="en-US" dirty="0">
                <a:latin typeface="Courier New" pitchFamily="49" charset="0"/>
                <a:cs typeface="Courier New" pitchFamily="49" charset="0"/>
              </a:rPr>
              <a:t>赋值</a:t>
            </a:r>
            <a:r>
              <a:rPr lang="zh-CN" altLang="zh-CN" dirty="0">
                <a:latin typeface="Courier New" pitchFamily="49" charset="0"/>
                <a:cs typeface="Courier New" pitchFamily="49" charset="0"/>
              </a:rPr>
              <a:t>通常</a:t>
            </a:r>
            <a:r>
              <a:rPr lang="zh-CN" altLang="en-US" dirty="0">
                <a:latin typeface="Courier New" pitchFamily="49" charset="0"/>
                <a:cs typeface="Courier New" pitchFamily="49" charset="0"/>
              </a:rPr>
              <a:t>操作于动态变量</a:t>
            </a:r>
            <a:endParaRPr lang="en-US" altLang="zh-CN" dirty="0">
              <a:latin typeface="Courier New" pitchFamily="49" charset="0"/>
              <a:cs typeface="Courier New" pitchFamily="49" charset="0"/>
            </a:endParaRPr>
          </a:p>
        </p:txBody>
      </p:sp>
    </p:spTree>
    <p:extLst>
      <p:ext uri="{BB962C8B-B14F-4D97-AF65-F5344CB8AC3E}">
        <p14:creationId xmlns:p14="http://schemas.microsoft.com/office/powerpoint/2010/main" val="16673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用指针在函数间传递数据</a:t>
            </a:r>
          </a:p>
        </p:txBody>
      </p:sp>
      <p:sp>
        <p:nvSpPr>
          <p:cNvPr id="17411" name="内容占位符 2"/>
          <p:cNvSpPr>
            <a:spLocks noGrp="1"/>
          </p:cNvSpPr>
          <p:nvPr>
            <p:ph idx="1"/>
          </p:nvPr>
        </p:nvSpPr>
        <p:spPr/>
        <p:txBody>
          <a:bodyPr/>
          <a:lstStyle/>
          <a:p>
            <a:r>
              <a:rPr lang="zh-CN" altLang="zh-CN" dirty="0">
                <a:latin typeface="Courier New" pitchFamily="49" charset="0"/>
                <a:cs typeface="Courier New" pitchFamily="49" charset="0"/>
              </a:rPr>
              <a:t>实际参数</a:t>
            </a:r>
            <a:r>
              <a:rPr lang="zh-CN" altLang="en-US" dirty="0">
                <a:latin typeface="Courier New" pitchFamily="49" charset="0"/>
                <a:cs typeface="Courier New" pitchFamily="49" charset="0"/>
              </a:rPr>
              <a:t>是</a:t>
            </a:r>
            <a:r>
              <a:rPr lang="zh-CN" altLang="zh-CN" dirty="0">
                <a:latin typeface="Courier New" pitchFamily="49" charset="0"/>
                <a:cs typeface="Courier New" pitchFamily="49" charset="0"/>
              </a:rPr>
              <a:t>地址</a:t>
            </a:r>
            <a:endParaRPr lang="en-US" altLang="zh-CN" dirty="0">
              <a:latin typeface="Courier New" pitchFamily="49" charset="0"/>
              <a:cs typeface="Courier New" pitchFamily="49" charset="0"/>
            </a:endParaRPr>
          </a:p>
          <a:p>
            <a:r>
              <a:rPr lang="zh-CN" altLang="zh-CN" dirty="0">
                <a:latin typeface="Courier New" pitchFamily="49" charset="0"/>
                <a:cs typeface="Courier New" pitchFamily="49" charset="0"/>
              </a:rPr>
              <a:t>形式参数</a:t>
            </a:r>
            <a:r>
              <a:rPr lang="zh-CN" altLang="en-US" dirty="0">
                <a:latin typeface="Courier New" pitchFamily="49" charset="0"/>
                <a:cs typeface="Courier New" pitchFamily="49" charset="0"/>
              </a:rPr>
              <a:t>是</a:t>
            </a:r>
            <a:r>
              <a:rPr lang="zh-CN" altLang="zh-CN" dirty="0">
                <a:latin typeface="Courier New" pitchFamily="49" charset="0"/>
                <a:cs typeface="Courier New" pitchFamily="49" charset="0"/>
              </a:rPr>
              <a:t>指针变量</a:t>
            </a:r>
            <a:endParaRPr lang="en-US" altLang="zh-CN" dirty="0">
              <a:latin typeface="Courier New" pitchFamily="49" charset="0"/>
              <a:cs typeface="Courier New" pitchFamily="49" charset="0"/>
            </a:endParaRPr>
          </a:p>
          <a:p>
            <a:r>
              <a:rPr lang="zh-CN" altLang="en-US" dirty="0"/>
              <a:t>被调函数</a:t>
            </a:r>
            <a:r>
              <a:rPr lang="zh-CN" altLang="zh-CN" dirty="0"/>
              <a:t>通过指针变量</a:t>
            </a:r>
            <a:r>
              <a:rPr lang="zh-CN" altLang="en-US" dirty="0"/>
              <a:t>和取值操作</a:t>
            </a:r>
            <a:r>
              <a:rPr lang="zh-CN" altLang="zh-CN" dirty="0"/>
              <a:t>直接访问</a:t>
            </a:r>
            <a:r>
              <a:rPr lang="zh-CN" altLang="en-US" dirty="0"/>
              <a:t>主调函数中</a:t>
            </a:r>
            <a:r>
              <a:rPr lang="zh-CN" altLang="zh-CN" dirty="0"/>
              <a:t>实参</a:t>
            </a:r>
            <a:r>
              <a:rPr lang="zh-CN" altLang="en-US" dirty="0"/>
              <a:t>那里的数据</a:t>
            </a:r>
            <a:endParaRPr lang="en-US" altLang="zh-CN" dirty="0"/>
          </a:p>
          <a:p>
            <a:r>
              <a:rPr lang="zh-CN" altLang="zh-CN" dirty="0"/>
              <a:t>这种函数调用方式通常叫做</a:t>
            </a:r>
            <a:r>
              <a:rPr lang="zh-CN" altLang="zh-CN" dirty="0">
                <a:solidFill>
                  <a:srgbClr val="FF0000"/>
                </a:solidFill>
              </a:rPr>
              <a:t>传址调用</a:t>
            </a:r>
            <a:endParaRPr lang="zh-CN" altLang="zh-CN" dirty="0"/>
          </a:p>
          <a:p>
            <a:pPr lvl="1"/>
            <a:r>
              <a:rPr lang="zh-CN" altLang="zh-CN" dirty="0"/>
              <a:t>以</a:t>
            </a:r>
            <a:r>
              <a:rPr lang="zh-CN" altLang="en-US" dirty="0"/>
              <a:t>便</a:t>
            </a:r>
            <a:r>
              <a:rPr lang="zh-CN" altLang="zh-CN" dirty="0"/>
              <a:t>提高函数间大量数据（比如数组）的传递效率</a:t>
            </a:r>
            <a:endParaRPr lang="en-US" altLang="zh-CN" dirty="0"/>
          </a:p>
          <a:p>
            <a:pPr lvl="1"/>
            <a:r>
              <a:rPr lang="zh-CN" altLang="en-US" dirty="0"/>
              <a:t>或改变主调函数中的数据（利用函数的副作用）</a:t>
            </a:r>
            <a:endParaRPr lang="zh-CN" altLang="zh-CN" dirty="0"/>
          </a:p>
          <a:p>
            <a:pPr lvl="5"/>
            <a:endParaRPr lang="en-US" altLang="zh-CN" dirty="0"/>
          </a:p>
          <a:p>
            <a:r>
              <a:rPr lang="zh-CN" altLang="zh-CN" dirty="0"/>
              <a:t>实际上，</a:t>
            </a:r>
            <a:r>
              <a:rPr lang="en-US" altLang="zh-CN" dirty="0"/>
              <a:t>C</a:t>
            </a:r>
            <a:r>
              <a:rPr lang="zh-CN" altLang="zh-CN" dirty="0"/>
              <a:t>语言中，写成数组定义形式的形参也是按指针</a:t>
            </a:r>
            <a:r>
              <a:rPr lang="zh-CN" altLang="en-US" dirty="0"/>
              <a:t>变量看待</a:t>
            </a:r>
            <a:r>
              <a:rPr lang="zh-CN" altLang="zh-CN" dirty="0"/>
              <a:t>的，即只给形参分配</a:t>
            </a:r>
            <a:r>
              <a:rPr lang="zh-CN" altLang="en-US" dirty="0"/>
              <a:t>存放一个字</a:t>
            </a:r>
            <a:r>
              <a:rPr lang="zh-CN" altLang="zh-CN" dirty="0"/>
              <a:t>的内存空间，以存储实参</a:t>
            </a:r>
            <a:r>
              <a:rPr lang="zh-CN" altLang="en-US" dirty="0"/>
              <a:t>传来</a:t>
            </a:r>
            <a:r>
              <a:rPr lang="zh-CN" altLang="zh-CN" dirty="0"/>
              <a:t>的地址</a:t>
            </a:r>
          </a:p>
          <a:p>
            <a:pPr lvl="5"/>
            <a:endParaRPr lang="en-US" altLang="zh-CN" dirty="0">
              <a:solidFill>
                <a:srgbClr val="FF0000"/>
              </a:solidFill>
            </a:endParaRPr>
          </a:p>
          <a:p>
            <a:r>
              <a:rPr lang="zh-CN" altLang="zh-CN" dirty="0">
                <a:solidFill>
                  <a:srgbClr val="FF0000"/>
                </a:solidFill>
              </a:rPr>
              <a:t>传</a:t>
            </a:r>
            <a:r>
              <a:rPr lang="zh-CN" altLang="en-US" dirty="0">
                <a:solidFill>
                  <a:srgbClr val="FF0000"/>
                </a:solidFill>
              </a:rPr>
              <a:t>值</a:t>
            </a:r>
            <a:r>
              <a:rPr lang="zh-CN" altLang="zh-CN" dirty="0">
                <a:solidFill>
                  <a:srgbClr val="FF0000"/>
                </a:solidFill>
              </a:rPr>
              <a:t>调用</a:t>
            </a:r>
            <a:endParaRPr lang="zh-CN" altLang="zh-CN" dirty="0"/>
          </a:p>
          <a:p>
            <a:pPr lvl="1"/>
            <a:r>
              <a:rPr lang="zh-CN" altLang="en-US" dirty="0"/>
              <a:t>实参</a:t>
            </a:r>
            <a:r>
              <a:rPr lang="zh-CN" altLang="zh-CN" dirty="0"/>
              <a:t>的副本</a:t>
            </a:r>
            <a:r>
              <a:rPr lang="zh-CN" altLang="en-US" dirty="0"/>
              <a:t>单向</a:t>
            </a:r>
            <a:r>
              <a:rPr lang="zh-CN" altLang="zh-CN" dirty="0"/>
              <a:t>传给形参</a:t>
            </a:r>
            <a:endParaRPr lang="en-US" altLang="zh-CN" dirty="0"/>
          </a:p>
          <a:p>
            <a:pPr lvl="1"/>
            <a:r>
              <a:rPr lang="zh-CN" altLang="en-US" dirty="0"/>
              <a:t>被调函数</a:t>
            </a:r>
            <a:r>
              <a:rPr lang="zh-CN" altLang="zh-CN" dirty="0"/>
              <a:t>访问</a:t>
            </a:r>
            <a:r>
              <a:rPr lang="zh-CN" altLang="en-US" dirty="0"/>
              <a:t>的不是主调函数的数据区</a:t>
            </a:r>
            <a:endParaRPr lang="en-US" altLang="zh-CN" dirty="0"/>
          </a:p>
          <a:p>
            <a:endParaRPr lang="zh-CN" altLang="en-US" dirty="0"/>
          </a:p>
        </p:txBody>
      </p:sp>
      <p:sp>
        <p:nvSpPr>
          <p:cNvPr id="6148"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431CA57E-0EC4-4143-87FC-AA39991FF0EE}" type="slidenum">
              <a:rPr lang="en-US" altLang="zh-CN" sz="1200">
                <a:ea typeface="楷体_GB2312" pitchFamily="49" charset="-122"/>
              </a:rPr>
              <a:pPr algn="r" eaLnBrk="1" hangingPunct="1"/>
              <a:t>31</a:t>
            </a:fld>
            <a:endParaRPr lang="en-US" altLang="zh-CN" sz="1200">
              <a:ea typeface="楷体_GB2312" pitchFamily="49" charset="-122"/>
            </a:endParaRPr>
          </a:p>
        </p:txBody>
      </p:sp>
      <p:sp>
        <p:nvSpPr>
          <p:cNvPr id="5" name="Rectangle 5">
            <a:extLst>
              <a:ext uri="{FF2B5EF4-FFF2-40B4-BE49-F238E27FC236}">
                <a16:creationId xmlns:a16="http://schemas.microsoft.com/office/drawing/2014/main" id="{816F2981-A2B0-4C8A-824C-2364277C977C}"/>
              </a:ext>
            </a:extLst>
          </p:cNvPr>
          <p:cNvSpPr>
            <a:spLocks noChangeArrowheads="1"/>
          </p:cNvSpPr>
          <p:nvPr/>
        </p:nvSpPr>
        <p:spPr bwMode="auto">
          <a:xfrm>
            <a:off x="9995716" y="233364"/>
            <a:ext cx="1343908"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zh-CN" altLang="en-US" b="1" dirty="0">
                <a:solidFill>
                  <a:srgbClr val="FF0000"/>
                </a:solidFill>
              </a:rPr>
              <a:t>重点</a:t>
            </a:r>
            <a:endParaRPr lang="en-US" altLang="zh-CN" b="1" dirty="0">
              <a:solidFill>
                <a:srgbClr val="FF0000"/>
              </a:solidFill>
            </a:endParaRPr>
          </a:p>
        </p:txBody>
      </p:sp>
      <p:sp>
        <p:nvSpPr>
          <p:cNvPr id="4" name="矩形 3">
            <a:extLst>
              <a:ext uri="{FF2B5EF4-FFF2-40B4-BE49-F238E27FC236}">
                <a16:creationId xmlns:a16="http://schemas.microsoft.com/office/drawing/2014/main" id="{BB72D0F3-F461-41FC-AE45-4CF5FC77B4E1}"/>
              </a:ext>
            </a:extLst>
          </p:cNvPr>
          <p:cNvSpPr/>
          <p:nvPr/>
        </p:nvSpPr>
        <p:spPr bwMode="auto">
          <a:xfrm>
            <a:off x="64536" y="5386790"/>
            <a:ext cx="6210690" cy="136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7" name="文本框 6">
            <a:extLst>
              <a:ext uri="{FF2B5EF4-FFF2-40B4-BE49-F238E27FC236}">
                <a16:creationId xmlns:a16="http://schemas.microsoft.com/office/drawing/2014/main" id="{3A47810C-564A-453D-AF27-6095DD1C4E9E}"/>
              </a:ext>
            </a:extLst>
          </p:cNvPr>
          <p:cNvSpPr txBox="1"/>
          <p:nvPr/>
        </p:nvSpPr>
        <p:spPr>
          <a:xfrm>
            <a:off x="5375226" y="5386790"/>
            <a:ext cx="900000" cy="461665"/>
          </a:xfrm>
          <a:prstGeom prst="rect">
            <a:avLst/>
          </a:prstGeom>
          <a:noFill/>
          <a:ln>
            <a:solidFill>
              <a:schemeClr val="tx1"/>
            </a:solidFill>
          </a:ln>
        </p:spPr>
        <p:txBody>
          <a:bodyPr wrap="square" rtlCol="0">
            <a:spAutoFit/>
          </a:bodyPr>
          <a:lstStyle/>
          <a:p>
            <a:pPr algn="ctr"/>
            <a:r>
              <a:rPr lang="zh-CN" altLang="en-US" dirty="0"/>
              <a:t>对比</a:t>
            </a:r>
          </a:p>
        </p:txBody>
      </p:sp>
    </p:spTree>
    <p:extLst>
      <p:ext uri="{BB962C8B-B14F-4D97-AF65-F5344CB8AC3E}">
        <p14:creationId xmlns:p14="http://schemas.microsoft.com/office/powerpoint/2010/main" val="2350996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41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1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1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4"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13">
            <a:extLst>
              <a:ext uri="{FF2B5EF4-FFF2-40B4-BE49-F238E27FC236}">
                <a16:creationId xmlns:a16="http://schemas.microsoft.com/office/drawing/2014/main" id="{403A1A1B-7D8C-4D77-ABA2-6550E8CADC9D}"/>
              </a:ext>
            </a:extLst>
          </p:cNvPr>
          <p:cNvSpPr>
            <a:spLocks noChangeArrowheads="1"/>
          </p:cNvSpPr>
          <p:nvPr/>
        </p:nvSpPr>
        <p:spPr bwMode="auto">
          <a:xfrm>
            <a:off x="7414809" y="2348880"/>
            <a:ext cx="1440266" cy="360000"/>
          </a:xfrm>
          <a:prstGeom prst="rect">
            <a:avLst/>
          </a:prstGeom>
          <a:noFill/>
          <a:ln w="9525">
            <a:solidFill>
              <a:srgbClr val="000000"/>
            </a:solidFill>
            <a:miter lim="800000"/>
            <a:headEnd/>
            <a:tailEnd/>
          </a:ln>
        </p:spPr>
        <p:txBody>
          <a:bodyPr/>
          <a:lstStyle/>
          <a:p>
            <a:pPr eaLnBrk="1" hangingPunct="1"/>
            <a:endParaRPr lang="zh-CN" altLang="en-US"/>
          </a:p>
        </p:txBody>
      </p:sp>
      <p:grpSp>
        <p:nvGrpSpPr>
          <p:cNvPr id="10242" name="组合 42"/>
          <p:cNvGrpSpPr>
            <a:grpSpLocks/>
          </p:cNvGrpSpPr>
          <p:nvPr/>
        </p:nvGrpSpPr>
        <p:grpSpPr bwMode="auto">
          <a:xfrm>
            <a:off x="7135507" y="1808819"/>
            <a:ext cx="1719566" cy="4185426"/>
            <a:chOff x="3777618" y="1907860"/>
            <a:chExt cx="1289437" cy="4185530"/>
          </a:xfrm>
          <a:noFill/>
        </p:grpSpPr>
        <p:sp>
          <p:nvSpPr>
            <p:cNvPr id="10272" name="Rectangle 7"/>
            <p:cNvSpPr>
              <a:spLocks noChangeArrowheads="1"/>
            </p:cNvSpPr>
            <p:nvPr/>
          </p:nvSpPr>
          <p:spPr bwMode="auto">
            <a:xfrm>
              <a:off x="3986935" y="2807983"/>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0273" name="Rectangle 8"/>
            <p:cNvSpPr>
              <a:spLocks noChangeArrowheads="1"/>
            </p:cNvSpPr>
            <p:nvPr/>
          </p:nvSpPr>
          <p:spPr bwMode="auto">
            <a:xfrm>
              <a:off x="3986935" y="4293185"/>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0274" name="Rectangle 9"/>
            <p:cNvSpPr>
              <a:spLocks noChangeArrowheads="1"/>
            </p:cNvSpPr>
            <p:nvPr/>
          </p:nvSpPr>
          <p:spPr bwMode="auto">
            <a:xfrm>
              <a:off x="3986935" y="3933136"/>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0276" name="Rectangle 11"/>
            <p:cNvSpPr>
              <a:spLocks noChangeArrowheads="1"/>
            </p:cNvSpPr>
            <p:nvPr/>
          </p:nvSpPr>
          <p:spPr bwMode="auto">
            <a:xfrm>
              <a:off x="3777618" y="1907860"/>
              <a:ext cx="198596" cy="3077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000" b="1" dirty="0">
                  <a:latin typeface="黑体" pitchFamily="49" charset="-122"/>
                </a:rPr>
                <a:t>栈</a:t>
              </a:r>
              <a:endParaRPr lang="zh-CN" altLang="en-US" sz="2000" b="1" dirty="0"/>
            </a:p>
          </p:txBody>
        </p:sp>
        <p:sp>
          <p:nvSpPr>
            <p:cNvPr id="10277" name="Rectangle 12"/>
            <p:cNvSpPr>
              <a:spLocks noChangeArrowheads="1"/>
            </p:cNvSpPr>
            <p:nvPr/>
          </p:nvSpPr>
          <p:spPr bwMode="auto">
            <a:xfrm>
              <a:off x="3986935" y="4653234"/>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0278" name="Rectangle 13"/>
            <p:cNvSpPr>
              <a:spLocks noChangeArrowheads="1"/>
            </p:cNvSpPr>
            <p:nvPr/>
          </p:nvSpPr>
          <p:spPr bwMode="auto">
            <a:xfrm>
              <a:off x="3986935" y="5373332"/>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0279" name="Rectangle 14"/>
            <p:cNvSpPr>
              <a:spLocks noChangeArrowheads="1"/>
            </p:cNvSpPr>
            <p:nvPr/>
          </p:nvSpPr>
          <p:spPr bwMode="auto">
            <a:xfrm>
              <a:off x="3986935" y="5013283"/>
              <a:ext cx="1080000" cy="360009"/>
            </a:xfrm>
            <a:prstGeom prst="rect">
              <a:avLst/>
            </a:prstGeom>
            <a:grpFill/>
            <a:ln w="9525">
              <a:solidFill>
                <a:srgbClr val="000000"/>
              </a:solidFill>
              <a:miter lim="800000"/>
              <a:headEnd/>
              <a:tailEnd/>
            </a:ln>
          </p:spPr>
          <p:txBody>
            <a:bodyPr/>
            <a:lstStyle/>
            <a:p>
              <a:pPr eaLnBrk="1" hangingPunct="1"/>
              <a:endParaRPr lang="zh-CN" altLang="en-US"/>
            </a:p>
          </p:txBody>
        </p:sp>
        <p:cxnSp>
          <p:nvCxnSpPr>
            <p:cNvPr id="10280" name="直接连接符 35"/>
            <p:cNvCxnSpPr>
              <a:cxnSpLocks noChangeShapeType="1"/>
            </p:cNvCxnSpPr>
            <p:nvPr/>
          </p:nvCxnSpPr>
          <p:spPr bwMode="auto">
            <a:xfrm>
              <a:off x="3986935" y="1937365"/>
              <a:ext cx="0" cy="216005"/>
            </a:xfrm>
            <a:prstGeom prst="line">
              <a:avLst/>
            </a:prstGeom>
            <a:grpFill/>
            <a:ln w="9525" algn="ctr">
              <a:solidFill>
                <a:schemeClr val="tx1"/>
              </a:solidFill>
              <a:round/>
              <a:headEnd/>
              <a:tailEnd/>
            </a:ln>
          </p:spPr>
        </p:cxnSp>
        <p:cxnSp>
          <p:nvCxnSpPr>
            <p:cNvPr id="10281" name="直接连接符 36"/>
            <p:cNvCxnSpPr>
              <a:cxnSpLocks noChangeShapeType="1"/>
            </p:cNvCxnSpPr>
            <p:nvPr/>
          </p:nvCxnSpPr>
          <p:spPr bwMode="auto">
            <a:xfrm>
              <a:off x="5067055" y="1952886"/>
              <a:ext cx="0" cy="180005"/>
            </a:xfrm>
            <a:prstGeom prst="line">
              <a:avLst/>
            </a:prstGeom>
            <a:grpFill/>
            <a:ln w="9525" algn="ctr">
              <a:solidFill>
                <a:schemeClr val="tx1"/>
              </a:solidFill>
              <a:round/>
              <a:headEnd/>
              <a:tailEnd/>
            </a:ln>
          </p:spPr>
        </p:cxnSp>
        <p:sp>
          <p:nvSpPr>
            <p:cNvPr id="10282" name="Rectangle 13"/>
            <p:cNvSpPr>
              <a:spLocks noChangeArrowheads="1"/>
            </p:cNvSpPr>
            <p:nvPr/>
          </p:nvSpPr>
          <p:spPr bwMode="auto">
            <a:xfrm>
              <a:off x="3986935" y="5733381"/>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0283" name="Rectangle 13"/>
            <p:cNvSpPr>
              <a:spLocks noChangeArrowheads="1"/>
            </p:cNvSpPr>
            <p:nvPr/>
          </p:nvSpPr>
          <p:spPr bwMode="auto">
            <a:xfrm>
              <a:off x="3986935" y="3573087"/>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0284" name="Rectangle 13"/>
            <p:cNvSpPr>
              <a:spLocks noChangeArrowheads="1"/>
            </p:cNvSpPr>
            <p:nvPr/>
          </p:nvSpPr>
          <p:spPr bwMode="auto">
            <a:xfrm>
              <a:off x="3986935" y="3168032"/>
              <a:ext cx="1080000" cy="360009"/>
            </a:xfrm>
            <a:prstGeom prst="rect">
              <a:avLst/>
            </a:prstGeom>
            <a:grpFill/>
            <a:ln w="9525">
              <a:solidFill>
                <a:srgbClr val="000000"/>
              </a:solidFill>
              <a:miter lim="800000"/>
              <a:headEnd/>
              <a:tailEnd/>
            </a:ln>
          </p:spPr>
          <p:txBody>
            <a:bodyPr/>
            <a:lstStyle/>
            <a:p>
              <a:pPr eaLnBrk="1" hangingPunct="1"/>
              <a:endParaRPr lang="zh-CN" altLang="en-US"/>
            </a:p>
          </p:txBody>
        </p:sp>
      </p:grpSp>
      <p:sp>
        <p:nvSpPr>
          <p:cNvPr id="29" name="Text Box 29"/>
          <p:cNvSpPr txBox="1">
            <a:spLocks noChangeArrowheads="1"/>
          </p:cNvSpPr>
          <p:nvPr/>
        </p:nvSpPr>
        <p:spPr bwMode="auto">
          <a:xfrm>
            <a:off x="7850401" y="4914203"/>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en-US" altLang="zh-CN" dirty="0"/>
              <a:t>9</a:t>
            </a:r>
          </a:p>
        </p:txBody>
      </p:sp>
      <p:sp>
        <p:nvSpPr>
          <p:cNvPr id="30" name="Text Box 30"/>
          <p:cNvSpPr txBox="1">
            <a:spLocks noChangeArrowheads="1"/>
          </p:cNvSpPr>
          <p:nvPr/>
        </p:nvSpPr>
        <p:spPr bwMode="auto">
          <a:xfrm>
            <a:off x="7850401" y="5274205"/>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en-US" altLang="zh-CN" dirty="0"/>
              <a:t>8</a:t>
            </a:r>
          </a:p>
        </p:txBody>
      </p:sp>
      <p:sp>
        <p:nvSpPr>
          <p:cNvPr id="10266"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B717E79D-A941-484F-8DC7-7FC7DA4E920A}" type="slidenum">
              <a:rPr lang="en-US" altLang="zh-CN" sz="1200">
                <a:ea typeface="楷体_GB2312" pitchFamily="49" charset="-122"/>
              </a:rPr>
              <a:pPr algn="r" eaLnBrk="1" hangingPunct="1"/>
              <a:t>32</a:t>
            </a:fld>
            <a:endParaRPr lang="en-US" altLang="zh-CN" sz="1200">
              <a:ea typeface="楷体_GB2312" pitchFamily="49" charset="-122"/>
            </a:endParaRPr>
          </a:p>
        </p:txBody>
      </p:sp>
      <p:sp>
        <p:nvSpPr>
          <p:cNvPr id="32" name="Text Box 29"/>
          <p:cNvSpPr txBox="1">
            <a:spLocks noChangeArrowheads="1"/>
          </p:cNvSpPr>
          <p:nvPr/>
        </p:nvSpPr>
        <p:spPr bwMode="auto">
          <a:xfrm>
            <a:off x="7850401" y="4554163"/>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en-US" altLang="zh-CN" dirty="0"/>
              <a:t>3</a:t>
            </a:r>
          </a:p>
        </p:txBody>
      </p:sp>
      <p:sp>
        <p:nvSpPr>
          <p:cNvPr id="33" name="Text Box 29"/>
          <p:cNvSpPr txBox="1">
            <a:spLocks noChangeArrowheads="1"/>
          </p:cNvSpPr>
          <p:nvPr/>
        </p:nvSpPr>
        <p:spPr bwMode="auto">
          <a:xfrm>
            <a:off x="7850401" y="4149118"/>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en-US" altLang="zh-CN" dirty="0"/>
              <a:t>2</a:t>
            </a:r>
          </a:p>
        </p:txBody>
      </p:sp>
      <p:sp>
        <p:nvSpPr>
          <p:cNvPr id="34" name="Text Box 29"/>
          <p:cNvSpPr txBox="1">
            <a:spLocks noChangeArrowheads="1"/>
          </p:cNvSpPr>
          <p:nvPr/>
        </p:nvSpPr>
        <p:spPr bwMode="auto">
          <a:xfrm>
            <a:off x="7850401" y="3789078"/>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en-US" altLang="zh-CN" dirty="0"/>
              <a:t>0</a:t>
            </a:r>
          </a:p>
        </p:txBody>
      </p:sp>
      <p:sp>
        <p:nvSpPr>
          <p:cNvPr id="35" name="Text Box 25"/>
          <p:cNvSpPr txBox="1">
            <a:spLocks noChangeArrowheads="1"/>
          </p:cNvSpPr>
          <p:nvPr/>
        </p:nvSpPr>
        <p:spPr bwMode="auto">
          <a:xfrm>
            <a:off x="9028662" y="3023955"/>
            <a:ext cx="62547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n</a:t>
            </a:r>
          </a:p>
        </p:txBody>
      </p:sp>
      <p:sp>
        <p:nvSpPr>
          <p:cNvPr id="36" name="Text Box 25"/>
          <p:cNvSpPr txBox="1">
            <a:spLocks noChangeArrowheads="1"/>
          </p:cNvSpPr>
          <p:nvPr/>
        </p:nvSpPr>
        <p:spPr bwMode="auto">
          <a:xfrm>
            <a:off x="9017513" y="2635577"/>
            <a:ext cx="1660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x</a:t>
            </a:r>
          </a:p>
        </p:txBody>
      </p:sp>
      <p:sp>
        <p:nvSpPr>
          <p:cNvPr id="37" name="Text Box 29"/>
          <p:cNvSpPr txBox="1">
            <a:spLocks noChangeArrowheads="1"/>
          </p:cNvSpPr>
          <p:nvPr/>
        </p:nvSpPr>
        <p:spPr bwMode="auto">
          <a:xfrm>
            <a:off x="7850401" y="3023955"/>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en-US" altLang="zh-CN" dirty="0">
                <a:solidFill>
                  <a:srgbClr val="FF0000"/>
                </a:solidFill>
              </a:rPr>
              <a:t>5</a:t>
            </a:r>
          </a:p>
        </p:txBody>
      </p:sp>
      <p:sp>
        <p:nvSpPr>
          <p:cNvPr id="38" name="Text Box 29"/>
          <p:cNvSpPr txBox="1">
            <a:spLocks noChangeArrowheads="1"/>
          </p:cNvSpPr>
          <p:nvPr/>
        </p:nvSpPr>
        <p:spPr bwMode="auto">
          <a:xfrm>
            <a:off x="7850521" y="2708920"/>
            <a:ext cx="1080000" cy="400110"/>
          </a:xfrm>
          <a:prstGeom prst="rect">
            <a:avLst/>
          </a:prstGeom>
          <a:noFill/>
          <a:ln>
            <a:noFill/>
          </a:ln>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ts val="0"/>
              </a:spcBef>
            </a:pPr>
            <a:r>
              <a:rPr lang="en-US" altLang="zh-CN" sz="2000" dirty="0">
                <a:solidFill>
                  <a:srgbClr val="FF0000"/>
                </a:solidFill>
                <a:latin typeface="Times New Roman" pitchFamily="18" charset="0"/>
                <a:cs typeface="Times New Roman" pitchFamily="18" charset="0"/>
              </a:rPr>
              <a:t>0x2200</a:t>
            </a:r>
            <a:endParaRPr lang="en-US" altLang="zh-CN" sz="2000" dirty="0">
              <a:solidFill>
                <a:srgbClr val="FF0000"/>
              </a:solidFill>
            </a:endParaRPr>
          </a:p>
        </p:txBody>
      </p:sp>
      <p:sp>
        <p:nvSpPr>
          <p:cNvPr id="40" name="Text Box 27"/>
          <p:cNvSpPr txBox="1">
            <a:spLocks noChangeArrowheads="1"/>
          </p:cNvSpPr>
          <p:nvPr/>
        </p:nvSpPr>
        <p:spPr bwMode="auto">
          <a:xfrm>
            <a:off x="9031288" y="3429000"/>
            <a:ext cx="62547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s</a:t>
            </a:r>
          </a:p>
        </p:txBody>
      </p:sp>
      <p:sp>
        <p:nvSpPr>
          <p:cNvPr id="41" name="Text Box 28"/>
          <p:cNvSpPr txBox="1">
            <a:spLocks noChangeArrowheads="1"/>
          </p:cNvSpPr>
          <p:nvPr/>
        </p:nvSpPr>
        <p:spPr bwMode="auto">
          <a:xfrm>
            <a:off x="7850401" y="3429000"/>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en-US" altLang="zh-CN" dirty="0"/>
              <a:t>?</a:t>
            </a:r>
          </a:p>
        </p:txBody>
      </p:sp>
      <p:cxnSp>
        <p:nvCxnSpPr>
          <p:cNvPr id="4" name="直接箭头连接符 3"/>
          <p:cNvCxnSpPr>
            <a:cxnSpLocks/>
          </p:cNvCxnSpPr>
          <p:nvPr/>
        </p:nvCxnSpPr>
        <p:spPr bwMode="auto">
          <a:xfrm>
            <a:off x="3214886" y="3067264"/>
            <a:ext cx="3779639" cy="1592074"/>
          </a:xfrm>
          <a:prstGeom prst="straightConnector1">
            <a:avLst/>
          </a:prstGeom>
          <a:solidFill>
            <a:schemeClr val="accent1"/>
          </a:solidFill>
          <a:ln w="9525" cap="flat" cmpd="sng" algn="ctr">
            <a:solidFill>
              <a:schemeClr val="tx1"/>
            </a:solidFill>
            <a:prstDash val="solid"/>
            <a:round/>
            <a:headEnd type="stealth" w="lg" len="lg"/>
            <a:tailEnd type="none"/>
          </a:ln>
          <a:effectLst/>
        </p:spPr>
      </p:cxnSp>
      <p:sp>
        <p:nvSpPr>
          <p:cNvPr id="5" name="左大括号 4"/>
          <p:cNvSpPr/>
          <p:nvPr/>
        </p:nvSpPr>
        <p:spPr bwMode="auto">
          <a:xfrm>
            <a:off x="7175346" y="4062607"/>
            <a:ext cx="180000" cy="1459713"/>
          </a:xfrm>
          <a:prstGeom prst="leftBrace">
            <a:avLst/>
          </a:prstGeom>
          <a:no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46" name="直接连接符 45"/>
          <p:cNvCxnSpPr/>
          <p:nvPr/>
        </p:nvCxnSpPr>
        <p:spPr bwMode="auto">
          <a:xfrm>
            <a:off x="2791931" y="3023955"/>
            <a:ext cx="756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矩形 52"/>
          <p:cNvSpPr/>
          <p:nvPr/>
        </p:nvSpPr>
        <p:spPr>
          <a:xfrm>
            <a:off x="5870181" y="5322495"/>
            <a:ext cx="1548000" cy="400110"/>
          </a:xfrm>
          <a:prstGeom prst="rect">
            <a:avLst/>
          </a:prstGeom>
        </p:spPr>
        <p:txBody>
          <a:bodyPr wrap="none">
            <a:spAutoFit/>
          </a:bodyPr>
          <a:lstStyle/>
          <a:p>
            <a:r>
              <a:rPr lang="en-US" altLang="zh-CN" sz="2000" dirty="0">
                <a:latin typeface="Times New Roman" pitchFamily="18" charset="0"/>
                <a:cs typeface="Times New Roman" pitchFamily="18" charset="0"/>
              </a:rPr>
              <a:t>0x00002200</a:t>
            </a:r>
            <a:endParaRPr lang="zh-CN" altLang="en-US" sz="2000" dirty="0"/>
          </a:p>
        </p:txBody>
      </p:sp>
      <p:sp>
        <p:nvSpPr>
          <p:cNvPr id="50" name="Rectangle 13">
            <a:extLst>
              <a:ext uri="{FF2B5EF4-FFF2-40B4-BE49-F238E27FC236}">
                <a16:creationId xmlns:a16="http://schemas.microsoft.com/office/drawing/2014/main" id="{4A8E1987-CF9C-4991-BD1C-5D725E5C0073}"/>
              </a:ext>
            </a:extLst>
          </p:cNvPr>
          <p:cNvSpPr>
            <a:spLocks noChangeArrowheads="1"/>
          </p:cNvSpPr>
          <p:nvPr/>
        </p:nvSpPr>
        <p:spPr bwMode="auto">
          <a:xfrm>
            <a:off x="7414809" y="1988840"/>
            <a:ext cx="1440266" cy="360000"/>
          </a:xfrm>
          <a:prstGeom prst="rect">
            <a:avLst/>
          </a:prstGeom>
          <a:noFill/>
          <a:ln w="9525">
            <a:solidFill>
              <a:srgbClr val="000000"/>
            </a:solidFill>
            <a:miter lim="800000"/>
            <a:headEnd/>
            <a:tailEnd/>
          </a:ln>
        </p:spPr>
        <p:txBody>
          <a:bodyPr/>
          <a:lstStyle/>
          <a:p>
            <a:pPr eaLnBrk="1" hangingPunct="1"/>
            <a:endParaRPr lang="zh-CN" altLang="en-US"/>
          </a:p>
        </p:txBody>
      </p:sp>
      <p:sp>
        <p:nvSpPr>
          <p:cNvPr id="56" name="Google Shape;313;p63"/>
          <p:cNvSpPr/>
          <p:nvPr/>
        </p:nvSpPr>
        <p:spPr>
          <a:xfrm>
            <a:off x="7895406" y="2213827"/>
            <a:ext cx="135015" cy="1836000"/>
          </a:xfrm>
          <a:custGeom>
            <a:avLst/>
            <a:gdLst/>
            <a:ahLst/>
            <a:cxnLst/>
            <a:rect l="l" t="t" r="r" b="b"/>
            <a:pathLst>
              <a:path w="27760" h="85284" extrusionOk="0">
                <a:moveTo>
                  <a:pt x="27760" y="85284"/>
                </a:moveTo>
                <a:cubicBezTo>
                  <a:pt x="23143" y="78132"/>
                  <a:pt x="510" y="56584"/>
                  <a:pt x="57" y="42370"/>
                </a:cubicBezTo>
                <a:cubicBezTo>
                  <a:pt x="-396" y="28156"/>
                  <a:pt x="20880" y="7062"/>
                  <a:pt x="25044" y="0"/>
                </a:cubicBezTo>
              </a:path>
            </a:pathLst>
          </a:custGeom>
          <a:noFill/>
          <a:ln w="38100" cap="flat" cmpd="sng">
            <a:solidFill>
              <a:srgbClr val="0000FF"/>
            </a:solidFill>
            <a:prstDash val="solid"/>
            <a:round/>
            <a:headEnd type="oval" w="med" len="med"/>
            <a:tailEnd type="stealth" w="med" len="med"/>
          </a:ln>
        </p:spPr>
      </p:sp>
      <p:sp>
        <p:nvSpPr>
          <p:cNvPr id="57" name="Google Shape;313;p63"/>
          <p:cNvSpPr/>
          <p:nvPr/>
        </p:nvSpPr>
        <p:spPr>
          <a:xfrm>
            <a:off x="7361314" y="2213827"/>
            <a:ext cx="293629" cy="3348000"/>
          </a:xfrm>
          <a:custGeom>
            <a:avLst/>
            <a:gdLst/>
            <a:ahLst/>
            <a:cxnLst/>
            <a:rect l="l" t="t" r="r" b="b"/>
            <a:pathLst>
              <a:path w="27760" h="85284" extrusionOk="0">
                <a:moveTo>
                  <a:pt x="27760" y="85284"/>
                </a:moveTo>
                <a:cubicBezTo>
                  <a:pt x="23143" y="78132"/>
                  <a:pt x="510" y="56584"/>
                  <a:pt x="57" y="42370"/>
                </a:cubicBezTo>
                <a:cubicBezTo>
                  <a:pt x="-396" y="28156"/>
                  <a:pt x="20880" y="7062"/>
                  <a:pt x="25044" y="0"/>
                </a:cubicBezTo>
              </a:path>
            </a:pathLst>
          </a:custGeom>
          <a:noFill/>
          <a:ln w="38100" cap="flat" cmpd="sng">
            <a:solidFill>
              <a:srgbClr val="0000FF"/>
            </a:solidFill>
            <a:prstDash val="solid"/>
            <a:round/>
            <a:headEnd type="oval" w="med" len="med"/>
            <a:tailEnd type="stealth" w="med" len="med"/>
          </a:ln>
        </p:spPr>
      </p:sp>
      <p:sp>
        <p:nvSpPr>
          <p:cNvPr id="58" name="Google Shape;313;p63"/>
          <p:cNvSpPr/>
          <p:nvPr/>
        </p:nvSpPr>
        <p:spPr>
          <a:xfrm>
            <a:off x="7490361" y="2213827"/>
            <a:ext cx="270030" cy="2988000"/>
          </a:xfrm>
          <a:custGeom>
            <a:avLst/>
            <a:gdLst/>
            <a:ahLst/>
            <a:cxnLst/>
            <a:rect l="l" t="t" r="r" b="b"/>
            <a:pathLst>
              <a:path w="27760" h="85284" extrusionOk="0">
                <a:moveTo>
                  <a:pt x="27760" y="85284"/>
                </a:moveTo>
                <a:cubicBezTo>
                  <a:pt x="23143" y="78132"/>
                  <a:pt x="510" y="56584"/>
                  <a:pt x="57" y="42370"/>
                </a:cubicBezTo>
                <a:cubicBezTo>
                  <a:pt x="-396" y="28156"/>
                  <a:pt x="20880" y="7062"/>
                  <a:pt x="25044" y="0"/>
                </a:cubicBezTo>
              </a:path>
            </a:pathLst>
          </a:custGeom>
          <a:noFill/>
          <a:ln w="38100" cap="flat" cmpd="sng">
            <a:solidFill>
              <a:srgbClr val="0000FF"/>
            </a:solidFill>
            <a:prstDash val="solid"/>
            <a:round/>
            <a:headEnd type="oval" w="med" len="med"/>
            <a:tailEnd type="stealth" w="med" len="med"/>
          </a:ln>
        </p:spPr>
      </p:sp>
      <p:sp>
        <p:nvSpPr>
          <p:cNvPr id="59" name="Google Shape;313;p63"/>
          <p:cNvSpPr/>
          <p:nvPr/>
        </p:nvSpPr>
        <p:spPr>
          <a:xfrm>
            <a:off x="7625376" y="2213827"/>
            <a:ext cx="270490" cy="2556000"/>
          </a:xfrm>
          <a:custGeom>
            <a:avLst/>
            <a:gdLst/>
            <a:ahLst/>
            <a:cxnLst/>
            <a:rect l="l" t="t" r="r" b="b"/>
            <a:pathLst>
              <a:path w="27760" h="85284" extrusionOk="0">
                <a:moveTo>
                  <a:pt x="27760" y="85284"/>
                </a:moveTo>
                <a:cubicBezTo>
                  <a:pt x="23143" y="78132"/>
                  <a:pt x="510" y="56584"/>
                  <a:pt x="57" y="42370"/>
                </a:cubicBezTo>
                <a:cubicBezTo>
                  <a:pt x="-396" y="28156"/>
                  <a:pt x="20880" y="7062"/>
                  <a:pt x="25044" y="0"/>
                </a:cubicBezTo>
              </a:path>
            </a:pathLst>
          </a:custGeom>
          <a:noFill/>
          <a:ln w="38100" cap="flat" cmpd="sng">
            <a:solidFill>
              <a:srgbClr val="0000FF"/>
            </a:solidFill>
            <a:prstDash val="solid"/>
            <a:round/>
            <a:headEnd type="oval" w="med" len="med"/>
            <a:tailEnd type="stealth" w="med" len="med"/>
          </a:ln>
        </p:spPr>
      </p:sp>
      <p:sp>
        <p:nvSpPr>
          <p:cNvPr id="60" name="Google Shape;313;p63"/>
          <p:cNvSpPr/>
          <p:nvPr/>
        </p:nvSpPr>
        <p:spPr>
          <a:xfrm>
            <a:off x="7760391" y="2213827"/>
            <a:ext cx="198710" cy="2232000"/>
          </a:xfrm>
          <a:custGeom>
            <a:avLst/>
            <a:gdLst/>
            <a:ahLst/>
            <a:cxnLst/>
            <a:rect l="l" t="t" r="r" b="b"/>
            <a:pathLst>
              <a:path w="27760" h="85284" extrusionOk="0">
                <a:moveTo>
                  <a:pt x="27760" y="85284"/>
                </a:moveTo>
                <a:cubicBezTo>
                  <a:pt x="23143" y="78132"/>
                  <a:pt x="510" y="56584"/>
                  <a:pt x="57" y="42370"/>
                </a:cubicBezTo>
                <a:cubicBezTo>
                  <a:pt x="-396" y="28156"/>
                  <a:pt x="20880" y="7062"/>
                  <a:pt x="25044" y="0"/>
                </a:cubicBezTo>
              </a:path>
            </a:pathLst>
          </a:custGeom>
          <a:noFill/>
          <a:ln w="38100" cap="flat" cmpd="sng">
            <a:solidFill>
              <a:srgbClr val="0000FF"/>
            </a:solidFill>
            <a:prstDash val="solid"/>
            <a:round/>
            <a:headEnd type="oval" w="med" len="med"/>
            <a:tailEnd type="stealth" w="med" len="med"/>
          </a:ln>
        </p:spPr>
      </p:sp>
      <p:grpSp>
        <p:nvGrpSpPr>
          <p:cNvPr id="13" name="组合 12"/>
          <p:cNvGrpSpPr/>
          <p:nvPr/>
        </p:nvGrpSpPr>
        <p:grpSpPr>
          <a:xfrm>
            <a:off x="7516676" y="2009319"/>
            <a:ext cx="468740" cy="384528"/>
            <a:chOff x="7490361" y="2348868"/>
            <a:chExt cx="495056" cy="474526"/>
          </a:xfrm>
          <a:noFill/>
        </p:grpSpPr>
        <p:cxnSp>
          <p:nvCxnSpPr>
            <p:cNvPr id="8" name="直接连接符 7"/>
            <p:cNvCxnSpPr/>
            <p:nvPr/>
          </p:nvCxnSpPr>
          <p:spPr bwMode="auto">
            <a:xfrm>
              <a:off x="7508128" y="2348868"/>
              <a:ext cx="477288" cy="474526"/>
            </a:xfrm>
            <a:prstGeom prst="line">
              <a:avLst/>
            </a:prstGeom>
            <a:grpFill/>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1" name="直接连接符 10"/>
            <p:cNvCxnSpPr/>
            <p:nvPr/>
          </p:nvCxnSpPr>
          <p:spPr bwMode="auto">
            <a:xfrm flipH="1">
              <a:off x="7490361" y="2348870"/>
              <a:ext cx="495056" cy="474524"/>
            </a:xfrm>
            <a:prstGeom prst="line">
              <a:avLst/>
            </a:prstGeom>
            <a:grpFill/>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sp>
        <p:nvSpPr>
          <p:cNvPr id="6" name="内容占位符 5">
            <a:extLst>
              <a:ext uri="{FF2B5EF4-FFF2-40B4-BE49-F238E27FC236}">
                <a16:creationId xmlns:a16="http://schemas.microsoft.com/office/drawing/2014/main" id="{77638849-C4C7-408D-AC49-1EF779D7C975}"/>
              </a:ext>
            </a:extLst>
          </p:cNvPr>
          <p:cNvSpPr>
            <a:spLocks noGrp="1"/>
          </p:cNvSpPr>
          <p:nvPr>
            <p:ph idx="1"/>
          </p:nvPr>
        </p:nvSpPr>
        <p:spPr>
          <a:xfrm>
            <a:off x="93121" y="863600"/>
            <a:ext cx="6889307" cy="5949950"/>
          </a:xfrm>
        </p:spPr>
        <p:txBody>
          <a:bodyPr/>
          <a:lstStyle/>
          <a:p>
            <a:pPr>
              <a:spcBef>
                <a:spcPts val="600"/>
              </a:spcBef>
              <a:buFontTx/>
              <a:buNone/>
            </a:pPr>
            <a:r>
              <a:rPr lang="zh-CN" altLang="en-US" sz="2400" dirty="0">
                <a:latin typeface="Courier New" pitchFamily="49" charset="0"/>
                <a:cs typeface="Courier New" pitchFamily="49" charset="0"/>
              </a:rPr>
              <a:t>例</a:t>
            </a:r>
            <a:r>
              <a:rPr lang="en-US" altLang="zh-CN" sz="2400" dirty="0">
                <a:latin typeface="Courier New" pitchFamily="49" charset="0"/>
                <a:cs typeface="Courier New" pitchFamily="49" charset="0"/>
              </a:rPr>
              <a:t>6.1</a:t>
            </a:r>
          </a:p>
          <a:p>
            <a:pPr>
              <a:spcBef>
                <a:spcPts val="600"/>
              </a:spcBef>
              <a:buFontTx/>
              <a:buNone/>
            </a:pPr>
            <a:r>
              <a:rPr lang="en-US" altLang="zh-CN" sz="2400" dirty="0">
                <a:solidFill>
                  <a:srgbClr val="FF0000"/>
                </a:solidFill>
                <a:latin typeface="Courier New" pitchFamily="49" charset="0"/>
                <a:cs typeface="Courier New" pitchFamily="49" charset="0"/>
              </a:rPr>
              <a:t>	int Sum(int x[ ], int n)</a:t>
            </a:r>
            <a:endParaRPr lang="zh-CN" altLang="zh-CN" sz="2400" dirty="0">
              <a:solidFill>
                <a:srgbClr val="FF0000"/>
              </a:solidFill>
              <a:latin typeface="Courier New" pitchFamily="49" charset="0"/>
              <a:cs typeface="Courier New" pitchFamily="49" charset="0"/>
            </a:endParaRPr>
          </a:p>
          <a:p>
            <a:pPr>
              <a:spcBef>
                <a:spcPts val="600"/>
              </a:spcBef>
              <a:buFontTx/>
              <a:buNone/>
            </a:pPr>
            <a:r>
              <a:rPr lang="en-US" altLang="zh-CN" sz="2400" dirty="0">
                <a:solidFill>
                  <a:srgbClr val="FF0000"/>
                </a:solidFill>
                <a:latin typeface="Courier New" pitchFamily="49" charset="0"/>
                <a:cs typeface="Courier New" pitchFamily="49" charset="0"/>
              </a:rPr>
              <a:t>	{	int s = 0;</a:t>
            </a:r>
            <a:endParaRPr lang="zh-CN" altLang="zh-CN" sz="2400" dirty="0">
              <a:solidFill>
                <a:srgbClr val="FF0000"/>
              </a:solidFill>
              <a:latin typeface="Courier New" pitchFamily="49" charset="0"/>
              <a:cs typeface="Courier New" pitchFamily="49" charset="0"/>
            </a:endParaRPr>
          </a:p>
          <a:p>
            <a:pPr>
              <a:spcBef>
                <a:spcPts val="600"/>
              </a:spcBef>
              <a:buFontTx/>
              <a:buNone/>
            </a:pPr>
            <a:r>
              <a:rPr lang="en-US" altLang="zh-CN" sz="2400" dirty="0">
                <a:solidFill>
                  <a:srgbClr val="FF0000"/>
                </a:solidFill>
                <a:latin typeface="Courier New" pitchFamily="49" charset="0"/>
                <a:cs typeface="Courier New" pitchFamily="49" charset="0"/>
              </a:rPr>
              <a:t>		for(int </a:t>
            </a:r>
            <a:r>
              <a:rPr lang="en-US" altLang="zh-CN" sz="2400" dirty="0" err="1">
                <a:solidFill>
                  <a:srgbClr val="FF0000"/>
                </a:solidFill>
                <a:latin typeface="Courier New" pitchFamily="49" charset="0"/>
                <a:cs typeface="Courier New" pitchFamily="49" charset="0"/>
              </a:rPr>
              <a:t>i</a:t>
            </a:r>
            <a:r>
              <a:rPr lang="en-US" altLang="zh-CN" sz="2400" dirty="0">
                <a:solidFill>
                  <a:srgbClr val="FF0000"/>
                </a:solidFill>
                <a:latin typeface="Courier New" pitchFamily="49" charset="0"/>
                <a:cs typeface="Courier New" pitchFamily="49" charset="0"/>
              </a:rPr>
              <a:t> = 0; </a:t>
            </a:r>
            <a:r>
              <a:rPr lang="en-US" altLang="zh-CN" sz="2400" dirty="0" err="1">
                <a:solidFill>
                  <a:srgbClr val="FF0000"/>
                </a:solidFill>
                <a:latin typeface="Courier New" pitchFamily="49" charset="0"/>
                <a:cs typeface="Courier New" pitchFamily="49" charset="0"/>
              </a:rPr>
              <a:t>i</a:t>
            </a:r>
            <a:r>
              <a:rPr lang="en-US" altLang="zh-CN" sz="2400" dirty="0">
                <a:solidFill>
                  <a:srgbClr val="FF0000"/>
                </a:solidFill>
                <a:latin typeface="Courier New" pitchFamily="49" charset="0"/>
                <a:cs typeface="Courier New" pitchFamily="49" charset="0"/>
              </a:rPr>
              <a:t> &lt; n; ++</a:t>
            </a:r>
            <a:r>
              <a:rPr lang="en-US" altLang="zh-CN" sz="2400" dirty="0" err="1">
                <a:solidFill>
                  <a:srgbClr val="FF0000"/>
                </a:solidFill>
                <a:latin typeface="Courier New" pitchFamily="49" charset="0"/>
                <a:cs typeface="Courier New" pitchFamily="49" charset="0"/>
              </a:rPr>
              <a:t>i</a:t>
            </a:r>
            <a:r>
              <a:rPr lang="en-US" altLang="zh-CN" sz="2400" dirty="0">
                <a:solidFill>
                  <a:srgbClr val="FF0000"/>
                </a:solidFill>
                <a:latin typeface="Courier New" pitchFamily="49" charset="0"/>
                <a:cs typeface="Courier New" pitchFamily="49" charset="0"/>
              </a:rPr>
              <a:t>)</a:t>
            </a:r>
            <a:endParaRPr lang="zh-CN" altLang="zh-CN" sz="2400" dirty="0">
              <a:solidFill>
                <a:srgbClr val="FF0000"/>
              </a:solidFill>
              <a:latin typeface="Courier New" pitchFamily="49" charset="0"/>
              <a:cs typeface="Courier New" pitchFamily="49" charset="0"/>
            </a:endParaRPr>
          </a:p>
          <a:p>
            <a:pPr>
              <a:spcBef>
                <a:spcPts val="600"/>
              </a:spcBef>
              <a:buFontTx/>
              <a:buNone/>
            </a:pPr>
            <a:r>
              <a:rPr lang="en-US" altLang="zh-CN" sz="2400" dirty="0">
                <a:solidFill>
                  <a:srgbClr val="FF0000"/>
                </a:solidFill>
                <a:latin typeface="Courier New" pitchFamily="49" charset="0"/>
                <a:cs typeface="Courier New" pitchFamily="49" charset="0"/>
              </a:rPr>
              <a:t>			s += x[</a:t>
            </a:r>
            <a:r>
              <a:rPr lang="en-US" altLang="zh-CN" sz="2400" dirty="0" err="1">
                <a:solidFill>
                  <a:srgbClr val="FF0000"/>
                </a:solidFill>
                <a:latin typeface="Courier New" pitchFamily="49" charset="0"/>
                <a:cs typeface="Courier New" pitchFamily="49" charset="0"/>
              </a:rPr>
              <a:t>i</a:t>
            </a:r>
            <a:r>
              <a:rPr lang="en-US" altLang="zh-CN" sz="2400" dirty="0">
                <a:solidFill>
                  <a:srgbClr val="FF0000"/>
                </a:solidFill>
                <a:latin typeface="Courier New" pitchFamily="49" charset="0"/>
                <a:cs typeface="Courier New" pitchFamily="49" charset="0"/>
              </a:rPr>
              <a:t>];</a:t>
            </a:r>
            <a:endParaRPr lang="zh-CN" altLang="zh-CN" sz="2400" dirty="0">
              <a:solidFill>
                <a:srgbClr val="FF0000"/>
              </a:solidFill>
              <a:latin typeface="Courier New" pitchFamily="49" charset="0"/>
              <a:cs typeface="Courier New" pitchFamily="49" charset="0"/>
            </a:endParaRPr>
          </a:p>
          <a:p>
            <a:pPr>
              <a:spcBef>
                <a:spcPts val="600"/>
              </a:spcBef>
              <a:buFontTx/>
              <a:buNone/>
            </a:pPr>
            <a:r>
              <a:rPr lang="en-US" altLang="zh-CN" sz="2400" dirty="0">
                <a:solidFill>
                  <a:srgbClr val="FF0000"/>
                </a:solidFill>
                <a:latin typeface="Courier New" pitchFamily="49" charset="0"/>
                <a:cs typeface="Courier New" pitchFamily="49" charset="0"/>
              </a:rPr>
              <a:t>		return s;</a:t>
            </a:r>
            <a:endParaRPr lang="zh-CN" altLang="zh-CN" sz="2400" dirty="0">
              <a:solidFill>
                <a:srgbClr val="FF0000"/>
              </a:solidFill>
              <a:latin typeface="Courier New" pitchFamily="49" charset="0"/>
              <a:cs typeface="Courier New" pitchFamily="49" charset="0"/>
            </a:endParaRPr>
          </a:p>
          <a:p>
            <a:pPr>
              <a:spcBef>
                <a:spcPts val="600"/>
              </a:spcBef>
              <a:buFontTx/>
              <a:buNone/>
            </a:pPr>
            <a:r>
              <a:rPr lang="pt-BR" altLang="zh-CN" sz="2400" dirty="0">
                <a:solidFill>
                  <a:srgbClr val="FF0000"/>
                </a:solidFill>
                <a:latin typeface="Courier New" pitchFamily="49" charset="0"/>
                <a:cs typeface="Courier New" pitchFamily="49" charset="0"/>
              </a:rPr>
              <a:t>	}</a:t>
            </a:r>
          </a:p>
          <a:p>
            <a:pPr>
              <a:spcBef>
                <a:spcPts val="600"/>
              </a:spcBef>
              <a:buFontTx/>
              <a:buNone/>
            </a:pPr>
            <a:endParaRPr lang="zh-CN" altLang="zh-CN" sz="2400" dirty="0">
              <a:solidFill>
                <a:srgbClr val="FF0000"/>
              </a:solidFill>
              <a:latin typeface="Courier New" pitchFamily="49" charset="0"/>
              <a:cs typeface="Courier New" pitchFamily="49" charset="0"/>
            </a:endParaRPr>
          </a:p>
          <a:p>
            <a:pPr>
              <a:lnSpc>
                <a:spcPct val="80000"/>
              </a:lnSpc>
              <a:buSzPct val="85000"/>
              <a:buFontTx/>
              <a:buNone/>
            </a:pPr>
            <a:r>
              <a:rPr lang="en-US" altLang="zh-CN" sz="2400" dirty="0">
                <a:latin typeface="Courier New" pitchFamily="49" charset="0"/>
                <a:cs typeface="Courier New" pitchFamily="49" charset="0"/>
              </a:rPr>
              <a:t>	int main()</a:t>
            </a:r>
          </a:p>
          <a:p>
            <a:pPr>
              <a:buFontTx/>
              <a:buNone/>
            </a:pPr>
            <a:r>
              <a:rPr lang="en-US" altLang="zh-CN" sz="2400" dirty="0">
                <a:latin typeface="Courier New" pitchFamily="49" charset="0"/>
                <a:cs typeface="Courier New" pitchFamily="49" charset="0"/>
              </a:rPr>
              <a:t>	{  int a[5] = {8,9,3,2,0};</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int s = </a:t>
            </a:r>
            <a:r>
              <a:rPr lang="en-US" altLang="zh-CN" sz="2400" dirty="0">
                <a:solidFill>
                  <a:srgbClr val="FF0000"/>
                </a:solidFill>
                <a:latin typeface="Courier New" pitchFamily="49" charset="0"/>
                <a:cs typeface="Courier New" pitchFamily="49" charset="0"/>
              </a:rPr>
              <a:t>Sum</a:t>
            </a:r>
            <a:r>
              <a:rPr lang="en-US" altLang="zh-CN" sz="2400" dirty="0">
                <a:latin typeface="Courier New" pitchFamily="49" charset="0"/>
                <a:cs typeface="Courier New" pitchFamily="49" charset="0"/>
              </a:rPr>
              <a:t>(a, 5)</a:t>
            </a:r>
            <a:r>
              <a:rPr lang="pt-BR"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pPr>
            <a:r>
              <a:rPr lang="pt-BR" altLang="zh-CN" sz="2400" dirty="0">
                <a:latin typeface="Courier New" pitchFamily="49" charset="0"/>
                <a:cs typeface="Courier New" pitchFamily="49" charset="0"/>
              </a:rPr>
              <a:t>    	printf("%d", s);</a:t>
            </a:r>
            <a:endParaRPr lang="zh-CN" altLang="zh-CN" sz="2400" dirty="0">
              <a:latin typeface="Courier New" pitchFamily="49" charset="0"/>
              <a:cs typeface="Courier New" pitchFamily="49" charset="0"/>
            </a:endParaRPr>
          </a:p>
          <a:p>
            <a:pPr>
              <a:lnSpc>
                <a:spcPct val="80000"/>
              </a:lnSpc>
              <a:buSzPct val="85000"/>
              <a:buFontTx/>
              <a:buNone/>
            </a:pPr>
            <a:r>
              <a:rPr lang="en-US" altLang="zh-CN" sz="2400" dirty="0">
                <a:latin typeface="Courier New" pitchFamily="49" charset="0"/>
                <a:cs typeface="Courier New" pitchFamily="49" charset="0"/>
              </a:rPr>
              <a:t>		return 0;</a:t>
            </a:r>
          </a:p>
          <a:p>
            <a:pPr>
              <a:lnSpc>
                <a:spcPct val="80000"/>
              </a:lnSpc>
              <a:buSzPct val="85000"/>
              <a:buFontTx/>
              <a:buNone/>
            </a:pPr>
            <a:r>
              <a:rPr lang="en-US" altLang="zh-CN" sz="2400" dirty="0">
                <a:latin typeface="Courier New" pitchFamily="49" charset="0"/>
                <a:cs typeface="Courier New" pitchFamily="49" charset="0"/>
              </a:rPr>
              <a:t>	}</a:t>
            </a:r>
            <a:endParaRPr lang="zh-CN" altLang="en-US" sz="2400" dirty="0"/>
          </a:p>
        </p:txBody>
      </p:sp>
      <p:sp>
        <p:nvSpPr>
          <p:cNvPr id="9" name="标题 8">
            <a:extLst>
              <a:ext uri="{FF2B5EF4-FFF2-40B4-BE49-F238E27FC236}">
                <a16:creationId xmlns:a16="http://schemas.microsoft.com/office/drawing/2014/main" id="{A7A7D2B5-A530-4CB5-A4DE-1826E1737DFF}"/>
              </a:ext>
            </a:extLst>
          </p:cNvPr>
          <p:cNvSpPr>
            <a:spLocks noGrp="1"/>
          </p:cNvSpPr>
          <p:nvPr>
            <p:ph type="title"/>
          </p:nvPr>
        </p:nvSpPr>
        <p:spPr/>
        <p:txBody>
          <a:bodyPr/>
          <a:lstStyle/>
          <a:p>
            <a:r>
              <a:rPr lang="zh-CN" altLang="en-US" dirty="0"/>
              <a:t>传址调用（指针型参数）</a:t>
            </a:r>
          </a:p>
        </p:txBody>
      </p:sp>
      <p:sp>
        <p:nvSpPr>
          <p:cNvPr id="55" name="Text Box 25">
            <a:extLst>
              <a:ext uri="{FF2B5EF4-FFF2-40B4-BE49-F238E27FC236}">
                <a16:creationId xmlns:a16="http://schemas.microsoft.com/office/drawing/2014/main" id="{33222293-F204-41A1-BD95-B91B9FCD3528}"/>
              </a:ext>
            </a:extLst>
          </p:cNvPr>
          <p:cNvSpPr txBox="1">
            <a:spLocks noChangeArrowheads="1"/>
          </p:cNvSpPr>
          <p:nvPr/>
        </p:nvSpPr>
        <p:spPr bwMode="auto">
          <a:xfrm>
            <a:off x="9020531" y="2279349"/>
            <a:ext cx="1660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s</a:t>
            </a:r>
          </a:p>
        </p:txBody>
      </p:sp>
      <p:sp>
        <p:nvSpPr>
          <p:cNvPr id="61" name="Text Box 29">
            <a:extLst>
              <a:ext uri="{FF2B5EF4-FFF2-40B4-BE49-F238E27FC236}">
                <a16:creationId xmlns:a16="http://schemas.microsoft.com/office/drawing/2014/main" id="{5B0F568E-2C75-42AF-980A-9571253295C4}"/>
              </a:ext>
            </a:extLst>
          </p:cNvPr>
          <p:cNvSpPr txBox="1">
            <a:spLocks noChangeArrowheads="1"/>
          </p:cNvSpPr>
          <p:nvPr/>
        </p:nvSpPr>
        <p:spPr bwMode="auto">
          <a:xfrm>
            <a:off x="7850401" y="2303875"/>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en-US" altLang="zh-CN" dirty="0">
                <a:solidFill>
                  <a:srgbClr val="FF0000"/>
                </a:solidFill>
              </a:rPr>
              <a:t>0</a:t>
            </a:r>
          </a:p>
        </p:txBody>
      </p:sp>
      <p:sp>
        <p:nvSpPr>
          <p:cNvPr id="62" name="矩形 61">
            <a:extLst>
              <a:ext uri="{FF2B5EF4-FFF2-40B4-BE49-F238E27FC236}">
                <a16:creationId xmlns:a16="http://schemas.microsoft.com/office/drawing/2014/main" id="{E7ECA294-2ED1-4328-ACD0-8DAEF93A6B8E}"/>
              </a:ext>
            </a:extLst>
          </p:cNvPr>
          <p:cNvSpPr/>
          <p:nvPr/>
        </p:nvSpPr>
        <p:spPr>
          <a:xfrm>
            <a:off x="999858" y="863600"/>
            <a:ext cx="4240263" cy="461665"/>
          </a:xfrm>
          <a:prstGeom prst="rect">
            <a:avLst/>
          </a:prstGeom>
          <a:noFill/>
          <a:ln>
            <a:solidFill>
              <a:schemeClr val="tx1"/>
            </a:solidFill>
          </a:ln>
        </p:spPr>
        <p:txBody>
          <a:bodyPr wrap="none">
            <a:spAutoFit/>
          </a:bodyPr>
          <a:lstStyle/>
          <a:p>
            <a:r>
              <a:rPr lang="en-US" altLang="zh-CN" b="1" dirty="0">
                <a:latin typeface="Courier New" pitchFamily="49" charset="0"/>
                <a:cs typeface="Courier New" pitchFamily="49" charset="0"/>
              </a:rPr>
              <a:t>int Sum(int *</a:t>
            </a:r>
            <a:r>
              <a:rPr lang="en-US" altLang="zh-CN" b="1" dirty="0">
                <a:solidFill>
                  <a:srgbClr val="FF0000"/>
                </a:solidFill>
                <a:latin typeface="Courier New" pitchFamily="49" charset="0"/>
                <a:cs typeface="Courier New" pitchFamily="49" charset="0"/>
              </a:rPr>
              <a:t>x</a:t>
            </a:r>
            <a:r>
              <a:rPr lang="en-US" altLang="zh-CN" b="1" dirty="0">
                <a:latin typeface="Courier New" pitchFamily="49" charset="0"/>
                <a:cs typeface="Courier New" pitchFamily="49" charset="0"/>
              </a:rPr>
              <a:t>, int n)</a:t>
            </a:r>
            <a:endParaRPr lang="zh-CN" altLang="en-US" dirty="0"/>
          </a:p>
        </p:txBody>
      </p:sp>
      <p:sp>
        <p:nvSpPr>
          <p:cNvPr id="63" name="矩形 62">
            <a:extLst>
              <a:ext uri="{FF2B5EF4-FFF2-40B4-BE49-F238E27FC236}">
                <a16:creationId xmlns:a16="http://schemas.microsoft.com/office/drawing/2014/main" id="{6EF277F2-1300-4110-927C-372C6EDD3055}"/>
              </a:ext>
            </a:extLst>
          </p:cNvPr>
          <p:cNvSpPr/>
          <p:nvPr/>
        </p:nvSpPr>
        <p:spPr>
          <a:xfrm>
            <a:off x="5822511" y="880529"/>
            <a:ext cx="2522945" cy="461665"/>
          </a:xfrm>
          <a:prstGeom prst="rect">
            <a:avLst/>
          </a:prstGeom>
          <a:ln>
            <a:solidFill>
              <a:schemeClr val="tx1"/>
            </a:solidFill>
          </a:ln>
        </p:spPr>
        <p:txBody>
          <a:bodyPr wrap="square">
            <a:spAutoFit/>
          </a:bodyPr>
          <a:lstStyle/>
          <a:p>
            <a:r>
              <a:rPr lang="en-US" altLang="zh-CN" b="1" dirty="0">
                <a:latin typeface="Courier New" pitchFamily="49" charset="0"/>
                <a:cs typeface="Courier New" pitchFamily="49" charset="0"/>
              </a:rPr>
              <a:t>int *</a:t>
            </a:r>
            <a:r>
              <a:rPr lang="en-US" altLang="zh-CN" b="1" dirty="0">
                <a:solidFill>
                  <a:srgbClr val="FF0000"/>
                </a:solidFill>
                <a:latin typeface="Courier New" pitchFamily="49" charset="0"/>
                <a:cs typeface="Courier New" pitchFamily="49" charset="0"/>
              </a:rPr>
              <a:t>x </a:t>
            </a:r>
            <a:r>
              <a:rPr lang="en-US" altLang="zh-CN" b="1" dirty="0">
                <a:latin typeface="Courier New" pitchFamily="49" charset="0"/>
                <a:cs typeface="Courier New" pitchFamily="49" charset="0"/>
              </a:rPr>
              <a:t>= a; </a:t>
            </a:r>
            <a:endParaRPr lang="zh-CN" altLang="en-US" dirty="0"/>
          </a:p>
        </p:txBody>
      </p:sp>
      <p:sp>
        <p:nvSpPr>
          <p:cNvPr id="64" name="椭圆 63">
            <a:extLst>
              <a:ext uri="{FF2B5EF4-FFF2-40B4-BE49-F238E27FC236}">
                <a16:creationId xmlns:a16="http://schemas.microsoft.com/office/drawing/2014/main" id="{4117E506-1C73-478C-86FB-BA9CFB7B682E}"/>
              </a:ext>
            </a:extLst>
          </p:cNvPr>
          <p:cNvSpPr/>
          <p:nvPr/>
        </p:nvSpPr>
        <p:spPr bwMode="auto">
          <a:xfrm>
            <a:off x="2575033" y="863600"/>
            <a:ext cx="1080120" cy="46166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5" name="椭圆 64">
            <a:extLst>
              <a:ext uri="{FF2B5EF4-FFF2-40B4-BE49-F238E27FC236}">
                <a16:creationId xmlns:a16="http://schemas.microsoft.com/office/drawing/2014/main" id="{BFD7B578-CC4A-425E-AEB7-7FA95674FD28}"/>
              </a:ext>
            </a:extLst>
          </p:cNvPr>
          <p:cNvSpPr/>
          <p:nvPr/>
        </p:nvSpPr>
        <p:spPr bwMode="auto">
          <a:xfrm>
            <a:off x="3169881" y="5184195"/>
            <a:ext cx="252000" cy="46166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66" name="直接箭头连接符 65">
            <a:extLst>
              <a:ext uri="{FF2B5EF4-FFF2-40B4-BE49-F238E27FC236}">
                <a16:creationId xmlns:a16="http://schemas.microsoft.com/office/drawing/2014/main" id="{94986E0F-B542-401A-ABA3-0290E5AD253D}"/>
              </a:ext>
            </a:extLst>
          </p:cNvPr>
          <p:cNvCxnSpPr>
            <a:cxnSpLocks/>
          </p:cNvCxnSpPr>
          <p:nvPr/>
        </p:nvCxnSpPr>
        <p:spPr bwMode="auto">
          <a:xfrm flipH="1" flipV="1">
            <a:off x="2596473" y="1583795"/>
            <a:ext cx="663419" cy="3600000"/>
          </a:xfrm>
          <a:prstGeom prst="straightConnector1">
            <a:avLst/>
          </a:prstGeom>
          <a:solidFill>
            <a:schemeClr val="accent1"/>
          </a:solidFill>
          <a:ln w="9525" cap="flat" cmpd="sng" algn="ctr">
            <a:solidFill>
              <a:srgbClr val="FF0000"/>
            </a:solidFill>
            <a:prstDash val="solid"/>
            <a:round/>
            <a:headEnd type="none" w="med" len="med"/>
            <a:tailEnd type="stealth" w="lg" len="lg"/>
          </a:ln>
          <a:effectLst/>
        </p:spPr>
      </p:cxnSp>
      <p:sp>
        <p:nvSpPr>
          <p:cNvPr id="67" name="矩形 66">
            <a:extLst>
              <a:ext uri="{FF2B5EF4-FFF2-40B4-BE49-F238E27FC236}">
                <a16:creationId xmlns:a16="http://schemas.microsoft.com/office/drawing/2014/main" id="{65260818-499F-4AE8-923F-69F2E7373BD1}"/>
              </a:ext>
            </a:extLst>
          </p:cNvPr>
          <p:cNvSpPr/>
          <p:nvPr/>
        </p:nvSpPr>
        <p:spPr>
          <a:xfrm>
            <a:off x="4004088" y="2613789"/>
            <a:ext cx="2396810" cy="461665"/>
          </a:xfrm>
          <a:prstGeom prst="rect">
            <a:avLst/>
          </a:prstGeom>
          <a:ln>
            <a:solidFill>
              <a:schemeClr val="tx1"/>
            </a:solidFill>
          </a:ln>
        </p:spPr>
        <p:txBody>
          <a:bodyPr wrap="none">
            <a:spAutoFit/>
          </a:bodyPr>
          <a:lstStyle/>
          <a:p>
            <a:r>
              <a:rPr lang="en-US" altLang="zh-CN" b="1" dirty="0">
                <a:latin typeface="Courier New" pitchFamily="49" charset="0"/>
                <a:cs typeface="Courier New" pitchFamily="49" charset="0"/>
              </a:rPr>
              <a:t>s += *(</a:t>
            </a:r>
            <a:r>
              <a:rPr lang="en-US" altLang="zh-CN" b="1" dirty="0" err="1">
                <a:solidFill>
                  <a:srgbClr val="FF0000"/>
                </a:solidFill>
                <a:latin typeface="Courier New" pitchFamily="49" charset="0"/>
                <a:cs typeface="Courier New" pitchFamily="49" charset="0"/>
              </a:rPr>
              <a:t>x</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p:txBody>
      </p:sp>
      <p:sp>
        <p:nvSpPr>
          <p:cNvPr id="68" name="Text Box 25">
            <a:extLst>
              <a:ext uri="{FF2B5EF4-FFF2-40B4-BE49-F238E27FC236}">
                <a16:creationId xmlns:a16="http://schemas.microsoft.com/office/drawing/2014/main" id="{82933856-3CCD-42A5-9E08-4EF978220B61}"/>
              </a:ext>
            </a:extLst>
          </p:cNvPr>
          <p:cNvSpPr txBox="1">
            <a:spLocks noChangeArrowheads="1"/>
          </p:cNvSpPr>
          <p:nvPr/>
        </p:nvSpPr>
        <p:spPr bwMode="auto">
          <a:xfrm>
            <a:off x="8898749" y="523248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a[0]</a:t>
            </a:r>
          </a:p>
        </p:txBody>
      </p:sp>
      <p:sp>
        <p:nvSpPr>
          <p:cNvPr id="69" name="Text Box 25">
            <a:extLst>
              <a:ext uri="{FF2B5EF4-FFF2-40B4-BE49-F238E27FC236}">
                <a16:creationId xmlns:a16="http://schemas.microsoft.com/office/drawing/2014/main" id="{900604AF-F2A7-4A54-8CCE-76EFC0DFFCD0}"/>
              </a:ext>
            </a:extLst>
          </p:cNvPr>
          <p:cNvSpPr txBox="1">
            <a:spLocks noChangeArrowheads="1"/>
          </p:cNvSpPr>
          <p:nvPr/>
        </p:nvSpPr>
        <p:spPr bwMode="auto">
          <a:xfrm>
            <a:off x="8898749" y="4860830"/>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a[1]</a:t>
            </a:r>
          </a:p>
        </p:txBody>
      </p:sp>
      <p:sp>
        <p:nvSpPr>
          <p:cNvPr id="70" name="Text Box 25">
            <a:extLst>
              <a:ext uri="{FF2B5EF4-FFF2-40B4-BE49-F238E27FC236}">
                <a16:creationId xmlns:a16="http://schemas.microsoft.com/office/drawing/2014/main" id="{37189703-6259-4020-8BAD-0BDC86AAABD7}"/>
              </a:ext>
            </a:extLst>
          </p:cNvPr>
          <p:cNvSpPr txBox="1">
            <a:spLocks noChangeArrowheads="1"/>
          </p:cNvSpPr>
          <p:nvPr/>
        </p:nvSpPr>
        <p:spPr bwMode="auto">
          <a:xfrm>
            <a:off x="8898749" y="4500790"/>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a[2]</a:t>
            </a:r>
          </a:p>
        </p:txBody>
      </p:sp>
      <p:sp>
        <p:nvSpPr>
          <p:cNvPr id="71" name="Text Box 25">
            <a:extLst>
              <a:ext uri="{FF2B5EF4-FFF2-40B4-BE49-F238E27FC236}">
                <a16:creationId xmlns:a16="http://schemas.microsoft.com/office/drawing/2014/main" id="{6229E4F8-8DAA-4CB2-A85D-A73B26448B39}"/>
              </a:ext>
            </a:extLst>
          </p:cNvPr>
          <p:cNvSpPr txBox="1">
            <a:spLocks noChangeArrowheads="1"/>
          </p:cNvSpPr>
          <p:nvPr/>
        </p:nvSpPr>
        <p:spPr bwMode="auto">
          <a:xfrm>
            <a:off x="8898749" y="4140750"/>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a[3]</a:t>
            </a:r>
          </a:p>
        </p:txBody>
      </p:sp>
      <p:sp>
        <p:nvSpPr>
          <p:cNvPr id="72" name="Text Box 25">
            <a:extLst>
              <a:ext uri="{FF2B5EF4-FFF2-40B4-BE49-F238E27FC236}">
                <a16:creationId xmlns:a16="http://schemas.microsoft.com/office/drawing/2014/main" id="{91E753F8-3B0D-49FE-A5E8-72F7B2B68622}"/>
              </a:ext>
            </a:extLst>
          </p:cNvPr>
          <p:cNvSpPr txBox="1">
            <a:spLocks noChangeArrowheads="1"/>
          </p:cNvSpPr>
          <p:nvPr/>
        </p:nvSpPr>
        <p:spPr bwMode="auto">
          <a:xfrm>
            <a:off x="8898749" y="3747320"/>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a[4]</a:t>
            </a:r>
          </a:p>
        </p:txBody>
      </p:sp>
    </p:spTree>
    <p:extLst>
      <p:ext uri="{BB962C8B-B14F-4D97-AF65-F5344CB8AC3E}">
        <p14:creationId xmlns:p14="http://schemas.microsoft.com/office/powerpoint/2010/main" val="34946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blinds(horizontal)">
                                      <p:cBhvr>
                                        <p:cTn id="11" dur="500"/>
                                        <p:tgtEl>
                                          <p:spTgt spid="35"/>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blinds(horizontal)">
                                      <p:cBhvr>
                                        <p:cTn id="14" dur="500"/>
                                        <p:tgtEl>
                                          <p:spTgt spid="37"/>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blinds(horizontal)">
                                      <p:cBhvr>
                                        <p:cTn id="20" dur="500"/>
                                        <p:tgtEl>
                                          <p:spTgt spid="3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blinds(horizontal)">
                                      <p:cBhvr>
                                        <p:cTn id="23" dur="500"/>
                                        <p:tgtEl>
                                          <p:spTgt spid="5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blinds(horizontal)">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5" grpId="0" animBg="1"/>
      <p:bldP spid="53" grpId="0"/>
      <p:bldP spid="55" grpId="0"/>
      <p:bldP spid="61" grpId="0"/>
      <p:bldP spid="62" grpId="0" animBg="1"/>
      <p:bldP spid="63" grpId="0" animBg="1"/>
      <p:bldP spid="64" grpId="0" animBg="1"/>
      <p:bldP spid="65" grpId="0" animBg="1"/>
      <p:bldP spid="6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42"/>
          <p:cNvGrpSpPr>
            <a:grpSpLocks/>
          </p:cNvGrpSpPr>
          <p:nvPr/>
        </p:nvGrpSpPr>
        <p:grpSpPr bwMode="auto">
          <a:xfrm>
            <a:off x="7135507" y="2986208"/>
            <a:ext cx="1719566" cy="2783012"/>
            <a:chOff x="3777618" y="3355273"/>
            <a:chExt cx="1289437" cy="2783084"/>
          </a:xfrm>
          <a:noFill/>
        </p:grpSpPr>
        <p:sp>
          <p:nvSpPr>
            <p:cNvPr id="10273" name="Rectangle 8"/>
            <p:cNvSpPr>
              <a:spLocks noChangeArrowheads="1"/>
            </p:cNvSpPr>
            <p:nvPr/>
          </p:nvSpPr>
          <p:spPr bwMode="auto">
            <a:xfrm>
              <a:off x="3986935" y="4293104"/>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0274" name="Rectangle 9"/>
            <p:cNvSpPr>
              <a:spLocks noChangeArrowheads="1"/>
            </p:cNvSpPr>
            <p:nvPr/>
          </p:nvSpPr>
          <p:spPr bwMode="auto">
            <a:xfrm>
              <a:off x="3986935" y="3933095"/>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0276" name="Rectangle 11"/>
            <p:cNvSpPr>
              <a:spLocks noChangeArrowheads="1"/>
            </p:cNvSpPr>
            <p:nvPr/>
          </p:nvSpPr>
          <p:spPr bwMode="auto">
            <a:xfrm>
              <a:off x="3777618" y="3355273"/>
              <a:ext cx="198596" cy="3077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000" b="1" dirty="0">
                  <a:latin typeface="黑体" pitchFamily="49" charset="-122"/>
                </a:rPr>
                <a:t>栈</a:t>
              </a:r>
              <a:endParaRPr lang="zh-CN" altLang="en-US" sz="2000" b="1" dirty="0"/>
            </a:p>
          </p:txBody>
        </p:sp>
        <p:sp>
          <p:nvSpPr>
            <p:cNvPr id="10277" name="Rectangle 12"/>
            <p:cNvSpPr>
              <a:spLocks noChangeArrowheads="1"/>
            </p:cNvSpPr>
            <p:nvPr/>
          </p:nvSpPr>
          <p:spPr bwMode="auto">
            <a:xfrm>
              <a:off x="3986935" y="4698200"/>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0278" name="Rectangle 13"/>
            <p:cNvSpPr>
              <a:spLocks noChangeArrowheads="1"/>
            </p:cNvSpPr>
            <p:nvPr/>
          </p:nvSpPr>
          <p:spPr bwMode="auto">
            <a:xfrm>
              <a:off x="3986935" y="5418298"/>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0279" name="Rectangle 14"/>
            <p:cNvSpPr>
              <a:spLocks noChangeArrowheads="1"/>
            </p:cNvSpPr>
            <p:nvPr/>
          </p:nvSpPr>
          <p:spPr bwMode="auto">
            <a:xfrm>
              <a:off x="3986935" y="5058249"/>
              <a:ext cx="1080000" cy="360009"/>
            </a:xfrm>
            <a:prstGeom prst="rect">
              <a:avLst/>
            </a:prstGeom>
            <a:grpFill/>
            <a:ln w="9525">
              <a:solidFill>
                <a:srgbClr val="000000"/>
              </a:solidFill>
              <a:miter lim="800000"/>
              <a:headEnd/>
              <a:tailEnd/>
            </a:ln>
          </p:spPr>
          <p:txBody>
            <a:bodyPr/>
            <a:lstStyle/>
            <a:p>
              <a:pPr eaLnBrk="1" hangingPunct="1"/>
              <a:endParaRPr lang="zh-CN" altLang="en-US"/>
            </a:p>
          </p:txBody>
        </p:sp>
        <p:cxnSp>
          <p:nvCxnSpPr>
            <p:cNvPr id="10280" name="直接连接符 35"/>
            <p:cNvCxnSpPr>
              <a:cxnSpLocks noChangeShapeType="1"/>
            </p:cNvCxnSpPr>
            <p:nvPr/>
          </p:nvCxnSpPr>
          <p:spPr bwMode="auto">
            <a:xfrm>
              <a:off x="3986935" y="3438049"/>
              <a:ext cx="0" cy="180000"/>
            </a:xfrm>
            <a:prstGeom prst="line">
              <a:avLst/>
            </a:prstGeom>
            <a:grpFill/>
            <a:ln w="9525" algn="ctr">
              <a:solidFill>
                <a:schemeClr val="tx1"/>
              </a:solidFill>
              <a:round/>
              <a:headEnd/>
              <a:tailEnd/>
            </a:ln>
          </p:spPr>
        </p:cxnSp>
        <p:cxnSp>
          <p:nvCxnSpPr>
            <p:cNvPr id="10281" name="直接连接符 36"/>
            <p:cNvCxnSpPr>
              <a:cxnSpLocks noChangeShapeType="1"/>
            </p:cNvCxnSpPr>
            <p:nvPr/>
          </p:nvCxnSpPr>
          <p:spPr bwMode="auto">
            <a:xfrm>
              <a:off x="5067055" y="3438048"/>
              <a:ext cx="0" cy="180005"/>
            </a:xfrm>
            <a:prstGeom prst="line">
              <a:avLst/>
            </a:prstGeom>
            <a:grpFill/>
            <a:ln w="9525" algn="ctr">
              <a:solidFill>
                <a:schemeClr val="tx1"/>
              </a:solidFill>
              <a:round/>
              <a:headEnd/>
              <a:tailEnd/>
            </a:ln>
          </p:spPr>
        </p:cxnSp>
        <p:sp>
          <p:nvSpPr>
            <p:cNvPr id="10282" name="Rectangle 13"/>
            <p:cNvSpPr>
              <a:spLocks noChangeArrowheads="1"/>
            </p:cNvSpPr>
            <p:nvPr/>
          </p:nvSpPr>
          <p:spPr bwMode="auto">
            <a:xfrm>
              <a:off x="3986935" y="5778348"/>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10283" name="Rectangle 13"/>
            <p:cNvSpPr>
              <a:spLocks noChangeArrowheads="1"/>
            </p:cNvSpPr>
            <p:nvPr/>
          </p:nvSpPr>
          <p:spPr bwMode="auto">
            <a:xfrm>
              <a:off x="3986935" y="3573046"/>
              <a:ext cx="1080000" cy="360009"/>
            </a:xfrm>
            <a:prstGeom prst="rect">
              <a:avLst/>
            </a:prstGeom>
            <a:grpFill/>
            <a:ln w="9525">
              <a:solidFill>
                <a:srgbClr val="000000"/>
              </a:solidFill>
              <a:miter lim="800000"/>
              <a:headEnd/>
              <a:tailEnd/>
            </a:ln>
          </p:spPr>
          <p:txBody>
            <a:bodyPr/>
            <a:lstStyle/>
            <a:p>
              <a:pPr eaLnBrk="1" hangingPunct="1"/>
              <a:endParaRPr lang="zh-CN" altLang="en-US"/>
            </a:p>
          </p:txBody>
        </p:sp>
      </p:grpSp>
      <p:sp>
        <p:nvSpPr>
          <p:cNvPr id="19" name="Text Box 19"/>
          <p:cNvSpPr txBox="1">
            <a:spLocks noChangeArrowheads="1"/>
          </p:cNvSpPr>
          <p:nvPr/>
        </p:nvSpPr>
        <p:spPr bwMode="auto">
          <a:xfrm>
            <a:off x="9031288" y="3834368"/>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3300"/>
                </a:solidFill>
              </a:rPr>
              <a:t>y</a:t>
            </a:r>
          </a:p>
        </p:txBody>
      </p:sp>
      <p:sp>
        <p:nvSpPr>
          <p:cNvPr id="20" name="Text Box 20"/>
          <p:cNvSpPr txBox="1">
            <a:spLocks noChangeArrowheads="1"/>
          </p:cNvSpPr>
          <p:nvPr/>
        </p:nvSpPr>
        <p:spPr bwMode="auto">
          <a:xfrm>
            <a:off x="9031288" y="347400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3300"/>
                </a:solidFill>
              </a:rPr>
              <a:t>x</a:t>
            </a:r>
          </a:p>
        </p:txBody>
      </p:sp>
      <p:sp>
        <p:nvSpPr>
          <p:cNvPr id="25" name="Text Box 25"/>
          <p:cNvSpPr txBox="1">
            <a:spLocks noChangeArrowheads="1"/>
          </p:cNvSpPr>
          <p:nvPr/>
        </p:nvSpPr>
        <p:spPr bwMode="auto">
          <a:xfrm>
            <a:off x="9031288" y="495917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a:t>
            </a:r>
          </a:p>
        </p:txBody>
      </p:sp>
      <p:sp>
        <p:nvSpPr>
          <p:cNvPr id="26" name="Text Box 26"/>
          <p:cNvSpPr txBox="1">
            <a:spLocks noChangeArrowheads="1"/>
          </p:cNvSpPr>
          <p:nvPr/>
        </p:nvSpPr>
        <p:spPr bwMode="auto">
          <a:xfrm>
            <a:off x="9031288" y="459913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b</a:t>
            </a:r>
          </a:p>
        </p:txBody>
      </p:sp>
      <p:sp>
        <p:nvSpPr>
          <p:cNvPr id="27" name="Text Box 27"/>
          <p:cNvSpPr txBox="1">
            <a:spLocks noChangeArrowheads="1"/>
          </p:cNvSpPr>
          <p:nvPr/>
        </p:nvSpPr>
        <p:spPr bwMode="auto">
          <a:xfrm>
            <a:off x="9031288" y="423909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c</a:t>
            </a:r>
          </a:p>
        </p:txBody>
      </p:sp>
      <p:sp>
        <p:nvSpPr>
          <p:cNvPr id="28" name="Text Box 28"/>
          <p:cNvSpPr txBox="1">
            <a:spLocks noChangeArrowheads="1"/>
          </p:cNvSpPr>
          <p:nvPr/>
        </p:nvSpPr>
        <p:spPr bwMode="auto">
          <a:xfrm>
            <a:off x="7977188" y="4328404"/>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t>
            </a:r>
          </a:p>
        </p:txBody>
      </p:sp>
      <p:sp>
        <p:nvSpPr>
          <p:cNvPr id="29" name="Text Box 29"/>
          <p:cNvSpPr txBox="1">
            <a:spLocks noChangeArrowheads="1"/>
          </p:cNvSpPr>
          <p:nvPr/>
        </p:nvSpPr>
        <p:spPr bwMode="auto">
          <a:xfrm>
            <a:off x="7977188" y="4644135"/>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9</a:t>
            </a:r>
          </a:p>
        </p:txBody>
      </p:sp>
      <p:sp>
        <p:nvSpPr>
          <p:cNvPr id="30" name="Text Box 30"/>
          <p:cNvSpPr txBox="1">
            <a:spLocks noChangeArrowheads="1"/>
          </p:cNvSpPr>
          <p:nvPr/>
        </p:nvSpPr>
        <p:spPr bwMode="auto">
          <a:xfrm>
            <a:off x="7977188" y="5023729"/>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7</a:t>
            </a:r>
          </a:p>
        </p:txBody>
      </p:sp>
      <p:sp>
        <p:nvSpPr>
          <p:cNvPr id="10266"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B717E79D-A941-484F-8DC7-7FC7DA4E920A}" type="slidenum">
              <a:rPr lang="en-US" altLang="zh-CN" sz="1200">
                <a:ea typeface="楷体_GB2312" pitchFamily="49" charset="-122"/>
              </a:rPr>
              <a:pPr algn="r" eaLnBrk="1" hangingPunct="1"/>
              <a:t>33</a:t>
            </a:fld>
            <a:endParaRPr lang="en-US" altLang="zh-CN" sz="1200">
              <a:ea typeface="楷体_GB2312" pitchFamily="49" charset="-122"/>
            </a:endParaRPr>
          </a:p>
        </p:txBody>
      </p:sp>
      <p:sp>
        <p:nvSpPr>
          <p:cNvPr id="47" name="Google Shape;313;p63"/>
          <p:cNvSpPr/>
          <p:nvPr/>
        </p:nvSpPr>
        <p:spPr>
          <a:xfrm>
            <a:off x="7670381" y="4131170"/>
            <a:ext cx="263525" cy="828000"/>
          </a:xfrm>
          <a:custGeom>
            <a:avLst/>
            <a:gdLst/>
            <a:ahLst/>
            <a:cxnLst/>
            <a:rect l="l" t="t" r="r" b="b"/>
            <a:pathLst>
              <a:path w="27760" h="85284" extrusionOk="0">
                <a:moveTo>
                  <a:pt x="27760" y="85284"/>
                </a:moveTo>
                <a:cubicBezTo>
                  <a:pt x="23143" y="78132"/>
                  <a:pt x="510" y="56584"/>
                  <a:pt x="57" y="42370"/>
                </a:cubicBezTo>
                <a:cubicBezTo>
                  <a:pt x="-396" y="28156"/>
                  <a:pt x="20880" y="7062"/>
                  <a:pt x="25044" y="0"/>
                </a:cubicBezTo>
              </a:path>
            </a:pathLst>
          </a:custGeom>
          <a:noFill/>
          <a:ln w="38100" cap="flat" cmpd="sng">
            <a:solidFill>
              <a:srgbClr val="FF0000"/>
            </a:solidFill>
            <a:prstDash val="solid"/>
            <a:round/>
            <a:headEnd type="oval" w="med" len="med"/>
            <a:tailEnd type="stealth" w="med" len="med"/>
          </a:ln>
        </p:spPr>
      </p:sp>
      <p:sp>
        <p:nvSpPr>
          <p:cNvPr id="50" name="Google Shape;313;p63"/>
          <p:cNvSpPr/>
          <p:nvPr/>
        </p:nvSpPr>
        <p:spPr>
          <a:xfrm>
            <a:off x="7545388" y="3762205"/>
            <a:ext cx="322837" cy="1512000"/>
          </a:xfrm>
          <a:custGeom>
            <a:avLst/>
            <a:gdLst/>
            <a:ahLst/>
            <a:cxnLst/>
            <a:rect l="l" t="t" r="r" b="b"/>
            <a:pathLst>
              <a:path w="27760" h="85284" extrusionOk="0">
                <a:moveTo>
                  <a:pt x="27760" y="85284"/>
                </a:moveTo>
                <a:cubicBezTo>
                  <a:pt x="23143" y="78132"/>
                  <a:pt x="510" y="56584"/>
                  <a:pt x="57" y="42370"/>
                </a:cubicBezTo>
                <a:cubicBezTo>
                  <a:pt x="-396" y="28156"/>
                  <a:pt x="20880" y="7062"/>
                  <a:pt x="25044" y="0"/>
                </a:cubicBezTo>
              </a:path>
            </a:pathLst>
          </a:custGeom>
          <a:noFill/>
          <a:ln w="38100" cap="flat" cmpd="sng">
            <a:solidFill>
              <a:srgbClr val="FF0000"/>
            </a:solidFill>
            <a:prstDash val="solid"/>
            <a:round/>
            <a:headEnd type="oval" w="med" len="med"/>
            <a:tailEnd type="stealth" w="med" len="med"/>
          </a:ln>
        </p:spPr>
      </p:sp>
      <p:cxnSp>
        <p:nvCxnSpPr>
          <p:cNvPr id="4" name="直接箭头连接符 3"/>
          <p:cNvCxnSpPr>
            <a:cxnSpLocks/>
          </p:cNvCxnSpPr>
          <p:nvPr/>
        </p:nvCxnSpPr>
        <p:spPr bwMode="auto">
          <a:xfrm>
            <a:off x="2864311" y="2925060"/>
            <a:ext cx="4176000" cy="1044000"/>
          </a:xfrm>
          <a:prstGeom prst="straightConnector1">
            <a:avLst/>
          </a:prstGeom>
          <a:ln>
            <a:headEnd type="stealth" w="lg" len="lg"/>
            <a:tailEnd type="none" w="med" len="lg"/>
          </a:ln>
        </p:spPr>
        <p:style>
          <a:lnRef idx="1">
            <a:schemeClr val="accent2"/>
          </a:lnRef>
          <a:fillRef idx="0">
            <a:schemeClr val="accent2"/>
          </a:fillRef>
          <a:effectRef idx="0">
            <a:schemeClr val="accent2"/>
          </a:effectRef>
          <a:fontRef idx="minor">
            <a:schemeClr val="tx1"/>
          </a:fontRef>
        </p:style>
      </p:cxnSp>
      <p:cxnSp>
        <p:nvCxnSpPr>
          <p:cNvPr id="10" name="直接连接符 9"/>
          <p:cNvCxnSpPr>
            <a:cxnSpLocks/>
          </p:cNvCxnSpPr>
          <p:nvPr/>
        </p:nvCxnSpPr>
        <p:spPr bwMode="auto">
          <a:xfrm>
            <a:off x="2269781" y="2888940"/>
            <a:ext cx="99011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56" name="左大括号 55"/>
          <p:cNvSpPr/>
          <p:nvPr/>
        </p:nvSpPr>
        <p:spPr bwMode="auto">
          <a:xfrm>
            <a:off x="7175326" y="3691558"/>
            <a:ext cx="216000" cy="504000"/>
          </a:xfrm>
          <a:prstGeom prst="leftBrac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7" name="内容占位符 6">
            <a:extLst>
              <a:ext uri="{FF2B5EF4-FFF2-40B4-BE49-F238E27FC236}">
                <a16:creationId xmlns:a16="http://schemas.microsoft.com/office/drawing/2014/main" id="{7F45A0DD-2F68-49BF-B20F-18FB6EE13D90}"/>
              </a:ext>
            </a:extLst>
          </p:cNvPr>
          <p:cNvSpPr>
            <a:spLocks noGrp="1"/>
          </p:cNvSpPr>
          <p:nvPr>
            <p:ph idx="1"/>
          </p:nvPr>
        </p:nvSpPr>
        <p:spPr>
          <a:xfrm>
            <a:off x="93121" y="863600"/>
            <a:ext cx="11995705" cy="5949950"/>
          </a:xfrm>
        </p:spPr>
        <p:txBody>
          <a:bodyPr/>
          <a:lstStyle/>
          <a:p>
            <a:r>
              <a:rPr lang="zh-CN" altLang="en-US" dirty="0"/>
              <a:t>实参的副本传给形参</a:t>
            </a:r>
            <a:endParaRPr lang="en-US" altLang="zh-CN" dirty="0"/>
          </a:p>
          <a:p>
            <a:pPr marL="0" indent="0">
              <a:buNone/>
            </a:pPr>
            <a:endParaRPr lang="en-US" altLang="zh-CN" sz="2400" dirty="0"/>
          </a:p>
          <a:p>
            <a:pPr>
              <a:lnSpc>
                <a:spcPct val="90000"/>
              </a:lnSpc>
              <a:buFont typeface="Wingdings" pitchFamily="2" charset="2"/>
              <a:buNone/>
            </a:pPr>
            <a:r>
              <a:rPr lang="en-US" altLang="zh-CN" sz="2400" dirty="0">
                <a:solidFill>
                  <a:srgbClr val="FF0000"/>
                </a:solidFill>
                <a:latin typeface="Courier New" pitchFamily="49" charset="0"/>
                <a:cs typeface="Courier New" pitchFamily="49" charset="0"/>
              </a:rPr>
              <a:t>	int Sum(int x, int y)</a:t>
            </a:r>
          </a:p>
          <a:p>
            <a:pPr>
              <a:lnSpc>
                <a:spcPct val="80000"/>
              </a:lnSpc>
              <a:buSzPct val="85000"/>
              <a:buFontTx/>
              <a:buNone/>
            </a:pPr>
            <a:r>
              <a:rPr lang="en-US" altLang="zh-CN" sz="2400" dirty="0">
                <a:solidFill>
                  <a:srgbClr val="FF0000"/>
                </a:solidFill>
                <a:latin typeface="Courier New" pitchFamily="49" charset="0"/>
                <a:cs typeface="Courier New" pitchFamily="49" charset="0"/>
              </a:rPr>
              <a:t>	{	</a:t>
            </a:r>
          </a:p>
          <a:p>
            <a:pPr>
              <a:lnSpc>
                <a:spcPct val="80000"/>
              </a:lnSpc>
              <a:buSzPct val="85000"/>
              <a:buFontTx/>
              <a:buNone/>
            </a:pPr>
            <a:r>
              <a:rPr lang="en-US" altLang="zh-CN" sz="2400" dirty="0">
                <a:solidFill>
                  <a:srgbClr val="FF0000"/>
                </a:solidFill>
                <a:latin typeface="Courier New" pitchFamily="49" charset="0"/>
                <a:cs typeface="Courier New" pitchFamily="49" charset="0"/>
              </a:rPr>
              <a:t>		return x + y;</a:t>
            </a:r>
          </a:p>
          <a:p>
            <a:pPr>
              <a:lnSpc>
                <a:spcPct val="80000"/>
              </a:lnSpc>
              <a:buSzPct val="85000"/>
              <a:buFontTx/>
              <a:buNone/>
            </a:pPr>
            <a:r>
              <a:rPr lang="en-US" altLang="zh-CN" sz="2400" dirty="0">
                <a:solidFill>
                  <a:srgbClr val="FF0000"/>
                </a:solidFill>
                <a:latin typeface="Courier New" pitchFamily="49" charset="0"/>
                <a:cs typeface="Courier New" pitchFamily="49" charset="0"/>
              </a:rPr>
              <a:t>	} </a:t>
            </a:r>
          </a:p>
          <a:p>
            <a:pPr>
              <a:lnSpc>
                <a:spcPct val="80000"/>
              </a:lnSpc>
              <a:buSzPct val="85000"/>
              <a:buFontTx/>
              <a:buNone/>
            </a:pPr>
            <a:endParaRPr lang="en-US" altLang="zh-CN" sz="2400" dirty="0">
              <a:solidFill>
                <a:schemeClr val="folHlink"/>
              </a:solidFill>
              <a:latin typeface="Courier New" pitchFamily="49" charset="0"/>
              <a:cs typeface="Courier New" pitchFamily="49" charset="0"/>
            </a:endParaRPr>
          </a:p>
          <a:p>
            <a:pPr>
              <a:lnSpc>
                <a:spcPct val="80000"/>
              </a:lnSpc>
              <a:buSzPct val="85000"/>
              <a:buFontTx/>
              <a:buNone/>
            </a:pPr>
            <a:r>
              <a:rPr lang="en-US" altLang="zh-CN" sz="2400" dirty="0">
                <a:latin typeface="Courier New" pitchFamily="49" charset="0"/>
                <a:cs typeface="Courier New" pitchFamily="49" charset="0"/>
              </a:rPr>
              <a:t>	int main()</a:t>
            </a:r>
          </a:p>
          <a:p>
            <a:pPr>
              <a:lnSpc>
                <a:spcPct val="80000"/>
              </a:lnSpc>
              <a:buSzPct val="85000"/>
              <a:buFontTx/>
              <a:buNone/>
            </a:pPr>
            <a:r>
              <a:rPr lang="en-US" altLang="zh-CN" sz="2400" dirty="0">
                <a:latin typeface="Courier New" pitchFamily="49" charset="0"/>
                <a:cs typeface="Courier New" pitchFamily="49" charset="0"/>
              </a:rPr>
              <a:t>	{	int a, b, c;</a:t>
            </a:r>
          </a:p>
          <a:p>
            <a:pPr>
              <a:lnSpc>
                <a:spcPct val="80000"/>
              </a:lnSpc>
              <a:buSzPct val="85000"/>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scanf</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d%d</a:t>
            </a:r>
            <a:r>
              <a:rPr lang="en-US" altLang="zh-CN" sz="2400" dirty="0">
                <a:latin typeface="Courier New" pitchFamily="49" charset="0"/>
                <a:cs typeface="Courier New" pitchFamily="49" charset="0"/>
              </a:rPr>
              <a:t>",&amp;a, &amp;b);</a:t>
            </a:r>
          </a:p>
          <a:p>
            <a:pPr>
              <a:lnSpc>
                <a:spcPct val="80000"/>
              </a:lnSpc>
              <a:buSzPct val="85000"/>
              <a:buFontTx/>
              <a:buNone/>
            </a:pPr>
            <a:r>
              <a:rPr lang="en-US" altLang="zh-CN" sz="2400" dirty="0">
                <a:latin typeface="Courier New" pitchFamily="49" charset="0"/>
                <a:cs typeface="Courier New" pitchFamily="49" charset="0"/>
              </a:rPr>
              <a:t>	 	c = </a:t>
            </a:r>
            <a:r>
              <a:rPr lang="en-US" altLang="zh-CN" sz="2400" dirty="0">
                <a:solidFill>
                  <a:srgbClr val="FF0000"/>
                </a:solidFill>
                <a:latin typeface="Courier New" pitchFamily="49" charset="0"/>
                <a:cs typeface="Courier New" pitchFamily="49" charset="0"/>
              </a:rPr>
              <a:t>Sum</a:t>
            </a:r>
            <a:r>
              <a:rPr lang="en-US" altLang="zh-CN" sz="2400" dirty="0">
                <a:latin typeface="Courier New" pitchFamily="49" charset="0"/>
                <a:cs typeface="Courier New" pitchFamily="49" charset="0"/>
              </a:rPr>
              <a:t>(a, b);</a:t>
            </a:r>
          </a:p>
          <a:p>
            <a:pPr>
              <a:lnSpc>
                <a:spcPct val="80000"/>
              </a:lnSpc>
              <a:buSzPct val="85000"/>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("%d", c); </a:t>
            </a:r>
          </a:p>
          <a:p>
            <a:pPr>
              <a:lnSpc>
                <a:spcPct val="80000"/>
              </a:lnSpc>
              <a:buSzPct val="85000"/>
              <a:buFontTx/>
              <a:buNone/>
            </a:pPr>
            <a:r>
              <a:rPr lang="en-US" altLang="zh-CN" sz="2400" dirty="0">
                <a:latin typeface="Courier New" pitchFamily="49" charset="0"/>
                <a:cs typeface="Courier New" pitchFamily="49" charset="0"/>
              </a:rPr>
              <a:t>		return 0;</a:t>
            </a:r>
          </a:p>
          <a:p>
            <a:pPr>
              <a:lnSpc>
                <a:spcPct val="80000"/>
              </a:lnSpc>
              <a:buSzPct val="85000"/>
              <a:buFontTx/>
              <a:buNone/>
            </a:pPr>
            <a:r>
              <a:rPr lang="en-US" altLang="zh-CN" sz="2400" dirty="0">
                <a:latin typeface="Courier New" pitchFamily="49" charset="0"/>
                <a:cs typeface="Courier New" pitchFamily="49" charset="0"/>
              </a:rPr>
              <a:t>	}</a:t>
            </a:r>
            <a:endParaRPr lang="zh-CN" altLang="en-US" sz="2400" dirty="0"/>
          </a:p>
        </p:txBody>
      </p:sp>
      <p:sp>
        <p:nvSpPr>
          <p:cNvPr id="9" name="标题 8">
            <a:extLst>
              <a:ext uri="{FF2B5EF4-FFF2-40B4-BE49-F238E27FC236}">
                <a16:creationId xmlns:a16="http://schemas.microsoft.com/office/drawing/2014/main" id="{414E4823-72F4-403D-8300-9B7642872F67}"/>
              </a:ext>
            </a:extLst>
          </p:cNvPr>
          <p:cNvSpPr>
            <a:spLocks noGrp="1"/>
          </p:cNvSpPr>
          <p:nvPr>
            <p:ph type="title"/>
          </p:nvPr>
        </p:nvSpPr>
        <p:spPr/>
        <p:txBody>
          <a:bodyPr/>
          <a:lstStyle/>
          <a:p>
            <a:r>
              <a:rPr lang="zh-CN" altLang="en-US" b="0" dirty="0"/>
              <a:t>对比：传值调用</a:t>
            </a:r>
          </a:p>
        </p:txBody>
      </p:sp>
      <p:sp>
        <p:nvSpPr>
          <p:cNvPr id="31" name="Text Box 29">
            <a:extLst>
              <a:ext uri="{FF2B5EF4-FFF2-40B4-BE49-F238E27FC236}">
                <a16:creationId xmlns:a16="http://schemas.microsoft.com/office/drawing/2014/main" id="{18D1F083-B5FE-4B50-8CF4-0FBD874E81FF}"/>
              </a:ext>
            </a:extLst>
          </p:cNvPr>
          <p:cNvSpPr txBox="1">
            <a:spLocks noChangeArrowheads="1"/>
          </p:cNvSpPr>
          <p:nvPr/>
        </p:nvSpPr>
        <p:spPr bwMode="auto">
          <a:xfrm>
            <a:off x="7993608" y="3519010"/>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9</a:t>
            </a:r>
          </a:p>
        </p:txBody>
      </p:sp>
      <p:sp>
        <p:nvSpPr>
          <p:cNvPr id="32" name="Text Box 30">
            <a:extLst>
              <a:ext uri="{FF2B5EF4-FFF2-40B4-BE49-F238E27FC236}">
                <a16:creationId xmlns:a16="http://schemas.microsoft.com/office/drawing/2014/main" id="{F71E3220-ED25-4763-BAB9-4CB3BAFA1291}"/>
              </a:ext>
            </a:extLst>
          </p:cNvPr>
          <p:cNvSpPr txBox="1">
            <a:spLocks noChangeArrowheads="1"/>
          </p:cNvSpPr>
          <p:nvPr/>
        </p:nvSpPr>
        <p:spPr bwMode="auto">
          <a:xfrm>
            <a:off x="7993608" y="3887865"/>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7</a:t>
            </a:r>
          </a:p>
        </p:txBody>
      </p:sp>
      <p:sp>
        <p:nvSpPr>
          <p:cNvPr id="33" name="左大括号 32">
            <a:extLst>
              <a:ext uri="{FF2B5EF4-FFF2-40B4-BE49-F238E27FC236}">
                <a16:creationId xmlns:a16="http://schemas.microsoft.com/office/drawing/2014/main" id="{192CAB1F-2AE8-49F3-96CE-33B479934618}"/>
              </a:ext>
            </a:extLst>
          </p:cNvPr>
          <p:cNvSpPr/>
          <p:nvPr/>
        </p:nvSpPr>
        <p:spPr bwMode="auto">
          <a:xfrm>
            <a:off x="7175326" y="4464115"/>
            <a:ext cx="216000" cy="756000"/>
          </a:xfrm>
          <a:prstGeom prst="leftBrace">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34" name="直接箭头连接符 33">
            <a:extLst>
              <a:ext uri="{FF2B5EF4-FFF2-40B4-BE49-F238E27FC236}">
                <a16:creationId xmlns:a16="http://schemas.microsoft.com/office/drawing/2014/main" id="{7FE79B45-335C-43FA-B091-B5803427F542}"/>
              </a:ext>
            </a:extLst>
          </p:cNvPr>
          <p:cNvCxnSpPr>
            <a:cxnSpLocks/>
          </p:cNvCxnSpPr>
          <p:nvPr/>
        </p:nvCxnSpPr>
        <p:spPr bwMode="auto">
          <a:xfrm>
            <a:off x="5195118" y="4727514"/>
            <a:ext cx="1842529" cy="116180"/>
          </a:xfrm>
          <a:prstGeom prst="straightConnector1">
            <a:avLst/>
          </a:prstGeom>
          <a:ln>
            <a:headEnd type="stealth" w="lg" len="lg"/>
            <a:tailEnd type="none" w="med" len="lg"/>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603098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linds(horizontal)">
                                      <p:cBhvr>
                                        <p:cTn id="13" dur="500"/>
                                        <p:tgtEl>
                                          <p:spTgt spid="2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linds(horizontal)">
                                      <p:cBhvr>
                                        <p:cTn id="16" dur="500"/>
                                        <p:tgtEl>
                                          <p:spTgt spid="3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linds(horizontal)">
                                      <p:cBhvr>
                                        <p:cTn id="19" dur="500"/>
                                        <p:tgtEl>
                                          <p:spTgt spid="2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par>
                                <p:cTn id="28" presetID="1"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childTnLst>
                                </p:cTn>
                              </p:par>
                              <p:par>
                                <p:cTn id="30" presetID="3" presetClass="entr" presetSubtype="1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3" presetClass="entr" presetSubtype="1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linds(horizontal)">
                                      <p:cBhvr>
                                        <p:cTn id="37" dur="500"/>
                                        <p:tgtEl>
                                          <p:spTgt spid="31"/>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blinds(horizontal)">
                                      <p:cBhvr>
                                        <p:cTn id="40" dur="5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5" grpId="0"/>
      <p:bldP spid="26" grpId="0"/>
      <p:bldP spid="27" grpId="0"/>
      <p:bldP spid="28" grpId="0"/>
      <p:bldP spid="29" grpId="0"/>
      <p:bldP spid="30" grpId="0"/>
      <p:bldP spid="56" grpId="0" animBg="1"/>
      <p:bldP spid="31" grpId="0"/>
      <p:bldP spid="32" grpId="0"/>
      <p:bldP spid="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函数的副作用</a:t>
            </a:r>
          </a:p>
        </p:txBody>
      </p:sp>
      <p:sp>
        <p:nvSpPr>
          <p:cNvPr id="18435" name="内容占位符 2"/>
          <p:cNvSpPr>
            <a:spLocks noGrp="1"/>
          </p:cNvSpPr>
          <p:nvPr>
            <p:ph idx="1"/>
          </p:nvPr>
        </p:nvSpPr>
        <p:spPr/>
        <p:txBody>
          <a:bodyPr/>
          <a:lstStyle/>
          <a:p>
            <a:r>
              <a:rPr lang="zh-CN" altLang="zh-CN"/>
              <a:t>指针类型数据用作函数的形参，除了可以提高函数间大量数据的正向传递效率，还存在一种</a:t>
            </a:r>
            <a:r>
              <a:rPr lang="zh-CN" altLang="zh-CN">
                <a:solidFill>
                  <a:srgbClr val="FF0000"/>
                </a:solidFill>
              </a:rPr>
              <a:t>函数的副作用</a:t>
            </a:r>
            <a:r>
              <a:rPr lang="zh-CN" altLang="zh-CN"/>
              <a:t>，即在被调函数中可以通过指针变量修改实参的值。</a:t>
            </a:r>
            <a:endParaRPr lang="en-US" altLang="zh-CN"/>
          </a:p>
          <a:p>
            <a:endParaRPr lang="en-US" altLang="zh-CN"/>
          </a:p>
          <a:p>
            <a:r>
              <a:rPr lang="zh-CN" altLang="zh-CN"/>
              <a:t>被调函数的</a:t>
            </a:r>
            <a:r>
              <a:rPr lang="en-US" altLang="zh-CN"/>
              <a:t>return</a:t>
            </a:r>
            <a:r>
              <a:rPr lang="zh-CN" altLang="zh-CN"/>
              <a:t>语句</a:t>
            </a:r>
            <a:r>
              <a:rPr lang="zh-CN" altLang="en-US"/>
              <a:t>一般</a:t>
            </a:r>
            <a:r>
              <a:rPr lang="zh-CN" altLang="zh-CN"/>
              <a:t>只能返回一个值，如果需要返回多个值，则可以利用这种函数的副作用实现函数间数据的反向传递。</a:t>
            </a:r>
            <a:endParaRPr lang="zh-CN" altLang="en-US"/>
          </a:p>
        </p:txBody>
      </p:sp>
      <p:sp>
        <p:nvSpPr>
          <p:cNvPr id="7172"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6AE84076-6F48-48DA-8163-28841B3BE924}" type="slidenum">
              <a:rPr lang="en-US" altLang="zh-CN" sz="1200">
                <a:ea typeface="楷体_GB2312" pitchFamily="49" charset="-122"/>
              </a:rPr>
              <a:pPr algn="r" eaLnBrk="1" hangingPunct="1"/>
              <a:t>34</a:t>
            </a:fld>
            <a:endParaRPr lang="en-US" altLang="zh-CN" sz="1200">
              <a:ea typeface="楷体_GB2312" pitchFamily="49" charset="-122"/>
            </a:endParaRPr>
          </a:p>
        </p:txBody>
      </p:sp>
    </p:spTree>
    <p:extLst>
      <p:ext uri="{BB962C8B-B14F-4D97-AF65-F5344CB8AC3E}">
        <p14:creationId xmlns:p14="http://schemas.microsoft.com/office/powerpoint/2010/main" val="22844088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p:txBody>
          <a:bodyPr/>
          <a:lstStyle/>
          <a:p>
            <a:r>
              <a:rPr lang="zh-CN" altLang="en-US" dirty="0">
                <a:latin typeface="Courier New" pitchFamily="49" charset="0"/>
                <a:cs typeface="Courier New" pitchFamily="49" charset="0"/>
              </a:rPr>
              <a:t>例</a:t>
            </a:r>
            <a:r>
              <a:rPr lang="en-US" altLang="zh-CN" dirty="0">
                <a:latin typeface="Courier New" pitchFamily="49" charset="0"/>
                <a:cs typeface="Courier New" pitchFamily="49" charset="0"/>
              </a:rPr>
              <a:t>6.2 </a:t>
            </a:r>
            <a:r>
              <a:rPr lang="zh-CN" altLang="zh-CN" dirty="0">
                <a:latin typeface="Courier New" pitchFamily="49" charset="0"/>
                <a:cs typeface="Courier New" pitchFamily="49" charset="0"/>
              </a:rPr>
              <a:t>两个</a:t>
            </a:r>
            <a:r>
              <a:rPr lang="zh-CN" altLang="en-US" dirty="0">
                <a:latin typeface="Courier New" pitchFamily="49" charset="0"/>
                <a:cs typeface="Courier New" pitchFamily="49" charset="0"/>
              </a:rPr>
              <a:t>变量值</a:t>
            </a:r>
            <a:r>
              <a:rPr lang="zh-CN" altLang="zh-CN" dirty="0">
                <a:latin typeface="Courier New" pitchFamily="49" charset="0"/>
                <a:cs typeface="Courier New" pitchFamily="49" charset="0"/>
              </a:rPr>
              <a:t>的交换</a:t>
            </a:r>
            <a:r>
              <a:rPr lang="zh-CN" altLang="en-US" dirty="0">
                <a:latin typeface="Courier New" pitchFamily="49" charset="0"/>
                <a:cs typeface="Courier New" pitchFamily="49" charset="0"/>
              </a:rPr>
              <a:t>函数</a:t>
            </a:r>
            <a:endParaRPr lang="zh-CN" altLang="zh-CN" dirty="0">
              <a:latin typeface="Courier New" pitchFamily="49" charset="0"/>
              <a:cs typeface="Courier New" pitchFamily="49" charset="0"/>
            </a:endParaRPr>
          </a:p>
          <a:p>
            <a:pPr marL="0" indent="0">
              <a:spcBef>
                <a:spcPts val="0"/>
              </a:spcBef>
              <a:buFontTx/>
              <a:buNone/>
            </a:pPr>
            <a:endParaRPr lang="en-US" altLang="zh-CN" sz="2400" b="0" dirty="0">
              <a:latin typeface="Courier New" panose="02070309020205020404" pitchFamily="49" charset="0"/>
              <a:cs typeface="Courier New" pitchFamily="49" charset="0"/>
            </a:endParaRPr>
          </a:p>
        </p:txBody>
      </p:sp>
      <p:sp>
        <p:nvSpPr>
          <p:cNvPr id="8196"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0DF7311C-6A35-4FD6-938C-65C3879E52D5}" type="slidenum">
              <a:rPr lang="en-US" altLang="zh-CN" sz="1200">
                <a:ea typeface="楷体_GB2312" pitchFamily="49" charset="-122"/>
              </a:rPr>
              <a:pPr algn="r" eaLnBrk="1" hangingPunct="1"/>
              <a:t>35</a:t>
            </a:fld>
            <a:endParaRPr lang="en-US" altLang="zh-CN" sz="1200">
              <a:ea typeface="楷体_GB2312" pitchFamily="49" charset="-122"/>
            </a:endParaRPr>
          </a:p>
        </p:txBody>
      </p:sp>
      <p:sp>
        <p:nvSpPr>
          <p:cNvPr id="4" name="矩形 3">
            <a:extLst>
              <a:ext uri="{FF2B5EF4-FFF2-40B4-BE49-F238E27FC236}">
                <a16:creationId xmlns:a16="http://schemas.microsoft.com/office/drawing/2014/main" id="{64F317B6-13AB-4C35-B846-7CD59409CA65}"/>
              </a:ext>
            </a:extLst>
          </p:cNvPr>
          <p:cNvSpPr/>
          <p:nvPr/>
        </p:nvSpPr>
        <p:spPr>
          <a:xfrm>
            <a:off x="236231" y="1476390"/>
            <a:ext cx="6084000" cy="5102679"/>
          </a:xfrm>
          <a:prstGeom prst="rect">
            <a:avLst/>
          </a:prstGeom>
          <a:ln>
            <a:solidFill>
              <a:schemeClr val="tx1"/>
            </a:solidFill>
          </a:ln>
        </p:spPr>
        <p:txBody>
          <a:bodyPr wrap="square">
            <a:spAutoFit/>
          </a:bodyPr>
          <a:lstStyle/>
          <a:p>
            <a:pPr marL="0" indent="0">
              <a:lnSpc>
                <a:spcPts val="2600"/>
              </a:lnSpc>
              <a:spcBef>
                <a:spcPts val="0"/>
              </a:spcBef>
              <a:buFontTx/>
              <a:buNone/>
            </a:pPr>
            <a:r>
              <a:rPr lang="en-US" altLang="zh-CN" dirty="0">
                <a:latin typeface="Courier New" panose="02070309020205020404" pitchFamily="49" charset="0"/>
                <a:cs typeface="Courier New" pitchFamily="49" charset="0"/>
              </a:rPr>
              <a:t>void </a:t>
            </a:r>
            <a:r>
              <a:rPr lang="en-US" altLang="zh-CN" dirty="0" err="1">
                <a:latin typeface="Courier New" panose="02070309020205020404" pitchFamily="49" charset="0"/>
                <a:cs typeface="Courier New" pitchFamily="49" charset="0"/>
              </a:rPr>
              <a:t>MySwap</a:t>
            </a:r>
            <a:r>
              <a:rPr lang="en-US" altLang="zh-CN" dirty="0">
                <a:latin typeface="Courier New" panose="02070309020205020404" pitchFamily="49" charset="0"/>
                <a:cs typeface="Courier New" pitchFamily="49" charset="0"/>
              </a:rPr>
              <a:t>(</a:t>
            </a:r>
            <a:r>
              <a:rPr lang="en-US" altLang="zh-CN" dirty="0">
                <a:solidFill>
                  <a:srgbClr val="0000FF"/>
                </a:solidFill>
                <a:latin typeface="Courier New" panose="02070309020205020404" pitchFamily="49" charset="0"/>
                <a:cs typeface="Courier New" pitchFamily="49" charset="0"/>
              </a:rPr>
              <a:t>int x</a:t>
            </a:r>
            <a:r>
              <a:rPr lang="en-US" altLang="zh-CN" dirty="0">
                <a:latin typeface="Courier New" panose="02070309020205020404" pitchFamily="49" charset="0"/>
                <a:cs typeface="Courier New" pitchFamily="49" charset="0"/>
              </a:rPr>
              <a:t>,</a:t>
            </a:r>
            <a:r>
              <a:rPr lang="en-US" altLang="zh-CN" dirty="0">
                <a:solidFill>
                  <a:srgbClr val="0000FF"/>
                </a:solidFill>
                <a:latin typeface="Courier New" panose="02070309020205020404" pitchFamily="49" charset="0"/>
                <a:cs typeface="Courier New" pitchFamily="49" charset="0"/>
              </a:rPr>
              <a:t> int y</a:t>
            </a:r>
            <a:r>
              <a:rPr lang="en-US" altLang="zh-CN" dirty="0">
                <a:latin typeface="Courier New" panose="02070309020205020404" pitchFamily="49" charset="0"/>
                <a:cs typeface="Courier New" pitchFamily="49" charset="0"/>
              </a:rPr>
              <a:t>)</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r>
              <a:rPr lang="en-US" altLang="zh-CN" dirty="0">
                <a:latin typeface="Courier New" panose="02070309020205020404" pitchFamily="49" charset="0"/>
                <a:cs typeface="Courier New" pitchFamily="49" charset="0"/>
              </a:rPr>
              <a:t>	int temp = x;</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x = y;</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y = temp;</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endParaRPr lang="zh-CN" altLang="en-US"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int main( )</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r>
              <a:rPr lang="en-US" altLang="zh-CN" dirty="0">
                <a:latin typeface="Courier New" panose="02070309020205020404" pitchFamily="49" charset="0"/>
                <a:cs typeface="Courier New" pitchFamily="49" charset="0"/>
              </a:rPr>
              <a:t>	int a = 5, b = 9;</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a:t>
            </a:r>
            <a:r>
              <a:rPr lang="en-US" altLang="zh-CN" dirty="0" err="1">
                <a:latin typeface="Courier New" panose="02070309020205020404" pitchFamily="49" charset="0"/>
                <a:cs typeface="Courier New" pitchFamily="49" charset="0"/>
              </a:rPr>
              <a:t>MySwap</a:t>
            </a:r>
            <a:r>
              <a:rPr lang="en-US" altLang="zh-CN" dirty="0">
                <a:latin typeface="Courier New" panose="02070309020205020404" pitchFamily="49" charset="0"/>
                <a:cs typeface="Courier New" pitchFamily="49" charset="0"/>
              </a:rPr>
              <a:t>(</a:t>
            </a:r>
            <a:r>
              <a:rPr lang="en-US" altLang="zh-CN" dirty="0">
                <a:solidFill>
                  <a:srgbClr val="FF0000"/>
                </a:solidFill>
                <a:latin typeface="Courier New" panose="02070309020205020404" pitchFamily="49" charset="0"/>
                <a:cs typeface="Courier New" pitchFamily="49" charset="0"/>
              </a:rPr>
              <a:t>a</a:t>
            </a:r>
            <a:r>
              <a:rPr lang="en-US" altLang="zh-CN" dirty="0">
                <a:latin typeface="Courier New" panose="02070309020205020404" pitchFamily="49" charset="0"/>
                <a:cs typeface="Courier New" pitchFamily="49" charset="0"/>
              </a:rPr>
              <a:t>, </a:t>
            </a:r>
            <a:r>
              <a:rPr lang="en-US" altLang="zh-CN" dirty="0">
                <a:solidFill>
                  <a:srgbClr val="FF0000"/>
                </a:solidFill>
                <a:latin typeface="Courier New" panose="02070309020205020404" pitchFamily="49" charset="0"/>
                <a:cs typeface="Courier New" pitchFamily="49" charset="0"/>
              </a:rPr>
              <a:t>b</a:t>
            </a:r>
            <a:r>
              <a:rPr lang="en-US" altLang="zh-CN" dirty="0">
                <a:latin typeface="Courier New" panose="02070309020205020404" pitchFamily="49" charset="0"/>
                <a:cs typeface="Courier New" pitchFamily="49" charset="0"/>
              </a:rPr>
              <a:t>);	</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a:t>
            </a:r>
            <a:r>
              <a:rPr lang="en-US" altLang="zh-CN" dirty="0" err="1">
                <a:latin typeface="Courier New" panose="02070309020205020404" pitchFamily="49" charset="0"/>
                <a:cs typeface="Courier New" pitchFamily="49" charset="0"/>
              </a:rPr>
              <a:t>printf</a:t>
            </a:r>
            <a:r>
              <a:rPr lang="en-US" altLang="zh-CN" dirty="0">
                <a:latin typeface="Courier New" panose="02070309020205020404" pitchFamily="49" charset="0"/>
                <a:cs typeface="Courier New" pitchFamily="49" charset="0"/>
              </a:rPr>
              <a:t>("%d, %d", a, b);</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return 0;</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endParaRPr lang="zh-CN" altLang="zh-CN" dirty="0">
              <a:latin typeface="Courier New" panose="02070309020205020404" pitchFamily="49" charset="0"/>
              <a:cs typeface="Courier New" pitchFamily="49" charset="0"/>
            </a:endParaRPr>
          </a:p>
        </p:txBody>
      </p:sp>
      <p:sp>
        <p:nvSpPr>
          <p:cNvPr id="19" name="Text Box 33">
            <a:extLst>
              <a:ext uri="{FF2B5EF4-FFF2-40B4-BE49-F238E27FC236}">
                <a16:creationId xmlns:a16="http://schemas.microsoft.com/office/drawing/2014/main" id="{928430DC-4501-49D6-A614-7DC01395E39F}"/>
              </a:ext>
            </a:extLst>
          </p:cNvPr>
          <p:cNvSpPr txBox="1">
            <a:spLocks noChangeArrowheads="1"/>
          </p:cNvSpPr>
          <p:nvPr/>
        </p:nvSpPr>
        <p:spPr bwMode="auto">
          <a:xfrm>
            <a:off x="4250824" y="3512331"/>
            <a:ext cx="2052319" cy="8617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en-US" altLang="zh-CN" sz="2000" b="1" dirty="0">
                <a:solidFill>
                  <a:srgbClr val="0000FF"/>
                </a:solidFill>
                <a:latin typeface="Courier New" pitchFamily="49" charset="0"/>
                <a:cs typeface="Courier New" pitchFamily="49" charset="0"/>
              </a:rPr>
              <a:t>int x</a:t>
            </a:r>
            <a:r>
              <a:rPr kumimoji="1" lang="en-US" altLang="zh-CN" sz="2000" b="1" dirty="0">
                <a:solidFill>
                  <a:srgbClr val="FF0000"/>
                </a:solidFill>
                <a:latin typeface="Courier New" pitchFamily="49" charset="0"/>
                <a:cs typeface="Courier New" pitchFamily="49" charset="0"/>
              </a:rPr>
              <a:t> </a:t>
            </a:r>
            <a:r>
              <a:rPr kumimoji="1" lang="en-US" altLang="zh-CN" sz="2000" b="1" dirty="0">
                <a:latin typeface="Courier New" pitchFamily="49" charset="0"/>
                <a:cs typeface="Courier New" pitchFamily="49" charset="0"/>
              </a:rPr>
              <a:t>= </a:t>
            </a:r>
            <a:r>
              <a:rPr kumimoji="1" lang="en-US" altLang="zh-CN" sz="2000" b="1" dirty="0">
                <a:solidFill>
                  <a:srgbClr val="FF0000"/>
                </a:solidFill>
                <a:latin typeface="Courier New" pitchFamily="49" charset="0"/>
                <a:cs typeface="Courier New" pitchFamily="49" charset="0"/>
              </a:rPr>
              <a:t>a</a:t>
            </a:r>
          </a:p>
          <a:p>
            <a:pPr eaLnBrk="1" hangingPunct="1">
              <a:spcBef>
                <a:spcPct val="50000"/>
              </a:spcBef>
            </a:pPr>
            <a:r>
              <a:rPr kumimoji="1" lang="en-US" altLang="zh-CN" sz="2000" b="1" dirty="0">
                <a:solidFill>
                  <a:srgbClr val="0000FF"/>
                </a:solidFill>
                <a:latin typeface="Courier New" pitchFamily="49" charset="0"/>
                <a:cs typeface="Courier New" pitchFamily="49" charset="0"/>
              </a:rPr>
              <a:t>int y </a:t>
            </a:r>
            <a:r>
              <a:rPr kumimoji="1" lang="en-US" altLang="zh-CN" sz="2000" b="1" dirty="0">
                <a:latin typeface="Courier New" pitchFamily="49" charset="0"/>
                <a:cs typeface="Courier New" pitchFamily="49" charset="0"/>
              </a:rPr>
              <a:t>= </a:t>
            </a:r>
            <a:r>
              <a:rPr kumimoji="1" lang="en-US" altLang="zh-CN" sz="2000" b="1" dirty="0">
                <a:solidFill>
                  <a:srgbClr val="FF0000"/>
                </a:solidFill>
                <a:latin typeface="Courier New" pitchFamily="49" charset="0"/>
                <a:cs typeface="Courier New" pitchFamily="49" charset="0"/>
              </a:rPr>
              <a:t>b</a:t>
            </a:r>
          </a:p>
        </p:txBody>
      </p:sp>
      <p:graphicFrame>
        <p:nvGraphicFramePr>
          <p:cNvPr id="31" name="Group 15">
            <a:extLst>
              <a:ext uri="{FF2B5EF4-FFF2-40B4-BE49-F238E27FC236}">
                <a16:creationId xmlns:a16="http://schemas.microsoft.com/office/drawing/2014/main" id="{184E7415-F503-4343-899C-DB136A0F2A91}"/>
              </a:ext>
            </a:extLst>
          </p:cNvPr>
          <p:cNvGraphicFramePr>
            <a:graphicFrameLocks noGrp="1"/>
          </p:cNvGraphicFramePr>
          <p:nvPr/>
        </p:nvGraphicFramePr>
        <p:xfrm>
          <a:off x="4845358" y="5679250"/>
          <a:ext cx="1440000" cy="822960"/>
        </p:xfrm>
        <a:graphic>
          <a:graphicData uri="http://schemas.openxmlformats.org/drawingml/2006/table">
            <a:tbl>
              <a:tblPr/>
              <a:tblGrid>
                <a:gridCol w="1440000">
                  <a:extLst>
                    <a:ext uri="{9D8B030D-6E8A-4147-A177-3AD203B41FA5}">
                      <a16:colId xmlns:a16="http://schemas.microsoft.com/office/drawing/2014/main" val="20000"/>
                    </a:ext>
                  </a:extLst>
                </a:gridCol>
              </a:tblGrid>
              <a:tr h="323849">
                <a:tc>
                  <a:txBody>
                    <a:bodyPr/>
                    <a:lstStyle/>
                    <a:p>
                      <a:pPr marL="0" marR="0" lvl="0" indent="0" algn="l" defTabSz="914400" rtl="0" eaLnBrk="0" fontAlgn="base" latinLnBrk="0" hangingPunct="0">
                        <a:lnSpc>
                          <a:spcPts val="2400"/>
                        </a:lnSpc>
                        <a:spcBef>
                          <a:spcPts val="0"/>
                        </a:spcBef>
                        <a:spcAft>
                          <a:spcPct val="0"/>
                        </a:spcAft>
                        <a:buClrTx/>
                        <a:buSzPct val="80000"/>
                        <a:buFontTx/>
                        <a:buNone/>
                        <a:tabLst/>
                      </a:pPr>
                      <a:r>
                        <a:rPr kumimoji="0" lang="en-US" altLang="zh-CN" sz="2400" b="0"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5</a:t>
                      </a:r>
                    </a:p>
                  </a:txBody>
                  <a:tcPr marL="121904" marR="1219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49">
                <a:tc>
                  <a:txBody>
                    <a:bodyPr/>
                    <a:lstStyle/>
                    <a:p>
                      <a:pPr marL="0" marR="0" lvl="0" indent="0" algn="l" defTabSz="914400" rtl="0" eaLnBrk="0" fontAlgn="base" latinLnBrk="0" hangingPunct="0">
                        <a:lnSpc>
                          <a:spcPts val="2400"/>
                        </a:lnSpc>
                        <a:spcBef>
                          <a:spcPts val="0"/>
                        </a:spcBef>
                        <a:spcAft>
                          <a:spcPct val="0"/>
                        </a:spcAft>
                        <a:buClrTx/>
                        <a:buSzPct val="80000"/>
                        <a:buFontTx/>
                        <a:buNone/>
                        <a:tabLst/>
                      </a:pPr>
                      <a:r>
                        <a:rPr kumimoji="0" lang="en-US" altLang="zh-CN" sz="2400" b="0"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9</a:t>
                      </a:r>
                    </a:p>
                  </a:txBody>
                  <a:tcPr marL="121904" marR="1219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 name="Text Box 27">
            <a:extLst>
              <a:ext uri="{FF2B5EF4-FFF2-40B4-BE49-F238E27FC236}">
                <a16:creationId xmlns:a16="http://schemas.microsoft.com/office/drawing/2014/main" id="{4CF1DFAB-D478-4242-B646-C0F40018791A}"/>
              </a:ext>
            </a:extLst>
          </p:cNvPr>
          <p:cNvSpPr txBox="1">
            <a:spLocks noChangeArrowheads="1"/>
          </p:cNvSpPr>
          <p:nvPr/>
        </p:nvSpPr>
        <p:spPr bwMode="auto">
          <a:xfrm>
            <a:off x="4475026" y="5683805"/>
            <a:ext cx="3999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ts val="0"/>
              </a:spcBef>
            </a:pPr>
            <a:r>
              <a:rPr kumimoji="1" lang="en-US" altLang="zh-CN" dirty="0">
                <a:latin typeface="Courier New" panose="02070309020205020404" pitchFamily="49" charset="0"/>
                <a:cs typeface="Courier New" panose="02070309020205020404" pitchFamily="49" charset="0"/>
              </a:rPr>
              <a:t>a</a:t>
            </a:r>
          </a:p>
          <a:p>
            <a:pPr eaLnBrk="1" hangingPunct="1">
              <a:spcBef>
                <a:spcPts val="0"/>
              </a:spcBef>
            </a:pPr>
            <a:r>
              <a:rPr kumimoji="1" lang="en-US" altLang="zh-CN" dirty="0">
                <a:latin typeface="Courier New" panose="02070309020205020404" pitchFamily="49" charset="0"/>
                <a:cs typeface="Courier New" panose="02070309020205020404" pitchFamily="49" charset="0"/>
              </a:rPr>
              <a:t>b</a:t>
            </a:r>
          </a:p>
        </p:txBody>
      </p:sp>
      <p:graphicFrame>
        <p:nvGraphicFramePr>
          <p:cNvPr id="35" name="Group 2">
            <a:extLst>
              <a:ext uri="{FF2B5EF4-FFF2-40B4-BE49-F238E27FC236}">
                <a16:creationId xmlns:a16="http://schemas.microsoft.com/office/drawing/2014/main" id="{61119032-9960-4D55-91E3-933258070A28}"/>
              </a:ext>
            </a:extLst>
          </p:cNvPr>
          <p:cNvGraphicFramePr>
            <a:graphicFrameLocks noGrp="1"/>
          </p:cNvGraphicFramePr>
          <p:nvPr>
            <p:extLst>
              <p:ext uri="{D42A27DB-BD31-4B8C-83A1-F6EECF244321}">
                <p14:modId xmlns:p14="http://schemas.microsoft.com/office/powerpoint/2010/main" val="3190346964"/>
              </p:ext>
            </p:extLst>
          </p:nvPr>
        </p:nvGraphicFramePr>
        <p:xfrm>
          <a:off x="2962257" y="5679250"/>
          <a:ext cx="1440000" cy="822960"/>
        </p:xfrm>
        <a:graphic>
          <a:graphicData uri="http://schemas.openxmlformats.org/drawingml/2006/table">
            <a:tbl>
              <a:tblPr/>
              <a:tblGrid>
                <a:gridCol w="1440000">
                  <a:extLst>
                    <a:ext uri="{9D8B030D-6E8A-4147-A177-3AD203B41FA5}">
                      <a16:colId xmlns:a16="http://schemas.microsoft.com/office/drawing/2014/main" val="20000"/>
                    </a:ext>
                  </a:extLst>
                </a:gridCol>
              </a:tblGrid>
              <a:tr h="360000">
                <a:tc>
                  <a:txBody>
                    <a:bodyPr/>
                    <a:lstStyle/>
                    <a:p>
                      <a:pPr marL="0" marR="0" lvl="0" indent="0" algn="l" defTabSz="914400" rtl="0" eaLnBrk="0" fontAlgn="base" latinLnBrk="0" hangingPunct="0">
                        <a:lnSpc>
                          <a:spcPts val="2400"/>
                        </a:lnSpc>
                        <a:spcBef>
                          <a:spcPts val="0"/>
                        </a:spcBef>
                        <a:spcAft>
                          <a:spcPct val="0"/>
                        </a:spcAft>
                        <a:buClrTx/>
                        <a:buSzPct val="80000"/>
                        <a:buFontTx/>
                        <a:buNone/>
                        <a:tabLst/>
                      </a:pPr>
                      <a:r>
                        <a:rPr kumimoji="0" lang="en-US" altLang="zh-CN" sz="2400" b="0" i="0" u="none" strike="noStrike" cap="none" normalizeH="0" baseline="0" dirty="0">
                          <a:ln>
                            <a:noFill/>
                          </a:ln>
                          <a:solidFill>
                            <a:srgbClr val="0000FF"/>
                          </a:solidFill>
                          <a:effectLst/>
                          <a:latin typeface="Courier New" panose="02070309020205020404" pitchFamily="49" charset="0"/>
                          <a:ea typeface="楷体_GB2312" pitchFamily="49" charset="-122"/>
                          <a:cs typeface="Courier New" panose="02070309020205020404" pitchFamily="49" charset="0"/>
                        </a:rPr>
                        <a:t>5</a:t>
                      </a:r>
                    </a:p>
                  </a:txBody>
                  <a:tcPr marL="121904" marR="1219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0">
                <a:tc>
                  <a:txBody>
                    <a:bodyPr/>
                    <a:lstStyle/>
                    <a:p>
                      <a:pPr marL="0" marR="0" lvl="0" indent="0" algn="l" defTabSz="914400" rtl="0" eaLnBrk="0" fontAlgn="base" latinLnBrk="0" hangingPunct="0">
                        <a:lnSpc>
                          <a:spcPts val="2400"/>
                        </a:lnSpc>
                        <a:spcBef>
                          <a:spcPts val="0"/>
                        </a:spcBef>
                        <a:spcAft>
                          <a:spcPct val="0"/>
                        </a:spcAft>
                        <a:buClrTx/>
                        <a:buSzPct val="80000"/>
                        <a:buFontTx/>
                        <a:buNone/>
                        <a:tabLst/>
                      </a:pPr>
                      <a:r>
                        <a:rPr kumimoji="0" lang="en-US" altLang="zh-CN" sz="2400" b="0" i="0" u="none" strike="noStrike" cap="none" normalizeH="0" baseline="0" dirty="0">
                          <a:ln>
                            <a:noFill/>
                          </a:ln>
                          <a:solidFill>
                            <a:srgbClr val="0000FF"/>
                          </a:solidFill>
                          <a:effectLst/>
                          <a:latin typeface="Courier New" panose="02070309020205020404" pitchFamily="49" charset="0"/>
                          <a:ea typeface="楷体_GB2312" pitchFamily="49" charset="-122"/>
                          <a:cs typeface="Courier New" panose="02070309020205020404" pitchFamily="49" charset="0"/>
                        </a:rPr>
                        <a:t>9</a:t>
                      </a:r>
                    </a:p>
                  </a:txBody>
                  <a:tcPr marL="121904" marR="1219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6" name="Text Box 14">
            <a:extLst>
              <a:ext uri="{FF2B5EF4-FFF2-40B4-BE49-F238E27FC236}">
                <a16:creationId xmlns:a16="http://schemas.microsoft.com/office/drawing/2014/main" id="{4CCCDA07-9A1C-41B5-B2D0-BB37FCEC1914}"/>
              </a:ext>
            </a:extLst>
          </p:cNvPr>
          <p:cNvSpPr txBox="1">
            <a:spLocks noChangeArrowheads="1"/>
          </p:cNvSpPr>
          <p:nvPr/>
        </p:nvSpPr>
        <p:spPr bwMode="auto">
          <a:xfrm>
            <a:off x="2591925" y="5683805"/>
            <a:ext cx="388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ts val="0"/>
              </a:spcBef>
            </a:pPr>
            <a:r>
              <a:rPr kumimoji="1" lang="en-US" altLang="zh-CN" dirty="0">
                <a:latin typeface="Courier New" panose="02070309020205020404" pitchFamily="49" charset="0"/>
                <a:cs typeface="Courier New" panose="02070309020205020404" pitchFamily="49" charset="0"/>
              </a:rPr>
              <a:t>x</a:t>
            </a:r>
          </a:p>
          <a:p>
            <a:pPr eaLnBrk="1" hangingPunct="1">
              <a:spcBef>
                <a:spcPts val="0"/>
              </a:spcBef>
            </a:pPr>
            <a:r>
              <a:rPr kumimoji="1" lang="en-US" altLang="zh-CN" dirty="0">
                <a:latin typeface="Courier New" panose="02070309020205020404" pitchFamily="49" charset="0"/>
                <a:cs typeface="Courier New" panose="02070309020205020404" pitchFamily="49" charset="0"/>
              </a:rPr>
              <a:t>y</a:t>
            </a:r>
          </a:p>
        </p:txBody>
      </p:sp>
      <p:sp>
        <p:nvSpPr>
          <p:cNvPr id="37" name="AutoShape 85">
            <a:extLst>
              <a:ext uri="{FF2B5EF4-FFF2-40B4-BE49-F238E27FC236}">
                <a16:creationId xmlns:a16="http://schemas.microsoft.com/office/drawing/2014/main" id="{CEDF9CF4-213B-4B94-90FA-13E425A9E160}"/>
              </a:ext>
            </a:extLst>
          </p:cNvPr>
          <p:cNvSpPr>
            <a:spLocks noChangeArrowheads="1"/>
          </p:cNvSpPr>
          <p:nvPr/>
        </p:nvSpPr>
        <p:spPr bwMode="auto">
          <a:xfrm>
            <a:off x="3664956" y="5814265"/>
            <a:ext cx="180000" cy="540000"/>
          </a:xfrm>
          <a:prstGeom prst="upDownArrow">
            <a:avLst>
              <a:gd name="adj1" fmla="val 50000"/>
              <a:gd name="adj2" fmla="val 46667"/>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5" name="标题 4">
            <a:extLst>
              <a:ext uri="{FF2B5EF4-FFF2-40B4-BE49-F238E27FC236}">
                <a16:creationId xmlns:a16="http://schemas.microsoft.com/office/drawing/2014/main" id="{A539582A-9112-451F-8614-29B321209D95}"/>
              </a:ext>
            </a:extLst>
          </p:cNvPr>
          <p:cNvSpPr>
            <a:spLocks noGrp="1"/>
          </p:cNvSpPr>
          <p:nvPr>
            <p:ph type="title"/>
          </p:nvPr>
        </p:nvSpPr>
        <p:spPr/>
        <p:txBody>
          <a:bodyPr/>
          <a:lstStyle/>
          <a:p>
            <a:endParaRPr lang="zh-CN" altLang="en-US" dirty="0"/>
          </a:p>
        </p:txBody>
      </p:sp>
      <p:sp>
        <p:nvSpPr>
          <p:cNvPr id="29" name="矩形 28">
            <a:extLst>
              <a:ext uri="{FF2B5EF4-FFF2-40B4-BE49-F238E27FC236}">
                <a16:creationId xmlns:a16="http://schemas.microsoft.com/office/drawing/2014/main" id="{34DFCA49-E215-4500-861F-016F598B621C}"/>
              </a:ext>
            </a:extLst>
          </p:cNvPr>
          <p:cNvSpPr/>
          <p:nvPr/>
        </p:nvSpPr>
        <p:spPr>
          <a:xfrm>
            <a:off x="6365236" y="1476390"/>
            <a:ext cx="5616798" cy="5102679"/>
          </a:xfrm>
          <a:prstGeom prst="rect">
            <a:avLst/>
          </a:prstGeom>
          <a:ln>
            <a:solidFill>
              <a:schemeClr val="tx1"/>
            </a:solidFill>
          </a:ln>
        </p:spPr>
        <p:txBody>
          <a:bodyPr wrap="square">
            <a:spAutoFit/>
          </a:bodyPr>
          <a:lstStyle/>
          <a:p>
            <a:pPr marL="0" indent="0">
              <a:lnSpc>
                <a:spcPts val="2600"/>
              </a:lnSpc>
              <a:spcBef>
                <a:spcPts val="0"/>
              </a:spcBef>
              <a:buFontTx/>
              <a:buNone/>
            </a:pPr>
            <a:r>
              <a:rPr lang="en-US" altLang="zh-CN" dirty="0">
                <a:latin typeface="Courier New" panose="02070309020205020404" pitchFamily="49" charset="0"/>
                <a:cs typeface="Courier New" pitchFamily="49" charset="0"/>
              </a:rPr>
              <a:t>void </a:t>
            </a:r>
            <a:r>
              <a:rPr lang="en-US" altLang="zh-CN" b="1" dirty="0" err="1">
                <a:latin typeface="Courier New" panose="02070309020205020404" pitchFamily="49" charset="0"/>
                <a:cs typeface="Courier New" pitchFamily="49" charset="0"/>
              </a:rPr>
              <a:t>MySwap</a:t>
            </a:r>
            <a:r>
              <a:rPr lang="en-US" altLang="zh-CN" dirty="0">
                <a:latin typeface="Courier New" panose="02070309020205020404" pitchFamily="49" charset="0"/>
                <a:cs typeface="Courier New" pitchFamily="49" charset="0"/>
              </a:rPr>
              <a:t>(</a:t>
            </a:r>
            <a:r>
              <a:rPr lang="en-US" altLang="zh-CN" dirty="0">
                <a:solidFill>
                  <a:srgbClr val="FF0000"/>
                </a:solidFill>
                <a:latin typeface="Courier New" panose="02070309020205020404" pitchFamily="49" charset="0"/>
                <a:cs typeface="Courier New" pitchFamily="49" charset="0"/>
              </a:rPr>
              <a:t>int *x, int *y</a:t>
            </a:r>
            <a:r>
              <a:rPr lang="en-US" altLang="zh-CN" dirty="0">
                <a:latin typeface="Courier New" panose="02070309020205020404" pitchFamily="49" charset="0"/>
                <a:cs typeface="Courier New" pitchFamily="49" charset="0"/>
              </a:rPr>
              <a:t>)</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r>
              <a:rPr lang="en-US" altLang="zh-CN" dirty="0">
                <a:latin typeface="Courier New" panose="02070309020205020404" pitchFamily="49" charset="0"/>
                <a:cs typeface="Courier New" pitchFamily="49" charset="0"/>
              </a:rPr>
              <a:t>	int temp = </a:t>
            </a:r>
            <a:r>
              <a:rPr lang="en-US" altLang="zh-CN" b="1" dirty="0">
                <a:solidFill>
                  <a:srgbClr val="FF0000"/>
                </a:solidFill>
                <a:latin typeface="Courier New" panose="02070309020205020404" pitchFamily="49" charset="0"/>
                <a:cs typeface="Courier New" pitchFamily="49" charset="0"/>
              </a:rPr>
              <a:t>*</a:t>
            </a:r>
            <a:r>
              <a:rPr lang="en-US" altLang="zh-CN" dirty="0">
                <a:latin typeface="Courier New" panose="02070309020205020404" pitchFamily="49" charset="0"/>
                <a:cs typeface="Courier New" pitchFamily="49" charset="0"/>
              </a:rPr>
              <a:t>x;</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a:t>
            </a:r>
            <a:r>
              <a:rPr lang="en-US" altLang="zh-CN" b="1" dirty="0">
                <a:solidFill>
                  <a:srgbClr val="FF0000"/>
                </a:solidFill>
                <a:latin typeface="Courier New" panose="02070309020205020404" pitchFamily="49" charset="0"/>
                <a:cs typeface="Courier New" pitchFamily="49" charset="0"/>
              </a:rPr>
              <a:t>*</a:t>
            </a:r>
            <a:r>
              <a:rPr lang="en-US" altLang="zh-CN" dirty="0">
                <a:latin typeface="Courier New" panose="02070309020205020404" pitchFamily="49" charset="0"/>
                <a:cs typeface="Courier New" pitchFamily="49" charset="0"/>
              </a:rPr>
              <a:t>x = </a:t>
            </a:r>
            <a:r>
              <a:rPr lang="en-US" altLang="zh-CN" b="1" dirty="0">
                <a:solidFill>
                  <a:srgbClr val="FF0000"/>
                </a:solidFill>
                <a:latin typeface="Courier New" panose="02070309020205020404" pitchFamily="49" charset="0"/>
                <a:cs typeface="Courier New" pitchFamily="49" charset="0"/>
              </a:rPr>
              <a:t>*</a:t>
            </a:r>
            <a:r>
              <a:rPr lang="en-US" altLang="zh-CN" dirty="0">
                <a:latin typeface="Courier New" panose="02070309020205020404" pitchFamily="49" charset="0"/>
                <a:cs typeface="Courier New" pitchFamily="49" charset="0"/>
              </a:rPr>
              <a:t>y;</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a:t>
            </a:r>
            <a:r>
              <a:rPr lang="en-US" altLang="zh-CN" b="1" dirty="0">
                <a:solidFill>
                  <a:srgbClr val="FF0000"/>
                </a:solidFill>
                <a:latin typeface="Courier New" panose="02070309020205020404" pitchFamily="49" charset="0"/>
                <a:cs typeface="Courier New" pitchFamily="49" charset="0"/>
              </a:rPr>
              <a:t>*</a:t>
            </a:r>
            <a:r>
              <a:rPr lang="en-US" altLang="zh-CN" dirty="0">
                <a:latin typeface="Courier New" panose="02070309020205020404" pitchFamily="49" charset="0"/>
                <a:cs typeface="Courier New" pitchFamily="49" charset="0"/>
              </a:rPr>
              <a:t>y = temp;</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endParaRPr lang="zh-CN" altLang="en-US"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int main( )</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r>
              <a:rPr lang="en-US" altLang="zh-CN" dirty="0">
                <a:latin typeface="Courier New" panose="02070309020205020404" pitchFamily="49" charset="0"/>
                <a:cs typeface="Courier New" pitchFamily="49" charset="0"/>
              </a:rPr>
              <a:t>	int a = 5, b = 9;</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a:t>
            </a:r>
            <a:r>
              <a:rPr lang="en-US" altLang="zh-CN" b="1" dirty="0" err="1">
                <a:latin typeface="Courier New" panose="02070309020205020404" pitchFamily="49" charset="0"/>
                <a:cs typeface="Courier New" pitchFamily="49" charset="0"/>
              </a:rPr>
              <a:t>MySwap</a:t>
            </a:r>
            <a:r>
              <a:rPr lang="en-US" altLang="zh-CN" dirty="0">
                <a:latin typeface="Courier New" panose="02070309020205020404" pitchFamily="49" charset="0"/>
                <a:cs typeface="Courier New" pitchFamily="49" charset="0"/>
              </a:rPr>
              <a:t>(</a:t>
            </a:r>
            <a:r>
              <a:rPr lang="en-US" altLang="zh-CN" b="1" dirty="0">
                <a:solidFill>
                  <a:srgbClr val="FF0000"/>
                </a:solidFill>
                <a:latin typeface="Courier New" panose="02070309020205020404" pitchFamily="49" charset="0"/>
                <a:cs typeface="Courier New" pitchFamily="49" charset="0"/>
              </a:rPr>
              <a:t>&amp;</a:t>
            </a:r>
            <a:r>
              <a:rPr lang="en-US" altLang="zh-CN" dirty="0">
                <a:latin typeface="Courier New" panose="02070309020205020404" pitchFamily="49" charset="0"/>
                <a:cs typeface="Courier New" pitchFamily="49" charset="0"/>
              </a:rPr>
              <a:t>a, </a:t>
            </a:r>
            <a:r>
              <a:rPr lang="en-US" altLang="zh-CN" b="1" dirty="0">
                <a:solidFill>
                  <a:srgbClr val="FF0000"/>
                </a:solidFill>
                <a:latin typeface="Courier New" panose="02070309020205020404" pitchFamily="49" charset="0"/>
                <a:cs typeface="Courier New" pitchFamily="49" charset="0"/>
              </a:rPr>
              <a:t>&amp;</a:t>
            </a:r>
            <a:r>
              <a:rPr lang="en-US" altLang="zh-CN" dirty="0">
                <a:latin typeface="Courier New" panose="02070309020205020404" pitchFamily="49" charset="0"/>
                <a:cs typeface="Courier New" pitchFamily="49" charset="0"/>
              </a:rPr>
              <a:t>b);	</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a:t>
            </a:r>
            <a:r>
              <a:rPr lang="en-US" altLang="zh-CN" dirty="0" err="1">
                <a:latin typeface="Courier New" panose="02070309020205020404" pitchFamily="49" charset="0"/>
                <a:cs typeface="Courier New" pitchFamily="49" charset="0"/>
              </a:rPr>
              <a:t>printf</a:t>
            </a:r>
            <a:r>
              <a:rPr lang="en-US" altLang="zh-CN" dirty="0">
                <a:latin typeface="Courier New" panose="02070309020205020404" pitchFamily="49" charset="0"/>
                <a:cs typeface="Courier New" pitchFamily="49" charset="0"/>
              </a:rPr>
              <a:t>("%d, %d", a, b);</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return 0;</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endParaRPr lang="zh-CN" altLang="zh-CN" dirty="0">
              <a:latin typeface="Courier New" panose="02070309020205020404" pitchFamily="49" charset="0"/>
              <a:cs typeface="Courier New" pitchFamily="49" charset="0"/>
            </a:endParaRPr>
          </a:p>
        </p:txBody>
      </p:sp>
      <p:sp>
        <p:nvSpPr>
          <p:cNvPr id="23" name="Text Box 33">
            <a:extLst>
              <a:ext uri="{FF2B5EF4-FFF2-40B4-BE49-F238E27FC236}">
                <a16:creationId xmlns:a16="http://schemas.microsoft.com/office/drawing/2014/main" id="{C9CE534C-A0B3-465C-9609-7F12FC78B9BA}"/>
              </a:ext>
            </a:extLst>
          </p:cNvPr>
          <p:cNvSpPr txBox="1">
            <a:spLocks noChangeArrowheads="1"/>
          </p:cNvSpPr>
          <p:nvPr/>
        </p:nvSpPr>
        <p:spPr bwMode="auto">
          <a:xfrm>
            <a:off x="9876449" y="3512331"/>
            <a:ext cx="2052319" cy="8617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en-US" altLang="zh-CN" sz="2000" b="1" dirty="0">
                <a:solidFill>
                  <a:srgbClr val="FF0000"/>
                </a:solidFill>
                <a:latin typeface="Courier New" pitchFamily="49" charset="0"/>
                <a:cs typeface="Courier New" pitchFamily="49" charset="0"/>
              </a:rPr>
              <a:t>int *x </a:t>
            </a:r>
            <a:r>
              <a:rPr kumimoji="1" lang="en-US" altLang="zh-CN" sz="2000" b="1" dirty="0">
                <a:latin typeface="Courier New" pitchFamily="49" charset="0"/>
                <a:cs typeface="Courier New" pitchFamily="49" charset="0"/>
              </a:rPr>
              <a:t>= </a:t>
            </a:r>
            <a:r>
              <a:rPr kumimoji="1" lang="en-US" altLang="zh-CN" sz="2000" b="1" dirty="0">
                <a:solidFill>
                  <a:srgbClr val="FF0000"/>
                </a:solidFill>
                <a:latin typeface="Courier New" pitchFamily="49" charset="0"/>
                <a:cs typeface="Courier New" pitchFamily="49" charset="0"/>
              </a:rPr>
              <a:t>&amp;</a:t>
            </a:r>
            <a:r>
              <a:rPr kumimoji="1" lang="en-US" altLang="zh-CN" sz="2000" b="1" dirty="0">
                <a:latin typeface="Courier New" pitchFamily="49" charset="0"/>
                <a:cs typeface="Courier New" pitchFamily="49" charset="0"/>
              </a:rPr>
              <a:t>a</a:t>
            </a:r>
          </a:p>
          <a:p>
            <a:pPr eaLnBrk="1" hangingPunct="1">
              <a:spcBef>
                <a:spcPct val="50000"/>
              </a:spcBef>
            </a:pPr>
            <a:r>
              <a:rPr kumimoji="1" lang="en-US" altLang="zh-CN" sz="2000" b="1" dirty="0">
                <a:solidFill>
                  <a:srgbClr val="FF0000"/>
                </a:solidFill>
                <a:latin typeface="Courier New" pitchFamily="49" charset="0"/>
                <a:cs typeface="Courier New" pitchFamily="49" charset="0"/>
              </a:rPr>
              <a:t>int *y </a:t>
            </a:r>
            <a:r>
              <a:rPr kumimoji="1" lang="en-US" altLang="zh-CN" sz="2000" b="1" dirty="0">
                <a:latin typeface="Courier New" pitchFamily="49" charset="0"/>
                <a:cs typeface="Courier New" pitchFamily="49" charset="0"/>
              </a:rPr>
              <a:t>= </a:t>
            </a:r>
            <a:r>
              <a:rPr kumimoji="1" lang="en-US" altLang="zh-CN" sz="2000" b="1" dirty="0">
                <a:solidFill>
                  <a:srgbClr val="FF0000"/>
                </a:solidFill>
                <a:latin typeface="Courier New" pitchFamily="49" charset="0"/>
                <a:cs typeface="Courier New" pitchFamily="49" charset="0"/>
              </a:rPr>
              <a:t>&amp;</a:t>
            </a:r>
            <a:r>
              <a:rPr kumimoji="1" lang="en-US" altLang="zh-CN" sz="2000" b="1" dirty="0">
                <a:latin typeface="Courier New" pitchFamily="49" charset="0"/>
                <a:cs typeface="Courier New" pitchFamily="49" charset="0"/>
              </a:rPr>
              <a:t>b</a:t>
            </a:r>
          </a:p>
        </p:txBody>
      </p:sp>
      <p:graphicFrame>
        <p:nvGraphicFramePr>
          <p:cNvPr id="26" name="Group 15">
            <a:extLst>
              <a:ext uri="{FF2B5EF4-FFF2-40B4-BE49-F238E27FC236}">
                <a16:creationId xmlns:a16="http://schemas.microsoft.com/office/drawing/2014/main" id="{5AE031D3-9891-4EEA-8F2E-758FACF8C523}"/>
              </a:ext>
            </a:extLst>
          </p:cNvPr>
          <p:cNvGraphicFramePr>
            <a:graphicFrameLocks noGrp="1"/>
          </p:cNvGraphicFramePr>
          <p:nvPr>
            <p:extLst>
              <p:ext uri="{D42A27DB-BD31-4B8C-83A1-F6EECF244321}">
                <p14:modId xmlns:p14="http://schemas.microsoft.com/office/powerpoint/2010/main" val="2503512664"/>
              </p:ext>
            </p:extLst>
          </p:nvPr>
        </p:nvGraphicFramePr>
        <p:xfrm>
          <a:off x="10463660" y="5756109"/>
          <a:ext cx="1440000" cy="822960"/>
        </p:xfrm>
        <a:graphic>
          <a:graphicData uri="http://schemas.openxmlformats.org/drawingml/2006/table">
            <a:tbl>
              <a:tblPr/>
              <a:tblGrid>
                <a:gridCol w="1440000">
                  <a:extLst>
                    <a:ext uri="{9D8B030D-6E8A-4147-A177-3AD203B41FA5}">
                      <a16:colId xmlns:a16="http://schemas.microsoft.com/office/drawing/2014/main" val="20000"/>
                    </a:ext>
                  </a:extLst>
                </a:gridCol>
              </a:tblGrid>
              <a:tr h="323849">
                <a:tc>
                  <a:txBody>
                    <a:bodyPr/>
                    <a:lstStyle/>
                    <a:p>
                      <a:pPr marL="0" marR="0" lvl="0" indent="0" algn="l" defTabSz="914400" rtl="0" eaLnBrk="0" fontAlgn="base" latinLnBrk="0" hangingPunct="0">
                        <a:lnSpc>
                          <a:spcPts val="2400"/>
                        </a:lnSpc>
                        <a:spcBef>
                          <a:spcPts val="0"/>
                        </a:spcBef>
                        <a:spcAft>
                          <a:spcPct val="0"/>
                        </a:spcAft>
                        <a:buClrTx/>
                        <a:buSzPct val="80000"/>
                        <a:buFontTx/>
                        <a:buNone/>
                        <a:tabLst/>
                      </a:pPr>
                      <a:r>
                        <a:rPr kumimoji="0" lang="en-US" altLang="zh-CN" sz="2400" b="0"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5</a:t>
                      </a:r>
                    </a:p>
                  </a:txBody>
                  <a:tcPr marL="121904" marR="1219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49">
                <a:tc>
                  <a:txBody>
                    <a:bodyPr/>
                    <a:lstStyle/>
                    <a:p>
                      <a:pPr marL="0" marR="0" lvl="0" indent="0" algn="l" defTabSz="914400" rtl="0" eaLnBrk="0" fontAlgn="base" latinLnBrk="0" hangingPunct="0">
                        <a:lnSpc>
                          <a:spcPts val="2400"/>
                        </a:lnSpc>
                        <a:spcBef>
                          <a:spcPts val="0"/>
                        </a:spcBef>
                        <a:spcAft>
                          <a:spcPct val="0"/>
                        </a:spcAft>
                        <a:buClrTx/>
                        <a:buSzPct val="80000"/>
                        <a:buFontTx/>
                        <a:buNone/>
                        <a:tabLst/>
                      </a:pPr>
                      <a:r>
                        <a:rPr kumimoji="0" lang="en-US" altLang="zh-CN" sz="2400" b="0"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9</a:t>
                      </a:r>
                    </a:p>
                  </a:txBody>
                  <a:tcPr marL="121904" marR="1219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 name="Text Box 27">
            <a:extLst>
              <a:ext uri="{FF2B5EF4-FFF2-40B4-BE49-F238E27FC236}">
                <a16:creationId xmlns:a16="http://schemas.microsoft.com/office/drawing/2014/main" id="{C897F681-5583-4DC4-B760-65081B14EBC2}"/>
              </a:ext>
            </a:extLst>
          </p:cNvPr>
          <p:cNvSpPr txBox="1">
            <a:spLocks noChangeArrowheads="1"/>
          </p:cNvSpPr>
          <p:nvPr/>
        </p:nvSpPr>
        <p:spPr bwMode="auto">
          <a:xfrm>
            <a:off x="9605596" y="5760664"/>
            <a:ext cx="58696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ts val="0"/>
              </a:spcBef>
            </a:pPr>
            <a:r>
              <a:rPr kumimoji="1" lang="en-US" altLang="zh-CN" dirty="0">
                <a:solidFill>
                  <a:srgbClr val="FF0000"/>
                </a:solidFill>
                <a:latin typeface="Courier New" panose="02070309020205020404" pitchFamily="49" charset="0"/>
                <a:cs typeface="Courier New" panose="02070309020205020404" pitchFamily="49" charset="0"/>
              </a:rPr>
              <a:t>*x</a:t>
            </a:r>
          </a:p>
          <a:p>
            <a:pPr eaLnBrk="1" hangingPunct="1">
              <a:spcBef>
                <a:spcPts val="0"/>
              </a:spcBef>
            </a:pPr>
            <a:r>
              <a:rPr kumimoji="1" lang="en-US" altLang="zh-CN" dirty="0">
                <a:solidFill>
                  <a:srgbClr val="FF0000"/>
                </a:solidFill>
                <a:latin typeface="Courier New" panose="02070309020205020404" pitchFamily="49" charset="0"/>
                <a:cs typeface="Courier New" panose="02070309020205020404" pitchFamily="49" charset="0"/>
              </a:rPr>
              <a:t>*y</a:t>
            </a:r>
          </a:p>
        </p:txBody>
      </p:sp>
      <p:graphicFrame>
        <p:nvGraphicFramePr>
          <p:cNvPr id="28" name="Group 2">
            <a:extLst>
              <a:ext uri="{FF2B5EF4-FFF2-40B4-BE49-F238E27FC236}">
                <a16:creationId xmlns:a16="http://schemas.microsoft.com/office/drawing/2014/main" id="{6966FF37-4EEF-4385-8416-60642F9DAAC9}"/>
              </a:ext>
            </a:extLst>
          </p:cNvPr>
          <p:cNvGraphicFramePr>
            <a:graphicFrameLocks noGrp="1"/>
          </p:cNvGraphicFramePr>
          <p:nvPr>
            <p:extLst>
              <p:ext uri="{D42A27DB-BD31-4B8C-83A1-F6EECF244321}">
                <p14:modId xmlns:p14="http://schemas.microsoft.com/office/powerpoint/2010/main" val="2866943918"/>
              </p:ext>
            </p:extLst>
          </p:nvPr>
        </p:nvGraphicFramePr>
        <p:xfrm>
          <a:off x="7725678" y="5756109"/>
          <a:ext cx="1440000" cy="822960"/>
        </p:xfrm>
        <a:graphic>
          <a:graphicData uri="http://schemas.openxmlformats.org/drawingml/2006/table">
            <a:tbl>
              <a:tblPr/>
              <a:tblGrid>
                <a:gridCol w="1440000">
                  <a:extLst>
                    <a:ext uri="{9D8B030D-6E8A-4147-A177-3AD203B41FA5}">
                      <a16:colId xmlns:a16="http://schemas.microsoft.com/office/drawing/2014/main" val="20000"/>
                    </a:ext>
                  </a:extLst>
                </a:gridCol>
              </a:tblGrid>
              <a:tr h="360000">
                <a:tc>
                  <a:txBody>
                    <a:bodyPr/>
                    <a:lstStyle/>
                    <a:p>
                      <a:pPr marL="0" marR="0" lvl="0" indent="0" algn="l" defTabSz="914400" rtl="0" eaLnBrk="0" fontAlgn="base" latinLnBrk="0" hangingPunct="0">
                        <a:lnSpc>
                          <a:spcPts val="2400"/>
                        </a:lnSpc>
                        <a:spcBef>
                          <a:spcPts val="0"/>
                        </a:spcBef>
                        <a:spcAft>
                          <a:spcPct val="0"/>
                        </a:spcAft>
                        <a:buClrTx/>
                        <a:buSzPct val="80000"/>
                        <a:buFontTx/>
                        <a:buNone/>
                        <a:tabLst/>
                      </a:pPr>
                      <a:r>
                        <a:rPr kumimoji="0" lang="en-US" altLang="zh-CN" sz="2400" b="0"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0x…</a:t>
                      </a:r>
                    </a:p>
                  </a:txBody>
                  <a:tcPr marL="121904" marR="1219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0">
                <a:tc>
                  <a:txBody>
                    <a:bodyPr/>
                    <a:lstStyle/>
                    <a:p>
                      <a:pPr marL="0" marR="0" lvl="0" indent="0" algn="l" defTabSz="914400" rtl="0" eaLnBrk="0" fontAlgn="base" latinLnBrk="0" hangingPunct="0">
                        <a:lnSpc>
                          <a:spcPts val="2400"/>
                        </a:lnSpc>
                        <a:spcBef>
                          <a:spcPts val="0"/>
                        </a:spcBef>
                        <a:spcAft>
                          <a:spcPct val="0"/>
                        </a:spcAft>
                        <a:buClrTx/>
                        <a:buSzPct val="80000"/>
                        <a:buFontTx/>
                        <a:buNone/>
                        <a:tabLst/>
                      </a:pPr>
                      <a:r>
                        <a:rPr kumimoji="0" lang="en-US" altLang="zh-CN" sz="2400" b="0"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0x…</a:t>
                      </a:r>
                    </a:p>
                  </a:txBody>
                  <a:tcPr marL="121904" marR="1219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0" name="Text Box 14">
            <a:extLst>
              <a:ext uri="{FF2B5EF4-FFF2-40B4-BE49-F238E27FC236}">
                <a16:creationId xmlns:a16="http://schemas.microsoft.com/office/drawing/2014/main" id="{A8CF4CE1-AD31-40CE-B024-90CF3B9E37C2}"/>
              </a:ext>
            </a:extLst>
          </p:cNvPr>
          <p:cNvSpPr txBox="1">
            <a:spLocks noChangeArrowheads="1"/>
          </p:cNvSpPr>
          <p:nvPr/>
        </p:nvSpPr>
        <p:spPr bwMode="auto">
          <a:xfrm>
            <a:off x="7355346" y="5760664"/>
            <a:ext cx="388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ts val="0"/>
              </a:spcBef>
            </a:pPr>
            <a:r>
              <a:rPr kumimoji="1" lang="en-US" altLang="zh-CN" dirty="0">
                <a:solidFill>
                  <a:srgbClr val="FF0000"/>
                </a:solidFill>
                <a:latin typeface="Courier New" panose="02070309020205020404" pitchFamily="49" charset="0"/>
                <a:cs typeface="Courier New" panose="02070309020205020404" pitchFamily="49" charset="0"/>
              </a:rPr>
              <a:t>x</a:t>
            </a:r>
          </a:p>
          <a:p>
            <a:pPr eaLnBrk="1" hangingPunct="1">
              <a:spcBef>
                <a:spcPts val="0"/>
              </a:spcBef>
            </a:pPr>
            <a:r>
              <a:rPr kumimoji="1" lang="en-US" altLang="zh-CN" dirty="0">
                <a:solidFill>
                  <a:srgbClr val="FF0000"/>
                </a:solidFill>
                <a:latin typeface="Courier New" panose="02070309020205020404" pitchFamily="49" charset="0"/>
                <a:cs typeface="Courier New" panose="02070309020205020404" pitchFamily="49" charset="0"/>
              </a:rPr>
              <a:t>y</a:t>
            </a:r>
          </a:p>
        </p:txBody>
      </p:sp>
      <p:sp>
        <p:nvSpPr>
          <p:cNvPr id="33" name="AutoShape 85">
            <a:extLst>
              <a:ext uri="{FF2B5EF4-FFF2-40B4-BE49-F238E27FC236}">
                <a16:creationId xmlns:a16="http://schemas.microsoft.com/office/drawing/2014/main" id="{F667BC81-EE19-48BC-9131-7D35C4702797}"/>
              </a:ext>
            </a:extLst>
          </p:cNvPr>
          <p:cNvSpPr>
            <a:spLocks noChangeArrowheads="1"/>
          </p:cNvSpPr>
          <p:nvPr/>
        </p:nvSpPr>
        <p:spPr bwMode="auto">
          <a:xfrm>
            <a:off x="10993943" y="5855792"/>
            <a:ext cx="180000" cy="540000"/>
          </a:xfrm>
          <a:prstGeom prst="upDownArrow">
            <a:avLst>
              <a:gd name="adj1" fmla="val 50000"/>
              <a:gd name="adj2" fmla="val 46667"/>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34" name="Text Box 27">
            <a:extLst>
              <a:ext uri="{FF2B5EF4-FFF2-40B4-BE49-F238E27FC236}">
                <a16:creationId xmlns:a16="http://schemas.microsoft.com/office/drawing/2014/main" id="{D100F539-D1FB-4F1A-9340-1C395FFD8A8B}"/>
              </a:ext>
            </a:extLst>
          </p:cNvPr>
          <p:cNvSpPr txBox="1">
            <a:spLocks noChangeArrowheads="1"/>
          </p:cNvSpPr>
          <p:nvPr/>
        </p:nvSpPr>
        <p:spPr bwMode="auto">
          <a:xfrm>
            <a:off x="10111124" y="5773528"/>
            <a:ext cx="3999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ts val="0"/>
              </a:spcBef>
            </a:pPr>
            <a:r>
              <a:rPr kumimoji="1" lang="en-US" altLang="zh-CN" dirty="0">
                <a:latin typeface="Courier New" panose="02070309020205020404" pitchFamily="49" charset="0"/>
                <a:cs typeface="Courier New" panose="02070309020205020404" pitchFamily="49" charset="0"/>
              </a:rPr>
              <a:t>a</a:t>
            </a:r>
          </a:p>
          <a:p>
            <a:pPr eaLnBrk="1" hangingPunct="1">
              <a:spcBef>
                <a:spcPts val="0"/>
              </a:spcBef>
            </a:pPr>
            <a:r>
              <a:rPr kumimoji="1" lang="en-US" altLang="zh-CN" dirty="0">
                <a:latin typeface="Courier New" panose="02070309020205020404" pitchFamily="49" charset="0"/>
                <a:cs typeface="Courier New" panose="02070309020205020404" pitchFamily="49" charset="0"/>
              </a:rPr>
              <a:t>b</a:t>
            </a:r>
          </a:p>
        </p:txBody>
      </p:sp>
      <p:cxnSp>
        <p:nvCxnSpPr>
          <p:cNvPr id="38" name="直接箭头连接符 37">
            <a:extLst>
              <a:ext uri="{FF2B5EF4-FFF2-40B4-BE49-F238E27FC236}">
                <a16:creationId xmlns:a16="http://schemas.microsoft.com/office/drawing/2014/main" id="{FF59C425-0851-4B18-8FF8-E9336A4F38F5}"/>
              </a:ext>
            </a:extLst>
          </p:cNvPr>
          <p:cNvCxnSpPr>
            <a:cxnSpLocks noChangeShapeType="1"/>
          </p:cNvCxnSpPr>
          <p:nvPr/>
        </p:nvCxnSpPr>
        <p:spPr bwMode="auto">
          <a:xfrm flipV="1">
            <a:off x="2584816" y="1808820"/>
            <a:ext cx="816754" cy="3015335"/>
          </a:xfrm>
          <a:prstGeom prst="straightConnector1">
            <a:avLst/>
          </a:prstGeom>
          <a:noFill/>
          <a:ln w="63500" cmpd="dbl"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39" name="直接箭头连接符 38">
            <a:extLst>
              <a:ext uri="{FF2B5EF4-FFF2-40B4-BE49-F238E27FC236}">
                <a16:creationId xmlns:a16="http://schemas.microsoft.com/office/drawing/2014/main" id="{DB0CB28C-C963-4894-A012-CB38B5EEA2BA}"/>
              </a:ext>
            </a:extLst>
          </p:cNvPr>
          <p:cNvCxnSpPr>
            <a:cxnSpLocks noChangeShapeType="1"/>
          </p:cNvCxnSpPr>
          <p:nvPr/>
        </p:nvCxnSpPr>
        <p:spPr bwMode="auto">
          <a:xfrm flipV="1">
            <a:off x="3115407" y="1853824"/>
            <a:ext cx="1404624" cy="2970331"/>
          </a:xfrm>
          <a:prstGeom prst="straightConnector1">
            <a:avLst/>
          </a:prstGeom>
          <a:noFill/>
          <a:ln w="63500" cmpd="dbl"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 name="直接箭头连接符 39">
            <a:extLst>
              <a:ext uri="{FF2B5EF4-FFF2-40B4-BE49-F238E27FC236}">
                <a16:creationId xmlns:a16="http://schemas.microsoft.com/office/drawing/2014/main" id="{531A939F-577F-46B3-A4D8-00F2EB79DF61}"/>
              </a:ext>
            </a:extLst>
          </p:cNvPr>
          <p:cNvCxnSpPr>
            <a:cxnSpLocks noChangeShapeType="1"/>
          </p:cNvCxnSpPr>
          <p:nvPr/>
        </p:nvCxnSpPr>
        <p:spPr bwMode="auto">
          <a:xfrm flipV="1">
            <a:off x="8759970" y="1763816"/>
            <a:ext cx="816754" cy="3015335"/>
          </a:xfrm>
          <a:prstGeom prst="straightConnector1">
            <a:avLst/>
          </a:prstGeom>
          <a:noFill/>
          <a:ln w="63500" cmpd="dbl"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1" name="直接箭头连接符 40">
            <a:extLst>
              <a:ext uri="{FF2B5EF4-FFF2-40B4-BE49-F238E27FC236}">
                <a16:creationId xmlns:a16="http://schemas.microsoft.com/office/drawing/2014/main" id="{B3EE78B4-56C1-4D17-AA01-B60AE2A1C00C}"/>
              </a:ext>
            </a:extLst>
          </p:cNvPr>
          <p:cNvCxnSpPr>
            <a:cxnSpLocks noChangeShapeType="1"/>
          </p:cNvCxnSpPr>
          <p:nvPr/>
        </p:nvCxnSpPr>
        <p:spPr bwMode="auto">
          <a:xfrm flipV="1">
            <a:off x="9551122" y="1808820"/>
            <a:ext cx="1404624" cy="2970331"/>
          </a:xfrm>
          <a:prstGeom prst="straightConnector1">
            <a:avLst/>
          </a:prstGeom>
          <a:noFill/>
          <a:ln w="63500" cmpd="dbl" algn="ctr">
            <a:solidFill>
              <a:schemeClr val="tx1"/>
            </a:solidFill>
            <a:round/>
            <a:headEnd/>
            <a:tailEnd type="stealth"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2073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7" grpId="0" animBg="1"/>
      <p:bldP spid="29" grpId="0" animBg="1"/>
      <p:bldP spid="23" grpId="0" animBg="1"/>
      <p:bldP spid="27" grpId="0"/>
      <p:bldP spid="30" grpId="0"/>
      <p:bldP spid="33" grpId="0" animBg="1"/>
      <p:bldP spid="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p:txBody>
          <a:bodyPr/>
          <a:lstStyle/>
          <a:p>
            <a:r>
              <a:rPr lang="zh-CN" altLang="en-US" dirty="0">
                <a:latin typeface="Courier New" pitchFamily="49" charset="0"/>
                <a:cs typeface="Courier New" pitchFamily="49" charset="0"/>
              </a:rPr>
              <a:t>传值调用还是传址调用？</a:t>
            </a:r>
            <a:endParaRPr lang="zh-CN" altLang="zh-CN" dirty="0">
              <a:latin typeface="Courier New" pitchFamily="49" charset="0"/>
              <a:cs typeface="Courier New" pitchFamily="49" charset="0"/>
            </a:endParaRPr>
          </a:p>
          <a:p>
            <a:pPr marL="0" indent="0">
              <a:spcBef>
                <a:spcPts val="0"/>
              </a:spcBef>
              <a:buFontTx/>
              <a:buNone/>
            </a:pPr>
            <a:endParaRPr lang="en-US" altLang="zh-CN" sz="2400" b="0" dirty="0">
              <a:latin typeface="Courier New" panose="02070309020205020404" pitchFamily="49" charset="0"/>
              <a:cs typeface="Courier New" pitchFamily="49" charset="0"/>
            </a:endParaRPr>
          </a:p>
        </p:txBody>
      </p:sp>
      <p:sp>
        <p:nvSpPr>
          <p:cNvPr id="8196"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0DF7311C-6A35-4FD6-938C-65C3879E52D5}" type="slidenum">
              <a:rPr lang="en-US" altLang="zh-CN" sz="1200">
                <a:ea typeface="楷体_GB2312" pitchFamily="49" charset="-122"/>
              </a:rPr>
              <a:pPr algn="r" eaLnBrk="1" hangingPunct="1"/>
              <a:t>36</a:t>
            </a:fld>
            <a:endParaRPr lang="en-US" altLang="zh-CN" sz="1200">
              <a:ea typeface="楷体_GB2312" pitchFamily="49" charset="-122"/>
            </a:endParaRPr>
          </a:p>
        </p:txBody>
      </p:sp>
      <p:sp>
        <p:nvSpPr>
          <p:cNvPr id="4" name="矩形 3">
            <a:extLst>
              <a:ext uri="{FF2B5EF4-FFF2-40B4-BE49-F238E27FC236}">
                <a16:creationId xmlns:a16="http://schemas.microsoft.com/office/drawing/2014/main" id="{64F317B6-13AB-4C35-B846-7CD59409CA65}"/>
              </a:ext>
            </a:extLst>
          </p:cNvPr>
          <p:cNvSpPr/>
          <p:nvPr/>
        </p:nvSpPr>
        <p:spPr>
          <a:xfrm>
            <a:off x="236231" y="1476390"/>
            <a:ext cx="6084000" cy="5102679"/>
          </a:xfrm>
          <a:prstGeom prst="rect">
            <a:avLst/>
          </a:prstGeom>
          <a:ln>
            <a:solidFill>
              <a:schemeClr val="tx1"/>
            </a:solidFill>
          </a:ln>
        </p:spPr>
        <p:txBody>
          <a:bodyPr wrap="square">
            <a:spAutoFit/>
          </a:bodyPr>
          <a:lstStyle/>
          <a:p>
            <a:pPr marL="0" indent="0">
              <a:lnSpc>
                <a:spcPts val="2600"/>
              </a:lnSpc>
              <a:spcBef>
                <a:spcPts val="0"/>
              </a:spcBef>
              <a:buFontTx/>
              <a:buNone/>
            </a:pPr>
            <a:r>
              <a:rPr lang="en-US" altLang="zh-CN" dirty="0">
                <a:latin typeface="Courier New" panose="02070309020205020404" pitchFamily="49" charset="0"/>
                <a:cs typeface="Courier New" pitchFamily="49" charset="0"/>
              </a:rPr>
              <a:t>void </a:t>
            </a:r>
            <a:r>
              <a:rPr lang="en-US" altLang="zh-CN" dirty="0" err="1">
                <a:latin typeface="Courier New" panose="02070309020205020404" pitchFamily="49" charset="0"/>
                <a:cs typeface="Courier New" pitchFamily="49" charset="0"/>
              </a:rPr>
              <a:t>MySwap</a:t>
            </a:r>
            <a:r>
              <a:rPr lang="en-US" altLang="zh-CN" dirty="0">
                <a:latin typeface="Courier New" panose="02070309020205020404" pitchFamily="49" charset="0"/>
                <a:cs typeface="Courier New" pitchFamily="49" charset="0"/>
              </a:rPr>
              <a:t>(</a:t>
            </a:r>
            <a:r>
              <a:rPr lang="en-US" altLang="zh-CN" dirty="0">
                <a:solidFill>
                  <a:srgbClr val="FF0000"/>
                </a:solidFill>
                <a:latin typeface="Courier New" panose="02070309020205020404" pitchFamily="49" charset="0"/>
                <a:cs typeface="Courier New" pitchFamily="49" charset="0"/>
              </a:rPr>
              <a:t>int *x</a:t>
            </a:r>
            <a:r>
              <a:rPr lang="en-US" altLang="zh-CN" dirty="0">
                <a:latin typeface="Courier New" panose="02070309020205020404" pitchFamily="49" charset="0"/>
                <a:cs typeface="Courier New" pitchFamily="49" charset="0"/>
              </a:rPr>
              <a:t>,</a:t>
            </a:r>
            <a:r>
              <a:rPr lang="en-US" altLang="zh-CN" dirty="0">
                <a:solidFill>
                  <a:srgbClr val="FF0000"/>
                </a:solidFill>
                <a:latin typeface="Courier New" panose="02070309020205020404" pitchFamily="49" charset="0"/>
                <a:cs typeface="Courier New" pitchFamily="49" charset="0"/>
              </a:rPr>
              <a:t> int *y</a:t>
            </a:r>
            <a:r>
              <a:rPr lang="en-US" altLang="zh-CN" dirty="0">
                <a:latin typeface="Courier New" panose="02070309020205020404" pitchFamily="49" charset="0"/>
                <a:cs typeface="Courier New" pitchFamily="49" charset="0"/>
              </a:rPr>
              <a:t>)</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r>
              <a:rPr lang="en-US" altLang="zh-CN" dirty="0">
                <a:latin typeface="Courier New" panose="02070309020205020404" pitchFamily="49" charset="0"/>
                <a:cs typeface="Courier New" pitchFamily="49" charset="0"/>
              </a:rPr>
              <a:t>	int </a:t>
            </a:r>
            <a:r>
              <a:rPr lang="en-US" altLang="zh-CN" b="1" dirty="0">
                <a:solidFill>
                  <a:srgbClr val="0000FF"/>
                </a:solidFill>
                <a:latin typeface="Courier New" panose="02070309020205020404" pitchFamily="49" charset="0"/>
                <a:cs typeface="Courier New" pitchFamily="49" charset="0"/>
              </a:rPr>
              <a:t>*</a:t>
            </a:r>
            <a:r>
              <a:rPr lang="en-US" altLang="zh-CN" dirty="0">
                <a:latin typeface="Courier New" panose="02070309020205020404" pitchFamily="49" charset="0"/>
                <a:cs typeface="Courier New" pitchFamily="49" charset="0"/>
              </a:rPr>
              <a:t>temp = x;</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x = y;</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y = temp;</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endParaRPr lang="zh-CN" altLang="en-US"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int main( )</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r>
              <a:rPr lang="en-US" altLang="zh-CN" dirty="0">
                <a:latin typeface="Courier New" panose="02070309020205020404" pitchFamily="49" charset="0"/>
                <a:cs typeface="Courier New" pitchFamily="49" charset="0"/>
              </a:rPr>
              <a:t>	int a = 5, b = 9;</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a:t>
            </a:r>
            <a:r>
              <a:rPr lang="en-US" altLang="zh-CN" dirty="0" err="1">
                <a:latin typeface="Courier New" panose="02070309020205020404" pitchFamily="49" charset="0"/>
                <a:cs typeface="Courier New" pitchFamily="49" charset="0"/>
              </a:rPr>
              <a:t>MySwap</a:t>
            </a:r>
            <a:r>
              <a:rPr lang="en-US" altLang="zh-CN" dirty="0">
                <a:latin typeface="Courier New" panose="02070309020205020404" pitchFamily="49" charset="0"/>
                <a:cs typeface="Courier New" pitchFamily="49" charset="0"/>
              </a:rPr>
              <a:t>(</a:t>
            </a:r>
            <a:r>
              <a:rPr lang="en-US" altLang="zh-CN" b="1" dirty="0">
                <a:solidFill>
                  <a:srgbClr val="FF0000"/>
                </a:solidFill>
                <a:latin typeface="Courier New" panose="02070309020205020404" pitchFamily="49" charset="0"/>
                <a:cs typeface="Courier New" pitchFamily="49" charset="0"/>
              </a:rPr>
              <a:t>&amp;</a:t>
            </a:r>
            <a:r>
              <a:rPr lang="en-US" altLang="zh-CN" dirty="0">
                <a:latin typeface="Courier New" panose="02070309020205020404" pitchFamily="49" charset="0"/>
                <a:cs typeface="Courier New" pitchFamily="49" charset="0"/>
              </a:rPr>
              <a:t>a, </a:t>
            </a:r>
            <a:r>
              <a:rPr lang="en-US" altLang="zh-CN" b="1" dirty="0">
                <a:solidFill>
                  <a:srgbClr val="FF0000"/>
                </a:solidFill>
                <a:latin typeface="Courier New" panose="02070309020205020404" pitchFamily="49" charset="0"/>
                <a:cs typeface="Courier New" pitchFamily="49" charset="0"/>
              </a:rPr>
              <a:t>&amp;</a:t>
            </a:r>
            <a:r>
              <a:rPr lang="en-US" altLang="zh-CN" dirty="0">
                <a:latin typeface="Courier New" panose="02070309020205020404" pitchFamily="49" charset="0"/>
                <a:cs typeface="Courier New" pitchFamily="49" charset="0"/>
              </a:rPr>
              <a:t>b);	</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a:t>
            </a:r>
            <a:r>
              <a:rPr lang="en-US" altLang="zh-CN" dirty="0" err="1">
                <a:latin typeface="Courier New" panose="02070309020205020404" pitchFamily="49" charset="0"/>
                <a:cs typeface="Courier New" pitchFamily="49" charset="0"/>
              </a:rPr>
              <a:t>printf</a:t>
            </a:r>
            <a:r>
              <a:rPr lang="en-US" altLang="zh-CN" dirty="0">
                <a:latin typeface="Courier New" panose="02070309020205020404" pitchFamily="49" charset="0"/>
                <a:cs typeface="Courier New" pitchFamily="49" charset="0"/>
              </a:rPr>
              <a:t>("%d, %d", a, b);</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return 0;</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endParaRPr lang="zh-CN" altLang="zh-CN" dirty="0">
              <a:latin typeface="Courier New" panose="02070309020205020404" pitchFamily="49" charset="0"/>
              <a:cs typeface="Courier New" pitchFamily="49" charset="0"/>
            </a:endParaRPr>
          </a:p>
        </p:txBody>
      </p:sp>
      <p:sp>
        <p:nvSpPr>
          <p:cNvPr id="19" name="Text Box 33">
            <a:extLst>
              <a:ext uri="{FF2B5EF4-FFF2-40B4-BE49-F238E27FC236}">
                <a16:creationId xmlns:a16="http://schemas.microsoft.com/office/drawing/2014/main" id="{928430DC-4501-49D6-A614-7DC01395E39F}"/>
              </a:ext>
            </a:extLst>
          </p:cNvPr>
          <p:cNvSpPr txBox="1">
            <a:spLocks noChangeArrowheads="1"/>
          </p:cNvSpPr>
          <p:nvPr/>
        </p:nvSpPr>
        <p:spPr bwMode="auto">
          <a:xfrm>
            <a:off x="4250824" y="3512331"/>
            <a:ext cx="2052319" cy="8617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en-US" altLang="zh-CN" sz="2000" b="1" dirty="0">
                <a:solidFill>
                  <a:srgbClr val="FF0000"/>
                </a:solidFill>
                <a:latin typeface="Courier New" pitchFamily="49" charset="0"/>
                <a:cs typeface="Courier New" pitchFamily="49" charset="0"/>
              </a:rPr>
              <a:t>int *x </a:t>
            </a:r>
            <a:r>
              <a:rPr kumimoji="1" lang="en-US" altLang="zh-CN" sz="2000" b="1" dirty="0">
                <a:latin typeface="Courier New" pitchFamily="49" charset="0"/>
                <a:cs typeface="Courier New" pitchFamily="49" charset="0"/>
              </a:rPr>
              <a:t>= </a:t>
            </a:r>
            <a:r>
              <a:rPr kumimoji="1" lang="en-US" altLang="zh-CN" sz="2000" b="1" dirty="0">
                <a:solidFill>
                  <a:srgbClr val="FF0000"/>
                </a:solidFill>
                <a:latin typeface="Courier New" pitchFamily="49" charset="0"/>
                <a:cs typeface="Courier New" pitchFamily="49" charset="0"/>
              </a:rPr>
              <a:t>&amp;</a:t>
            </a:r>
            <a:r>
              <a:rPr kumimoji="1" lang="en-US" altLang="zh-CN" sz="2000" b="1" dirty="0">
                <a:latin typeface="Courier New" pitchFamily="49" charset="0"/>
                <a:cs typeface="Courier New" pitchFamily="49" charset="0"/>
              </a:rPr>
              <a:t>a</a:t>
            </a:r>
          </a:p>
          <a:p>
            <a:pPr eaLnBrk="1" hangingPunct="1">
              <a:spcBef>
                <a:spcPct val="50000"/>
              </a:spcBef>
            </a:pPr>
            <a:r>
              <a:rPr kumimoji="1" lang="en-US" altLang="zh-CN" sz="2000" b="1" dirty="0">
                <a:solidFill>
                  <a:srgbClr val="FF0000"/>
                </a:solidFill>
                <a:latin typeface="Courier New" pitchFamily="49" charset="0"/>
                <a:cs typeface="Courier New" pitchFamily="49" charset="0"/>
              </a:rPr>
              <a:t>int *y </a:t>
            </a:r>
            <a:r>
              <a:rPr kumimoji="1" lang="en-US" altLang="zh-CN" sz="2000" b="1" dirty="0">
                <a:latin typeface="Courier New" pitchFamily="49" charset="0"/>
                <a:cs typeface="Courier New" pitchFamily="49" charset="0"/>
              </a:rPr>
              <a:t>= </a:t>
            </a:r>
            <a:r>
              <a:rPr kumimoji="1" lang="en-US" altLang="zh-CN" sz="2000" b="1" dirty="0">
                <a:solidFill>
                  <a:srgbClr val="FF0000"/>
                </a:solidFill>
                <a:latin typeface="Courier New" pitchFamily="49" charset="0"/>
                <a:cs typeface="Courier New" pitchFamily="49" charset="0"/>
              </a:rPr>
              <a:t>&amp;</a:t>
            </a:r>
            <a:r>
              <a:rPr kumimoji="1" lang="en-US" altLang="zh-CN" sz="2000" b="1" dirty="0">
                <a:latin typeface="Courier New" pitchFamily="49" charset="0"/>
                <a:cs typeface="Courier New" pitchFamily="49" charset="0"/>
              </a:rPr>
              <a:t>b</a:t>
            </a:r>
          </a:p>
        </p:txBody>
      </p:sp>
      <p:cxnSp>
        <p:nvCxnSpPr>
          <p:cNvPr id="20" name="直接箭头连接符 19">
            <a:extLst>
              <a:ext uri="{FF2B5EF4-FFF2-40B4-BE49-F238E27FC236}">
                <a16:creationId xmlns:a16="http://schemas.microsoft.com/office/drawing/2014/main" id="{8B8E0FC2-52E8-4C5D-92D1-DABB875854A9}"/>
              </a:ext>
            </a:extLst>
          </p:cNvPr>
          <p:cNvCxnSpPr>
            <a:cxnSpLocks noChangeShapeType="1"/>
          </p:cNvCxnSpPr>
          <p:nvPr/>
        </p:nvCxnSpPr>
        <p:spPr bwMode="auto">
          <a:xfrm flipV="1">
            <a:off x="2623980" y="1808820"/>
            <a:ext cx="816754" cy="3015335"/>
          </a:xfrm>
          <a:prstGeom prst="straightConnector1">
            <a:avLst/>
          </a:prstGeom>
          <a:noFill/>
          <a:ln w="63500" cmpd="dbl"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21" name="直接箭头连接符 20">
            <a:extLst>
              <a:ext uri="{FF2B5EF4-FFF2-40B4-BE49-F238E27FC236}">
                <a16:creationId xmlns:a16="http://schemas.microsoft.com/office/drawing/2014/main" id="{E57015FD-0CE8-49EC-A9CC-3B4046B6655C}"/>
              </a:ext>
            </a:extLst>
          </p:cNvPr>
          <p:cNvCxnSpPr>
            <a:cxnSpLocks noChangeShapeType="1"/>
          </p:cNvCxnSpPr>
          <p:nvPr/>
        </p:nvCxnSpPr>
        <p:spPr bwMode="auto">
          <a:xfrm flipV="1">
            <a:off x="3440734" y="1853824"/>
            <a:ext cx="1404624" cy="2970331"/>
          </a:xfrm>
          <a:prstGeom prst="straightConnector1">
            <a:avLst/>
          </a:prstGeom>
          <a:noFill/>
          <a:ln w="63500" cmpd="dbl" algn="ctr">
            <a:solidFill>
              <a:schemeClr val="tx1"/>
            </a:solidFill>
            <a:round/>
            <a:headEnd/>
            <a:tailEnd type="stealth" w="med" len="med"/>
          </a:ln>
          <a:extLst>
            <a:ext uri="{909E8E84-426E-40DD-AFC4-6F175D3DCCD1}">
              <a14:hiddenFill xmlns:a14="http://schemas.microsoft.com/office/drawing/2010/main">
                <a:noFill/>
              </a14:hiddenFill>
            </a:ext>
          </a:extLst>
        </p:spPr>
      </p:cxnSp>
      <p:graphicFrame>
        <p:nvGraphicFramePr>
          <p:cNvPr id="31" name="Group 15">
            <a:extLst>
              <a:ext uri="{FF2B5EF4-FFF2-40B4-BE49-F238E27FC236}">
                <a16:creationId xmlns:a16="http://schemas.microsoft.com/office/drawing/2014/main" id="{184E7415-F503-4343-899C-DB136A0F2A91}"/>
              </a:ext>
            </a:extLst>
          </p:cNvPr>
          <p:cNvGraphicFramePr>
            <a:graphicFrameLocks noGrp="1"/>
          </p:cNvGraphicFramePr>
          <p:nvPr>
            <p:extLst>
              <p:ext uri="{D42A27DB-BD31-4B8C-83A1-F6EECF244321}">
                <p14:modId xmlns:p14="http://schemas.microsoft.com/office/powerpoint/2010/main" val="1216761894"/>
              </p:ext>
            </p:extLst>
          </p:nvPr>
        </p:nvGraphicFramePr>
        <p:xfrm>
          <a:off x="4845358" y="5679250"/>
          <a:ext cx="1440000" cy="822960"/>
        </p:xfrm>
        <a:graphic>
          <a:graphicData uri="http://schemas.openxmlformats.org/drawingml/2006/table">
            <a:tbl>
              <a:tblPr/>
              <a:tblGrid>
                <a:gridCol w="1440000">
                  <a:extLst>
                    <a:ext uri="{9D8B030D-6E8A-4147-A177-3AD203B41FA5}">
                      <a16:colId xmlns:a16="http://schemas.microsoft.com/office/drawing/2014/main" val="20000"/>
                    </a:ext>
                  </a:extLst>
                </a:gridCol>
              </a:tblGrid>
              <a:tr h="323849">
                <a:tc>
                  <a:txBody>
                    <a:bodyPr/>
                    <a:lstStyle/>
                    <a:p>
                      <a:pPr marL="0" marR="0" lvl="0" indent="0" algn="l" defTabSz="914400" rtl="0" eaLnBrk="0" fontAlgn="base" latinLnBrk="0" hangingPunct="0">
                        <a:lnSpc>
                          <a:spcPts val="2400"/>
                        </a:lnSpc>
                        <a:spcBef>
                          <a:spcPts val="0"/>
                        </a:spcBef>
                        <a:spcAft>
                          <a:spcPct val="0"/>
                        </a:spcAft>
                        <a:buClrTx/>
                        <a:buSzPct val="80000"/>
                        <a:buFontTx/>
                        <a:buNone/>
                        <a:tabLst/>
                      </a:pPr>
                      <a:r>
                        <a:rPr kumimoji="0" lang="en-US" altLang="zh-CN" sz="2400" b="0"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5</a:t>
                      </a:r>
                    </a:p>
                  </a:txBody>
                  <a:tcPr marL="121904" marR="1219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49">
                <a:tc>
                  <a:txBody>
                    <a:bodyPr/>
                    <a:lstStyle/>
                    <a:p>
                      <a:pPr marL="0" marR="0" lvl="0" indent="0" algn="l" defTabSz="914400" rtl="0" eaLnBrk="0" fontAlgn="base" latinLnBrk="0" hangingPunct="0">
                        <a:lnSpc>
                          <a:spcPts val="2400"/>
                        </a:lnSpc>
                        <a:spcBef>
                          <a:spcPts val="0"/>
                        </a:spcBef>
                        <a:spcAft>
                          <a:spcPct val="0"/>
                        </a:spcAft>
                        <a:buClrTx/>
                        <a:buSzPct val="80000"/>
                        <a:buFontTx/>
                        <a:buNone/>
                        <a:tabLst/>
                      </a:pPr>
                      <a:r>
                        <a:rPr kumimoji="0" lang="en-US" altLang="zh-CN" sz="2400" b="0"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9</a:t>
                      </a:r>
                    </a:p>
                  </a:txBody>
                  <a:tcPr marL="121904" marR="1219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 name="Text Box 27">
            <a:extLst>
              <a:ext uri="{FF2B5EF4-FFF2-40B4-BE49-F238E27FC236}">
                <a16:creationId xmlns:a16="http://schemas.microsoft.com/office/drawing/2014/main" id="{4CF1DFAB-D478-4242-B646-C0F40018791A}"/>
              </a:ext>
            </a:extLst>
          </p:cNvPr>
          <p:cNvSpPr txBox="1">
            <a:spLocks noChangeArrowheads="1"/>
          </p:cNvSpPr>
          <p:nvPr/>
        </p:nvSpPr>
        <p:spPr bwMode="auto">
          <a:xfrm>
            <a:off x="4475026" y="5683805"/>
            <a:ext cx="3999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ts val="0"/>
              </a:spcBef>
            </a:pPr>
            <a:r>
              <a:rPr kumimoji="1" lang="en-US" altLang="zh-CN" dirty="0">
                <a:latin typeface="Courier New" panose="02070309020205020404" pitchFamily="49" charset="0"/>
                <a:cs typeface="Courier New" panose="02070309020205020404" pitchFamily="49" charset="0"/>
              </a:rPr>
              <a:t>a</a:t>
            </a:r>
          </a:p>
          <a:p>
            <a:pPr eaLnBrk="1" hangingPunct="1">
              <a:spcBef>
                <a:spcPts val="0"/>
              </a:spcBef>
            </a:pPr>
            <a:r>
              <a:rPr kumimoji="1" lang="en-US" altLang="zh-CN" dirty="0">
                <a:latin typeface="Courier New" panose="02070309020205020404" pitchFamily="49" charset="0"/>
                <a:cs typeface="Courier New" panose="02070309020205020404" pitchFamily="49" charset="0"/>
              </a:rPr>
              <a:t>b</a:t>
            </a:r>
          </a:p>
        </p:txBody>
      </p:sp>
      <p:graphicFrame>
        <p:nvGraphicFramePr>
          <p:cNvPr id="35" name="Group 2">
            <a:extLst>
              <a:ext uri="{FF2B5EF4-FFF2-40B4-BE49-F238E27FC236}">
                <a16:creationId xmlns:a16="http://schemas.microsoft.com/office/drawing/2014/main" id="{61119032-9960-4D55-91E3-933258070A28}"/>
              </a:ext>
            </a:extLst>
          </p:cNvPr>
          <p:cNvGraphicFramePr>
            <a:graphicFrameLocks noGrp="1"/>
          </p:cNvGraphicFramePr>
          <p:nvPr>
            <p:extLst>
              <p:ext uri="{D42A27DB-BD31-4B8C-83A1-F6EECF244321}">
                <p14:modId xmlns:p14="http://schemas.microsoft.com/office/powerpoint/2010/main" val="2090342160"/>
              </p:ext>
            </p:extLst>
          </p:nvPr>
        </p:nvGraphicFramePr>
        <p:xfrm>
          <a:off x="2962257" y="5679250"/>
          <a:ext cx="1440000" cy="822960"/>
        </p:xfrm>
        <a:graphic>
          <a:graphicData uri="http://schemas.openxmlformats.org/drawingml/2006/table">
            <a:tbl>
              <a:tblPr/>
              <a:tblGrid>
                <a:gridCol w="1440000">
                  <a:extLst>
                    <a:ext uri="{9D8B030D-6E8A-4147-A177-3AD203B41FA5}">
                      <a16:colId xmlns:a16="http://schemas.microsoft.com/office/drawing/2014/main" val="20000"/>
                    </a:ext>
                  </a:extLst>
                </a:gridCol>
              </a:tblGrid>
              <a:tr h="360000">
                <a:tc>
                  <a:txBody>
                    <a:bodyPr/>
                    <a:lstStyle/>
                    <a:p>
                      <a:pPr marL="0" marR="0" lvl="0" indent="0" algn="l" defTabSz="914400" rtl="0" eaLnBrk="0" fontAlgn="base" latinLnBrk="0" hangingPunct="0">
                        <a:lnSpc>
                          <a:spcPts val="2400"/>
                        </a:lnSpc>
                        <a:spcBef>
                          <a:spcPts val="0"/>
                        </a:spcBef>
                        <a:spcAft>
                          <a:spcPct val="0"/>
                        </a:spcAft>
                        <a:buClrTx/>
                        <a:buSzPct val="80000"/>
                        <a:buFontTx/>
                        <a:buNone/>
                        <a:tabLst/>
                      </a:pPr>
                      <a:r>
                        <a:rPr kumimoji="0" lang="en-US" altLang="zh-CN" sz="2400" b="0" i="0" u="none" strike="noStrike" cap="none" normalizeH="0" baseline="0" dirty="0">
                          <a:ln>
                            <a:noFill/>
                          </a:ln>
                          <a:solidFill>
                            <a:srgbClr val="0000FF"/>
                          </a:solidFill>
                          <a:effectLst/>
                          <a:latin typeface="Courier New" panose="02070309020205020404" pitchFamily="49" charset="0"/>
                          <a:ea typeface="楷体_GB2312" pitchFamily="49" charset="-122"/>
                          <a:cs typeface="Courier New" panose="02070309020205020404" pitchFamily="49" charset="0"/>
                        </a:rPr>
                        <a:t>0x…</a:t>
                      </a:r>
                    </a:p>
                  </a:txBody>
                  <a:tcPr marL="121904" marR="1219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0">
                <a:tc>
                  <a:txBody>
                    <a:bodyPr/>
                    <a:lstStyle/>
                    <a:p>
                      <a:pPr marL="0" marR="0" lvl="0" indent="0" algn="l" defTabSz="914400" rtl="0" eaLnBrk="0" fontAlgn="base" latinLnBrk="0" hangingPunct="0">
                        <a:lnSpc>
                          <a:spcPts val="2400"/>
                        </a:lnSpc>
                        <a:spcBef>
                          <a:spcPts val="0"/>
                        </a:spcBef>
                        <a:spcAft>
                          <a:spcPct val="0"/>
                        </a:spcAft>
                        <a:buClrTx/>
                        <a:buSzPct val="80000"/>
                        <a:buFontTx/>
                        <a:buNone/>
                        <a:tabLst/>
                      </a:pPr>
                      <a:r>
                        <a:rPr kumimoji="0" lang="en-US" altLang="zh-CN" sz="2400" b="0" i="0" u="none" strike="noStrike" cap="none" normalizeH="0" baseline="0" dirty="0">
                          <a:ln>
                            <a:noFill/>
                          </a:ln>
                          <a:solidFill>
                            <a:srgbClr val="0000FF"/>
                          </a:solidFill>
                          <a:effectLst/>
                          <a:latin typeface="Courier New" panose="02070309020205020404" pitchFamily="49" charset="0"/>
                          <a:ea typeface="楷体_GB2312" pitchFamily="49" charset="-122"/>
                          <a:cs typeface="Courier New" panose="02070309020205020404" pitchFamily="49" charset="0"/>
                        </a:rPr>
                        <a:t>0x…</a:t>
                      </a:r>
                    </a:p>
                  </a:txBody>
                  <a:tcPr marL="121904" marR="1219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6" name="Text Box 14">
            <a:extLst>
              <a:ext uri="{FF2B5EF4-FFF2-40B4-BE49-F238E27FC236}">
                <a16:creationId xmlns:a16="http://schemas.microsoft.com/office/drawing/2014/main" id="{4CCCDA07-9A1C-41B5-B2D0-BB37FCEC1914}"/>
              </a:ext>
            </a:extLst>
          </p:cNvPr>
          <p:cNvSpPr txBox="1">
            <a:spLocks noChangeArrowheads="1"/>
          </p:cNvSpPr>
          <p:nvPr/>
        </p:nvSpPr>
        <p:spPr bwMode="auto">
          <a:xfrm>
            <a:off x="2591925" y="5683805"/>
            <a:ext cx="388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ts val="0"/>
              </a:spcBef>
            </a:pPr>
            <a:r>
              <a:rPr kumimoji="1" lang="en-US" altLang="zh-CN" dirty="0">
                <a:solidFill>
                  <a:srgbClr val="FF0000"/>
                </a:solidFill>
                <a:latin typeface="Courier New" panose="02070309020205020404" pitchFamily="49" charset="0"/>
                <a:cs typeface="Courier New" panose="02070309020205020404" pitchFamily="49" charset="0"/>
              </a:rPr>
              <a:t>x</a:t>
            </a:r>
          </a:p>
          <a:p>
            <a:pPr eaLnBrk="1" hangingPunct="1">
              <a:spcBef>
                <a:spcPts val="0"/>
              </a:spcBef>
            </a:pPr>
            <a:r>
              <a:rPr kumimoji="1" lang="en-US" altLang="zh-CN" dirty="0">
                <a:solidFill>
                  <a:srgbClr val="FF0000"/>
                </a:solidFill>
                <a:latin typeface="Courier New" panose="02070309020205020404" pitchFamily="49" charset="0"/>
                <a:cs typeface="Courier New" panose="02070309020205020404" pitchFamily="49" charset="0"/>
              </a:rPr>
              <a:t>y</a:t>
            </a:r>
          </a:p>
        </p:txBody>
      </p:sp>
      <p:sp>
        <p:nvSpPr>
          <p:cNvPr id="37" name="AutoShape 85">
            <a:extLst>
              <a:ext uri="{FF2B5EF4-FFF2-40B4-BE49-F238E27FC236}">
                <a16:creationId xmlns:a16="http://schemas.microsoft.com/office/drawing/2014/main" id="{CEDF9CF4-213B-4B94-90FA-13E425A9E160}"/>
              </a:ext>
            </a:extLst>
          </p:cNvPr>
          <p:cNvSpPr>
            <a:spLocks noChangeArrowheads="1"/>
          </p:cNvSpPr>
          <p:nvPr/>
        </p:nvSpPr>
        <p:spPr bwMode="auto">
          <a:xfrm>
            <a:off x="3664956" y="5814265"/>
            <a:ext cx="180000" cy="540000"/>
          </a:xfrm>
          <a:prstGeom prst="upDownArrow">
            <a:avLst>
              <a:gd name="adj1" fmla="val 50000"/>
              <a:gd name="adj2" fmla="val 46667"/>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5" name="标题 4">
            <a:extLst>
              <a:ext uri="{FF2B5EF4-FFF2-40B4-BE49-F238E27FC236}">
                <a16:creationId xmlns:a16="http://schemas.microsoft.com/office/drawing/2014/main" id="{A539582A-9112-451F-8614-29B321209D95}"/>
              </a:ext>
            </a:extLst>
          </p:cNvPr>
          <p:cNvSpPr>
            <a:spLocks noGrp="1"/>
          </p:cNvSpPr>
          <p:nvPr>
            <p:ph type="title"/>
          </p:nvPr>
        </p:nvSpPr>
        <p:spPr/>
        <p:txBody>
          <a:bodyPr/>
          <a:lstStyle/>
          <a:p>
            <a:endParaRPr lang="zh-CN" altLang="en-US"/>
          </a:p>
        </p:txBody>
      </p:sp>
      <p:sp>
        <p:nvSpPr>
          <p:cNvPr id="29" name="矩形 28">
            <a:extLst>
              <a:ext uri="{FF2B5EF4-FFF2-40B4-BE49-F238E27FC236}">
                <a16:creationId xmlns:a16="http://schemas.microsoft.com/office/drawing/2014/main" id="{34DFCA49-E215-4500-861F-016F598B621C}"/>
              </a:ext>
            </a:extLst>
          </p:cNvPr>
          <p:cNvSpPr/>
          <p:nvPr/>
        </p:nvSpPr>
        <p:spPr>
          <a:xfrm>
            <a:off x="6365236" y="1476390"/>
            <a:ext cx="5616798" cy="5102679"/>
          </a:xfrm>
          <a:prstGeom prst="rect">
            <a:avLst/>
          </a:prstGeom>
          <a:ln>
            <a:solidFill>
              <a:schemeClr val="tx1"/>
            </a:solidFill>
          </a:ln>
        </p:spPr>
        <p:txBody>
          <a:bodyPr wrap="square">
            <a:spAutoFit/>
          </a:bodyPr>
          <a:lstStyle/>
          <a:p>
            <a:pPr marL="0" indent="0">
              <a:lnSpc>
                <a:spcPts val="2600"/>
              </a:lnSpc>
              <a:spcBef>
                <a:spcPts val="0"/>
              </a:spcBef>
              <a:buFontTx/>
              <a:buNone/>
            </a:pPr>
            <a:r>
              <a:rPr lang="en-US" altLang="zh-CN" dirty="0">
                <a:latin typeface="Courier New" panose="02070309020205020404" pitchFamily="49" charset="0"/>
                <a:cs typeface="Courier New" pitchFamily="49" charset="0"/>
              </a:rPr>
              <a:t>void </a:t>
            </a:r>
            <a:r>
              <a:rPr lang="en-US" altLang="zh-CN" b="1" dirty="0" err="1">
                <a:latin typeface="Courier New" panose="02070309020205020404" pitchFamily="49" charset="0"/>
                <a:cs typeface="Courier New" pitchFamily="49" charset="0"/>
              </a:rPr>
              <a:t>MySwap</a:t>
            </a:r>
            <a:r>
              <a:rPr lang="en-US" altLang="zh-CN" dirty="0">
                <a:latin typeface="Courier New" panose="02070309020205020404" pitchFamily="49" charset="0"/>
                <a:cs typeface="Courier New" pitchFamily="49" charset="0"/>
              </a:rPr>
              <a:t>(</a:t>
            </a:r>
            <a:r>
              <a:rPr lang="en-US" altLang="zh-CN" dirty="0">
                <a:solidFill>
                  <a:srgbClr val="FF0000"/>
                </a:solidFill>
                <a:latin typeface="Courier New" panose="02070309020205020404" pitchFamily="49" charset="0"/>
                <a:cs typeface="Courier New" pitchFamily="49" charset="0"/>
              </a:rPr>
              <a:t>int *x</a:t>
            </a:r>
            <a:r>
              <a:rPr lang="en-US" altLang="zh-CN" dirty="0">
                <a:latin typeface="Courier New" panose="02070309020205020404" pitchFamily="49" charset="0"/>
                <a:cs typeface="Courier New" pitchFamily="49" charset="0"/>
              </a:rPr>
              <a:t>,</a:t>
            </a:r>
            <a:r>
              <a:rPr lang="en-US" altLang="zh-CN" dirty="0">
                <a:solidFill>
                  <a:srgbClr val="FF0000"/>
                </a:solidFill>
                <a:latin typeface="Courier New" panose="02070309020205020404" pitchFamily="49" charset="0"/>
                <a:cs typeface="Courier New" pitchFamily="49" charset="0"/>
              </a:rPr>
              <a:t> int *y</a:t>
            </a:r>
            <a:r>
              <a:rPr lang="en-US" altLang="zh-CN" dirty="0">
                <a:latin typeface="Courier New" panose="02070309020205020404" pitchFamily="49" charset="0"/>
                <a:cs typeface="Courier New" pitchFamily="49" charset="0"/>
              </a:rPr>
              <a:t>)</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r>
              <a:rPr lang="en-US" altLang="zh-CN" dirty="0">
                <a:latin typeface="Courier New" panose="02070309020205020404" pitchFamily="49" charset="0"/>
                <a:cs typeface="Courier New" pitchFamily="49" charset="0"/>
              </a:rPr>
              <a:t>	int temp = </a:t>
            </a:r>
            <a:r>
              <a:rPr lang="en-US" altLang="zh-CN" b="1" dirty="0">
                <a:solidFill>
                  <a:srgbClr val="FF0000"/>
                </a:solidFill>
                <a:latin typeface="Courier New" panose="02070309020205020404" pitchFamily="49" charset="0"/>
                <a:cs typeface="Courier New" pitchFamily="49" charset="0"/>
              </a:rPr>
              <a:t>*</a:t>
            </a:r>
            <a:r>
              <a:rPr lang="en-US" altLang="zh-CN" dirty="0">
                <a:latin typeface="Courier New" panose="02070309020205020404" pitchFamily="49" charset="0"/>
                <a:cs typeface="Courier New" pitchFamily="49" charset="0"/>
              </a:rPr>
              <a:t>x;</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a:t>
            </a:r>
            <a:r>
              <a:rPr lang="en-US" altLang="zh-CN" b="1" dirty="0">
                <a:solidFill>
                  <a:srgbClr val="FF0000"/>
                </a:solidFill>
                <a:latin typeface="Courier New" panose="02070309020205020404" pitchFamily="49" charset="0"/>
                <a:cs typeface="Courier New" pitchFamily="49" charset="0"/>
              </a:rPr>
              <a:t>*</a:t>
            </a:r>
            <a:r>
              <a:rPr lang="en-US" altLang="zh-CN" dirty="0">
                <a:latin typeface="Courier New" panose="02070309020205020404" pitchFamily="49" charset="0"/>
                <a:cs typeface="Courier New" pitchFamily="49" charset="0"/>
              </a:rPr>
              <a:t>x = </a:t>
            </a:r>
            <a:r>
              <a:rPr lang="en-US" altLang="zh-CN" b="1" dirty="0">
                <a:solidFill>
                  <a:srgbClr val="FF0000"/>
                </a:solidFill>
                <a:latin typeface="Courier New" panose="02070309020205020404" pitchFamily="49" charset="0"/>
                <a:cs typeface="Courier New" pitchFamily="49" charset="0"/>
              </a:rPr>
              <a:t>*</a:t>
            </a:r>
            <a:r>
              <a:rPr lang="en-US" altLang="zh-CN" dirty="0">
                <a:latin typeface="Courier New" panose="02070309020205020404" pitchFamily="49" charset="0"/>
                <a:cs typeface="Courier New" pitchFamily="49" charset="0"/>
              </a:rPr>
              <a:t>y;</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a:t>
            </a:r>
            <a:r>
              <a:rPr lang="en-US" altLang="zh-CN" b="1" dirty="0">
                <a:solidFill>
                  <a:srgbClr val="FF0000"/>
                </a:solidFill>
                <a:latin typeface="Courier New" panose="02070309020205020404" pitchFamily="49" charset="0"/>
                <a:cs typeface="Courier New" pitchFamily="49" charset="0"/>
              </a:rPr>
              <a:t>*</a:t>
            </a:r>
            <a:r>
              <a:rPr lang="en-US" altLang="zh-CN" dirty="0">
                <a:latin typeface="Courier New" panose="02070309020205020404" pitchFamily="49" charset="0"/>
                <a:cs typeface="Courier New" pitchFamily="49" charset="0"/>
              </a:rPr>
              <a:t>y = temp;</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endParaRPr lang="zh-CN" altLang="en-US"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int main( )</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r>
              <a:rPr lang="en-US" altLang="zh-CN" dirty="0">
                <a:latin typeface="Courier New" panose="02070309020205020404" pitchFamily="49" charset="0"/>
                <a:cs typeface="Courier New" pitchFamily="49" charset="0"/>
              </a:rPr>
              <a:t>	int a = 5, b = 9;</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a:t>
            </a:r>
            <a:r>
              <a:rPr lang="en-US" altLang="zh-CN" b="1" dirty="0" err="1">
                <a:latin typeface="Courier New" panose="02070309020205020404" pitchFamily="49" charset="0"/>
                <a:cs typeface="Courier New" pitchFamily="49" charset="0"/>
              </a:rPr>
              <a:t>MySwap</a:t>
            </a:r>
            <a:r>
              <a:rPr lang="en-US" altLang="zh-CN" dirty="0">
                <a:latin typeface="Courier New" panose="02070309020205020404" pitchFamily="49" charset="0"/>
                <a:cs typeface="Courier New" pitchFamily="49" charset="0"/>
              </a:rPr>
              <a:t>(</a:t>
            </a:r>
            <a:r>
              <a:rPr lang="en-US" altLang="zh-CN" b="1" dirty="0">
                <a:solidFill>
                  <a:srgbClr val="FF0000"/>
                </a:solidFill>
                <a:latin typeface="Courier New" panose="02070309020205020404" pitchFamily="49" charset="0"/>
                <a:cs typeface="Courier New" pitchFamily="49" charset="0"/>
              </a:rPr>
              <a:t>&amp;</a:t>
            </a:r>
            <a:r>
              <a:rPr lang="en-US" altLang="zh-CN" dirty="0">
                <a:latin typeface="Courier New" panose="02070309020205020404" pitchFamily="49" charset="0"/>
                <a:cs typeface="Courier New" pitchFamily="49" charset="0"/>
              </a:rPr>
              <a:t>a, </a:t>
            </a:r>
            <a:r>
              <a:rPr lang="en-US" altLang="zh-CN" b="1" dirty="0">
                <a:solidFill>
                  <a:srgbClr val="FF0000"/>
                </a:solidFill>
                <a:latin typeface="Courier New" panose="02070309020205020404" pitchFamily="49" charset="0"/>
                <a:cs typeface="Courier New" pitchFamily="49" charset="0"/>
              </a:rPr>
              <a:t>&amp;</a:t>
            </a:r>
            <a:r>
              <a:rPr lang="en-US" altLang="zh-CN" dirty="0">
                <a:latin typeface="Courier New" panose="02070309020205020404" pitchFamily="49" charset="0"/>
                <a:cs typeface="Courier New" pitchFamily="49" charset="0"/>
              </a:rPr>
              <a:t>b);	</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a:t>
            </a:r>
            <a:r>
              <a:rPr lang="en-US" altLang="zh-CN" dirty="0" err="1">
                <a:latin typeface="Courier New" panose="02070309020205020404" pitchFamily="49" charset="0"/>
                <a:cs typeface="Courier New" pitchFamily="49" charset="0"/>
              </a:rPr>
              <a:t>printf</a:t>
            </a:r>
            <a:r>
              <a:rPr lang="en-US" altLang="zh-CN" dirty="0">
                <a:latin typeface="Courier New" panose="02070309020205020404" pitchFamily="49" charset="0"/>
                <a:cs typeface="Courier New" pitchFamily="49" charset="0"/>
              </a:rPr>
              <a:t>("%d, %d", a, b);</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return 0;</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endParaRPr lang="zh-CN" altLang="zh-CN" dirty="0">
              <a:latin typeface="Courier New" panose="02070309020205020404" pitchFamily="49" charset="0"/>
              <a:cs typeface="Courier New" pitchFamily="49" charset="0"/>
            </a:endParaRPr>
          </a:p>
        </p:txBody>
      </p:sp>
      <p:sp>
        <p:nvSpPr>
          <p:cNvPr id="6" name="椭圆 5">
            <a:extLst>
              <a:ext uri="{FF2B5EF4-FFF2-40B4-BE49-F238E27FC236}">
                <a16:creationId xmlns:a16="http://schemas.microsoft.com/office/drawing/2014/main" id="{7F20FEDA-A8D6-4A7E-BBD1-E8D28E4CBF2E}"/>
              </a:ext>
            </a:extLst>
          </p:cNvPr>
          <p:cNvSpPr/>
          <p:nvPr/>
        </p:nvSpPr>
        <p:spPr bwMode="auto">
          <a:xfrm>
            <a:off x="655873" y="1853824"/>
            <a:ext cx="9676075" cy="157517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6" name="Text Box 33">
            <a:extLst>
              <a:ext uri="{FF2B5EF4-FFF2-40B4-BE49-F238E27FC236}">
                <a16:creationId xmlns:a16="http://schemas.microsoft.com/office/drawing/2014/main" id="{56FF99F6-2219-4878-8FD5-7EA96CEF3159}"/>
              </a:ext>
            </a:extLst>
          </p:cNvPr>
          <p:cNvSpPr txBox="1">
            <a:spLocks noChangeArrowheads="1"/>
          </p:cNvSpPr>
          <p:nvPr/>
        </p:nvSpPr>
        <p:spPr bwMode="auto">
          <a:xfrm>
            <a:off x="9876449" y="3512331"/>
            <a:ext cx="2052319" cy="8617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en-US" altLang="zh-CN" sz="2000" b="1" dirty="0">
                <a:solidFill>
                  <a:srgbClr val="FF0000"/>
                </a:solidFill>
                <a:latin typeface="Courier New" pitchFamily="49" charset="0"/>
                <a:cs typeface="Courier New" pitchFamily="49" charset="0"/>
              </a:rPr>
              <a:t>int *x </a:t>
            </a:r>
            <a:r>
              <a:rPr kumimoji="1" lang="en-US" altLang="zh-CN" sz="2000" b="1" dirty="0">
                <a:latin typeface="Courier New" pitchFamily="49" charset="0"/>
                <a:cs typeface="Courier New" pitchFamily="49" charset="0"/>
              </a:rPr>
              <a:t>= </a:t>
            </a:r>
            <a:r>
              <a:rPr kumimoji="1" lang="en-US" altLang="zh-CN" sz="2000" b="1" dirty="0">
                <a:solidFill>
                  <a:srgbClr val="FF0000"/>
                </a:solidFill>
                <a:latin typeface="Courier New" pitchFamily="49" charset="0"/>
                <a:cs typeface="Courier New" pitchFamily="49" charset="0"/>
              </a:rPr>
              <a:t>&amp;</a:t>
            </a:r>
            <a:r>
              <a:rPr kumimoji="1" lang="en-US" altLang="zh-CN" sz="2000" b="1" dirty="0">
                <a:latin typeface="Courier New" pitchFamily="49" charset="0"/>
                <a:cs typeface="Courier New" pitchFamily="49" charset="0"/>
              </a:rPr>
              <a:t>a</a:t>
            </a:r>
          </a:p>
          <a:p>
            <a:pPr eaLnBrk="1" hangingPunct="1">
              <a:spcBef>
                <a:spcPct val="50000"/>
              </a:spcBef>
            </a:pPr>
            <a:r>
              <a:rPr kumimoji="1" lang="en-US" altLang="zh-CN" sz="2000" b="1" dirty="0">
                <a:solidFill>
                  <a:srgbClr val="FF0000"/>
                </a:solidFill>
                <a:latin typeface="Courier New" pitchFamily="49" charset="0"/>
                <a:cs typeface="Courier New" pitchFamily="49" charset="0"/>
              </a:rPr>
              <a:t>int *y </a:t>
            </a:r>
            <a:r>
              <a:rPr kumimoji="1" lang="en-US" altLang="zh-CN" sz="2000" b="1" dirty="0">
                <a:latin typeface="Courier New" pitchFamily="49" charset="0"/>
                <a:cs typeface="Courier New" pitchFamily="49" charset="0"/>
              </a:rPr>
              <a:t>= </a:t>
            </a:r>
            <a:r>
              <a:rPr kumimoji="1" lang="en-US" altLang="zh-CN" sz="2000" b="1" dirty="0">
                <a:solidFill>
                  <a:srgbClr val="FF0000"/>
                </a:solidFill>
                <a:latin typeface="Courier New" pitchFamily="49" charset="0"/>
                <a:cs typeface="Courier New" pitchFamily="49" charset="0"/>
              </a:rPr>
              <a:t>&amp;</a:t>
            </a:r>
            <a:r>
              <a:rPr kumimoji="1" lang="en-US" altLang="zh-CN" sz="2000" b="1" dirty="0">
                <a:latin typeface="Courier New" pitchFamily="49" charset="0"/>
                <a:cs typeface="Courier New" pitchFamily="49" charset="0"/>
              </a:rPr>
              <a:t>b</a:t>
            </a:r>
          </a:p>
        </p:txBody>
      </p:sp>
      <p:graphicFrame>
        <p:nvGraphicFramePr>
          <p:cNvPr id="17" name="Group 15">
            <a:extLst>
              <a:ext uri="{FF2B5EF4-FFF2-40B4-BE49-F238E27FC236}">
                <a16:creationId xmlns:a16="http://schemas.microsoft.com/office/drawing/2014/main" id="{66C03A4C-3E2E-4D36-93A6-C524068BED38}"/>
              </a:ext>
            </a:extLst>
          </p:cNvPr>
          <p:cNvGraphicFramePr>
            <a:graphicFrameLocks noGrp="1"/>
          </p:cNvGraphicFramePr>
          <p:nvPr>
            <p:extLst>
              <p:ext uri="{D42A27DB-BD31-4B8C-83A1-F6EECF244321}">
                <p14:modId xmlns:p14="http://schemas.microsoft.com/office/powerpoint/2010/main" val="3722865923"/>
              </p:ext>
            </p:extLst>
          </p:nvPr>
        </p:nvGraphicFramePr>
        <p:xfrm>
          <a:off x="10463660" y="5756109"/>
          <a:ext cx="1440000" cy="822960"/>
        </p:xfrm>
        <a:graphic>
          <a:graphicData uri="http://schemas.openxmlformats.org/drawingml/2006/table">
            <a:tbl>
              <a:tblPr/>
              <a:tblGrid>
                <a:gridCol w="1440000">
                  <a:extLst>
                    <a:ext uri="{9D8B030D-6E8A-4147-A177-3AD203B41FA5}">
                      <a16:colId xmlns:a16="http://schemas.microsoft.com/office/drawing/2014/main" val="20000"/>
                    </a:ext>
                  </a:extLst>
                </a:gridCol>
              </a:tblGrid>
              <a:tr h="323849">
                <a:tc>
                  <a:txBody>
                    <a:bodyPr/>
                    <a:lstStyle/>
                    <a:p>
                      <a:pPr marL="0" marR="0" lvl="0" indent="0" algn="l" defTabSz="914400" rtl="0" eaLnBrk="0" fontAlgn="base" latinLnBrk="0" hangingPunct="0">
                        <a:lnSpc>
                          <a:spcPts val="2400"/>
                        </a:lnSpc>
                        <a:spcBef>
                          <a:spcPts val="0"/>
                        </a:spcBef>
                        <a:spcAft>
                          <a:spcPct val="0"/>
                        </a:spcAft>
                        <a:buClrTx/>
                        <a:buSzPct val="80000"/>
                        <a:buFontTx/>
                        <a:buNone/>
                        <a:tabLst/>
                      </a:pPr>
                      <a:r>
                        <a:rPr kumimoji="0" lang="en-US" altLang="zh-CN" sz="2400" b="0"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5</a:t>
                      </a:r>
                    </a:p>
                  </a:txBody>
                  <a:tcPr marL="121904" marR="1219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49">
                <a:tc>
                  <a:txBody>
                    <a:bodyPr/>
                    <a:lstStyle/>
                    <a:p>
                      <a:pPr marL="0" marR="0" lvl="0" indent="0" algn="l" defTabSz="914400" rtl="0" eaLnBrk="0" fontAlgn="base" latinLnBrk="0" hangingPunct="0">
                        <a:lnSpc>
                          <a:spcPts val="2400"/>
                        </a:lnSpc>
                        <a:spcBef>
                          <a:spcPts val="0"/>
                        </a:spcBef>
                        <a:spcAft>
                          <a:spcPct val="0"/>
                        </a:spcAft>
                        <a:buClrTx/>
                        <a:buSzPct val="80000"/>
                        <a:buFontTx/>
                        <a:buNone/>
                        <a:tabLst/>
                      </a:pPr>
                      <a:r>
                        <a:rPr kumimoji="0" lang="en-US" altLang="zh-CN" sz="2400" b="0"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9</a:t>
                      </a:r>
                    </a:p>
                  </a:txBody>
                  <a:tcPr marL="121904" marR="1219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8" name="Text Box 27">
            <a:extLst>
              <a:ext uri="{FF2B5EF4-FFF2-40B4-BE49-F238E27FC236}">
                <a16:creationId xmlns:a16="http://schemas.microsoft.com/office/drawing/2014/main" id="{9AE1C8D4-9A23-412C-BC19-FF969F7D9B2C}"/>
              </a:ext>
            </a:extLst>
          </p:cNvPr>
          <p:cNvSpPr txBox="1">
            <a:spLocks noChangeArrowheads="1"/>
          </p:cNvSpPr>
          <p:nvPr/>
        </p:nvSpPr>
        <p:spPr bwMode="auto">
          <a:xfrm>
            <a:off x="9605596" y="5760664"/>
            <a:ext cx="58696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ts val="0"/>
              </a:spcBef>
            </a:pPr>
            <a:r>
              <a:rPr kumimoji="1" lang="en-US" altLang="zh-CN" dirty="0">
                <a:solidFill>
                  <a:srgbClr val="FF0000"/>
                </a:solidFill>
                <a:latin typeface="Courier New" panose="02070309020205020404" pitchFamily="49" charset="0"/>
                <a:cs typeface="Courier New" panose="02070309020205020404" pitchFamily="49" charset="0"/>
              </a:rPr>
              <a:t>*x</a:t>
            </a:r>
          </a:p>
          <a:p>
            <a:pPr eaLnBrk="1" hangingPunct="1">
              <a:spcBef>
                <a:spcPts val="0"/>
              </a:spcBef>
            </a:pPr>
            <a:r>
              <a:rPr kumimoji="1" lang="en-US" altLang="zh-CN" dirty="0">
                <a:solidFill>
                  <a:srgbClr val="FF0000"/>
                </a:solidFill>
                <a:latin typeface="Courier New" panose="02070309020205020404" pitchFamily="49" charset="0"/>
                <a:cs typeface="Courier New" panose="02070309020205020404" pitchFamily="49" charset="0"/>
              </a:rPr>
              <a:t>*y</a:t>
            </a:r>
          </a:p>
        </p:txBody>
      </p:sp>
      <p:graphicFrame>
        <p:nvGraphicFramePr>
          <p:cNvPr id="22" name="Group 2">
            <a:extLst>
              <a:ext uri="{FF2B5EF4-FFF2-40B4-BE49-F238E27FC236}">
                <a16:creationId xmlns:a16="http://schemas.microsoft.com/office/drawing/2014/main" id="{C787C2C7-4BD2-4E62-84CD-3D15CBA15999}"/>
              </a:ext>
            </a:extLst>
          </p:cNvPr>
          <p:cNvGraphicFramePr>
            <a:graphicFrameLocks noGrp="1"/>
          </p:cNvGraphicFramePr>
          <p:nvPr>
            <p:extLst>
              <p:ext uri="{D42A27DB-BD31-4B8C-83A1-F6EECF244321}">
                <p14:modId xmlns:p14="http://schemas.microsoft.com/office/powerpoint/2010/main" val="3129664480"/>
              </p:ext>
            </p:extLst>
          </p:nvPr>
        </p:nvGraphicFramePr>
        <p:xfrm>
          <a:off x="8085718" y="5756109"/>
          <a:ext cx="1440000" cy="822960"/>
        </p:xfrm>
        <a:graphic>
          <a:graphicData uri="http://schemas.openxmlformats.org/drawingml/2006/table">
            <a:tbl>
              <a:tblPr/>
              <a:tblGrid>
                <a:gridCol w="1440000">
                  <a:extLst>
                    <a:ext uri="{9D8B030D-6E8A-4147-A177-3AD203B41FA5}">
                      <a16:colId xmlns:a16="http://schemas.microsoft.com/office/drawing/2014/main" val="20000"/>
                    </a:ext>
                  </a:extLst>
                </a:gridCol>
              </a:tblGrid>
              <a:tr h="360000">
                <a:tc>
                  <a:txBody>
                    <a:bodyPr/>
                    <a:lstStyle/>
                    <a:p>
                      <a:pPr marL="0" marR="0" lvl="0" indent="0" algn="l" defTabSz="914400" rtl="0" eaLnBrk="0" fontAlgn="base" latinLnBrk="0" hangingPunct="0">
                        <a:lnSpc>
                          <a:spcPts val="2400"/>
                        </a:lnSpc>
                        <a:spcBef>
                          <a:spcPts val="0"/>
                        </a:spcBef>
                        <a:spcAft>
                          <a:spcPct val="0"/>
                        </a:spcAft>
                        <a:buClrTx/>
                        <a:buSzPct val="80000"/>
                        <a:buFontTx/>
                        <a:buNone/>
                        <a:tabLst/>
                      </a:pPr>
                      <a:r>
                        <a:rPr kumimoji="0" lang="en-US" altLang="zh-CN" sz="2400" b="0"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0x…</a:t>
                      </a:r>
                    </a:p>
                  </a:txBody>
                  <a:tcPr marL="121904" marR="1219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0">
                <a:tc>
                  <a:txBody>
                    <a:bodyPr/>
                    <a:lstStyle/>
                    <a:p>
                      <a:pPr marL="0" marR="0" lvl="0" indent="0" algn="l" defTabSz="914400" rtl="0" eaLnBrk="0" fontAlgn="base" latinLnBrk="0" hangingPunct="0">
                        <a:lnSpc>
                          <a:spcPts val="2400"/>
                        </a:lnSpc>
                        <a:spcBef>
                          <a:spcPts val="0"/>
                        </a:spcBef>
                        <a:spcAft>
                          <a:spcPct val="0"/>
                        </a:spcAft>
                        <a:buClrTx/>
                        <a:buSzPct val="80000"/>
                        <a:buFontTx/>
                        <a:buNone/>
                        <a:tabLst/>
                      </a:pPr>
                      <a:r>
                        <a:rPr kumimoji="0" lang="en-US" altLang="zh-CN" sz="2400" b="0"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0x…</a:t>
                      </a:r>
                    </a:p>
                  </a:txBody>
                  <a:tcPr marL="121904" marR="1219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 name="Text Box 14">
            <a:extLst>
              <a:ext uri="{FF2B5EF4-FFF2-40B4-BE49-F238E27FC236}">
                <a16:creationId xmlns:a16="http://schemas.microsoft.com/office/drawing/2014/main" id="{EFB8F9CB-6B11-4323-8774-C5A276321DE4}"/>
              </a:ext>
            </a:extLst>
          </p:cNvPr>
          <p:cNvSpPr txBox="1">
            <a:spLocks noChangeArrowheads="1"/>
          </p:cNvSpPr>
          <p:nvPr/>
        </p:nvSpPr>
        <p:spPr bwMode="auto">
          <a:xfrm>
            <a:off x="7715386" y="5760664"/>
            <a:ext cx="388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ts val="0"/>
              </a:spcBef>
            </a:pPr>
            <a:r>
              <a:rPr kumimoji="1" lang="en-US" altLang="zh-CN" dirty="0">
                <a:solidFill>
                  <a:srgbClr val="FF0000"/>
                </a:solidFill>
                <a:latin typeface="Courier New" panose="02070309020205020404" pitchFamily="49" charset="0"/>
                <a:cs typeface="Courier New" panose="02070309020205020404" pitchFamily="49" charset="0"/>
              </a:rPr>
              <a:t>x</a:t>
            </a:r>
          </a:p>
          <a:p>
            <a:pPr eaLnBrk="1" hangingPunct="1">
              <a:spcBef>
                <a:spcPts val="0"/>
              </a:spcBef>
            </a:pPr>
            <a:r>
              <a:rPr kumimoji="1" lang="en-US" altLang="zh-CN" dirty="0">
                <a:solidFill>
                  <a:srgbClr val="FF0000"/>
                </a:solidFill>
                <a:latin typeface="Courier New" panose="02070309020205020404" pitchFamily="49" charset="0"/>
                <a:cs typeface="Courier New" panose="02070309020205020404" pitchFamily="49" charset="0"/>
              </a:rPr>
              <a:t>y</a:t>
            </a:r>
          </a:p>
        </p:txBody>
      </p:sp>
      <p:sp>
        <p:nvSpPr>
          <p:cNvPr id="24" name="AutoShape 85">
            <a:extLst>
              <a:ext uri="{FF2B5EF4-FFF2-40B4-BE49-F238E27FC236}">
                <a16:creationId xmlns:a16="http://schemas.microsoft.com/office/drawing/2014/main" id="{36C5F30A-0D5F-4CA7-911E-10148E5BC98D}"/>
              </a:ext>
            </a:extLst>
          </p:cNvPr>
          <p:cNvSpPr>
            <a:spLocks noChangeArrowheads="1"/>
          </p:cNvSpPr>
          <p:nvPr/>
        </p:nvSpPr>
        <p:spPr bwMode="auto">
          <a:xfrm>
            <a:off x="10993943" y="5855792"/>
            <a:ext cx="180000" cy="540000"/>
          </a:xfrm>
          <a:prstGeom prst="upDownArrow">
            <a:avLst>
              <a:gd name="adj1" fmla="val 50000"/>
              <a:gd name="adj2" fmla="val 46667"/>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25" name="Text Box 27">
            <a:extLst>
              <a:ext uri="{FF2B5EF4-FFF2-40B4-BE49-F238E27FC236}">
                <a16:creationId xmlns:a16="http://schemas.microsoft.com/office/drawing/2014/main" id="{E34EAF0F-8E5A-44E2-820C-BDF4EEDEF88C}"/>
              </a:ext>
            </a:extLst>
          </p:cNvPr>
          <p:cNvSpPr txBox="1">
            <a:spLocks noChangeArrowheads="1"/>
          </p:cNvSpPr>
          <p:nvPr/>
        </p:nvSpPr>
        <p:spPr bwMode="auto">
          <a:xfrm>
            <a:off x="10111124" y="5773528"/>
            <a:ext cx="3999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ts val="0"/>
              </a:spcBef>
            </a:pPr>
            <a:r>
              <a:rPr kumimoji="1" lang="en-US" altLang="zh-CN" dirty="0">
                <a:latin typeface="Courier New" panose="02070309020205020404" pitchFamily="49" charset="0"/>
                <a:cs typeface="Courier New" panose="02070309020205020404" pitchFamily="49" charset="0"/>
              </a:rPr>
              <a:t>a</a:t>
            </a:r>
          </a:p>
          <a:p>
            <a:pPr eaLnBrk="1" hangingPunct="1">
              <a:spcBef>
                <a:spcPts val="0"/>
              </a:spcBef>
            </a:pPr>
            <a:r>
              <a:rPr kumimoji="1" lang="en-US" altLang="zh-CN" dirty="0">
                <a:latin typeface="Courier New" panose="02070309020205020404" pitchFamily="49" charset="0"/>
                <a:cs typeface="Courier New" panose="02070309020205020404" pitchFamily="49" charset="0"/>
              </a:rPr>
              <a:t>b</a:t>
            </a:r>
          </a:p>
        </p:txBody>
      </p:sp>
      <p:cxnSp>
        <p:nvCxnSpPr>
          <p:cNvPr id="26" name="直接箭头连接符 25">
            <a:extLst>
              <a:ext uri="{FF2B5EF4-FFF2-40B4-BE49-F238E27FC236}">
                <a16:creationId xmlns:a16="http://schemas.microsoft.com/office/drawing/2014/main" id="{248B2182-C95A-4E6A-B4C6-D369C0DE95EC}"/>
              </a:ext>
            </a:extLst>
          </p:cNvPr>
          <p:cNvCxnSpPr>
            <a:cxnSpLocks noChangeShapeType="1"/>
          </p:cNvCxnSpPr>
          <p:nvPr/>
        </p:nvCxnSpPr>
        <p:spPr bwMode="auto">
          <a:xfrm flipV="1">
            <a:off x="8759970" y="1763816"/>
            <a:ext cx="816754" cy="3015335"/>
          </a:xfrm>
          <a:prstGeom prst="straightConnector1">
            <a:avLst/>
          </a:prstGeom>
          <a:noFill/>
          <a:ln w="63500" cmpd="dbl"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27" name="直接箭头连接符 26">
            <a:extLst>
              <a:ext uri="{FF2B5EF4-FFF2-40B4-BE49-F238E27FC236}">
                <a16:creationId xmlns:a16="http://schemas.microsoft.com/office/drawing/2014/main" id="{960D9994-B9AD-4E62-824D-889CEDF3CAF7}"/>
              </a:ext>
            </a:extLst>
          </p:cNvPr>
          <p:cNvCxnSpPr>
            <a:cxnSpLocks noChangeShapeType="1"/>
          </p:cNvCxnSpPr>
          <p:nvPr/>
        </p:nvCxnSpPr>
        <p:spPr bwMode="auto">
          <a:xfrm flipV="1">
            <a:off x="9551122" y="1808820"/>
            <a:ext cx="1404624" cy="2970331"/>
          </a:xfrm>
          <a:prstGeom prst="straightConnector1">
            <a:avLst/>
          </a:prstGeom>
          <a:noFill/>
          <a:ln w="63500" cmpd="dbl" algn="ctr">
            <a:solidFill>
              <a:schemeClr val="tx1"/>
            </a:solidFill>
            <a:round/>
            <a:headEnd/>
            <a:tailEnd type="stealth"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3241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7"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3"/>
          <p:cNvSpPr>
            <a:spLocks noGrp="1"/>
          </p:cNvSpPr>
          <p:nvPr>
            <p:ph type="title"/>
          </p:nvPr>
        </p:nvSpPr>
        <p:spPr>
          <a:xfrm>
            <a:off x="101601" y="76200"/>
            <a:ext cx="7973826" cy="615950"/>
          </a:xfrm>
        </p:spPr>
        <p:txBody>
          <a:bodyPr/>
          <a:lstStyle/>
          <a:p>
            <a:r>
              <a:rPr lang="zh-CN" altLang="en-US" dirty="0"/>
              <a:t>函数间的通讯方式</a:t>
            </a:r>
            <a:r>
              <a:rPr lang="en-US" altLang="zh-CN" dirty="0"/>
              <a:t>Ⅲ</a:t>
            </a:r>
            <a:endParaRPr lang="zh-CN" altLang="en-US" dirty="0"/>
          </a:p>
        </p:txBody>
      </p:sp>
      <p:sp>
        <p:nvSpPr>
          <p:cNvPr id="55300"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59BE1534-53AE-4153-B4BF-3A1318FA15EA}" type="slidenum">
              <a:rPr lang="en-US" altLang="zh-CN" sz="1200">
                <a:ea typeface="楷体_GB2312" pitchFamily="49" charset="-122"/>
              </a:rPr>
              <a:pPr algn="r" eaLnBrk="1" hangingPunct="1"/>
              <a:t>37</a:t>
            </a:fld>
            <a:endParaRPr lang="en-US" altLang="zh-CN" sz="1200">
              <a:ea typeface="楷体_GB2312" pitchFamily="49" charset="-122"/>
            </a:endParaRPr>
          </a:p>
        </p:txBody>
      </p:sp>
      <p:sp>
        <p:nvSpPr>
          <p:cNvPr id="2" name="矩形 1">
            <a:extLst>
              <a:ext uri="{FF2B5EF4-FFF2-40B4-BE49-F238E27FC236}">
                <a16:creationId xmlns:a16="http://schemas.microsoft.com/office/drawing/2014/main" id="{98C1C46F-9930-42B8-A474-12C0B685E6D6}"/>
              </a:ext>
            </a:extLst>
          </p:cNvPr>
          <p:cNvSpPr/>
          <p:nvPr/>
        </p:nvSpPr>
        <p:spPr>
          <a:xfrm>
            <a:off x="8390461" y="4734145"/>
            <a:ext cx="2031325" cy="461665"/>
          </a:xfrm>
          <a:prstGeom prst="rect">
            <a:avLst/>
          </a:prstGeom>
          <a:ln>
            <a:solidFill>
              <a:schemeClr val="tx1"/>
            </a:solidFill>
          </a:ln>
        </p:spPr>
        <p:txBody>
          <a:bodyPr wrap="none">
            <a:spAutoFit/>
          </a:bodyPr>
          <a:lstStyle/>
          <a:p>
            <a:r>
              <a:rPr lang="zh-CN" altLang="en-US" b="1" dirty="0">
                <a:solidFill>
                  <a:srgbClr val="0000FF"/>
                </a:solidFill>
              </a:rPr>
              <a:t>函数的副作用</a:t>
            </a:r>
          </a:p>
        </p:txBody>
      </p:sp>
      <p:sp>
        <p:nvSpPr>
          <p:cNvPr id="14" name="矩形 13">
            <a:extLst>
              <a:ext uri="{FF2B5EF4-FFF2-40B4-BE49-F238E27FC236}">
                <a16:creationId xmlns:a16="http://schemas.microsoft.com/office/drawing/2014/main" id="{809A8E02-00F1-4600-9ECF-174E9DC88F6D}"/>
              </a:ext>
            </a:extLst>
          </p:cNvPr>
          <p:cNvSpPr/>
          <p:nvPr/>
        </p:nvSpPr>
        <p:spPr>
          <a:xfrm>
            <a:off x="289561" y="1476390"/>
            <a:ext cx="6084000" cy="5102679"/>
          </a:xfrm>
          <a:prstGeom prst="rect">
            <a:avLst/>
          </a:prstGeom>
          <a:ln>
            <a:solidFill>
              <a:schemeClr val="tx1"/>
            </a:solidFill>
          </a:ln>
        </p:spPr>
        <p:txBody>
          <a:bodyPr wrap="square">
            <a:spAutoFit/>
          </a:bodyPr>
          <a:lstStyle/>
          <a:p>
            <a:pPr marL="0" indent="0">
              <a:lnSpc>
                <a:spcPts val="2600"/>
              </a:lnSpc>
              <a:spcBef>
                <a:spcPts val="0"/>
              </a:spcBef>
              <a:buFontTx/>
              <a:buNone/>
            </a:pPr>
            <a:r>
              <a:rPr lang="en-US" altLang="zh-CN" dirty="0">
                <a:latin typeface="Courier New" panose="02070309020205020404" pitchFamily="49" charset="0"/>
                <a:cs typeface="Courier New" pitchFamily="49" charset="0"/>
              </a:rPr>
              <a:t>void </a:t>
            </a:r>
            <a:r>
              <a:rPr lang="en-US" altLang="zh-CN" b="1" dirty="0" err="1">
                <a:latin typeface="Courier New" panose="02070309020205020404" pitchFamily="49" charset="0"/>
                <a:cs typeface="Courier New" pitchFamily="49" charset="0"/>
              </a:rPr>
              <a:t>MySwap</a:t>
            </a:r>
            <a:r>
              <a:rPr lang="en-US" altLang="zh-CN" dirty="0">
                <a:latin typeface="Courier New" panose="02070309020205020404" pitchFamily="49" charset="0"/>
                <a:cs typeface="Courier New" pitchFamily="49" charset="0"/>
              </a:rPr>
              <a:t>(</a:t>
            </a:r>
            <a:r>
              <a:rPr lang="en-US" altLang="zh-CN" dirty="0">
                <a:solidFill>
                  <a:srgbClr val="FF0000"/>
                </a:solidFill>
                <a:latin typeface="Courier New" panose="02070309020205020404" pitchFamily="49" charset="0"/>
                <a:cs typeface="Courier New" pitchFamily="49" charset="0"/>
              </a:rPr>
              <a:t>int *x, int *y</a:t>
            </a:r>
            <a:r>
              <a:rPr lang="en-US" altLang="zh-CN" dirty="0">
                <a:latin typeface="Courier New" panose="02070309020205020404" pitchFamily="49" charset="0"/>
                <a:cs typeface="Courier New" pitchFamily="49" charset="0"/>
              </a:rPr>
              <a:t>)</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r>
              <a:rPr lang="en-US" altLang="zh-CN" dirty="0">
                <a:latin typeface="Courier New" panose="02070309020205020404" pitchFamily="49" charset="0"/>
                <a:cs typeface="Courier New" pitchFamily="49" charset="0"/>
              </a:rPr>
              <a:t>	int temp = </a:t>
            </a:r>
            <a:r>
              <a:rPr lang="en-US" altLang="zh-CN" b="1" dirty="0">
                <a:solidFill>
                  <a:srgbClr val="FF0000"/>
                </a:solidFill>
                <a:latin typeface="Courier New" panose="02070309020205020404" pitchFamily="49" charset="0"/>
                <a:cs typeface="Courier New" pitchFamily="49" charset="0"/>
              </a:rPr>
              <a:t>*</a:t>
            </a:r>
            <a:r>
              <a:rPr lang="en-US" altLang="zh-CN" dirty="0">
                <a:latin typeface="Courier New" panose="02070309020205020404" pitchFamily="49" charset="0"/>
                <a:cs typeface="Courier New" pitchFamily="49" charset="0"/>
              </a:rPr>
              <a:t>x;</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a:t>
            </a:r>
            <a:r>
              <a:rPr lang="en-US" altLang="zh-CN" b="1" dirty="0">
                <a:solidFill>
                  <a:srgbClr val="FF0000"/>
                </a:solidFill>
                <a:latin typeface="Courier New" panose="02070309020205020404" pitchFamily="49" charset="0"/>
                <a:cs typeface="Courier New" pitchFamily="49" charset="0"/>
              </a:rPr>
              <a:t>*</a:t>
            </a:r>
            <a:r>
              <a:rPr lang="en-US" altLang="zh-CN" dirty="0">
                <a:latin typeface="Courier New" panose="02070309020205020404" pitchFamily="49" charset="0"/>
                <a:cs typeface="Courier New" pitchFamily="49" charset="0"/>
              </a:rPr>
              <a:t>x = </a:t>
            </a:r>
            <a:r>
              <a:rPr lang="en-US" altLang="zh-CN" b="1" dirty="0">
                <a:solidFill>
                  <a:srgbClr val="FF0000"/>
                </a:solidFill>
                <a:latin typeface="Courier New" panose="02070309020205020404" pitchFamily="49" charset="0"/>
                <a:cs typeface="Courier New" pitchFamily="49" charset="0"/>
              </a:rPr>
              <a:t>*</a:t>
            </a:r>
            <a:r>
              <a:rPr lang="en-US" altLang="zh-CN" dirty="0">
                <a:latin typeface="Courier New" panose="02070309020205020404" pitchFamily="49" charset="0"/>
                <a:cs typeface="Courier New" pitchFamily="49" charset="0"/>
              </a:rPr>
              <a:t>y;</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a:t>
            </a:r>
            <a:r>
              <a:rPr lang="en-US" altLang="zh-CN" b="1" dirty="0">
                <a:solidFill>
                  <a:srgbClr val="FF0000"/>
                </a:solidFill>
                <a:latin typeface="Courier New" panose="02070309020205020404" pitchFamily="49" charset="0"/>
                <a:cs typeface="Courier New" pitchFamily="49" charset="0"/>
              </a:rPr>
              <a:t>*</a:t>
            </a:r>
            <a:r>
              <a:rPr lang="en-US" altLang="zh-CN" dirty="0">
                <a:latin typeface="Courier New" panose="02070309020205020404" pitchFamily="49" charset="0"/>
                <a:cs typeface="Courier New" pitchFamily="49" charset="0"/>
              </a:rPr>
              <a:t>y = temp;</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endParaRPr lang="zh-CN" altLang="en-US"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int main( )</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r>
              <a:rPr lang="en-US" altLang="zh-CN" dirty="0">
                <a:latin typeface="Courier New" panose="02070309020205020404" pitchFamily="49" charset="0"/>
                <a:cs typeface="Courier New" pitchFamily="49" charset="0"/>
              </a:rPr>
              <a:t>	int a = 5, b = 9;</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a:t>
            </a:r>
            <a:r>
              <a:rPr lang="en-US" altLang="zh-CN" b="1" dirty="0" err="1">
                <a:latin typeface="Courier New" panose="02070309020205020404" pitchFamily="49" charset="0"/>
                <a:cs typeface="Courier New" pitchFamily="49" charset="0"/>
              </a:rPr>
              <a:t>MySwap</a:t>
            </a:r>
            <a:r>
              <a:rPr lang="en-US" altLang="zh-CN" dirty="0">
                <a:latin typeface="Courier New" panose="02070309020205020404" pitchFamily="49" charset="0"/>
                <a:cs typeface="Courier New" pitchFamily="49" charset="0"/>
              </a:rPr>
              <a:t>(</a:t>
            </a:r>
            <a:r>
              <a:rPr lang="en-US" altLang="zh-CN" b="1" dirty="0">
                <a:solidFill>
                  <a:srgbClr val="FF0000"/>
                </a:solidFill>
                <a:latin typeface="Courier New" panose="02070309020205020404" pitchFamily="49" charset="0"/>
                <a:cs typeface="Courier New" pitchFamily="49" charset="0"/>
              </a:rPr>
              <a:t>&amp;</a:t>
            </a:r>
            <a:r>
              <a:rPr lang="en-US" altLang="zh-CN" dirty="0">
                <a:latin typeface="Courier New" panose="02070309020205020404" pitchFamily="49" charset="0"/>
                <a:cs typeface="Courier New" pitchFamily="49" charset="0"/>
              </a:rPr>
              <a:t>a, </a:t>
            </a:r>
            <a:r>
              <a:rPr lang="en-US" altLang="zh-CN" b="1" dirty="0">
                <a:solidFill>
                  <a:srgbClr val="FF0000"/>
                </a:solidFill>
                <a:latin typeface="Courier New" panose="02070309020205020404" pitchFamily="49" charset="0"/>
                <a:cs typeface="Courier New" pitchFamily="49" charset="0"/>
              </a:rPr>
              <a:t>&amp;</a:t>
            </a:r>
            <a:r>
              <a:rPr lang="en-US" altLang="zh-CN" dirty="0">
                <a:latin typeface="Courier New" panose="02070309020205020404" pitchFamily="49" charset="0"/>
                <a:cs typeface="Courier New" pitchFamily="49" charset="0"/>
              </a:rPr>
              <a:t>b);	</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a:t>
            </a:r>
            <a:r>
              <a:rPr lang="en-US" altLang="zh-CN" dirty="0" err="1">
                <a:latin typeface="Courier New" panose="02070309020205020404" pitchFamily="49" charset="0"/>
                <a:cs typeface="Courier New" pitchFamily="49" charset="0"/>
              </a:rPr>
              <a:t>printf</a:t>
            </a:r>
            <a:r>
              <a:rPr lang="en-US" altLang="zh-CN" dirty="0">
                <a:latin typeface="Courier New" panose="02070309020205020404" pitchFamily="49" charset="0"/>
                <a:cs typeface="Courier New" pitchFamily="49" charset="0"/>
              </a:rPr>
              <a:t>("%d, %d", a, b);</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	return 0;</a:t>
            </a:r>
            <a:endParaRPr lang="zh-CN" altLang="zh-CN" dirty="0">
              <a:latin typeface="Courier New" panose="02070309020205020404" pitchFamily="49" charset="0"/>
              <a:cs typeface="Courier New" pitchFamily="49" charset="0"/>
            </a:endParaRPr>
          </a:p>
          <a:p>
            <a:pPr marL="0" indent="0">
              <a:lnSpc>
                <a:spcPts val="2600"/>
              </a:lnSpc>
              <a:spcBef>
                <a:spcPts val="0"/>
              </a:spcBef>
              <a:buFontTx/>
              <a:buNone/>
            </a:pPr>
            <a:r>
              <a:rPr lang="en-US" altLang="zh-CN" dirty="0">
                <a:latin typeface="Courier New" panose="02070309020205020404" pitchFamily="49" charset="0"/>
                <a:cs typeface="Courier New" pitchFamily="49" charset="0"/>
              </a:rPr>
              <a:t>}</a:t>
            </a:r>
          </a:p>
          <a:p>
            <a:pPr marL="0" indent="0">
              <a:lnSpc>
                <a:spcPts val="2600"/>
              </a:lnSpc>
              <a:spcBef>
                <a:spcPts val="0"/>
              </a:spcBef>
              <a:buFontTx/>
              <a:buNone/>
            </a:pPr>
            <a:endParaRPr lang="zh-CN" altLang="zh-CN" dirty="0">
              <a:latin typeface="Courier New" panose="02070309020205020404" pitchFamily="49" charset="0"/>
              <a:cs typeface="Courier New" pitchFamily="49" charset="0"/>
            </a:endParaRPr>
          </a:p>
        </p:txBody>
      </p:sp>
      <p:cxnSp>
        <p:nvCxnSpPr>
          <p:cNvPr id="7" name="直接箭头连接符 6">
            <a:extLst>
              <a:ext uri="{FF2B5EF4-FFF2-40B4-BE49-F238E27FC236}">
                <a16:creationId xmlns:a16="http://schemas.microsoft.com/office/drawing/2014/main" id="{4EA45180-8A0E-4FA9-ABAA-F67B25B7E978}"/>
              </a:ext>
            </a:extLst>
          </p:cNvPr>
          <p:cNvCxnSpPr>
            <a:cxnSpLocks/>
          </p:cNvCxnSpPr>
          <p:nvPr/>
        </p:nvCxnSpPr>
        <p:spPr bwMode="auto">
          <a:xfrm>
            <a:off x="1684716" y="2843935"/>
            <a:ext cx="2745305" cy="2351875"/>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5" name="直接箭头连接符 14">
            <a:extLst>
              <a:ext uri="{FF2B5EF4-FFF2-40B4-BE49-F238E27FC236}">
                <a16:creationId xmlns:a16="http://schemas.microsoft.com/office/drawing/2014/main" id="{D0974A07-2561-4D5F-9EE3-86178422005D}"/>
              </a:ext>
            </a:extLst>
          </p:cNvPr>
          <p:cNvCxnSpPr>
            <a:cxnSpLocks/>
          </p:cNvCxnSpPr>
          <p:nvPr/>
        </p:nvCxnSpPr>
        <p:spPr bwMode="auto">
          <a:xfrm>
            <a:off x="1549701" y="3170585"/>
            <a:ext cx="3330370" cy="2025225"/>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735049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36686946-28FB-4457-BC2D-C780E0DE5E6A}"/>
              </a:ext>
            </a:extLst>
          </p:cNvPr>
          <p:cNvSpPr>
            <a:spLocks noGrp="1"/>
          </p:cNvSpPr>
          <p:nvPr>
            <p:ph type="title"/>
          </p:nvPr>
        </p:nvSpPr>
        <p:spPr/>
        <p:txBody>
          <a:bodyPr/>
          <a:lstStyle/>
          <a:p>
            <a:r>
              <a:rPr lang="zh-CN" altLang="en-US" dirty="0">
                <a:latin typeface="Courier New" pitchFamily="49" charset="0"/>
                <a:cs typeface="Courier New" pitchFamily="49" charset="0"/>
              </a:rPr>
              <a:t>传址调用的</a:t>
            </a:r>
            <a:r>
              <a:rPr lang="zh-CN" altLang="zh-CN" dirty="0">
                <a:latin typeface="Courier New" pitchFamily="49" charset="0"/>
                <a:cs typeface="Courier New" pitchFamily="49" charset="0"/>
              </a:rPr>
              <a:t>双重作用</a:t>
            </a:r>
            <a:endParaRPr lang="zh-CN" altLang="en-US" dirty="0"/>
          </a:p>
        </p:txBody>
      </p:sp>
      <p:sp>
        <p:nvSpPr>
          <p:cNvPr id="22531" name="内容占位符 2"/>
          <p:cNvSpPr>
            <a:spLocks noGrp="1"/>
          </p:cNvSpPr>
          <p:nvPr>
            <p:ph idx="1"/>
          </p:nvPr>
        </p:nvSpPr>
        <p:spPr>
          <a:xfrm>
            <a:off x="93121" y="833648"/>
            <a:ext cx="11995705" cy="5949950"/>
          </a:xfrm>
        </p:spPr>
        <p:txBody>
          <a:bodyPr/>
          <a:lstStyle/>
          <a:p>
            <a:pPr>
              <a:buFontTx/>
              <a:buNone/>
            </a:pPr>
            <a:r>
              <a:rPr lang="zh-CN" altLang="en-US" sz="2400" dirty="0">
                <a:latin typeface="Courier New" pitchFamily="49" charset="0"/>
                <a:cs typeface="Courier New" pitchFamily="49" charset="0"/>
              </a:rPr>
              <a:t>例</a:t>
            </a:r>
            <a:r>
              <a:rPr lang="en-US" altLang="zh-CN" sz="2400" dirty="0">
                <a:latin typeface="Courier New" pitchFamily="49" charset="0"/>
                <a:cs typeface="Courier New" pitchFamily="49" charset="0"/>
              </a:rPr>
              <a:t>6.3 void Fun(</a:t>
            </a:r>
            <a:r>
              <a:rPr lang="en-US" altLang="zh-CN" sz="2400" dirty="0">
                <a:solidFill>
                  <a:srgbClr val="FF0000"/>
                </a:solidFill>
                <a:latin typeface="Courier New" pitchFamily="49" charset="0"/>
                <a:cs typeface="Courier New" pitchFamily="49" charset="0"/>
              </a:rPr>
              <a:t>int *pa</a:t>
            </a:r>
            <a:r>
              <a:rPr lang="en-US" altLang="zh-CN" sz="2400" dirty="0">
                <a:latin typeface="Courier New" pitchFamily="49" charset="0"/>
                <a:cs typeface="Courier New" pitchFamily="49" charset="0"/>
              </a:rPr>
              <a:t>, int n)</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	</a:t>
            </a:r>
          </a:p>
          <a:p>
            <a:pPr>
              <a:buFontTx/>
              <a:buNone/>
            </a:pPr>
            <a:r>
              <a:rPr lang="en-US" altLang="zh-CN" sz="2400" dirty="0">
                <a:latin typeface="Courier New" pitchFamily="49" charset="0"/>
                <a:cs typeface="Courier New" pitchFamily="49" charset="0"/>
              </a:rPr>
              <a:t>			for(int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 0;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&lt; n-1;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pa[n – 1] += pa[</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None/>
            </a:pPr>
            <a:r>
              <a:rPr lang="en-US" altLang="zh-CN" sz="2400" dirty="0">
                <a:latin typeface="Courier New" pitchFamily="49" charset="0"/>
                <a:cs typeface="Courier New" pitchFamily="49" charset="0"/>
              </a:rPr>
              <a:t>	  }</a:t>
            </a:r>
            <a:r>
              <a:rPr lang="en-US" altLang="zh-CN" sz="2000" dirty="0">
                <a:latin typeface="Courier New" pitchFamily="49" charset="0"/>
                <a:cs typeface="Courier New" pitchFamily="49" charset="0"/>
              </a:rPr>
              <a:t> //</a:t>
            </a:r>
            <a:r>
              <a:rPr lang="zh-CN" altLang="zh-CN" sz="2000" dirty="0">
                <a:latin typeface="Courier New" pitchFamily="49" charset="0"/>
                <a:cs typeface="Courier New" pitchFamily="49" charset="0"/>
              </a:rPr>
              <a:t>又利用函数的副作用实现了数据的反向传递</a:t>
            </a:r>
            <a:r>
              <a:rPr lang="en-US" altLang="zh-CN" sz="2000" dirty="0">
                <a:latin typeface="Courier New" pitchFamily="49" charset="0"/>
                <a:cs typeface="Courier New" pitchFamily="49" charset="0"/>
              </a:rPr>
              <a:t>(</a:t>
            </a:r>
            <a:r>
              <a:rPr lang="zh-CN" altLang="zh-CN" sz="2000" dirty="0">
                <a:latin typeface="Courier New" pitchFamily="49" charset="0"/>
                <a:cs typeface="Courier New" pitchFamily="49" charset="0"/>
              </a:rPr>
              <a:t>修改了最后一个元素的值</a:t>
            </a:r>
            <a:r>
              <a:rPr lang="en-US" altLang="zh-CN" sz="2000" dirty="0">
                <a:latin typeface="Courier New" pitchFamily="49" charset="0"/>
                <a:cs typeface="Courier New" pitchFamily="49" charset="0"/>
              </a:rPr>
              <a:t>)</a:t>
            </a:r>
          </a:p>
          <a:p>
            <a:pPr>
              <a:buNone/>
            </a:pPr>
            <a:endParaRPr lang="en-US" altLang="zh-CN" sz="2000" dirty="0">
              <a:latin typeface="Courier New" pitchFamily="49" charset="0"/>
              <a:cs typeface="Courier New" pitchFamily="49" charset="0"/>
            </a:endParaRPr>
          </a:p>
          <a:p>
            <a:pPr>
              <a:buNone/>
            </a:pPr>
            <a:r>
              <a:rPr lang="en-US" altLang="zh-CN" sz="2400" dirty="0">
                <a:latin typeface="Courier New" pitchFamily="49" charset="0"/>
                <a:cs typeface="Courier New" pitchFamily="49" charset="0"/>
              </a:rPr>
              <a:t>	  int main( )</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p>
          <a:p>
            <a:pPr>
              <a:buFontTx/>
              <a:buNone/>
            </a:pPr>
            <a:r>
              <a:rPr lang="en-US" altLang="zh-CN" sz="2400" dirty="0">
                <a:latin typeface="Courier New" pitchFamily="49" charset="0"/>
                <a:cs typeface="Courier New" pitchFamily="49" charset="0"/>
              </a:rPr>
              <a:t>			int a[6] = {1, 3, 5, 7, 9};</a:t>
            </a:r>
            <a:r>
              <a:rPr lang="en-US" altLang="zh-CN" sz="2000" dirty="0">
                <a:latin typeface="Courier New" pitchFamily="49" charset="0"/>
                <a:cs typeface="Courier New" pitchFamily="49" charset="0"/>
              </a:rPr>
              <a:t>//</a:t>
            </a:r>
            <a:r>
              <a:rPr lang="zh-CN" altLang="zh-CN" sz="2000" dirty="0">
                <a:latin typeface="Courier New" pitchFamily="49" charset="0"/>
                <a:cs typeface="Courier New" pitchFamily="49" charset="0"/>
              </a:rPr>
              <a:t>注意</a:t>
            </a:r>
            <a:r>
              <a:rPr lang="en-US" altLang="zh-CN" sz="2000" dirty="0">
                <a:latin typeface="Courier New" pitchFamily="49" charset="0"/>
                <a:cs typeface="Courier New" pitchFamily="49" charset="0"/>
              </a:rPr>
              <a:t>a[5]</a:t>
            </a:r>
            <a:r>
              <a:rPr lang="zh-CN" altLang="zh-CN" sz="2000" dirty="0">
                <a:latin typeface="Courier New" pitchFamily="49" charset="0"/>
                <a:cs typeface="Courier New" pitchFamily="49" charset="0"/>
              </a:rPr>
              <a:t>初始化为</a:t>
            </a:r>
            <a:r>
              <a:rPr lang="en-US" altLang="zh-CN" sz="2000" dirty="0">
                <a:latin typeface="Courier New" pitchFamily="49" charset="0"/>
                <a:cs typeface="Courier New" pitchFamily="49" charset="0"/>
              </a:rPr>
              <a:t>0</a:t>
            </a:r>
            <a:endParaRPr lang="zh-CN" altLang="zh-CN" sz="20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Fun(</a:t>
            </a:r>
            <a:r>
              <a:rPr lang="en-US" altLang="zh-CN" sz="2400" dirty="0">
                <a:solidFill>
                  <a:srgbClr val="FF0000"/>
                </a:solidFill>
                <a:latin typeface="Courier New" pitchFamily="49" charset="0"/>
                <a:cs typeface="Courier New" pitchFamily="49" charset="0"/>
              </a:rPr>
              <a:t>a</a:t>
            </a:r>
            <a:r>
              <a:rPr lang="en-US" altLang="zh-CN" sz="2400" dirty="0">
                <a:latin typeface="Courier New" pitchFamily="49" charset="0"/>
                <a:cs typeface="Courier New" pitchFamily="49" charset="0"/>
              </a:rPr>
              <a:t>, 6);	</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("%d \n", a[5]);</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return 0;</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	</a:t>
            </a:r>
            <a:r>
              <a:rPr lang="en-US" altLang="zh-CN" sz="2000" dirty="0">
                <a:latin typeface="Courier New" pitchFamily="49" charset="0"/>
                <a:cs typeface="Courier New" pitchFamily="49" charset="0"/>
              </a:rPr>
              <a:t>//</a:t>
            </a:r>
            <a:r>
              <a:rPr lang="zh-CN" altLang="zh-CN" sz="2000" dirty="0">
                <a:latin typeface="Courier New" pitchFamily="49" charset="0"/>
                <a:cs typeface="Courier New" pitchFamily="49" charset="0"/>
              </a:rPr>
              <a:t>既利用传址调用提高了数据正向传递的效率</a:t>
            </a:r>
            <a:endParaRPr lang="en-US" altLang="zh-CN" sz="2000" dirty="0">
              <a:latin typeface="Courier New" pitchFamily="49" charset="0"/>
              <a:cs typeface="Courier New" pitchFamily="49" charset="0"/>
            </a:endParaRPr>
          </a:p>
        </p:txBody>
      </p:sp>
      <p:sp>
        <p:nvSpPr>
          <p:cNvPr id="11273" name="Text Box 33"/>
          <p:cNvSpPr txBox="1">
            <a:spLocks noChangeArrowheads="1"/>
          </p:cNvSpPr>
          <p:nvPr/>
        </p:nvSpPr>
        <p:spPr bwMode="auto">
          <a:xfrm>
            <a:off x="2929662" y="3057345"/>
            <a:ext cx="2715494" cy="461665"/>
          </a:xfrm>
          <a:prstGeom prst="rect">
            <a:avLst/>
          </a:prstGeom>
          <a:solidFill>
            <a:schemeClr val="bg1"/>
          </a:solidFill>
          <a:ln w="9525">
            <a:solidFill>
              <a:srgbClr val="FF0000"/>
            </a:solidFill>
            <a:miter lim="800000"/>
            <a:headEnd/>
            <a:tailEnd/>
          </a:ln>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zh-CN" altLang="en-US" b="1" dirty="0">
                <a:solidFill>
                  <a:srgbClr val="FF0000"/>
                </a:solidFill>
                <a:latin typeface="Courier New" pitchFamily="49" charset="0"/>
                <a:cs typeface="Courier New" pitchFamily="49" charset="0"/>
              </a:rPr>
              <a:t> </a:t>
            </a:r>
            <a:r>
              <a:rPr kumimoji="1" lang="en-US" altLang="zh-CN" b="1" dirty="0" err="1">
                <a:solidFill>
                  <a:srgbClr val="FF0000"/>
                </a:solidFill>
                <a:latin typeface="Courier New" pitchFamily="49" charset="0"/>
                <a:cs typeface="Courier New" pitchFamily="49" charset="0"/>
              </a:rPr>
              <a:t>int</a:t>
            </a:r>
            <a:r>
              <a:rPr kumimoji="1" lang="en-US" altLang="zh-CN" b="1" dirty="0">
                <a:solidFill>
                  <a:srgbClr val="FF0000"/>
                </a:solidFill>
                <a:latin typeface="Courier New" pitchFamily="49" charset="0"/>
                <a:cs typeface="Courier New" pitchFamily="49" charset="0"/>
              </a:rPr>
              <a:t> *pa = a</a:t>
            </a:r>
          </a:p>
        </p:txBody>
      </p:sp>
      <p:sp>
        <p:nvSpPr>
          <p:cNvPr id="1127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EA7A85E6-75A8-4757-BC42-3BFC0EACBDF1}" type="slidenum">
              <a:rPr lang="en-US" altLang="zh-CN" sz="1200">
                <a:ea typeface="楷体_GB2312" pitchFamily="49" charset="-122"/>
              </a:rPr>
              <a:pPr algn="r" eaLnBrk="1" hangingPunct="1"/>
              <a:t>38</a:t>
            </a:fld>
            <a:endParaRPr lang="en-US" altLang="zh-CN" sz="1200">
              <a:ea typeface="楷体_GB2312" pitchFamily="49" charset="-122"/>
            </a:endParaRPr>
          </a:p>
        </p:txBody>
      </p:sp>
      <p:sp>
        <p:nvSpPr>
          <p:cNvPr id="36" name="椭圆 35"/>
          <p:cNvSpPr/>
          <p:nvPr/>
        </p:nvSpPr>
        <p:spPr bwMode="auto">
          <a:xfrm>
            <a:off x="4625261" y="2168860"/>
            <a:ext cx="479835" cy="36000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7" name="Rectangle 13">
            <a:extLst>
              <a:ext uri="{FF2B5EF4-FFF2-40B4-BE49-F238E27FC236}">
                <a16:creationId xmlns:a16="http://schemas.microsoft.com/office/drawing/2014/main" id="{9151B02A-8143-44BB-A3C4-4BD76D0AAEB1}"/>
              </a:ext>
            </a:extLst>
          </p:cNvPr>
          <p:cNvSpPr>
            <a:spLocks noChangeArrowheads="1"/>
          </p:cNvSpPr>
          <p:nvPr/>
        </p:nvSpPr>
        <p:spPr bwMode="auto">
          <a:xfrm>
            <a:off x="9675974" y="2483935"/>
            <a:ext cx="1440266" cy="360000"/>
          </a:xfrm>
          <a:prstGeom prst="rect">
            <a:avLst/>
          </a:prstGeom>
          <a:noFill/>
          <a:ln w="9525">
            <a:solidFill>
              <a:srgbClr val="000000"/>
            </a:solidFill>
            <a:miter lim="800000"/>
            <a:headEnd/>
            <a:tailEnd/>
          </a:ln>
        </p:spPr>
        <p:txBody>
          <a:bodyPr/>
          <a:lstStyle/>
          <a:p>
            <a:pPr eaLnBrk="1" hangingPunct="1"/>
            <a:endParaRPr lang="zh-CN" altLang="en-US"/>
          </a:p>
        </p:txBody>
      </p:sp>
      <p:grpSp>
        <p:nvGrpSpPr>
          <p:cNvPr id="38" name="组合 42">
            <a:extLst>
              <a:ext uri="{FF2B5EF4-FFF2-40B4-BE49-F238E27FC236}">
                <a16:creationId xmlns:a16="http://schemas.microsoft.com/office/drawing/2014/main" id="{6472B736-6C41-4602-8FF9-8F51F58DEFEC}"/>
              </a:ext>
            </a:extLst>
          </p:cNvPr>
          <p:cNvGrpSpPr>
            <a:grpSpLocks/>
          </p:cNvGrpSpPr>
          <p:nvPr/>
        </p:nvGrpSpPr>
        <p:grpSpPr bwMode="auto">
          <a:xfrm>
            <a:off x="9366230" y="1898830"/>
            <a:ext cx="1750011" cy="4185426"/>
            <a:chOff x="3754789" y="1928359"/>
            <a:chExt cx="1312266" cy="4185526"/>
          </a:xfrm>
          <a:noFill/>
        </p:grpSpPr>
        <p:sp>
          <p:nvSpPr>
            <p:cNvPr id="39" name="Rectangle 7">
              <a:extLst>
                <a:ext uri="{FF2B5EF4-FFF2-40B4-BE49-F238E27FC236}">
                  <a16:creationId xmlns:a16="http://schemas.microsoft.com/office/drawing/2014/main" id="{057DD2B1-77AC-4916-A547-598D8F712122}"/>
                </a:ext>
              </a:extLst>
            </p:cNvPr>
            <p:cNvSpPr>
              <a:spLocks noChangeArrowheads="1"/>
            </p:cNvSpPr>
            <p:nvPr/>
          </p:nvSpPr>
          <p:spPr bwMode="auto">
            <a:xfrm>
              <a:off x="3986935" y="2877415"/>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0" name="Rectangle 8">
              <a:extLst>
                <a:ext uri="{FF2B5EF4-FFF2-40B4-BE49-F238E27FC236}">
                  <a16:creationId xmlns:a16="http://schemas.microsoft.com/office/drawing/2014/main" id="{4D573899-9D37-42B5-9E57-9091086AB3B2}"/>
                </a:ext>
              </a:extLst>
            </p:cNvPr>
            <p:cNvSpPr>
              <a:spLocks noChangeArrowheads="1"/>
            </p:cNvSpPr>
            <p:nvPr/>
          </p:nvSpPr>
          <p:spPr bwMode="auto">
            <a:xfrm>
              <a:off x="3986935" y="4313682"/>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1" name="Rectangle 9">
              <a:extLst>
                <a:ext uri="{FF2B5EF4-FFF2-40B4-BE49-F238E27FC236}">
                  <a16:creationId xmlns:a16="http://schemas.microsoft.com/office/drawing/2014/main" id="{8A922F6F-CF1E-4F9B-BB77-F53D3D03985A}"/>
                </a:ext>
              </a:extLst>
            </p:cNvPr>
            <p:cNvSpPr>
              <a:spLocks noChangeArrowheads="1"/>
            </p:cNvSpPr>
            <p:nvPr/>
          </p:nvSpPr>
          <p:spPr bwMode="auto">
            <a:xfrm>
              <a:off x="3986935" y="3953634"/>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2" name="Rectangle 11">
              <a:extLst>
                <a:ext uri="{FF2B5EF4-FFF2-40B4-BE49-F238E27FC236}">
                  <a16:creationId xmlns:a16="http://schemas.microsoft.com/office/drawing/2014/main" id="{07640C44-ECEE-4029-9BD0-042D3DA5156D}"/>
                </a:ext>
              </a:extLst>
            </p:cNvPr>
            <p:cNvSpPr>
              <a:spLocks noChangeArrowheads="1"/>
            </p:cNvSpPr>
            <p:nvPr/>
          </p:nvSpPr>
          <p:spPr bwMode="auto">
            <a:xfrm>
              <a:off x="3754789" y="1928359"/>
              <a:ext cx="198596" cy="3077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000" b="1" dirty="0">
                  <a:latin typeface="黑体" pitchFamily="49" charset="-122"/>
                </a:rPr>
                <a:t>栈</a:t>
              </a:r>
              <a:endParaRPr lang="zh-CN" altLang="en-US" sz="2000" b="1" dirty="0"/>
            </a:p>
          </p:txBody>
        </p:sp>
        <p:sp>
          <p:nvSpPr>
            <p:cNvPr id="43" name="Rectangle 12">
              <a:extLst>
                <a:ext uri="{FF2B5EF4-FFF2-40B4-BE49-F238E27FC236}">
                  <a16:creationId xmlns:a16="http://schemas.microsoft.com/office/drawing/2014/main" id="{DA32118E-EB24-4FFA-A0EA-B020DE0AC550}"/>
                </a:ext>
              </a:extLst>
            </p:cNvPr>
            <p:cNvSpPr>
              <a:spLocks noChangeArrowheads="1"/>
            </p:cNvSpPr>
            <p:nvPr/>
          </p:nvSpPr>
          <p:spPr bwMode="auto">
            <a:xfrm>
              <a:off x="3986935" y="4673731"/>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4" name="Rectangle 13">
              <a:extLst>
                <a:ext uri="{FF2B5EF4-FFF2-40B4-BE49-F238E27FC236}">
                  <a16:creationId xmlns:a16="http://schemas.microsoft.com/office/drawing/2014/main" id="{C803E24A-6038-452D-90C3-80A27111EC82}"/>
                </a:ext>
              </a:extLst>
            </p:cNvPr>
            <p:cNvSpPr>
              <a:spLocks noChangeArrowheads="1"/>
            </p:cNvSpPr>
            <p:nvPr/>
          </p:nvSpPr>
          <p:spPr bwMode="auto">
            <a:xfrm>
              <a:off x="3986935" y="5393828"/>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45" name="Rectangle 14">
              <a:extLst>
                <a:ext uri="{FF2B5EF4-FFF2-40B4-BE49-F238E27FC236}">
                  <a16:creationId xmlns:a16="http://schemas.microsoft.com/office/drawing/2014/main" id="{9247F9A8-1A61-44A9-8102-B41C0DC4AE2B}"/>
                </a:ext>
              </a:extLst>
            </p:cNvPr>
            <p:cNvSpPr>
              <a:spLocks noChangeArrowheads="1"/>
            </p:cNvSpPr>
            <p:nvPr/>
          </p:nvSpPr>
          <p:spPr bwMode="auto">
            <a:xfrm>
              <a:off x="3986935" y="5033779"/>
              <a:ext cx="1080000" cy="360009"/>
            </a:xfrm>
            <a:prstGeom prst="rect">
              <a:avLst/>
            </a:prstGeom>
            <a:grpFill/>
            <a:ln w="9525">
              <a:solidFill>
                <a:srgbClr val="000000"/>
              </a:solidFill>
              <a:miter lim="800000"/>
              <a:headEnd/>
              <a:tailEnd/>
            </a:ln>
          </p:spPr>
          <p:txBody>
            <a:bodyPr/>
            <a:lstStyle/>
            <a:p>
              <a:pPr eaLnBrk="1" hangingPunct="1"/>
              <a:endParaRPr lang="zh-CN" altLang="en-US"/>
            </a:p>
          </p:txBody>
        </p:sp>
        <p:cxnSp>
          <p:nvCxnSpPr>
            <p:cNvPr id="46" name="直接连接符 35">
              <a:extLst>
                <a:ext uri="{FF2B5EF4-FFF2-40B4-BE49-F238E27FC236}">
                  <a16:creationId xmlns:a16="http://schemas.microsoft.com/office/drawing/2014/main" id="{6D5B9793-13AE-4A12-B8CF-E565237FC4ED}"/>
                </a:ext>
              </a:extLst>
            </p:cNvPr>
            <p:cNvCxnSpPr>
              <a:cxnSpLocks noChangeShapeType="1"/>
            </p:cNvCxnSpPr>
            <p:nvPr/>
          </p:nvCxnSpPr>
          <p:spPr bwMode="auto">
            <a:xfrm>
              <a:off x="3986935" y="1937365"/>
              <a:ext cx="0" cy="216005"/>
            </a:xfrm>
            <a:prstGeom prst="line">
              <a:avLst/>
            </a:prstGeom>
            <a:grpFill/>
            <a:ln w="9525" algn="ctr">
              <a:solidFill>
                <a:schemeClr val="tx1"/>
              </a:solidFill>
              <a:round/>
              <a:headEnd/>
              <a:tailEnd/>
            </a:ln>
          </p:spPr>
        </p:cxnSp>
        <p:cxnSp>
          <p:nvCxnSpPr>
            <p:cNvPr id="47" name="直接连接符 36">
              <a:extLst>
                <a:ext uri="{FF2B5EF4-FFF2-40B4-BE49-F238E27FC236}">
                  <a16:creationId xmlns:a16="http://schemas.microsoft.com/office/drawing/2014/main" id="{A8BF9A67-3D87-4D1B-A03D-121232858B12}"/>
                </a:ext>
              </a:extLst>
            </p:cNvPr>
            <p:cNvCxnSpPr>
              <a:cxnSpLocks noChangeShapeType="1"/>
            </p:cNvCxnSpPr>
            <p:nvPr/>
          </p:nvCxnSpPr>
          <p:spPr bwMode="auto">
            <a:xfrm>
              <a:off x="5067055" y="1928359"/>
              <a:ext cx="0" cy="180005"/>
            </a:xfrm>
            <a:prstGeom prst="line">
              <a:avLst/>
            </a:prstGeom>
            <a:grpFill/>
            <a:ln w="9525" algn="ctr">
              <a:solidFill>
                <a:schemeClr val="tx1"/>
              </a:solidFill>
              <a:round/>
              <a:headEnd/>
              <a:tailEnd/>
            </a:ln>
          </p:spPr>
        </p:cxnSp>
        <p:sp>
          <p:nvSpPr>
            <p:cNvPr id="48" name="Rectangle 13">
              <a:extLst>
                <a:ext uri="{FF2B5EF4-FFF2-40B4-BE49-F238E27FC236}">
                  <a16:creationId xmlns:a16="http://schemas.microsoft.com/office/drawing/2014/main" id="{5ACF0301-B015-4883-90AB-2BD4E8B5B1A5}"/>
                </a:ext>
              </a:extLst>
            </p:cNvPr>
            <p:cNvSpPr>
              <a:spLocks noChangeArrowheads="1"/>
            </p:cNvSpPr>
            <p:nvPr/>
          </p:nvSpPr>
          <p:spPr bwMode="auto">
            <a:xfrm>
              <a:off x="3986935" y="5753876"/>
              <a:ext cx="1080000" cy="360009"/>
            </a:xfrm>
            <a:prstGeom prst="rect">
              <a:avLst/>
            </a:prstGeom>
            <a:grpFill/>
            <a:ln w="9525">
              <a:solidFill>
                <a:srgbClr val="000000"/>
              </a:solidFill>
              <a:miter lim="800000"/>
              <a:headEnd/>
              <a:tailEnd/>
            </a:ln>
          </p:spPr>
          <p:txBody>
            <a:bodyPr/>
            <a:lstStyle/>
            <a:p>
              <a:pPr eaLnBrk="1" hangingPunct="1"/>
              <a:endParaRPr lang="zh-CN" altLang="en-US" dirty="0"/>
            </a:p>
          </p:txBody>
        </p:sp>
        <p:sp>
          <p:nvSpPr>
            <p:cNvPr id="49" name="Rectangle 13">
              <a:extLst>
                <a:ext uri="{FF2B5EF4-FFF2-40B4-BE49-F238E27FC236}">
                  <a16:creationId xmlns:a16="http://schemas.microsoft.com/office/drawing/2014/main" id="{A79417B4-F548-43F6-8220-7A6DF1157BD8}"/>
                </a:ext>
              </a:extLst>
            </p:cNvPr>
            <p:cNvSpPr>
              <a:spLocks noChangeArrowheads="1"/>
            </p:cNvSpPr>
            <p:nvPr/>
          </p:nvSpPr>
          <p:spPr bwMode="auto">
            <a:xfrm>
              <a:off x="3986935" y="3593585"/>
              <a:ext cx="1080000" cy="360009"/>
            </a:xfrm>
            <a:prstGeom prst="rect">
              <a:avLst/>
            </a:prstGeom>
            <a:grpFill/>
            <a:ln w="9525">
              <a:solidFill>
                <a:srgbClr val="000000"/>
              </a:solidFill>
              <a:miter lim="800000"/>
              <a:headEnd/>
              <a:tailEnd/>
            </a:ln>
          </p:spPr>
          <p:txBody>
            <a:bodyPr/>
            <a:lstStyle/>
            <a:p>
              <a:pPr eaLnBrk="1" hangingPunct="1"/>
              <a:endParaRPr lang="zh-CN" altLang="en-US"/>
            </a:p>
          </p:txBody>
        </p:sp>
        <p:sp>
          <p:nvSpPr>
            <p:cNvPr id="50" name="Rectangle 13">
              <a:extLst>
                <a:ext uri="{FF2B5EF4-FFF2-40B4-BE49-F238E27FC236}">
                  <a16:creationId xmlns:a16="http://schemas.microsoft.com/office/drawing/2014/main" id="{3C341CFF-D56E-45D7-B33D-080A825C6D0A}"/>
                </a:ext>
              </a:extLst>
            </p:cNvPr>
            <p:cNvSpPr>
              <a:spLocks noChangeArrowheads="1"/>
            </p:cNvSpPr>
            <p:nvPr/>
          </p:nvSpPr>
          <p:spPr bwMode="auto">
            <a:xfrm>
              <a:off x="3986935" y="3233536"/>
              <a:ext cx="1080000" cy="360009"/>
            </a:xfrm>
            <a:prstGeom prst="rect">
              <a:avLst/>
            </a:prstGeom>
            <a:grpFill/>
            <a:ln w="9525">
              <a:solidFill>
                <a:srgbClr val="000000"/>
              </a:solidFill>
              <a:miter lim="800000"/>
              <a:headEnd/>
              <a:tailEnd/>
            </a:ln>
          </p:spPr>
          <p:txBody>
            <a:bodyPr/>
            <a:lstStyle/>
            <a:p>
              <a:pPr eaLnBrk="1" hangingPunct="1"/>
              <a:endParaRPr lang="zh-CN" altLang="en-US"/>
            </a:p>
          </p:txBody>
        </p:sp>
      </p:grpSp>
      <p:sp>
        <p:nvSpPr>
          <p:cNvPr id="52" name="Text Box 29">
            <a:extLst>
              <a:ext uri="{FF2B5EF4-FFF2-40B4-BE49-F238E27FC236}">
                <a16:creationId xmlns:a16="http://schemas.microsoft.com/office/drawing/2014/main" id="{8CDE4817-9C24-4CF0-97BD-F1994BBD0CC2}"/>
              </a:ext>
            </a:extLst>
          </p:cNvPr>
          <p:cNvSpPr txBox="1">
            <a:spLocks noChangeArrowheads="1"/>
          </p:cNvSpPr>
          <p:nvPr/>
        </p:nvSpPr>
        <p:spPr bwMode="auto">
          <a:xfrm>
            <a:off x="10111566" y="5004175"/>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en-US" altLang="zh-CN" dirty="0"/>
              <a:t>3</a:t>
            </a:r>
          </a:p>
        </p:txBody>
      </p:sp>
      <p:sp>
        <p:nvSpPr>
          <p:cNvPr id="53" name="Text Box 30">
            <a:extLst>
              <a:ext uri="{FF2B5EF4-FFF2-40B4-BE49-F238E27FC236}">
                <a16:creationId xmlns:a16="http://schemas.microsoft.com/office/drawing/2014/main" id="{94F5A560-3652-4898-BEB2-AAE34E848B85}"/>
              </a:ext>
            </a:extLst>
          </p:cNvPr>
          <p:cNvSpPr txBox="1">
            <a:spLocks noChangeArrowheads="1"/>
          </p:cNvSpPr>
          <p:nvPr/>
        </p:nvSpPr>
        <p:spPr bwMode="auto">
          <a:xfrm>
            <a:off x="10111566" y="5364215"/>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en-US" altLang="zh-CN" dirty="0"/>
              <a:t>1</a:t>
            </a:r>
          </a:p>
        </p:txBody>
      </p:sp>
      <p:sp>
        <p:nvSpPr>
          <p:cNvPr id="54" name="Text Box 29">
            <a:extLst>
              <a:ext uri="{FF2B5EF4-FFF2-40B4-BE49-F238E27FC236}">
                <a16:creationId xmlns:a16="http://schemas.microsoft.com/office/drawing/2014/main" id="{C84ECBF6-4AF1-4283-BB97-823AD96FBA95}"/>
              </a:ext>
            </a:extLst>
          </p:cNvPr>
          <p:cNvSpPr txBox="1">
            <a:spLocks noChangeArrowheads="1"/>
          </p:cNvSpPr>
          <p:nvPr/>
        </p:nvSpPr>
        <p:spPr bwMode="auto">
          <a:xfrm>
            <a:off x="10111566" y="4599130"/>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en-US" altLang="zh-CN" dirty="0"/>
              <a:t>5</a:t>
            </a:r>
          </a:p>
        </p:txBody>
      </p:sp>
      <p:sp>
        <p:nvSpPr>
          <p:cNvPr id="55" name="Text Box 29">
            <a:extLst>
              <a:ext uri="{FF2B5EF4-FFF2-40B4-BE49-F238E27FC236}">
                <a16:creationId xmlns:a16="http://schemas.microsoft.com/office/drawing/2014/main" id="{BD9DFC5C-32A4-45FF-B41B-21A663CD0F10}"/>
              </a:ext>
            </a:extLst>
          </p:cNvPr>
          <p:cNvSpPr txBox="1">
            <a:spLocks noChangeArrowheads="1"/>
          </p:cNvSpPr>
          <p:nvPr/>
        </p:nvSpPr>
        <p:spPr bwMode="auto">
          <a:xfrm>
            <a:off x="10111566" y="4239090"/>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en-US" altLang="zh-CN" dirty="0"/>
              <a:t>7</a:t>
            </a:r>
          </a:p>
        </p:txBody>
      </p:sp>
      <p:sp>
        <p:nvSpPr>
          <p:cNvPr id="56" name="Text Box 29">
            <a:extLst>
              <a:ext uri="{FF2B5EF4-FFF2-40B4-BE49-F238E27FC236}">
                <a16:creationId xmlns:a16="http://schemas.microsoft.com/office/drawing/2014/main" id="{093EE12E-6B47-4F9A-9D25-4A42CBC3415F}"/>
              </a:ext>
            </a:extLst>
          </p:cNvPr>
          <p:cNvSpPr txBox="1">
            <a:spLocks noChangeArrowheads="1"/>
          </p:cNvSpPr>
          <p:nvPr/>
        </p:nvSpPr>
        <p:spPr bwMode="auto">
          <a:xfrm>
            <a:off x="10111566" y="3879050"/>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en-US" altLang="zh-CN" dirty="0"/>
              <a:t>9</a:t>
            </a:r>
          </a:p>
        </p:txBody>
      </p:sp>
      <p:sp>
        <p:nvSpPr>
          <p:cNvPr id="57" name="Text Box 25">
            <a:extLst>
              <a:ext uri="{FF2B5EF4-FFF2-40B4-BE49-F238E27FC236}">
                <a16:creationId xmlns:a16="http://schemas.microsoft.com/office/drawing/2014/main" id="{BB77EC03-E2A4-4491-8E6D-C59222135F00}"/>
              </a:ext>
            </a:extLst>
          </p:cNvPr>
          <p:cNvSpPr txBox="1">
            <a:spLocks noChangeArrowheads="1"/>
          </p:cNvSpPr>
          <p:nvPr/>
        </p:nvSpPr>
        <p:spPr bwMode="auto">
          <a:xfrm>
            <a:off x="11289827" y="3130888"/>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n</a:t>
            </a:r>
          </a:p>
        </p:txBody>
      </p:sp>
      <p:sp>
        <p:nvSpPr>
          <p:cNvPr id="58" name="Text Box 25">
            <a:extLst>
              <a:ext uri="{FF2B5EF4-FFF2-40B4-BE49-F238E27FC236}">
                <a16:creationId xmlns:a16="http://schemas.microsoft.com/office/drawing/2014/main" id="{F25BE9C2-45A2-45FF-A19C-6C7B972ED1E7}"/>
              </a:ext>
            </a:extLst>
          </p:cNvPr>
          <p:cNvSpPr txBox="1">
            <a:spLocks noChangeArrowheads="1"/>
          </p:cNvSpPr>
          <p:nvPr/>
        </p:nvSpPr>
        <p:spPr bwMode="auto">
          <a:xfrm>
            <a:off x="11286292" y="2699075"/>
            <a:ext cx="8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pa</a:t>
            </a:r>
          </a:p>
        </p:txBody>
      </p:sp>
      <p:sp>
        <p:nvSpPr>
          <p:cNvPr id="59" name="Text Box 29">
            <a:extLst>
              <a:ext uri="{FF2B5EF4-FFF2-40B4-BE49-F238E27FC236}">
                <a16:creationId xmlns:a16="http://schemas.microsoft.com/office/drawing/2014/main" id="{9C443681-A73F-40A1-8165-ADDD2812D2FF}"/>
              </a:ext>
            </a:extLst>
          </p:cNvPr>
          <p:cNvSpPr txBox="1">
            <a:spLocks noChangeArrowheads="1"/>
          </p:cNvSpPr>
          <p:nvPr/>
        </p:nvSpPr>
        <p:spPr bwMode="auto">
          <a:xfrm>
            <a:off x="10111566" y="3176289"/>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en-US" altLang="zh-CN" dirty="0">
                <a:solidFill>
                  <a:srgbClr val="FF0000"/>
                </a:solidFill>
              </a:rPr>
              <a:t>6</a:t>
            </a:r>
          </a:p>
        </p:txBody>
      </p:sp>
      <p:sp>
        <p:nvSpPr>
          <p:cNvPr id="61" name="Text Box 29">
            <a:extLst>
              <a:ext uri="{FF2B5EF4-FFF2-40B4-BE49-F238E27FC236}">
                <a16:creationId xmlns:a16="http://schemas.microsoft.com/office/drawing/2014/main" id="{549D861A-E614-48C1-A6FB-98EA1D649328}"/>
              </a:ext>
            </a:extLst>
          </p:cNvPr>
          <p:cNvSpPr txBox="1">
            <a:spLocks noChangeArrowheads="1"/>
          </p:cNvSpPr>
          <p:nvPr/>
        </p:nvSpPr>
        <p:spPr bwMode="auto">
          <a:xfrm>
            <a:off x="9901224" y="2823437"/>
            <a:ext cx="1080000" cy="400110"/>
          </a:xfrm>
          <a:prstGeom prst="rect">
            <a:avLst/>
          </a:prstGeom>
          <a:noFill/>
          <a:ln>
            <a:noFill/>
          </a:ln>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ts val="0"/>
              </a:spcBef>
            </a:pPr>
            <a:r>
              <a:rPr lang="en-US" altLang="zh-CN" sz="2000" dirty="0">
                <a:solidFill>
                  <a:srgbClr val="FF0000"/>
                </a:solidFill>
                <a:latin typeface="Times New Roman" pitchFamily="18" charset="0"/>
                <a:cs typeface="Times New Roman" pitchFamily="18" charset="0"/>
              </a:rPr>
              <a:t>0x2200</a:t>
            </a:r>
            <a:endParaRPr lang="en-US" altLang="zh-CN" sz="2000" dirty="0">
              <a:solidFill>
                <a:srgbClr val="FF0000"/>
              </a:solidFill>
            </a:endParaRPr>
          </a:p>
        </p:txBody>
      </p:sp>
      <p:sp>
        <p:nvSpPr>
          <p:cNvPr id="62" name="Text Box 27">
            <a:extLst>
              <a:ext uri="{FF2B5EF4-FFF2-40B4-BE49-F238E27FC236}">
                <a16:creationId xmlns:a16="http://schemas.microsoft.com/office/drawing/2014/main" id="{DFC5F213-96E2-4FFD-8D05-166F35B53C89}"/>
              </a:ext>
            </a:extLst>
          </p:cNvPr>
          <p:cNvSpPr txBox="1">
            <a:spLocks noChangeArrowheads="1"/>
          </p:cNvSpPr>
          <p:nvPr/>
        </p:nvSpPr>
        <p:spPr bwMode="auto">
          <a:xfrm>
            <a:off x="11292453" y="347400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a[5]</a:t>
            </a:r>
          </a:p>
        </p:txBody>
      </p:sp>
      <p:sp>
        <p:nvSpPr>
          <p:cNvPr id="63" name="Text Box 28">
            <a:extLst>
              <a:ext uri="{FF2B5EF4-FFF2-40B4-BE49-F238E27FC236}">
                <a16:creationId xmlns:a16="http://schemas.microsoft.com/office/drawing/2014/main" id="{55999317-70D2-4AD0-A19C-9ABC74AE8171}"/>
              </a:ext>
            </a:extLst>
          </p:cNvPr>
          <p:cNvSpPr txBox="1">
            <a:spLocks noChangeArrowheads="1"/>
          </p:cNvSpPr>
          <p:nvPr/>
        </p:nvSpPr>
        <p:spPr bwMode="auto">
          <a:xfrm>
            <a:off x="10081124" y="3581334"/>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en-US" altLang="zh-CN" dirty="0"/>
              <a:t>0</a:t>
            </a:r>
          </a:p>
        </p:txBody>
      </p:sp>
      <p:sp>
        <p:nvSpPr>
          <p:cNvPr id="69" name="矩形 68">
            <a:extLst>
              <a:ext uri="{FF2B5EF4-FFF2-40B4-BE49-F238E27FC236}">
                <a16:creationId xmlns:a16="http://schemas.microsoft.com/office/drawing/2014/main" id="{2833D01C-BA86-456A-B6E5-76D224E1F928}"/>
              </a:ext>
            </a:extLst>
          </p:cNvPr>
          <p:cNvSpPr/>
          <p:nvPr/>
        </p:nvSpPr>
        <p:spPr>
          <a:xfrm>
            <a:off x="8811982" y="5392007"/>
            <a:ext cx="954107" cy="400110"/>
          </a:xfrm>
          <a:prstGeom prst="rect">
            <a:avLst/>
          </a:prstGeom>
        </p:spPr>
        <p:txBody>
          <a:bodyPr wrap="none">
            <a:spAutoFit/>
          </a:bodyPr>
          <a:lstStyle/>
          <a:p>
            <a:r>
              <a:rPr lang="en-US" altLang="zh-CN" sz="2000" dirty="0">
                <a:latin typeface="Times New Roman" pitchFamily="18" charset="0"/>
                <a:cs typeface="Times New Roman" pitchFamily="18" charset="0"/>
              </a:rPr>
              <a:t>0x2200</a:t>
            </a:r>
            <a:endParaRPr lang="zh-CN" altLang="en-US" sz="2000" dirty="0"/>
          </a:p>
        </p:txBody>
      </p:sp>
      <p:sp>
        <p:nvSpPr>
          <p:cNvPr id="70" name="Rectangle 13">
            <a:extLst>
              <a:ext uri="{FF2B5EF4-FFF2-40B4-BE49-F238E27FC236}">
                <a16:creationId xmlns:a16="http://schemas.microsoft.com/office/drawing/2014/main" id="{C768D284-09A3-4EC4-BE3E-5FCF1F0B6C91}"/>
              </a:ext>
            </a:extLst>
          </p:cNvPr>
          <p:cNvSpPr>
            <a:spLocks noChangeArrowheads="1"/>
          </p:cNvSpPr>
          <p:nvPr/>
        </p:nvSpPr>
        <p:spPr bwMode="auto">
          <a:xfrm>
            <a:off x="9675974" y="2123895"/>
            <a:ext cx="1440266" cy="360000"/>
          </a:xfrm>
          <a:prstGeom prst="rect">
            <a:avLst/>
          </a:prstGeom>
          <a:noFill/>
          <a:ln w="9525">
            <a:solidFill>
              <a:srgbClr val="000000"/>
            </a:solidFill>
            <a:miter lim="800000"/>
            <a:headEnd/>
            <a:tailEnd/>
          </a:ln>
        </p:spPr>
        <p:txBody>
          <a:bodyPr/>
          <a:lstStyle/>
          <a:p>
            <a:pPr eaLnBrk="1" hangingPunct="1"/>
            <a:endParaRPr lang="zh-CN" altLang="en-US"/>
          </a:p>
        </p:txBody>
      </p:sp>
      <p:sp>
        <p:nvSpPr>
          <p:cNvPr id="79" name="Text Box 25">
            <a:extLst>
              <a:ext uri="{FF2B5EF4-FFF2-40B4-BE49-F238E27FC236}">
                <a16:creationId xmlns:a16="http://schemas.microsoft.com/office/drawing/2014/main" id="{65840D7F-1BFB-4142-AF39-F3682A5FCD16}"/>
              </a:ext>
            </a:extLst>
          </p:cNvPr>
          <p:cNvSpPr txBox="1">
            <a:spLocks noChangeArrowheads="1"/>
          </p:cNvSpPr>
          <p:nvPr/>
        </p:nvSpPr>
        <p:spPr bwMode="auto">
          <a:xfrm>
            <a:off x="11281696" y="2348861"/>
            <a:ext cx="54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err="1">
                <a:solidFill>
                  <a:srgbClr val="FF0000"/>
                </a:solidFill>
              </a:rPr>
              <a:t>i</a:t>
            </a:r>
            <a:endParaRPr lang="en-US" altLang="zh-CN" dirty="0">
              <a:solidFill>
                <a:srgbClr val="FF0000"/>
              </a:solidFill>
            </a:endParaRPr>
          </a:p>
        </p:txBody>
      </p:sp>
      <p:sp>
        <p:nvSpPr>
          <p:cNvPr id="80" name="Text Box 29">
            <a:extLst>
              <a:ext uri="{FF2B5EF4-FFF2-40B4-BE49-F238E27FC236}">
                <a16:creationId xmlns:a16="http://schemas.microsoft.com/office/drawing/2014/main" id="{73A9F55C-F5E0-41B9-A295-369986EBAEEA}"/>
              </a:ext>
            </a:extLst>
          </p:cNvPr>
          <p:cNvSpPr txBox="1">
            <a:spLocks noChangeArrowheads="1"/>
          </p:cNvSpPr>
          <p:nvPr/>
        </p:nvSpPr>
        <p:spPr bwMode="auto">
          <a:xfrm>
            <a:off x="10111566" y="2438871"/>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en-US" altLang="zh-CN" dirty="0">
                <a:solidFill>
                  <a:srgbClr val="FF0000"/>
                </a:solidFill>
              </a:rPr>
              <a:t>0</a:t>
            </a:r>
          </a:p>
        </p:txBody>
      </p:sp>
      <p:sp>
        <p:nvSpPr>
          <p:cNvPr id="81" name="Text Box 32">
            <a:extLst>
              <a:ext uri="{FF2B5EF4-FFF2-40B4-BE49-F238E27FC236}">
                <a16:creationId xmlns:a16="http://schemas.microsoft.com/office/drawing/2014/main" id="{9DC69F17-5894-4569-885E-91FB81216177}"/>
              </a:ext>
            </a:extLst>
          </p:cNvPr>
          <p:cNvSpPr txBox="1">
            <a:spLocks noChangeArrowheads="1"/>
          </p:cNvSpPr>
          <p:nvPr/>
        </p:nvSpPr>
        <p:spPr bwMode="auto">
          <a:xfrm>
            <a:off x="10167477" y="3623393"/>
            <a:ext cx="507934" cy="369888"/>
          </a:xfrm>
          <a:prstGeom prst="rect">
            <a:avLst/>
          </a:prstGeom>
          <a:noFill/>
          <a:ln>
            <a:noFill/>
          </a:ln>
        </p:spPr>
        <p:txBody>
          <a:bodyPr lIns="0" tIns="0" rIns="0" bIns="0">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kumimoji="1" lang="en-US" altLang="zh-CN" b="1" dirty="0">
                <a:latin typeface="Arial" panose="020B0604020202020204" pitchFamily="34" charset="0"/>
                <a:cs typeface="Arial" panose="020B0604020202020204" pitchFamily="34" charset="0"/>
              </a:rPr>
              <a:t>25</a:t>
            </a:r>
          </a:p>
        </p:txBody>
      </p:sp>
      <p:sp>
        <p:nvSpPr>
          <p:cNvPr id="60" name="Text Box 32">
            <a:extLst>
              <a:ext uri="{FF2B5EF4-FFF2-40B4-BE49-F238E27FC236}">
                <a16:creationId xmlns:a16="http://schemas.microsoft.com/office/drawing/2014/main" id="{872C9769-23E3-403A-85F6-653693C1DDD8}"/>
              </a:ext>
            </a:extLst>
          </p:cNvPr>
          <p:cNvSpPr txBox="1">
            <a:spLocks noChangeArrowheads="1"/>
          </p:cNvSpPr>
          <p:nvPr/>
        </p:nvSpPr>
        <p:spPr bwMode="auto">
          <a:xfrm>
            <a:off x="10171134" y="2474047"/>
            <a:ext cx="507934" cy="369888"/>
          </a:xfrm>
          <a:prstGeom prst="rect">
            <a:avLst/>
          </a:prstGeom>
          <a:noFill/>
          <a:ln>
            <a:noFill/>
          </a:ln>
        </p:spPr>
        <p:txBody>
          <a:bodyPr lIns="0" tIns="0" rIns="0" bIns="0">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kumimoji="1" lang="en-US" altLang="zh-CN" b="1" dirty="0">
                <a:latin typeface="Arial" panose="020B0604020202020204" pitchFamily="34" charset="0"/>
                <a:cs typeface="Arial" panose="020B0604020202020204" pitchFamily="34" charset="0"/>
              </a:rPr>
              <a:t>5</a:t>
            </a:r>
          </a:p>
        </p:txBody>
      </p:sp>
      <p:sp>
        <p:nvSpPr>
          <p:cNvPr id="2" name="矩形 1">
            <a:extLst>
              <a:ext uri="{FF2B5EF4-FFF2-40B4-BE49-F238E27FC236}">
                <a16:creationId xmlns:a16="http://schemas.microsoft.com/office/drawing/2014/main" id="{DBCF0FAB-AC59-43E6-98DB-6E6BF42C074F}"/>
              </a:ext>
            </a:extLst>
          </p:cNvPr>
          <p:cNvSpPr/>
          <p:nvPr/>
        </p:nvSpPr>
        <p:spPr bwMode="auto">
          <a:xfrm>
            <a:off x="1032312" y="2562290"/>
            <a:ext cx="8469757" cy="461665"/>
          </a:xfrm>
          <a:prstGeom prst="rect">
            <a:avLst/>
          </a:prstGeom>
          <a:solidFill>
            <a:schemeClr val="bg1">
              <a:alpha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71" name="矩形 70">
            <a:extLst>
              <a:ext uri="{FF2B5EF4-FFF2-40B4-BE49-F238E27FC236}">
                <a16:creationId xmlns:a16="http://schemas.microsoft.com/office/drawing/2014/main" id="{45DC52ED-A712-4947-96C7-6D6AF9D236FA}"/>
              </a:ext>
            </a:extLst>
          </p:cNvPr>
          <p:cNvSpPr/>
          <p:nvPr/>
        </p:nvSpPr>
        <p:spPr bwMode="auto">
          <a:xfrm>
            <a:off x="1009641" y="6027968"/>
            <a:ext cx="5657561" cy="461665"/>
          </a:xfrm>
          <a:prstGeom prst="rect">
            <a:avLst/>
          </a:prstGeom>
          <a:solidFill>
            <a:schemeClr val="bg1">
              <a:alpha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84" name="直接箭头连接符 83">
            <a:extLst>
              <a:ext uri="{FF2B5EF4-FFF2-40B4-BE49-F238E27FC236}">
                <a16:creationId xmlns:a16="http://schemas.microsoft.com/office/drawing/2014/main" id="{1EF97F6A-CDED-463B-AA20-5AD1455F006B}"/>
              </a:ext>
            </a:extLst>
          </p:cNvPr>
          <p:cNvCxnSpPr>
            <a:cxnSpLocks noChangeShapeType="1"/>
          </p:cNvCxnSpPr>
          <p:nvPr/>
        </p:nvCxnSpPr>
        <p:spPr bwMode="auto">
          <a:xfrm flipV="1">
            <a:off x="2809841" y="1178750"/>
            <a:ext cx="990110" cy="3628175"/>
          </a:xfrm>
          <a:prstGeom prst="straightConnector1">
            <a:avLst/>
          </a:prstGeom>
          <a:noFill/>
          <a:ln w="63500" cmpd="dbl" algn="ctr">
            <a:solidFill>
              <a:srgbClr val="FF0000"/>
            </a:solidFill>
            <a:round/>
            <a:headEnd/>
            <a:tailEnd type="stealth" w="med" len="med"/>
          </a:ln>
          <a:extLst>
            <a:ext uri="{909E8E84-426E-40DD-AFC4-6F175D3DCCD1}">
              <a14:hiddenFill xmlns:a14="http://schemas.microsoft.com/office/drawing/2010/main">
                <a:noFill/>
              </a14:hiddenFill>
            </a:ext>
          </a:extLst>
        </p:spPr>
      </p:cxnSp>
      <p:sp>
        <p:nvSpPr>
          <p:cNvPr id="64" name="Text Box 25">
            <a:extLst>
              <a:ext uri="{FF2B5EF4-FFF2-40B4-BE49-F238E27FC236}">
                <a16:creationId xmlns:a16="http://schemas.microsoft.com/office/drawing/2014/main" id="{7563F730-B715-4216-85A6-279B50F5B327}"/>
              </a:ext>
            </a:extLst>
          </p:cNvPr>
          <p:cNvSpPr txBox="1">
            <a:spLocks noChangeArrowheads="1"/>
          </p:cNvSpPr>
          <p:nvPr/>
        </p:nvSpPr>
        <p:spPr bwMode="auto">
          <a:xfrm>
            <a:off x="11301742" y="5307595"/>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a[0]</a:t>
            </a:r>
          </a:p>
        </p:txBody>
      </p:sp>
      <p:sp>
        <p:nvSpPr>
          <p:cNvPr id="72" name="Text Box 25">
            <a:extLst>
              <a:ext uri="{FF2B5EF4-FFF2-40B4-BE49-F238E27FC236}">
                <a16:creationId xmlns:a16="http://schemas.microsoft.com/office/drawing/2014/main" id="{069E40CC-F797-4304-B6F8-3F3F8976A05B}"/>
              </a:ext>
            </a:extLst>
          </p:cNvPr>
          <p:cNvSpPr txBox="1">
            <a:spLocks noChangeArrowheads="1"/>
          </p:cNvSpPr>
          <p:nvPr/>
        </p:nvSpPr>
        <p:spPr bwMode="auto">
          <a:xfrm>
            <a:off x="11301742" y="4935940"/>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a[1]</a:t>
            </a:r>
          </a:p>
        </p:txBody>
      </p:sp>
      <p:sp>
        <p:nvSpPr>
          <p:cNvPr id="73" name="Text Box 25">
            <a:extLst>
              <a:ext uri="{FF2B5EF4-FFF2-40B4-BE49-F238E27FC236}">
                <a16:creationId xmlns:a16="http://schemas.microsoft.com/office/drawing/2014/main" id="{74901FAD-F922-4914-BEFA-310DC70A4A04}"/>
              </a:ext>
            </a:extLst>
          </p:cNvPr>
          <p:cNvSpPr txBox="1">
            <a:spLocks noChangeArrowheads="1"/>
          </p:cNvSpPr>
          <p:nvPr/>
        </p:nvSpPr>
        <p:spPr bwMode="auto">
          <a:xfrm>
            <a:off x="11301742" y="4575900"/>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a[2]</a:t>
            </a:r>
          </a:p>
        </p:txBody>
      </p:sp>
      <p:sp>
        <p:nvSpPr>
          <p:cNvPr id="74" name="Text Box 25">
            <a:extLst>
              <a:ext uri="{FF2B5EF4-FFF2-40B4-BE49-F238E27FC236}">
                <a16:creationId xmlns:a16="http://schemas.microsoft.com/office/drawing/2014/main" id="{E5233BB1-82F1-41B6-BCC7-3A46CA9F47A3}"/>
              </a:ext>
            </a:extLst>
          </p:cNvPr>
          <p:cNvSpPr txBox="1">
            <a:spLocks noChangeArrowheads="1"/>
          </p:cNvSpPr>
          <p:nvPr/>
        </p:nvSpPr>
        <p:spPr bwMode="auto">
          <a:xfrm>
            <a:off x="11301742" y="4215860"/>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a[3]</a:t>
            </a:r>
          </a:p>
        </p:txBody>
      </p:sp>
      <p:sp>
        <p:nvSpPr>
          <p:cNvPr id="75" name="Text Box 25">
            <a:extLst>
              <a:ext uri="{FF2B5EF4-FFF2-40B4-BE49-F238E27FC236}">
                <a16:creationId xmlns:a16="http://schemas.microsoft.com/office/drawing/2014/main" id="{88AFD651-5115-4B8A-83B1-399F20D51779}"/>
              </a:ext>
            </a:extLst>
          </p:cNvPr>
          <p:cNvSpPr txBox="1">
            <a:spLocks noChangeArrowheads="1"/>
          </p:cNvSpPr>
          <p:nvPr/>
        </p:nvSpPr>
        <p:spPr bwMode="auto">
          <a:xfrm>
            <a:off x="11301742" y="3822430"/>
            <a:ext cx="824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a[4]</a:t>
            </a:r>
          </a:p>
        </p:txBody>
      </p:sp>
    </p:spTree>
    <p:extLst>
      <p:ext uri="{BB962C8B-B14F-4D97-AF65-F5344CB8AC3E}">
        <p14:creationId xmlns:p14="http://schemas.microsoft.com/office/powerpoint/2010/main" val="10898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par>
                                <p:cTn id="61" presetID="1" presetClass="exit" presetSubtype="0" fill="hold" grpId="0" nodeType="withEffect">
                                  <p:stCondLst>
                                    <p:cond delay="0"/>
                                  </p:stCondLst>
                                  <p:childTnLst>
                                    <p:set>
                                      <p:cBhvr>
                                        <p:cTn id="62" dur="1" fill="hold">
                                          <p:stCondLst>
                                            <p:cond delay="0"/>
                                          </p:stCondLst>
                                        </p:cTn>
                                        <p:tgtEl>
                                          <p:spTgt spid="2"/>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273" grpId="0" animBg="1"/>
      <p:bldP spid="36" grpId="0" animBg="1"/>
      <p:bldP spid="37" grpId="0" animBg="1"/>
      <p:bldP spid="52" grpId="0"/>
      <p:bldP spid="53" grpId="0"/>
      <p:bldP spid="54" grpId="0"/>
      <p:bldP spid="55" grpId="0"/>
      <p:bldP spid="56" grpId="0"/>
      <p:bldP spid="57" grpId="0"/>
      <p:bldP spid="58" grpId="0"/>
      <p:bldP spid="59" grpId="0"/>
      <p:bldP spid="61" grpId="0"/>
      <p:bldP spid="62" grpId="0"/>
      <p:bldP spid="63" grpId="0"/>
      <p:bldP spid="69" grpId="0"/>
      <p:bldP spid="70" grpId="0" animBg="1"/>
      <p:bldP spid="79" grpId="0"/>
      <p:bldP spid="80" grpId="0"/>
      <p:bldP spid="81" grpId="0"/>
      <p:bldP spid="60" grpId="0"/>
      <p:bldP spid="2" grpId="0" animBg="1"/>
      <p:bldP spid="7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dirty="0"/>
              <a:t>const</a:t>
            </a:r>
            <a:endParaRPr lang="zh-CN" altLang="en-US" dirty="0"/>
          </a:p>
        </p:txBody>
      </p:sp>
      <p:sp>
        <p:nvSpPr>
          <p:cNvPr id="23555" name="内容占位符 2"/>
          <p:cNvSpPr>
            <a:spLocks noGrp="1"/>
          </p:cNvSpPr>
          <p:nvPr>
            <p:ph idx="1"/>
          </p:nvPr>
        </p:nvSpPr>
        <p:spPr/>
        <p:txBody>
          <a:bodyPr/>
          <a:lstStyle/>
          <a:p>
            <a:pPr>
              <a:buFontTx/>
              <a:buNone/>
            </a:pPr>
            <a:r>
              <a:rPr lang="en-US" altLang="zh-CN" sz="2400" dirty="0">
                <a:latin typeface="Courier New" pitchFamily="49" charset="0"/>
                <a:cs typeface="Courier New" pitchFamily="49" charset="0"/>
              </a:rPr>
              <a:t>void Fun(</a:t>
            </a:r>
            <a:r>
              <a:rPr lang="en-US" altLang="zh-CN" sz="2400" dirty="0">
                <a:solidFill>
                  <a:srgbClr val="FF0000"/>
                </a:solidFill>
                <a:latin typeface="Courier New" pitchFamily="49" charset="0"/>
                <a:cs typeface="Courier New" pitchFamily="49" charset="0"/>
              </a:rPr>
              <a:t>const int *pa</a:t>
            </a:r>
            <a:r>
              <a:rPr lang="en-US" altLang="zh-CN" sz="2400" dirty="0">
                <a:latin typeface="Courier New" pitchFamily="49" charset="0"/>
                <a:cs typeface="Courier New" pitchFamily="49" charset="0"/>
              </a:rPr>
              <a:t>, int n)</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p>
          <a:p>
            <a:pPr>
              <a:buFontTx/>
              <a:buNone/>
            </a:pPr>
            <a:r>
              <a:rPr lang="en-US" altLang="zh-CN" sz="2400" dirty="0">
                <a:latin typeface="Courier New" pitchFamily="49" charset="0"/>
                <a:cs typeface="Courier New" pitchFamily="49" charset="0"/>
              </a:rPr>
              <a:t>		for(int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 0;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&lt; n-1;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pa[n – 1] += pa[</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 </a:t>
            </a:r>
            <a:r>
              <a:rPr lang="zh-CN" altLang="en-US" sz="2400" dirty="0">
                <a:latin typeface="Courier New" pitchFamily="49" charset="0"/>
                <a:cs typeface="Courier New" pitchFamily="49" charset="0"/>
              </a:rPr>
              <a:t>*</a:t>
            </a:r>
            <a:r>
              <a:rPr lang="en-US" altLang="zh-CN" sz="2400" dirty="0">
                <a:latin typeface="Courier New" pitchFamily="49" charset="0"/>
                <a:cs typeface="Courier New" pitchFamily="49" charset="0"/>
              </a:rPr>
              <a:t>pa = sum;</a:t>
            </a:r>
            <a:endParaRPr lang="zh-CN" altLang="zh-CN" sz="2400" dirty="0">
              <a:latin typeface="Courier New" pitchFamily="49" charset="0"/>
              <a:cs typeface="Courier New" pitchFamily="49" charset="0"/>
            </a:endParaRPr>
          </a:p>
          <a:p>
            <a:pPr>
              <a:buNone/>
            </a:pPr>
            <a:r>
              <a:rPr lang="en-U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禁止了</a:t>
            </a:r>
            <a:r>
              <a:rPr lang="zh-CN" altLang="zh-CN" sz="2400" dirty="0">
                <a:latin typeface="Courier New" pitchFamily="49" charset="0"/>
                <a:cs typeface="Courier New" pitchFamily="49" charset="0"/>
              </a:rPr>
              <a:t>函数的副作用</a:t>
            </a:r>
            <a:r>
              <a:rPr lang="zh-CN" altLang="en-US" sz="2400" dirty="0">
                <a:latin typeface="Courier New" pitchFamily="49" charset="0"/>
                <a:cs typeface="Courier New" pitchFamily="49" charset="0"/>
              </a:rPr>
              <a:t>，就不能</a:t>
            </a:r>
            <a:r>
              <a:rPr lang="zh-CN" altLang="zh-CN" sz="2400" dirty="0">
                <a:latin typeface="Courier New" pitchFamily="49" charset="0"/>
                <a:cs typeface="Courier New" pitchFamily="49" charset="0"/>
              </a:rPr>
              <a:t>修改数组元素的值</a:t>
            </a:r>
            <a:r>
              <a:rPr lang="zh-CN" altLang="en-US" sz="2400" dirty="0">
                <a:latin typeface="Courier New" pitchFamily="49" charset="0"/>
                <a:cs typeface="Courier New" pitchFamily="49" charset="0"/>
              </a:rPr>
              <a:t>了</a:t>
            </a:r>
            <a:endParaRPr lang="en-US" altLang="zh-CN" sz="2400" dirty="0">
              <a:latin typeface="Courier New" pitchFamily="49" charset="0"/>
              <a:cs typeface="Courier New" pitchFamily="49" charset="0"/>
            </a:endParaRPr>
          </a:p>
          <a:p>
            <a:pPr>
              <a:buNone/>
            </a:pPr>
            <a:endParaRPr lang="en-US" altLang="zh-CN" sz="2400" dirty="0">
              <a:latin typeface="Courier New" pitchFamily="49" charset="0"/>
              <a:cs typeface="Courier New" pitchFamily="49" charset="0"/>
            </a:endParaRPr>
          </a:p>
          <a:p>
            <a:pPr>
              <a:buNone/>
            </a:pPr>
            <a:r>
              <a:rPr lang="en-US" altLang="zh-CN" sz="2400" dirty="0">
                <a:latin typeface="Courier New" pitchFamily="49" charset="0"/>
                <a:cs typeface="Courier New" pitchFamily="49" charset="0"/>
              </a:rPr>
              <a:t>int main( )</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a:t>
            </a:r>
          </a:p>
          <a:p>
            <a:pPr>
              <a:buFontTx/>
              <a:buNone/>
            </a:pPr>
            <a:r>
              <a:rPr lang="en-US" altLang="zh-CN" sz="2400" dirty="0">
                <a:latin typeface="Courier New" pitchFamily="49" charset="0"/>
                <a:cs typeface="Courier New" pitchFamily="49" charset="0"/>
              </a:rPr>
              <a:t>		int a[6] = {1, 3, 5, 7, 9};//</a:t>
            </a:r>
            <a:r>
              <a:rPr lang="zh-CN" altLang="zh-CN" sz="2400" dirty="0">
                <a:latin typeface="Courier New" pitchFamily="49" charset="0"/>
                <a:cs typeface="Courier New" pitchFamily="49" charset="0"/>
              </a:rPr>
              <a:t>注意</a:t>
            </a:r>
            <a:r>
              <a:rPr lang="en-US" altLang="zh-CN" sz="2400" dirty="0">
                <a:latin typeface="Courier New" pitchFamily="49" charset="0"/>
                <a:cs typeface="Courier New" pitchFamily="49" charset="0"/>
              </a:rPr>
              <a:t>a[5]</a:t>
            </a:r>
            <a:r>
              <a:rPr lang="zh-CN" altLang="zh-CN" sz="2400" dirty="0">
                <a:latin typeface="Courier New" pitchFamily="49" charset="0"/>
                <a:cs typeface="Courier New" pitchFamily="49" charset="0"/>
              </a:rPr>
              <a:t>初始化为</a:t>
            </a:r>
            <a:r>
              <a:rPr lang="en-US" altLang="zh-CN" sz="2400" dirty="0">
                <a:latin typeface="Courier New" pitchFamily="49" charset="0"/>
                <a:cs typeface="Courier New" pitchFamily="49" charset="0"/>
              </a:rPr>
              <a:t>0</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Fun(</a:t>
            </a:r>
            <a:r>
              <a:rPr lang="en-US" altLang="zh-CN" sz="2400" dirty="0">
                <a:solidFill>
                  <a:srgbClr val="FF0000"/>
                </a:solidFill>
                <a:latin typeface="Courier New" pitchFamily="49" charset="0"/>
                <a:cs typeface="Courier New" pitchFamily="49" charset="0"/>
              </a:rPr>
              <a:t>a</a:t>
            </a:r>
            <a:r>
              <a:rPr lang="en-US" altLang="zh-CN" sz="2400" dirty="0">
                <a:latin typeface="Courier New" pitchFamily="49" charset="0"/>
                <a:cs typeface="Courier New" pitchFamily="49" charset="0"/>
              </a:rPr>
              <a:t>, 6);	</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("%d \n", a[5]);</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return 0;</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仅</a:t>
            </a:r>
            <a:r>
              <a:rPr lang="zh-CN" altLang="zh-CN" sz="2400" dirty="0">
                <a:latin typeface="Courier New" pitchFamily="49" charset="0"/>
                <a:cs typeface="Courier New" pitchFamily="49" charset="0"/>
              </a:rPr>
              <a:t>利用传址调用提高数据正向传递的效率</a:t>
            </a:r>
            <a:endParaRPr lang="en-US" altLang="zh-CN" sz="2400" dirty="0">
              <a:latin typeface="Courier New" pitchFamily="49" charset="0"/>
              <a:cs typeface="Courier New" pitchFamily="49" charset="0"/>
            </a:endParaRPr>
          </a:p>
        </p:txBody>
      </p:sp>
      <p:sp>
        <p:nvSpPr>
          <p:cNvPr id="12292"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00A9CC13-C3CE-4ECC-93FD-052675A4D674}" type="slidenum">
              <a:rPr lang="en-US" altLang="zh-CN" sz="1200">
                <a:ea typeface="楷体_GB2312" pitchFamily="49" charset="-122"/>
              </a:rPr>
              <a:pPr algn="r" eaLnBrk="1" hangingPunct="1"/>
              <a:t>39</a:t>
            </a:fld>
            <a:endParaRPr lang="en-US" altLang="zh-CN" sz="1200">
              <a:ea typeface="楷体_GB2312" pitchFamily="49" charset="-122"/>
            </a:endParaRPr>
          </a:p>
        </p:txBody>
      </p:sp>
      <p:grpSp>
        <p:nvGrpSpPr>
          <p:cNvPr id="7" name="组合 6">
            <a:extLst>
              <a:ext uri="{FF2B5EF4-FFF2-40B4-BE49-F238E27FC236}">
                <a16:creationId xmlns:a16="http://schemas.microsoft.com/office/drawing/2014/main" id="{B3BDA09C-AB42-426E-BEA1-54DA08707259}"/>
              </a:ext>
            </a:extLst>
          </p:cNvPr>
          <p:cNvGrpSpPr/>
          <p:nvPr/>
        </p:nvGrpSpPr>
        <p:grpSpPr>
          <a:xfrm>
            <a:off x="3700996" y="2123855"/>
            <a:ext cx="504000" cy="504000"/>
            <a:chOff x="6950301" y="1583795"/>
            <a:chExt cx="360040" cy="360040"/>
          </a:xfrm>
        </p:grpSpPr>
        <p:cxnSp>
          <p:nvCxnSpPr>
            <p:cNvPr id="3" name="直接连接符 2">
              <a:extLst>
                <a:ext uri="{FF2B5EF4-FFF2-40B4-BE49-F238E27FC236}">
                  <a16:creationId xmlns:a16="http://schemas.microsoft.com/office/drawing/2014/main" id="{CC5C4C95-9DFE-48FF-80CC-D47663E639A5}"/>
                </a:ext>
              </a:extLst>
            </p:cNvPr>
            <p:cNvCxnSpPr/>
            <p:nvPr/>
          </p:nvCxnSpPr>
          <p:spPr bwMode="auto">
            <a:xfrm>
              <a:off x="6950301" y="158379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 name="直接连接符 5">
              <a:extLst>
                <a:ext uri="{FF2B5EF4-FFF2-40B4-BE49-F238E27FC236}">
                  <a16:creationId xmlns:a16="http://schemas.microsoft.com/office/drawing/2014/main" id="{8448938C-1A53-4DE9-9742-42FF34F2DA68}"/>
                </a:ext>
              </a:extLst>
            </p:cNvPr>
            <p:cNvCxnSpPr/>
            <p:nvPr/>
          </p:nvCxnSpPr>
          <p:spPr bwMode="auto">
            <a:xfrm flipH="1">
              <a:off x="6950341" y="158383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10" name="对话气泡: 矩形 9">
            <a:extLst>
              <a:ext uri="{FF2B5EF4-FFF2-40B4-BE49-F238E27FC236}">
                <a16:creationId xmlns:a16="http://schemas.microsoft.com/office/drawing/2014/main" id="{27E834D5-57E7-4A28-AC02-495A47B2C8C7}"/>
              </a:ext>
            </a:extLst>
          </p:cNvPr>
          <p:cNvSpPr/>
          <p:nvPr/>
        </p:nvSpPr>
        <p:spPr bwMode="auto">
          <a:xfrm>
            <a:off x="7367241" y="795743"/>
            <a:ext cx="4680520" cy="1423588"/>
          </a:xfrm>
          <a:prstGeom prst="wedgeRectCallout">
            <a:avLst>
              <a:gd name="adj1" fmla="val -63109"/>
              <a:gd name="adj2" fmla="val -392"/>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FontTx/>
              <a:buNone/>
            </a:pPr>
            <a:r>
              <a:rPr lang="en-US" altLang="zh-CN" sz="2000" dirty="0">
                <a:latin typeface="Courier New" pitchFamily="49" charset="0"/>
                <a:cs typeface="Courier New" pitchFamily="49" charset="0"/>
              </a:rPr>
              <a:t>int sum = 0;</a:t>
            </a:r>
          </a:p>
          <a:p>
            <a:pPr>
              <a:buFontTx/>
              <a:buNone/>
            </a:pPr>
            <a:r>
              <a:rPr lang="en-US" altLang="zh-CN" sz="2000" dirty="0">
                <a:latin typeface="Courier New" pitchFamily="49" charset="0"/>
                <a:cs typeface="Courier New" pitchFamily="49" charset="0"/>
              </a:rPr>
              <a:t>for(int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 = 0;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 &lt; n-1;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pPr>
              <a:buFontTx/>
              <a:buNone/>
            </a:pPr>
            <a:r>
              <a:rPr lang="en-US" altLang="zh-CN" sz="2000" dirty="0">
                <a:latin typeface="Courier New" pitchFamily="49" charset="0"/>
                <a:cs typeface="Courier New" pitchFamily="49" charset="0"/>
              </a:rPr>
              <a:t>	sum += pa[</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a:t>
            </a:r>
          </a:p>
          <a:p>
            <a:pPr>
              <a:buFontTx/>
              <a:buNone/>
            </a:pPr>
            <a:r>
              <a:rPr lang="en-US" altLang="zh-CN" sz="2000" dirty="0" err="1">
                <a:latin typeface="Courier New" pitchFamily="49" charset="0"/>
                <a:cs typeface="Courier New" pitchFamily="49" charset="0"/>
              </a:rPr>
              <a:t>printf</a:t>
            </a:r>
            <a:r>
              <a:rPr lang="en-US" altLang="zh-CN" sz="2000" dirty="0">
                <a:latin typeface="Courier New" pitchFamily="49" charset="0"/>
                <a:cs typeface="Courier New" pitchFamily="49" charset="0"/>
              </a:rPr>
              <a:t>("%d \n", sum);</a:t>
            </a:r>
            <a:endParaRPr kumimoji="0" lang="zh-CN" altLang="en-US" sz="2000" b="0" i="0" u="none" strike="noStrike" cap="none" normalizeH="0" baseline="0" dirty="0">
              <a:ln>
                <a:noFill/>
              </a:ln>
              <a:solidFill>
                <a:schemeClr val="tx1"/>
              </a:solidFill>
              <a:effectLst/>
              <a:ea typeface="宋体" pitchFamily="2" charset="-122"/>
            </a:endParaRPr>
          </a:p>
        </p:txBody>
      </p:sp>
      <p:grpSp>
        <p:nvGrpSpPr>
          <p:cNvPr id="16" name="组合 15">
            <a:extLst>
              <a:ext uri="{FF2B5EF4-FFF2-40B4-BE49-F238E27FC236}">
                <a16:creationId xmlns:a16="http://schemas.microsoft.com/office/drawing/2014/main" id="{65CBD4EE-3B1E-4BA2-9F58-6DBC53AEEACC}"/>
              </a:ext>
            </a:extLst>
          </p:cNvPr>
          <p:cNvGrpSpPr/>
          <p:nvPr/>
        </p:nvGrpSpPr>
        <p:grpSpPr>
          <a:xfrm>
            <a:off x="6716331" y="2123855"/>
            <a:ext cx="504000" cy="504000"/>
            <a:chOff x="6950301" y="1583795"/>
            <a:chExt cx="360040" cy="360040"/>
          </a:xfrm>
        </p:grpSpPr>
        <p:cxnSp>
          <p:nvCxnSpPr>
            <p:cNvPr id="17" name="直接连接符 16">
              <a:extLst>
                <a:ext uri="{FF2B5EF4-FFF2-40B4-BE49-F238E27FC236}">
                  <a16:creationId xmlns:a16="http://schemas.microsoft.com/office/drawing/2014/main" id="{7861435E-ECB8-4666-A0C6-46F8E7C51F02}"/>
                </a:ext>
              </a:extLst>
            </p:cNvPr>
            <p:cNvCxnSpPr/>
            <p:nvPr/>
          </p:nvCxnSpPr>
          <p:spPr bwMode="auto">
            <a:xfrm>
              <a:off x="6950301" y="158379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8" name="直接连接符 17">
              <a:extLst>
                <a:ext uri="{FF2B5EF4-FFF2-40B4-BE49-F238E27FC236}">
                  <a16:creationId xmlns:a16="http://schemas.microsoft.com/office/drawing/2014/main" id="{43438311-68DC-4C59-BE3F-F925772F5C84}"/>
                </a:ext>
              </a:extLst>
            </p:cNvPr>
            <p:cNvCxnSpPr/>
            <p:nvPr/>
          </p:nvCxnSpPr>
          <p:spPr bwMode="auto">
            <a:xfrm flipH="1">
              <a:off x="6950341" y="158383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20" name="椭圆 19">
            <a:extLst>
              <a:ext uri="{FF2B5EF4-FFF2-40B4-BE49-F238E27FC236}">
                <a16:creationId xmlns:a16="http://schemas.microsoft.com/office/drawing/2014/main" id="{29F80F37-BF08-4ABE-895D-4A14835D9664}"/>
              </a:ext>
            </a:extLst>
          </p:cNvPr>
          <p:cNvSpPr/>
          <p:nvPr/>
        </p:nvSpPr>
        <p:spPr bwMode="auto">
          <a:xfrm flipH="1" flipV="1">
            <a:off x="1729721" y="881765"/>
            <a:ext cx="1853645" cy="39600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5388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a:extLst>
              <a:ext uri="{FF2B5EF4-FFF2-40B4-BE49-F238E27FC236}">
                <a16:creationId xmlns:a16="http://schemas.microsoft.com/office/drawing/2014/main" id="{1A6BCBE0-9F4B-461C-B55C-78569247EBC7}"/>
              </a:ext>
            </a:extLst>
          </p:cNvPr>
          <p:cNvSpPr txBox="1"/>
          <p:nvPr/>
        </p:nvSpPr>
        <p:spPr>
          <a:xfrm>
            <a:off x="5060171" y="3968740"/>
            <a:ext cx="405125" cy="1292662"/>
          </a:xfrm>
          <a:prstGeom prst="rect">
            <a:avLst/>
          </a:prstGeom>
          <a:solidFill>
            <a:schemeClr val="bg1"/>
          </a:solidFill>
        </p:spPr>
        <p:txBody>
          <a:bodyPr wrap="square" tIns="0" bIns="0" rtlCol="0">
            <a:spAutoFit/>
          </a:bodyPr>
          <a:lstStyle/>
          <a:p>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a:t>
            </a:r>
          </a:p>
        </p:txBody>
      </p:sp>
      <p:sp>
        <p:nvSpPr>
          <p:cNvPr id="28" name="文本框 27">
            <a:extLst>
              <a:ext uri="{FF2B5EF4-FFF2-40B4-BE49-F238E27FC236}">
                <a16:creationId xmlns:a16="http://schemas.microsoft.com/office/drawing/2014/main" id="{23276879-8BCF-4B16-BBB1-2FEE9A46C067}"/>
              </a:ext>
            </a:extLst>
          </p:cNvPr>
          <p:cNvSpPr txBox="1"/>
          <p:nvPr/>
        </p:nvSpPr>
        <p:spPr>
          <a:xfrm>
            <a:off x="5060091" y="3968740"/>
            <a:ext cx="405125" cy="1292662"/>
          </a:xfrm>
          <a:prstGeom prst="rect">
            <a:avLst/>
          </a:prstGeom>
          <a:solidFill>
            <a:schemeClr val="bg1"/>
          </a:solidFill>
        </p:spPr>
        <p:txBody>
          <a:bodyPr wrap="square" tIns="0" bIns="0" rtlCol="0">
            <a:spAutoFit/>
          </a:bodyPr>
          <a:lstStyle/>
          <a:p>
            <a:r>
              <a:rPr lang="en-US" altLang="zh-CN" sz="2800" dirty="0">
                <a:latin typeface="Times New Roman" panose="02020603050405020304" pitchFamily="18" charset="0"/>
                <a:cs typeface="Times New Roman" panose="02020603050405020304" pitchFamily="18" charset="0"/>
              </a:rPr>
              <a:t>100</a:t>
            </a:r>
            <a:endParaRPr lang="zh-CN" altLang="en-US" sz="28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61942A79-E34D-4040-B0C8-EC9A97D21D5B}"/>
              </a:ext>
            </a:extLst>
          </p:cNvPr>
          <p:cNvSpPr txBox="1"/>
          <p:nvPr/>
        </p:nvSpPr>
        <p:spPr>
          <a:xfrm>
            <a:off x="5060011" y="3968740"/>
            <a:ext cx="405125" cy="1292662"/>
          </a:xfrm>
          <a:prstGeom prst="rect">
            <a:avLst/>
          </a:prstGeom>
          <a:solidFill>
            <a:schemeClr val="bg1"/>
          </a:solidFill>
        </p:spPr>
        <p:txBody>
          <a:bodyPr wrap="square" tIns="0" bIns="0" rtlCol="0">
            <a:spAutoFit/>
          </a:bodyPr>
          <a:lstStyle/>
          <a:p>
            <a:r>
              <a:rPr lang="en-US" altLang="zh-CN" sz="2800" dirty="0">
                <a:latin typeface="Times New Roman" panose="02020603050405020304" pitchFamily="18" charset="0"/>
                <a:cs typeface="Times New Roman" panose="02020603050405020304" pitchFamily="18" charset="0"/>
              </a:rPr>
              <a:t>101</a:t>
            </a:r>
            <a:endParaRPr lang="zh-CN" altLang="en-US" sz="2800" dirty="0">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F37AD311-F1E4-48EC-9B04-645FBF05620D}"/>
              </a:ext>
            </a:extLst>
          </p:cNvPr>
          <p:cNvSpPr txBox="1"/>
          <p:nvPr/>
        </p:nvSpPr>
        <p:spPr>
          <a:xfrm>
            <a:off x="5060091" y="3968740"/>
            <a:ext cx="405125" cy="1292662"/>
          </a:xfrm>
          <a:prstGeom prst="rect">
            <a:avLst/>
          </a:prstGeom>
          <a:solidFill>
            <a:schemeClr val="bg1"/>
          </a:solidFill>
        </p:spPr>
        <p:txBody>
          <a:bodyPr wrap="square" tIns="0" bIns="0" rtlCol="0">
            <a:spAutoFit/>
          </a:bodyPr>
          <a:lstStyle/>
          <a:p>
            <a:r>
              <a:rPr lang="en-US" altLang="zh-CN" sz="2800" dirty="0">
                <a:latin typeface="Times New Roman" panose="02020603050405020304" pitchFamily="18" charset="0"/>
                <a:cs typeface="Times New Roman" panose="02020603050405020304" pitchFamily="18" charset="0"/>
              </a:rPr>
              <a:t>110</a:t>
            </a:r>
            <a:endParaRPr lang="zh-CN" altLang="en-US" sz="2800" dirty="0">
              <a:latin typeface="Times New Roman" panose="02020603050405020304" pitchFamily="18" charset="0"/>
              <a:cs typeface="Times New Roman" panose="02020603050405020304" pitchFamily="18" charset="0"/>
            </a:endParaRPr>
          </a:p>
        </p:txBody>
      </p:sp>
      <p:sp>
        <p:nvSpPr>
          <p:cNvPr id="7170" name="Rectangle 2"/>
          <p:cNvSpPr>
            <a:spLocks noGrp="1" noChangeArrowheads="1"/>
          </p:cNvSpPr>
          <p:nvPr>
            <p:ph type="title"/>
          </p:nvPr>
        </p:nvSpPr>
        <p:spPr/>
        <p:txBody>
          <a:bodyPr/>
          <a:lstStyle/>
          <a:p>
            <a:r>
              <a:rPr lang="zh-CN" altLang="en-US" dirty="0"/>
              <a:t>概述</a:t>
            </a:r>
            <a:endParaRPr lang="zh-CN" altLang="en-US" b="0" dirty="0">
              <a:ea typeface="黑体" pitchFamily="49" charset="-122"/>
            </a:endParaRPr>
          </a:p>
        </p:txBody>
      </p:sp>
      <p:sp>
        <p:nvSpPr>
          <p:cNvPr id="270339" name="Rectangle 3"/>
          <p:cNvSpPr>
            <a:spLocks noGrp="1" noChangeArrowheads="1"/>
          </p:cNvSpPr>
          <p:nvPr>
            <p:ph type="body" idx="1"/>
          </p:nvPr>
        </p:nvSpPr>
        <p:spPr>
          <a:xfrm>
            <a:off x="152380" y="863599"/>
            <a:ext cx="11337508" cy="5490725"/>
          </a:xfrm>
        </p:spPr>
        <p:txBody>
          <a:bodyPr/>
          <a:lstStyle/>
          <a:p>
            <a:r>
              <a:rPr lang="zh-CN" altLang="en-US" sz="2400" dirty="0"/>
              <a:t>地址是什么？</a:t>
            </a:r>
            <a:endParaRPr lang="zh-CN" altLang="zh-CN" sz="2400" dirty="0"/>
          </a:p>
          <a:p>
            <a:pPr lvl="5"/>
            <a:endParaRPr lang="en-US" altLang="zh-CN" sz="2400" dirty="0"/>
          </a:p>
          <a:p>
            <a:pPr lvl="1"/>
            <a:r>
              <a:rPr lang="zh-CN" altLang="en-US" dirty="0"/>
              <a:t>计算机</a:t>
            </a:r>
            <a:r>
              <a:rPr lang="zh-CN" altLang="zh-CN" dirty="0"/>
              <a:t>内存可看作由一系列内存单元组成，每个内存单元（容量为</a:t>
            </a:r>
            <a:r>
              <a:rPr lang="en-US" altLang="zh-CN" dirty="0"/>
              <a:t>1</a:t>
            </a:r>
            <a:r>
              <a:rPr lang="zh-CN" altLang="zh-CN" dirty="0"/>
              <a:t>个字节）由一个地址进行标识。</a:t>
            </a:r>
            <a:endParaRPr lang="en-US" altLang="zh-CN" dirty="0"/>
          </a:p>
          <a:p>
            <a:pPr lvl="1"/>
            <a:endParaRPr lang="en-US" altLang="zh-CN" dirty="0"/>
          </a:p>
          <a:p>
            <a:pPr lvl="1"/>
            <a:r>
              <a:rPr lang="zh-CN" altLang="en-US" dirty="0"/>
              <a:t>地址藏在哪儿？</a:t>
            </a:r>
            <a:endParaRPr lang="en-US" altLang="zh-CN" dirty="0"/>
          </a:p>
          <a:p>
            <a:pPr lvl="2"/>
            <a:r>
              <a:rPr lang="zh-CN" altLang="en-US" sz="2400" dirty="0"/>
              <a:t>藏在若干根地址线的通电、断电状态中</a:t>
            </a:r>
          </a:p>
          <a:p>
            <a:pPr lvl="1"/>
            <a:endParaRPr lang="en-US" altLang="zh-CN" dirty="0"/>
          </a:p>
          <a:p>
            <a:pPr lvl="5"/>
            <a:endParaRPr lang="en-US" altLang="zh-CN" dirty="0"/>
          </a:p>
          <a:p>
            <a:pPr lvl="2"/>
            <a:endParaRPr lang="en-US" altLang="zh-CN" dirty="0"/>
          </a:p>
          <a:p>
            <a:pPr lvl="5"/>
            <a:endParaRPr lang="en-US" altLang="zh-CN" dirty="0"/>
          </a:p>
          <a:p>
            <a:pPr lvl="2"/>
            <a:endParaRPr kumimoji="1" lang="en-US" altLang="zh-CN" b="1" dirty="0"/>
          </a:p>
          <a:p>
            <a:pPr lvl="2"/>
            <a:endParaRPr kumimoji="1" lang="en-US" altLang="zh-CN" b="1" dirty="0"/>
          </a:p>
          <a:p>
            <a:pPr lvl="1"/>
            <a:endParaRPr lang="en-US" altLang="zh-CN" dirty="0"/>
          </a:p>
        </p:txBody>
      </p:sp>
      <p:sp>
        <p:nvSpPr>
          <p:cNvPr id="39"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C50CC53D-08C6-4581-A5CD-0DC4C2B836BA}" type="slidenum">
              <a:rPr lang="en-US" altLang="zh-CN" sz="1200">
                <a:ea typeface="+mn-ea"/>
              </a:rPr>
              <a:pPr algn="r">
                <a:defRPr/>
              </a:pPr>
              <a:t>4</a:t>
            </a:fld>
            <a:endParaRPr lang="en-US" altLang="zh-CN" sz="1200">
              <a:ea typeface="+mn-ea"/>
            </a:endParaRPr>
          </a:p>
        </p:txBody>
      </p:sp>
      <p:sp>
        <p:nvSpPr>
          <p:cNvPr id="11" name="矩形 10">
            <a:extLst>
              <a:ext uri="{FF2B5EF4-FFF2-40B4-BE49-F238E27FC236}">
                <a16:creationId xmlns:a16="http://schemas.microsoft.com/office/drawing/2014/main" id="{495E46F0-C31C-451B-9CBD-A1DE8EB46D5F}"/>
              </a:ext>
            </a:extLst>
          </p:cNvPr>
          <p:cNvSpPr/>
          <p:nvPr/>
        </p:nvSpPr>
        <p:spPr bwMode="auto">
          <a:xfrm>
            <a:off x="6815286" y="3203975"/>
            <a:ext cx="1440000" cy="288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12" name="直接箭头连接符 11">
            <a:extLst>
              <a:ext uri="{FF2B5EF4-FFF2-40B4-BE49-F238E27FC236}">
                <a16:creationId xmlns:a16="http://schemas.microsoft.com/office/drawing/2014/main" id="{FC7D9EDB-21FE-47A7-A9FA-F16557990DBF}"/>
              </a:ext>
            </a:extLst>
          </p:cNvPr>
          <p:cNvCxnSpPr/>
          <p:nvPr/>
        </p:nvCxnSpPr>
        <p:spPr bwMode="auto">
          <a:xfrm>
            <a:off x="5780171" y="4160789"/>
            <a:ext cx="103511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3AB2E464-027F-4EFF-89FE-0566B8D1A51D}"/>
              </a:ext>
            </a:extLst>
          </p:cNvPr>
          <p:cNvCxnSpPr/>
          <p:nvPr/>
        </p:nvCxnSpPr>
        <p:spPr bwMode="auto">
          <a:xfrm>
            <a:off x="5780171" y="4655844"/>
            <a:ext cx="103511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直接箭头连接符 13">
            <a:extLst>
              <a:ext uri="{FF2B5EF4-FFF2-40B4-BE49-F238E27FC236}">
                <a16:creationId xmlns:a16="http://schemas.microsoft.com/office/drawing/2014/main" id="{444195CD-A5C0-41F1-B102-A9CA12524EBD}"/>
              </a:ext>
            </a:extLst>
          </p:cNvPr>
          <p:cNvCxnSpPr/>
          <p:nvPr/>
        </p:nvCxnSpPr>
        <p:spPr bwMode="auto">
          <a:xfrm>
            <a:off x="5780171" y="5150899"/>
            <a:ext cx="103511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直接箭头连接符 14">
            <a:extLst>
              <a:ext uri="{FF2B5EF4-FFF2-40B4-BE49-F238E27FC236}">
                <a16:creationId xmlns:a16="http://schemas.microsoft.com/office/drawing/2014/main" id="{BA6CFC9F-BD6B-4509-87C4-3E371E5DDA90}"/>
              </a:ext>
            </a:extLst>
          </p:cNvPr>
          <p:cNvCxnSpPr/>
          <p:nvPr/>
        </p:nvCxnSpPr>
        <p:spPr bwMode="auto">
          <a:xfrm>
            <a:off x="7985416" y="3897299"/>
            <a:ext cx="1035115" cy="0"/>
          </a:xfrm>
          <a:prstGeom prst="straightConnector1">
            <a:avLst/>
          </a:prstGeom>
          <a:ln w="317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id="{20FECF2D-D3F3-415D-9028-D57178C6F8B4}"/>
              </a:ext>
            </a:extLst>
          </p:cNvPr>
          <p:cNvCxnSpPr/>
          <p:nvPr/>
        </p:nvCxnSpPr>
        <p:spPr bwMode="auto">
          <a:xfrm>
            <a:off x="7985416" y="4393990"/>
            <a:ext cx="1035115" cy="0"/>
          </a:xfrm>
          <a:prstGeom prst="straightConnector1">
            <a:avLst/>
          </a:prstGeom>
          <a:ln w="317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7" name="直接箭头连接符 16">
            <a:extLst>
              <a:ext uri="{FF2B5EF4-FFF2-40B4-BE49-F238E27FC236}">
                <a16:creationId xmlns:a16="http://schemas.microsoft.com/office/drawing/2014/main" id="{CC2382E8-1DBD-4D8E-9C89-37DD123E5C6E}"/>
              </a:ext>
            </a:extLst>
          </p:cNvPr>
          <p:cNvCxnSpPr/>
          <p:nvPr/>
        </p:nvCxnSpPr>
        <p:spPr bwMode="auto">
          <a:xfrm>
            <a:off x="7985416" y="4890681"/>
            <a:ext cx="1035115" cy="0"/>
          </a:xfrm>
          <a:prstGeom prst="straightConnector1">
            <a:avLst/>
          </a:prstGeom>
          <a:ln w="317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DB3AEF47-B97A-412B-A74E-93FC7A4C62F1}"/>
              </a:ext>
            </a:extLst>
          </p:cNvPr>
          <p:cNvCxnSpPr/>
          <p:nvPr/>
        </p:nvCxnSpPr>
        <p:spPr bwMode="auto">
          <a:xfrm>
            <a:off x="7985416" y="5387371"/>
            <a:ext cx="1035115" cy="0"/>
          </a:xfrm>
          <a:prstGeom prst="straightConnector1">
            <a:avLst/>
          </a:prstGeom>
          <a:ln w="31750">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矩形 18">
            <a:extLst>
              <a:ext uri="{FF2B5EF4-FFF2-40B4-BE49-F238E27FC236}">
                <a16:creationId xmlns:a16="http://schemas.microsoft.com/office/drawing/2014/main" id="{CC199E4B-2E22-4BCF-94B8-B5B1E4CACD40}"/>
              </a:ext>
            </a:extLst>
          </p:cNvPr>
          <p:cNvSpPr/>
          <p:nvPr/>
        </p:nvSpPr>
        <p:spPr bwMode="auto">
          <a:xfrm>
            <a:off x="8975526" y="3745034"/>
            <a:ext cx="1440000" cy="360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0" name="矩形 19">
            <a:extLst>
              <a:ext uri="{FF2B5EF4-FFF2-40B4-BE49-F238E27FC236}">
                <a16:creationId xmlns:a16="http://schemas.microsoft.com/office/drawing/2014/main" id="{760A1638-FE2D-40A0-BCA4-75CF5D91E267}"/>
              </a:ext>
            </a:extLst>
          </p:cNvPr>
          <p:cNvSpPr/>
          <p:nvPr/>
        </p:nvSpPr>
        <p:spPr bwMode="auto">
          <a:xfrm>
            <a:off x="8975526" y="4760308"/>
            <a:ext cx="1440000" cy="360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1" name="矩形 20">
            <a:extLst>
              <a:ext uri="{FF2B5EF4-FFF2-40B4-BE49-F238E27FC236}">
                <a16:creationId xmlns:a16="http://schemas.microsoft.com/office/drawing/2014/main" id="{EB38C409-E18C-433B-A7BA-AFE2D3C1076A}"/>
              </a:ext>
            </a:extLst>
          </p:cNvPr>
          <p:cNvSpPr/>
          <p:nvPr/>
        </p:nvSpPr>
        <p:spPr bwMode="auto">
          <a:xfrm>
            <a:off x="8975526" y="5267944"/>
            <a:ext cx="1440000" cy="360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2" name="矩形 21">
            <a:extLst>
              <a:ext uri="{FF2B5EF4-FFF2-40B4-BE49-F238E27FC236}">
                <a16:creationId xmlns:a16="http://schemas.microsoft.com/office/drawing/2014/main" id="{4FCD1969-7556-4234-8BF2-86AA3F7FD6A3}"/>
              </a:ext>
            </a:extLst>
          </p:cNvPr>
          <p:cNvSpPr/>
          <p:nvPr/>
        </p:nvSpPr>
        <p:spPr bwMode="auto">
          <a:xfrm>
            <a:off x="8975526" y="4252671"/>
            <a:ext cx="1440000" cy="360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3" name="文本框 22">
            <a:extLst>
              <a:ext uri="{FF2B5EF4-FFF2-40B4-BE49-F238E27FC236}">
                <a16:creationId xmlns:a16="http://schemas.microsoft.com/office/drawing/2014/main" id="{82AF7121-F0D8-43DA-BB9C-C590E907F20B}"/>
              </a:ext>
            </a:extLst>
          </p:cNvPr>
          <p:cNvSpPr txBox="1"/>
          <p:nvPr/>
        </p:nvSpPr>
        <p:spPr>
          <a:xfrm>
            <a:off x="8300451" y="5105894"/>
            <a:ext cx="720000" cy="307777"/>
          </a:xfrm>
          <a:prstGeom prst="rect">
            <a:avLst/>
          </a:prstGeom>
          <a:noFill/>
        </p:spPr>
        <p:txBody>
          <a:bodyPr wrap="square" tIns="0" bIns="0" rtlCol="0">
            <a:spAutoFit/>
          </a:bodyPr>
          <a:lstStyle/>
          <a:p>
            <a:r>
              <a:rPr lang="en-US" altLang="zh-CN" sz="2000" dirty="0">
                <a:latin typeface="Courier New" panose="02070309020205020404" pitchFamily="49" charset="0"/>
                <a:cs typeface="Courier New" panose="02070309020205020404" pitchFamily="49" charset="0"/>
              </a:rPr>
              <a:t>111</a:t>
            </a:r>
            <a:endParaRPr lang="zh-CN" altLang="en-US" sz="2000" dirty="0">
              <a:latin typeface="Courier New" panose="02070309020205020404" pitchFamily="49" charset="0"/>
              <a:cs typeface="Courier New" panose="02070309020205020404" pitchFamily="49" charset="0"/>
            </a:endParaRPr>
          </a:p>
        </p:txBody>
      </p:sp>
      <p:sp>
        <p:nvSpPr>
          <p:cNvPr id="24" name="文本框 23">
            <a:extLst>
              <a:ext uri="{FF2B5EF4-FFF2-40B4-BE49-F238E27FC236}">
                <a16:creationId xmlns:a16="http://schemas.microsoft.com/office/drawing/2014/main" id="{D0C54B46-3A95-4828-BE2C-E8270CC49651}"/>
              </a:ext>
            </a:extLst>
          </p:cNvPr>
          <p:cNvSpPr txBox="1"/>
          <p:nvPr/>
        </p:nvSpPr>
        <p:spPr>
          <a:xfrm>
            <a:off x="8300451" y="3620729"/>
            <a:ext cx="720000" cy="307777"/>
          </a:xfrm>
          <a:prstGeom prst="rect">
            <a:avLst/>
          </a:prstGeom>
          <a:noFill/>
        </p:spPr>
        <p:txBody>
          <a:bodyPr wrap="square" tIns="0" bIns="0" rtlCol="0">
            <a:spAutoFit/>
          </a:bodyPr>
          <a:lstStyle/>
          <a:p>
            <a:r>
              <a:rPr lang="en-US" altLang="zh-CN" sz="2000" dirty="0">
                <a:latin typeface="Courier New" panose="02070309020205020404" pitchFamily="49" charset="0"/>
                <a:cs typeface="Courier New" panose="02070309020205020404" pitchFamily="49" charset="0"/>
              </a:rPr>
              <a:t>100</a:t>
            </a:r>
            <a:endParaRPr lang="zh-CN" altLang="en-US" sz="2000" dirty="0">
              <a:latin typeface="Courier New" panose="02070309020205020404" pitchFamily="49" charset="0"/>
              <a:cs typeface="Courier New" panose="02070309020205020404" pitchFamily="49" charset="0"/>
            </a:endParaRPr>
          </a:p>
        </p:txBody>
      </p:sp>
      <p:sp>
        <p:nvSpPr>
          <p:cNvPr id="25" name="文本框 24">
            <a:extLst>
              <a:ext uri="{FF2B5EF4-FFF2-40B4-BE49-F238E27FC236}">
                <a16:creationId xmlns:a16="http://schemas.microsoft.com/office/drawing/2014/main" id="{CB8E4EEF-514C-4508-9802-F12337D1464A}"/>
              </a:ext>
            </a:extLst>
          </p:cNvPr>
          <p:cNvSpPr txBox="1"/>
          <p:nvPr/>
        </p:nvSpPr>
        <p:spPr>
          <a:xfrm>
            <a:off x="8300451" y="4115784"/>
            <a:ext cx="720000" cy="307777"/>
          </a:xfrm>
          <a:prstGeom prst="rect">
            <a:avLst/>
          </a:prstGeom>
          <a:noFill/>
        </p:spPr>
        <p:txBody>
          <a:bodyPr wrap="square" tIns="0" bIns="0" rtlCol="0">
            <a:spAutoFit/>
          </a:bodyPr>
          <a:lstStyle/>
          <a:p>
            <a:r>
              <a:rPr lang="en-US" altLang="zh-CN" sz="2000" dirty="0">
                <a:latin typeface="Courier New" panose="02070309020205020404" pitchFamily="49" charset="0"/>
                <a:cs typeface="Courier New" panose="02070309020205020404" pitchFamily="49" charset="0"/>
              </a:rPr>
              <a:t>101</a:t>
            </a:r>
            <a:endParaRPr lang="zh-CN" altLang="en-US" sz="2000" dirty="0">
              <a:latin typeface="Courier New" panose="02070309020205020404" pitchFamily="49" charset="0"/>
              <a:cs typeface="Courier New" panose="02070309020205020404" pitchFamily="49" charset="0"/>
            </a:endParaRPr>
          </a:p>
        </p:txBody>
      </p:sp>
      <p:sp>
        <p:nvSpPr>
          <p:cNvPr id="26" name="文本框 25">
            <a:extLst>
              <a:ext uri="{FF2B5EF4-FFF2-40B4-BE49-F238E27FC236}">
                <a16:creationId xmlns:a16="http://schemas.microsoft.com/office/drawing/2014/main" id="{FABD5C75-67E7-468B-83B1-B276D57E8D74}"/>
              </a:ext>
            </a:extLst>
          </p:cNvPr>
          <p:cNvSpPr txBox="1"/>
          <p:nvPr/>
        </p:nvSpPr>
        <p:spPr>
          <a:xfrm>
            <a:off x="8300451" y="4610839"/>
            <a:ext cx="720000" cy="307777"/>
          </a:xfrm>
          <a:prstGeom prst="rect">
            <a:avLst/>
          </a:prstGeom>
          <a:noFill/>
        </p:spPr>
        <p:txBody>
          <a:bodyPr wrap="square" tIns="0" bIns="0" rtlCol="0">
            <a:spAutoFit/>
          </a:bodyPr>
          <a:lstStyle/>
          <a:p>
            <a:r>
              <a:rPr lang="en-US" altLang="zh-CN" sz="2000" dirty="0">
                <a:latin typeface="Courier New" panose="02070309020205020404" pitchFamily="49" charset="0"/>
                <a:cs typeface="Courier New" panose="02070309020205020404" pitchFamily="49" charset="0"/>
              </a:rPr>
              <a:t>110</a:t>
            </a:r>
            <a:endParaRPr lang="zh-CN" altLang="en-US" sz="2000" dirty="0">
              <a:latin typeface="Courier New" panose="02070309020205020404" pitchFamily="49" charset="0"/>
              <a:cs typeface="Courier New" panose="02070309020205020404" pitchFamily="49" charset="0"/>
            </a:endParaRPr>
          </a:p>
        </p:txBody>
      </p:sp>
      <p:sp>
        <p:nvSpPr>
          <p:cNvPr id="30" name="文本框 29">
            <a:extLst>
              <a:ext uri="{FF2B5EF4-FFF2-40B4-BE49-F238E27FC236}">
                <a16:creationId xmlns:a16="http://schemas.microsoft.com/office/drawing/2014/main" id="{5649465B-8780-4E72-8E77-D69B353444CA}"/>
              </a:ext>
            </a:extLst>
          </p:cNvPr>
          <p:cNvSpPr txBox="1"/>
          <p:nvPr/>
        </p:nvSpPr>
        <p:spPr>
          <a:xfrm>
            <a:off x="8346414" y="3248660"/>
            <a:ext cx="720000" cy="307777"/>
          </a:xfrm>
          <a:prstGeom prst="rect">
            <a:avLst/>
          </a:prstGeom>
          <a:noFill/>
        </p:spPr>
        <p:txBody>
          <a:bodyPr wrap="square" tIns="0" bIns="0" rtlCol="0">
            <a:spAutoFit/>
          </a:bodyPr>
          <a:lstStyle/>
          <a:p>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2" name="文本框 31">
            <a:extLst>
              <a:ext uri="{FF2B5EF4-FFF2-40B4-BE49-F238E27FC236}">
                <a16:creationId xmlns:a16="http://schemas.microsoft.com/office/drawing/2014/main" id="{2571D439-1468-4C12-AE11-448F550D4BB7}"/>
              </a:ext>
            </a:extLst>
          </p:cNvPr>
          <p:cNvSpPr txBox="1"/>
          <p:nvPr/>
        </p:nvSpPr>
        <p:spPr>
          <a:xfrm>
            <a:off x="8346414" y="5641183"/>
            <a:ext cx="720000" cy="307777"/>
          </a:xfrm>
          <a:prstGeom prst="rect">
            <a:avLst/>
          </a:prstGeom>
          <a:noFill/>
        </p:spPr>
        <p:txBody>
          <a:bodyPr wrap="square" tIns="0" bIns="0" rtlCol="0">
            <a:spAutoFit/>
          </a:bodyPr>
          <a:lstStyle/>
          <a:p>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3" name="文本框 32">
            <a:extLst>
              <a:ext uri="{FF2B5EF4-FFF2-40B4-BE49-F238E27FC236}">
                <a16:creationId xmlns:a16="http://schemas.microsoft.com/office/drawing/2014/main" id="{E6BBF888-1478-44BD-92D9-F9D6BBA4575B}"/>
              </a:ext>
            </a:extLst>
          </p:cNvPr>
          <p:cNvSpPr txBox="1"/>
          <p:nvPr/>
        </p:nvSpPr>
        <p:spPr>
          <a:xfrm>
            <a:off x="5060011" y="3968740"/>
            <a:ext cx="405125" cy="1292662"/>
          </a:xfrm>
          <a:prstGeom prst="rect">
            <a:avLst/>
          </a:prstGeom>
          <a:solidFill>
            <a:schemeClr val="bg1"/>
          </a:solidFill>
        </p:spPr>
        <p:txBody>
          <a:bodyPr wrap="square" tIns="0" bIns="0" rtlCol="0">
            <a:spAutoFit/>
          </a:bodyPr>
          <a:lstStyle/>
          <a:p>
            <a:r>
              <a:rPr lang="en-US" altLang="zh-CN" sz="2800" dirty="0">
                <a:latin typeface="Times New Roman" panose="02020603050405020304" pitchFamily="18" charset="0"/>
                <a:cs typeface="Times New Roman" panose="02020603050405020304" pitchFamily="18" charset="0"/>
              </a:rPr>
              <a:t>111</a:t>
            </a:r>
            <a:endParaRPr lang="zh-CN" altLang="en-US" sz="28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12629E1D-9593-4CBD-A023-C8FCFB03116F}"/>
              </a:ext>
            </a:extLst>
          </p:cNvPr>
          <p:cNvSpPr txBox="1"/>
          <p:nvPr/>
        </p:nvSpPr>
        <p:spPr>
          <a:xfrm>
            <a:off x="8975526" y="6359260"/>
            <a:ext cx="1530170" cy="400110"/>
          </a:xfrm>
          <a:prstGeom prst="rect">
            <a:avLst/>
          </a:prstGeom>
          <a:noFill/>
        </p:spPr>
        <p:txBody>
          <a:bodyPr wrap="square" rtlCol="0">
            <a:spAutoFit/>
          </a:bodyPr>
          <a:lstStyle/>
          <a:p>
            <a:r>
              <a:rPr lang="zh-CN" altLang="en-US" sz="2000" dirty="0"/>
              <a:t>内存单元</a:t>
            </a:r>
          </a:p>
        </p:txBody>
      </p:sp>
      <p:sp>
        <p:nvSpPr>
          <p:cNvPr id="35" name="文本框 34">
            <a:extLst>
              <a:ext uri="{FF2B5EF4-FFF2-40B4-BE49-F238E27FC236}">
                <a16:creationId xmlns:a16="http://schemas.microsoft.com/office/drawing/2014/main" id="{52EC8C7A-B330-452C-9495-DC79998CBC0B}"/>
              </a:ext>
            </a:extLst>
          </p:cNvPr>
          <p:cNvSpPr txBox="1"/>
          <p:nvPr/>
        </p:nvSpPr>
        <p:spPr>
          <a:xfrm>
            <a:off x="6815286" y="6051484"/>
            <a:ext cx="1620180" cy="707886"/>
          </a:xfrm>
          <a:prstGeom prst="rect">
            <a:avLst/>
          </a:prstGeom>
          <a:noFill/>
        </p:spPr>
        <p:txBody>
          <a:bodyPr wrap="square" rtlCol="0">
            <a:spAutoFit/>
          </a:bodyPr>
          <a:lstStyle/>
          <a:p>
            <a:pPr algn="ctr"/>
            <a:r>
              <a:rPr lang="zh-CN" altLang="en-US" sz="2000" dirty="0"/>
              <a:t>译码器</a:t>
            </a:r>
            <a:endParaRPr lang="en-US" altLang="zh-CN" sz="2000" dirty="0"/>
          </a:p>
          <a:p>
            <a:pPr algn="ctr"/>
            <a:r>
              <a:rPr lang="zh-CN" altLang="en-US" sz="2000" dirty="0"/>
              <a:t>（一组电路）</a:t>
            </a:r>
          </a:p>
        </p:txBody>
      </p:sp>
      <p:sp>
        <p:nvSpPr>
          <p:cNvPr id="36" name="文本框 35">
            <a:extLst>
              <a:ext uri="{FF2B5EF4-FFF2-40B4-BE49-F238E27FC236}">
                <a16:creationId xmlns:a16="http://schemas.microsoft.com/office/drawing/2014/main" id="{9CCA987D-6EF1-425B-8E57-4EC23D058089}"/>
              </a:ext>
            </a:extLst>
          </p:cNvPr>
          <p:cNvSpPr txBox="1"/>
          <p:nvPr/>
        </p:nvSpPr>
        <p:spPr>
          <a:xfrm>
            <a:off x="4430021" y="6359260"/>
            <a:ext cx="1620180" cy="400110"/>
          </a:xfrm>
          <a:prstGeom prst="rect">
            <a:avLst/>
          </a:prstGeom>
          <a:noFill/>
        </p:spPr>
        <p:txBody>
          <a:bodyPr wrap="square" rtlCol="0">
            <a:spAutoFit/>
          </a:bodyPr>
          <a:lstStyle/>
          <a:p>
            <a:pPr algn="ctr"/>
            <a:r>
              <a:rPr lang="zh-CN" altLang="en-US" sz="2000" dirty="0"/>
              <a:t>电源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0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033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53" presetClass="entr" presetSubtype="16"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ppt_w</p:attrName>
                                        </p:attrNameLst>
                                      </p:cBhvr>
                                      <p:tavLst>
                                        <p:tav tm="0">
                                          <p:val>
                                            <p:fltVal val="0"/>
                                          </p:val>
                                        </p:tav>
                                        <p:tav tm="100000">
                                          <p:val>
                                            <p:strVal val="#ppt_w"/>
                                          </p:val>
                                        </p:tav>
                                      </p:tavLst>
                                    </p:anim>
                                    <p:anim calcmode="lin" valueType="num">
                                      <p:cBhvr>
                                        <p:cTn id="44" dur="500" fill="hold"/>
                                        <p:tgtEl>
                                          <p:spTgt spid="15"/>
                                        </p:tgtEl>
                                        <p:attrNameLst>
                                          <p:attrName>ppt_h</p:attrName>
                                        </p:attrNameLst>
                                      </p:cBhvr>
                                      <p:tavLst>
                                        <p:tav tm="0">
                                          <p:val>
                                            <p:fltVal val="0"/>
                                          </p:val>
                                        </p:tav>
                                        <p:tav tm="100000">
                                          <p:val>
                                            <p:strVal val="#ppt_h"/>
                                          </p:val>
                                        </p:tav>
                                      </p:tavLst>
                                    </p:anim>
                                    <p:animEffect transition="in" filter="fade">
                                      <p:cBhvr>
                                        <p:cTn id="45" dur="500"/>
                                        <p:tgtEl>
                                          <p:spTgt spid="15"/>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childTnLst>
                                </p:cTn>
                              </p:par>
                              <p:par>
                                <p:cTn id="54" presetID="53" presetClass="entr" presetSubtype="16"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p:cTn id="56" dur="500" fill="hold"/>
                                        <p:tgtEl>
                                          <p:spTgt spid="16"/>
                                        </p:tgtEl>
                                        <p:attrNameLst>
                                          <p:attrName>ppt_w</p:attrName>
                                        </p:attrNameLst>
                                      </p:cBhvr>
                                      <p:tavLst>
                                        <p:tav tm="0">
                                          <p:val>
                                            <p:fltVal val="0"/>
                                          </p:val>
                                        </p:tav>
                                        <p:tav tm="100000">
                                          <p:val>
                                            <p:strVal val="#ppt_w"/>
                                          </p:val>
                                        </p:tav>
                                      </p:tavLst>
                                    </p:anim>
                                    <p:anim calcmode="lin" valueType="num">
                                      <p:cBhvr>
                                        <p:cTn id="57" dur="500" fill="hold"/>
                                        <p:tgtEl>
                                          <p:spTgt spid="16"/>
                                        </p:tgtEl>
                                        <p:attrNameLst>
                                          <p:attrName>ppt_h</p:attrName>
                                        </p:attrNameLst>
                                      </p:cBhvr>
                                      <p:tavLst>
                                        <p:tav tm="0">
                                          <p:val>
                                            <p:fltVal val="0"/>
                                          </p:val>
                                        </p:tav>
                                        <p:tav tm="100000">
                                          <p:val>
                                            <p:strVal val="#ppt_h"/>
                                          </p:val>
                                        </p:tav>
                                      </p:tavLst>
                                    </p:anim>
                                    <p:animEffect transition="in" filter="fade">
                                      <p:cBhvr>
                                        <p:cTn id="58" dur="500"/>
                                        <p:tgtEl>
                                          <p:spTgt spid="16"/>
                                        </p:tgtEl>
                                      </p:cBhvr>
                                    </p:animEffec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53" presetClass="entr" presetSubtype="16" fill="hold" nodeType="with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p:cTn id="69" dur="500" fill="hold"/>
                                        <p:tgtEl>
                                          <p:spTgt spid="17"/>
                                        </p:tgtEl>
                                        <p:attrNameLst>
                                          <p:attrName>ppt_w</p:attrName>
                                        </p:attrNameLst>
                                      </p:cBhvr>
                                      <p:tavLst>
                                        <p:tav tm="0">
                                          <p:val>
                                            <p:fltVal val="0"/>
                                          </p:val>
                                        </p:tav>
                                        <p:tav tm="100000">
                                          <p:val>
                                            <p:strVal val="#ppt_w"/>
                                          </p:val>
                                        </p:tav>
                                      </p:tavLst>
                                    </p:anim>
                                    <p:anim calcmode="lin" valueType="num">
                                      <p:cBhvr>
                                        <p:cTn id="70" dur="500" fill="hold"/>
                                        <p:tgtEl>
                                          <p:spTgt spid="17"/>
                                        </p:tgtEl>
                                        <p:attrNameLst>
                                          <p:attrName>ppt_h</p:attrName>
                                        </p:attrNameLst>
                                      </p:cBhvr>
                                      <p:tavLst>
                                        <p:tav tm="0">
                                          <p:val>
                                            <p:fltVal val="0"/>
                                          </p:val>
                                        </p:tav>
                                        <p:tav tm="100000">
                                          <p:val>
                                            <p:strVal val="#ppt_h"/>
                                          </p:val>
                                        </p:tav>
                                      </p:tavLst>
                                    </p:anim>
                                    <p:animEffect transition="in" filter="fade">
                                      <p:cBhvr>
                                        <p:cTn id="71" dur="500"/>
                                        <p:tgtEl>
                                          <p:spTgt spid="17"/>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3"/>
                                        </p:tgtEl>
                                        <p:attrNameLst>
                                          <p:attrName>style.visibility</p:attrName>
                                        </p:attrNameLst>
                                      </p:cBhvr>
                                      <p:to>
                                        <p:strVal val="visible"/>
                                      </p:to>
                                    </p:set>
                                  </p:childTnLst>
                                </p:cTn>
                              </p:par>
                              <p:par>
                                <p:cTn id="76" presetID="53" presetClass="entr" presetSubtype="16"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500" fill="hold"/>
                                        <p:tgtEl>
                                          <p:spTgt spid="18"/>
                                        </p:tgtEl>
                                        <p:attrNameLst>
                                          <p:attrName>ppt_w</p:attrName>
                                        </p:attrNameLst>
                                      </p:cBhvr>
                                      <p:tavLst>
                                        <p:tav tm="0">
                                          <p:val>
                                            <p:fltVal val="0"/>
                                          </p:val>
                                        </p:tav>
                                        <p:tav tm="100000">
                                          <p:val>
                                            <p:strVal val="#ppt_w"/>
                                          </p:val>
                                        </p:tav>
                                      </p:tavLst>
                                    </p:anim>
                                    <p:anim calcmode="lin" valueType="num">
                                      <p:cBhvr>
                                        <p:cTn id="79" dur="500" fill="hold"/>
                                        <p:tgtEl>
                                          <p:spTgt spid="18"/>
                                        </p:tgtEl>
                                        <p:attrNameLst>
                                          <p:attrName>ppt_h</p:attrName>
                                        </p:attrNameLst>
                                      </p:cBhvr>
                                      <p:tavLst>
                                        <p:tav tm="0">
                                          <p:val>
                                            <p:fltVal val="0"/>
                                          </p:val>
                                        </p:tav>
                                        <p:tav tm="100000">
                                          <p:val>
                                            <p:strVal val="#ppt_h"/>
                                          </p:val>
                                        </p:tav>
                                      </p:tavLst>
                                    </p:anim>
                                    <p:animEffect transition="in" filter="fade">
                                      <p:cBhvr>
                                        <p:cTn id="80" dur="500"/>
                                        <p:tgtEl>
                                          <p:spTgt spid="18"/>
                                        </p:tgtEl>
                                      </p:cBhvr>
                                    </p:animEffect>
                                  </p:childTnLst>
                                </p:cTn>
                              </p:par>
                              <p:par>
                                <p:cTn id="81" presetID="1" presetClass="entr" presetSubtype="0"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70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1" grpId="0" animBg="1"/>
      <p:bldP spid="270339" grpId="0" uiExpand="1" build="p"/>
      <p:bldP spid="11" grpId="0" animBg="1"/>
      <p:bldP spid="19" grpId="0" animBg="1"/>
      <p:bldP spid="20" grpId="0" animBg="1"/>
      <p:bldP spid="21" grpId="0" animBg="1"/>
      <p:bldP spid="22" grpId="0" animBg="1"/>
      <p:bldP spid="23" grpId="0"/>
      <p:bldP spid="24" grpId="0"/>
      <p:bldP spid="25" grpId="0"/>
      <p:bldP spid="26" grpId="0"/>
      <p:bldP spid="30" grpId="0"/>
      <p:bldP spid="32" grpId="0"/>
      <p:bldP spid="33" grpId="0" animBg="1"/>
      <p:bldP spid="6" grpId="0"/>
      <p:bldP spid="35" grpId="0"/>
      <p:bldP spid="3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endParaRPr lang="zh-CN" altLang="en-US"/>
          </a:p>
        </p:txBody>
      </p:sp>
      <p:sp>
        <p:nvSpPr>
          <p:cNvPr id="24579" name="内容占位符 2"/>
          <p:cNvSpPr>
            <a:spLocks noGrp="1"/>
          </p:cNvSpPr>
          <p:nvPr>
            <p:ph idx="1"/>
          </p:nvPr>
        </p:nvSpPr>
        <p:spPr/>
        <p:txBody>
          <a:bodyPr/>
          <a:lstStyle/>
          <a:p>
            <a:r>
              <a:rPr lang="en-US" altLang="zh-CN" dirty="0" err="1">
                <a:latin typeface="Courier New" pitchFamily="49" charset="0"/>
                <a:cs typeface="Courier New" pitchFamily="49" charset="0"/>
              </a:rPr>
              <a:t>const</a:t>
            </a:r>
            <a:r>
              <a:rPr lang="zh-CN" altLang="zh-CN" dirty="0">
                <a:latin typeface="Courier New" pitchFamily="49" charset="0"/>
                <a:cs typeface="Courier New" pitchFamily="49" charset="0"/>
              </a:rPr>
              <a:t>还可以用来定义一个常量。</a:t>
            </a:r>
            <a:endParaRPr lang="en-US" altLang="zh-CN" dirty="0">
              <a:latin typeface="Courier New" pitchFamily="49" charset="0"/>
              <a:cs typeface="Courier New" pitchFamily="49" charset="0"/>
            </a:endParaRPr>
          </a:p>
          <a:p>
            <a:pPr lvl="1">
              <a:buFontTx/>
              <a:buNone/>
            </a:pPr>
            <a:r>
              <a:rPr lang="en-US" altLang="zh-CN" b="1" dirty="0">
                <a:solidFill>
                  <a:srgbClr val="FF0000"/>
                </a:solidFill>
                <a:latin typeface="Courier New" pitchFamily="49" charset="0"/>
                <a:cs typeface="Courier New" pitchFamily="49" charset="0"/>
              </a:rPr>
              <a:t>	const</a:t>
            </a:r>
            <a:r>
              <a:rPr lang="en-US" altLang="zh-CN" dirty="0">
                <a:latin typeface="Courier New" pitchFamily="49" charset="0"/>
                <a:cs typeface="Courier New" pitchFamily="49" charset="0"/>
              </a:rPr>
              <a:t> double PI = 3.1415926</a:t>
            </a:r>
            <a:r>
              <a:rPr lang="en-US" altLang="zh-CN" b="1" dirty="0">
                <a:solidFill>
                  <a:srgbClr val="FF0000"/>
                </a:solidFill>
                <a:latin typeface="Courier New" pitchFamily="49" charset="0"/>
                <a:cs typeface="Courier New" pitchFamily="49" charset="0"/>
              </a:rPr>
              <a:t>;</a:t>
            </a:r>
            <a:endParaRPr lang="zh-CN" altLang="zh-CN" b="1" dirty="0">
              <a:solidFill>
                <a:srgbClr val="FF0000"/>
              </a:solidFill>
              <a:latin typeface="Courier New" pitchFamily="49" charset="0"/>
              <a:cs typeface="Courier New" pitchFamily="49" charset="0"/>
            </a:endParaRPr>
          </a:p>
          <a:p>
            <a:pPr lvl="5"/>
            <a:endParaRPr lang="en-US" altLang="zh-CN" dirty="0">
              <a:latin typeface="Courier New" pitchFamily="49" charset="0"/>
              <a:cs typeface="Courier New" pitchFamily="49" charset="0"/>
            </a:endParaRPr>
          </a:p>
          <a:p>
            <a:pPr lvl="1"/>
            <a:r>
              <a:rPr lang="zh-CN" altLang="en-US" dirty="0">
                <a:solidFill>
                  <a:srgbClr val="FF0000"/>
                </a:solidFill>
              </a:rPr>
              <a:t>用</a:t>
            </a:r>
            <a:r>
              <a:rPr lang="en-US" altLang="zh-CN" dirty="0">
                <a:solidFill>
                  <a:srgbClr val="FF0000"/>
                </a:solidFill>
              </a:rPr>
              <a:t>const</a:t>
            </a:r>
            <a:r>
              <a:rPr lang="zh-CN" altLang="zh-CN" dirty="0">
                <a:solidFill>
                  <a:srgbClr val="FF0000"/>
                </a:solidFill>
              </a:rPr>
              <a:t>定义常量</a:t>
            </a:r>
            <a:r>
              <a:rPr lang="zh-CN" altLang="en-US" dirty="0">
                <a:solidFill>
                  <a:srgbClr val="FF0000"/>
                </a:solidFill>
              </a:rPr>
              <a:t>时，必须初始化</a:t>
            </a:r>
            <a:endParaRPr lang="en-US" altLang="zh-CN" dirty="0">
              <a:solidFill>
                <a:srgbClr val="FF0000"/>
              </a:solidFill>
            </a:endParaRPr>
          </a:p>
          <a:p>
            <a:pPr lvl="1"/>
            <a:r>
              <a:rPr lang="en-US" altLang="zh-CN" dirty="0">
                <a:solidFill>
                  <a:srgbClr val="FF0000"/>
                </a:solidFill>
              </a:rPr>
              <a:t>const</a:t>
            </a:r>
            <a:r>
              <a:rPr lang="zh-CN" altLang="zh-CN" dirty="0">
                <a:solidFill>
                  <a:srgbClr val="FF0000"/>
                </a:solidFill>
              </a:rPr>
              <a:t>的不同位置含义不同</a:t>
            </a:r>
            <a:endParaRPr lang="en-US" altLang="zh-CN" dirty="0">
              <a:solidFill>
                <a:srgbClr val="FF0000"/>
              </a:solidFill>
            </a:endParaRPr>
          </a:p>
          <a:p>
            <a:endParaRPr lang="en-US" altLang="zh-CN" dirty="0">
              <a:latin typeface="Courier New" pitchFamily="49" charset="0"/>
              <a:cs typeface="Courier New" pitchFamily="49" charset="0"/>
            </a:endParaRPr>
          </a:p>
          <a:p>
            <a:endParaRPr lang="en-US" altLang="zh-CN" dirty="0">
              <a:latin typeface="Courier New" pitchFamily="49" charset="0"/>
              <a:cs typeface="Courier New" pitchFamily="49" charset="0"/>
            </a:endParaRPr>
          </a:p>
          <a:p>
            <a:endParaRPr lang="zh-CN" altLang="en-US" dirty="0">
              <a:latin typeface="Courier New" pitchFamily="49" charset="0"/>
              <a:cs typeface="Courier New" pitchFamily="49" charset="0"/>
            </a:endParaRPr>
          </a:p>
        </p:txBody>
      </p:sp>
      <p:sp>
        <p:nvSpPr>
          <p:cNvPr id="13316"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69D20ED1-D1E5-48DD-BAC1-FF9CB463E004}" type="slidenum">
              <a:rPr lang="en-US" altLang="zh-CN" sz="1200">
                <a:ea typeface="楷体_GB2312" pitchFamily="49" charset="-122"/>
              </a:rPr>
              <a:pPr algn="r" eaLnBrk="1" hangingPunct="1"/>
              <a:t>40</a:t>
            </a:fld>
            <a:endParaRPr lang="en-US" altLang="zh-CN" sz="1200">
              <a:ea typeface="楷体_GB2312" pitchFamily="49" charset="-122"/>
            </a:endParaRPr>
          </a:p>
        </p:txBody>
      </p:sp>
      <p:sp>
        <p:nvSpPr>
          <p:cNvPr id="2" name="矩形 1">
            <a:extLst>
              <a:ext uri="{FF2B5EF4-FFF2-40B4-BE49-F238E27FC236}">
                <a16:creationId xmlns:a16="http://schemas.microsoft.com/office/drawing/2014/main" id="{972E16A5-B408-4823-A225-5CEE59ED8E1B}"/>
              </a:ext>
            </a:extLst>
          </p:cNvPr>
          <p:cNvSpPr/>
          <p:nvPr/>
        </p:nvSpPr>
        <p:spPr>
          <a:xfrm>
            <a:off x="6635266" y="1313765"/>
            <a:ext cx="3780420" cy="461665"/>
          </a:xfrm>
          <a:prstGeom prst="rect">
            <a:avLst/>
          </a:prstGeom>
          <a:ln>
            <a:solidFill>
              <a:schemeClr val="tx1"/>
            </a:solidFill>
          </a:ln>
        </p:spPr>
        <p:txBody>
          <a:bodyPr wrap="square">
            <a:spAutoFit/>
          </a:bodyPr>
          <a:lstStyle/>
          <a:p>
            <a:r>
              <a:rPr lang="en-US" altLang="zh-CN" dirty="0">
                <a:latin typeface="Courier New" pitchFamily="49" charset="0"/>
                <a:cs typeface="Courier New" pitchFamily="49" charset="0"/>
              </a:rPr>
              <a:t>#define PI 3.14159</a:t>
            </a:r>
            <a:endParaRPr lang="zh-CN" altLang="en-US" dirty="0"/>
          </a:p>
        </p:txBody>
      </p:sp>
      <p:sp>
        <p:nvSpPr>
          <p:cNvPr id="6" name="内容占位符 2">
            <a:extLst>
              <a:ext uri="{FF2B5EF4-FFF2-40B4-BE49-F238E27FC236}">
                <a16:creationId xmlns:a16="http://schemas.microsoft.com/office/drawing/2014/main" id="{2F9EF252-7E01-4718-A60C-8E87FC421BA5}"/>
              </a:ext>
            </a:extLst>
          </p:cNvPr>
          <p:cNvSpPr txBox="1">
            <a:spLocks/>
          </p:cNvSpPr>
          <p:nvPr/>
        </p:nvSpPr>
        <p:spPr bwMode="auto">
          <a:xfrm>
            <a:off x="104084" y="3068960"/>
            <a:ext cx="5586077" cy="222271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18000" tIns="10800" rIns="18000" bIns="10800" numCol="1" anchor="t" anchorCtr="0" compatLnSpc="1">
            <a:prstTxWarp prst="textNoShape">
              <a:avLst/>
            </a:prstTxWarp>
          </a:bodyPr>
          <a:lstStyle>
            <a:lvl1pPr marL="342900" indent="-342900" algn="l" rtl="0" eaLnBrk="0" fontAlgn="base" hangingPunct="0">
              <a:spcBef>
                <a:spcPct val="20000"/>
              </a:spcBef>
              <a:spcAft>
                <a:spcPct val="0"/>
              </a:spcAft>
              <a:buSzPct val="80000"/>
              <a:buBlip>
                <a:blip r:embed="rId2"/>
              </a:buBlip>
              <a:defRPr sz="2800" b="1">
                <a:solidFill>
                  <a:schemeClr val="tx1"/>
                </a:solidFill>
                <a:latin typeface="华文中宋" pitchFamily="2" charset="-122"/>
                <a:ea typeface="华文中宋" pitchFamily="2" charset="-122"/>
                <a:cs typeface="华文中宋" pitchFamily="2" charset="-122"/>
              </a:defRPr>
            </a:lvl1pPr>
            <a:lvl2pPr marL="742950" indent="-285750" algn="l" rtl="0" eaLnBrk="0" fontAlgn="base" hangingPunct="0">
              <a:spcBef>
                <a:spcPct val="20000"/>
              </a:spcBef>
              <a:spcAft>
                <a:spcPct val="0"/>
              </a:spcAft>
              <a:buSzPct val="80000"/>
              <a:buBlip>
                <a:blip r:embed="rId3"/>
              </a:buBlip>
              <a:defRPr sz="2400">
                <a:solidFill>
                  <a:schemeClr val="tx1"/>
                </a:solidFill>
                <a:latin typeface="华文中宋" pitchFamily="2" charset="-122"/>
                <a:ea typeface="华文中宋" pitchFamily="2" charset="-122"/>
                <a:cs typeface="华文中宋" pitchFamily="2" charset="-122"/>
              </a:defRPr>
            </a:lvl2pPr>
            <a:lvl3pPr marL="1143000" indent="-228600" algn="l" rtl="0" eaLnBrk="0" fontAlgn="base" hangingPunct="0">
              <a:spcBef>
                <a:spcPct val="20000"/>
              </a:spcBef>
              <a:spcAft>
                <a:spcPct val="0"/>
              </a:spcAft>
              <a:buSzPct val="80000"/>
              <a:buFont typeface="Arial" charset="0"/>
              <a:buChar char="–"/>
              <a:defRPr sz="2000">
                <a:solidFill>
                  <a:schemeClr val="tx1"/>
                </a:solidFill>
                <a:latin typeface="华文中宋" pitchFamily="2" charset="-122"/>
                <a:ea typeface="华文中宋" pitchFamily="2" charset="-122"/>
                <a:cs typeface="华文中宋" pitchFamily="2" charset="-122"/>
              </a:defRPr>
            </a:lvl3pPr>
            <a:lvl4pPr marL="1600200" indent="-228600" algn="l" rtl="0" eaLnBrk="0" fontAlgn="base" hangingPunct="0">
              <a:spcBef>
                <a:spcPct val="20000"/>
              </a:spcBef>
              <a:spcAft>
                <a:spcPct val="0"/>
              </a:spcAft>
              <a:buSzPct val="80000"/>
              <a:buFont typeface="Wingdings" pitchFamily="2" charset="2"/>
              <a:buChar char="ü"/>
              <a:defRPr sz="2000">
                <a:solidFill>
                  <a:schemeClr val="tx1"/>
                </a:solidFill>
                <a:latin typeface="华文中宋" pitchFamily="2" charset="-122"/>
                <a:ea typeface="华文中宋" pitchFamily="2" charset="-122"/>
                <a:cs typeface="华文中宋" pitchFamily="2" charset="-122"/>
              </a:defRPr>
            </a:lvl4pPr>
            <a:lvl5pPr marL="2057400" indent="-228600" algn="l" rtl="0" eaLnBrk="0" fontAlgn="base" hangingPunct="0">
              <a:spcBef>
                <a:spcPct val="20000"/>
              </a:spcBef>
              <a:spcAft>
                <a:spcPct val="0"/>
              </a:spcAft>
              <a:buSzPct val="80000"/>
              <a:buFont typeface="Arial" charset="0"/>
              <a:buChar char="»"/>
              <a:defRPr sz="2000">
                <a:solidFill>
                  <a:schemeClr val="tx1"/>
                </a:solidFill>
                <a:latin typeface="Arial" charset="0"/>
                <a:ea typeface="+mn-ea"/>
                <a:cs typeface="楷体_GB2312"/>
              </a:defRPr>
            </a:lvl5pPr>
            <a:lvl6pPr marL="2514600" indent="-228600" algn="l" rtl="0" fontAlgn="base">
              <a:spcBef>
                <a:spcPct val="20000"/>
              </a:spcBef>
              <a:spcAft>
                <a:spcPct val="0"/>
              </a:spcAft>
              <a:buSzPct val="80000"/>
              <a:buFont typeface="Arial" charset="0"/>
              <a:buChar char="»"/>
              <a:defRPr>
                <a:solidFill>
                  <a:schemeClr val="tx1"/>
                </a:solidFill>
                <a:latin typeface="Arial" charset="0"/>
                <a:ea typeface="+mn-ea"/>
              </a:defRPr>
            </a:lvl6pPr>
            <a:lvl7pPr marL="2971800" indent="-228600" algn="l" rtl="0" fontAlgn="base">
              <a:spcBef>
                <a:spcPct val="20000"/>
              </a:spcBef>
              <a:spcAft>
                <a:spcPct val="0"/>
              </a:spcAft>
              <a:buSzPct val="80000"/>
              <a:buFont typeface="Arial" charset="0"/>
              <a:buChar char="»"/>
              <a:defRPr>
                <a:solidFill>
                  <a:schemeClr val="tx1"/>
                </a:solidFill>
                <a:latin typeface="Arial" charset="0"/>
                <a:ea typeface="+mn-ea"/>
              </a:defRPr>
            </a:lvl7pPr>
            <a:lvl8pPr marL="3429000" indent="-228600" algn="l" rtl="0" fontAlgn="base">
              <a:spcBef>
                <a:spcPct val="20000"/>
              </a:spcBef>
              <a:spcAft>
                <a:spcPct val="0"/>
              </a:spcAft>
              <a:buSzPct val="80000"/>
              <a:buFont typeface="Arial" charset="0"/>
              <a:buChar char="»"/>
              <a:defRPr>
                <a:solidFill>
                  <a:schemeClr val="tx1"/>
                </a:solidFill>
                <a:latin typeface="Arial" charset="0"/>
                <a:ea typeface="+mn-ea"/>
              </a:defRPr>
            </a:lvl8pPr>
            <a:lvl9pPr marL="3886200" indent="-228600" algn="l" rtl="0" fontAlgn="base">
              <a:spcBef>
                <a:spcPct val="20000"/>
              </a:spcBef>
              <a:spcAft>
                <a:spcPct val="0"/>
              </a:spcAft>
              <a:buSzPct val="80000"/>
              <a:buFont typeface="Arial" charset="0"/>
              <a:buChar char="»"/>
              <a:defRPr>
                <a:solidFill>
                  <a:schemeClr val="tx1"/>
                </a:solidFill>
                <a:latin typeface="Arial" charset="0"/>
                <a:ea typeface="+mn-ea"/>
              </a:defRPr>
            </a:lvl9pPr>
          </a:lstStyle>
          <a:p>
            <a:pPr marL="457200" lvl="1" indent="0">
              <a:buFontTx/>
              <a:buNone/>
            </a:pPr>
            <a:r>
              <a:rPr lang="en-US" altLang="zh-CN" b="1" kern="0" dirty="0">
                <a:latin typeface="Courier New" pitchFamily="49" charset="0"/>
                <a:cs typeface="Courier New" pitchFamily="49" charset="0"/>
              </a:rPr>
              <a:t>int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 = 0, j = 0;		</a:t>
            </a:r>
            <a:endParaRPr lang="zh-CN" altLang="zh-CN" b="1" kern="0" dirty="0">
              <a:latin typeface="Courier New" pitchFamily="49" charset="0"/>
              <a:cs typeface="Courier New" pitchFamily="49" charset="0"/>
            </a:endParaRPr>
          </a:p>
          <a:p>
            <a:pPr lvl="1">
              <a:buFontTx/>
              <a:buNone/>
            </a:pPr>
            <a:r>
              <a:rPr lang="en-US" altLang="zh-CN" b="1" kern="0" dirty="0">
                <a:solidFill>
                  <a:srgbClr val="FF0000"/>
                </a:solidFill>
                <a:latin typeface="Courier New" pitchFamily="49" charset="0"/>
                <a:cs typeface="Courier New" pitchFamily="49" charset="0"/>
              </a:rPr>
              <a:t>const</a:t>
            </a:r>
            <a:r>
              <a:rPr lang="en-US" altLang="zh-CN" b="1" kern="0" dirty="0">
                <a:latin typeface="Courier New" pitchFamily="49" charset="0"/>
                <a:cs typeface="Courier New" pitchFamily="49" charset="0"/>
              </a:rPr>
              <a:t> int M = 0;	</a:t>
            </a:r>
            <a:endParaRPr lang="zh-CN" altLang="zh-CN" b="1" kern="0" dirty="0">
              <a:latin typeface="Courier New" pitchFamily="49" charset="0"/>
              <a:cs typeface="Courier New" pitchFamily="49" charset="0"/>
            </a:endParaRPr>
          </a:p>
          <a:p>
            <a:pPr lvl="1">
              <a:buFontTx/>
              <a:buNone/>
            </a:pPr>
            <a:r>
              <a:rPr lang="en-US" altLang="zh-CN" b="1" kern="0" dirty="0">
                <a:solidFill>
                  <a:srgbClr val="FF0000"/>
                </a:solidFill>
                <a:latin typeface="Courier New" pitchFamily="49" charset="0"/>
                <a:cs typeface="Courier New" pitchFamily="49" charset="0"/>
              </a:rPr>
              <a:t>const</a:t>
            </a:r>
            <a:r>
              <a:rPr lang="en-US" altLang="zh-CN" b="1" kern="0" dirty="0">
                <a:latin typeface="Courier New" pitchFamily="49" charset="0"/>
                <a:cs typeface="Courier New" pitchFamily="49" charset="0"/>
              </a:rPr>
              <a:t> int *p1; 			</a:t>
            </a:r>
            <a:endParaRPr lang="zh-CN" altLang="zh-CN" b="1" kern="0" dirty="0">
              <a:latin typeface="Courier New" pitchFamily="49" charset="0"/>
              <a:cs typeface="Courier New" pitchFamily="49" charset="0"/>
            </a:endParaRPr>
          </a:p>
          <a:p>
            <a:pPr lvl="1">
              <a:buFontTx/>
              <a:buNone/>
            </a:pPr>
            <a:r>
              <a:rPr lang="en-US" altLang="zh-CN" b="1" kern="0" dirty="0">
                <a:latin typeface="Courier New" pitchFamily="49" charset="0"/>
                <a:cs typeface="Courier New" pitchFamily="49" charset="0"/>
              </a:rPr>
              <a:t>int * </a:t>
            </a:r>
            <a:r>
              <a:rPr lang="en-US" altLang="zh-CN" b="1" kern="0" dirty="0">
                <a:solidFill>
                  <a:srgbClr val="FF0000"/>
                </a:solidFill>
                <a:latin typeface="Courier New" pitchFamily="49" charset="0"/>
                <a:cs typeface="Courier New" pitchFamily="49" charset="0"/>
              </a:rPr>
              <a:t>const</a:t>
            </a:r>
            <a:r>
              <a:rPr lang="en-US" altLang="zh-CN" b="1" kern="0" dirty="0">
                <a:latin typeface="Courier New" pitchFamily="49" charset="0"/>
                <a:cs typeface="Courier New" pitchFamily="49" charset="0"/>
              </a:rPr>
              <a:t> P2 = &amp;</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		</a:t>
            </a:r>
            <a:endParaRPr lang="zh-CN" altLang="zh-CN" b="1" kern="0" dirty="0">
              <a:latin typeface="Courier New" pitchFamily="49" charset="0"/>
              <a:cs typeface="Courier New" pitchFamily="49" charset="0"/>
            </a:endParaRPr>
          </a:p>
          <a:p>
            <a:pPr lvl="1">
              <a:buFontTx/>
              <a:buNone/>
            </a:pPr>
            <a:r>
              <a:rPr lang="en-US" altLang="zh-CN" b="1" kern="0" dirty="0">
                <a:solidFill>
                  <a:srgbClr val="FF0000"/>
                </a:solidFill>
                <a:latin typeface="Courier New" pitchFamily="49" charset="0"/>
                <a:cs typeface="Courier New" pitchFamily="49" charset="0"/>
              </a:rPr>
              <a:t>const</a:t>
            </a:r>
            <a:r>
              <a:rPr lang="en-US" altLang="zh-CN" b="1" kern="0" dirty="0">
                <a:latin typeface="Courier New" pitchFamily="49" charset="0"/>
                <a:cs typeface="Courier New" pitchFamily="49" charset="0"/>
              </a:rPr>
              <a:t> int * </a:t>
            </a:r>
            <a:r>
              <a:rPr lang="en-US" altLang="zh-CN" b="1" kern="0" dirty="0">
                <a:solidFill>
                  <a:srgbClr val="FF0000"/>
                </a:solidFill>
                <a:latin typeface="Courier New" pitchFamily="49" charset="0"/>
                <a:cs typeface="Courier New" pitchFamily="49" charset="0"/>
              </a:rPr>
              <a:t>const</a:t>
            </a:r>
            <a:r>
              <a:rPr lang="en-US" altLang="zh-CN" b="1" kern="0" dirty="0">
                <a:latin typeface="Courier New" pitchFamily="49" charset="0"/>
                <a:cs typeface="Courier New" pitchFamily="49" charset="0"/>
              </a:rPr>
              <a:t> P3 = &amp;M;</a:t>
            </a:r>
            <a:endParaRPr lang="zh-CN" altLang="zh-CN" b="1" kern="0" dirty="0">
              <a:latin typeface="Courier New" pitchFamily="49" charset="0"/>
              <a:cs typeface="Courier New" pitchFamily="49" charset="0"/>
            </a:endParaRPr>
          </a:p>
        </p:txBody>
      </p:sp>
      <p:sp>
        <p:nvSpPr>
          <p:cNvPr id="3" name="矩形 2">
            <a:extLst>
              <a:ext uri="{FF2B5EF4-FFF2-40B4-BE49-F238E27FC236}">
                <a16:creationId xmlns:a16="http://schemas.microsoft.com/office/drawing/2014/main" id="{FC1B8CBF-72E8-4C29-96B2-7D493E7B81E3}"/>
              </a:ext>
            </a:extLst>
          </p:cNvPr>
          <p:cNvSpPr/>
          <p:nvPr/>
        </p:nvSpPr>
        <p:spPr>
          <a:xfrm>
            <a:off x="5915188" y="1943835"/>
            <a:ext cx="1475084" cy="461665"/>
          </a:xfrm>
          <a:prstGeom prst="rect">
            <a:avLst/>
          </a:prstGeom>
        </p:spPr>
        <p:txBody>
          <a:bodyPr wrap="none">
            <a:spAutoFit/>
          </a:bodyPr>
          <a:lstStyle/>
          <a:p>
            <a:r>
              <a:rPr lang="en-US" altLang="zh-CN" b="1" kern="0" dirty="0">
                <a:latin typeface="Courier New" pitchFamily="49" charset="0"/>
                <a:cs typeface="Courier New" pitchFamily="49" charset="0"/>
              </a:rPr>
              <a:t>p1 = &amp;M</a:t>
            </a:r>
            <a:endParaRPr lang="zh-CN" altLang="en-US" dirty="0"/>
          </a:p>
        </p:txBody>
      </p:sp>
      <p:sp>
        <p:nvSpPr>
          <p:cNvPr id="4" name="矩形 3">
            <a:extLst>
              <a:ext uri="{FF2B5EF4-FFF2-40B4-BE49-F238E27FC236}">
                <a16:creationId xmlns:a16="http://schemas.microsoft.com/office/drawing/2014/main" id="{0DEA6211-5135-43F1-8FEF-837C310580E7}"/>
              </a:ext>
            </a:extLst>
          </p:cNvPr>
          <p:cNvSpPr/>
          <p:nvPr/>
        </p:nvSpPr>
        <p:spPr>
          <a:xfrm>
            <a:off x="5915188" y="2753925"/>
            <a:ext cx="1659429" cy="461665"/>
          </a:xfrm>
          <a:prstGeom prst="rect">
            <a:avLst/>
          </a:prstGeom>
        </p:spPr>
        <p:txBody>
          <a:bodyPr wrap="none">
            <a:spAutoFit/>
          </a:bodyPr>
          <a:lstStyle/>
          <a:p>
            <a:r>
              <a:rPr lang="en-US" altLang="zh-CN" b="1" kern="0" dirty="0">
                <a:solidFill>
                  <a:srgbClr val="0000FF"/>
                </a:solidFill>
                <a:latin typeface="Courier New" pitchFamily="49" charset="0"/>
                <a:cs typeface="Courier New" pitchFamily="49" charset="0"/>
              </a:rPr>
              <a:t>*p1 = 1;</a:t>
            </a:r>
            <a:endParaRPr lang="zh-CN" altLang="en-US" dirty="0">
              <a:solidFill>
                <a:srgbClr val="0000FF"/>
              </a:solidFill>
            </a:endParaRPr>
          </a:p>
        </p:txBody>
      </p:sp>
      <p:grpSp>
        <p:nvGrpSpPr>
          <p:cNvPr id="9" name="组合 8">
            <a:extLst>
              <a:ext uri="{FF2B5EF4-FFF2-40B4-BE49-F238E27FC236}">
                <a16:creationId xmlns:a16="http://schemas.microsoft.com/office/drawing/2014/main" id="{7C845254-D403-4770-B5D9-27F00A122324}"/>
              </a:ext>
            </a:extLst>
          </p:cNvPr>
          <p:cNvGrpSpPr/>
          <p:nvPr/>
        </p:nvGrpSpPr>
        <p:grpSpPr>
          <a:xfrm>
            <a:off x="6654064" y="2809595"/>
            <a:ext cx="339028" cy="364582"/>
            <a:chOff x="6950301" y="1583795"/>
            <a:chExt cx="360040" cy="360040"/>
          </a:xfrm>
        </p:grpSpPr>
        <p:cxnSp>
          <p:nvCxnSpPr>
            <p:cNvPr id="10" name="直接连接符 9">
              <a:extLst>
                <a:ext uri="{FF2B5EF4-FFF2-40B4-BE49-F238E27FC236}">
                  <a16:creationId xmlns:a16="http://schemas.microsoft.com/office/drawing/2014/main" id="{85BF4114-F5A1-465E-8AEC-D1BBE70D090F}"/>
                </a:ext>
              </a:extLst>
            </p:cNvPr>
            <p:cNvCxnSpPr/>
            <p:nvPr/>
          </p:nvCxnSpPr>
          <p:spPr bwMode="auto">
            <a:xfrm>
              <a:off x="6950301" y="158379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直接连接符 10">
              <a:extLst>
                <a:ext uri="{FF2B5EF4-FFF2-40B4-BE49-F238E27FC236}">
                  <a16:creationId xmlns:a16="http://schemas.microsoft.com/office/drawing/2014/main" id="{2EB82663-E998-40B1-AEFA-3B53AF89AC65}"/>
                </a:ext>
              </a:extLst>
            </p:cNvPr>
            <p:cNvCxnSpPr/>
            <p:nvPr/>
          </p:nvCxnSpPr>
          <p:spPr bwMode="auto">
            <a:xfrm flipH="1">
              <a:off x="6950341" y="158383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5" name="矩形 4">
            <a:extLst>
              <a:ext uri="{FF2B5EF4-FFF2-40B4-BE49-F238E27FC236}">
                <a16:creationId xmlns:a16="http://schemas.microsoft.com/office/drawing/2014/main" id="{2D0CFF80-57CF-4BF1-B2C7-43EC247CA0F0}"/>
              </a:ext>
            </a:extLst>
          </p:cNvPr>
          <p:cNvSpPr/>
          <p:nvPr/>
        </p:nvSpPr>
        <p:spPr>
          <a:xfrm>
            <a:off x="5915188" y="2348880"/>
            <a:ext cx="4628190" cy="461665"/>
          </a:xfrm>
          <a:prstGeom prst="rect">
            <a:avLst/>
          </a:prstGeom>
        </p:spPr>
        <p:txBody>
          <a:bodyPr wrap="none">
            <a:spAutoFit/>
          </a:bodyPr>
          <a:lstStyle/>
          <a:p>
            <a:r>
              <a:rPr lang="en-US" altLang="zh-CN" b="1" kern="0" dirty="0">
                <a:latin typeface="Courier New" pitchFamily="49" charset="0"/>
                <a:cs typeface="Courier New" pitchFamily="49" charset="0"/>
              </a:rPr>
              <a:t>p1 = &amp;</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 </a:t>
            </a:r>
            <a:r>
              <a:rPr lang="en-US" altLang="zh-CN" sz="2000"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0" dirty="0">
                <a:latin typeface="Times New Roman" panose="02020603050405020304" pitchFamily="18" charset="0"/>
                <a:ea typeface="宋体" panose="02010600030101010101" pitchFamily="2" charset="-122"/>
                <a:cs typeface="Times New Roman" panose="02020603050405020304" pitchFamily="18" charset="0"/>
              </a:rPr>
              <a:t>只不过不能通过</a:t>
            </a:r>
            <a:r>
              <a:rPr lang="en-US" altLang="zh-CN" sz="2000" kern="0" dirty="0">
                <a:latin typeface="Times New Roman" panose="02020603050405020304" pitchFamily="18" charset="0"/>
                <a:ea typeface="宋体" panose="02010600030101010101" pitchFamily="2" charset="-122"/>
                <a:cs typeface="Times New Roman" panose="02020603050405020304" pitchFamily="18" charset="0"/>
              </a:rPr>
              <a:t> p1 </a:t>
            </a:r>
            <a:r>
              <a:rPr lang="zh-CN" altLang="zh-CN" sz="2000" kern="0" dirty="0">
                <a:latin typeface="Times New Roman" panose="02020603050405020304" pitchFamily="18" charset="0"/>
                <a:ea typeface="宋体" panose="02010600030101010101" pitchFamily="2" charset="-122"/>
                <a:cs typeface="Times New Roman" panose="02020603050405020304" pitchFamily="18" charset="0"/>
              </a:rPr>
              <a:t>修改</a:t>
            </a:r>
            <a:r>
              <a:rPr lang="en-US" altLang="zh-CN" sz="2000" kern="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0" dirty="0" err="1">
                <a:latin typeface="Times New Roman" panose="02020603050405020304" pitchFamily="18" charset="0"/>
                <a:ea typeface="宋体" panose="02010600030101010101" pitchFamily="2" charset="-122"/>
                <a:cs typeface="Times New Roman" panose="02020603050405020304" pitchFamily="18" charset="0"/>
              </a:rPr>
              <a:t>i</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34EB1907-0756-4899-9620-AA0018D31EE5}"/>
              </a:ext>
            </a:extLst>
          </p:cNvPr>
          <p:cNvSpPr/>
          <p:nvPr/>
        </p:nvSpPr>
        <p:spPr>
          <a:xfrm>
            <a:off x="5915186" y="4554125"/>
            <a:ext cx="6264000" cy="468000"/>
          </a:xfrm>
          <a:prstGeom prst="rect">
            <a:avLst/>
          </a:prstGeom>
        </p:spPr>
        <p:txBody>
          <a:bodyPr wrap="square">
            <a:spAutoFit/>
          </a:bodyPr>
          <a:lstStyle/>
          <a:p>
            <a:r>
              <a:rPr lang="en-US" altLang="zh-CN" b="1" kern="0" dirty="0">
                <a:solidFill>
                  <a:srgbClr val="0000FF"/>
                </a:solidFill>
                <a:latin typeface="Courier New" pitchFamily="49" charset="0"/>
                <a:cs typeface="Courier New" pitchFamily="49" charset="0"/>
              </a:rPr>
              <a:t>int * const P2 = &amp;M </a:t>
            </a:r>
            <a:r>
              <a:rPr lang="en-US" altLang="zh-CN" sz="2000"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0" dirty="0">
                <a:latin typeface="Times New Roman" panose="02020603050405020304" pitchFamily="18" charset="0"/>
                <a:ea typeface="宋体" panose="02010600030101010101" pitchFamily="2" charset="-122"/>
                <a:cs typeface="Times New Roman" panose="02020603050405020304" pitchFamily="18" charset="0"/>
              </a:rPr>
              <a:t>防止通过</a:t>
            </a:r>
            <a:r>
              <a:rPr lang="en-US" altLang="zh-CN" sz="2000" kern="0" dirty="0">
                <a:latin typeface="Times New Roman" panose="02020603050405020304" pitchFamily="18" charset="0"/>
                <a:ea typeface="宋体" panose="02010600030101010101" pitchFamily="2" charset="-122"/>
                <a:cs typeface="Times New Roman" panose="02020603050405020304" pitchFamily="18" charset="0"/>
              </a:rPr>
              <a:t> P2 </a:t>
            </a:r>
            <a:r>
              <a:rPr lang="zh-CN" altLang="zh-CN" sz="2000" kern="0" dirty="0">
                <a:latin typeface="Times New Roman" panose="02020603050405020304" pitchFamily="18" charset="0"/>
                <a:ea typeface="宋体" panose="02010600030101010101" pitchFamily="2" charset="-122"/>
                <a:cs typeface="Times New Roman" panose="02020603050405020304" pitchFamily="18" charset="0"/>
              </a:rPr>
              <a:t>修改</a:t>
            </a:r>
            <a:r>
              <a:rPr lang="en-US" altLang="zh-CN" sz="2000" kern="0" dirty="0">
                <a:latin typeface="Times New Roman" panose="02020603050405020304" pitchFamily="18" charset="0"/>
                <a:ea typeface="宋体" panose="02010600030101010101" pitchFamily="2" charset="-122"/>
                <a:cs typeface="Times New Roman" panose="02020603050405020304" pitchFamily="18" charset="0"/>
              </a:rPr>
              <a:t> M</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62B88B15-9D0C-4DD1-A0B1-A1739B375240}"/>
              </a:ext>
            </a:extLst>
          </p:cNvPr>
          <p:cNvSpPr/>
          <p:nvPr/>
        </p:nvSpPr>
        <p:spPr>
          <a:xfrm>
            <a:off x="1858911" y="6238216"/>
            <a:ext cx="8345554" cy="461665"/>
          </a:xfrm>
          <a:prstGeom prst="rect">
            <a:avLst/>
          </a:prstGeom>
        </p:spPr>
        <p:txBody>
          <a:bodyPr wrap="none">
            <a:spAutoFit/>
          </a:bodyPr>
          <a:lstStyle/>
          <a:p>
            <a:r>
              <a:rPr lang="en-US" altLang="zh-CN" b="1" kern="0" dirty="0">
                <a:latin typeface="Courier New" pitchFamily="49" charset="0"/>
                <a:cs typeface="Courier New" pitchFamily="49" charset="0"/>
              </a:rPr>
              <a:t>const int * const P3 = &amp;</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 </a:t>
            </a:r>
            <a:r>
              <a:rPr lang="en-US" altLang="zh-CN" sz="2000"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0" dirty="0">
                <a:latin typeface="Times New Roman" panose="02020603050405020304" pitchFamily="18" charset="0"/>
                <a:ea typeface="宋体" panose="02010600030101010101" pitchFamily="2" charset="-122"/>
                <a:cs typeface="Times New Roman" panose="02020603050405020304" pitchFamily="18" charset="0"/>
              </a:rPr>
              <a:t>只不过</a:t>
            </a:r>
            <a:r>
              <a:rPr lang="zh-CN" altLang="zh-CN" sz="2000" kern="0" dirty="0">
                <a:latin typeface="Times New Roman" panose="02020603050405020304" pitchFamily="18" charset="0"/>
                <a:ea typeface="宋体" panose="02010600030101010101" pitchFamily="2" charset="-122"/>
                <a:cs typeface="Times New Roman" panose="02020603050405020304" pitchFamily="18" charset="0"/>
              </a:rPr>
              <a:t>不能通过</a:t>
            </a:r>
            <a:r>
              <a:rPr lang="en-US" altLang="zh-CN" sz="2000" kern="0" dirty="0">
                <a:latin typeface="Times New Roman" panose="02020603050405020304" pitchFamily="18" charset="0"/>
                <a:ea typeface="宋体" panose="02010600030101010101" pitchFamily="2" charset="-122"/>
                <a:cs typeface="Times New Roman" panose="02020603050405020304" pitchFamily="18" charset="0"/>
              </a:rPr>
              <a:t>P3</a:t>
            </a:r>
            <a:r>
              <a:rPr lang="zh-CN" altLang="zh-CN" sz="2000" kern="0" dirty="0">
                <a:latin typeface="Times New Roman" panose="02020603050405020304" pitchFamily="18" charset="0"/>
                <a:ea typeface="宋体" panose="02010600030101010101" pitchFamily="2" charset="-122"/>
                <a:cs typeface="Times New Roman" panose="02020603050405020304" pitchFamily="18" charset="0"/>
              </a:rPr>
              <a:t>修改</a:t>
            </a:r>
            <a:r>
              <a:rPr lang="en-US" altLang="zh-CN" sz="2000" kern="0"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zh-CN" sz="2000" kern="0" dirty="0">
                <a:latin typeface="Times New Roman" panose="02020603050405020304" pitchFamily="18" charset="0"/>
                <a:ea typeface="宋体" panose="02010600030101010101" pitchFamily="2" charset="-122"/>
                <a:cs typeface="Times New Roman" panose="02020603050405020304" pitchFamily="18" charset="0"/>
              </a:rPr>
              <a:t>的值</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85E0D945-B43C-468E-8020-22112B64F7BA}"/>
              </a:ext>
            </a:extLst>
          </p:cNvPr>
          <p:cNvSpPr/>
          <p:nvPr/>
        </p:nvSpPr>
        <p:spPr>
          <a:xfrm>
            <a:off x="1858911" y="5833171"/>
            <a:ext cx="1659429" cy="461665"/>
          </a:xfrm>
          <a:prstGeom prst="rect">
            <a:avLst/>
          </a:prstGeom>
        </p:spPr>
        <p:txBody>
          <a:bodyPr wrap="none">
            <a:spAutoFit/>
          </a:bodyPr>
          <a:lstStyle/>
          <a:p>
            <a:r>
              <a:rPr lang="en-US" altLang="zh-CN" b="1" kern="0" dirty="0">
                <a:solidFill>
                  <a:srgbClr val="0000FF"/>
                </a:solidFill>
                <a:latin typeface="Courier New" pitchFamily="49" charset="0"/>
                <a:cs typeface="Courier New" pitchFamily="49" charset="0"/>
              </a:rPr>
              <a:t>*P3 = 1;</a:t>
            </a:r>
            <a:endParaRPr lang="zh-CN" altLang="en-US" dirty="0">
              <a:solidFill>
                <a:srgbClr val="0000FF"/>
              </a:solidFill>
            </a:endParaRPr>
          </a:p>
        </p:txBody>
      </p:sp>
      <p:sp>
        <p:nvSpPr>
          <p:cNvPr id="19" name="矩形 18">
            <a:extLst>
              <a:ext uri="{FF2B5EF4-FFF2-40B4-BE49-F238E27FC236}">
                <a16:creationId xmlns:a16="http://schemas.microsoft.com/office/drawing/2014/main" id="{FF63E69E-E219-40CC-99FD-FB152D254C04}"/>
              </a:ext>
            </a:extLst>
          </p:cNvPr>
          <p:cNvSpPr/>
          <p:nvPr/>
        </p:nvSpPr>
        <p:spPr>
          <a:xfrm>
            <a:off x="1858911" y="5441753"/>
            <a:ext cx="1659429" cy="461665"/>
          </a:xfrm>
          <a:prstGeom prst="rect">
            <a:avLst/>
          </a:prstGeom>
        </p:spPr>
        <p:txBody>
          <a:bodyPr wrap="none">
            <a:spAutoFit/>
          </a:bodyPr>
          <a:lstStyle/>
          <a:p>
            <a:r>
              <a:rPr lang="en-US" altLang="zh-CN" b="1" kern="0" dirty="0">
                <a:solidFill>
                  <a:srgbClr val="0000FF"/>
                </a:solidFill>
                <a:latin typeface="Courier New" pitchFamily="49" charset="0"/>
                <a:cs typeface="Courier New" pitchFamily="49" charset="0"/>
              </a:rPr>
              <a:t>P3 = &amp;</a:t>
            </a:r>
            <a:r>
              <a:rPr lang="en-US" altLang="zh-CN" b="1" kern="0" dirty="0" err="1">
                <a:solidFill>
                  <a:srgbClr val="0000FF"/>
                </a:solidFill>
                <a:latin typeface="Courier New" pitchFamily="49" charset="0"/>
                <a:cs typeface="Courier New" pitchFamily="49" charset="0"/>
              </a:rPr>
              <a:t>i</a:t>
            </a:r>
            <a:r>
              <a:rPr lang="en-US" altLang="zh-CN" b="1" kern="0" dirty="0">
                <a:solidFill>
                  <a:srgbClr val="0000FF"/>
                </a:solidFill>
                <a:latin typeface="Courier New" pitchFamily="49" charset="0"/>
                <a:cs typeface="Courier New" pitchFamily="49" charset="0"/>
              </a:rPr>
              <a:t>;</a:t>
            </a:r>
            <a:endParaRPr lang="zh-CN" altLang="en-US" dirty="0">
              <a:solidFill>
                <a:srgbClr val="0000FF"/>
              </a:solidFill>
            </a:endParaRPr>
          </a:p>
        </p:txBody>
      </p:sp>
      <p:sp>
        <p:nvSpPr>
          <p:cNvPr id="24" name="矩形 23">
            <a:extLst>
              <a:ext uri="{FF2B5EF4-FFF2-40B4-BE49-F238E27FC236}">
                <a16:creationId xmlns:a16="http://schemas.microsoft.com/office/drawing/2014/main" id="{84C14EB2-EB2F-403E-86BC-0B3094E75D82}"/>
              </a:ext>
            </a:extLst>
          </p:cNvPr>
          <p:cNvSpPr/>
          <p:nvPr/>
        </p:nvSpPr>
        <p:spPr>
          <a:xfrm>
            <a:off x="5915188" y="3317658"/>
            <a:ext cx="1659429" cy="461665"/>
          </a:xfrm>
          <a:prstGeom prst="rect">
            <a:avLst/>
          </a:prstGeom>
        </p:spPr>
        <p:txBody>
          <a:bodyPr wrap="none">
            <a:spAutoFit/>
          </a:bodyPr>
          <a:lstStyle/>
          <a:p>
            <a:r>
              <a:rPr lang="en-US" altLang="zh-CN" b="1" kern="0" dirty="0">
                <a:solidFill>
                  <a:srgbClr val="0000FF"/>
                </a:solidFill>
                <a:latin typeface="Courier New" pitchFamily="49" charset="0"/>
                <a:cs typeface="Courier New" pitchFamily="49" charset="0"/>
              </a:rPr>
              <a:t>P2 = &amp;M;</a:t>
            </a:r>
            <a:endParaRPr lang="zh-CN" altLang="en-US" dirty="0">
              <a:solidFill>
                <a:srgbClr val="0000FF"/>
              </a:solidFill>
            </a:endParaRPr>
          </a:p>
        </p:txBody>
      </p:sp>
      <p:sp>
        <p:nvSpPr>
          <p:cNvPr id="28" name="矩形 27">
            <a:extLst>
              <a:ext uri="{FF2B5EF4-FFF2-40B4-BE49-F238E27FC236}">
                <a16:creationId xmlns:a16="http://schemas.microsoft.com/office/drawing/2014/main" id="{9C5AE7E3-54BA-4A9B-9871-8C16524691F1}"/>
              </a:ext>
            </a:extLst>
          </p:cNvPr>
          <p:cNvSpPr/>
          <p:nvPr/>
        </p:nvSpPr>
        <p:spPr>
          <a:xfrm>
            <a:off x="5915188" y="4149080"/>
            <a:ext cx="1659429" cy="461665"/>
          </a:xfrm>
          <a:prstGeom prst="rect">
            <a:avLst/>
          </a:prstGeom>
        </p:spPr>
        <p:txBody>
          <a:bodyPr wrap="none">
            <a:spAutoFit/>
          </a:bodyPr>
          <a:lstStyle/>
          <a:p>
            <a:r>
              <a:rPr lang="zh-CN" altLang="en-US" b="1" kern="0" dirty="0">
                <a:latin typeface="Courier New" pitchFamily="49" charset="0"/>
                <a:cs typeface="Courier New" pitchFamily="49" charset="0"/>
              </a:rPr>
              <a:t>*</a:t>
            </a:r>
            <a:r>
              <a:rPr lang="en-US" altLang="zh-CN" b="1" kern="0" dirty="0">
                <a:latin typeface="Courier New" pitchFamily="49" charset="0"/>
                <a:cs typeface="Courier New" pitchFamily="49" charset="0"/>
              </a:rPr>
              <a:t>P2 = 1;</a:t>
            </a:r>
            <a:endParaRPr lang="zh-CN" altLang="en-US" dirty="0"/>
          </a:p>
        </p:txBody>
      </p:sp>
      <p:grpSp>
        <p:nvGrpSpPr>
          <p:cNvPr id="32" name="组合 31">
            <a:extLst>
              <a:ext uri="{FF2B5EF4-FFF2-40B4-BE49-F238E27FC236}">
                <a16:creationId xmlns:a16="http://schemas.microsoft.com/office/drawing/2014/main" id="{FC45FC61-26DE-4A03-8C61-7DFF127FE4A7}"/>
              </a:ext>
            </a:extLst>
          </p:cNvPr>
          <p:cNvGrpSpPr/>
          <p:nvPr/>
        </p:nvGrpSpPr>
        <p:grpSpPr>
          <a:xfrm>
            <a:off x="6455248" y="3366199"/>
            <a:ext cx="339028" cy="364582"/>
            <a:chOff x="6950301" y="1583795"/>
            <a:chExt cx="360040" cy="360040"/>
          </a:xfrm>
        </p:grpSpPr>
        <p:cxnSp>
          <p:nvCxnSpPr>
            <p:cNvPr id="33" name="直接连接符 32">
              <a:extLst>
                <a:ext uri="{FF2B5EF4-FFF2-40B4-BE49-F238E27FC236}">
                  <a16:creationId xmlns:a16="http://schemas.microsoft.com/office/drawing/2014/main" id="{6DF8C6BC-AB0E-47C1-BDD0-12A2BF0222D8}"/>
                </a:ext>
              </a:extLst>
            </p:cNvPr>
            <p:cNvCxnSpPr/>
            <p:nvPr/>
          </p:nvCxnSpPr>
          <p:spPr bwMode="auto">
            <a:xfrm>
              <a:off x="6950301" y="158379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4" name="直接连接符 33">
              <a:extLst>
                <a:ext uri="{FF2B5EF4-FFF2-40B4-BE49-F238E27FC236}">
                  <a16:creationId xmlns:a16="http://schemas.microsoft.com/office/drawing/2014/main" id="{950B2003-ED22-4F84-8F25-D169F7503450}"/>
                </a:ext>
              </a:extLst>
            </p:cNvPr>
            <p:cNvCxnSpPr/>
            <p:nvPr/>
          </p:nvCxnSpPr>
          <p:spPr bwMode="auto">
            <a:xfrm flipH="1">
              <a:off x="6950341" y="158383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35" name="组合 34">
            <a:extLst>
              <a:ext uri="{FF2B5EF4-FFF2-40B4-BE49-F238E27FC236}">
                <a16:creationId xmlns:a16="http://schemas.microsoft.com/office/drawing/2014/main" id="{52B088EE-769A-4244-988C-38A2EBF295B8}"/>
              </a:ext>
            </a:extLst>
          </p:cNvPr>
          <p:cNvGrpSpPr/>
          <p:nvPr/>
        </p:nvGrpSpPr>
        <p:grpSpPr>
          <a:xfrm>
            <a:off x="6455246" y="3789040"/>
            <a:ext cx="339028" cy="364582"/>
            <a:chOff x="6950301" y="1583795"/>
            <a:chExt cx="360040" cy="360040"/>
          </a:xfrm>
        </p:grpSpPr>
        <p:cxnSp>
          <p:nvCxnSpPr>
            <p:cNvPr id="36" name="直接连接符 35">
              <a:extLst>
                <a:ext uri="{FF2B5EF4-FFF2-40B4-BE49-F238E27FC236}">
                  <a16:creationId xmlns:a16="http://schemas.microsoft.com/office/drawing/2014/main" id="{AC00135D-1D48-4DF0-8F89-AFDD90D8EED2}"/>
                </a:ext>
              </a:extLst>
            </p:cNvPr>
            <p:cNvCxnSpPr/>
            <p:nvPr/>
          </p:nvCxnSpPr>
          <p:spPr bwMode="auto">
            <a:xfrm>
              <a:off x="6950301" y="158379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7" name="直接连接符 36">
              <a:extLst>
                <a:ext uri="{FF2B5EF4-FFF2-40B4-BE49-F238E27FC236}">
                  <a16:creationId xmlns:a16="http://schemas.microsoft.com/office/drawing/2014/main" id="{72E0CF2E-5329-41D1-B3AC-3C6D64DA46CB}"/>
                </a:ext>
              </a:extLst>
            </p:cNvPr>
            <p:cNvCxnSpPr/>
            <p:nvPr/>
          </p:nvCxnSpPr>
          <p:spPr bwMode="auto">
            <a:xfrm flipH="1">
              <a:off x="6950341" y="158383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38" name="组合 37">
            <a:extLst>
              <a:ext uri="{FF2B5EF4-FFF2-40B4-BE49-F238E27FC236}">
                <a16:creationId xmlns:a16="http://schemas.microsoft.com/office/drawing/2014/main" id="{AC50F6C6-DE44-4FC9-AB3D-DF64A07CF8D0}"/>
              </a:ext>
            </a:extLst>
          </p:cNvPr>
          <p:cNvGrpSpPr/>
          <p:nvPr/>
        </p:nvGrpSpPr>
        <p:grpSpPr>
          <a:xfrm>
            <a:off x="2422436" y="5514432"/>
            <a:ext cx="339028" cy="364582"/>
            <a:chOff x="6950301" y="1583795"/>
            <a:chExt cx="360040" cy="360040"/>
          </a:xfrm>
        </p:grpSpPr>
        <p:cxnSp>
          <p:nvCxnSpPr>
            <p:cNvPr id="39" name="直接连接符 38">
              <a:extLst>
                <a:ext uri="{FF2B5EF4-FFF2-40B4-BE49-F238E27FC236}">
                  <a16:creationId xmlns:a16="http://schemas.microsoft.com/office/drawing/2014/main" id="{2BF87C6E-D78E-4B5C-9838-80C081A5259A}"/>
                </a:ext>
              </a:extLst>
            </p:cNvPr>
            <p:cNvCxnSpPr/>
            <p:nvPr/>
          </p:nvCxnSpPr>
          <p:spPr bwMode="auto">
            <a:xfrm>
              <a:off x="6950301" y="158379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0" name="直接连接符 39">
              <a:extLst>
                <a:ext uri="{FF2B5EF4-FFF2-40B4-BE49-F238E27FC236}">
                  <a16:creationId xmlns:a16="http://schemas.microsoft.com/office/drawing/2014/main" id="{45FFE1C6-5384-4FD7-995D-CC5EA9C54781}"/>
                </a:ext>
              </a:extLst>
            </p:cNvPr>
            <p:cNvCxnSpPr/>
            <p:nvPr/>
          </p:nvCxnSpPr>
          <p:spPr bwMode="auto">
            <a:xfrm flipH="1">
              <a:off x="6950341" y="158383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41" name="组合 40">
            <a:extLst>
              <a:ext uri="{FF2B5EF4-FFF2-40B4-BE49-F238E27FC236}">
                <a16:creationId xmlns:a16="http://schemas.microsoft.com/office/drawing/2014/main" id="{58D0B173-0EA8-4685-A3E0-0370A703E6BD}"/>
              </a:ext>
            </a:extLst>
          </p:cNvPr>
          <p:cNvGrpSpPr/>
          <p:nvPr/>
        </p:nvGrpSpPr>
        <p:grpSpPr>
          <a:xfrm>
            <a:off x="2605828" y="5884329"/>
            <a:ext cx="339028" cy="364582"/>
            <a:chOff x="6950301" y="1583795"/>
            <a:chExt cx="360040" cy="360040"/>
          </a:xfrm>
        </p:grpSpPr>
        <p:cxnSp>
          <p:nvCxnSpPr>
            <p:cNvPr id="42" name="直接连接符 41">
              <a:extLst>
                <a:ext uri="{FF2B5EF4-FFF2-40B4-BE49-F238E27FC236}">
                  <a16:creationId xmlns:a16="http://schemas.microsoft.com/office/drawing/2014/main" id="{3CF3C434-5C8D-41BD-B823-ACBA0B642162}"/>
                </a:ext>
              </a:extLst>
            </p:cNvPr>
            <p:cNvCxnSpPr/>
            <p:nvPr/>
          </p:nvCxnSpPr>
          <p:spPr bwMode="auto">
            <a:xfrm>
              <a:off x="6950301" y="158379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3" name="直接连接符 42">
              <a:extLst>
                <a:ext uri="{FF2B5EF4-FFF2-40B4-BE49-F238E27FC236}">
                  <a16:creationId xmlns:a16="http://schemas.microsoft.com/office/drawing/2014/main" id="{6F3282D6-663B-41D1-A4F9-C6A12D5C8457}"/>
                </a:ext>
              </a:extLst>
            </p:cNvPr>
            <p:cNvCxnSpPr/>
            <p:nvPr/>
          </p:nvCxnSpPr>
          <p:spPr bwMode="auto">
            <a:xfrm flipH="1">
              <a:off x="6950341" y="158383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12" name="左大括号 11">
            <a:extLst>
              <a:ext uri="{FF2B5EF4-FFF2-40B4-BE49-F238E27FC236}">
                <a16:creationId xmlns:a16="http://schemas.microsoft.com/office/drawing/2014/main" id="{73C1F680-B9C3-464C-A7A8-3C2ED25EE488}"/>
              </a:ext>
            </a:extLst>
          </p:cNvPr>
          <p:cNvSpPr/>
          <p:nvPr/>
        </p:nvSpPr>
        <p:spPr bwMode="auto">
          <a:xfrm>
            <a:off x="5826530" y="2213965"/>
            <a:ext cx="180000" cy="900000"/>
          </a:xfrm>
          <a:prstGeom prst="lef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14" name="直接箭头连接符 13">
            <a:extLst>
              <a:ext uri="{FF2B5EF4-FFF2-40B4-BE49-F238E27FC236}">
                <a16:creationId xmlns:a16="http://schemas.microsoft.com/office/drawing/2014/main" id="{E1C6FA7F-348C-48A1-A0BD-4513EC521636}"/>
              </a:ext>
            </a:extLst>
          </p:cNvPr>
          <p:cNvCxnSpPr>
            <a:cxnSpLocks/>
          </p:cNvCxnSpPr>
          <p:nvPr/>
        </p:nvCxnSpPr>
        <p:spPr bwMode="auto">
          <a:xfrm flipV="1">
            <a:off x="3163571" y="2663916"/>
            <a:ext cx="2526590" cy="145780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4" name="直接箭头连接符 43">
            <a:extLst>
              <a:ext uri="{FF2B5EF4-FFF2-40B4-BE49-F238E27FC236}">
                <a16:creationId xmlns:a16="http://schemas.microsoft.com/office/drawing/2014/main" id="{54D2FE83-B539-46F6-8181-602C113B50BA}"/>
              </a:ext>
            </a:extLst>
          </p:cNvPr>
          <p:cNvCxnSpPr>
            <a:cxnSpLocks/>
          </p:cNvCxnSpPr>
          <p:nvPr/>
        </p:nvCxnSpPr>
        <p:spPr bwMode="auto">
          <a:xfrm flipV="1">
            <a:off x="4295166" y="4194085"/>
            <a:ext cx="1440000" cy="360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5" name="左大括号 44">
            <a:extLst>
              <a:ext uri="{FF2B5EF4-FFF2-40B4-BE49-F238E27FC236}">
                <a16:creationId xmlns:a16="http://schemas.microsoft.com/office/drawing/2014/main" id="{3E8053EA-3B6D-4729-B295-01ADBDD1688F}"/>
              </a:ext>
            </a:extLst>
          </p:cNvPr>
          <p:cNvSpPr/>
          <p:nvPr/>
        </p:nvSpPr>
        <p:spPr bwMode="auto">
          <a:xfrm>
            <a:off x="5826530" y="3564155"/>
            <a:ext cx="180000" cy="1260000"/>
          </a:xfrm>
          <a:prstGeom prst="lef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46" name="矩形 45">
            <a:extLst>
              <a:ext uri="{FF2B5EF4-FFF2-40B4-BE49-F238E27FC236}">
                <a16:creationId xmlns:a16="http://schemas.microsoft.com/office/drawing/2014/main" id="{6D23618E-2D90-4F7D-ACA4-DF0E6C038146}"/>
              </a:ext>
            </a:extLst>
          </p:cNvPr>
          <p:cNvSpPr/>
          <p:nvPr/>
        </p:nvSpPr>
        <p:spPr>
          <a:xfrm>
            <a:off x="5915188" y="3744035"/>
            <a:ext cx="1659429" cy="461665"/>
          </a:xfrm>
          <a:prstGeom prst="rect">
            <a:avLst/>
          </a:prstGeom>
        </p:spPr>
        <p:txBody>
          <a:bodyPr wrap="none">
            <a:spAutoFit/>
          </a:bodyPr>
          <a:lstStyle/>
          <a:p>
            <a:r>
              <a:rPr lang="en-US" altLang="zh-CN" b="1" kern="0" dirty="0">
                <a:solidFill>
                  <a:srgbClr val="0000FF"/>
                </a:solidFill>
                <a:latin typeface="Courier New" pitchFamily="49" charset="0"/>
                <a:cs typeface="Courier New" pitchFamily="49" charset="0"/>
              </a:rPr>
              <a:t>P2 = &amp;j;</a:t>
            </a:r>
            <a:endParaRPr lang="zh-CN" altLang="en-US" dirty="0">
              <a:solidFill>
                <a:srgbClr val="0000FF"/>
              </a:solidFill>
            </a:endParaRPr>
          </a:p>
        </p:txBody>
      </p:sp>
      <p:grpSp>
        <p:nvGrpSpPr>
          <p:cNvPr id="47" name="组合 46">
            <a:extLst>
              <a:ext uri="{FF2B5EF4-FFF2-40B4-BE49-F238E27FC236}">
                <a16:creationId xmlns:a16="http://schemas.microsoft.com/office/drawing/2014/main" id="{BB95C71C-12B9-4C6B-B534-188E1B26A002}"/>
              </a:ext>
            </a:extLst>
          </p:cNvPr>
          <p:cNvGrpSpPr/>
          <p:nvPr/>
        </p:nvGrpSpPr>
        <p:grpSpPr>
          <a:xfrm>
            <a:off x="8660493" y="4582254"/>
            <a:ext cx="339028" cy="364582"/>
            <a:chOff x="6950301" y="1583795"/>
            <a:chExt cx="360040" cy="360040"/>
          </a:xfrm>
        </p:grpSpPr>
        <p:cxnSp>
          <p:nvCxnSpPr>
            <p:cNvPr id="48" name="直接连接符 47">
              <a:extLst>
                <a:ext uri="{FF2B5EF4-FFF2-40B4-BE49-F238E27FC236}">
                  <a16:creationId xmlns:a16="http://schemas.microsoft.com/office/drawing/2014/main" id="{F70224AF-E74C-47B7-828A-1E14F973B01D}"/>
                </a:ext>
              </a:extLst>
            </p:cNvPr>
            <p:cNvCxnSpPr/>
            <p:nvPr/>
          </p:nvCxnSpPr>
          <p:spPr bwMode="auto">
            <a:xfrm>
              <a:off x="6950301" y="158379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9" name="直接连接符 48">
              <a:extLst>
                <a:ext uri="{FF2B5EF4-FFF2-40B4-BE49-F238E27FC236}">
                  <a16:creationId xmlns:a16="http://schemas.microsoft.com/office/drawing/2014/main" id="{E62E5B8A-126E-453D-A86F-C393A0B21BEF}"/>
                </a:ext>
              </a:extLst>
            </p:cNvPr>
            <p:cNvCxnSpPr/>
            <p:nvPr/>
          </p:nvCxnSpPr>
          <p:spPr bwMode="auto">
            <a:xfrm flipH="1">
              <a:off x="6950341" y="158383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50" name="左大括号 49">
            <a:extLst>
              <a:ext uri="{FF2B5EF4-FFF2-40B4-BE49-F238E27FC236}">
                <a16:creationId xmlns:a16="http://schemas.microsoft.com/office/drawing/2014/main" id="{CD5BA542-1591-424A-A6C2-A0E462B02F32}"/>
              </a:ext>
            </a:extLst>
          </p:cNvPr>
          <p:cNvSpPr/>
          <p:nvPr/>
        </p:nvSpPr>
        <p:spPr bwMode="auto">
          <a:xfrm>
            <a:off x="1684736" y="5634697"/>
            <a:ext cx="180000" cy="900000"/>
          </a:xfrm>
          <a:prstGeom prst="lef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51" name="直接箭头连接符 50">
            <a:extLst>
              <a:ext uri="{FF2B5EF4-FFF2-40B4-BE49-F238E27FC236}">
                <a16:creationId xmlns:a16="http://schemas.microsoft.com/office/drawing/2014/main" id="{62F9552B-485D-4B20-B897-DA4B79061974}"/>
              </a:ext>
            </a:extLst>
          </p:cNvPr>
          <p:cNvCxnSpPr>
            <a:cxnSpLocks/>
          </p:cNvCxnSpPr>
          <p:nvPr/>
        </p:nvCxnSpPr>
        <p:spPr bwMode="auto">
          <a:xfrm>
            <a:off x="1156541" y="5229482"/>
            <a:ext cx="387335" cy="8345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矩形 21">
            <a:extLst>
              <a:ext uri="{FF2B5EF4-FFF2-40B4-BE49-F238E27FC236}">
                <a16:creationId xmlns:a16="http://schemas.microsoft.com/office/drawing/2014/main" id="{759A99E6-3018-43AD-8436-8079FEE4FCDA}"/>
              </a:ext>
            </a:extLst>
          </p:cNvPr>
          <p:cNvSpPr/>
          <p:nvPr/>
        </p:nvSpPr>
        <p:spPr>
          <a:xfrm>
            <a:off x="5960191" y="5049180"/>
            <a:ext cx="2666878" cy="1200329"/>
          </a:xfrm>
          <a:prstGeom prst="rect">
            <a:avLst/>
          </a:prstGeom>
          <a:ln>
            <a:solidFill>
              <a:schemeClr val="tx1"/>
            </a:solidFill>
          </a:ln>
        </p:spPr>
        <p:txBody>
          <a:bodyPr wrap="square">
            <a:spAutoFit/>
          </a:bodyPr>
          <a:lstStyle/>
          <a:p>
            <a:r>
              <a:rPr lang="en-US" altLang="zh-CN" b="1" dirty="0">
                <a:latin typeface="Courier New" pitchFamily="49" charset="0"/>
                <a:cs typeface="Courier New" pitchFamily="49" charset="0"/>
              </a:rPr>
              <a:t>int *q = &amp;</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r>
              <a:rPr lang="en-US" altLang="zh-CN" b="1" dirty="0">
                <a:latin typeface="Courier New" pitchFamily="49" charset="0"/>
                <a:cs typeface="Courier New" pitchFamily="49" charset="0"/>
              </a:rPr>
              <a:t>q = &amp;j;</a:t>
            </a:r>
          </a:p>
          <a:p>
            <a:r>
              <a:rPr lang="en-US" altLang="zh-CN" b="1" dirty="0">
                <a:solidFill>
                  <a:srgbClr val="0000FF"/>
                </a:solidFill>
                <a:latin typeface="Courier New" pitchFamily="49" charset="0"/>
                <a:cs typeface="Courier New" pitchFamily="49" charset="0"/>
              </a:rPr>
              <a:t>q = &amp;M;</a:t>
            </a:r>
          </a:p>
        </p:txBody>
      </p:sp>
      <p:grpSp>
        <p:nvGrpSpPr>
          <p:cNvPr id="52" name="组合 51">
            <a:extLst>
              <a:ext uri="{FF2B5EF4-FFF2-40B4-BE49-F238E27FC236}">
                <a16:creationId xmlns:a16="http://schemas.microsoft.com/office/drawing/2014/main" id="{7DF15385-C203-49C9-926A-CD1FE678DCAA}"/>
              </a:ext>
            </a:extLst>
          </p:cNvPr>
          <p:cNvGrpSpPr/>
          <p:nvPr/>
        </p:nvGrpSpPr>
        <p:grpSpPr>
          <a:xfrm>
            <a:off x="6345123" y="5808886"/>
            <a:ext cx="339028" cy="364582"/>
            <a:chOff x="6950301" y="1583795"/>
            <a:chExt cx="360040" cy="360040"/>
          </a:xfrm>
        </p:grpSpPr>
        <p:cxnSp>
          <p:nvCxnSpPr>
            <p:cNvPr id="53" name="直接连接符 52">
              <a:extLst>
                <a:ext uri="{FF2B5EF4-FFF2-40B4-BE49-F238E27FC236}">
                  <a16:creationId xmlns:a16="http://schemas.microsoft.com/office/drawing/2014/main" id="{01761F8E-146C-435E-9E02-6BBA19767F63}"/>
                </a:ext>
              </a:extLst>
            </p:cNvPr>
            <p:cNvCxnSpPr/>
            <p:nvPr/>
          </p:nvCxnSpPr>
          <p:spPr bwMode="auto">
            <a:xfrm>
              <a:off x="6950301" y="158379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4" name="直接连接符 53">
              <a:extLst>
                <a:ext uri="{FF2B5EF4-FFF2-40B4-BE49-F238E27FC236}">
                  <a16:creationId xmlns:a16="http://schemas.microsoft.com/office/drawing/2014/main" id="{D2CF1975-8916-41A8-B5AE-216011DF40E1}"/>
                </a:ext>
              </a:extLst>
            </p:cNvPr>
            <p:cNvCxnSpPr/>
            <p:nvPr/>
          </p:nvCxnSpPr>
          <p:spPr bwMode="auto">
            <a:xfrm flipH="1">
              <a:off x="6950341" y="1583835"/>
              <a:ext cx="360000" cy="360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7273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p:bldP spid="4" grpId="0"/>
      <p:bldP spid="5" grpId="0"/>
      <p:bldP spid="7" grpId="0"/>
      <p:bldP spid="8" grpId="0"/>
      <p:bldP spid="15" grpId="0"/>
      <p:bldP spid="19" grpId="0"/>
      <p:bldP spid="24" grpId="0"/>
      <p:bldP spid="28" grpId="0"/>
      <p:bldP spid="12" grpId="0" animBg="1"/>
      <p:bldP spid="45" grpId="0" animBg="1"/>
      <p:bldP spid="46" grpId="0"/>
      <p:bldP spid="50" grpId="0" animBg="1"/>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a:t>在主调函数中进行取值操作</a:t>
            </a:r>
          </a:p>
        </p:txBody>
      </p:sp>
      <p:sp>
        <p:nvSpPr>
          <p:cNvPr id="28675" name="内容占位符 2"/>
          <p:cNvSpPr>
            <a:spLocks noGrp="1"/>
          </p:cNvSpPr>
          <p:nvPr>
            <p:ph idx="1"/>
          </p:nvPr>
        </p:nvSpPr>
        <p:spPr/>
        <p:txBody>
          <a:bodyPr/>
          <a:lstStyle/>
          <a:p>
            <a:r>
              <a:rPr lang="zh-CN" altLang="en-US" dirty="0"/>
              <a:t>指针类型返回值</a:t>
            </a:r>
            <a:endParaRPr lang="en-US" altLang="zh-CN" dirty="0"/>
          </a:p>
          <a:p>
            <a:r>
              <a:rPr lang="zh-CN" altLang="en-US" sz="2400" dirty="0"/>
              <a:t>例</a:t>
            </a:r>
            <a:r>
              <a:rPr lang="en-US" altLang="zh-CN" sz="2400" dirty="0"/>
              <a:t>6.4</a:t>
            </a:r>
            <a:endParaRPr lang="zh-CN" altLang="en-US" sz="2400" dirty="0"/>
          </a:p>
        </p:txBody>
      </p:sp>
      <p:sp>
        <p:nvSpPr>
          <p:cNvPr id="28676" name="矩形 3"/>
          <p:cNvSpPr>
            <a:spLocks noChangeArrowheads="1"/>
          </p:cNvSpPr>
          <p:nvPr/>
        </p:nvSpPr>
        <p:spPr bwMode="auto">
          <a:xfrm>
            <a:off x="292097" y="1785099"/>
            <a:ext cx="6793947" cy="2862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s-ES" altLang="zh-CN" sz="2000" b="1" dirty="0">
                <a:solidFill>
                  <a:srgbClr val="FF0000"/>
                </a:solidFill>
                <a:latin typeface="Courier New" pitchFamily="49" charset="0"/>
                <a:cs typeface="Courier New" pitchFamily="49" charset="0"/>
              </a:rPr>
              <a:t>int </a:t>
            </a:r>
            <a:r>
              <a:rPr lang="fr-FR" altLang="zh-CN" sz="2000" b="1" dirty="0">
                <a:solidFill>
                  <a:srgbClr val="FF0000"/>
                </a:solidFill>
                <a:latin typeface="Courier New" pitchFamily="49" charset="0"/>
                <a:cs typeface="Courier New" pitchFamily="49" charset="0"/>
              </a:rPr>
              <a:t>*</a:t>
            </a:r>
            <a:r>
              <a:rPr lang="fr-FR" altLang="zh-CN" sz="2000" dirty="0">
                <a:latin typeface="Courier New" pitchFamily="49" charset="0"/>
                <a:cs typeface="Courier New" pitchFamily="49" charset="0"/>
              </a:rPr>
              <a:t>Max(</a:t>
            </a:r>
            <a:r>
              <a:rPr lang="fr-FR" altLang="zh-CN" sz="2000" dirty="0">
                <a:solidFill>
                  <a:srgbClr val="FF0000"/>
                </a:solidFill>
                <a:latin typeface="Courier New" pitchFamily="49" charset="0"/>
                <a:cs typeface="Courier New" pitchFamily="49" charset="0"/>
              </a:rPr>
              <a:t>const</a:t>
            </a:r>
            <a:r>
              <a:rPr lang="fr-FR" altLang="zh-CN" sz="2000" b="1" dirty="0">
                <a:latin typeface="Courier New" pitchFamily="49" charset="0"/>
                <a:cs typeface="Courier New" pitchFamily="49" charset="0"/>
              </a:rPr>
              <a:t> </a:t>
            </a:r>
            <a:r>
              <a:rPr lang="fr-FR" altLang="zh-CN" sz="2000" dirty="0">
                <a:latin typeface="Courier New" pitchFamily="49" charset="0"/>
                <a:cs typeface="Courier New" pitchFamily="49" charset="0"/>
              </a:rPr>
              <a:t>int ac[ ], int num)</a:t>
            </a:r>
            <a:endParaRPr lang="zh-CN" altLang="zh-CN" sz="2000" dirty="0">
              <a:latin typeface="Courier New" pitchFamily="49" charset="0"/>
              <a:cs typeface="Courier New" pitchFamily="49" charset="0"/>
            </a:endParaRPr>
          </a:p>
          <a:p>
            <a:r>
              <a:rPr lang="fr-FR"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r>
              <a:rPr lang="fr-FR"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max_index</a:t>
            </a:r>
            <a:r>
              <a:rPr lang="en-US" altLang="zh-CN" sz="2000" dirty="0">
                <a:latin typeface="Courier New" pitchFamily="49" charset="0"/>
                <a:cs typeface="Courier New" pitchFamily="49" charset="0"/>
              </a:rPr>
              <a:t> = 0;</a:t>
            </a:r>
            <a:endParaRPr lang="zh-CN" altLang="zh-CN" sz="2000" dirty="0">
              <a:latin typeface="Courier New" pitchFamily="49" charset="0"/>
              <a:cs typeface="Courier New" pitchFamily="49" charset="0"/>
            </a:endParaRPr>
          </a:p>
          <a:p>
            <a:r>
              <a:rPr lang="en-US" altLang="zh-CN" sz="2000" dirty="0">
                <a:latin typeface="Courier New" pitchFamily="49" charset="0"/>
                <a:cs typeface="Courier New" pitchFamily="49" charset="0"/>
              </a:rPr>
              <a:t>	for(</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 = 1;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 &lt; </a:t>
            </a:r>
            <a:r>
              <a:rPr lang="en-US" altLang="zh-CN" sz="2000" dirty="0" err="1">
                <a:latin typeface="Courier New" pitchFamily="49" charset="0"/>
                <a:cs typeface="Courier New" pitchFamily="49" charset="0"/>
              </a:rPr>
              <a:t>num</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r>
              <a:rPr lang="en-US" altLang="zh-CN" sz="2000" dirty="0">
                <a:latin typeface="Courier New" pitchFamily="49" charset="0"/>
                <a:cs typeface="Courier New" pitchFamily="49" charset="0"/>
              </a:rPr>
              <a:t>		if(ac[</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 &gt; ac[</a:t>
            </a:r>
            <a:r>
              <a:rPr lang="en-US" altLang="zh-CN" sz="2000" dirty="0" err="1">
                <a:latin typeface="Courier New" pitchFamily="49" charset="0"/>
                <a:cs typeface="Courier New" pitchFamily="49" charset="0"/>
              </a:rPr>
              <a:t>max_index</a:t>
            </a:r>
            <a:r>
              <a:rPr lang="en-US"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max_index</a:t>
            </a:r>
            <a:r>
              <a:rPr lang="en-US" altLang="zh-CN" sz="2000" dirty="0">
                <a:latin typeface="Courier New" pitchFamily="49" charset="0"/>
                <a:cs typeface="Courier New" pitchFamily="49" charset="0"/>
              </a:rPr>
              <a:t> =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r>
              <a:rPr lang="en-US" altLang="zh-CN" sz="2000" dirty="0">
                <a:latin typeface="Courier New" pitchFamily="49" charset="0"/>
                <a:cs typeface="Courier New" pitchFamily="49" charset="0"/>
              </a:rPr>
              <a:t>	return </a:t>
            </a:r>
            <a:r>
              <a:rPr lang="en-US" altLang="zh-CN" sz="2000" dirty="0">
                <a:solidFill>
                  <a:srgbClr val="FF0000"/>
                </a:solidFill>
                <a:latin typeface="Courier New" pitchFamily="49" charset="0"/>
                <a:cs typeface="Courier New" pitchFamily="49" charset="0"/>
              </a:rPr>
              <a:t>(</a:t>
            </a:r>
            <a:r>
              <a:rPr lang="en-US" altLang="zh-CN" sz="2000" dirty="0" err="1">
                <a:solidFill>
                  <a:srgbClr val="FF0000"/>
                </a:solidFill>
                <a:latin typeface="Courier New" pitchFamily="49" charset="0"/>
                <a:cs typeface="Courier New" pitchFamily="49" charset="0"/>
              </a:rPr>
              <a:t>int</a:t>
            </a:r>
            <a:r>
              <a:rPr lang="en-US" altLang="zh-CN" sz="2000" dirty="0">
                <a:solidFill>
                  <a:srgbClr val="FF0000"/>
                </a:solidFill>
                <a:latin typeface="Courier New" pitchFamily="49" charset="0"/>
                <a:cs typeface="Courier New" pitchFamily="49" charset="0"/>
              </a:rPr>
              <a:t> *)</a:t>
            </a:r>
            <a:r>
              <a:rPr lang="en-US" altLang="zh-CN" sz="2000" dirty="0">
                <a:latin typeface="Courier New" pitchFamily="49" charset="0"/>
                <a:cs typeface="Courier New" pitchFamily="49" charset="0"/>
              </a:rPr>
              <a:t>&amp;ac[</a:t>
            </a:r>
            <a:r>
              <a:rPr lang="en-US" altLang="zh-CN" sz="2000" dirty="0" err="1">
                <a:latin typeface="Courier New" pitchFamily="49" charset="0"/>
                <a:cs typeface="Courier New" pitchFamily="49" charset="0"/>
              </a:rPr>
              <a:t>max_index</a:t>
            </a:r>
            <a:r>
              <a:rPr lang="en-US"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r>
              <a:rPr lang="en-US"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endParaRPr lang="zh-CN" altLang="en-US" sz="2000" b="1" dirty="0">
              <a:latin typeface="Courier New" pitchFamily="49" charset="0"/>
              <a:cs typeface="Courier New" pitchFamily="49" charset="0"/>
            </a:endParaRPr>
          </a:p>
        </p:txBody>
      </p:sp>
      <p:sp>
        <p:nvSpPr>
          <p:cNvPr id="28677"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AB83581B-134F-45C0-8A87-2171A8FDB1AB}" type="slidenum">
              <a:rPr lang="en-US" altLang="zh-CN" sz="1200">
                <a:ea typeface="楷体_GB2312" pitchFamily="49" charset="-122"/>
              </a:rPr>
              <a:pPr algn="r" eaLnBrk="1" hangingPunct="1"/>
              <a:t>41</a:t>
            </a:fld>
            <a:endParaRPr lang="en-US" altLang="zh-CN" sz="1200">
              <a:ea typeface="楷体_GB2312" pitchFamily="49" charset="-122"/>
            </a:endParaRPr>
          </a:p>
        </p:txBody>
      </p:sp>
      <p:sp>
        <p:nvSpPr>
          <p:cNvPr id="6" name="矩形标注 5"/>
          <p:cNvSpPr>
            <a:spLocks noChangeArrowheads="1"/>
          </p:cNvSpPr>
          <p:nvPr/>
        </p:nvSpPr>
        <p:spPr bwMode="auto">
          <a:xfrm>
            <a:off x="289561" y="4740508"/>
            <a:ext cx="5400000" cy="432000"/>
          </a:xfrm>
          <a:prstGeom prst="wedgeRectCallout">
            <a:avLst>
              <a:gd name="adj1" fmla="val -2060"/>
              <a:gd name="adj2" fmla="val -244911"/>
            </a:avLst>
          </a:prstGeom>
          <a:solidFill>
            <a:schemeClr val="bg1"/>
          </a:solidFill>
          <a:ln w="9525" algn="ctr">
            <a:solidFill>
              <a:schemeClr val="tx1"/>
            </a:solidFill>
            <a:round/>
            <a:headEnd/>
            <a:tailEnd/>
          </a:ln>
        </p:spPr>
        <p:txBody>
          <a:bodyPr/>
          <a:lstStyle/>
          <a:p>
            <a:r>
              <a:rPr lang="en-US" altLang="zh-CN" sz="2000" dirty="0">
                <a:latin typeface="Courier New" pitchFamily="49" charset="0"/>
                <a:cs typeface="Courier New" pitchFamily="49" charset="0"/>
              </a:rPr>
              <a:t> </a:t>
            </a:r>
            <a:r>
              <a:rPr lang="zh-CN" altLang="en-US" sz="2000" dirty="0">
                <a:latin typeface="Courier New" pitchFamily="49" charset="0"/>
                <a:cs typeface="Courier New" pitchFamily="49" charset="0"/>
              </a:rPr>
              <a:t>将</a:t>
            </a:r>
            <a:r>
              <a:rPr lang="en-US" altLang="zh-CN" sz="2000" dirty="0" err="1">
                <a:latin typeface="Courier New" pitchFamily="49" charset="0"/>
                <a:cs typeface="Courier New" pitchFamily="49" charset="0"/>
              </a:rPr>
              <a:t>const</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zh-CN" altLang="en-US" sz="2000" dirty="0">
                <a:latin typeface="Courier New" pitchFamily="49" charset="0"/>
                <a:cs typeface="Courier New" pitchFamily="49" charset="0"/>
              </a:rPr>
              <a:t>型地址转换成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zh-CN" altLang="en-US" sz="2000" dirty="0">
                <a:latin typeface="Courier New" pitchFamily="49" charset="0"/>
                <a:cs typeface="Courier New" pitchFamily="49" charset="0"/>
              </a:rPr>
              <a:t>型地址</a:t>
            </a:r>
          </a:p>
        </p:txBody>
      </p:sp>
      <p:sp>
        <p:nvSpPr>
          <p:cNvPr id="2" name="矩形 1">
            <a:extLst>
              <a:ext uri="{FF2B5EF4-FFF2-40B4-BE49-F238E27FC236}">
                <a16:creationId xmlns:a16="http://schemas.microsoft.com/office/drawing/2014/main" id="{08E36133-3BCC-4E7A-850D-F12F6C8DCB52}"/>
              </a:ext>
            </a:extLst>
          </p:cNvPr>
          <p:cNvSpPr/>
          <p:nvPr/>
        </p:nvSpPr>
        <p:spPr>
          <a:xfrm>
            <a:off x="5810413" y="3311983"/>
            <a:ext cx="6092825" cy="2862322"/>
          </a:xfrm>
          <a:prstGeom prst="rect">
            <a:avLst/>
          </a:prstGeom>
          <a:solidFill>
            <a:schemeClr val="bg1"/>
          </a:solidFill>
          <a:ln>
            <a:solidFill>
              <a:schemeClr val="tx1"/>
            </a:solidFill>
          </a:ln>
        </p:spPr>
        <p:txBody>
          <a:bodyPr>
            <a:spAutoFit/>
          </a:bodyPr>
          <a:lstStyle/>
          <a:p>
            <a:pPr>
              <a:buFontTx/>
              <a:buNone/>
            </a:pPr>
            <a:r>
              <a:rPr lang="en-US" altLang="zh-CN" sz="2000" b="1" dirty="0">
                <a:latin typeface="Courier New" panose="02070309020205020404" pitchFamily="49" charset="0"/>
                <a:cs typeface="Courier New" pitchFamily="49" charset="0"/>
              </a:rPr>
              <a:t>int main( )</a:t>
            </a:r>
            <a:endParaRPr lang="zh-CN" altLang="zh-CN" sz="2000" b="1" dirty="0">
              <a:latin typeface="Courier New" panose="02070309020205020404" pitchFamily="49" charset="0"/>
              <a:cs typeface="Courier New" pitchFamily="49" charset="0"/>
            </a:endParaRPr>
          </a:p>
          <a:p>
            <a:pPr>
              <a:buFontTx/>
              <a:buNone/>
            </a:pPr>
            <a:r>
              <a:rPr lang="en-US" altLang="zh-CN" sz="2000" b="1" dirty="0">
                <a:latin typeface="Courier New" panose="02070309020205020404" pitchFamily="49" charset="0"/>
                <a:cs typeface="Courier New" pitchFamily="49" charset="0"/>
              </a:rPr>
              <a:t>{</a:t>
            </a:r>
            <a:endParaRPr lang="zh-CN" altLang="zh-CN" sz="2000" b="1" dirty="0">
              <a:latin typeface="Courier New" panose="02070309020205020404" pitchFamily="49" charset="0"/>
              <a:cs typeface="Courier New" pitchFamily="49" charset="0"/>
            </a:endParaRPr>
          </a:p>
          <a:p>
            <a:pPr>
              <a:buFontTx/>
              <a:buNone/>
            </a:pPr>
            <a:r>
              <a:rPr lang="en-US" altLang="zh-CN" sz="2000" b="1" dirty="0">
                <a:latin typeface="Courier New" panose="02070309020205020404" pitchFamily="49" charset="0"/>
                <a:cs typeface="Courier New" pitchFamily="49" charset="0"/>
              </a:rPr>
              <a:t>	</a:t>
            </a:r>
            <a:r>
              <a:rPr lang="es-ES" altLang="zh-CN" sz="2000" b="1" dirty="0">
                <a:latin typeface="Courier New" panose="02070309020205020404" pitchFamily="49" charset="0"/>
                <a:cs typeface="Courier New" pitchFamily="49" charset="0"/>
              </a:rPr>
              <a:t>int a[ ] = {1, 2, </a:t>
            </a:r>
            <a:r>
              <a:rPr lang="es-ES" altLang="zh-CN" sz="2000" b="1" dirty="0">
                <a:solidFill>
                  <a:srgbClr val="FF0000"/>
                </a:solidFill>
                <a:latin typeface="Courier New" panose="02070309020205020404" pitchFamily="49" charset="0"/>
                <a:cs typeface="Courier New" pitchFamily="49" charset="0"/>
              </a:rPr>
              <a:t>5</a:t>
            </a:r>
            <a:r>
              <a:rPr lang="es-ES" altLang="zh-CN" sz="2000" b="1" dirty="0">
                <a:latin typeface="Courier New" panose="02070309020205020404" pitchFamily="49" charset="0"/>
                <a:cs typeface="Courier New" pitchFamily="49" charset="0"/>
              </a:rPr>
              <a:t>, 4, 3};</a:t>
            </a:r>
            <a:endParaRPr lang="zh-CN" altLang="zh-CN" sz="2000" b="1" dirty="0">
              <a:latin typeface="Courier New" panose="02070309020205020404" pitchFamily="49" charset="0"/>
              <a:cs typeface="Courier New" pitchFamily="49" charset="0"/>
            </a:endParaRPr>
          </a:p>
          <a:p>
            <a:r>
              <a:rPr lang="es-ES" altLang="zh-CN" sz="2000" b="1" dirty="0">
                <a:latin typeface="Courier New" panose="02070309020205020404" pitchFamily="49" charset="0"/>
                <a:cs typeface="Courier New" pitchFamily="49" charset="0"/>
              </a:rPr>
              <a:t>	</a:t>
            </a:r>
            <a:r>
              <a:rPr lang="en-US" altLang="zh-CN" sz="2000" b="1" dirty="0">
                <a:latin typeface="Courier New" panose="02070309020205020404" pitchFamily="49" charset="0"/>
                <a:cs typeface="Courier New" panose="02070309020205020404" pitchFamily="49" charset="0"/>
              </a:rPr>
              <a:t>int *p = </a:t>
            </a:r>
            <a:r>
              <a:rPr lang="en-US" altLang="zh-CN" sz="2000" b="1" dirty="0">
                <a:solidFill>
                  <a:srgbClr val="FF0000"/>
                </a:solidFill>
                <a:latin typeface="Courier New" panose="02070309020205020404" pitchFamily="49" charset="0"/>
                <a:cs typeface="Courier New" panose="02070309020205020404" pitchFamily="49" charset="0"/>
              </a:rPr>
              <a:t>Max(a, N)</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t>
            </a:r>
            <a:r>
              <a:rPr lang="en-US" altLang="zh-CN" sz="2000" b="1" dirty="0">
                <a:latin typeface="Courier New" panose="02070309020205020404" pitchFamily="49" charset="0"/>
                <a:cs typeface="Courier New" panose="02070309020205020404" pitchFamily="49" charset="0"/>
              </a:rPr>
              <a:t>p = 0;</a:t>
            </a:r>
            <a:r>
              <a:rPr lang="es-ES" altLang="zh-CN" sz="2000" b="1" dirty="0">
                <a:latin typeface="Courier New" panose="02070309020205020404" pitchFamily="49" charset="0"/>
                <a:cs typeface="Courier New" pitchFamily="49" charset="0"/>
              </a:rPr>
              <a:t> </a:t>
            </a:r>
            <a:r>
              <a:rPr lang="es-ES" altLang="zh-CN" sz="2000" dirty="0">
                <a:latin typeface="Courier New" panose="02070309020205020404" pitchFamily="49" charset="0"/>
                <a:cs typeface="Courier New" pitchFamily="49" charset="0"/>
              </a:rPr>
              <a:t>//</a:t>
            </a:r>
            <a:r>
              <a:rPr lang="zh-CN" altLang="zh-CN" sz="2000" dirty="0">
                <a:latin typeface="Courier New" panose="02070309020205020404" pitchFamily="49" charset="0"/>
                <a:cs typeface="Courier New" pitchFamily="49" charset="0"/>
              </a:rPr>
              <a:t>用</a:t>
            </a:r>
            <a:r>
              <a:rPr lang="es-ES" altLang="zh-CN" sz="2000" dirty="0">
                <a:latin typeface="Courier New" panose="02070309020205020404" pitchFamily="49" charset="0"/>
                <a:cs typeface="Courier New" pitchFamily="49" charset="0"/>
              </a:rPr>
              <a:t>0</a:t>
            </a:r>
            <a:r>
              <a:rPr lang="zh-CN" altLang="zh-CN" sz="2000" dirty="0">
                <a:latin typeface="Courier New" panose="02070309020205020404" pitchFamily="49" charset="0"/>
                <a:cs typeface="Courier New" pitchFamily="49" charset="0"/>
              </a:rPr>
              <a:t>替换数组</a:t>
            </a:r>
            <a:r>
              <a:rPr lang="es-ES" altLang="zh-CN" sz="2000" dirty="0">
                <a:latin typeface="Courier New" panose="02070309020205020404" pitchFamily="49" charset="0"/>
                <a:cs typeface="Courier New" pitchFamily="49" charset="0"/>
              </a:rPr>
              <a:t>a</a:t>
            </a:r>
            <a:r>
              <a:rPr lang="zh-CN" altLang="zh-CN" sz="2000" dirty="0">
                <a:latin typeface="Courier New" panose="02070309020205020404" pitchFamily="49" charset="0"/>
                <a:cs typeface="Courier New" pitchFamily="49" charset="0"/>
              </a:rPr>
              <a:t>中的最大数</a:t>
            </a:r>
          </a:p>
          <a:p>
            <a:pPr>
              <a:buFontTx/>
              <a:buNone/>
            </a:pPr>
            <a:r>
              <a:rPr lang="es-ES" altLang="zh-CN" sz="2000" b="1" dirty="0">
                <a:latin typeface="Courier New" panose="02070309020205020404" pitchFamily="49" charset="0"/>
                <a:cs typeface="Courier New" pitchFamily="49" charset="0"/>
              </a:rPr>
              <a:t>	for(int i = 0; i &lt; N; ++i)</a:t>
            </a:r>
            <a:endParaRPr lang="zh-CN" altLang="zh-CN" sz="2000" b="1" dirty="0">
              <a:latin typeface="Courier New" panose="02070309020205020404" pitchFamily="49" charset="0"/>
              <a:cs typeface="Courier New" pitchFamily="49" charset="0"/>
            </a:endParaRPr>
          </a:p>
          <a:p>
            <a:pPr>
              <a:buFontTx/>
              <a:buNone/>
            </a:pPr>
            <a:r>
              <a:rPr lang="es-ES" altLang="zh-CN" sz="2000" b="1" dirty="0">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printf</a:t>
            </a:r>
            <a:r>
              <a:rPr lang="en-US" altLang="zh-CN" sz="2000" b="1" dirty="0">
                <a:latin typeface="Courier New" panose="02070309020205020404" pitchFamily="49" charset="0"/>
                <a:cs typeface="Courier New" pitchFamily="49" charset="0"/>
              </a:rPr>
              <a:t>("%d \t", </a:t>
            </a:r>
            <a:r>
              <a:rPr lang="es-ES" altLang="zh-CN" sz="2000" b="1" dirty="0">
                <a:latin typeface="Courier New" panose="02070309020205020404" pitchFamily="49" charset="0"/>
                <a:cs typeface="Courier New" pitchFamily="49" charset="0"/>
              </a:rPr>
              <a:t>a[i]);</a:t>
            </a:r>
            <a:endParaRPr lang="zh-CN" altLang="zh-CN" sz="2000" b="1" dirty="0">
              <a:latin typeface="Courier New" panose="02070309020205020404" pitchFamily="49" charset="0"/>
              <a:cs typeface="Courier New" pitchFamily="49" charset="0"/>
            </a:endParaRPr>
          </a:p>
          <a:p>
            <a:pPr>
              <a:buFontTx/>
              <a:buNone/>
            </a:pPr>
            <a:r>
              <a:rPr lang="es-ES" altLang="zh-CN" sz="2000" b="1" dirty="0">
                <a:latin typeface="Courier New" panose="02070309020205020404" pitchFamily="49" charset="0"/>
                <a:cs typeface="Courier New" pitchFamily="49" charset="0"/>
              </a:rPr>
              <a:t>	return 0;</a:t>
            </a:r>
            <a:endParaRPr lang="zh-CN" altLang="zh-CN" sz="2000" b="1" dirty="0">
              <a:latin typeface="Courier New" panose="02070309020205020404" pitchFamily="49" charset="0"/>
              <a:cs typeface="Courier New" pitchFamily="49" charset="0"/>
            </a:endParaRPr>
          </a:p>
          <a:p>
            <a:pPr>
              <a:buFontTx/>
              <a:buNone/>
            </a:pPr>
            <a:r>
              <a:rPr lang="es-ES" altLang="zh-CN" sz="2000" b="1" dirty="0">
                <a:latin typeface="Courier New" panose="02070309020205020404" pitchFamily="49" charset="0"/>
                <a:cs typeface="Courier New" pitchFamily="49" charset="0"/>
              </a:rPr>
              <a:t>}</a:t>
            </a:r>
            <a:endParaRPr lang="zh-CN" altLang="zh-CN" sz="2000" b="1" dirty="0">
              <a:latin typeface="Courier New" panose="02070309020205020404" pitchFamily="49" charset="0"/>
              <a:cs typeface="Courier New" pitchFamily="49" charset="0"/>
            </a:endParaRPr>
          </a:p>
        </p:txBody>
      </p:sp>
    </p:spTree>
    <p:extLst>
      <p:ext uri="{BB962C8B-B14F-4D97-AF65-F5344CB8AC3E}">
        <p14:creationId xmlns:p14="http://schemas.microsoft.com/office/powerpoint/2010/main" val="4160729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endParaRPr lang="zh-CN" altLang="en-US"/>
          </a:p>
        </p:txBody>
      </p:sp>
      <p:sp>
        <p:nvSpPr>
          <p:cNvPr id="30723" name="内容占位符 2"/>
          <p:cNvSpPr>
            <a:spLocks noGrp="1"/>
          </p:cNvSpPr>
          <p:nvPr>
            <p:ph idx="1"/>
          </p:nvPr>
        </p:nvSpPr>
        <p:spPr/>
        <p:txBody>
          <a:bodyPr/>
          <a:lstStyle/>
          <a:p>
            <a:r>
              <a:rPr lang="zh-CN" altLang="zh-CN" dirty="0">
                <a:latin typeface="Courier New" pitchFamily="49" charset="0"/>
                <a:cs typeface="Courier New" pitchFamily="49" charset="0"/>
              </a:rPr>
              <a:t>注意，函数一般不能返回局部变量的地址。</a:t>
            </a:r>
            <a:endParaRPr lang="en-US" altLang="zh-CN" dirty="0">
              <a:latin typeface="Courier New" pitchFamily="49" charset="0"/>
              <a:cs typeface="Courier New" pitchFamily="49" charset="0"/>
            </a:endParaRPr>
          </a:p>
          <a:p>
            <a:pPr lvl="1"/>
            <a:r>
              <a:rPr lang="zh-CN" altLang="en-US" dirty="0">
                <a:latin typeface="Courier New" pitchFamily="49" charset="0"/>
                <a:cs typeface="Courier New" pitchFamily="49" charset="0"/>
              </a:rPr>
              <a:t>例</a:t>
            </a:r>
            <a:r>
              <a:rPr lang="zh-CN" altLang="zh-CN" dirty="0">
                <a:latin typeface="Courier New" pitchFamily="49" charset="0"/>
                <a:cs typeface="Courier New" pitchFamily="49" charset="0"/>
              </a:rPr>
              <a:t>如，</a:t>
            </a:r>
          </a:p>
          <a:p>
            <a:pPr>
              <a:buFontTx/>
              <a:buNone/>
            </a:pPr>
            <a:r>
              <a:rPr lang="es-ES" altLang="zh-CN" sz="2400" dirty="0">
                <a:latin typeface="Courier New" pitchFamily="49" charset="0"/>
                <a:cs typeface="Courier New" pitchFamily="49" charset="0"/>
              </a:rPr>
              <a:t>		int *F( )</a:t>
            </a:r>
            <a:endParaRPr lang="zh-CN" altLang="zh-CN" sz="2400" dirty="0">
              <a:latin typeface="Courier New" pitchFamily="49" charset="0"/>
              <a:cs typeface="Courier New" pitchFamily="49" charset="0"/>
            </a:endParaRPr>
          </a:p>
          <a:p>
            <a:pPr>
              <a:buFontTx/>
              <a:buNone/>
            </a:pPr>
            <a:r>
              <a:rPr lang="es-ES" altLang="zh-CN" sz="2400" dirty="0">
                <a:latin typeface="Courier New" pitchFamily="49" charset="0"/>
                <a:cs typeface="Courier New" pitchFamily="49" charset="0"/>
              </a:rPr>
              <a:t>		{</a:t>
            </a:r>
            <a:endParaRPr lang="zh-CN" altLang="zh-CN" sz="2400" dirty="0">
              <a:latin typeface="Courier New" pitchFamily="49" charset="0"/>
              <a:cs typeface="Courier New" pitchFamily="49" charset="0"/>
            </a:endParaRPr>
          </a:p>
          <a:p>
            <a:pPr>
              <a:buFontTx/>
              <a:buNone/>
            </a:pPr>
            <a:r>
              <a:rPr lang="es-ES" altLang="zh-CN" sz="2400" dirty="0">
                <a:latin typeface="Courier New" pitchFamily="49" charset="0"/>
                <a:cs typeface="Courier New" pitchFamily="49" charset="0"/>
              </a:rPr>
              <a:t>			int m, n;</a:t>
            </a:r>
            <a:endParaRPr lang="zh-CN" altLang="zh-CN" sz="2400" dirty="0">
              <a:latin typeface="Courier New" pitchFamily="49" charset="0"/>
              <a:cs typeface="Courier New" pitchFamily="49" charset="0"/>
            </a:endParaRPr>
          </a:p>
          <a:p>
            <a:pPr>
              <a:buFontTx/>
              <a:buNone/>
            </a:pPr>
            <a:r>
              <a:rPr lang="es-E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scanf</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d%d</a:t>
            </a:r>
            <a:r>
              <a:rPr lang="en-US" altLang="zh-CN" sz="2400" dirty="0">
                <a:latin typeface="Courier New" pitchFamily="49" charset="0"/>
                <a:cs typeface="Courier New" pitchFamily="49" charset="0"/>
              </a:rPr>
              <a:t>", &amp;</a:t>
            </a:r>
            <a:r>
              <a:rPr lang="es-ES" altLang="zh-CN" sz="2400" dirty="0">
                <a:latin typeface="Courier New" pitchFamily="49" charset="0"/>
                <a:cs typeface="Courier New" pitchFamily="49" charset="0"/>
              </a:rPr>
              <a:t>m, &amp;n);</a:t>
            </a:r>
            <a:endParaRPr lang="zh-CN" altLang="zh-CN" sz="2400" dirty="0">
              <a:latin typeface="Courier New" pitchFamily="49" charset="0"/>
              <a:cs typeface="Courier New" pitchFamily="49" charset="0"/>
            </a:endParaRPr>
          </a:p>
          <a:p>
            <a:pPr>
              <a:buFontTx/>
              <a:buNone/>
            </a:pPr>
            <a:r>
              <a:rPr lang="es-ES" altLang="zh-CN" sz="2400" dirty="0">
                <a:latin typeface="Courier New" pitchFamily="49" charset="0"/>
                <a:cs typeface="Courier New" pitchFamily="49" charset="0"/>
              </a:rPr>
              <a:t>			if(m &gt; n)</a:t>
            </a:r>
            <a:endParaRPr lang="zh-CN" altLang="zh-CN" sz="2400" dirty="0">
              <a:latin typeface="Courier New" pitchFamily="49" charset="0"/>
              <a:cs typeface="Courier New" pitchFamily="49" charset="0"/>
            </a:endParaRPr>
          </a:p>
          <a:p>
            <a:pPr>
              <a:buFontTx/>
              <a:buNone/>
            </a:pPr>
            <a:r>
              <a:rPr lang="es-ES" altLang="zh-CN" sz="2400" dirty="0">
                <a:latin typeface="Courier New" pitchFamily="49" charset="0"/>
                <a:cs typeface="Courier New" pitchFamily="49" charset="0"/>
              </a:rPr>
              <a:t>				return &amp;m;</a:t>
            </a:r>
            <a:endParaRPr lang="zh-CN" altLang="zh-CN" sz="2400" dirty="0">
              <a:latin typeface="Courier New" pitchFamily="49" charset="0"/>
              <a:cs typeface="Courier New" pitchFamily="49" charset="0"/>
            </a:endParaRPr>
          </a:p>
          <a:p>
            <a:pPr>
              <a:buFontTx/>
              <a:buNone/>
            </a:pPr>
            <a:r>
              <a:rPr lang="es-ES" altLang="zh-CN" sz="2400" dirty="0">
                <a:latin typeface="Courier New" pitchFamily="49" charset="0"/>
                <a:cs typeface="Courier New" pitchFamily="49" charset="0"/>
              </a:rPr>
              <a:t>			else</a:t>
            </a:r>
            <a:endParaRPr lang="zh-CN" altLang="zh-CN" sz="2400" dirty="0">
              <a:latin typeface="Courier New" pitchFamily="49" charset="0"/>
              <a:cs typeface="Courier New" pitchFamily="49" charset="0"/>
            </a:endParaRPr>
          </a:p>
          <a:p>
            <a:pPr>
              <a:buFontTx/>
              <a:buNone/>
            </a:pPr>
            <a:r>
              <a:rPr lang="es-ES" altLang="zh-CN" sz="2400" dirty="0">
                <a:latin typeface="Courier New" pitchFamily="49" charset="0"/>
                <a:cs typeface="Courier New" pitchFamily="49" charset="0"/>
              </a:rPr>
              <a:t>				return &amp;n;</a:t>
            </a:r>
            <a:endParaRPr lang="zh-CN" altLang="zh-CN" sz="2400" dirty="0">
              <a:latin typeface="Courier New" pitchFamily="49" charset="0"/>
              <a:cs typeface="Courier New" pitchFamily="49" charset="0"/>
            </a:endParaRPr>
          </a:p>
          <a:p>
            <a:pPr>
              <a:buFontTx/>
              <a:buNone/>
            </a:pPr>
            <a:r>
              <a:rPr lang="es-E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调用者获得地址时，</a:t>
            </a:r>
            <a:r>
              <a:rPr lang="en-US" altLang="zh-CN" sz="2400" dirty="0">
                <a:latin typeface="Courier New" pitchFamily="49" charset="0"/>
                <a:cs typeface="Courier New" pitchFamily="49" charset="0"/>
              </a:rPr>
              <a:t>m</a:t>
            </a:r>
            <a:r>
              <a:rPr lang="zh-CN" altLang="en-US" sz="2400" dirty="0">
                <a:latin typeface="Courier New" pitchFamily="49" charset="0"/>
                <a:cs typeface="Courier New" pitchFamily="49" charset="0"/>
              </a:rPr>
              <a:t>、</a:t>
            </a:r>
            <a:r>
              <a:rPr lang="en-US" altLang="zh-CN" sz="2400" dirty="0">
                <a:latin typeface="Courier New" pitchFamily="49" charset="0"/>
                <a:cs typeface="Courier New" pitchFamily="49" charset="0"/>
              </a:rPr>
              <a:t>n</a:t>
            </a:r>
            <a:r>
              <a:rPr lang="zh-CN" altLang="en-US" sz="2400" dirty="0">
                <a:latin typeface="Courier New" pitchFamily="49" charset="0"/>
                <a:cs typeface="Courier New" pitchFamily="49" charset="0"/>
              </a:rPr>
              <a:t>空间已经释放，地址无意义</a:t>
            </a:r>
            <a:endParaRPr lang="zh-CN" altLang="zh-CN" sz="2400" dirty="0">
              <a:latin typeface="Courier New" pitchFamily="49" charset="0"/>
              <a:cs typeface="Courier New" pitchFamily="49" charset="0"/>
            </a:endParaRPr>
          </a:p>
        </p:txBody>
      </p:sp>
      <p:sp>
        <p:nvSpPr>
          <p:cNvPr id="3072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EF12917C-CD1F-4E83-9E7C-C135B7181001}" type="slidenum">
              <a:rPr lang="en-US" altLang="zh-CN" sz="1200">
                <a:ea typeface="楷体_GB2312" pitchFamily="49" charset="-122"/>
              </a:rPr>
              <a:pPr algn="r" eaLnBrk="1" hangingPunct="1"/>
              <a:t>42</a:t>
            </a:fld>
            <a:endParaRPr lang="en-US" altLang="zh-CN" sz="1200">
              <a:ea typeface="楷体_GB2312" pitchFamily="49" charset="-122"/>
            </a:endParaRPr>
          </a:p>
        </p:txBody>
      </p:sp>
    </p:spTree>
    <p:extLst>
      <p:ext uri="{BB962C8B-B14F-4D97-AF65-F5344CB8AC3E}">
        <p14:creationId xmlns:p14="http://schemas.microsoft.com/office/powerpoint/2010/main" val="151352152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4239A455-FD61-4410-A1F2-EA5D2F32BEC5}" type="slidenum">
              <a:rPr lang="en-US" altLang="zh-CN" sz="1200">
                <a:ea typeface="+mn-ea"/>
              </a:rPr>
              <a:pPr algn="r">
                <a:defRPr/>
              </a:pPr>
              <a:t>43</a:t>
            </a:fld>
            <a:endParaRPr lang="en-US" altLang="zh-CN" sz="1200">
              <a:ea typeface="+mn-ea"/>
            </a:endParaRPr>
          </a:p>
        </p:txBody>
      </p:sp>
      <p:sp>
        <p:nvSpPr>
          <p:cNvPr id="4099" name="标题 4"/>
          <p:cNvSpPr>
            <a:spLocks noGrp="1"/>
          </p:cNvSpPr>
          <p:nvPr>
            <p:ph type="title"/>
          </p:nvPr>
        </p:nvSpPr>
        <p:spPr/>
        <p:txBody>
          <a:bodyPr/>
          <a:lstStyle/>
          <a:p>
            <a:r>
              <a:rPr lang="zh-CN" altLang="en-US" dirty="0"/>
              <a:t>指针及其运用</a:t>
            </a:r>
          </a:p>
        </p:txBody>
      </p:sp>
      <p:sp>
        <p:nvSpPr>
          <p:cNvPr id="4100" name="Rectangle 3"/>
          <p:cNvSpPr>
            <a:spLocks noGrp="1" noChangeArrowheads="1"/>
          </p:cNvSpPr>
          <p:nvPr>
            <p:ph idx="1"/>
          </p:nvPr>
        </p:nvSpPr>
        <p:spPr/>
        <p:txBody>
          <a:bodyPr/>
          <a:lstStyle/>
          <a:p>
            <a:pPr eaLnBrk="1" hangingPunct="1">
              <a:spcBef>
                <a:spcPts val="0"/>
              </a:spcBef>
            </a:pPr>
            <a:r>
              <a:rPr lang="zh-CN" altLang="en-US" sz="2400" b="0" dirty="0"/>
              <a:t>指针的基本概念</a:t>
            </a:r>
            <a:endParaRPr lang="en-US" altLang="zh-CN" sz="2400" b="0" dirty="0"/>
          </a:p>
          <a:p>
            <a:pPr lvl="1" eaLnBrk="1" hangingPunct="1">
              <a:spcBef>
                <a:spcPts val="0"/>
              </a:spcBef>
            </a:pPr>
            <a:r>
              <a:rPr lang="zh-CN" altLang="en-US" sz="2000" dirty="0"/>
              <a:t>概述</a:t>
            </a:r>
            <a:endParaRPr lang="en-US" altLang="zh-CN" sz="2000" dirty="0"/>
          </a:p>
          <a:p>
            <a:pPr lvl="1" eaLnBrk="1" hangingPunct="1">
              <a:spcBef>
                <a:spcPts val="0"/>
              </a:spcBef>
            </a:pPr>
            <a:r>
              <a:rPr lang="zh-CN" altLang="en-US" sz="2000" dirty="0"/>
              <a:t>指针类型的构造</a:t>
            </a:r>
            <a:endParaRPr lang="en-US" altLang="zh-CN" sz="2000" dirty="0"/>
          </a:p>
          <a:p>
            <a:pPr lvl="1" eaLnBrk="1" hangingPunct="1">
              <a:spcBef>
                <a:spcPts val="0"/>
              </a:spcBef>
            </a:pPr>
            <a:r>
              <a:rPr lang="zh-CN" altLang="en-US" sz="2000" dirty="0"/>
              <a:t>指针变量的定义与初始化</a:t>
            </a:r>
            <a:endParaRPr lang="en-US" altLang="zh-CN" sz="2000" dirty="0"/>
          </a:p>
          <a:p>
            <a:pPr lvl="1" eaLnBrk="1" hangingPunct="1">
              <a:spcBef>
                <a:spcPts val="0"/>
              </a:spcBef>
            </a:pPr>
            <a:r>
              <a:rPr lang="zh-CN" altLang="en-US" sz="2000" dirty="0"/>
              <a:t>指针的基本操作</a:t>
            </a:r>
            <a:endParaRPr lang="en-US" altLang="zh-CN" sz="2000" b="0" dirty="0"/>
          </a:p>
          <a:p>
            <a:pPr eaLnBrk="1" hangingPunct="1">
              <a:spcBef>
                <a:spcPts val="0"/>
              </a:spcBef>
            </a:pPr>
            <a:r>
              <a:rPr lang="zh-CN" altLang="en-US" sz="2400" b="0" dirty="0"/>
              <a:t>用指针操纵数组</a:t>
            </a:r>
            <a:endParaRPr lang="en-US" altLang="zh-CN" sz="2400" b="0" dirty="0"/>
          </a:p>
          <a:p>
            <a:pPr lvl="5">
              <a:spcBef>
                <a:spcPts val="0"/>
              </a:spcBef>
            </a:pPr>
            <a:endParaRPr lang="en-US" altLang="zh-CN" sz="1400" dirty="0"/>
          </a:p>
          <a:p>
            <a:pPr eaLnBrk="1" hangingPunct="1">
              <a:spcBef>
                <a:spcPts val="0"/>
              </a:spcBef>
            </a:pPr>
            <a:r>
              <a:rPr lang="zh-CN" altLang="en-US" sz="2400" dirty="0">
                <a:solidFill>
                  <a:srgbClr val="FF0000"/>
                </a:solidFill>
              </a:rPr>
              <a:t>用指针在函数间传递数据</a:t>
            </a:r>
            <a:endParaRPr lang="en-US" altLang="zh-CN" sz="2400" dirty="0">
              <a:solidFill>
                <a:srgbClr val="FF0000"/>
              </a:solidFill>
            </a:endParaRPr>
          </a:p>
          <a:p>
            <a:pPr lvl="1" eaLnBrk="1" hangingPunct="1">
              <a:spcBef>
                <a:spcPts val="0"/>
              </a:spcBef>
            </a:pPr>
            <a:r>
              <a:rPr lang="zh-CN" altLang="en-US" sz="2000" dirty="0"/>
              <a:t>指针类型参数</a:t>
            </a:r>
            <a:endParaRPr lang="en-US" altLang="zh-CN" sz="2000" dirty="0"/>
          </a:p>
          <a:p>
            <a:pPr lvl="1" eaLnBrk="1" hangingPunct="1">
              <a:spcBef>
                <a:spcPts val="0"/>
              </a:spcBef>
            </a:pPr>
            <a:r>
              <a:rPr lang="en-US" altLang="zh-CN" sz="2000" dirty="0"/>
              <a:t>const</a:t>
            </a:r>
            <a:r>
              <a:rPr lang="zh-CN" altLang="en-US" sz="2000" dirty="0"/>
              <a:t>的作用</a:t>
            </a:r>
            <a:endParaRPr lang="en-US" altLang="zh-CN" sz="2000" dirty="0"/>
          </a:p>
          <a:p>
            <a:pPr lvl="1" eaLnBrk="1" hangingPunct="1">
              <a:spcBef>
                <a:spcPts val="0"/>
              </a:spcBef>
            </a:pPr>
            <a:r>
              <a:rPr lang="zh-CN" altLang="en-US" sz="2000" dirty="0"/>
              <a:t>指针类型返回值</a:t>
            </a:r>
            <a:endParaRPr lang="en-US" altLang="zh-CN" sz="2000" dirty="0"/>
          </a:p>
          <a:p>
            <a:pPr eaLnBrk="1" hangingPunct="1">
              <a:spcBef>
                <a:spcPts val="0"/>
              </a:spcBef>
            </a:pPr>
            <a:r>
              <a:rPr lang="zh-CN" altLang="en-US" sz="2400" dirty="0">
                <a:solidFill>
                  <a:srgbClr val="FF0000"/>
                </a:solidFill>
              </a:rPr>
              <a:t>用指针访问动态变量</a:t>
            </a:r>
            <a:endParaRPr lang="en-US" altLang="zh-CN" sz="2400" dirty="0">
              <a:solidFill>
                <a:srgbClr val="FF0000"/>
              </a:solidFill>
            </a:endParaRPr>
          </a:p>
          <a:p>
            <a:pPr lvl="1" eaLnBrk="1" hangingPunct="1">
              <a:spcBef>
                <a:spcPts val="0"/>
              </a:spcBef>
            </a:pPr>
            <a:r>
              <a:rPr lang="zh-CN" altLang="en-US" sz="2000" dirty="0"/>
              <a:t>通用指针与</a:t>
            </a:r>
            <a:r>
              <a:rPr lang="en-US" altLang="zh-CN" sz="2000" dirty="0"/>
              <a:t>void</a:t>
            </a:r>
            <a:r>
              <a:rPr lang="zh-CN" altLang="en-US" sz="2000" dirty="0"/>
              <a:t>类型</a:t>
            </a:r>
            <a:endParaRPr lang="en-US" altLang="zh-CN" sz="2000" dirty="0"/>
          </a:p>
          <a:p>
            <a:pPr lvl="1" eaLnBrk="1" hangingPunct="1">
              <a:spcBef>
                <a:spcPts val="0"/>
              </a:spcBef>
            </a:pPr>
            <a:r>
              <a:rPr lang="zh-CN" altLang="en-US" sz="2000" dirty="0"/>
              <a:t>动态变量的创建、访问和撤销</a:t>
            </a:r>
            <a:endParaRPr lang="en-US" altLang="zh-CN" sz="2000" dirty="0"/>
          </a:p>
          <a:p>
            <a:pPr lvl="1" eaLnBrk="1" hangingPunct="1">
              <a:spcBef>
                <a:spcPts val="0"/>
              </a:spcBef>
            </a:pPr>
            <a:r>
              <a:rPr lang="zh-CN" altLang="en-US" sz="2000" dirty="0"/>
              <a:t>内存泄漏与悬浮指针</a:t>
            </a:r>
            <a:endParaRPr lang="en-US" altLang="zh-CN" sz="2000" dirty="0"/>
          </a:p>
          <a:p>
            <a:pPr lvl="5">
              <a:spcBef>
                <a:spcPts val="0"/>
              </a:spcBef>
            </a:pPr>
            <a:endParaRPr lang="en-US" altLang="zh-CN" sz="1400" b="0" dirty="0"/>
          </a:p>
          <a:p>
            <a:pPr eaLnBrk="1" hangingPunct="1">
              <a:spcBef>
                <a:spcPts val="0"/>
              </a:spcBef>
            </a:pPr>
            <a:r>
              <a:rPr lang="zh-CN" altLang="en-US" sz="2000" b="0" dirty="0"/>
              <a:t>多级指针</a:t>
            </a:r>
            <a:endParaRPr lang="en-US" altLang="zh-CN" sz="2000" b="0" dirty="0"/>
          </a:p>
          <a:p>
            <a:pPr eaLnBrk="1" hangingPunct="1">
              <a:spcBef>
                <a:spcPts val="0"/>
              </a:spcBef>
            </a:pPr>
            <a:r>
              <a:rPr lang="zh-CN" altLang="en-US" sz="2000" b="0" dirty="0"/>
              <a:t>用指针操纵函数</a:t>
            </a:r>
            <a:endParaRPr lang="en-US" altLang="zh-CN" sz="2000" b="0" dirty="0"/>
          </a:p>
          <a:p>
            <a:pPr eaLnBrk="1" hangingPunct="1">
              <a:spcBef>
                <a:spcPts val="0"/>
              </a:spcBef>
            </a:pPr>
            <a:r>
              <a:rPr lang="en-US" altLang="zh-CN" sz="2000" b="0" dirty="0"/>
              <a:t>C++</a:t>
            </a:r>
            <a:r>
              <a:rPr lang="zh-CN" altLang="en-US" sz="2000" b="0" dirty="0"/>
              <a:t>的引用类型</a:t>
            </a:r>
            <a:endParaRPr lang="en-US" altLang="zh-CN" sz="2000" b="0" dirty="0"/>
          </a:p>
          <a:p>
            <a:pPr eaLnBrk="1" hangingPunct="1">
              <a:spcBef>
                <a:spcPts val="0"/>
              </a:spcBef>
            </a:pPr>
            <a:endParaRPr lang="en-US" altLang="zh-CN" sz="2400" b="0" dirty="0"/>
          </a:p>
        </p:txBody>
      </p:sp>
      <p:sp>
        <p:nvSpPr>
          <p:cNvPr id="5" name="对话气泡: 矩形 4">
            <a:extLst>
              <a:ext uri="{FF2B5EF4-FFF2-40B4-BE49-F238E27FC236}">
                <a16:creationId xmlns:a16="http://schemas.microsoft.com/office/drawing/2014/main" id="{D4E409A1-60E6-47AF-90BE-F1EB9F426634}"/>
              </a:ext>
            </a:extLst>
          </p:cNvPr>
          <p:cNvSpPr/>
          <p:nvPr/>
        </p:nvSpPr>
        <p:spPr bwMode="auto">
          <a:xfrm>
            <a:off x="4925076" y="1725888"/>
            <a:ext cx="6120000" cy="810089"/>
          </a:xfrm>
          <a:prstGeom prst="wedgeRectCallout">
            <a:avLst>
              <a:gd name="adj1" fmla="val -58030"/>
              <a:gd name="adj2" fmla="val 1527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latin typeface="Courier New" pitchFamily="49" charset="0"/>
                <a:cs typeface="Courier New" pitchFamily="49" charset="0"/>
              </a:rPr>
              <a:t>以上</a:t>
            </a:r>
            <a:r>
              <a:rPr lang="zh-CN" altLang="zh-CN" dirty="0">
                <a:latin typeface="Courier New" pitchFamily="49" charset="0"/>
                <a:cs typeface="Courier New" pitchFamily="49" charset="0"/>
              </a:rPr>
              <a:t>用简单的例子</a:t>
            </a:r>
            <a:r>
              <a:rPr lang="zh-CN" altLang="en-US" dirty="0">
                <a:latin typeface="Courier New" pitchFamily="49" charset="0"/>
                <a:cs typeface="Courier New" pitchFamily="49" charset="0"/>
              </a:rPr>
              <a:t>，</a:t>
            </a:r>
            <a:r>
              <a:rPr lang="zh-CN" altLang="zh-CN" dirty="0">
                <a:latin typeface="Courier New" pitchFamily="49" charset="0"/>
                <a:cs typeface="Courier New" pitchFamily="49" charset="0"/>
              </a:rPr>
              <a:t>示意</a:t>
            </a:r>
            <a:r>
              <a:rPr lang="zh-CN" altLang="en-US" dirty="0">
                <a:latin typeface="Courier New" pitchFamily="49" charset="0"/>
                <a:cs typeface="Courier New" pitchFamily="49" charset="0"/>
              </a:rPr>
              <a:t>指针变量</a:t>
            </a:r>
            <a:endParaRPr lang="en-US" altLang="zh-CN" dirty="0">
              <a:latin typeface="Courier New" pitchFamily="49" charset="0"/>
              <a:cs typeface="Courier New" pitchFamily="49" charset="0"/>
            </a:endParaRPr>
          </a:p>
          <a:p>
            <a:r>
              <a:rPr lang="zh-CN" altLang="en-US" dirty="0">
                <a:latin typeface="Courier New" pitchFamily="49" charset="0"/>
                <a:cs typeface="Courier New" pitchFamily="49" charset="0"/>
              </a:rPr>
              <a:t>初始化、赋值或操作</a:t>
            </a:r>
            <a:r>
              <a:rPr lang="zh-CN" altLang="zh-CN" dirty="0">
                <a:latin typeface="Courier New" pitchFamily="49" charset="0"/>
                <a:cs typeface="Courier New" pitchFamily="49" charset="0"/>
              </a:rPr>
              <a:t>中的注意事项。</a:t>
            </a:r>
            <a:r>
              <a:rPr lang="zh-CN" altLang="en-US" dirty="0">
                <a:latin typeface="Courier New" pitchFamily="49" charset="0"/>
                <a:cs typeface="Courier New" pitchFamily="49" charset="0"/>
              </a:rPr>
              <a:t>其实，</a:t>
            </a:r>
            <a:endParaRPr lang="en-US" altLang="zh-CN" dirty="0">
              <a:latin typeface="Courier New" pitchFamily="49" charset="0"/>
              <a:cs typeface="Courier New" pitchFamily="49" charset="0"/>
            </a:endParaRPr>
          </a:p>
        </p:txBody>
      </p:sp>
      <p:sp>
        <p:nvSpPr>
          <p:cNvPr id="7" name="对话气泡: 矩形 6">
            <a:extLst>
              <a:ext uri="{FF2B5EF4-FFF2-40B4-BE49-F238E27FC236}">
                <a16:creationId xmlns:a16="http://schemas.microsoft.com/office/drawing/2014/main" id="{BDBE0AAA-FBE9-4FDF-A161-C0C1A34BF1D0}"/>
              </a:ext>
            </a:extLst>
          </p:cNvPr>
          <p:cNvSpPr/>
          <p:nvPr/>
        </p:nvSpPr>
        <p:spPr bwMode="auto">
          <a:xfrm>
            <a:off x="4925076" y="3068960"/>
            <a:ext cx="6120000" cy="450050"/>
          </a:xfrm>
          <a:prstGeom prst="wedgeRectCallout">
            <a:avLst>
              <a:gd name="adj1" fmla="val -57568"/>
              <a:gd name="adj2" fmla="val -1837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zh-CN" dirty="0">
                <a:latin typeface="Courier New" pitchFamily="49" charset="0"/>
                <a:cs typeface="Courier New" pitchFamily="49" charset="0"/>
              </a:rPr>
              <a:t>指针变量的初始化通常是</a:t>
            </a:r>
            <a:r>
              <a:rPr lang="zh-CN" altLang="en-US" dirty="0">
                <a:latin typeface="Courier New" pitchFamily="49" charset="0"/>
                <a:cs typeface="Courier New" pitchFamily="49" charset="0"/>
              </a:rPr>
              <a:t>实参传给形参</a:t>
            </a:r>
            <a:endParaRPr lang="en-US" altLang="zh-CN" dirty="0">
              <a:latin typeface="Courier New" pitchFamily="49" charset="0"/>
              <a:cs typeface="Courier New" pitchFamily="49" charset="0"/>
            </a:endParaRPr>
          </a:p>
        </p:txBody>
      </p:sp>
      <p:sp>
        <p:nvSpPr>
          <p:cNvPr id="8" name="对话气泡: 矩形 7">
            <a:extLst>
              <a:ext uri="{FF2B5EF4-FFF2-40B4-BE49-F238E27FC236}">
                <a16:creationId xmlns:a16="http://schemas.microsoft.com/office/drawing/2014/main" id="{17C72749-3289-443E-A2CA-E29D8AAA02ED}"/>
              </a:ext>
            </a:extLst>
          </p:cNvPr>
          <p:cNvSpPr/>
          <p:nvPr/>
        </p:nvSpPr>
        <p:spPr bwMode="auto">
          <a:xfrm>
            <a:off x="4925076" y="4201784"/>
            <a:ext cx="6120000" cy="468563"/>
          </a:xfrm>
          <a:prstGeom prst="wedgeRectCallout">
            <a:avLst>
              <a:gd name="adj1" fmla="val -56573"/>
              <a:gd name="adj2" fmla="val -1750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zh-CN" dirty="0">
                <a:latin typeface="Courier New" pitchFamily="49" charset="0"/>
                <a:cs typeface="Courier New" pitchFamily="49" charset="0"/>
              </a:rPr>
              <a:t>指针变量的</a:t>
            </a:r>
            <a:r>
              <a:rPr lang="zh-CN" altLang="en-US" dirty="0">
                <a:latin typeface="Courier New" pitchFamily="49" charset="0"/>
                <a:cs typeface="Courier New" pitchFamily="49" charset="0"/>
              </a:rPr>
              <a:t>赋值</a:t>
            </a:r>
            <a:r>
              <a:rPr lang="zh-CN" altLang="zh-CN" dirty="0">
                <a:latin typeface="Courier New" pitchFamily="49" charset="0"/>
                <a:cs typeface="Courier New" pitchFamily="49" charset="0"/>
              </a:rPr>
              <a:t>通常</a:t>
            </a:r>
            <a:r>
              <a:rPr lang="zh-CN" altLang="en-US" dirty="0">
                <a:latin typeface="Courier New" pitchFamily="49" charset="0"/>
                <a:cs typeface="Courier New" pitchFamily="49" charset="0"/>
              </a:rPr>
              <a:t>操作于动态变量</a:t>
            </a:r>
            <a:endParaRPr lang="en-US" altLang="zh-CN" dirty="0">
              <a:latin typeface="Courier New" pitchFamily="49" charset="0"/>
              <a:cs typeface="Courier New" pitchFamily="49" charset="0"/>
            </a:endParaRPr>
          </a:p>
        </p:txBody>
      </p:sp>
    </p:spTree>
    <p:extLst>
      <p:ext uri="{BB962C8B-B14F-4D97-AF65-F5344CB8AC3E}">
        <p14:creationId xmlns:p14="http://schemas.microsoft.com/office/powerpoint/2010/main" val="3004184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通用指针与</a:t>
            </a:r>
            <a:r>
              <a:rPr lang="en-US" altLang="zh-CN"/>
              <a:t>void</a:t>
            </a:r>
            <a:r>
              <a:rPr lang="zh-CN" altLang="zh-CN"/>
              <a:t>类型</a:t>
            </a:r>
            <a:endParaRPr lang="zh-CN" altLang="en-US"/>
          </a:p>
        </p:txBody>
      </p:sp>
      <p:sp>
        <p:nvSpPr>
          <p:cNvPr id="3" name="内容占位符 2"/>
          <p:cNvSpPr>
            <a:spLocks noGrp="1"/>
          </p:cNvSpPr>
          <p:nvPr>
            <p:ph idx="1"/>
          </p:nvPr>
        </p:nvSpPr>
        <p:spPr/>
        <p:txBody>
          <a:bodyPr/>
          <a:lstStyle/>
          <a:p>
            <a:r>
              <a:rPr lang="en-US" altLang="zh-CN" dirty="0"/>
              <a:t>void</a:t>
            </a:r>
            <a:r>
              <a:rPr lang="zh-CN" altLang="en-US" dirty="0"/>
              <a:t>：</a:t>
            </a:r>
            <a:r>
              <a:rPr lang="zh-CN" altLang="zh-CN" dirty="0"/>
              <a:t>空类型的关键</a:t>
            </a:r>
            <a:r>
              <a:rPr lang="zh-CN" altLang="en-US" dirty="0"/>
              <a:t>字</a:t>
            </a:r>
            <a:endParaRPr lang="en-US" altLang="zh-CN" dirty="0"/>
          </a:p>
          <a:p>
            <a:r>
              <a:rPr lang="zh-CN" altLang="zh-CN" dirty="0"/>
              <a:t>空类型的值集为空，在计算机中不占空间，一般不能参与基本操作</a:t>
            </a:r>
            <a:endParaRPr lang="en-US" altLang="zh-CN" dirty="0"/>
          </a:p>
          <a:p>
            <a:endParaRPr lang="en-US" altLang="zh-CN" dirty="0"/>
          </a:p>
          <a:p>
            <a:r>
              <a:rPr lang="zh-CN" altLang="zh-CN" dirty="0"/>
              <a:t>通常用来描述不返回数据的函数的返回值，以及不需要参数的函数的形参</a:t>
            </a:r>
            <a:endParaRPr lang="en-US" altLang="zh-CN" dirty="0"/>
          </a:p>
          <a:p>
            <a:endParaRPr lang="en-US" altLang="zh-CN" dirty="0"/>
          </a:p>
          <a:p>
            <a:r>
              <a:rPr lang="zh-CN" altLang="zh-CN" dirty="0"/>
              <a:t>还可以作为指针类型的基类型，形成通用指针类型（</a:t>
            </a:r>
            <a:r>
              <a:rPr lang="en-US" altLang="zh-CN" dirty="0"/>
              <a:t>void *</a:t>
            </a:r>
            <a:r>
              <a:rPr lang="zh-CN" altLang="zh-CN" dirty="0"/>
              <a:t>）。</a:t>
            </a:r>
            <a:endParaRPr lang="en-US" altLang="zh-CN" dirty="0"/>
          </a:p>
          <a:p>
            <a:endParaRPr lang="en-US" altLang="zh-CN" dirty="0"/>
          </a:p>
          <a:p>
            <a:endParaRPr lang="en-US" altLang="zh-CN"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A8FBC096-F630-4989-9526-16A57456534D}" type="slidenum">
              <a:rPr lang="en-US" altLang="zh-CN" sz="1200">
                <a:ea typeface="+mn-ea"/>
              </a:rPr>
              <a:pPr algn="r">
                <a:defRPr/>
              </a:pPr>
              <a:t>44</a:t>
            </a:fld>
            <a:endParaRPr lang="en-US" altLang="zh-CN" sz="1200">
              <a:ea typeface="+mn-ea"/>
            </a:endParaRPr>
          </a:p>
        </p:txBody>
      </p:sp>
      <p:sp>
        <p:nvSpPr>
          <p:cNvPr id="2" name="矩形 1">
            <a:extLst>
              <a:ext uri="{FF2B5EF4-FFF2-40B4-BE49-F238E27FC236}">
                <a16:creationId xmlns:a16="http://schemas.microsoft.com/office/drawing/2014/main" id="{4A2FEF7E-C7A0-42B7-9549-416A830618D4}"/>
              </a:ext>
            </a:extLst>
          </p:cNvPr>
          <p:cNvSpPr/>
          <p:nvPr/>
        </p:nvSpPr>
        <p:spPr>
          <a:xfrm>
            <a:off x="1369681" y="4104075"/>
            <a:ext cx="6083717" cy="461665"/>
          </a:xfrm>
          <a:prstGeom prst="rect">
            <a:avLst/>
          </a:prstGeom>
        </p:spPr>
        <p:txBody>
          <a:bodyPr wrap="none">
            <a:spAutoFit/>
          </a:bodyPr>
          <a:lstStyle/>
          <a:p>
            <a:r>
              <a:rPr lang="en-US" altLang="zh-CN" dirty="0">
                <a:solidFill>
                  <a:srgbClr val="FF0000"/>
                </a:solidFill>
                <a:latin typeface="Courier New" pitchFamily="49" charset="0"/>
                <a:cs typeface="Courier New" pitchFamily="49" charset="0"/>
              </a:rPr>
              <a:t>void *</a:t>
            </a:r>
            <a:r>
              <a:rPr lang="en-US" altLang="zh-CN" dirty="0">
                <a:latin typeface="Courier New" pitchFamily="49" charset="0"/>
                <a:cs typeface="Courier New" pitchFamily="49" charset="0"/>
              </a:rPr>
              <a:t>malloc(unsigned int size);</a:t>
            </a:r>
            <a:endParaRPr lang="zh-CN" altLang="en-US" dirty="0"/>
          </a:p>
        </p:txBody>
      </p:sp>
      <p:sp>
        <p:nvSpPr>
          <p:cNvPr id="5" name="矩形 4">
            <a:extLst>
              <a:ext uri="{FF2B5EF4-FFF2-40B4-BE49-F238E27FC236}">
                <a16:creationId xmlns:a16="http://schemas.microsoft.com/office/drawing/2014/main" id="{AE381568-EEB2-461D-9025-6EA1CA1F0E15}"/>
              </a:ext>
            </a:extLst>
          </p:cNvPr>
          <p:cNvSpPr/>
          <p:nvPr/>
        </p:nvSpPr>
        <p:spPr>
          <a:xfrm>
            <a:off x="1369681" y="4737190"/>
            <a:ext cx="3687228" cy="461665"/>
          </a:xfrm>
          <a:prstGeom prst="rect">
            <a:avLst/>
          </a:prstGeom>
        </p:spPr>
        <p:txBody>
          <a:bodyPr wrap="none">
            <a:spAutoFit/>
          </a:bodyPr>
          <a:lstStyle/>
          <a:p>
            <a:r>
              <a:rPr lang="en-US" altLang="zh-CN" dirty="0">
                <a:latin typeface="Courier New" pitchFamily="49" charset="0"/>
                <a:cs typeface="Courier New" pitchFamily="49" charset="0"/>
              </a:rPr>
              <a:t>void free(</a:t>
            </a:r>
            <a:r>
              <a:rPr lang="en-US" altLang="zh-CN" dirty="0">
                <a:solidFill>
                  <a:srgbClr val="FF0000"/>
                </a:solidFill>
                <a:latin typeface="Courier New" pitchFamily="49" charset="0"/>
                <a:cs typeface="Courier New" pitchFamily="49" charset="0"/>
              </a:rPr>
              <a:t>void *</a:t>
            </a:r>
            <a:r>
              <a:rPr lang="en-US" altLang="zh-CN" dirty="0">
                <a:latin typeface="Courier New" pitchFamily="49" charset="0"/>
                <a:cs typeface="Courier New" pitchFamily="49" charset="0"/>
              </a:rPr>
              <a:t>p);</a:t>
            </a:r>
            <a:endParaRPr lang="zh-CN" altLang="en-US" dirty="0"/>
          </a:p>
        </p:txBody>
      </p:sp>
    </p:spTree>
    <p:extLst>
      <p:ext uri="{BB962C8B-B14F-4D97-AF65-F5344CB8AC3E}">
        <p14:creationId xmlns:p14="http://schemas.microsoft.com/office/powerpoint/2010/main" val="337455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a:p>
          <a:p>
            <a:r>
              <a:rPr lang="zh-CN" altLang="zh-CN" dirty="0"/>
              <a:t>通用指针类型变量不指向具体的数据，不能用来访问数据，但</a:t>
            </a:r>
            <a:r>
              <a:rPr lang="zh-CN" altLang="zh-CN" dirty="0">
                <a:solidFill>
                  <a:srgbClr val="FF0000"/>
                </a:solidFill>
              </a:rPr>
              <a:t>任何指针类型都可以隐式转换为通用指针类型</a:t>
            </a:r>
            <a:r>
              <a:rPr lang="zh-CN" altLang="zh-CN" dirty="0"/>
              <a:t>，而且在将通用指针类型转换回原来的指针类型时不会丢失信息</a:t>
            </a:r>
            <a:r>
              <a:rPr lang="zh-CN" altLang="en-US" dirty="0"/>
              <a:t>。</a:t>
            </a:r>
            <a:endParaRPr lang="en-US" altLang="zh-CN" dirty="0"/>
          </a:p>
          <a:p>
            <a:endParaRPr lang="en-US" altLang="zh-CN" dirty="0"/>
          </a:p>
          <a:p>
            <a:r>
              <a:rPr lang="zh-CN" altLang="zh-CN" dirty="0"/>
              <a:t>通用指针类型经常作为函数的</a:t>
            </a:r>
            <a:r>
              <a:rPr lang="zh-CN" altLang="zh-CN" dirty="0">
                <a:solidFill>
                  <a:srgbClr val="FF0000"/>
                </a:solidFill>
              </a:rPr>
              <a:t>形参和返回值的类型</a:t>
            </a:r>
            <a:r>
              <a:rPr lang="zh-CN" altLang="zh-CN" dirty="0"/>
              <a:t>，以提高所定义的函数（比如创建动态变量的库函数）的通用性。</a:t>
            </a:r>
            <a:endParaRPr lang="en-US" altLang="zh-CN" dirty="0"/>
          </a:p>
          <a:p>
            <a:endParaRPr lang="zh-CN" altLang="en-US"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D3158F3D-ED88-40B5-A58D-2F67582A20D7}" type="slidenum">
              <a:rPr lang="en-US" altLang="zh-CN" sz="1200">
                <a:ea typeface="+mn-ea"/>
              </a:rPr>
              <a:pPr algn="r">
                <a:defRPr/>
              </a:pPr>
              <a:t>45</a:t>
            </a:fld>
            <a:endParaRPr lang="en-US" altLang="zh-CN" sz="1200">
              <a:ea typeface="+mn-ea"/>
            </a:endParaRPr>
          </a:p>
        </p:txBody>
      </p:sp>
    </p:spTree>
    <p:extLst>
      <p:ext uri="{BB962C8B-B14F-4D97-AF65-F5344CB8AC3E}">
        <p14:creationId xmlns:p14="http://schemas.microsoft.com/office/powerpoint/2010/main" val="2598078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dirty="0"/>
              <a:t>内存分配方式</a:t>
            </a:r>
          </a:p>
        </p:txBody>
      </p:sp>
      <p:sp>
        <p:nvSpPr>
          <p:cNvPr id="34819" name="内容占位符 2"/>
          <p:cNvSpPr>
            <a:spLocks noGrp="1"/>
          </p:cNvSpPr>
          <p:nvPr>
            <p:ph idx="1"/>
          </p:nvPr>
        </p:nvSpPr>
        <p:spPr/>
        <p:txBody>
          <a:bodyPr/>
          <a:lstStyle/>
          <a:p>
            <a:r>
              <a:rPr lang="zh-CN" altLang="zh-CN" dirty="0"/>
              <a:t>系统为程序中的数据分配内存空间一般有两种方式</a:t>
            </a:r>
            <a:endParaRPr lang="en-US" altLang="zh-CN" dirty="0"/>
          </a:p>
          <a:p>
            <a:pPr lvl="1"/>
            <a:r>
              <a:rPr lang="zh-CN" altLang="zh-CN" dirty="0"/>
              <a:t>静态</a:t>
            </a:r>
            <a:r>
              <a:rPr lang="zh-CN" altLang="en-US" dirty="0"/>
              <a:t>：</a:t>
            </a:r>
            <a:r>
              <a:rPr lang="zh-CN" altLang="zh-CN" dirty="0">
                <a:solidFill>
                  <a:srgbClr val="FF0000"/>
                </a:solidFill>
              </a:rPr>
              <a:t>程序</a:t>
            </a:r>
            <a:r>
              <a:rPr lang="zh-CN" altLang="en-US" dirty="0">
                <a:solidFill>
                  <a:srgbClr val="FF0000"/>
                </a:solidFill>
              </a:rPr>
              <a:t>开始执行前</a:t>
            </a:r>
            <a:r>
              <a:rPr lang="zh-CN" altLang="zh-CN" dirty="0"/>
              <a:t>在静态数据区分配空间</a:t>
            </a:r>
            <a:endParaRPr lang="en-US" altLang="zh-CN" dirty="0"/>
          </a:p>
          <a:p>
            <a:pPr lvl="2"/>
            <a:r>
              <a:rPr lang="zh-CN" altLang="zh-CN" dirty="0"/>
              <a:t>先由编译器对其定义行进行特殊处理（规划所需内存，分析、处理其初始化值），程序执行时，由执行环境在静态数据区为之分配空间，并写入初始化值，若未初始化则写入初值</a:t>
            </a:r>
            <a:r>
              <a:rPr lang="en-US" altLang="zh-CN" dirty="0"/>
              <a:t>0</a:t>
            </a:r>
            <a:r>
              <a:rPr lang="zh-CN" altLang="zh-CN" dirty="0"/>
              <a:t>，此后程序可获取或修改其值，直到整个程序执行结束才收回其空间。</a:t>
            </a:r>
            <a:endParaRPr lang="en-US" altLang="zh-CN" dirty="0"/>
          </a:p>
          <a:p>
            <a:pPr lvl="1"/>
            <a:r>
              <a:rPr lang="zh-CN" altLang="zh-CN" dirty="0"/>
              <a:t>动态</a:t>
            </a:r>
            <a:r>
              <a:rPr lang="zh-CN" altLang="en-US" dirty="0"/>
              <a:t>：</a:t>
            </a:r>
            <a:r>
              <a:rPr lang="zh-CN" altLang="zh-CN" dirty="0">
                <a:solidFill>
                  <a:srgbClr val="FF0000"/>
                </a:solidFill>
              </a:rPr>
              <a:t>程序</a:t>
            </a:r>
            <a:r>
              <a:rPr lang="zh-CN" altLang="en-US" dirty="0">
                <a:solidFill>
                  <a:srgbClr val="FF0000"/>
                </a:solidFill>
              </a:rPr>
              <a:t>执行</a:t>
            </a:r>
            <a:r>
              <a:rPr lang="zh-CN" altLang="zh-CN" dirty="0">
                <a:solidFill>
                  <a:srgbClr val="FF0000"/>
                </a:solidFill>
              </a:rPr>
              <a:t>时</a:t>
            </a:r>
            <a:r>
              <a:rPr lang="zh-CN" altLang="zh-CN" dirty="0"/>
              <a:t>在</a:t>
            </a:r>
            <a:r>
              <a:rPr lang="zh-CN" altLang="en-US" dirty="0"/>
              <a:t>栈</a:t>
            </a:r>
            <a:r>
              <a:rPr lang="zh-CN" altLang="zh-CN" dirty="0"/>
              <a:t>区</a:t>
            </a:r>
            <a:r>
              <a:rPr lang="zh-CN" altLang="en-US" dirty="0"/>
              <a:t>或堆区</a:t>
            </a:r>
            <a:r>
              <a:rPr lang="zh-CN" altLang="zh-CN" dirty="0"/>
              <a:t>分配空间</a:t>
            </a:r>
            <a:endParaRPr lang="en-US" altLang="zh-CN" dirty="0"/>
          </a:p>
          <a:p>
            <a:pPr lvl="2"/>
            <a:r>
              <a:rPr lang="zh-CN" altLang="en-US" dirty="0"/>
              <a:t>在栈区：</a:t>
            </a:r>
            <a:r>
              <a:rPr lang="zh-CN" altLang="zh-CN" dirty="0"/>
              <a:t>定义行有对应的目标代码，通过代码的执行在栈区获得空间，若已初始化则获得初始化值，若未初始化则其初值是内存里原有的值，此后程序可以访问其内存空间，获取或修改其值，一旦复合语句执行结束即收回其内存空间</a:t>
            </a:r>
            <a:endParaRPr lang="en-US" altLang="zh-CN" dirty="0"/>
          </a:p>
          <a:p>
            <a:pPr lvl="2"/>
            <a:r>
              <a:rPr lang="zh-CN" altLang="en-US" dirty="0"/>
              <a:t>在堆区：</a:t>
            </a:r>
            <a:r>
              <a:rPr lang="zh-CN" altLang="zh-CN" dirty="0"/>
              <a:t>由程序员编写的相关代码（调用</a:t>
            </a:r>
            <a:r>
              <a:rPr lang="en-US" altLang="zh-CN" dirty="0" err="1"/>
              <a:t>malloc</a:t>
            </a:r>
            <a:r>
              <a:rPr lang="zh-CN" altLang="zh-CN" dirty="0"/>
              <a:t>库函数）申请内存空间，通过代码的执行在堆区获得空间，由于没有初始化，其初值为内存里原有的值，此后程序可以访问其内存空间，进行赋值操作，以及获取或修改其值，最后通过程序员编写的相关代码（调用</a:t>
            </a:r>
            <a:r>
              <a:rPr lang="en-US" altLang="zh-CN" dirty="0"/>
              <a:t>free</a:t>
            </a:r>
            <a:r>
              <a:rPr lang="zh-CN" altLang="zh-CN" dirty="0"/>
              <a:t>库函数）释放其内存空间。如果程序员忘记编写释放其内存空间的代码，则要等整个程序执行结束时才收回其内存空间</a:t>
            </a:r>
            <a:endParaRPr lang="zh-CN" altLang="en-US" dirty="0"/>
          </a:p>
        </p:txBody>
      </p:sp>
      <p:sp>
        <p:nvSpPr>
          <p:cNvPr id="34820"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2E105A3C-DCA1-4842-9936-4C6027170063}" type="slidenum">
              <a:rPr lang="en-US" altLang="zh-CN" sz="1200">
                <a:ea typeface="楷体_GB2312" pitchFamily="49" charset="-122"/>
              </a:rPr>
              <a:pPr algn="r" eaLnBrk="1" hangingPunct="1"/>
              <a:t>46</a:t>
            </a:fld>
            <a:endParaRPr lang="en-US" altLang="zh-CN" sz="1200">
              <a:ea typeface="楷体_GB2312" pitchFamily="49" charset="-122"/>
            </a:endParaRPr>
          </a:p>
        </p:txBody>
      </p:sp>
    </p:spTree>
    <p:extLst>
      <p:ext uri="{BB962C8B-B14F-4D97-AF65-F5344CB8AC3E}">
        <p14:creationId xmlns:p14="http://schemas.microsoft.com/office/powerpoint/2010/main" val="4026631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96D71-9E68-4049-AD7D-86AFD328AF21}"/>
              </a:ext>
            </a:extLst>
          </p:cNvPr>
          <p:cNvSpPr>
            <a:spLocks noGrp="1"/>
          </p:cNvSpPr>
          <p:nvPr>
            <p:ph type="title"/>
          </p:nvPr>
        </p:nvSpPr>
        <p:spPr/>
        <p:txBody>
          <a:bodyPr/>
          <a:lstStyle/>
          <a:p>
            <a:r>
              <a:rPr lang="zh-CN" altLang="en-US" dirty="0"/>
              <a:t>内存分配方式</a:t>
            </a:r>
            <a:r>
              <a:rPr lang="en-US" altLang="zh-CN" dirty="0"/>
              <a:t>-1</a:t>
            </a:r>
            <a:endParaRPr lang="zh-CN" altLang="en-US" dirty="0"/>
          </a:p>
        </p:txBody>
      </p:sp>
      <p:sp>
        <p:nvSpPr>
          <p:cNvPr id="5" name="内容占位符 2">
            <a:extLst>
              <a:ext uri="{FF2B5EF4-FFF2-40B4-BE49-F238E27FC236}">
                <a16:creationId xmlns:a16="http://schemas.microsoft.com/office/drawing/2014/main" id="{B5CAFEFF-0B17-4B12-AC79-CFF3E9A1E7A9}"/>
              </a:ext>
            </a:extLst>
          </p:cNvPr>
          <p:cNvSpPr>
            <a:spLocks noGrp="1"/>
          </p:cNvSpPr>
          <p:nvPr>
            <p:ph idx="1"/>
          </p:nvPr>
        </p:nvSpPr>
        <p:spPr>
          <a:xfrm>
            <a:off x="93663" y="863600"/>
            <a:ext cx="11995150" cy="5949950"/>
          </a:xfrm>
        </p:spPr>
        <p:txBody>
          <a:bodyPr/>
          <a:lstStyle/>
          <a:p>
            <a:pPr marL="0" indent="0">
              <a:spcBef>
                <a:spcPts val="0"/>
              </a:spcBef>
              <a:buNone/>
            </a:pPr>
            <a:r>
              <a:rPr lang="pt-BR" altLang="zh-CN" sz="2000" b="0" dirty="0">
                <a:latin typeface="Courier New" pitchFamily="49" charset="0"/>
                <a:cs typeface="Courier New" pitchFamily="49" charset="0"/>
              </a:rPr>
              <a:t>void MyMax(int, int, int);</a:t>
            </a:r>
            <a:r>
              <a:rPr lang="en-US" altLang="zh-CN" sz="2000" b="0" dirty="0">
                <a:latin typeface="Courier New" pitchFamily="49" charset="0"/>
                <a:cs typeface="Courier New" pitchFamily="49" charset="0"/>
              </a:rPr>
              <a:t> </a:t>
            </a:r>
          </a:p>
          <a:p>
            <a:pPr marL="0" indent="0">
              <a:spcBef>
                <a:spcPts val="0"/>
              </a:spcBef>
              <a:buNone/>
            </a:pPr>
            <a:r>
              <a:rPr lang="en-US" altLang="zh-CN" sz="2000" dirty="0">
                <a:solidFill>
                  <a:srgbClr val="00B050"/>
                </a:solidFill>
                <a:latin typeface="Courier New" pitchFamily="49" charset="0"/>
                <a:cs typeface="Courier New" pitchFamily="49" charset="0"/>
              </a:rPr>
              <a:t>int max = 0;</a:t>
            </a:r>
            <a:r>
              <a:rPr lang="en-US" altLang="zh-CN" sz="2000" dirty="0">
                <a:solidFill>
                  <a:srgbClr val="FF0000"/>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全局变量</a:t>
            </a:r>
            <a:endParaRPr lang="zh-CN" altLang="zh-CN" sz="2000" dirty="0">
              <a:solidFill>
                <a:srgbClr val="00B050"/>
              </a:solidFill>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int main( )</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a:t>
            </a:r>
          </a:p>
          <a:p>
            <a:pPr marL="0" indent="0">
              <a:spcBef>
                <a:spcPts val="0"/>
              </a:spcBef>
              <a:buFontTx/>
              <a:buNone/>
            </a:pPr>
            <a:r>
              <a:rPr lang="en-US" altLang="zh-CN" sz="2000" b="0" dirty="0">
                <a:latin typeface="Courier New" pitchFamily="49" charset="0"/>
                <a:cs typeface="Courier New" pitchFamily="49" charset="0"/>
              </a:rPr>
              <a:t>   int m1, m2, m3;		</a:t>
            </a:r>
            <a:endParaRPr lang="zh-CN" altLang="zh-CN" sz="200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   </a:t>
            </a:r>
            <a:r>
              <a:rPr lang="en-US" altLang="zh-CN" sz="2000" b="0" dirty="0" err="1">
                <a:latin typeface="Courier New" pitchFamily="49" charset="0"/>
                <a:cs typeface="Courier New" pitchFamily="49" charset="0"/>
              </a:rPr>
              <a:t>scanf</a:t>
            </a:r>
            <a:r>
              <a:rPr lang="en-US" altLang="zh-CN" sz="2000" b="0" dirty="0">
                <a:latin typeface="Courier New" pitchFamily="49" charset="0"/>
                <a:cs typeface="Courier New" pitchFamily="49" charset="0"/>
              </a:rPr>
              <a:t>("%</a:t>
            </a:r>
            <a:r>
              <a:rPr lang="en-US" altLang="zh-CN" sz="2000" b="0" dirty="0" err="1">
                <a:latin typeface="Courier New" pitchFamily="49" charset="0"/>
                <a:cs typeface="Courier New" pitchFamily="49" charset="0"/>
              </a:rPr>
              <a:t>d%d%d</a:t>
            </a:r>
            <a:r>
              <a:rPr lang="en-US" altLang="zh-CN" sz="2000" b="0" dirty="0">
                <a:latin typeface="Courier New" pitchFamily="49" charset="0"/>
                <a:cs typeface="Courier New" pitchFamily="49" charset="0"/>
              </a:rPr>
              <a:t>", &amp;</a:t>
            </a:r>
            <a:r>
              <a:rPr lang="pt-BR" altLang="zh-CN" sz="2000" b="0" dirty="0">
                <a:latin typeface="Courier New" pitchFamily="49" charset="0"/>
                <a:cs typeface="Courier New" pitchFamily="49" charset="0"/>
              </a:rPr>
              <a:t>m1, &amp;m2, &amp;m3);</a:t>
            </a:r>
          </a:p>
          <a:p>
            <a:pPr marL="0" indent="0">
              <a:spcBef>
                <a:spcPts val="0"/>
              </a:spcBef>
              <a:buFontTx/>
              <a:buNone/>
            </a:pPr>
            <a:r>
              <a:rPr lang="pt-BR" altLang="zh-CN" sz="2000" b="0" dirty="0">
                <a:latin typeface="Courier New" pitchFamily="49" charset="0"/>
                <a:cs typeface="Courier New" pitchFamily="49" charset="0"/>
              </a:rPr>
              <a:t>   </a:t>
            </a:r>
            <a:r>
              <a:rPr lang="en-US" altLang="zh-CN" sz="2000" b="0" dirty="0">
                <a:latin typeface="Courier New" pitchFamily="49" charset="0"/>
                <a:cs typeface="Courier New" pitchFamily="49" charset="0"/>
              </a:rPr>
              <a:t>while(m1 != m2 &amp;&amp; m2 != m3)</a:t>
            </a:r>
          </a:p>
          <a:p>
            <a:pPr marL="0" indent="0">
              <a:spcBef>
                <a:spcPts val="0"/>
              </a:spcBef>
              <a:buFontTx/>
              <a:buNone/>
            </a:pPr>
            <a:r>
              <a:rPr lang="en-US" altLang="zh-CN" sz="2000" b="0" dirty="0">
                <a:latin typeface="Courier New" pitchFamily="49" charset="0"/>
                <a:cs typeface="Courier New" pitchFamily="49" charset="0"/>
              </a:rPr>
              <a:t>   {</a:t>
            </a:r>
          </a:p>
          <a:p>
            <a:pPr marL="0" indent="0">
              <a:spcBef>
                <a:spcPts val="0"/>
              </a:spcBef>
              <a:buFontTx/>
              <a:buNone/>
            </a:pPr>
            <a:r>
              <a:rPr lang="pt-BR" altLang="zh-CN" sz="2000" b="0" dirty="0">
                <a:latin typeface="Courier New" pitchFamily="49" charset="0"/>
                <a:cs typeface="Courier New" pitchFamily="49" charset="0"/>
              </a:rPr>
              <a:t>	MyMax(m1, m2, m3);</a:t>
            </a:r>
            <a:r>
              <a:rPr lang="pt-BR" altLang="zh-CN" sz="2000" dirty="0">
                <a:latin typeface="Courier New" pitchFamily="49" charset="0"/>
                <a:cs typeface="Courier New" pitchFamily="49" charset="0"/>
              </a:rPr>
              <a:t>	</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pt-BR" altLang="zh-CN" sz="2000" b="0" dirty="0">
                <a:latin typeface="Courier New" pitchFamily="49" charset="0"/>
                <a:cs typeface="Courier New" pitchFamily="49" charset="0"/>
              </a:rPr>
              <a:t>printf("%d \n", max);</a:t>
            </a:r>
          </a:p>
          <a:p>
            <a:pPr marL="0" indent="0">
              <a:spcBef>
                <a:spcPts val="0"/>
              </a:spcBef>
              <a:buFontTx/>
              <a:buNone/>
            </a:pPr>
            <a:r>
              <a:rPr lang="en-US" altLang="zh-CN" sz="2000" b="0" dirty="0">
                <a:latin typeface="Courier New" pitchFamily="49" charset="0"/>
                <a:cs typeface="Courier New" pitchFamily="49" charset="0"/>
              </a:rPr>
              <a:t>	</a:t>
            </a:r>
            <a:r>
              <a:rPr lang="en-US" altLang="zh-CN" sz="2000" b="0" dirty="0" err="1">
                <a:latin typeface="Courier New" pitchFamily="49" charset="0"/>
                <a:cs typeface="Courier New" pitchFamily="49" charset="0"/>
              </a:rPr>
              <a:t>scanf</a:t>
            </a:r>
            <a:r>
              <a:rPr lang="en-US" altLang="zh-CN" sz="2000" b="0" dirty="0">
                <a:latin typeface="Courier New" pitchFamily="49" charset="0"/>
                <a:cs typeface="Courier New" pitchFamily="49" charset="0"/>
              </a:rPr>
              <a:t>("%</a:t>
            </a:r>
            <a:r>
              <a:rPr lang="en-US" altLang="zh-CN" sz="2000" b="0" dirty="0" err="1">
                <a:latin typeface="Courier New" pitchFamily="49" charset="0"/>
                <a:cs typeface="Courier New" pitchFamily="49" charset="0"/>
              </a:rPr>
              <a:t>d%d%d</a:t>
            </a:r>
            <a:r>
              <a:rPr lang="en-US" altLang="zh-CN" sz="2000" b="0" dirty="0">
                <a:latin typeface="Courier New" pitchFamily="49" charset="0"/>
                <a:cs typeface="Courier New" pitchFamily="49" charset="0"/>
              </a:rPr>
              <a:t>", &amp;</a:t>
            </a:r>
            <a:r>
              <a:rPr lang="pt-BR" altLang="zh-CN" sz="2000" b="0" dirty="0">
                <a:latin typeface="Courier New" pitchFamily="49" charset="0"/>
                <a:cs typeface="Courier New" pitchFamily="49" charset="0"/>
              </a:rPr>
              <a:t>m1, &amp;m2, &amp;m3);</a:t>
            </a:r>
          </a:p>
          <a:p>
            <a:pPr marL="0" indent="0">
              <a:spcBef>
                <a:spcPts val="0"/>
              </a:spcBef>
              <a:buFontTx/>
              <a:buNone/>
            </a:pPr>
            <a:r>
              <a:rPr lang="pt-BR" altLang="zh-CN" sz="2000" b="0" dirty="0">
                <a:latin typeface="Courier New" pitchFamily="49" charset="0"/>
                <a:cs typeface="Courier New" pitchFamily="49" charset="0"/>
              </a:rPr>
              <a:t>   }</a:t>
            </a:r>
            <a:endParaRPr lang="zh-CN" altLang="zh-CN" sz="2000" b="0" dirty="0">
              <a:latin typeface="Courier New" pitchFamily="49" charset="0"/>
              <a:cs typeface="Courier New" pitchFamily="49" charset="0"/>
            </a:endParaRPr>
          </a:p>
          <a:p>
            <a:pPr marL="0" indent="0">
              <a:spcBef>
                <a:spcPts val="0"/>
              </a:spcBef>
              <a:buFontTx/>
              <a:buNone/>
            </a:pPr>
            <a:r>
              <a:rPr lang="pt-BR" altLang="zh-CN" sz="2000" b="0" dirty="0">
                <a:latin typeface="Courier New" pitchFamily="49" charset="0"/>
                <a:cs typeface="Courier New" pitchFamily="49" charset="0"/>
              </a:rPr>
              <a:t>   return 0;</a:t>
            </a:r>
          </a:p>
          <a:p>
            <a:pPr marL="0" indent="0">
              <a:spcBef>
                <a:spcPts val="0"/>
              </a:spcBef>
              <a:buFontTx/>
              <a:buNone/>
            </a:pPr>
            <a:r>
              <a:rPr lang="pt-BR" altLang="zh-CN" sz="2000" b="0" dirty="0">
                <a:latin typeface="Courier New" pitchFamily="49" charset="0"/>
                <a:cs typeface="Courier New" pitchFamily="49" charset="0"/>
              </a:rPr>
              <a:t>}</a:t>
            </a:r>
          </a:p>
        </p:txBody>
      </p:sp>
      <p:sp>
        <p:nvSpPr>
          <p:cNvPr id="6" name="矩形 5">
            <a:extLst>
              <a:ext uri="{FF2B5EF4-FFF2-40B4-BE49-F238E27FC236}">
                <a16:creationId xmlns:a16="http://schemas.microsoft.com/office/drawing/2014/main" id="{83A025EF-7CD8-4969-9D3D-4C6A309EED75}"/>
              </a:ext>
            </a:extLst>
          </p:cNvPr>
          <p:cNvSpPr/>
          <p:nvPr/>
        </p:nvSpPr>
        <p:spPr>
          <a:xfrm>
            <a:off x="5780170" y="2606420"/>
            <a:ext cx="6316579" cy="3477875"/>
          </a:xfrm>
          <a:prstGeom prst="rect">
            <a:avLst/>
          </a:prstGeom>
          <a:ln>
            <a:solidFill>
              <a:schemeClr val="tx1"/>
            </a:solidFill>
          </a:ln>
        </p:spPr>
        <p:txBody>
          <a:bodyPr wrap="square">
            <a:spAutoFit/>
          </a:bodyPr>
          <a:lstStyle/>
          <a:p>
            <a:pPr marL="0" indent="0">
              <a:spcBef>
                <a:spcPts val="0"/>
              </a:spcBef>
              <a:buFontTx/>
              <a:buNone/>
            </a:pPr>
            <a:r>
              <a:rPr lang="pt-BR" altLang="zh-CN" sz="2000" dirty="0">
                <a:latin typeface="Courier New" panose="02070309020205020404" pitchFamily="49" charset="0"/>
                <a:ea typeface="华文中宋" panose="02010600040101010101" pitchFamily="2" charset="-122"/>
                <a:cs typeface="Courier New" panose="02070309020205020404" pitchFamily="49" charset="0"/>
              </a:rPr>
              <a:t>void MyMax(int n1, int n2, int n3)</a:t>
            </a:r>
            <a:r>
              <a:rPr lang="en-US" altLang="zh-CN" sz="2000" dirty="0">
                <a:latin typeface="Courier New" panose="02070309020205020404" pitchFamily="49" charset="0"/>
                <a:ea typeface="华文中宋" panose="02010600040101010101" pitchFamily="2" charset="-122"/>
                <a:cs typeface="Courier New" panose="02070309020205020404" pitchFamily="49" charset="0"/>
              </a:rPr>
              <a:t> </a:t>
            </a:r>
            <a:endParaRPr lang="zh-CN" altLang="zh-CN" sz="2000" dirty="0">
              <a:latin typeface="Courier New" panose="02070309020205020404" pitchFamily="49" charset="0"/>
              <a:ea typeface="华文中宋" panose="02010600040101010101" pitchFamily="2" charset="-122"/>
              <a:cs typeface="Courier New" panose="02070309020205020404" pitchFamily="49" charset="0"/>
            </a:endParaRPr>
          </a:p>
          <a:p>
            <a:pPr marL="0" indent="0">
              <a:spcBef>
                <a:spcPts val="0"/>
              </a:spcBef>
              <a:buFontTx/>
              <a:buNone/>
            </a:pPr>
            <a:r>
              <a:rPr lang="pt-BR" altLang="zh-CN" sz="2000" dirty="0">
                <a:latin typeface="Courier New" panose="02070309020205020404" pitchFamily="49" charset="0"/>
                <a:ea typeface="华文中宋" panose="02010600040101010101" pitchFamily="2" charset="-122"/>
                <a:cs typeface="Courier New" panose="02070309020205020404" pitchFamily="49" charset="0"/>
              </a:rPr>
              <a:t>{</a:t>
            </a:r>
          </a:p>
          <a:p>
            <a:pPr marL="0" indent="0">
              <a:spcBef>
                <a:spcPts val="0"/>
              </a:spcBef>
              <a:buFontTx/>
              <a:buNone/>
            </a:pPr>
            <a:r>
              <a:rPr lang="pt-BR" altLang="zh-CN" sz="2000" dirty="0">
                <a:latin typeface="Courier New" panose="02070309020205020404" pitchFamily="49" charset="0"/>
                <a:ea typeface="华文中宋" panose="02010600040101010101" pitchFamily="2" charset="-122"/>
                <a:cs typeface="Courier New" panose="02070309020205020404" pitchFamily="49" charset="0"/>
              </a:rPr>
              <a:t>	</a:t>
            </a:r>
            <a:r>
              <a:rPr lang="en-US" altLang="zh-CN" sz="2000" b="1" dirty="0">
                <a:solidFill>
                  <a:srgbClr val="00B050"/>
                </a:solidFill>
                <a:latin typeface="Courier New" panose="02070309020205020404" pitchFamily="49" charset="0"/>
                <a:ea typeface="华文中宋" panose="02010600040101010101" pitchFamily="2" charset="-122"/>
                <a:cs typeface="Courier New" panose="02070309020205020404" pitchFamily="49" charset="0"/>
              </a:rPr>
              <a:t>static int count = 0;  	//</a:t>
            </a:r>
            <a:r>
              <a:rPr lang="zh-CN" altLang="en-US" sz="2000" b="1" dirty="0">
                <a:solidFill>
                  <a:srgbClr val="00B050"/>
                </a:solidFill>
                <a:latin typeface="Courier New" panose="02070309020205020404" pitchFamily="49" charset="0"/>
                <a:ea typeface="华文中宋" panose="02010600040101010101" pitchFamily="2" charset="-122"/>
                <a:cs typeface="Courier New" panose="02070309020205020404" pitchFamily="49" charset="0"/>
              </a:rPr>
              <a:t>静态变量</a:t>
            </a:r>
            <a:endParaRPr lang="pt-BR" altLang="zh-CN" sz="2000" b="1" dirty="0">
              <a:solidFill>
                <a:srgbClr val="00B050"/>
              </a:solidFill>
              <a:latin typeface="Courier New" panose="02070309020205020404" pitchFamily="49" charset="0"/>
              <a:ea typeface="华文中宋" panose="02010600040101010101" pitchFamily="2" charset="-122"/>
              <a:cs typeface="Courier New" panose="02070309020205020404" pitchFamily="49" charset="0"/>
            </a:endParaRPr>
          </a:p>
          <a:p>
            <a:pPr marL="0" indent="0">
              <a:spcBef>
                <a:spcPts val="0"/>
              </a:spcBef>
              <a:buFontTx/>
              <a:buNone/>
            </a:pPr>
            <a:r>
              <a:rPr lang="pt-BR" altLang="zh-CN" sz="2000" dirty="0">
                <a:latin typeface="Courier New" panose="02070309020205020404" pitchFamily="49" charset="0"/>
                <a:ea typeface="华文中宋" panose="02010600040101010101" pitchFamily="2" charset="-122"/>
                <a:cs typeface="Courier New" panose="02070309020205020404" pitchFamily="49" charset="0"/>
              </a:rPr>
              <a:t>	if(n1 &gt;= n2)</a:t>
            </a:r>
            <a:endParaRPr lang="zh-CN" altLang="zh-CN" sz="2000" dirty="0">
              <a:latin typeface="Courier New" panose="02070309020205020404" pitchFamily="49" charset="0"/>
              <a:ea typeface="华文中宋" panose="02010600040101010101" pitchFamily="2" charset="-122"/>
              <a:cs typeface="Courier New" panose="02070309020205020404" pitchFamily="49" charset="0"/>
            </a:endParaRPr>
          </a:p>
          <a:p>
            <a:pPr marL="0" indent="0">
              <a:spcBef>
                <a:spcPts val="0"/>
              </a:spcBef>
              <a:buFontTx/>
              <a:buNone/>
            </a:pPr>
            <a:r>
              <a:rPr lang="pt-BR" altLang="zh-CN" sz="2000" dirty="0">
                <a:latin typeface="Courier New" panose="02070309020205020404" pitchFamily="49" charset="0"/>
                <a:ea typeface="华文中宋" panose="02010600040101010101" pitchFamily="2" charset="-122"/>
                <a:cs typeface="Courier New" panose="02070309020205020404" pitchFamily="49" charset="0"/>
              </a:rPr>
              <a:t>		max = n1;</a:t>
            </a:r>
            <a:endParaRPr lang="zh-CN" altLang="zh-CN" sz="2000" dirty="0">
              <a:latin typeface="Courier New" panose="02070309020205020404" pitchFamily="49" charset="0"/>
              <a:ea typeface="华文中宋" panose="02010600040101010101" pitchFamily="2" charset="-122"/>
              <a:cs typeface="Courier New" panose="02070309020205020404" pitchFamily="49" charset="0"/>
            </a:endParaRPr>
          </a:p>
          <a:p>
            <a:pPr marL="0" indent="0">
              <a:spcBef>
                <a:spcPts val="0"/>
              </a:spcBef>
              <a:buFontTx/>
              <a:buNone/>
            </a:pPr>
            <a:r>
              <a:rPr lang="pt-BR" altLang="zh-CN" sz="2000" dirty="0">
                <a:latin typeface="Courier New" panose="02070309020205020404" pitchFamily="49" charset="0"/>
                <a:ea typeface="华文中宋" panose="02010600040101010101" pitchFamily="2" charset="-122"/>
                <a:cs typeface="Courier New" panose="02070309020205020404" pitchFamily="49" charset="0"/>
              </a:rPr>
              <a:t>	else</a:t>
            </a:r>
            <a:endParaRPr lang="zh-CN" altLang="zh-CN" sz="2000" dirty="0">
              <a:latin typeface="Courier New" panose="02070309020205020404" pitchFamily="49" charset="0"/>
              <a:ea typeface="华文中宋" panose="02010600040101010101" pitchFamily="2" charset="-122"/>
              <a:cs typeface="Courier New" panose="02070309020205020404" pitchFamily="49" charset="0"/>
            </a:endParaRPr>
          </a:p>
          <a:p>
            <a:pPr marL="0" indent="0">
              <a:spcBef>
                <a:spcPts val="0"/>
              </a:spcBef>
              <a:buFontTx/>
              <a:buNone/>
            </a:pPr>
            <a:r>
              <a:rPr lang="pt-BR" altLang="zh-CN" sz="2000" dirty="0">
                <a:latin typeface="Courier New" panose="02070309020205020404" pitchFamily="49" charset="0"/>
                <a:ea typeface="华文中宋" panose="02010600040101010101" pitchFamily="2" charset="-122"/>
                <a:cs typeface="Courier New" panose="02070309020205020404" pitchFamily="49" charset="0"/>
              </a:rPr>
              <a:t>		max = n2;</a:t>
            </a:r>
            <a:endParaRPr lang="zh-CN" altLang="zh-CN" sz="2000" dirty="0">
              <a:latin typeface="Courier New" panose="02070309020205020404" pitchFamily="49" charset="0"/>
              <a:ea typeface="华文中宋" panose="02010600040101010101" pitchFamily="2" charset="-122"/>
              <a:cs typeface="Courier New" panose="02070309020205020404" pitchFamily="49" charset="0"/>
            </a:endParaRPr>
          </a:p>
          <a:p>
            <a:pPr marL="0" indent="0">
              <a:spcBef>
                <a:spcPts val="0"/>
              </a:spcBef>
              <a:buFontTx/>
              <a:buNone/>
            </a:pPr>
            <a:r>
              <a:rPr lang="pt-BR" altLang="zh-CN" sz="2000" dirty="0">
                <a:latin typeface="Courier New" panose="02070309020205020404" pitchFamily="49" charset="0"/>
                <a:ea typeface="华文中宋" panose="02010600040101010101" pitchFamily="2" charset="-122"/>
                <a:cs typeface="Courier New" panose="02070309020205020404" pitchFamily="49" charset="0"/>
              </a:rPr>
              <a:t>	</a:t>
            </a:r>
            <a:r>
              <a:rPr lang="en-US" altLang="zh-CN" sz="2000" dirty="0">
                <a:latin typeface="Courier New" panose="02070309020205020404" pitchFamily="49" charset="0"/>
                <a:ea typeface="华文中宋" panose="02010600040101010101" pitchFamily="2" charset="-122"/>
                <a:cs typeface="Courier New" panose="02070309020205020404" pitchFamily="49" charset="0"/>
              </a:rPr>
              <a:t>if(max &lt; n3)</a:t>
            </a:r>
            <a:endParaRPr lang="zh-CN" altLang="zh-CN" sz="2000" dirty="0">
              <a:latin typeface="Courier New" panose="02070309020205020404" pitchFamily="49" charset="0"/>
              <a:ea typeface="华文中宋" panose="02010600040101010101" pitchFamily="2" charset="-122"/>
              <a:cs typeface="Courier New" panose="02070309020205020404" pitchFamily="49" charset="0"/>
            </a:endParaRPr>
          </a:p>
          <a:p>
            <a:pPr marL="0" indent="0">
              <a:spcBef>
                <a:spcPts val="0"/>
              </a:spcBef>
              <a:buFontTx/>
              <a:buNone/>
            </a:pPr>
            <a:r>
              <a:rPr lang="en-US" altLang="zh-CN" sz="2000" dirty="0">
                <a:latin typeface="Courier New" panose="02070309020205020404" pitchFamily="49" charset="0"/>
                <a:ea typeface="华文中宋" panose="02010600040101010101" pitchFamily="2" charset="-122"/>
                <a:cs typeface="Courier New" panose="02070309020205020404" pitchFamily="49" charset="0"/>
              </a:rPr>
              <a:t>		max = n3;</a:t>
            </a:r>
          </a:p>
          <a:p>
            <a:pPr marL="0" indent="0">
              <a:spcBef>
                <a:spcPts val="0"/>
              </a:spcBef>
              <a:buFontTx/>
              <a:buNone/>
            </a:pPr>
            <a:r>
              <a:rPr lang="en-US" altLang="zh-CN" sz="2000" dirty="0">
                <a:latin typeface="Courier New" panose="02070309020205020404" pitchFamily="49" charset="0"/>
                <a:ea typeface="华文中宋" panose="02010600040101010101" pitchFamily="2" charset="-122"/>
                <a:cs typeface="Courier New" panose="02070309020205020404" pitchFamily="49" charset="0"/>
              </a:rPr>
              <a:t>	++count;</a:t>
            </a:r>
            <a:endParaRPr lang="zh-CN" altLang="zh-CN" sz="2000" dirty="0">
              <a:latin typeface="Courier New" panose="02070309020205020404" pitchFamily="49" charset="0"/>
              <a:ea typeface="华文中宋" panose="02010600040101010101" pitchFamily="2" charset="-122"/>
              <a:cs typeface="Courier New" panose="02070309020205020404" pitchFamily="49" charset="0"/>
            </a:endParaRPr>
          </a:p>
          <a:p>
            <a:pPr marL="0" indent="0">
              <a:spcBef>
                <a:spcPts val="0"/>
              </a:spcBef>
              <a:buFontTx/>
              <a:buNone/>
            </a:pPr>
            <a:r>
              <a:rPr lang="zh-CN" altLang="zh-CN" sz="2000" dirty="0">
                <a:latin typeface="Courier New" panose="02070309020205020404" pitchFamily="49" charset="0"/>
                <a:ea typeface="华文中宋" panose="02010600040101010101" pitchFamily="2" charset="-122"/>
                <a:cs typeface="Courier New" panose="02070309020205020404" pitchFamily="49" charset="0"/>
              </a:rPr>
              <a:t>}</a:t>
            </a:r>
            <a:endParaRPr lang="en-US" altLang="zh-CN" sz="2000" dirty="0">
              <a:latin typeface="Courier New" panose="02070309020205020404" pitchFamily="49" charset="0"/>
              <a:ea typeface="华文中宋" panose="02010600040101010101" pitchFamily="2" charset="-122"/>
              <a:cs typeface="Courier New" panose="02070309020205020404" pitchFamily="49" charset="0"/>
            </a:endParaRPr>
          </a:p>
        </p:txBody>
      </p:sp>
      <p:sp>
        <p:nvSpPr>
          <p:cNvPr id="7" name="文本框 6">
            <a:extLst>
              <a:ext uri="{FF2B5EF4-FFF2-40B4-BE49-F238E27FC236}">
                <a16:creationId xmlns:a16="http://schemas.microsoft.com/office/drawing/2014/main" id="{8485A37F-7170-431C-9C59-C0D27BC65ABF}"/>
              </a:ext>
            </a:extLst>
          </p:cNvPr>
          <p:cNvSpPr txBox="1"/>
          <p:nvPr/>
        </p:nvSpPr>
        <p:spPr>
          <a:xfrm>
            <a:off x="7535366" y="863715"/>
            <a:ext cx="3016800" cy="461665"/>
          </a:xfrm>
          <a:prstGeom prst="rect">
            <a:avLst/>
          </a:prstGeom>
          <a:noFill/>
          <a:ln>
            <a:solidFill>
              <a:schemeClr val="tx1"/>
            </a:solidFill>
          </a:ln>
        </p:spPr>
        <p:txBody>
          <a:bodyPr wrap="square" rtlCol="0">
            <a:spAutoFit/>
          </a:bodyPr>
          <a:lstStyle/>
          <a:p>
            <a:r>
              <a:rPr lang="zh-CN" altLang="en-US" dirty="0">
                <a:solidFill>
                  <a:srgbClr val="FF0000"/>
                </a:solidFill>
              </a:rPr>
              <a:t> </a:t>
            </a:r>
            <a:r>
              <a:rPr lang="zh-CN" altLang="en-US" b="1" dirty="0">
                <a:solidFill>
                  <a:srgbClr val="FF0000"/>
                </a:solidFill>
              </a:rPr>
              <a:t>静态</a:t>
            </a:r>
            <a:r>
              <a:rPr lang="zh-CN" altLang="en-US" dirty="0">
                <a:solidFill>
                  <a:srgbClr val="FF0000"/>
                </a:solidFill>
              </a:rPr>
              <a:t>内存分配方式</a:t>
            </a:r>
          </a:p>
        </p:txBody>
      </p:sp>
      <p:cxnSp>
        <p:nvCxnSpPr>
          <p:cNvPr id="9" name="直接箭头连接符 8">
            <a:extLst>
              <a:ext uri="{FF2B5EF4-FFF2-40B4-BE49-F238E27FC236}">
                <a16:creationId xmlns:a16="http://schemas.microsoft.com/office/drawing/2014/main" id="{F32539C2-46EE-4D11-BEC0-EC7235BE71DD}"/>
              </a:ext>
            </a:extLst>
          </p:cNvPr>
          <p:cNvCxnSpPr>
            <a:cxnSpLocks/>
            <a:stCxn id="7" idx="1"/>
          </p:cNvCxnSpPr>
          <p:nvPr/>
        </p:nvCxnSpPr>
        <p:spPr bwMode="auto">
          <a:xfrm flipH="1">
            <a:off x="6095206" y="1094548"/>
            <a:ext cx="1440160" cy="230832"/>
          </a:xfrm>
          <a:prstGeom prst="straightConnector1">
            <a:avLst/>
          </a:prstGeom>
          <a:solidFill>
            <a:schemeClr val="accent1"/>
          </a:solidFill>
          <a:ln w="63500" cap="flat" cmpd="dbl" algn="ctr">
            <a:solidFill>
              <a:schemeClr val="tx1"/>
            </a:solidFill>
            <a:prstDash val="solid"/>
            <a:round/>
            <a:headEnd type="none" w="med" len="med"/>
            <a:tailEnd type="stealth"/>
          </a:ln>
          <a:effectLst/>
        </p:spPr>
      </p:cxnSp>
      <p:cxnSp>
        <p:nvCxnSpPr>
          <p:cNvPr id="11" name="直接箭头连接符 10">
            <a:extLst>
              <a:ext uri="{FF2B5EF4-FFF2-40B4-BE49-F238E27FC236}">
                <a16:creationId xmlns:a16="http://schemas.microsoft.com/office/drawing/2014/main" id="{ECB3EBAF-B556-414D-A075-7BA937FF8228}"/>
              </a:ext>
            </a:extLst>
          </p:cNvPr>
          <p:cNvCxnSpPr>
            <a:cxnSpLocks/>
          </p:cNvCxnSpPr>
          <p:nvPr/>
        </p:nvCxnSpPr>
        <p:spPr bwMode="auto">
          <a:xfrm>
            <a:off x="10552166" y="1094548"/>
            <a:ext cx="971209" cy="2154432"/>
          </a:xfrm>
          <a:prstGeom prst="straightConnector1">
            <a:avLst/>
          </a:prstGeom>
          <a:solidFill>
            <a:schemeClr val="accent1"/>
          </a:solidFill>
          <a:ln w="63500" cap="flat" cmpd="dbl" algn="ctr">
            <a:solidFill>
              <a:schemeClr val="tx1"/>
            </a:solidFill>
            <a:prstDash val="solid"/>
            <a:round/>
            <a:headEnd type="none" w="med" len="med"/>
            <a:tailEnd type="stealth"/>
          </a:ln>
          <a:effectLst/>
        </p:spPr>
      </p:cxnSp>
      <p:sp>
        <p:nvSpPr>
          <p:cNvPr id="29" name="灯片编号占位符 5">
            <a:extLst>
              <a:ext uri="{FF2B5EF4-FFF2-40B4-BE49-F238E27FC236}">
                <a16:creationId xmlns:a16="http://schemas.microsoft.com/office/drawing/2014/main" id="{3220662F-3EC0-4A6A-8C62-E4409884EA44}"/>
              </a:ext>
            </a:extLst>
          </p:cNvPr>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2E105A3C-DCA1-4842-9936-4C6027170063}" type="slidenum">
              <a:rPr lang="en-US" altLang="zh-CN" sz="1200">
                <a:ea typeface="楷体_GB2312" pitchFamily="49" charset="-122"/>
              </a:rPr>
              <a:pPr algn="r" eaLnBrk="1" hangingPunct="1"/>
              <a:t>47</a:t>
            </a:fld>
            <a:endParaRPr lang="en-US" altLang="zh-CN" sz="1200">
              <a:ea typeface="楷体_GB2312" pitchFamily="49" charset="-122"/>
            </a:endParaRPr>
          </a:p>
        </p:txBody>
      </p:sp>
    </p:spTree>
    <p:extLst>
      <p:ext uri="{BB962C8B-B14F-4D97-AF65-F5344CB8AC3E}">
        <p14:creationId xmlns:p14="http://schemas.microsoft.com/office/powerpoint/2010/main" val="394519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96D71-9E68-4049-AD7D-86AFD328AF21}"/>
              </a:ext>
            </a:extLst>
          </p:cNvPr>
          <p:cNvSpPr>
            <a:spLocks noGrp="1"/>
          </p:cNvSpPr>
          <p:nvPr>
            <p:ph type="title"/>
          </p:nvPr>
        </p:nvSpPr>
        <p:spPr/>
        <p:txBody>
          <a:bodyPr/>
          <a:lstStyle/>
          <a:p>
            <a:r>
              <a:rPr lang="zh-CN" altLang="en-US" dirty="0"/>
              <a:t>内存分配方式</a:t>
            </a:r>
            <a:r>
              <a:rPr lang="en-US" altLang="zh-CN" dirty="0"/>
              <a:t>-2</a:t>
            </a:r>
            <a:endParaRPr lang="zh-CN" altLang="en-US" dirty="0"/>
          </a:p>
        </p:txBody>
      </p:sp>
      <p:sp>
        <p:nvSpPr>
          <p:cNvPr id="5" name="内容占位符 2">
            <a:extLst>
              <a:ext uri="{FF2B5EF4-FFF2-40B4-BE49-F238E27FC236}">
                <a16:creationId xmlns:a16="http://schemas.microsoft.com/office/drawing/2014/main" id="{B5CAFEFF-0B17-4B12-AC79-CFF3E9A1E7A9}"/>
              </a:ext>
            </a:extLst>
          </p:cNvPr>
          <p:cNvSpPr>
            <a:spLocks noGrp="1"/>
          </p:cNvSpPr>
          <p:nvPr>
            <p:ph idx="1"/>
          </p:nvPr>
        </p:nvSpPr>
        <p:spPr>
          <a:xfrm>
            <a:off x="93663" y="863600"/>
            <a:ext cx="11995150" cy="5949950"/>
          </a:xfrm>
        </p:spPr>
        <p:txBody>
          <a:bodyPr/>
          <a:lstStyle/>
          <a:p>
            <a:pPr marL="0" indent="0">
              <a:spcBef>
                <a:spcPts val="0"/>
              </a:spcBef>
              <a:buNone/>
            </a:pPr>
            <a:r>
              <a:rPr lang="pt-BR" altLang="zh-CN" sz="2000" b="0" dirty="0">
                <a:latin typeface="Courier New" pitchFamily="49" charset="0"/>
                <a:cs typeface="Courier New" pitchFamily="49" charset="0"/>
              </a:rPr>
              <a:t>void MyMax(int, int, int);</a:t>
            </a:r>
            <a:r>
              <a:rPr lang="en-US" altLang="zh-CN" sz="2000" b="0" dirty="0">
                <a:latin typeface="Courier New" pitchFamily="49" charset="0"/>
                <a:cs typeface="Courier New" pitchFamily="49" charset="0"/>
              </a:rPr>
              <a:t> </a:t>
            </a:r>
          </a:p>
          <a:p>
            <a:pPr marL="0" indent="0">
              <a:spcBef>
                <a:spcPts val="0"/>
              </a:spcBef>
              <a:buNone/>
            </a:pPr>
            <a:r>
              <a:rPr lang="en-US" altLang="zh-CN" sz="2000" b="0" dirty="0">
                <a:latin typeface="Courier New" pitchFamily="49" charset="0"/>
                <a:cs typeface="Courier New" pitchFamily="49" charset="0"/>
              </a:rPr>
              <a:t>int max = 0;</a:t>
            </a:r>
            <a:r>
              <a:rPr lang="en-US" altLang="zh-CN" sz="2000" dirty="0">
                <a:latin typeface="Courier New" pitchFamily="49" charset="0"/>
                <a:cs typeface="Courier New" pitchFamily="49" charset="0"/>
              </a:rPr>
              <a:t>			</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int main( )</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a:t>
            </a:r>
          </a:p>
          <a:p>
            <a:pPr marL="0" indent="0">
              <a:spcBef>
                <a:spcPts val="0"/>
              </a:spcBef>
              <a:buFontTx/>
              <a:buNone/>
            </a:pPr>
            <a:r>
              <a:rPr lang="en-US" altLang="zh-CN" sz="2000" b="0" dirty="0">
                <a:latin typeface="Courier New" pitchFamily="49" charset="0"/>
                <a:cs typeface="Courier New" pitchFamily="49" charset="0"/>
              </a:rPr>
              <a:t>   </a:t>
            </a:r>
            <a:r>
              <a:rPr lang="en-US" altLang="zh-CN" sz="2000" dirty="0">
                <a:solidFill>
                  <a:srgbClr val="FFC000"/>
                </a:solidFill>
                <a:latin typeface="Courier New" pitchFamily="49" charset="0"/>
                <a:cs typeface="Courier New" pitchFamily="49" charset="0"/>
              </a:rPr>
              <a:t>int m1, m2, m3;		//</a:t>
            </a:r>
            <a:r>
              <a:rPr lang="zh-CN" altLang="en-US" sz="2000" dirty="0">
                <a:solidFill>
                  <a:srgbClr val="FFC000"/>
                </a:solidFill>
                <a:latin typeface="Courier New" pitchFamily="49" charset="0"/>
                <a:cs typeface="Courier New" pitchFamily="49" charset="0"/>
              </a:rPr>
              <a:t>自动变量</a:t>
            </a:r>
            <a:endParaRPr lang="zh-CN" altLang="zh-CN" sz="2000" dirty="0">
              <a:solidFill>
                <a:srgbClr val="FFC000"/>
              </a:solidFill>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   </a:t>
            </a:r>
            <a:r>
              <a:rPr lang="en-US" altLang="zh-CN" sz="2000" b="0" dirty="0" err="1">
                <a:latin typeface="Courier New" pitchFamily="49" charset="0"/>
                <a:cs typeface="Courier New" pitchFamily="49" charset="0"/>
              </a:rPr>
              <a:t>scanf</a:t>
            </a:r>
            <a:r>
              <a:rPr lang="en-US" altLang="zh-CN" sz="2000" b="0" dirty="0">
                <a:latin typeface="Courier New" pitchFamily="49" charset="0"/>
                <a:cs typeface="Courier New" pitchFamily="49" charset="0"/>
              </a:rPr>
              <a:t>("%</a:t>
            </a:r>
            <a:r>
              <a:rPr lang="en-US" altLang="zh-CN" sz="2000" b="0" dirty="0" err="1">
                <a:latin typeface="Courier New" pitchFamily="49" charset="0"/>
                <a:cs typeface="Courier New" pitchFamily="49" charset="0"/>
              </a:rPr>
              <a:t>d%d%d</a:t>
            </a:r>
            <a:r>
              <a:rPr lang="en-US" altLang="zh-CN" sz="2000" b="0" dirty="0">
                <a:latin typeface="Courier New" pitchFamily="49" charset="0"/>
                <a:cs typeface="Courier New" pitchFamily="49" charset="0"/>
              </a:rPr>
              <a:t>", &amp;</a:t>
            </a:r>
            <a:r>
              <a:rPr lang="pt-BR" altLang="zh-CN" sz="2000" b="0" dirty="0">
                <a:latin typeface="Courier New" pitchFamily="49" charset="0"/>
                <a:cs typeface="Courier New" pitchFamily="49" charset="0"/>
              </a:rPr>
              <a:t>m1, &amp;m2, &amp;m3);</a:t>
            </a:r>
          </a:p>
          <a:p>
            <a:pPr marL="0" indent="0">
              <a:spcBef>
                <a:spcPts val="0"/>
              </a:spcBef>
              <a:buFontTx/>
              <a:buNone/>
            </a:pPr>
            <a:r>
              <a:rPr lang="pt-BR" altLang="zh-CN" sz="2000" b="0" dirty="0">
                <a:latin typeface="Courier New" pitchFamily="49" charset="0"/>
                <a:cs typeface="Courier New" pitchFamily="49" charset="0"/>
              </a:rPr>
              <a:t>   </a:t>
            </a:r>
            <a:r>
              <a:rPr lang="en-US" altLang="zh-CN" sz="2000" b="0" dirty="0">
                <a:latin typeface="Courier New" pitchFamily="49" charset="0"/>
                <a:cs typeface="Courier New" pitchFamily="49" charset="0"/>
              </a:rPr>
              <a:t>while(m1 != m2 &amp;&amp; m2 != m3)</a:t>
            </a:r>
          </a:p>
          <a:p>
            <a:pPr marL="0" indent="0">
              <a:spcBef>
                <a:spcPts val="0"/>
              </a:spcBef>
              <a:buFontTx/>
              <a:buNone/>
            </a:pPr>
            <a:r>
              <a:rPr lang="en-US" altLang="zh-CN" sz="2000" b="0" dirty="0">
                <a:latin typeface="Courier New" pitchFamily="49" charset="0"/>
                <a:cs typeface="Courier New" pitchFamily="49" charset="0"/>
              </a:rPr>
              <a:t>   {</a:t>
            </a:r>
          </a:p>
          <a:p>
            <a:pPr marL="0" indent="0">
              <a:spcBef>
                <a:spcPts val="0"/>
              </a:spcBef>
              <a:buFontTx/>
              <a:buNone/>
            </a:pPr>
            <a:r>
              <a:rPr lang="pt-BR" altLang="zh-CN" sz="2000" b="0" dirty="0">
                <a:latin typeface="Courier New" pitchFamily="49" charset="0"/>
                <a:cs typeface="Courier New" pitchFamily="49" charset="0"/>
              </a:rPr>
              <a:t>	MyMax(m1, m2, m3);</a:t>
            </a:r>
            <a:r>
              <a:rPr lang="pt-BR" altLang="zh-CN" sz="2000" dirty="0">
                <a:latin typeface="Courier New" pitchFamily="49" charset="0"/>
                <a:cs typeface="Courier New" pitchFamily="49" charset="0"/>
              </a:rPr>
              <a:t>	</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pt-BR" altLang="zh-CN" sz="2000" b="0" dirty="0">
                <a:latin typeface="Courier New" pitchFamily="49" charset="0"/>
                <a:cs typeface="Courier New" pitchFamily="49" charset="0"/>
              </a:rPr>
              <a:t>printf("%d \n", max);</a:t>
            </a:r>
          </a:p>
          <a:p>
            <a:pPr marL="0" indent="0">
              <a:spcBef>
                <a:spcPts val="0"/>
              </a:spcBef>
              <a:buFontTx/>
              <a:buNone/>
            </a:pPr>
            <a:r>
              <a:rPr lang="en-US" altLang="zh-CN" sz="2000" b="0" dirty="0">
                <a:latin typeface="Courier New" pitchFamily="49" charset="0"/>
                <a:cs typeface="Courier New" pitchFamily="49" charset="0"/>
              </a:rPr>
              <a:t>	</a:t>
            </a:r>
            <a:r>
              <a:rPr lang="en-US" altLang="zh-CN" sz="2000" b="0" dirty="0" err="1">
                <a:latin typeface="Courier New" pitchFamily="49" charset="0"/>
                <a:cs typeface="Courier New" pitchFamily="49" charset="0"/>
              </a:rPr>
              <a:t>scanf</a:t>
            </a:r>
            <a:r>
              <a:rPr lang="en-US" altLang="zh-CN" sz="2000" b="0" dirty="0">
                <a:latin typeface="Courier New" pitchFamily="49" charset="0"/>
                <a:cs typeface="Courier New" pitchFamily="49" charset="0"/>
              </a:rPr>
              <a:t>("%</a:t>
            </a:r>
            <a:r>
              <a:rPr lang="en-US" altLang="zh-CN" sz="2000" b="0" dirty="0" err="1">
                <a:latin typeface="Courier New" pitchFamily="49" charset="0"/>
                <a:cs typeface="Courier New" pitchFamily="49" charset="0"/>
              </a:rPr>
              <a:t>d%d%d</a:t>
            </a:r>
            <a:r>
              <a:rPr lang="en-US" altLang="zh-CN" sz="2000" b="0" dirty="0">
                <a:latin typeface="Courier New" pitchFamily="49" charset="0"/>
                <a:cs typeface="Courier New" pitchFamily="49" charset="0"/>
              </a:rPr>
              <a:t>", &amp;</a:t>
            </a:r>
            <a:r>
              <a:rPr lang="pt-BR" altLang="zh-CN" sz="2000" b="0" dirty="0">
                <a:latin typeface="Courier New" pitchFamily="49" charset="0"/>
                <a:cs typeface="Courier New" pitchFamily="49" charset="0"/>
              </a:rPr>
              <a:t>m1, &amp;m2, &amp;m3);</a:t>
            </a:r>
          </a:p>
          <a:p>
            <a:pPr marL="0" indent="0">
              <a:spcBef>
                <a:spcPts val="0"/>
              </a:spcBef>
              <a:buFontTx/>
              <a:buNone/>
            </a:pPr>
            <a:r>
              <a:rPr lang="pt-BR" altLang="zh-CN" sz="2000" b="0" dirty="0">
                <a:latin typeface="Courier New" pitchFamily="49" charset="0"/>
                <a:cs typeface="Courier New" pitchFamily="49" charset="0"/>
              </a:rPr>
              <a:t>   }</a:t>
            </a:r>
            <a:endParaRPr lang="zh-CN" altLang="zh-CN" sz="2000" b="0" dirty="0">
              <a:latin typeface="Courier New" pitchFamily="49" charset="0"/>
              <a:cs typeface="Courier New" pitchFamily="49" charset="0"/>
            </a:endParaRPr>
          </a:p>
          <a:p>
            <a:pPr marL="0" indent="0">
              <a:spcBef>
                <a:spcPts val="0"/>
              </a:spcBef>
              <a:buFontTx/>
              <a:buNone/>
            </a:pPr>
            <a:r>
              <a:rPr lang="pt-BR" altLang="zh-CN" sz="2000" b="0" dirty="0">
                <a:latin typeface="Courier New" pitchFamily="49" charset="0"/>
                <a:cs typeface="Courier New" pitchFamily="49" charset="0"/>
              </a:rPr>
              <a:t>   return 0;</a:t>
            </a:r>
          </a:p>
          <a:p>
            <a:pPr marL="0" indent="0">
              <a:spcBef>
                <a:spcPts val="0"/>
              </a:spcBef>
              <a:buFontTx/>
              <a:buNone/>
            </a:pPr>
            <a:r>
              <a:rPr lang="pt-BR" altLang="zh-CN" sz="2000" b="0" dirty="0">
                <a:latin typeface="Courier New" pitchFamily="49" charset="0"/>
                <a:cs typeface="Courier New" pitchFamily="49" charset="0"/>
              </a:rPr>
              <a:t>}</a:t>
            </a:r>
          </a:p>
        </p:txBody>
      </p:sp>
      <p:sp>
        <p:nvSpPr>
          <p:cNvPr id="6" name="矩形 5">
            <a:extLst>
              <a:ext uri="{FF2B5EF4-FFF2-40B4-BE49-F238E27FC236}">
                <a16:creationId xmlns:a16="http://schemas.microsoft.com/office/drawing/2014/main" id="{83A025EF-7CD8-4969-9D3D-4C6A309EED75}"/>
              </a:ext>
            </a:extLst>
          </p:cNvPr>
          <p:cNvSpPr/>
          <p:nvPr/>
        </p:nvSpPr>
        <p:spPr>
          <a:xfrm>
            <a:off x="5780170" y="2606420"/>
            <a:ext cx="6316579" cy="3477875"/>
          </a:xfrm>
          <a:prstGeom prst="rect">
            <a:avLst/>
          </a:prstGeom>
          <a:ln>
            <a:solidFill>
              <a:schemeClr val="tx1"/>
            </a:solidFill>
          </a:ln>
        </p:spPr>
        <p:txBody>
          <a:bodyPr wrap="square">
            <a:spAutoFit/>
          </a:bodyPr>
          <a:lstStyle/>
          <a:p>
            <a:pPr marL="0" indent="0">
              <a:spcBef>
                <a:spcPts val="0"/>
              </a:spcBef>
              <a:buFontTx/>
              <a:buNone/>
            </a:pPr>
            <a:r>
              <a:rPr lang="pt-BR" altLang="zh-CN" sz="2000" dirty="0">
                <a:latin typeface="Courier New" panose="02070309020205020404" pitchFamily="49" charset="0"/>
                <a:ea typeface="华文中宋" panose="02010600040101010101" pitchFamily="2" charset="-122"/>
                <a:cs typeface="Courier New" panose="02070309020205020404" pitchFamily="49" charset="0"/>
              </a:rPr>
              <a:t>void MyMax(</a:t>
            </a:r>
            <a:r>
              <a:rPr lang="pt-BR" altLang="zh-CN" sz="2000" b="1" dirty="0">
                <a:solidFill>
                  <a:srgbClr val="FFC000"/>
                </a:solidFill>
                <a:latin typeface="Courier New" panose="02070309020205020404" pitchFamily="49" charset="0"/>
                <a:ea typeface="华文中宋" panose="02010600040101010101" pitchFamily="2" charset="-122"/>
                <a:cs typeface="Courier New" panose="02070309020205020404" pitchFamily="49" charset="0"/>
              </a:rPr>
              <a:t>int n1, int n2, int n3</a:t>
            </a:r>
            <a:r>
              <a:rPr lang="pt-BR" altLang="zh-CN" sz="2000" dirty="0">
                <a:latin typeface="Courier New" panose="02070309020205020404" pitchFamily="49" charset="0"/>
                <a:ea typeface="华文中宋" panose="02010600040101010101" pitchFamily="2" charset="-122"/>
                <a:cs typeface="Courier New" panose="02070309020205020404" pitchFamily="49" charset="0"/>
              </a:rPr>
              <a:t>)</a:t>
            </a:r>
            <a:r>
              <a:rPr lang="pt-BR" altLang="zh-CN" sz="2000" b="1" dirty="0">
                <a:solidFill>
                  <a:srgbClr val="FFC000"/>
                </a:solidFill>
                <a:latin typeface="Courier New" panose="02070309020205020404" pitchFamily="49" charset="0"/>
                <a:ea typeface="华文中宋" panose="02010600040101010101" pitchFamily="2" charset="-122"/>
                <a:cs typeface="Courier New" panose="02070309020205020404" pitchFamily="49" charset="0"/>
              </a:rPr>
              <a:t>//</a:t>
            </a:r>
            <a:r>
              <a:rPr lang="zh-CN" altLang="en-US" sz="2000" b="1" dirty="0">
                <a:solidFill>
                  <a:srgbClr val="FFC000"/>
                </a:solidFill>
                <a:latin typeface="Courier New" panose="02070309020205020404" pitchFamily="49" charset="0"/>
                <a:ea typeface="华文中宋" panose="02010600040101010101" pitchFamily="2" charset="-122"/>
                <a:cs typeface="Courier New" panose="02070309020205020404" pitchFamily="49" charset="0"/>
              </a:rPr>
              <a:t>形参</a:t>
            </a:r>
            <a:r>
              <a:rPr lang="en-US" altLang="zh-CN" sz="2000" dirty="0">
                <a:solidFill>
                  <a:srgbClr val="FF0000"/>
                </a:solidFill>
                <a:latin typeface="Courier New" panose="02070309020205020404" pitchFamily="49" charset="0"/>
                <a:ea typeface="华文中宋" panose="02010600040101010101" pitchFamily="2" charset="-122"/>
                <a:cs typeface="Courier New" panose="02070309020205020404" pitchFamily="49" charset="0"/>
              </a:rPr>
              <a:t> </a:t>
            </a:r>
            <a:endParaRPr lang="zh-CN" altLang="zh-CN" sz="2000" dirty="0">
              <a:solidFill>
                <a:srgbClr val="FF0000"/>
              </a:solidFill>
              <a:latin typeface="Courier New" panose="02070309020205020404" pitchFamily="49" charset="0"/>
              <a:ea typeface="华文中宋" panose="02010600040101010101" pitchFamily="2" charset="-122"/>
              <a:cs typeface="Courier New" panose="02070309020205020404" pitchFamily="49" charset="0"/>
            </a:endParaRPr>
          </a:p>
          <a:p>
            <a:pPr marL="0" indent="0">
              <a:spcBef>
                <a:spcPts val="0"/>
              </a:spcBef>
              <a:buFontTx/>
              <a:buNone/>
            </a:pPr>
            <a:r>
              <a:rPr lang="pt-BR" altLang="zh-CN" sz="2000" dirty="0">
                <a:latin typeface="Courier New" panose="02070309020205020404" pitchFamily="49" charset="0"/>
                <a:ea typeface="华文中宋" panose="02010600040101010101" pitchFamily="2" charset="-122"/>
                <a:cs typeface="Courier New" panose="02070309020205020404" pitchFamily="49" charset="0"/>
              </a:rPr>
              <a:t>{</a:t>
            </a:r>
          </a:p>
          <a:p>
            <a:pPr marL="0" indent="0">
              <a:spcBef>
                <a:spcPts val="0"/>
              </a:spcBef>
              <a:buFontTx/>
              <a:buNone/>
            </a:pPr>
            <a:r>
              <a:rPr lang="pt-BR" altLang="zh-CN" sz="2000" dirty="0">
                <a:latin typeface="Courier New" panose="02070309020205020404" pitchFamily="49" charset="0"/>
                <a:ea typeface="华文中宋" panose="02010600040101010101" pitchFamily="2" charset="-122"/>
                <a:cs typeface="Courier New" panose="02070309020205020404" pitchFamily="49" charset="0"/>
              </a:rPr>
              <a:t>	</a:t>
            </a:r>
            <a:r>
              <a:rPr lang="en-US" altLang="zh-CN" sz="2000" dirty="0">
                <a:latin typeface="Courier New" panose="02070309020205020404" pitchFamily="49" charset="0"/>
                <a:ea typeface="华文中宋" panose="02010600040101010101" pitchFamily="2" charset="-122"/>
                <a:cs typeface="Courier New" panose="02070309020205020404" pitchFamily="49" charset="0"/>
              </a:rPr>
              <a:t>static int count = 0;  </a:t>
            </a:r>
            <a:endParaRPr lang="pt-BR" altLang="zh-CN" sz="2000" dirty="0">
              <a:latin typeface="Courier New" panose="02070309020205020404" pitchFamily="49" charset="0"/>
              <a:ea typeface="华文中宋" panose="02010600040101010101" pitchFamily="2" charset="-122"/>
              <a:cs typeface="Courier New" panose="02070309020205020404" pitchFamily="49" charset="0"/>
            </a:endParaRPr>
          </a:p>
          <a:p>
            <a:pPr marL="0" indent="0">
              <a:spcBef>
                <a:spcPts val="0"/>
              </a:spcBef>
              <a:buFontTx/>
              <a:buNone/>
            </a:pPr>
            <a:r>
              <a:rPr lang="pt-BR" altLang="zh-CN" sz="2000" dirty="0">
                <a:latin typeface="Courier New" panose="02070309020205020404" pitchFamily="49" charset="0"/>
                <a:ea typeface="华文中宋" panose="02010600040101010101" pitchFamily="2" charset="-122"/>
                <a:cs typeface="Courier New" panose="02070309020205020404" pitchFamily="49" charset="0"/>
              </a:rPr>
              <a:t>	if(n1 &gt;= n2)</a:t>
            </a:r>
            <a:endParaRPr lang="zh-CN" altLang="zh-CN" sz="2000" dirty="0">
              <a:latin typeface="Courier New" panose="02070309020205020404" pitchFamily="49" charset="0"/>
              <a:ea typeface="华文中宋" panose="02010600040101010101" pitchFamily="2" charset="-122"/>
              <a:cs typeface="Courier New" panose="02070309020205020404" pitchFamily="49" charset="0"/>
            </a:endParaRPr>
          </a:p>
          <a:p>
            <a:pPr marL="0" indent="0">
              <a:spcBef>
                <a:spcPts val="0"/>
              </a:spcBef>
              <a:buFontTx/>
              <a:buNone/>
            </a:pPr>
            <a:r>
              <a:rPr lang="pt-BR" altLang="zh-CN" sz="2000" dirty="0">
                <a:latin typeface="Courier New" panose="02070309020205020404" pitchFamily="49" charset="0"/>
                <a:ea typeface="华文中宋" panose="02010600040101010101" pitchFamily="2" charset="-122"/>
                <a:cs typeface="Courier New" panose="02070309020205020404" pitchFamily="49" charset="0"/>
              </a:rPr>
              <a:t>		max = n1;</a:t>
            </a:r>
            <a:endParaRPr lang="zh-CN" altLang="zh-CN" sz="2000" dirty="0">
              <a:latin typeface="Courier New" panose="02070309020205020404" pitchFamily="49" charset="0"/>
              <a:ea typeface="华文中宋" panose="02010600040101010101" pitchFamily="2" charset="-122"/>
              <a:cs typeface="Courier New" panose="02070309020205020404" pitchFamily="49" charset="0"/>
            </a:endParaRPr>
          </a:p>
          <a:p>
            <a:pPr marL="0" indent="0">
              <a:spcBef>
                <a:spcPts val="0"/>
              </a:spcBef>
              <a:buFontTx/>
              <a:buNone/>
            </a:pPr>
            <a:r>
              <a:rPr lang="pt-BR" altLang="zh-CN" sz="2000" dirty="0">
                <a:latin typeface="Courier New" panose="02070309020205020404" pitchFamily="49" charset="0"/>
                <a:ea typeface="华文中宋" panose="02010600040101010101" pitchFamily="2" charset="-122"/>
                <a:cs typeface="Courier New" panose="02070309020205020404" pitchFamily="49" charset="0"/>
              </a:rPr>
              <a:t>	else</a:t>
            </a:r>
            <a:endParaRPr lang="zh-CN" altLang="zh-CN" sz="2000" dirty="0">
              <a:latin typeface="Courier New" panose="02070309020205020404" pitchFamily="49" charset="0"/>
              <a:ea typeface="华文中宋" panose="02010600040101010101" pitchFamily="2" charset="-122"/>
              <a:cs typeface="Courier New" panose="02070309020205020404" pitchFamily="49" charset="0"/>
            </a:endParaRPr>
          </a:p>
          <a:p>
            <a:pPr marL="0" indent="0">
              <a:spcBef>
                <a:spcPts val="0"/>
              </a:spcBef>
              <a:buFontTx/>
              <a:buNone/>
            </a:pPr>
            <a:r>
              <a:rPr lang="pt-BR" altLang="zh-CN" sz="2000" dirty="0">
                <a:latin typeface="Courier New" panose="02070309020205020404" pitchFamily="49" charset="0"/>
                <a:ea typeface="华文中宋" panose="02010600040101010101" pitchFamily="2" charset="-122"/>
                <a:cs typeface="Courier New" panose="02070309020205020404" pitchFamily="49" charset="0"/>
              </a:rPr>
              <a:t>		max = n2;</a:t>
            </a:r>
            <a:endParaRPr lang="zh-CN" altLang="zh-CN" sz="2000" dirty="0">
              <a:latin typeface="Courier New" panose="02070309020205020404" pitchFamily="49" charset="0"/>
              <a:ea typeface="华文中宋" panose="02010600040101010101" pitchFamily="2" charset="-122"/>
              <a:cs typeface="Courier New" panose="02070309020205020404" pitchFamily="49" charset="0"/>
            </a:endParaRPr>
          </a:p>
          <a:p>
            <a:pPr marL="0" indent="0">
              <a:spcBef>
                <a:spcPts val="0"/>
              </a:spcBef>
              <a:buFontTx/>
              <a:buNone/>
            </a:pPr>
            <a:r>
              <a:rPr lang="pt-BR" altLang="zh-CN" sz="2000" dirty="0">
                <a:latin typeface="Courier New" panose="02070309020205020404" pitchFamily="49" charset="0"/>
                <a:ea typeface="华文中宋" panose="02010600040101010101" pitchFamily="2" charset="-122"/>
                <a:cs typeface="Courier New" panose="02070309020205020404" pitchFamily="49" charset="0"/>
              </a:rPr>
              <a:t>	</a:t>
            </a:r>
            <a:r>
              <a:rPr lang="en-US" altLang="zh-CN" sz="2000" dirty="0">
                <a:latin typeface="Courier New" panose="02070309020205020404" pitchFamily="49" charset="0"/>
                <a:ea typeface="华文中宋" panose="02010600040101010101" pitchFamily="2" charset="-122"/>
                <a:cs typeface="Courier New" panose="02070309020205020404" pitchFamily="49" charset="0"/>
              </a:rPr>
              <a:t>if(max &lt; n3)</a:t>
            </a:r>
            <a:endParaRPr lang="zh-CN" altLang="zh-CN" sz="2000" dirty="0">
              <a:latin typeface="Courier New" panose="02070309020205020404" pitchFamily="49" charset="0"/>
              <a:ea typeface="华文中宋" panose="02010600040101010101" pitchFamily="2" charset="-122"/>
              <a:cs typeface="Courier New" panose="02070309020205020404" pitchFamily="49" charset="0"/>
            </a:endParaRPr>
          </a:p>
          <a:p>
            <a:pPr marL="0" indent="0">
              <a:spcBef>
                <a:spcPts val="0"/>
              </a:spcBef>
              <a:buFontTx/>
              <a:buNone/>
            </a:pPr>
            <a:r>
              <a:rPr lang="en-US" altLang="zh-CN" sz="2000" dirty="0">
                <a:latin typeface="Courier New" panose="02070309020205020404" pitchFamily="49" charset="0"/>
                <a:ea typeface="华文中宋" panose="02010600040101010101" pitchFamily="2" charset="-122"/>
                <a:cs typeface="Courier New" panose="02070309020205020404" pitchFamily="49" charset="0"/>
              </a:rPr>
              <a:t>		max = n3;</a:t>
            </a:r>
          </a:p>
          <a:p>
            <a:pPr marL="0" indent="0">
              <a:spcBef>
                <a:spcPts val="0"/>
              </a:spcBef>
              <a:buFontTx/>
              <a:buNone/>
            </a:pPr>
            <a:r>
              <a:rPr lang="en-US" altLang="zh-CN" sz="2000" dirty="0">
                <a:latin typeface="Courier New" panose="02070309020205020404" pitchFamily="49" charset="0"/>
                <a:ea typeface="华文中宋" panose="02010600040101010101" pitchFamily="2" charset="-122"/>
                <a:cs typeface="Courier New" panose="02070309020205020404" pitchFamily="49" charset="0"/>
              </a:rPr>
              <a:t>	++count;</a:t>
            </a:r>
            <a:endParaRPr lang="zh-CN" altLang="zh-CN" sz="2000" dirty="0">
              <a:latin typeface="Courier New" panose="02070309020205020404" pitchFamily="49" charset="0"/>
              <a:ea typeface="华文中宋" panose="02010600040101010101" pitchFamily="2" charset="-122"/>
              <a:cs typeface="Courier New" panose="02070309020205020404" pitchFamily="49" charset="0"/>
            </a:endParaRPr>
          </a:p>
          <a:p>
            <a:pPr marL="0" indent="0">
              <a:spcBef>
                <a:spcPts val="0"/>
              </a:spcBef>
              <a:buFontTx/>
              <a:buNone/>
            </a:pPr>
            <a:r>
              <a:rPr lang="zh-CN" altLang="zh-CN" sz="2000" dirty="0">
                <a:latin typeface="Courier New" panose="02070309020205020404" pitchFamily="49" charset="0"/>
                <a:ea typeface="华文中宋" panose="02010600040101010101" pitchFamily="2" charset="-122"/>
                <a:cs typeface="Courier New" panose="02070309020205020404" pitchFamily="49" charset="0"/>
              </a:rPr>
              <a:t>}</a:t>
            </a:r>
            <a:endParaRPr lang="en-US" altLang="zh-CN" sz="2000" dirty="0">
              <a:latin typeface="Courier New" panose="02070309020205020404" pitchFamily="49" charset="0"/>
              <a:ea typeface="华文中宋" panose="02010600040101010101" pitchFamily="2" charset="-122"/>
              <a:cs typeface="Courier New" panose="02070309020205020404" pitchFamily="49" charset="0"/>
            </a:endParaRPr>
          </a:p>
        </p:txBody>
      </p:sp>
      <p:sp>
        <p:nvSpPr>
          <p:cNvPr id="15" name="文本框 14">
            <a:extLst>
              <a:ext uri="{FF2B5EF4-FFF2-40B4-BE49-F238E27FC236}">
                <a16:creationId xmlns:a16="http://schemas.microsoft.com/office/drawing/2014/main" id="{BE445203-1223-45BF-A56D-5DF102EC766D}"/>
              </a:ext>
            </a:extLst>
          </p:cNvPr>
          <p:cNvSpPr txBox="1"/>
          <p:nvPr/>
        </p:nvSpPr>
        <p:spPr>
          <a:xfrm>
            <a:off x="7130321" y="1808820"/>
            <a:ext cx="3015336" cy="461665"/>
          </a:xfrm>
          <a:prstGeom prst="rect">
            <a:avLst/>
          </a:prstGeom>
          <a:noFill/>
          <a:ln>
            <a:solidFill>
              <a:schemeClr val="tx1"/>
            </a:solidFill>
          </a:ln>
        </p:spPr>
        <p:txBody>
          <a:bodyPr wrap="square" rtlCol="0">
            <a:spAutoFit/>
          </a:bodyPr>
          <a:lstStyle/>
          <a:p>
            <a:r>
              <a:rPr lang="zh-CN" altLang="en-US" b="1" dirty="0">
                <a:solidFill>
                  <a:srgbClr val="FF0000"/>
                </a:solidFill>
              </a:rPr>
              <a:t> 动态</a:t>
            </a:r>
            <a:r>
              <a:rPr lang="zh-CN" altLang="en-US" dirty="0">
                <a:solidFill>
                  <a:srgbClr val="FF0000"/>
                </a:solidFill>
              </a:rPr>
              <a:t>内存分配方式</a:t>
            </a:r>
          </a:p>
        </p:txBody>
      </p:sp>
      <p:cxnSp>
        <p:nvCxnSpPr>
          <p:cNvPr id="16" name="直接箭头连接符 15">
            <a:extLst>
              <a:ext uri="{FF2B5EF4-FFF2-40B4-BE49-F238E27FC236}">
                <a16:creationId xmlns:a16="http://schemas.microsoft.com/office/drawing/2014/main" id="{B21ED53B-A69B-4658-B320-5DA2560397D6}"/>
              </a:ext>
            </a:extLst>
          </p:cNvPr>
          <p:cNvCxnSpPr>
            <a:cxnSpLocks/>
          </p:cNvCxnSpPr>
          <p:nvPr/>
        </p:nvCxnSpPr>
        <p:spPr bwMode="auto">
          <a:xfrm flipH="1">
            <a:off x="6005198" y="2090465"/>
            <a:ext cx="1125123" cy="168405"/>
          </a:xfrm>
          <a:prstGeom prst="straightConnector1">
            <a:avLst/>
          </a:prstGeom>
          <a:solidFill>
            <a:schemeClr val="accent1"/>
          </a:solidFill>
          <a:ln w="63500" cap="flat" cmpd="dbl" algn="ctr">
            <a:solidFill>
              <a:schemeClr val="tx1"/>
            </a:solidFill>
            <a:prstDash val="solid"/>
            <a:round/>
            <a:headEnd type="none" w="med" len="med"/>
            <a:tailEnd type="stealth"/>
          </a:ln>
          <a:effectLst/>
        </p:spPr>
      </p:cxnSp>
      <p:cxnSp>
        <p:nvCxnSpPr>
          <p:cNvPr id="17" name="直接箭头连接符 16">
            <a:extLst>
              <a:ext uri="{FF2B5EF4-FFF2-40B4-BE49-F238E27FC236}">
                <a16:creationId xmlns:a16="http://schemas.microsoft.com/office/drawing/2014/main" id="{00297199-910D-4892-81AB-88345B4D6909}"/>
              </a:ext>
            </a:extLst>
          </p:cNvPr>
          <p:cNvCxnSpPr>
            <a:cxnSpLocks/>
            <a:stCxn id="15" idx="3"/>
          </p:cNvCxnSpPr>
          <p:nvPr/>
        </p:nvCxnSpPr>
        <p:spPr bwMode="auto">
          <a:xfrm>
            <a:off x="10145657" y="2039653"/>
            <a:ext cx="360039" cy="578382"/>
          </a:xfrm>
          <a:prstGeom prst="straightConnector1">
            <a:avLst/>
          </a:prstGeom>
          <a:solidFill>
            <a:schemeClr val="accent1"/>
          </a:solidFill>
          <a:ln w="63500" cap="flat" cmpd="dbl" algn="ctr">
            <a:solidFill>
              <a:schemeClr val="tx1"/>
            </a:solidFill>
            <a:prstDash val="solid"/>
            <a:round/>
            <a:headEnd type="none" w="med" len="med"/>
            <a:tailEnd type="stealth"/>
          </a:ln>
          <a:effectLst/>
        </p:spPr>
      </p:cxnSp>
      <p:sp>
        <p:nvSpPr>
          <p:cNvPr id="29" name="灯片编号占位符 5">
            <a:extLst>
              <a:ext uri="{FF2B5EF4-FFF2-40B4-BE49-F238E27FC236}">
                <a16:creationId xmlns:a16="http://schemas.microsoft.com/office/drawing/2014/main" id="{3220662F-3EC0-4A6A-8C62-E4409884EA44}"/>
              </a:ext>
            </a:extLst>
          </p:cNvPr>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2E105A3C-DCA1-4842-9936-4C6027170063}" type="slidenum">
              <a:rPr lang="en-US" altLang="zh-CN" sz="1200">
                <a:ea typeface="楷体_GB2312" pitchFamily="49" charset="-122"/>
              </a:rPr>
              <a:pPr algn="r" eaLnBrk="1" hangingPunct="1"/>
              <a:t>48</a:t>
            </a:fld>
            <a:endParaRPr lang="en-US" altLang="zh-CN" sz="1200">
              <a:ea typeface="楷体_GB2312" pitchFamily="49" charset="-122"/>
            </a:endParaRPr>
          </a:p>
        </p:txBody>
      </p:sp>
    </p:spTree>
    <p:extLst>
      <p:ext uri="{BB962C8B-B14F-4D97-AF65-F5344CB8AC3E}">
        <p14:creationId xmlns:p14="http://schemas.microsoft.com/office/powerpoint/2010/main" val="726665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96D71-9E68-4049-AD7D-86AFD328AF21}"/>
              </a:ext>
            </a:extLst>
          </p:cNvPr>
          <p:cNvSpPr>
            <a:spLocks noGrp="1"/>
          </p:cNvSpPr>
          <p:nvPr>
            <p:ph type="title"/>
          </p:nvPr>
        </p:nvSpPr>
        <p:spPr/>
        <p:txBody>
          <a:bodyPr/>
          <a:lstStyle/>
          <a:p>
            <a:r>
              <a:rPr lang="zh-CN" altLang="en-US" dirty="0"/>
              <a:t>内存分配方式</a:t>
            </a:r>
            <a:r>
              <a:rPr lang="en-US" altLang="zh-CN" dirty="0"/>
              <a:t>-2</a:t>
            </a:r>
            <a:endParaRPr lang="zh-CN" altLang="en-US" dirty="0"/>
          </a:p>
        </p:txBody>
      </p:sp>
      <p:sp>
        <p:nvSpPr>
          <p:cNvPr id="5" name="内容占位符 2">
            <a:extLst>
              <a:ext uri="{FF2B5EF4-FFF2-40B4-BE49-F238E27FC236}">
                <a16:creationId xmlns:a16="http://schemas.microsoft.com/office/drawing/2014/main" id="{B5CAFEFF-0B17-4B12-AC79-CFF3E9A1E7A9}"/>
              </a:ext>
            </a:extLst>
          </p:cNvPr>
          <p:cNvSpPr>
            <a:spLocks noGrp="1"/>
          </p:cNvSpPr>
          <p:nvPr>
            <p:ph idx="1"/>
          </p:nvPr>
        </p:nvSpPr>
        <p:spPr>
          <a:xfrm>
            <a:off x="93663" y="863600"/>
            <a:ext cx="11995150" cy="5949950"/>
          </a:xfrm>
        </p:spPr>
        <p:txBody>
          <a:bodyPr/>
          <a:lstStyle/>
          <a:p>
            <a:pPr>
              <a:spcBef>
                <a:spcPts val="600"/>
              </a:spcBef>
              <a:buFontTx/>
              <a:buNone/>
            </a:pPr>
            <a:r>
              <a:rPr lang="en-US" altLang="zh-CN" sz="2000" b="0" dirty="0">
                <a:latin typeface="Courier New" pitchFamily="49" charset="0"/>
                <a:cs typeface="Courier New" pitchFamily="49" charset="0"/>
              </a:rPr>
              <a:t>int Sum(int *, int)</a:t>
            </a:r>
            <a:endParaRPr lang="zh-CN" altLang="zh-CN" sz="2000" b="0" dirty="0">
              <a:solidFill>
                <a:srgbClr val="FF0000"/>
              </a:solidFill>
              <a:latin typeface="Courier New" pitchFamily="49" charset="0"/>
              <a:cs typeface="Courier New" pitchFamily="49" charset="0"/>
            </a:endParaRPr>
          </a:p>
          <a:p>
            <a:pPr marL="0" indent="0">
              <a:spcBef>
                <a:spcPts val="0"/>
              </a:spcBef>
              <a:buNone/>
            </a:pPr>
            <a:r>
              <a:rPr lang="en-US" altLang="zh-CN" sz="2000" b="0" dirty="0">
                <a:latin typeface="Courier New" pitchFamily="49" charset="0"/>
                <a:cs typeface="Courier New" pitchFamily="49" charset="0"/>
              </a:rPr>
              <a:t>			</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int main( )</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a:t>
            </a:r>
          </a:p>
          <a:p>
            <a:pPr marL="0" indent="0">
              <a:spcBef>
                <a:spcPts val="0"/>
              </a:spcBef>
              <a:buFontTx/>
              <a:buNone/>
            </a:pPr>
            <a:r>
              <a:rPr lang="en-US" altLang="zh-CN" sz="2000" b="0" dirty="0">
                <a:latin typeface="Courier New" pitchFamily="49" charset="0"/>
                <a:cs typeface="Courier New" pitchFamily="49" charset="0"/>
              </a:rPr>
              <a:t>	</a:t>
            </a:r>
            <a:r>
              <a:rPr lang="en-US" altLang="zh-CN" sz="2000" b="0" dirty="0">
                <a:solidFill>
                  <a:srgbClr val="FFC000"/>
                </a:solidFill>
                <a:latin typeface="Courier New" pitchFamily="49" charset="0"/>
                <a:cs typeface="Courier New" pitchFamily="49" charset="0"/>
              </a:rPr>
              <a:t>int </a:t>
            </a:r>
            <a:r>
              <a:rPr lang="en-US" altLang="zh-CN" sz="2000" i="1" dirty="0">
                <a:solidFill>
                  <a:srgbClr val="FFC000"/>
                </a:solidFill>
                <a:latin typeface="Courier New" pitchFamily="49" charset="0"/>
                <a:cs typeface="Courier New" pitchFamily="49" charset="0"/>
              </a:rPr>
              <a:t>a</a:t>
            </a:r>
            <a:r>
              <a:rPr lang="en-US" altLang="zh-CN" sz="2000" b="0" dirty="0">
                <a:solidFill>
                  <a:srgbClr val="FFC000"/>
                </a:solidFill>
                <a:latin typeface="Courier New" pitchFamily="49" charset="0"/>
                <a:cs typeface="Courier New" pitchFamily="49" charset="0"/>
              </a:rPr>
              <a:t>[5]</a:t>
            </a:r>
            <a:r>
              <a:rPr lang="en-US" altLang="zh-CN" sz="2000" b="0" dirty="0">
                <a:solidFill>
                  <a:srgbClr val="FF0000"/>
                </a:solidFill>
                <a:latin typeface="Courier New" pitchFamily="49" charset="0"/>
                <a:cs typeface="Courier New" pitchFamily="49" charset="0"/>
              </a:rPr>
              <a:t> </a:t>
            </a:r>
            <a:r>
              <a:rPr lang="en-US" altLang="zh-CN" sz="2000" b="0" dirty="0">
                <a:latin typeface="Courier New" pitchFamily="49" charset="0"/>
                <a:cs typeface="Courier New" pitchFamily="49" charset="0"/>
              </a:rPr>
              <a:t>= {8,9,3,2,0}; </a:t>
            </a:r>
            <a:r>
              <a:rPr lang="en-US" altLang="zh-CN" sz="2000" b="0" dirty="0">
                <a:solidFill>
                  <a:srgbClr val="FFC000"/>
                </a:solidFill>
                <a:latin typeface="Courier New" pitchFamily="49" charset="0"/>
                <a:cs typeface="Courier New" pitchFamily="49" charset="0"/>
              </a:rPr>
              <a:t>//</a:t>
            </a:r>
            <a:r>
              <a:rPr lang="zh-CN" altLang="en-US" sz="2000" b="0" dirty="0">
                <a:solidFill>
                  <a:srgbClr val="FFC000"/>
                </a:solidFill>
                <a:latin typeface="Courier New" pitchFamily="49" charset="0"/>
                <a:cs typeface="Courier New" pitchFamily="49" charset="0"/>
              </a:rPr>
              <a:t>自动变量</a:t>
            </a:r>
            <a:endParaRPr lang="en-US" altLang="zh-CN" sz="2000" b="0" dirty="0">
              <a:solidFill>
                <a:srgbClr val="FFC000"/>
              </a:solidFill>
              <a:latin typeface="Courier New" pitchFamily="49" charset="0"/>
              <a:cs typeface="Courier New" pitchFamily="49" charset="0"/>
            </a:endParaRPr>
          </a:p>
          <a:p>
            <a:pPr marL="0" indent="0">
              <a:spcBef>
                <a:spcPts val="0"/>
              </a:spcBef>
              <a:buFontTx/>
              <a:buNone/>
            </a:pPr>
            <a:r>
              <a:rPr lang="en-US" altLang="zh-CN" sz="2000" dirty="0">
                <a:solidFill>
                  <a:srgbClr val="FF0000"/>
                </a:solidFill>
                <a:latin typeface="Courier New" pitchFamily="49" charset="0"/>
                <a:cs typeface="Courier New" pitchFamily="49" charset="0"/>
              </a:rPr>
              <a:t>	</a:t>
            </a:r>
            <a:r>
              <a:rPr lang="en-US" altLang="zh-CN" sz="2000" b="0" dirty="0">
                <a:solidFill>
                  <a:srgbClr val="FFC000"/>
                </a:solidFill>
                <a:latin typeface="Courier New" pitchFamily="49" charset="0"/>
                <a:cs typeface="Courier New" pitchFamily="49" charset="0"/>
              </a:rPr>
              <a:t>int s</a:t>
            </a:r>
            <a:r>
              <a:rPr lang="en-US" altLang="zh-CN" sz="2000" b="0" dirty="0">
                <a:latin typeface="Courier New" pitchFamily="49" charset="0"/>
                <a:cs typeface="Courier New" pitchFamily="49" charset="0"/>
              </a:rPr>
              <a:t> = Sum(a, 5)</a:t>
            </a:r>
            <a:r>
              <a:rPr lang="pt-BR" altLang="zh-CN" sz="2000" b="0" dirty="0">
                <a:latin typeface="Courier New" pitchFamily="49" charset="0"/>
                <a:cs typeface="Courier New" pitchFamily="49" charset="0"/>
              </a:rPr>
              <a:t>;</a:t>
            </a:r>
          </a:p>
          <a:p>
            <a:pPr marL="0" indent="0">
              <a:spcBef>
                <a:spcPts val="0"/>
              </a:spcBef>
              <a:buFontTx/>
              <a:buNone/>
            </a:pPr>
            <a:r>
              <a:rPr lang="pt-BR" altLang="zh-CN" sz="2000" b="0" dirty="0">
                <a:latin typeface="Courier New" pitchFamily="49" charset="0"/>
                <a:cs typeface="Courier New" pitchFamily="49" charset="0"/>
              </a:rPr>
              <a:t>	printf("%d", s);</a:t>
            </a:r>
          </a:p>
          <a:p>
            <a:pPr marL="0" indent="0">
              <a:spcBef>
                <a:spcPts val="0"/>
              </a:spcBef>
              <a:buFontTx/>
              <a:buNone/>
            </a:pPr>
            <a:r>
              <a:rPr lang="pt-BR" altLang="zh-CN" sz="2000" b="0" dirty="0">
                <a:latin typeface="Courier New" pitchFamily="49" charset="0"/>
                <a:cs typeface="Courier New" pitchFamily="49" charset="0"/>
              </a:rPr>
              <a:t>	return 0;</a:t>
            </a:r>
          </a:p>
          <a:p>
            <a:pPr marL="0" indent="0">
              <a:spcBef>
                <a:spcPts val="0"/>
              </a:spcBef>
              <a:buFontTx/>
              <a:buNone/>
            </a:pPr>
            <a:r>
              <a:rPr lang="pt-BR" altLang="zh-CN" sz="2000" b="0" dirty="0">
                <a:latin typeface="Courier New" pitchFamily="49" charset="0"/>
                <a:cs typeface="Courier New" pitchFamily="49" charset="0"/>
              </a:rPr>
              <a:t>}</a:t>
            </a:r>
          </a:p>
        </p:txBody>
      </p:sp>
      <p:sp>
        <p:nvSpPr>
          <p:cNvPr id="6" name="矩形 5">
            <a:extLst>
              <a:ext uri="{FF2B5EF4-FFF2-40B4-BE49-F238E27FC236}">
                <a16:creationId xmlns:a16="http://schemas.microsoft.com/office/drawing/2014/main" id="{83A025EF-7CD8-4969-9D3D-4C6A309EED75}"/>
              </a:ext>
            </a:extLst>
          </p:cNvPr>
          <p:cNvSpPr/>
          <p:nvPr/>
        </p:nvSpPr>
        <p:spPr>
          <a:xfrm>
            <a:off x="6447309" y="2618910"/>
            <a:ext cx="5641504" cy="2323713"/>
          </a:xfrm>
          <a:prstGeom prst="rect">
            <a:avLst/>
          </a:prstGeom>
          <a:ln>
            <a:solidFill>
              <a:schemeClr val="tx1"/>
            </a:solidFill>
          </a:ln>
        </p:spPr>
        <p:txBody>
          <a:bodyPr wrap="square">
            <a:spAutoFit/>
          </a:bodyPr>
          <a:lstStyle/>
          <a:p>
            <a:pPr>
              <a:spcBef>
                <a:spcPts val="600"/>
              </a:spcBef>
              <a:buFontTx/>
              <a:buNone/>
            </a:pPr>
            <a:r>
              <a:rPr lang="en-US" altLang="zh-CN" sz="2000" dirty="0">
                <a:latin typeface="Courier New" pitchFamily="49" charset="0"/>
                <a:cs typeface="Courier New" pitchFamily="49" charset="0"/>
              </a:rPr>
              <a:t>int Sum(</a:t>
            </a:r>
            <a:r>
              <a:rPr lang="en-US" altLang="zh-CN" sz="2000" dirty="0">
                <a:solidFill>
                  <a:srgbClr val="FFC000"/>
                </a:solidFill>
                <a:latin typeface="Courier New" pitchFamily="49" charset="0"/>
                <a:cs typeface="Courier New" pitchFamily="49" charset="0"/>
              </a:rPr>
              <a:t>int *</a:t>
            </a:r>
            <a:r>
              <a:rPr lang="en-US" altLang="zh-CN" sz="2000" b="1" i="1" dirty="0">
                <a:solidFill>
                  <a:srgbClr val="FFC000"/>
                </a:solidFill>
                <a:latin typeface="Courier New" pitchFamily="49" charset="0"/>
                <a:cs typeface="Courier New" pitchFamily="49" charset="0"/>
              </a:rPr>
              <a:t>x</a:t>
            </a:r>
            <a:r>
              <a:rPr lang="en-US" altLang="zh-CN" sz="2000" dirty="0">
                <a:solidFill>
                  <a:srgbClr val="FFC000"/>
                </a:solidFill>
                <a:latin typeface="Courier New" pitchFamily="49" charset="0"/>
                <a:cs typeface="Courier New" pitchFamily="49" charset="0"/>
              </a:rPr>
              <a:t>, int n</a:t>
            </a:r>
            <a:r>
              <a:rPr lang="en-US" altLang="zh-CN" sz="2000" dirty="0">
                <a:latin typeface="Courier New" pitchFamily="49" charset="0"/>
                <a:cs typeface="Courier New" pitchFamily="49" charset="0"/>
              </a:rPr>
              <a:t>)</a:t>
            </a:r>
            <a:r>
              <a:rPr lang="pt-BR" altLang="zh-CN" sz="2000" dirty="0">
                <a:solidFill>
                  <a:srgbClr val="FFC000"/>
                </a:solidFill>
                <a:latin typeface="Courier New" panose="02070309020205020404" pitchFamily="49" charset="0"/>
                <a:ea typeface="华文中宋" panose="02010600040101010101" pitchFamily="2" charset="-122"/>
                <a:cs typeface="Courier New" panose="02070309020205020404" pitchFamily="49" charset="0"/>
              </a:rPr>
              <a:t>//</a:t>
            </a:r>
            <a:r>
              <a:rPr lang="zh-CN" altLang="en-US" sz="2000" dirty="0">
                <a:solidFill>
                  <a:srgbClr val="FFC000"/>
                </a:solidFill>
                <a:latin typeface="Courier New" panose="02070309020205020404" pitchFamily="49" charset="0"/>
                <a:ea typeface="华文中宋" panose="02010600040101010101" pitchFamily="2" charset="-122"/>
                <a:cs typeface="Courier New" panose="02070309020205020404" pitchFamily="49" charset="0"/>
              </a:rPr>
              <a:t>形参</a:t>
            </a:r>
            <a:endParaRPr lang="zh-CN" altLang="zh-CN" sz="2000" dirty="0">
              <a:solidFill>
                <a:srgbClr val="FFC000"/>
              </a:solidFill>
              <a:latin typeface="Courier New" pitchFamily="49" charset="0"/>
              <a:cs typeface="Courier New" pitchFamily="49" charset="0"/>
            </a:endParaRPr>
          </a:p>
          <a:p>
            <a:pPr>
              <a:spcBef>
                <a:spcPts val="600"/>
              </a:spcBef>
              <a:buFontTx/>
              <a:buNone/>
            </a:pPr>
            <a:r>
              <a:rPr lang="en-US" altLang="zh-CN" sz="2000" dirty="0">
                <a:latin typeface="Courier New" pitchFamily="49" charset="0"/>
                <a:cs typeface="Courier New" pitchFamily="49" charset="0"/>
              </a:rPr>
              <a:t>{	</a:t>
            </a:r>
            <a:r>
              <a:rPr lang="en-US" altLang="zh-CN" sz="2000" dirty="0">
                <a:solidFill>
                  <a:srgbClr val="FFC000"/>
                </a:solidFill>
                <a:latin typeface="Courier New" pitchFamily="49" charset="0"/>
                <a:cs typeface="Courier New" pitchFamily="49" charset="0"/>
              </a:rPr>
              <a:t>int s</a:t>
            </a:r>
            <a:r>
              <a:rPr lang="en-US" altLang="zh-CN" sz="2000" dirty="0">
                <a:latin typeface="Courier New" pitchFamily="49" charset="0"/>
                <a:cs typeface="Courier New" pitchFamily="49" charset="0"/>
              </a:rPr>
              <a:t> = 0;</a:t>
            </a:r>
            <a:endParaRPr lang="zh-CN" altLang="zh-CN" sz="2000" dirty="0">
              <a:latin typeface="Courier New" pitchFamily="49" charset="0"/>
              <a:cs typeface="Courier New" pitchFamily="49" charset="0"/>
            </a:endParaRPr>
          </a:p>
          <a:p>
            <a:pPr>
              <a:spcBef>
                <a:spcPts val="600"/>
              </a:spcBef>
              <a:buFontTx/>
              <a:buNone/>
            </a:pPr>
            <a:r>
              <a:rPr lang="en-US" altLang="zh-CN" sz="2000" dirty="0">
                <a:latin typeface="Courier New" pitchFamily="49" charset="0"/>
                <a:cs typeface="Courier New" pitchFamily="49" charset="0"/>
              </a:rPr>
              <a:t>	for(</a:t>
            </a:r>
            <a:r>
              <a:rPr lang="en-US" altLang="zh-CN" sz="2000" dirty="0">
                <a:solidFill>
                  <a:srgbClr val="FFC000"/>
                </a:solidFill>
                <a:latin typeface="Courier New" pitchFamily="49" charset="0"/>
                <a:cs typeface="Courier New" pitchFamily="49" charset="0"/>
              </a:rPr>
              <a:t>int </a:t>
            </a:r>
            <a:r>
              <a:rPr lang="en-US" altLang="zh-CN" sz="2000" dirty="0" err="1">
                <a:solidFill>
                  <a:srgbClr val="FFC000"/>
                </a:solidFill>
                <a:latin typeface="Courier New" pitchFamily="49" charset="0"/>
                <a:cs typeface="Courier New" pitchFamily="49" charset="0"/>
              </a:rPr>
              <a:t>i</a:t>
            </a:r>
            <a:r>
              <a:rPr lang="en-US" altLang="zh-CN" sz="2000" dirty="0">
                <a:latin typeface="Courier New" pitchFamily="49" charset="0"/>
                <a:cs typeface="Courier New" pitchFamily="49" charset="0"/>
              </a:rPr>
              <a:t> = 0;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 &lt; n;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pPr>
              <a:spcBef>
                <a:spcPts val="600"/>
              </a:spcBef>
              <a:buFontTx/>
              <a:buNone/>
            </a:pPr>
            <a:r>
              <a:rPr lang="en-US" altLang="zh-CN" sz="2000" dirty="0">
                <a:latin typeface="Courier New" pitchFamily="49" charset="0"/>
                <a:cs typeface="Courier New" pitchFamily="49" charset="0"/>
              </a:rPr>
              <a:t>		s += </a:t>
            </a:r>
            <a:r>
              <a:rPr lang="zh-CN" altLang="en-US" sz="2000" dirty="0">
                <a:latin typeface="Courier New" pitchFamily="49" charset="0"/>
                <a:cs typeface="Courier New" pitchFamily="49" charset="0"/>
              </a:rPr>
              <a:t>*</a:t>
            </a:r>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x+i</a:t>
            </a:r>
            <a:r>
              <a:rPr lang="en-US"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pPr>
              <a:spcBef>
                <a:spcPts val="600"/>
              </a:spcBef>
              <a:buFontTx/>
              <a:buNone/>
            </a:pPr>
            <a:r>
              <a:rPr lang="en-US" altLang="zh-CN" sz="2000" dirty="0">
                <a:latin typeface="Courier New" pitchFamily="49" charset="0"/>
                <a:cs typeface="Courier New" pitchFamily="49" charset="0"/>
              </a:rPr>
              <a:t>	return s;</a:t>
            </a:r>
            <a:endParaRPr lang="zh-CN" altLang="zh-CN" sz="2000" dirty="0">
              <a:latin typeface="Courier New" pitchFamily="49" charset="0"/>
              <a:cs typeface="Courier New" pitchFamily="49" charset="0"/>
            </a:endParaRPr>
          </a:p>
          <a:p>
            <a:pPr>
              <a:spcBef>
                <a:spcPts val="600"/>
              </a:spcBef>
              <a:buFontTx/>
              <a:buNone/>
            </a:pPr>
            <a:r>
              <a:rPr lang="pt-BR" altLang="zh-CN" sz="2000" dirty="0">
                <a:latin typeface="Courier New" pitchFamily="49" charset="0"/>
                <a:cs typeface="Courier New" pitchFamily="49" charset="0"/>
              </a:rPr>
              <a:t>}</a:t>
            </a:r>
          </a:p>
        </p:txBody>
      </p:sp>
      <p:sp>
        <p:nvSpPr>
          <p:cNvPr id="15" name="文本框 14">
            <a:extLst>
              <a:ext uri="{FF2B5EF4-FFF2-40B4-BE49-F238E27FC236}">
                <a16:creationId xmlns:a16="http://schemas.microsoft.com/office/drawing/2014/main" id="{BE445203-1223-45BF-A56D-5DF102EC766D}"/>
              </a:ext>
            </a:extLst>
          </p:cNvPr>
          <p:cNvSpPr txBox="1"/>
          <p:nvPr/>
        </p:nvSpPr>
        <p:spPr>
          <a:xfrm>
            <a:off x="7130321" y="1808820"/>
            <a:ext cx="3015336" cy="461665"/>
          </a:xfrm>
          <a:prstGeom prst="rect">
            <a:avLst/>
          </a:prstGeom>
          <a:noFill/>
          <a:ln>
            <a:solidFill>
              <a:schemeClr val="tx1"/>
            </a:solidFill>
          </a:ln>
        </p:spPr>
        <p:txBody>
          <a:bodyPr wrap="square" rtlCol="0">
            <a:spAutoFit/>
          </a:bodyPr>
          <a:lstStyle/>
          <a:p>
            <a:r>
              <a:rPr lang="zh-CN" altLang="en-US" b="1" dirty="0">
                <a:solidFill>
                  <a:srgbClr val="FF0000"/>
                </a:solidFill>
              </a:rPr>
              <a:t> 动态</a:t>
            </a:r>
            <a:r>
              <a:rPr lang="zh-CN" altLang="en-US" dirty="0">
                <a:solidFill>
                  <a:srgbClr val="FF0000"/>
                </a:solidFill>
              </a:rPr>
              <a:t>内存分配方式</a:t>
            </a:r>
          </a:p>
        </p:txBody>
      </p:sp>
      <p:cxnSp>
        <p:nvCxnSpPr>
          <p:cNvPr id="16" name="直接箭头连接符 15">
            <a:extLst>
              <a:ext uri="{FF2B5EF4-FFF2-40B4-BE49-F238E27FC236}">
                <a16:creationId xmlns:a16="http://schemas.microsoft.com/office/drawing/2014/main" id="{B21ED53B-A69B-4658-B320-5DA2560397D6}"/>
              </a:ext>
            </a:extLst>
          </p:cNvPr>
          <p:cNvCxnSpPr>
            <a:cxnSpLocks/>
          </p:cNvCxnSpPr>
          <p:nvPr/>
        </p:nvCxnSpPr>
        <p:spPr bwMode="auto">
          <a:xfrm flipH="1">
            <a:off x="6005198" y="2090465"/>
            <a:ext cx="1125123" cy="168405"/>
          </a:xfrm>
          <a:prstGeom prst="straightConnector1">
            <a:avLst/>
          </a:prstGeom>
          <a:solidFill>
            <a:schemeClr val="accent1"/>
          </a:solidFill>
          <a:ln w="63500" cap="flat" cmpd="dbl" algn="ctr">
            <a:solidFill>
              <a:schemeClr val="tx1"/>
            </a:solidFill>
            <a:prstDash val="solid"/>
            <a:round/>
            <a:headEnd type="none" w="med" len="med"/>
            <a:tailEnd type="stealth"/>
          </a:ln>
          <a:effectLst/>
        </p:spPr>
      </p:cxnSp>
      <p:cxnSp>
        <p:nvCxnSpPr>
          <p:cNvPr id="17" name="直接箭头连接符 16">
            <a:extLst>
              <a:ext uri="{FF2B5EF4-FFF2-40B4-BE49-F238E27FC236}">
                <a16:creationId xmlns:a16="http://schemas.microsoft.com/office/drawing/2014/main" id="{00297199-910D-4892-81AB-88345B4D6909}"/>
              </a:ext>
            </a:extLst>
          </p:cNvPr>
          <p:cNvCxnSpPr>
            <a:cxnSpLocks/>
            <a:stCxn id="15" idx="3"/>
          </p:cNvCxnSpPr>
          <p:nvPr/>
        </p:nvCxnSpPr>
        <p:spPr bwMode="auto">
          <a:xfrm>
            <a:off x="10145657" y="2039653"/>
            <a:ext cx="360039" cy="578382"/>
          </a:xfrm>
          <a:prstGeom prst="straightConnector1">
            <a:avLst/>
          </a:prstGeom>
          <a:solidFill>
            <a:schemeClr val="accent1"/>
          </a:solidFill>
          <a:ln w="63500" cap="flat" cmpd="dbl" algn="ctr">
            <a:solidFill>
              <a:schemeClr val="tx1"/>
            </a:solidFill>
            <a:prstDash val="solid"/>
            <a:round/>
            <a:headEnd type="none" w="med" len="med"/>
            <a:tailEnd type="stealth"/>
          </a:ln>
          <a:effectLst/>
        </p:spPr>
      </p:cxnSp>
      <p:sp>
        <p:nvSpPr>
          <p:cNvPr id="29" name="灯片编号占位符 5">
            <a:extLst>
              <a:ext uri="{FF2B5EF4-FFF2-40B4-BE49-F238E27FC236}">
                <a16:creationId xmlns:a16="http://schemas.microsoft.com/office/drawing/2014/main" id="{3220662F-3EC0-4A6A-8C62-E4409884EA44}"/>
              </a:ext>
            </a:extLst>
          </p:cNvPr>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2E105A3C-DCA1-4842-9936-4C6027170063}" type="slidenum">
              <a:rPr lang="en-US" altLang="zh-CN" sz="1200">
                <a:ea typeface="楷体_GB2312" pitchFamily="49" charset="-122"/>
              </a:rPr>
              <a:pPr algn="r" eaLnBrk="1" hangingPunct="1"/>
              <a:t>49</a:t>
            </a:fld>
            <a:endParaRPr lang="en-US" altLang="zh-CN" sz="1200">
              <a:ea typeface="楷体_GB2312" pitchFamily="49" charset="-122"/>
            </a:endParaRPr>
          </a:p>
        </p:txBody>
      </p:sp>
    </p:spTree>
    <p:extLst>
      <p:ext uri="{BB962C8B-B14F-4D97-AF65-F5344CB8AC3E}">
        <p14:creationId xmlns:p14="http://schemas.microsoft.com/office/powerpoint/2010/main" val="331878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FF2DC837-984F-4D2E-A1BB-B3F3F3157DD9}"/>
              </a:ext>
            </a:extLst>
          </p:cNvPr>
          <p:cNvSpPr/>
          <p:nvPr/>
        </p:nvSpPr>
        <p:spPr bwMode="auto">
          <a:xfrm>
            <a:off x="1324676" y="4779034"/>
            <a:ext cx="720080" cy="40516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7170" name="Rectangle 2"/>
          <p:cNvSpPr>
            <a:spLocks noGrp="1" noChangeArrowheads="1"/>
          </p:cNvSpPr>
          <p:nvPr>
            <p:ph type="title"/>
          </p:nvPr>
        </p:nvSpPr>
        <p:spPr/>
        <p:txBody>
          <a:bodyPr/>
          <a:lstStyle/>
          <a:p>
            <a:r>
              <a:rPr lang="zh-CN" altLang="en-US" dirty="0"/>
              <a:t>概述</a:t>
            </a:r>
            <a:endParaRPr lang="zh-CN" altLang="en-US" b="0" dirty="0">
              <a:ea typeface="黑体" pitchFamily="49" charset="-122"/>
            </a:endParaRPr>
          </a:p>
        </p:txBody>
      </p:sp>
      <p:sp>
        <p:nvSpPr>
          <p:cNvPr id="270339" name="Rectangle 3"/>
          <p:cNvSpPr>
            <a:spLocks noGrp="1" noChangeArrowheads="1"/>
          </p:cNvSpPr>
          <p:nvPr>
            <p:ph type="body" idx="1"/>
          </p:nvPr>
        </p:nvSpPr>
        <p:spPr>
          <a:xfrm>
            <a:off x="101587" y="926612"/>
            <a:ext cx="11337508" cy="5490725"/>
          </a:xfrm>
        </p:spPr>
        <p:txBody>
          <a:bodyPr/>
          <a:lstStyle/>
          <a:p>
            <a:r>
              <a:rPr lang="zh-CN" altLang="en-US" sz="2400" dirty="0"/>
              <a:t>为什么不能用 </a:t>
            </a:r>
            <a:r>
              <a:rPr lang="en-US" altLang="zh-CN" sz="2400" dirty="0"/>
              <a:t>int </a:t>
            </a:r>
            <a:r>
              <a:rPr lang="zh-CN" altLang="en-US" sz="2400" dirty="0"/>
              <a:t>来描述地址？</a:t>
            </a:r>
          </a:p>
          <a:p>
            <a:pPr lvl="1"/>
            <a:endParaRPr lang="en-US" altLang="zh-CN" dirty="0"/>
          </a:p>
          <a:p>
            <a:pPr lvl="1"/>
            <a:r>
              <a:rPr lang="zh-CN" altLang="zh-CN" dirty="0"/>
              <a:t>不是所有内存单元的地址都能在任一程序中使用</a:t>
            </a:r>
            <a:r>
              <a:rPr lang="zh-CN" altLang="en-US" dirty="0"/>
              <a:t>，</a:t>
            </a:r>
            <a:r>
              <a:rPr lang="zh-CN" altLang="zh-CN" dirty="0"/>
              <a:t>一般地，一个程序只能使用执行环境在编译和执行期间分配给该程序的内存单元的地址</a:t>
            </a:r>
            <a:endParaRPr lang="en-US" altLang="zh-CN" dirty="0"/>
          </a:p>
          <a:p>
            <a:pPr lvl="1"/>
            <a:endParaRPr lang="en-US" altLang="zh-CN" dirty="0"/>
          </a:p>
          <a:p>
            <a:pPr lvl="1"/>
            <a:r>
              <a:rPr lang="zh-CN" altLang="en-US" dirty="0"/>
              <a:t>不能进行某些操作：</a:t>
            </a:r>
            <a:endParaRPr lang="en-US" altLang="zh-CN" dirty="0"/>
          </a:p>
          <a:p>
            <a:pPr lvl="2"/>
            <a:r>
              <a:rPr lang="en-US" altLang="zh-CN" sz="2400" dirty="0">
                <a:solidFill>
                  <a:srgbClr val="0000FF"/>
                </a:solidFill>
              </a:rPr>
              <a:t>int address = 9;	</a:t>
            </a:r>
            <a:r>
              <a:rPr lang="en-US" altLang="zh-CN" sz="2400" dirty="0"/>
              <a:t>//9</a:t>
            </a:r>
            <a:r>
              <a:rPr lang="zh-CN" altLang="en-US" sz="2400" dirty="0"/>
              <a:t>是有效的地址吗？</a:t>
            </a:r>
            <a:endParaRPr lang="en-US" altLang="zh-CN" sz="2400" dirty="0"/>
          </a:p>
          <a:p>
            <a:pPr lvl="2"/>
            <a:r>
              <a:rPr lang="en-US" altLang="zh-CN" sz="2400" dirty="0">
                <a:solidFill>
                  <a:srgbClr val="0000FF"/>
                </a:solidFill>
              </a:rPr>
              <a:t>address *= 10;	</a:t>
            </a:r>
            <a:r>
              <a:rPr lang="en-US" altLang="zh-CN" sz="2400" dirty="0"/>
              <a:t>//</a:t>
            </a:r>
            <a:r>
              <a:rPr lang="zh-CN" altLang="en-US" sz="2400" dirty="0"/>
              <a:t>乘以</a:t>
            </a:r>
            <a:r>
              <a:rPr lang="en-US" altLang="zh-CN" sz="2400" dirty="0"/>
              <a:t>10</a:t>
            </a:r>
            <a:r>
              <a:rPr lang="zh-CN" altLang="en-US" sz="2400" dirty="0"/>
              <a:t>之后，还是有效的地址吗？</a:t>
            </a:r>
            <a:endParaRPr lang="en-US" altLang="zh-CN" sz="2400" dirty="0"/>
          </a:p>
          <a:p>
            <a:endParaRPr kumimoji="1" lang="en-US" altLang="zh-CN" sz="2400" b="1" dirty="0"/>
          </a:p>
          <a:p>
            <a:r>
              <a:rPr lang="zh-CN" altLang="en-US" sz="2400" b="0" dirty="0"/>
              <a:t>地址是特殊的整数</a:t>
            </a:r>
            <a:endParaRPr lang="zh-CN" altLang="zh-CN" sz="2400" b="0" dirty="0"/>
          </a:p>
          <a:p>
            <a:pPr lvl="1"/>
            <a:r>
              <a:rPr kumimoji="1" lang="zh-CN" altLang="en-US" dirty="0"/>
              <a:t>值集、操作集</a:t>
            </a:r>
            <a:r>
              <a:rPr lang="zh-CN" altLang="en-US" dirty="0"/>
              <a:t>与 </a:t>
            </a:r>
            <a:r>
              <a:rPr lang="en-US" altLang="zh-CN" dirty="0"/>
              <a:t>int </a:t>
            </a:r>
            <a:r>
              <a:rPr lang="zh-CN" altLang="en-US" dirty="0"/>
              <a:t>不同</a:t>
            </a:r>
            <a:endParaRPr lang="en-US" altLang="zh-CN" dirty="0"/>
          </a:p>
          <a:p>
            <a:pPr lvl="1"/>
            <a:endParaRPr lang="en-US" altLang="zh-CN" dirty="0"/>
          </a:p>
        </p:txBody>
      </p:sp>
      <p:sp>
        <p:nvSpPr>
          <p:cNvPr id="39"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C50CC53D-08C6-4581-A5CD-0DC4C2B836BA}" type="slidenum">
              <a:rPr lang="en-US" altLang="zh-CN" sz="1200">
                <a:ea typeface="+mn-ea"/>
              </a:rPr>
              <a:pPr algn="r">
                <a:defRPr/>
              </a:pPr>
              <a:t>5</a:t>
            </a:fld>
            <a:endParaRPr lang="en-US" altLang="zh-CN" sz="1200">
              <a:ea typeface="+mn-ea"/>
            </a:endParaRPr>
          </a:p>
        </p:txBody>
      </p:sp>
      <p:sp>
        <p:nvSpPr>
          <p:cNvPr id="4" name="对话气泡: 矩形 3">
            <a:extLst>
              <a:ext uri="{FF2B5EF4-FFF2-40B4-BE49-F238E27FC236}">
                <a16:creationId xmlns:a16="http://schemas.microsoft.com/office/drawing/2014/main" id="{3D99AE3C-3FDB-46A2-B408-1747C63A55A4}"/>
              </a:ext>
            </a:extLst>
          </p:cNvPr>
          <p:cNvSpPr/>
          <p:nvPr/>
        </p:nvSpPr>
        <p:spPr bwMode="auto">
          <a:xfrm>
            <a:off x="9110541" y="2249836"/>
            <a:ext cx="2160240" cy="468000"/>
          </a:xfrm>
          <a:prstGeom prst="wedgeRectCallout">
            <a:avLst>
              <a:gd name="adj1" fmla="val -57080"/>
              <a:gd name="adj2" fmla="val -2429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dirty="0"/>
              <a:t>能取的值有限</a:t>
            </a:r>
            <a:endParaRPr lang="en-US" altLang="zh-CN" dirty="0"/>
          </a:p>
        </p:txBody>
      </p:sp>
      <p:sp>
        <p:nvSpPr>
          <p:cNvPr id="9" name="对话气泡: 矩形 8">
            <a:extLst>
              <a:ext uri="{FF2B5EF4-FFF2-40B4-BE49-F238E27FC236}">
                <a16:creationId xmlns:a16="http://schemas.microsoft.com/office/drawing/2014/main" id="{F1806BB1-1AD0-4D59-83FD-976DFC774F41}"/>
              </a:ext>
            </a:extLst>
          </p:cNvPr>
          <p:cNvSpPr/>
          <p:nvPr/>
        </p:nvSpPr>
        <p:spPr bwMode="auto">
          <a:xfrm>
            <a:off x="8498781" y="3546065"/>
            <a:ext cx="2772000" cy="468000"/>
          </a:xfrm>
          <a:prstGeom prst="wedgeRectCallout">
            <a:avLst>
              <a:gd name="adj1" fmla="val -58470"/>
              <a:gd name="adj2" fmla="val -28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能参与的操作有限</a:t>
            </a:r>
          </a:p>
        </p:txBody>
      </p:sp>
    </p:spTree>
    <p:extLst>
      <p:ext uri="{BB962C8B-B14F-4D97-AF65-F5344CB8AC3E}">
        <p14:creationId xmlns:p14="http://schemas.microsoft.com/office/powerpoint/2010/main" val="359440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0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03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03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033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033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033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0339" grpId="0" uiExpand="1" build="p"/>
      <p:bldP spid="4"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96D71-9E68-4049-AD7D-86AFD328AF21}"/>
              </a:ext>
            </a:extLst>
          </p:cNvPr>
          <p:cNvSpPr>
            <a:spLocks noGrp="1"/>
          </p:cNvSpPr>
          <p:nvPr>
            <p:ph type="title"/>
          </p:nvPr>
        </p:nvSpPr>
        <p:spPr/>
        <p:txBody>
          <a:bodyPr/>
          <a:lstStyle/>
          <a:p>
            <a:r>
              <a:rPr lang="zh-CN" altLang="en-US" dirty="0"/>
              <a:t>内存分配方式</a:t>
            </a:r>
            <a:r>
              <a:rPr lang="en-US" altLang="zh-CN" dirty="0"/>
              <a:t>-2’</a:t>
            </a:r>
            <a:endParaRPr lang="zh-CN" altLang="en-US" dirty="0"/>
          </a:p>
        </p:txBody>
      </p:sp>
      <p:sp>
        <p:nvSpPr>
          <p:cNvPr id="5" name="内容占位符 2">
            <a:extLst>
              <a:ext uri="{FF2B5EF4-FFF2-40B4-BE49-F238E27FC236}">
                <a16:creationId xmlns:a16="http://schemas.microsoft.com/office/drawing/2014/main" id="{B5CAFEFF-0B17-4B12-AC79-CFF3E9A1E7A9}"/>
              </a:ext>
            </a:extLst>
          </p:cNvPr>
          <p:cNvSpPr>
            <a:spLocks noGrp="1"/>
          </p:cNvSpPr>
          <p:nvPr>
            <p:ph idx="1"/>
          </p:nvPr>
        </p:nvSpPr>
        <p:spPr>
          <a:xfrm>
            <a:off x="93663" y="863600"/>
            <a:ext cx="11995150" cy="5949950"/>
          </a:xfrm>
        </p:spPr>
        <p:txBody>
          <a:bodyPr/>
          <a:lstStyle/>
          <a:p>
            <a:pPr marL="0" indent="0">
              <a:spcBef>
                <a:spcPts val="0"/>
              </a:spcBef>
              <a:buFontTx/>
              <a:buNone/>
            </a:pPr>
            <a:r>
              <a:rPr lang="zh-CN" altLang="en-US" sz="2000" b="0" dirty="0">
                <a:latin typeface="Courier New" pitchFamily="49" charset="0"/>
                <a:cs typeface="Courier New" pitchFamily="49" charset="0"/>
              </a:rPr>
              <a:t>例</a:t>
            </a:r>
            <a:r>
              <a:rPr lang="en-US" altLang="zh-CN" sz="2000" b="0" dirty="0">
                <a:latin typeface="Courier New" pitchFamily="49" charset="0"/>
                <a:cs typeface="Courier New" pitchFamily="49" charset="0"/>
              </a:rPr>
              <a:t>6.5 	#include &lt;</a:t>
            </a:r>
            <a:r>
              <a:rPr lang="en-US" altLang="zh-CN" sz="2000" b="0" dirty="0" err="1">
                <a:latin typeface="Courier New" pitchFamily="49" charset="0"/>
                <a:cs typeface="Courier New" pitchFamily="49" charset="0"/>
              </a:rPr>
              <a:t>stdlib.h</a:t>
            </a:r>
            <a:r>
              <a:rPr lang="en-US" altLang="zh-CN" sz="2000" b="0" dirty="0">
                <a:latin typeface="Courier New" pitchFamily="49" charset="0"/>
                <a:cs typeface="Courier New" pitchFamily="49" charset="0"/>
              </a:rPr>
              <a:t>&gt;</a:t>
            </a:r>
          </a:p>
          <a:p>
            <a:pPr marL="0" indent="0">
              <a:spcBef>
                <a:spcPts val="0"/>
              </a:spcBef>
              <a:buNone/>
            </a:pPr>
            <a:r>
              <a:rPr lang="en-US" altLang="zh-CN" sz="2000" b="0" dirty="0">
                <a:latin typeface="Courier New" pitchFamily="49" charset="0"/>
                <a:cs typeface="Courier New" pitchFamily="49" charset="0"/>
              </a:rPr>
              <a:t>	int Sum(int *, int)</a:t>
            </a:r>
          </a:p>
          <a:p>
            <a:pPr marL="0" indent="0">
              <a:spcBef>
                <a:spcPts val="0"/>
              </a:spcBef>
              <a:buNone/>
            </a:pPr>
            <a:endParaRPr lang="zh-CN" altLang="zh-CN" sz="2000" b="0" dirty="0">
              <a:solidFill>
                <a:srgbClr val="FF0000"/>
              </a:solidFill>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	int main( )</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anose="02070309020205020404" pitchFamily="49" charset="0"/>
                <a:cs typeface="Courier New" pitchFamily="49" charset="0"/>
              </a:rPr>
              <a:t>	{</a:t>
            </a:r>
          </a:p>
          <a:p>
            <a:pPr marL="0" indent="0">
              <a:spcBef>
                <a:spcPts val="0"/>
              </a:spcBef>
              <a:buFontTx/>
              <a:buNone/>
            </a:pPr>
            <a:r>
              <a:rPr lang="en-US" altLang="zh-CN" sz="2000" b="0" dirty="0">
                <a:solidFill>
                  <a:srgbClr val="FF0000"/>
                </a:solidFill>
                <a:latin typeface="Courier New" panose="02070309020205020404" pitchFamily="49" charset="0"/>
                <a:cs typeface="Courier New" pitchFamily="49" charset="0"/>
              </a:rPr>
              <a:t>		</a:t>
            </a:r>
            <a:r>
              <a:rPr lang="en-US" altLang="zh-CN" sz="2000" b="0" dirty="0">
                <a:solidFill>
                  <a:srgbClr val="FFC000"/>
                </a:solidFill>
                <a:latin typeface="Courier New" panose="02070309020205020404" pitchFamily="49" charset="0"/>
                <a:cs typeface="Courier New" pitchFamily="49" charset="0"/>
              </a:rPr>
              <a:t>int n; //</a:t>
            </a:r>
            <a:r>
              <a:rPr lang="zh-CN" altLang="en-US" sz="2000" b="0" dirty="0">
                <a:solidFill>
                  <a:srgbClr val="FFC000"/>
                </a:solidFill>
                <a:latin typeface="Courier New" panose="02070309020205020404" pitchFamily="49" charset="0"/>
                <a:cs typeface="Courier New" pitchFamily="49" charset="0"/>
              </a:rPr>
              <a:t>自动变量</a:t>
            </a:r>
            <a:endParaRPr lang="en-US" altLang="zh-CN" sz="2000" b="0" dirty="0">
              <a:solidFill>
                <a:srgbClr val="FFC000"/>
              </a:solidFill>
              <a:latin typeface="Courier New" panose="02070309020205020404" pitchFamily="49" charset="0"/>
              <a:cs typeface="Courier New" pitchFamily="49" charset="0"/>
            </a:endParaRPr>
          </a:p>
          <a:p>
            <a:pPr marL="0" indent="0">
              <a:spcBef>
                <a:spcPts val="0"/>
              </a:spcBef>
              <a:buFontTx/>
              <a:buNone/>
            </a:pPr>
            <a:r>
              <a:rPr lang="en-US" altLang="zh-CN" sz="2000" b="0" dirty="0">
                <a:solidFill>
                  <a:srgbClr val="FF0000"/>
                </a:solidFill>
                <a:latin typeface="Courier New" panose="02070309020205020404" pitchFamily="49" charset="0"/>
                <a:cs typeface="Courier New" pitchFamily="49" charset="0"/>
              </a:rPr>
              <a:t>		</a:t>
            </a:r>
            <a:r>
              <a:rPr lang="en-US" altLang="zh-CN" sz="2000" b="0" dirty="0" err="1">
                <a:latin typeface="Courier New" panose="02070309020205020404" pitchFamily="49" charset="0"/>
                <a:cs typeface="Courier New" pitchFamily="49" charset="0"/>
              </a:rPr>
              <a:t>scanf</a:t>
            </a:r>
            <a:r>
              <a:rPr lang="en-US" altLang="zh-CN" sz="2000" b="0" dirty="0">
                <a:latin typeface="Courier New" pitchFamily="49" charset="0"/>
                <a:cs typeface="Courier New" pitchFamily="49" charset="0"/>
              </a:rPr>
              <a:t>("%d", &amp;n);</a:t>
            </a:r>
          </a:p>
          <a:p>
            <a:pPr marL="0" indent="0">
              <a:spcBef>
                <a:spcPts val="0"/>
              </a:spcBef>
              <a:buFontTx/>
              <a:buNone/>
            </a:pPr>
            <a:r>
              <a:rPr lang="en-US" altLang="zh-CN" sz="2000" b="0" dirty="0">
                <a:latin typeface="Courier New" pitchFamily="49" charset="0"/>
                <a:cs typeface="Courier New" pitchFamily="49" charset="0"/>
              </a:rPr>
              <a:t>	</a:t>
            </a:r>
          </a:p>
          <a:p>
            <a:pPr marL="0" indent="0">
              <a:spcBef>
                <a:spcPts val="0"/>
              </a:spcBef>
              <a:buFontTx/>
              <a:buNone/>
            </a:pPr>
            <a:r>
              <a:rPr lang="en-US" altLang="zh-CN" sz="2000" b="0" dirty="0">
                <a:latin typeface="Courier New" pitchFamily="49" charset="0"/>
                <a:cs typeface="Courier New" pitchFamily="49" charset="0"/>
              </a:rPr>
              <a:t>		</a:t>
            </a:r>
            <a:r>
              <a:rPr lang="en-US" altLang="zh-CN" sz="2000" b="0" dirty="0">
                <a:solidFill>
                  <a:srgbClr val="FFC000"/>
                </a:solidFill>
                <a:latin typeface="Courier New" panose="02070309020205020404" pitchFamily="49" charset="0"/>
                <a:cs typeface="Courier New" pitchFamily="49" charset="0"/>
              </a:rPr>
              <a:t>int *</a:t>
            </a:r>
            <a:r>
              <a:rPr lang="en-US" altLang="zh-CN" sz="2000" b="0" dirty="0" err="1">
                <a:solidFill>
                  <a:srgbClr val="FFC000"/>
                </a:solidFill>
                <a:latin typeface="Courier New" panose="02070309020205020404" pitchFamily="49" charset="0"/>
                <a:cs typeface="Courier New" pitchFamily="49" charset="0"/>
              </a:rPr>
              <a:t>pda</a:t>
            </a:r>
            <a:r>
              <a:rPr lang="en-US" altLang="zh-CN" sz="2000" b="0" dirty="0">
                <a:solidFill>
                  <a:srgbClr val="FFC000"/>
                </a:solidFill>
                <a:latin typeface="Courier New" panose="02070309020205020404" pitchFamily="49" charset="0"/>
                <a:cs typeface="Courier New" pitchFamily="49" charset="0"/>
              </a:rPr>
              <a:t>; //</a:t>
            </a:r>
            <a:r>
              <a:rPr lang="zh-CN" altLang="en-US" sz="2000" b="0" dirty="0">
                <a:solidFill>
                  <a:srgbClr val="FFC000"/>
                </a:solidFill>
                <a:latin typeface="Courier New" panose="02070309020205020404" pitchFamily="49" charset="0"/>
                <a:cs typeface="Courier New" pitchFamily="49" charset="0"/>
              </a:rPr>
              <a:t>自动变量</a:t>
            </a:r>
            <a:endParaRPr lang="en-US" altLang="zh-CN" sz="2000" b="0" dirty="0">
              <a:solidFill>
                <a:srgbClr val="FFC000"/>
              </a:solidFill>
              <a:latin typeface="Courier New" panose="02070309020205020404" pitchFamily="49" charset="0"/>
              <a:cs typeface="Courier New" pitchFamily="49" charset="0"/>
            </a:endParaRPr>
          </a:p>
          <a:p>
            <a:pPr marL="0" indent="0">
              <a:spcBef>
                <a:spcPts val="0"/>
              </a:spcBef>
              <a:buFontTx/>
              <a:buNone/>
            </a:pPr>
            <a:r>
              <a:rPr lang="en-US" altLang="zh-CN" sz="2000" b="0" dirty="0">
                <a:solidFill>
                  <a:srgbClr val="FF0000"/>
                </a:solidFill>
                <a:latin typeface="Courier New" panose="02070309020205020404" pitchFamily="49" charset="0"/>
                <a:cs typeface="Courier New" pitchFamily="49" charset="0"/>
              </a:rPr>
              <a:t>		</a:t>
            </a:r>
            <a:r>
              <a:rPr lang="en-US" altLang="zh-CN" sz="2000" b="0" dirty="0" err="1">
                <a:latin typeface="Courier New" panose="02070309020205020404" pitchFamily="49" charset="0"/>
                <a:cs typeface="Courier New" pitchFamily="49" charset="0"/>
              </a:rPr>
              <a:t>pda</a:t>
            </a:r>
            <a:r>
              <a:rPr lang="en-US" altLang="zh-CN" sz="2000" b="0" dirty="0">
                <a:latin typeface="Courier New" panose="02070309020205020404" pitchFamily="49" charset="0"/>
                <a:cs typeface="Courier New" pitchFamily="49" charset="0"/>
              </a:rPr>
              <a:t> = </a:t>
            </a:r>
            <a:r>
              <a:rPr lang="en-US" altLang="zh-CN" sz="2000" b="0" dirty="0">
                <a:solidFill>
                  <a:srgbClr val="FF00FF"/>
                </a:solidFill>
                <a:latin typeface="Courier New" panose="02070309020205020404" pitchFamily="49" charset="0"/>
                <a:cs typeface="Courier New" pitchFamily="49" charset="0"/>
              </a:rPr>
              <a:t>(int *)malloc(n * </a:t>
            </a:r>
            <a:r>
              <a:rPr lang="en-US" altLang="zh-CN" sz="2000" b="0" dirty="0" err="1">
                <a:solidFill>
                  <a:srgbClr val="FF00FF"/>
                </a:solidFill>
                <a:latin typeface="Courier New" panose="02070309020205020404" pitchFamily="49" charset="0"/>
                <a:cs typeface="Courier New" pitchFamily="49" charset="0"/>
              </a:rPr>
              <a:t>sizeof</a:t>
            </a:r>
            <a:r>
              <a:rPr lang="en-US" altLang="zh-CN" sz="2000" b="0" dirty="0">
                <a:solidFill>
                  <a:srgbClr val="FF00FF"/>
                </a:solidFill>
                <a:latin typeface="Courier New" panose="02070309020205020404" pitchFamily="49" charset="0"/>
                <a:cs typeface="Courier New" pitchFamily="49" charset="0"/>
              </a:rPr>
              <a:t>(int))</a:t>
            </a:r>
            <a:r>
              <a:rPr lang="en-US" altLang="zh-CN" sz="2000" b="0" dirty="0">
                <a:latin typeface="Courier New" pitchFamily="49" charset="0"/>
                <a:cs typeface="Courier New" pitchFamily="49" charset="0"/>
              </a:rPr>
              <a:t>;</a:t>
            </a:r>
            <a:r>
              <a:rPr lang="en-US" altLang="zh-CN" sz="2000" b="0" dirty="0">
                <a:solidFill>
                  <a:srgbClr val="FF00FF"/>
                </a:solidFill>
                <a:latin typeface="Courier New" pitchFamily="49" charset="0"/>
                <a:cs typeface="Courier New" pitchFamily="49" charset="0"/>
              </a:rPr>
              <a:t> //</a:t>
            </a:r>
            <a:r>
              <a:rPr lang="zh-CN" altLang="en-US" sz="2000" b="0" dirty="0">
                <a:solidFill>
                  <a:srgbClr val="FF00FF"/>
                </a:solidFill>
                <a:latin typeface="Courier New" pitchFamily="49" charset="0"/>
                <a:cs typeface="Courier New" pitchFamily="49" charset="0"/>
              </a:rPr>
              <a:t>创建了动态变量（数组）</a:t>
            </a:r>
            <a:endParaRPr lang="en-US" altLang="zh-CN" sz="2000" dirty="0">
              <a:solidFill>
                <a:srgbClr val="FF00FF"/>
              </a:solidFill>
              <a:latin typeface="Courier New" pitchFamily="49" charset="0"/>
              <a:cs typeface="Courier New" pitchFamily="49" charset="0"/>
            </a:endParaRPr>
          </a:p>
          <a:p>
            <a:pPr marL="0" indent="0">
              <a:spcBef>
                <a:spcPts val="0"/>
              </a:spcBef>
              <a:buFontTx/>
              <a:buNone/>
            </a:pPr>
            <a:endParaRPr lang="en-US"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		for(</a:t>
            </a:r>
            <a:r>
              <a:rPr lang="en-US" altLang="zh-CN" sz="2000" b="0" dirty="0">
                <a:solidFill>
                  <a:srgbClr val="FFC000"/>
                </a:solidFill>
                <a:latin typeface="Courier New" pitchFamily="49" charset="0"/>
                <a:cs typeface="Courier New" pitchFamily="49" charset="0"/>
              </a:rPr>
              <a:t>int </a:t>
            </a:r>
            <a:r>
              <a:rPr lang="en-US" altLang="zh-CN" sz="2000" b="0" dirty="0" err="1">
                <a:solidFill>
                  <a:srgbClr val="FFC000"/>
                </a:solidFill>
                <a:latin typeface="Courier New" panose="02070309020205020404" pitchFamily="49" charset="0"/>
                <a:cs typeface="Courier New" pitchFamily="49" charset="0"/>
              </a:rPr>
              <a:t>i</a:t>
            </a:r>
            <a:r>
              <a:rPr lang="en-US" altLang="zh-CN" sz="2000" b="0" dirty="0">
                <a:latin typeface="Courier New" panose="02070309020205020404" pitchFamily="49" charset="0"/>
                <a:cs typeface="Courier New" pitchFamily="49" charset="0"/>
              </a:rPr>
              <a:t> = 0; </a:t>
            </a:r>
            <a:r>
              <a:rPr lang="en-US" altLang="zh-CN" sz="2000" b="0" dirty="0" err="1">
                <a:latin typeface="Courier New" panose="02070309020205020404" pitchFamily="49" charset="0"/>
                <a:cs typeface="Courier New" pitchFamily="49" charset="0"/>
              </a:rPr>
              <a:t>i</a:t>
            </a:r>
            <a:r>
              <a:rPr lang="en-US" altLang="zh-CN" sz="2000" b="0" dirty="0">
                <a:latin typeface="Courier New" panose="02070309020205020404" pitchFamily="49" charset="0"/>
                <a:cs typeface="Courier New" pitchFamily="49" charset="0"/>
              </a:rPr>
              <a:t> &lt; n; ++</a:t>
            </a:r>
            <a:r>
              <a:rPr lang="en-US" altLang="zh-CN" sz="2000" b="0" dirty="0" err="1">
                <a:latin typeface="Courier New" panose="02070309020205020404" pitchFamily="49" charset="0"/>
                <a:cs typeface="Courier New" pitchFamily="49" charset="0"/>
              </a:rPr>
              <a:t>i</a:t>
            </a:r>
            <a:r>
              <a:rPr lang="en-US" altLang="zh-CN" sz="2000" b="0" dirty="0">
                <a:latin typeface="Courier New" panose="02070309020205020404" pitchFamily="49" charset="0"/>
                <a:cs typeface="Courier New" pitchFamily="49" charset="0"/>
              </a:rPr>
              <a:t>)</a:t>
            </a:r>
          </a:p>
          <a:p>
            <a:pPr marL="0" indent="0">
              <a:spcBef>
                <a:spcPts val="0"/>
              </a:spcBef>
              <a:buFontTx/>
              <a:buNone/>
            </a:pPr>
            <a:r>
              <a:rPr lang="en-US" altLang="zh-CN" sz="2000" b="0" dirty="0">
                <a:latin typeface="Courier New" panose="02070309020205020404" pitchFamily="49" charset="0"/>
                <a:cs typeface="Courier New" pitchFamily="49" charset="0"/>
              </a:rPr>
              <a:t>			</a:t>
            </a:r>
            <a:r>
              <a:rPr lang="en-US" altLang="zh-CN" sz="2000" b="0" dirty="0" err="1">
                <a:latin typeface="Courier New" panose="02070309020205020404" pitchFamily="49" charset="0"/>
                <a:cs typeface="Courier New" pitchFamily="49" charset="0"/>
              </a:rPr>
              <a:t>scanf</a:t>
            </a:r>
            <a:r>
              <a:rPr lang="en-US" altLang="zh-CN" sz="2000" b="0" dirty="0">
                <a:latin typeface="Courier New" panose="02070309020205020404" pitchFamily="49" charset="0"/>
                <a:cs typeface="Courier New" pitchFamily="49" charset="0"/>
              </a:rPr>
              <a:t>("%d", &amp;</a:t>
            </a:r>
            <a:r>
              <a:rPr lang="en-US" altLang="zh-CN" sz="2000" b="0" dirty="0" err="1">
                <a:latin typeface="Courier New" panose="02070309020205020404" pitchFamily="49" charset="0"/>
                <a:cs typeface="Courier New" pitchFamily="49" charset="0"/>
              </a:rPr>
              <a:t>pda</a:t>
            </a:r>
            <a:r>
              <a:rPr lang="en-US" altLang="zh-CN" sz="2000" b="0" dirty="0">
                <a:latin typeface="Courier New" panose="02070309020205020404" pitchFamily="49" charset="0"/>
                <a:cs typeface="Courier New" pitchFamily="49" charset="0"/>
              </a:rPr>
              <a:t>[</a:t>
            </a:r>
            <a:r>
              <a:rPr lang="en-US" altLang="zh-CN" sz="2000" b="0" dirty="0" err="1">
                <a:latin typeface="Courier New" panose="02070309020205020404" pitchFamily="49" charset="0"/>
                <a:cs typeface="Courier New" pitchFamily="49" charset="0"/>
              </a:rPr>
              <a:t>i</a:t>
            </a:r>
            <a:r>
              <a:rPr lang="en-US" altLang="zh-CN" sz="2000" b="0" dirty="0">
                <a:latin typeface="Courier New" panose="02070309020205020404" pitchFamily="49" charset="0"/>
                <a:cs typeface="Courier New" pitchFamily="49" charset="0"/>
              </a:rPr>
              <a:t>]);</a:t>
            </a:r>
            <a:endParaRPr lang="zh-CN" altLang="zh-CN" sz="2000" b="0" dirty="0">
              <a:latin typeface="Courier New" panose="02070309020205020404" pitchFamily="49" charset="0"/>
              <a:cs typeface="Courier New" pitchFamily="49" charset="0"/>
            </a:endParaRPr>
          </a:p>
          <a:p>
            <a:pPr>
              <a:buFontTx/>
              <a:buNone/>
            </a:pPr>
            <a:endParaRPr lang="en-US" altLang="zh-CN" sz="2000" b="0" dirty="0">
              <a:latin typeface="Courier New" panose="02070309020205020404" pitchFamily="49" charset="0"/>
              <a:cs typeface="Courier New" pitchFamily="49" charset="0"/>
            </a:endParaRPr>
          </a:p>
          <a:p>
            <a:pPr marL="0" indent="0">
              <a:spcBef>
                <a:spcPts val="0"/>
              </a:spcBef>
              <a:buFontTx/>
              <a:buNone/>
            </a:pPr>
            <a:r>
              <a:rPr lang="en-US" altLang="zh-CN" sz="2000" b="0" dirty="0">
                <a:latin typeface="Courier New" panose="02070309020205020404" pitchFamily="49" charset="0"/>
                <a:cs typeface="Courier New" pitchFamily="49" charset="0"/>
              </a:rPr>
              <a:t>		</a:t>
            </a:r>
            <a:r>
              <a:rPr lang="en-US" altLang="zh-CN" sz="2000" b="0" dirty="0">
                <a:solidFill>
                  <a:srgbClr val="FFC000"/>
                </a:solidFill>
                <a:latin typeface="Courier New" panose="02070309020205020404" pitchFamily="49" charset="0"/>
                <a:cs typeface="Courier New" pitchFamily="49" charset="0"/>
              </a:rPr>
              <a:t>int s</a:t>
            </a:r>
            <a:r>
              <a:rPr lang="en-US" altLang="zh-CN" sz="2000" b="0" dirty="0">
                <a:latin typeface="Courier New" panose="02070309020205020404" pitchFamily="49" charset="0"/>
                <a:cs typeface="Courier New" pitchFamily="49" charset="0"/>
              </a:rPr>
              <a:t> = Sum(</a:t>
            </a:r>
            <a:r>
              <a:rPr lang="en-US" altLang="zh-CN" sz="2000" b="0" dirty="0" err="1">
                <a:latin typeface="Courier New" panose="02070309020205020404" pitchFamily="49" charset="0"/>
                <a:cs typeface="Courier New" pitchFamily="49" charset="0"/>
              </a:rPr>
              <a:t>pda</a:t>
            </a:r>
            <a:r>
              <a:rPr lang="en-US" altLang="zh-CN" sz="2000" b="0" dirty="0">
                <a:latin typeface="Courier New" panose="02070309020205020404" pitchFamily="49" charset="0"/>
                <a:cs typeface="Courier New" pitchFamily="49" charset="0"/>
              </a:rPr>
              <a:t>, n)</a:t>
            </a:r>
            <a:r>
              <a:rPr lang="pt-BR" altLang="zh-CN" sz="2000" b="0" dirty="0">
                <a:latin typeface="Courier New" pitchFamily="49" charset="0"/>
                <a:cs typeface="Courier New" pitchFamily="49" charset="0"/>
              </a:rPr>
              <a:t>;</a:t>
            </a:r>
          </a:p>
          <a:p>
            <a:pPr marL="0" indent="0">
              <a:spcBef>
                <a:spcPts val="0"/>
              </a:spcBef>
              <a:buFontTx/>
              <a:buNone/>
            </a:pPr>
            <a:r>
              <a:rPr lang="pt-BR" altLang="zh-CN" sz="2000" b="0" dirty="0">
                <a:latin typeface="Courier New" pitchFamily="49" charset="0"/>
                <a:cs typeface="Courier New" pitchFamily="49" charset="0"/>
              </a:rPr>
              <a:t>		printf("%d", s);</a:t>
            </a:r>
          </a:p>
          <a:p>
            <a:pPr marL="0" indent="0">
              <a:spcBef>
                <a:spcPts val="0"/>
              </a:spcBef>
              <a:buFontTx/>
              <a:buNone/>
            </a:pPr>
            <a:r>
              <a:rPr lang="pt-BR" altLang="zh-CN" sz="2000" b="0" dirty="0">
                <a:latin typeface="Courier New" pitchFamily="49" charset="0"/>
                <a:cs typeface="Courier New" pitchFamily="49" charset="0"/>
              </a:rPr>
              <a:t>		return 0;</a:t>
            </a:r>
          </a:p>
          <a:p>
            <a:pPr marL="0" indent="0">
              <a:spcBef>
                <a:spcPts val="0"/>
              </a:spcBef>
              <a:buFontTx/>
              <a:buNone/>
            </a:pPr>
            <a:r>
              <a:rPr lang="pt-BR" altLang="zh-CN" sz="2000" b="0" dirty="0">
                <a:latin typeface="Courier New" pitchFamily="49" charset="0"/>
                <a:cs typeface="Courier New" pitchFamily="49" charset="0"/>
              </a:rPr>
              <a:t>	}</a:t>
            </a:r>
          </a:p>
        </p:txBody>
      </p:sp>
      <p:sp>
        <p:nvSpPr>
          <p:cNvPr id="15" name="文本框 14">
            <a:extLst>
              <a:ext uri="{FF2B5EF4-FFF2-40B4-BE49-F238E27FC236}">
                <a16:creationId xmlns:a16="http://schemas.microsoft.com/office/drawing/2014/main" id="{BE445203-1223-45BF-A56D-5DF102EC766D}"/>
              </a:ext>
            </a:extLst>
          </p:cNvPr>
          <p:cNvSpPr txBox="1"/>
          <p:nvPr/>
        </p:nvSpPr>
        <p:spPr>
          <a:xfrm>
            <a:off x="7130321" y="1403775"/>
            <a:ext cx="3015336" cy="461665"/>
          </a:xfrm>
          <a:prstGeom prst="rect">
            <a:avLst/>
          </a:prstGeom>
          <a:noFill/>
          <a:ln>
            <a:solidFill>
              <a:schemeClr val="tx1"/>
            </a:solidFill>
          </a:ln>
        </p:spPr>
        <p:txBody>
          <a:bodyPr wrap="square" rtlCol="0">
            <a:spAutoFit/>
          </a:bodyPr>
          <a:lstStyle/>
          <a:p>
            <a:r>
              <a:rPr lang="zh-CN" altLang="en-US" b="1" dirty="0">
                <a:solidFill>
                  <a:srgbClr val="FF0000"/>
                </a:solidFill>
              </a:rPr>
              <a:t> 动态</a:t>
            </a:r>
            <a:r>
              <a:rPr lang="zh-CN" altLang="en-US" dirty="0">
                <a:solidFill>
                  <a:srgbClr val="FF0000"/>
                </a:solidFill>
              </a:rPr>
              <a:t>内存分配方式</a:t>
            </a:r>
          </a:p>
        </p:txBody>
      </p:sp>
      <p:cxnSp>
        <p:nvCxnSpPr>
          <p:cNvPr id="16" name="直接箭头连接符 15">
            <a:extLst>
              <a:ext uri="{FF2B5EF4-FFF2-40B4-BE49-F238E27FC236}">
                <a16:creationId xmlns:a16="http://schemas.microsoft.com/office/drawing/2014/main" id="{B21ED53B-A69B-4658-B320-5DA2560397D6}"/>
              </a:ext>
            </a:extLst>
          </p:cNvPr>
          <p:cNvCxnSpPr>
            <a:cxnSpLocks/>
          </p:cNvCxnSpPr>
          <p:nvPr/>
        </p:nvCxnSpPr>
        <p:spPr bwMode="auto">
          <a:xfrm flipH="1">
            <a:off x="4340011" y="1576623"/>
            <a:ext cx="2745294" cy="907272"/>
          </a:xfrm>
          <a:prstGeom prst="straightConnector1">
            <a:avLst/>
          </a:prstGeom>
          <a:solidFill>
            <a:schemeClr val="accent1"/>
          </a:solidFill>
          <a:ln w="63500" cap="flat" cmpd="dbl" algn="ctr">
            <a:solidFill>
              <a:schemeClr val="tx1"/>
            </a:solidFill>
            <a:prstDash val="solid"/>
            <a:round/>
            <a:headEnd type="none" w="med" len="med"/>
            <a:tailEnd type="stealth"/>
          </a:ln>
          <a:effectLst/>
        </p:spPr>
      </p:cxnSp>
      <p:sp>
        <p:nvSpPr>
          <p:cNvPr id="29" name="灯片编号占位符 5">
            <a:extLst>
              <a:ext uri="{FF2B5EF4-FFF2-40B4-BE49-F238E27FC236}">
                <a16:creationId xmlns:a16="http://schemas.microsoft.com/office/drawing/2014/main" id="{3220662F-3EC0-4A6A-8C62-E4409884EA44}"/>
              </a:ext>
            </a:extLst>
          </p:cNvPr>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2E105A3C-DCA1-4842-9936-4C6027170063}" type="slidenum">
              <a:rPr lang="en-US" altLang="zh-CN" sz="1200">
                <a:ea typeface="楷体_GB2312" pitchFamily="49" charset="-122"/>
              </a:rPr>
              <a:pPr algn="r" eaLnBrk="1" hangingPunct="1"/>
              <a:t>50</a:t>
            </a:fld>
            <a:endParaRPr lang="en-US" altLang="zh-CN" sz="1200">
              <a:ea typeface="楷体_GB2312" pitchFamily="49" charset="-122"/>
            </a:endParaRPr>
          </a:p>
        </p:txBody>
      </p:sp>
      <p:sp>
        <p:nvSpPr>
          <p:cNvPr id="9" name="矩形 8">
            <a:extLst>
              <a:ext uri="{FF2B5EF4-FFF2-40B4-BE49-F238E27FC236}">
                <a16:creationId xmlns:a16="http://schemas.microsoft.com/office/drawing/2014/main" id="{E2363D66-8EFA-436B-A959-A1FC682C2CE9}"/>
              </a:ext>
            </a:extLst>
          </p:cNvPr>
          <p:cNvSpPr/>
          <p:nvPr/>
        </p:nvSpPr>
        <p:spPr>
          <a:xfrm>
            <a:off x="5852265" y="4058037"/>
            <a:ext cx="5641504" cy="2323713"/>
          </a:xfrm>
          <a:prstGeom prst="rect">
            <a:avLst/>
          </a:prstGeom>
          <a:ln>
            <a:solidFill>
              <a:schemeClr val="tx1"/>
            </a:solidFill>
          </a:ln>
        </p:spPr>
        <p:txBody>
          <a:bodyPr wrap="square">
            <a:spAutoFit/>
          </a:bodyPr>
          <a:lstStyle/>
          <a:p>
            <a:pPr>
              <a:spcBef>
                <a:spcPts val="600"/>
              </a:spcBef>
              <a:buFontTx/>
              <a:buNone/>
            </a:pPr>
            <a:r>
              <a:rPr lang="en-US" altLang="zh-CN" sz="2000" dirty="0">
                <a:latin typeface="Courier New" pitchFamily="49" charset="0"/>
                <a:cs typeface="Courier New" pitchFamily="49" charset="0"/>
              </a:rPr>
              <a:t>int Sum(</a:t>
            </a:r>
            <a:r>
              <a:rPr lang="en-US" altLang="zh-CN" sz="2000" dirty="0">
                <a:solidFill>
                  <a:srgbClr val="FFC000"/>
                </a:solidFill>
                <a:latin typeface="Courier New" pitchFamily="49" charset="0"/>
                <a:cs typeface="Courier New" pitchFamily="49" charset="0"/>
              </a:rPr>
              <a:t>int *x, int n</a:t>
            </a:r>
            <a:r>
              <a:rPr lang="en-US" altLang="zh-CN" sz="2000" dirty="0">
                <a:latin typeface="Courier New" pitchFamily="49" charset="0"/>
                <a:cs typeface="Courier New" pitchFamily="49" charset="0"/>
              </a:rPr>
              <a:t>)</a:t>
            </a:r>
            <a:r>
              <a:rPr lang="pt-BR" altLang="zh-CN" sz="2000" dirty="0">
                <a:solidFill>
                  <a:srgbClr val="FFC000"/>
                </a:solidFill>
                <a:latin typeface="Courier New" panose="02070309020205020404" pitchFamily="49" charset="0"/>
                <a:ea typeface="华文中宋" panose="02010600040101010101" pitchFamily="2" charset="-122"/>
                <a:cs typeface="Courier New" panose="02070309020205020404" pitchFamily="49" charset="0"/>
              </a:rPr>
              <a:t>//</a:t>
            </a:r>
            <a:r>
              <a:rPr lang="zh-CN" altLang="en-US" sz="2000" dirty="0">
                <a:solidFill>
                  <a:srgbClr val="FFC000"/>
                </a:solidFill>
                <a:latin typeface="Courier New" panose="02070309020205020404" pitchFamily="49" charset="0"/>
                <a:ea typeface="华文中宋" panose="02010600040101010101" pitchFamily="2" charset="-122"/>
                <a:cs typeface="Courier New" panose="02070309020205020404" pitchFamily="49" charset="0"/>
              </a:rPr>
              <a:t>形参</a:t>
            </a:r>
            <a:endParaRPr lang="zh-CN" altLang="zh-CN" sz="2000" dirty="0">
              <a:solidFill>
                <a:srgbClr val="FFC000"/>
              </a:solidFill>
              <a:latin typeface="Courier New" pitchFamily="49" charset="0"/>
              <a:cs typeface="Courier New" pitchFamily="49" charset="0"/>
            </a:endParaRPr>
          </a:p>
          <a:p>
            <a:pPr>
              <a:spcBef>
                <a:spcPts val="600"/>
              </a:spcBef>
              <a:buFontTx/>
              <a:buNone/>
            </a:pPr>
            <a:r>
              <a:rPr lang="en-US" altLang="zh-CN" sz="2000" dirty="0">
                <a:latin typeface="Courier New" pitchFamily="49" charset="0"/>
                <a:cs typeface="Courier New" pitchFamily="49" charset="0"/>
              </a:rPr>
              <a:t>{	</a:t>
            </a:r>
            <a:r>
              <a:rPr lang="en-US" altLang="zh-CN" sz="2000" dirty="0">
                <a:solidFill>
                  <a:srgbClr val="FFC000"/>
                </a:solidFill>
                <a:latin typeface="Courier New" pitchFamily="49" charset="0"/>
                <a:cs typeface="Courier New" pitchFamily="49" charset="0"/>
              </a:rPr>
              <a:t>int s </a:t>
            </a:r>
            <a:r>
              <a:rPr lang="en-US" altLang="zh-CN" sz="2000" dirty="0">
                <a:latin typeface="Courier New" pitchFamily="49" charset="0"/>
                <a:cs typeface="Courier New" pitchFamily="49" charset="0"/>
              </a:rPr>
              <a:t>= 0;</a:t>
            </a:r>
            <a:endParaRPr lang="zh-CN" altLang="zh-CN" sz="2000" dirty="0">
              <a:latin typeface="Courier New" pitchFamily="49" charset="0"/>
              <a:cs typeface="Courier New" pitchFamily="49" charset="0"/>
            </a:endParaRPr>
          </a:p>
          <a:p>
            <a:pPr>
              <a:spcBef>
                <a:spcPts val="600"/>
              </a:spcBef>
              <a:buFontTx/>
              <a:buNone/>
            </a:pPr>
            <a:r>
              <a:rPr lang="en-US" altLang="zh-CN" sz="2000" dirty="0">
                <a:latin typeface="Courier New" pitchFamily="49" charset="0"/>
                <a:cs typeface="Courier New" pitchFamily="49" charset="0"/>
              </a:rPr>
              <a:t>	for(int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 = 0;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 &lt; n;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pPr>
              <a:spcBef>
                <a:spcPts val="600"/>
              </a:spcBef>
              <a:buFontTx/>
              <a:buNone/>
            </a:pPr>
            <a:r>
              <a:rPr lang="en-US" altLang="zh-CN" sz="2000" dirty="0">
                <a:latin typeface="Courier New" pitchFamily="49" charset="0"/>
                <a:cs typeface="Courier New" pitchFamily="49" charset="0"/>
              </a:rPr>
              <a:t>		s += </a:t>
            </a:r>
            <a:r>
              <a:rPr lang="zh-CN" altLang="en-US" sz="2000" dirty="0">
                <a:latin typeface="Courier New" pitchFamily="49" charset="0"/>
                <a:cs typeface="Courier New" pitchFamily="49" charset="0"/>
              </a:rPr>
              <a:t>*</a:t>
            </a:r>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x+i</a:t>
            </a:r>
            <a:r>
              <a:rPr lang="en-US"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pPr>
              <a:spcBef>
                <a:spcPts val="600"/>
              </a:spcBef>
              <a:buFontTx/>
              <a:buNone/>
            </a:pPr>
            <a:r>
              <a:rPr lang="en-US" altLang="zh-CN" sz="2000" dirty="0">
                <a:latin typeface="Courier New" pitchFamily="49" charset="0"/>
                <a:cs typeface="Courier New" pitchFamily="49" charset="0"/>
              </a:rPr>
              <a:t>	return s;</a:t>
            </a:r>
            <a:endParaRPr lang="zh-CN" altLang="zh-CN" sz="2000" dirty="0">
              <a:latin typeface="Courier New" pitchFamily="49" charset="0"/>
              <a:cs typeface="Courier New" pitchFamily="49" charset="0"/>
            </a:endParaRPr>
          </a:p>
          <a:p>
            <a:pPr>
              <a:spcBef>
                <a:spcPts val="600"/>
              </a:spcBef>
              <a:buFontTx/>
              <a:buNone/>
            </a:pPr>
            <a:r>
              <a:rPr lang="pt-BR" altLang="zh-CN" sz="2000" dirty="0">
                <a:latin typeface="Courier New" pitchFamily="49" charset="0"/>
                <a:cs typeface="Courier New" pitchFamily="49" charset="0"/>
              </a:rPr>
              <a:t>}</a:t>
            </a:r>
          </a:p>
        </p:txBody>
      </p:sp>
      <p:cxnSp>
        <p:nvCxnSpPr>
          <p:cNvPr id="10" name="直接箭头连接符 9">
            <a:extLst>
              <a:ext uri="{FF2B5EF4-FFF2-40B4-BE49-F238E27FC236}">
                <a16:creationId xmlns:a16="http://schemas.microsoft.com/office/drawing/2014/main" id="{A5FDE3D5-FFE3-48E2-8735-0FFB907A8341}"/>
              </a:ext>
            </a:extLst>
          </p:cNvPr>
          <p:cNvCxnSpPr>
            <a:cxnSpLocks/>
          </p:cNvCxnSpPr>
          <p:nvPr/>
        </p:nvCxnSpPr>
        <p:spPr bwMode="auto">
          <a:xfrm>
            <a:off x="9335768" y="1862351"/>
            <a:ext cx="629868" cy="2195686"/>
          </a:xfrm>
          <a:prstGeom prst="straightConnector1">
            <a:avLst/>
          </a:prstGeom>
          <a:solidFill>
            <a:schemeClr val="accent1"/>
          </a:solidFill>
          <a:ln w="63500" cap="flat" cmpd="dbl" algn="ctr">
            <a:solidFill>
              <a:schemeClr val="tx1"/>
            </a:solidFill>
            <a:prstDash val="solid"/>
            <a:round/>
            <a:headEnd type="none" w="med" len="med"/>
            <a:tailEnd type="stealth"/>
          </a:ln>
          <a:effectLst/>
        </p:spPr>
      </p:cxnSp>
      <p:cxnSp>
        <p:nvCxnSpPr>
          <p:cNvPr id="11" name="直接箭头连接符 10">
            <a:extLst>
              <a:ext uri="{FF2B5EF4-FFF2-40B4-BE49-F238E27FC236}">
                <a16:creationId xmlns:a16="http://schemas.microsoft.com/office/drawing/2014/main" id="{B6EDFB10-5B3E-4D31-BBA5-742DFF7E6658}"/>
              </a:ext>
            </a:extLst>
          </p:cNvPr>
          <p:cNvCxnSpPr>
            <a:cxnSpLocks/>
          </p:cNvCxnSpPr>
          <p:nvPr/>
        </p:nvCxnSpPr>
        <p:spPr bwMode="auto">
          <a:xfrm flipH="1">
            <a:off x="4520031" y="1736629"/>
            <a:ext cx="2573216" cy="1602361"/>
          </a:xfrm>
          <a:prstGeom prst="straightConnector1">
            <a:avLst/>
          </a:prstGeom>
          <a:solidFill>
            <a:schemeClr val="accent1"/>
          </a:solidFill>
          <a:ln w="63500" cap="flat" cmpd="dbl" algn="ctr">
            <a:solidFill>
              <a:schemeClr val="tx1"/>
            </a:solidFill>
            <a:prstDash val="solid"/>
            <a:round/>
            <a:headEnd type="none" w="med" len="med"/>
            <a:tailEnd type="stealth"/>
          </a:ln>
          <a:effectLst/>
        </p:spPr>
      </p:cxnSp>
      <p:cxnSp>
        <p:nvCxnSpPr>
          <p:cNvPr id="12" name="直接箭头连接符 11">
            <a:extLst>
              <a:ext uri="{FF2B5EF4-FFF2-40B4-BE49-F238E27FC236}">
                <a16:creationId xmlns:a16="http://schemas.microsoft.com/office/drawing/2014/main" id="{234C6D2A-14C8-435A-B335-ADAE6E6F83EE}"/>
              </a:ext>
            </a:extLst>
          </p:cNvPr>
          <p:cNvCxnSpPr>
            <a:cxnSpLocks/>
          </p:cNvCxnSpPr>
          <p:nvPr/>
        </p:nvCxnSpPr>
        <p:spPr bwMode="auto">
          <a:xfrm flipH="1">
            <a:off x="5763065" y="1935619"/>
            <a:ext cx="2422543" cy="1636879"/>
          </a:xfrm>
          <a:prstGeom prst="straightConnector1">
            <a:avLst/>
          </a:prstGeom>
          <a:solidFill>
            <a:schemeClr val="accent1"/>
          </a:solidFill>
          <a:ln w="88900" cap="flat" cmpd="dbl" algn="ctr">
            <a:solidFill>
              <a:srgbClr val="FF00FF"/>
            </a:solidFill>
            <a:prstDash val="solid"/>
            <a:round/>
            <a:headEnd type="none" w="med" len="med"/>
            <a:tailEnd type="stealth"/>
          </a:ln>
          <a:effectLst/>
        </p:spPr>
      </p:cxnSp>
      <p:sp>
        <p:nvSpPr>
          <p:cNvPr id="4" name="矩形 3">
            <a:extLst>
              <a:ext uri="{FF2B5EF4-FFF2-40B4-BE49-F238E27FC236}">
                <a16:creationId xmlns:a16="http://schemas.microsoft.com/office/drawing/2014/main" id="{7DD337BF-81C3-4ED6-9022-1E23AC3B7D81}"/>
              </a:ext>
            </a:extLst>
          </p:cNvPr>
          <p:cNvSpPr/>
          <p:nvPr/>
        </p:nvSpPr>
        <p:spPr bwMode="auto">
          <a:xfrm>
            <a:off x="4960638" y="3609966"/>
            <a:ext cx="2250250" cy="314089"/>
          </a:xfrm>
          <a:prstGeom prst="rect">
            <a:avLst/>
          </a:prstGeom>
          <a:noFill/>
          <a:ln w="635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7" name="矩形 16">
            <a:extLst>
              <a:ext uri="{FF2B5EF4-FFF2-40B4-BE49-F238E27FC236}">
                <a16:creationId xmlns:a16="http://schemas.microsoft.com/office/drawing/2014/main" id="{24841DBF-CBA9-46F9-8AC9-002A0688A842}"/>
              </a:ext>
            </a:extLst>
          </p:cNvPr>
          <p:cNvSpPr/>
          <p:nvPr/>
        </p:nvSpPr>
        <p:spPr bwMode="auto">
          <a:xfrm>
            <a:off x="2809841" y="3614734"/>
            <a:ext cx="1080000" cy="314089"/>
          </a:xfrm>
          <a:prstGeom prst="rect">
            <a:avLst/>
          </a:prstGeom>
          <a:noFill/>
          <a:ln w="635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8" name="矩形 17">
            <a:extLst>
              <a:ext uri="{FF2B5EF4-FFF2-40B4-BE49-F238E27FC236}">
                <a16:creationId xmlns:a16="http://schemas.microsoft.com/office/drawing/2014/main" id="{C75DCF38-FE48-4D56-A3F8-BF338953EE7E}"/>
              </a:ext>
            </a:extLst>
          </p:cNvPr>
          <p:cNvSpPr/>
          <p:nvPr/>
        </p:nvSpPr>
        <p:spPr bwMode="auto">
          <a:xfrm>
            <a:off x="964976" y="863599"/>
            <a:ext cx="3060000" cy="324000"/>
          </a:xfrm>
          <a:prstGeom prst="rect">
            <a:avLst/>
          </a:prstGeom>
          <a:noFill/>
          <a:ln w="635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40787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right)">
                                      <p:cBhvr>
                                        <p:cTn id="24" dur="500"/>
                                        <p:tgtEl>
                                          <p:spTgt spid="16"/>
                                        </p:tgtEl>
                                      </p:cBhvr>
                                    </p:animEffect>
                                  </p:childTnLst>
                                </p:cTn>
                              </p:par>
                              <p:par>
                                <p:cTn id="25" presetID="22" presetClass="entr" presetSubtype="1"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par>
                                <p:cTn id="28" presetID="22" presetClass="entr" presetSubtype="2"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right)">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zh-CN" dirty="0"/>
              <a:t>动态变量的创建</a:t>
            </a:r>
            <a:r>
              <a:rPr lang="zh-CN" altLang="en-US" dirty="0"/>
              <a:t>与撤销</a:t>
            </a:r>
          </a:p>
        </p:txBody>
      </p:sp>
      <p:sp>
        <p:nvSpPr>
          <p:cNvPr id="36867" name="内容占位符 2"/>
          <p:cNvSpPr>
            <a:spLocks noGrp="1"/>
          </p:cNvSpPr>
          <p:nvPr>
            <p:ph idx="1"/>
          </p:nvPr>
        </p:nvSpPr>
        <p:spPr/>
        <p:txBody>
          <a:bodyPr/>
          <a:lstStyle/>
          <a:p>
            <a:r>
              <a:rPr lang="en-US" altLang="zh-CN" b="0" dirty="0" err="1">
                <a:latin typeface="Courier New" pitchFamily="49" charset="0"/>
                <a:cs typeface="Courier New" pitchFamily="49" charset="0"/>
              </a:rPr>
              <a:t>malloc</a:t>
            </a:r>
            <a:r>
              <a:rPr lang="zh-CN" altLang="zh-CN" b="0" dirty="0">
                <a:latin typeface="Courier New" pitchFamily="49" charset="0"/>
                <a:cs typeface="Courier New" pitchFamily="49" charset="0"/>
              </a:rPr>
              <a:t>库函数的原型是</a:t>
            </a:r>
          </a:p>
          <a:p>
            <a:pPr>
              <a:buFontTx/>
              <a:buNone/>
            </a:pPr>
            <a:r>
              <a:rPr lang="en-US" altLang="zh-CN" dirty="0">
                <a:latin typeface="Courier New" pitchFamily="49" charset="0"/>
                <a:cs typeface="Courier New" pitchFamily="49" charset="0"/>
              </a:rPr>
              <a:t>	void *</a:t>
            </a:r>
            <a:r>
              <a:rPr lang="en-US" altLang="zh-CN" b="0" dirty="0">
                <a:latin typeface="Courier New" pitchFamily="49" charset="0"/>
                <a:cs typeface="Courier New" pitchFamily="49" charset="0"/>
              </a:rPr>
              <a:t>malloc(unsigned int size); // </a:t>
            </a:r>
            <a:r>
              <a:rPr lang="zh-CN" altLang="zh-CN" b="0" dirty="0">
                <a:latin typeface="Courier New" pitchFamily="49" charset="0"/>
                <a:cs typeface="Courier New" pitchFamily="49" charset="0"/>
              </a:rPr>
              <a:t>在堆区分配</a:t>
            </a:r>
            <a:r>
              <a:rPr lang="en-US" altLang="zh-CN" b="0" dirty="0">
                <a:latin typeface="Courier New" pitchFamily="49" charset="0"/>
                <a:cs typeface="Courier New" pitchFamily="49" charset="0"/>
              </a:rPr>
              <a:t>size</a:t>
            </a:r>
            <a:r>
              <a:rPr lang="zh-CN" altLang="zh-CN" b="0" dirty="0">
                <a:latin typeface="Courier New" pitchFamily="49" charset="0"/>
                <a:cs typeface="Courier New" pitchFamily="49" charset="0"/>
              </a:rPr>
              <a:t>个单元</a:t>
            </a:r>
          </a:p>
          <a:p>
            <a:pPr lvl="1"/>
            <a:endParaRPr lang="en-US" altLang="zh-CN" dirty="0">
              <a:solidFill>
                <a:srgbClr val="FF0000"/>
              </a:solidFill>
              <a:latin typeface="Courier New" pitchFamily="49" charset="0"/>
              <a:cs typeface="Courier New" pitchFamily="49" charset="0"/>
            </a:endParaRPr>
          </a:p>
          <a:p>
            <a:pPr lvl="1"/>
            <a:r>
              <a:rPr lang="en-US" altLang="zh-CN" dirty="0">
                <a:latin typeface="Courier New" pitchFamily="49" charset="0"/>
                <a:cs typeface="Courier New" pitchFamily="49" charset="0"/>
              </a:rPr>
              <a:t>int *</a:t>
            </a:r>
            <a:r>
              <a:rPr lang="en-US" altLang="zh-CN" b="1" dirty="0" err="1">
                <a:solidFill>
                  <a:srgbClr val="FFC000"/>
                </a:solidFill>
                <a:latin typeface="Courier New" pitchFamily="49" charset="0"/>
                <a:cs typeface="Courier New" pitchFamily="49" charset="0"/>
              </a:rPr>
              <a:t>pdi</a:t>
            </a:r>
            <a:r>
              <a:rPr lang="en-US" altLang="zh-CN" dirty="0">
                <a:latin typeface="Courier New" pitchFamily="49" charset="0"/>
                <a:cs typeface="Courier New" pitchFamily="49" charset="0"/>
              </a:rPr>
              <a:t> = </a:t>
            </a:r>
            <a:r>
              <a:rPr lang="en-US" altLang="zh-CN" dirty="0">
                <a:solidFill>
                  <a:srgbClr val="FF00FF"/>
                </a:solidFill>
                <a:latin typeface="Courier New" pitchFamily="49" charset="0"/>
                <a:cs typeface="Courier New" pitchFamily="49" charset="0"/>
              </a:rPr>
              <a:t>(int *)</a:t>
            </a:r>
            <a:r>
              <a:rPr lang="en-US" altLang="zh-CN" b="1" dirty="0">
                <a:solidFill>
                  <a:srgbClr val="FF00FF"/>
                </a:solidFill>
                <a:latin typeface="Courier New" pitchFamily="49" charset="0"/>
                <a:cs typeface="Courier New" pitchFamily="49" charset="0"/>
              </a:rPr>
              <a:t>malloc</a:t>
            </a:r>
            <a:r>
              <a:rPr lang="en-US" altLang="zh-CN" dirty="0">
                <a:solidFill>
                  <a:srgbClr val="FF00FF"/>
                </a:solidFill>
                <a:latin typeface="Courier New" pitchFamily="49" charset="0"/>
                <a:cs typeface="Courier New" pitchFamily="49" charset="0"/>
              </a:rPr>
              <a:t>(</a:t>
            </a:r>
            <a:r>
              <a:rPr lang="en-US" altLang="zh-CN" dirty="0" err="1">
                <a:solidFill>
                  <a:srgbClr val="FF00FF"/>
                </a:solidFill>
                <a:latin typeface="Courier New" pitchFamily="49" charset="0"/>
                <a:cs typeface="Courier New" pitchFamily="49" charset="0"/>
              </a:rPr>
              <a:t>sizeof</a:t>
            </a:r>
            <a:r>
              <a:rPr lang="en-US" altLang="zh-CN" dirty="0">
                <a:solidFill>
                  <a:srgbClr val="FF00FF"/>
                </a:solidFill>
                <a:latin typeface="Courier New" pitchFamily="49" charset="0"/>
                <a:cs typeface="Courier New" pitchFamily="49" charset="0"/>
              </a:rPr>
              <a:t>(int))</a:t>
            </a:r>
            <a:r>
              <a:rPr lang="en-US" altLang="zh-CN" dirty="0">
                <a:latin typeface="Courier New" pitchFamily="49" charset="0"/>
                <a:cs typeface="Courier New" pitchFamily="49" charset="0"/>
              </a:rPr>
              <a:t>;</a:t>
            </a:r>
            <a:r>
              <a:rPr lang="en-US" altLang="zh-CN" dirty="0">
                <a:solidFill>
                  <a:srgbClr val="FF0000"/>
                </a:solidFill>
                <a:latin typeface="Courier New" pitchFamily="49" charset="0"/>
                <a:cs typeface="Courier New" pitchFamily="49" charset="0"/>
              </a:rPr>
              <a:t> </a:t>
            </a:r>
          </a:p>
          <a:p>
            <a:pPr lvl="1"/>
            <a:r>
              <a:rPr lang="en-US" altLang="zh-CN" dirty="0">
                <a:latin typeface="Courier New" pitchFamily="49" charset="0"/>
                <a:cs typeface="Courier New" pitchFamily="49" charset="0"/>
              </a:rPr>
              <a:t>double *</a:t>
            </a:r>
            <a:r>
              <a:rPr lang="en-US" altLang="zh-CN" b="1" dirty="0">
                <a:solidFill>
                  <a:srgbClr val="FFC000"/>
                </a:solidFill>
                <a:latin typeface="Courier New" pitchFamily="49" charset="0"/>
                <a:cs typeface="Courier New" pitchFamily="49" charset="0"/>
              </a:rPr>
              <a:t>pdf</a:t>
            </a:r>
            <a:r>
              <a:rPr lang="en-US" altLang="zh-CN" dirty="0">
                <a:latin typeface="Courier New" pitchFamily="49" charset="0"/>
                <a:cs typeface="Courier New" pitchFamily="49" charset="0"/>
              </a:rPr>
              <a:t> = </a:t>
            </a:r>
            <a:r>
              <a:rPr lang="en-US" altLang="zh-CN" dirty="0">
                <a:solidFill>
                  <a:srgbClr val="FF00FF"/>
                </a:solidFill>
                <a:latin typeface="Courier New" pitchFamily="49" charset="0"/>
                <a:cs typeface="Courier New" pitchFamily="49" charset="0"/>
              </a:rPr>
              <a:t>(double *)</a:t>
            </a:r>
            <a:r>
              <a:rPr lang="en-US" altLang="zh-CN" b="1" dirty="0">
                <a:solidFill>
                  <a:srgbClr val="FF00FF"/>
                </a:solidFill>
                <a:latin typeface="Courier New" pitchFamily="49" charset="0"/>
                <a:cs typeface="Courier New" pitchFamily="49" charset="0"/>
              </a:rPr>
              <a:t>malloc</a:t>
            </a:r>
            <a:r>
              <a:rPr lang="en-US" altLang="zh-CN" dirty="0">
                <a:solidFill>
                  <a:srgbClr val="FF00FF"/>
                </a:solidFill>
                <a:latin typeface="Courier New" pitchFamily="49" charset="0"/>
                <a:cs typeface="Courier New" pitchFamily="49" charset="0"/>
              </a:rPr>
              <a:t>(</a:t>
            </a:r>
            <a:r>
              <a:rPr lang="en-US" altLang="zh-CN" dirty="0" err="1">
                <a:solidFill>
                  <a:srgbClr val="FF00FF"/>
                </a:solidFill>
                <a:latin typeface="Courier New" pitchFamily="49" charset="0"/>
                <a:cs typeface="Courier New" pitchFamily="49" charset="0"/>
              </a:rPr>
              <a:t>sizeof</a:t>
            </a:r>
            <a:r>
              <a:rPr lang="en-US" altLang="zh-CN" dirty="0">
                <a:solidFill>
                  <a:srgbClr val="FF00FF"/>
                </a:solidFill>
                <a:latin typeface="Courier New" pitchFamily="49" charset="0"/>
                <a:cs typeface="Courier New" pitchFamily="49" charset="0"/>
              </a:rPr>
              <a:t>(double))</a:t>
            </a:r>
            <a:r>
              <a:rPr lang="en-US" altLang="zh-CN" dirty="0">
                <a:latin typeface="Courier New" pitchFamily="49" charset="0"/>
                <a:cs typeface="Courier New" pitchFamily="49" charset="0"/>
              </a:rPr>
              <a:t>;</a:t>
            </a:r>
          </a:p>
          <a:p>
            <a:pPr lvl="1"/>
            <a:endParaRPr lang="en-US" altLang="zh-CN" dirty="0">
              <a:latin typeface="Courier New" pitchFamily="49" charset="0"/>
              <a:cs typeface="Courier New" pitchFamily="49" charset="0"/>
            </a:endParaRPr>
          </a:p>
          <a:p>
            <a:pPr lvl="1"/>
            <a:endParaRPr lang="en-US" altLang="zh-CN" dirty="0">
              <a:latin typeface="Courier New" pitchFamily="49" charset="0"/>
              <a:cs typeface="Courier New" pitchFamily="49" charset="0"/>
            </a:endParaRPr>
          </a:p>
          <a:p>
            <a:pPr>
              <a:defRPr/>
            </a:pPr>
            <a:r>
              <a:rPr lang="en-US" altLang="zh-CN" b="0" dirty="0">
                <a:latin typeface="Courier New" pitchFamily="49" charset="0"/>
                <a:cs typeface="Courier New" pitchFamily="49" charset="0"/>
              </a:rPr>
              <a:t>free</a:t>
            </a:r>
            <a:r>
              <a:rPr lang="zh-CN" altLang="zh-CN" b="0" dirty="0">
                <a:latin typeface="Courier New" pitchFamily="49" charset="0"/>
                <a:cs typeface="Courier New" pitchFamily="49" charset="0"/>
              </a:rPr>
              <a:t>库函数的原型是</a:t>
            </a:r>
          </a:p>
          <a:p>
            <a:pPr>
              <a:buFontTx/>
              <a:buNone/>
              <a:defRPr/>
            </a:pPr>
            <a:r>
              <a:rPr lang="en-US" altLang="zh-CN" dirty="0">
                <a:latin typeface="Courier New" pitchFamily="49" charset="0"/>
                <a:cs typeface="Courier New" pitchFamily="49" charset="0"/>
              </a:rPr>
              <a:t>	</a:t>
            </a:r>
            <a:r>
              <a:rPr lang="en-US" altLang="zh-CN" b="0" dirty="0">
                <a:latin typeface="Courier New" pitchFamily="49" charset="0"/>
                <a:cs typeface="Courier New" pitchFamily="49" charset="0"/>
              </a:rPr>
              <a:t>void free(</a:t>
            </a:r>
            <a:r>
              <a:rPr lang="en-US" altLang="zh-CN" dirty="0">
                <a:latin typeface="Courier New" pitchFamily="49" charset="0"/>
                <a:cs typeface="Courier New" pitchFamily="49" charset="0"/>
              </a:rPr>
              <a:t>void *</a:t>
            </a:r>
            <a:r>
              <a:rPr lang="en-US" altLang="zh-CN" b="0" dirty="0">
                <a:latin typeface="Courier New" pitchFamily="49" charset="0"/>
                <a:cs typeface="Courier New" pitchFamily="49" charset="0"/>
              </a:rPr>
              <a:t>p);</a:t>
            </a:r>
          </a:p>
          <a:p>
            <a:pPr>
              <a:buFontTx/>
              <a:buNone/>
              <a:defRPr/>
            </a:pPr>
            <a:endParaRPr lang="zh-CN" altLang="zh-CN" b="0" dirty="0">
              <a:latin typeface="Courier New" pitchFamily="49" charset="0"/>
              <a:cs typeface="Courier New" pitchFamily="49" charset="0"/>
            </a:endParaRPr>
          </a:p>
          <a:p>
            <a:pPr lvl="1"/>
            <a:r>
              <a:rPr lang="en-US" altLang="zh-CN" b="1" dirty="0">
                <a:solidFill>
                  <a:srgbClr val="FF00FF"/>
                </a:solidFill>
                <a:latin typeface="Courier New" pitchFamily="49" charset="0"/>
                <a:cs typeface="Courier New" pitchFamily="49" charset="0"/>
              </a:rPr>
              <a:t>free</a:t>
            </a:r>
            <a:r>
              <a:rPr lang="en-US" altLang="zh-CN" dirty="0">
                <a:solidFill>
                  <a:srgbClr val="FF00FF"/>
                </a:solidFill>
                <a:latin typeface="Courier New" pitchFamily="49" charset="0"/>
                <a:cs typeface="Courier New" pitchFamily="49" charset="0"/>
              </a:rPr>
              <a:t>(</a:t>
            </a:r>
            <a:r>
              <a:rPr lang="en-US" altLang="zh-CN" b="1" dirty="0" err="1">
                <a:solidFill>
                  <a:srgbClr val="FFC000"/>
                </a:solidFill>
                <a:latin typeface="Courier New" pitchFamily="49" charset="0"/>
                <a:cs typeface="Courier New" pitchFamily="49" charset="0"/>
              </a:rPr>
              <a:t>pdi</a:t>
            </a:r>
            <a:r>
              <a:rPr lang="en-US" altLang="zh-CN" dirty="0">
                <a:solidFill>
                  <a:srgbClr val="FF00FF"/>
                </a:solidFill>
                <a:latin typeface="Courier New" pitchFamily="49" charset="0"/>
                <a:cs typeface="Courier New" pitchFamily="49" charset="0"/>
              </a:rPr>
              <a:t>)</a:t>
            </a:r>
            <a:r>
              <a:rPr lang="en-US" altLang="zh-CN" dirty="0">
                <a:latin typeface="Courier New" pitchFamily="49" charset="0"/>
                <a:cs typeface="Courier New" pitchFamily="49" charset="0"/>
              </a:rPr>
              <a:t>;</a:t>
            </a:r>
          </a:p>
          <a:p>
            <a:pPr lvl="1"/>
            <a:r>
              <a:rPr lang="en-US" altLang="zh-CN" b="1" dirty="0">
                <a:solidFill>
                  <a:srgbClr val="FF00FF"/>
                </a:solidFill>
                <a:latin typeface="Courier New" pitchFamily="49" charset="0"/>
                <a:cs typeface="Courier New" pitchFamily="49" charset="0"/>
              </a:rPr>
              <a:t>free</a:t>
            </a:r>
            <a:r>
              <a:rPr lang="en-US" altLang="zh-CN" dirty="0">
                <a:solidFill>
                  <a:srgbClr val="FF00FF"/>
                </a:solidFill>
                <a:latin typeface="Courier New" pitchFamily="49" charset="0"/>
                <a:cs typeface="Courier New" pitchFamily="49" charset="0"/>
              </a:rPr>
              <a:t>(</a:t>
            </a:r>
            <a:r>
              <a:rPr lang="en-US" altLang="zh-CN" b="1" dirty="0">
                <a:solidFill>
                  <a:srgbClr val="FFC000"/>
                </a:solidFill>
                <a:latin typeface="Courier New" pitchFamily="49" charset="0"/>
                <a:cs typeface="Courier New" pitchFamily="49" charset="0"/>
              </a:rPr>
              <a:t>pdf</a:t>
            </a:r>
            <a:r>
              <a:rPr lang="en-US" altLang="zh-CN" dirty="0">
                <a:solidFill>
                  <a:srgbClr val="FF00FF"/>
                </a:solidFill>
                <a:latin typeface="Courier New" pitchFamily="49" charset="0"/>
                <a:cs typeface="Courier New" pitchFamily="49" charset="0"/>
              </a:rPr>
              <a:t>)</a:t>
            </a:r>
            <a:r>
              <a:rPr lang="en-US" altLang="zh-CN" dirty="0">
                <a:latin typeface="Courier New" pitchFamily="49" charset="0"/>
                <a:cs typeface="Courier New" pitchFamily="49" charset="0"/>
              </a:rPr>
              <a:t>;</a:t>
            </a:r>
          </a:p>
        </p:txBody>
      </p:sp>
      <p:sp>
        <p:nvSpPr>
          <p:cNvPr id="36868"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12E404BA-E776-4D0C-BBBA-211224488FA3}" type="slidenum">
              <a:rPr lang="en-US" altLang="zh-CN" sz="1200">
                <a:ea typeface="楷体_GB2312" pitchFamily="49" charset="-122"/>
              </a:rPr>
              <a:pPr algn="r" eaLnBrk="1" hangingPunct="1"/>
              <a:t>51</a:t>
            </a:fld>
            <a:endParaRPr lang="en-US" altLang="zh-CN" sz="1200">
              <a:ea typeface="楷体_GB2312" pitchFamily="49" charset="-122"/>
            </a:endParaRPr>
          </a:p>
        </p:txBody>
      </p:sp>
      <p:sp>
        <p:nvSpPr>
          <p:cNvPr id="7" name="文本框 6">
            <a:extLst>
              <a:ext uri="{FF2B5EF4-FFF2-40B4-BE49-F238E27FC236}">
                <a16:creationId xmlns:a16="http://schemas.microsoft.com/office/drawing/2014/main" id="{8571AF42-1604-4B6C-AE69-A4212A73547C}"/>
              </a:ext>
            </a:extLst>
          </p:cNvPr>
          <p:cNvSpPr txBox="1"/>
          <p:nvPr/>
        </p:nvSpPr>
        <p:spPr>
          <a:xfrm>
            <a:off x="7490361" y="3607742"/>
            <a:ext cx="4365485" cy="523220"/>
          </a:xfrm>
          <a:prstGeom prst="rect">
            <a:avLst/>
          </a:prstGeom>
          <a:noFill/>
          <a:ln>
            <a:solidFill>
              <a:schemeClr val="tx1"/>
            </a:solidFill>
          </a:ln>
        </p:spPr>
        <p:txBody>
          <a:bodyPr wrap="square" rtlCol="0">
            <a:spAutoFit/>
          </a:bodyPr>
          <a:lstStyle/>
          <a:p>
            <a:r>
              <a:rPr lang="zh-CN" altLang="en-US" sz="2800" b="1" dirty="0">
                <a:latin typeface="华文中宋" panose="02010600040101010101" pitchFamily="2" charset="-122"/>
                <a:ea typeface="华文中宋" panose="02010600040101010101" pitchFamily="2" charset="-122"/>
              </a:rPr>
              <a:t> 通用指针类型：</a:t>
            </a:r>
            <a:r>
              <a:rPr lang="en-US" altLang="zh-CN" sz="2800" b="1" dirty="0">
                <a:latin typeface="Courier New" panose="02070309020205020404" pitchFamily="49" charset="0"/>
                <a:ea typeface="华文中宋" panose="02010600040101010101" pitchFamily="2" charset="-122"/>
                <a:cs typeface="Courier New" panose="02070309020205020404" pitchFamily="49" charset="0"/>
              </a:rPr>
              <a:t>void *</a:t>
            </a:r>
            <a:endParaRPr lang="zh-CN" altLang="en-US" sz="2800" dirty="0">
              <a:latin typeface="Courier New" panose="02070309020205020404" pitchFamily="49" charset="0"/>
              <a:ea typeface="华文中宋" panose="02010600040101010101" pitchFamily="2" charset="-122"/>
              <a:cs typeface="Courier New" panose="02070309020205020404" pitchFamily="49" charset="0"/>
            </a:endParaRPr>
          </a:p>
        </p:txBody>
      </p:sp>
    </p:spTree>
    <p:extLst>
      <p:ext uri="{BB962C8B-B14F-4D97-AF65-F5344CB8AC3E}">
        <p14:creationId xmlns:p14="http://schemas.microsoft.com/office/powerpoint/2010/main" val="244813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86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8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zh-CN" dirty="0"/>
              <a:t>动态变量的</a:t>
            </a:r>
            <a:r>
              <a:rPr lang="zh-CN" altLang="en-US" dirty="0"/>
              <a:t>创建与</a:t>
            </a:r>
            <a:r>
              <a:rPr lang="zh-CN" altLang="zh-CN" dirty="0"/>
              <a:t>撤销</a:t>
            </a:r>
            <a:endParaRPr lang="zh-CN" altLang="en-US" dirty="0"/>
          </a:p>
        </p:txBody>
      </p:sp>
      <p:sp>
        <p:nvSpPr>
          <p:cNvPr id="43012"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71F2F134-6E0E-4E0B-8783-7079BF11ACBE}" type="slidenum">
              <a:rPr lang="en-US" altLang="zh-CN" sz="1200">
                <a:ea typeface="楷体_GB2312" pitchFamily="49" charset="-122"/>
              </a:rPr>
              <a:pPr algn="r" eaLnBrk="1" hangingPunct="1"/>
              <a:t>52</a:t>
            </a:fld>
            <a:endParaRPr lang="en-US" altLang="zh-CN" sz="1200">
              <a:ea typeface="楷体_GB2312" pitchFamily="49" charset="-122"/>
            </a:endParaRPr>
          </a:p>
        </p:txBody>
      </p:sp>
      <p:sp>
        <p:nvSpPr>
          <p:cNvPr id="6" name="内容占位符 2">
            <a:extLst>
              <a:ext uri="{FF2B5EF4-FFF2-40B4-BE49-F238E27FC236}">
                <a16:creationId xmlns:a16="http://schemas.microsoft.com/office/drawing/2014/main" id="{B1AB07E2-0DE0-4B1D-B4F4-46F0513265D8}"/>
              </a:ext>
            </a:extLst>
          </p:cNvPr>
          <p:cNvSpPr>
            <a:spLocks noGrp="1"/>
          </p:cNvSpPr>
          <p:nvPr>
            <p:ph idx="1"/>
          </p:nvPr>
        </p:nvSpPr>
        <p:spPr>
          <a:xfrm>
            <a:off x="93663" y="863600"/>
            <a:ext cx="11995150" cy="5949950"/>
          </a:xfrm>
        </p:spPr>
        <p:txBody>
          <a:bodyPr/>
          <a:lstStyle/>
          <a:p>
            <a:pPr marL="0" indent="0">
              <a:spcBef>
                <a:spcPts val="0"/>
              </a:spcBef>
              <a:buFontTx/>
              <a:buNone/>
            </a:pPr>
            <a:r>
              <a:rPr lang="en-US" altLang="zh-CN" sz="2000" b="0" dirty="0">
                <a:solidFill>
                  <a:srgbClr val="FF00FF"/>
                </a:solidFill>
                <a:latin typeface="Courier New" pitchFamily="49" charset="0"/>
                <a:cs typeface="Courier New" pitchFamily="49" charset="0"/>
              </a:rPr>
              <a:t>#include &lt;</a:t>
            </a:r>
            <a:r>
              <a:rPr lang="en-US" altLang="zh-CN" sz="2000" b="0" dirty="0" err="1">
                <a:solidFill>
                  <a:srgbClr val="FF00FF"/>
                </a:solidFill>
                <a:latin typeface="Courier New" pitchFamily="49" charset="0"/>
                <a:cs typeface="Courier New" pitchFamily="49" charset="0"/>
              </a:rPr>
              <a:t>stdlib.h</a:t>
            </a:r>
            <a:r>
              <a:rPr lang="en-US" altLang="zh-CN" sz="2000" b="0" dirty="0">
                <a:solidFill>
                  <a:srgbClr val="FF00FF"/>
                </a:solidFill>
                <a:latin typeface="Courier New" pitchFamily="49" charset="0"/>
                <a:cs typeface="Courier New" pitchFamily="49" charset="0"/>
              </a:rPr>
              <a:t>&gt;</a:t>
            </a:r>
          </a:p>
          <a:p>
            <a:pPr marL="0" indent="0">
              <a:spcBef>
                <a:spcPts val="0"/>
              </a:spcBef>
              <a:buNone/>
            </a:pPr>
            <a:r>
              <a:rPr lang="en-US" altLang="zh-CN" sz="2000" b="0" dirty="0">
                <a:latin typeface="Courier New" pitchFamily="49" charset="0"/>
                <a:cs typeface="Courier New" pitchFamily="49" charset="0"/>
              </a:rPr>
              <a:t>int Sum(int *, int)</a:t>
            </a:r>
          </a:p>
          <a:p>
            <a:pPr marL="0" indent="0">
              <a:spcBef>
                <a:spcPts val="0"/>
              </a:spcBef>
              <a:buNone/>
            </a:pPr>
            <a:endParaRPr lang="zh-CN" altLang="zh-CN" sz="2000" b="0" dirty="0">
              <a:solidFill>
                <a:srgbClr val="FF0000"/>
              </a:solidFill>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int main( )</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anose="02070309020205020404" pitchFamily="49" charset="0"/>
                <a:cs typeface="Courier New" pitchFamily="49" charset="0"/>
              </a:rPr>
              <a:t>{</a:t>
            </a:r>
          </a:p>
          <a:p>
            <a:pPr marL="0" indent="0">
              <a:spcBef>
                <a:spcPts val="0"/>
              </a:spcBef>
              <a:buFontTx/>
              <a:buNone/>
            </a:pPr>
            <a:r>
              <a:rPr lang="en-US" altLang="zh-CN" sz="2000" b="0" dirty="0">
                <a:solidFill>
                  <a:srgbClr val="FF0000"/>
                </a:solidFill>
                <a:latin typeface="Courier New" panose="02070309020205020404" pitchFamily="49" charset="0"/>
                <a:cs typeface="Courier New" pitchFamily="49" charset="0"/>
              </a:rPr>
              <a:t>	</a:t>
            </a:r>
            <a:r>
              <a:rPr lang="en-US" altLang="zh-CN" sz="2000" b="0" dirty="0">
                <a:latin typeface="Courier New" panose="02070309020205020404" pitchFamily="49" charset="0"/>
                <a:cs typeface="Courier New" pitchFamily="49" charset="0"/>
              </a:rPr>
              <a:t>int n; </a:t>
            </a:r>
          </a:p>
          <a:p>
            <a:pPr marL="0" indent="0">
              <a:spcBef>
                <a:spcPts val="0"/>
              </a:spcBef>
              <a:buFontTx/>
              <a:buNone/>
            </a:pPr>
            <a:r>
              <a:rPr lang="en-US" altLang="zh-CN" sz="2000" b="0" dirty="0">
                <a:latin typeface="Courier New" panose="02070309020205020404" pitchFamily="49" charset="0"/>
                <a:cs typeface="Courier New" pitchFamily="49" charset="0"/>
              </a:rPr>
              <a:t>	</a:t>
            </a:r>
            <a:r>
              <a:rPr lang="en-US" altLang="zh-CN" sz="2000" b="0" dirty="0" err="1">
                <a:latin typeface="Courier New" panose="02070309020205020404" pitchFamily="49" charset="0"/>
                <a:cs typeface="Courier New" pitchFamily="49" charset="0"/>
              </a:rPr>
              <a:t>scanf</a:t>
            </a:r>
            <a:r>
              <a:rPr lang="en-US" altLang="zh-CN" sz="2000" b="0" dirty="0">
                <a:latin typeface="Courier New" pitchFamily="49" charset="0"/>
                <a:cs typeface="Courier New" pitchFamily="49" charset="0"/>
              </a:rPr>
              <a:t>("%d", &amp;n);</a:t>
            </a:r>
          </a:p>
          <a:p>
            <a:pPr marL="0" indent="0">
              <a:spcBef>
                <a:spcPts val="0"/>
              </a:spcBef>
              <a:buFontTx/>
              <a:buNone/>
            </a:pPr>
            <a:r>
              <a:rPr lang="en-US" altLang="zh-CN" sz="2000" b="0" dirty="0">
                <a:latin typeface="Courier New" pitchFamily="49" charset="0"/>
                <a:cs typeface="Courier New" pitchFamily="49" charset="0"/>
              </a:rPr>
              <a:t>	</a:t>
            </a:r>
          </a:p>
          <a:p>
            <a:pPr marL="0" indent="0">
              <a:spcBef>
                <a:spcPts val="0"/>
              </a:spcBef>
              <a:buFontTx/>
              <a:buNone/>
            </a:pPr>
            <a:r>
              <a:rPr lang="en-US" altLang="zh-CN" sz="2000" b="0" dirty="0">
                <a:latin typeface="Courier New" pitchFamily="49" charset="0"/>
                <a:cs typeface="Courier New" pitchFamily="49" charset="0"/>
              </a:rPr>
              <a:t>	int *</a:t>
            </a:r>
            <a:r>
              <a:rPr lang="en-US" altLang="zh-CN" sz="2000" b="0" dirty="0" err="1">
                <a:latin typeface="Courier New" panose="02070309020205020404" pitchFamily="49" charset="0"/>
                <a:cs typeface="Courier New" pitchFamily="49" charset="0"/>
              </a:rPr>
              <a:t>pda</a:t>
            </a:r>
            <a:r>
              <a:rPr lang="en-US" altLang="zh-CN" sz="2000" b="0" dirty="0">
                <a:latin typeface="Courier New" panose="02070309020205020404" pitchFamily="49" charset="0"/>
                <a:cs typeface="Courier New" pitchFamily="49" charset="0"/>
              </a:rPr>
              <a:t>; </a:t>
            </a:r>
          </a:p>
          <a:p>
            <a:pPr marL="0" indent="0">
              <a:spcBef>
                <a:spcPts val="0"/>
              </a:spcBef>
              <a:buFontTx/>
              <a:buNone/>
            </a:pPr>
            <a:r>
              <a:rPr lang="en-US" altLang="zh-CN" sz="2000" b="0" dirty="0">
                <a:solidFill>
                  <a:srgbClr val="FF0000"/>
                </a:solidFill>
                <a:latin typeface="Courier New" panose="02070309020205020404" pitchFamily="49" charset="0"/>
                <a:cs typeface="Courier New" pitchFamily="49" charset="0"/>
              </a:rPr>
              <a:t>	</a:t>
            </a:r>
            <a:r>
              <a:rPr lang="en-US" altLang="zh-CN" sz="2000" b="0" dirty="0" err="1">
                <a:latin typeface="Courier New" panose="02070309020205020404" pitchFamily="49" charset="0"/>
                <a:cs typeface="Courier New" pitchFamily="49" charset="0"/>
              </a:rPr>
              <a:t>pda</a:t>
            </a:r>
            <a:r>
              <a:rPr lang="en-US" altLang="zh-CN" sz="2000" b="0" dirty="0">
                <a:latin typeface="Courier New" panose="02070309020205020404" pitchFamily="49" charset="0"/>
                <a:cs typeface="Courier New" pitchFamily="49" charset="0"/>
              </a:rPr>
              <a:t> = </a:t>
            </a:r>
            <a:r>
              <a:rPr lang="en-US" altLang="zh-CN" sz="2000" b="0" dirty="0">
                <a:solidFill>
                  <a:srgbClr val="FF00FF"/>
                </a:solidFill>
                <a:latin typeface="Courier New" panose="02070309020205020404" pitchFamily="49" charset="0"/>
                <a:cs typeface="Courier New" pitchFamily="49" charset="0"/>
              </a:rPr>
              <a:t>(</a:t>
            </a:r>
            <a:r>
              <a:rPr lang="en-US" altLang="zh-CN" sz="2000" dirty="0">
                <a:solidFill>
                  <a:srgbClr val="FF00FF"/>
                </a:solidFill>
                <a:latin typeface="Courier New" panose="02070309020205020404" pitchFamily="49" charset="0"/>
                <a:cs typeface="Courier New" pitchFamily="49" charset="0"/>
              </a:rPr>
              <a:t>int *</a:t>
            </a:r>
            <a:r>
              <a:rPr lang="en-US" altLang="zh-CN" sz="2000" b="0" dirty="0">
                <a:solidFill>
                  <a:srgbClr val="FF00FF"/>
                </a:solidFill>
                <a:latin typeface="Courier New" panose="02070309020205020404" pitchFamily="49" charset="0"/>
                <a:cs typeface="Courier New" pitchFamily="49" charset="0"/>
              </a:rPr>
              <a:t>)malloc(</a:t>
            </a:r>
            <a:r>
              <a:rPr lang="en-US" altLang="zh-CN" sz="2000" dirty="0">
                <a:solidFill>
                  <a:srgbClr val="FF00FF"/>
                </a:solidFill>
                <a:latin typeface="Courier New" panose="02070309020205020404" pitchFamily="49" charset="0"/>
                <a:cs typeface="Courier New" pitchFamily="49" charset="0"/>
              </a:rPr>
              <a:t>n</a:t>
            </a:r>
            <a:r>
              <a:rPr lang="en-US" altLang="zh-CN" sz="2000" b="0" dirty="0">
                <a:solidFill>
                  <a:srgbClr val="FF00FF"/>
                </a:solidFill>
                <a:latin typeface="Courier New" panose="02070309020205020404" pitchFamily="49" charset="0"/>
                <a:cs typeface="Courier New" pitchFamily="49" charset="0"/>
              </a:rPr>
              <a:t> * </a:t>
            </a:r>
            <a:r>
              <a:rPr lang="en-US" altLang="zh-CN" sz="2000" b="0" dirty="0" err="1">
                <a:solidFill>
                  <a:srgbClr val="FF00FF"/>
                </a:solidFill>
                <a:latin typeface="Courier New" panose="02070309020205020404" pitchFamily="49" charset="0"/>
                <a:cs typeface="Courier New" pitchFamily="49" charset="0"/>
              </a:rPr>
              <a:t>sizeof</a:t>
            </a:r>
            <a:r>
              <a:rPr lang="en-US" altLang="zh-CN" sz="2000" b="0" dirty="0">
                <a:solidFill>
                  <a:srgbClr val="FF00FF"/>
                </a:solidFill>
                <a:latin typeface="Courier New" panose="02070309020205020404" pitchFamily="49" charset="0"/>
                <a:cs typeface="Courier New" pitchFamily="49" charset="0"/>
              </a:rPr>
              <a:t>(int))</a:t>
            </a:r>
            <a:r>
              <a:rPr lang="en-US" altLang="zh-CN" sz="2000" b="0" dirty="0">
                <a:latin typeface="Courier New" pitchFamily="49" charset="0"/>
                <a:cs typeface="Courier New" pitchFamily="49" charset="0"/>
              </a:rPr>
              <a:t>; </a:t>
            </a:r>
            <a:endParaRPr lang="en-US" altLang="zh-CN" sz="2000" b="0" dirty="0">
              <a:solidFill>
                <a:srgbClr val="FF00FF"/>
              </a:solidFill>
              <a:latin typeface="Courier New" pitchFamily="49" charset="0"/>
              <a:cs typeface="Courier New" pitchFamily="49" charset="0"/>
            </a:endParaRPr>
          </a:p>
          <a:p>
            <a:pPr marL="0" indent="0">
              <a:spcBef>
                <a:spcPts val="0"/>
              </a:spcBef>
              <a:buFontTx/>
              <a:buNone/>
            </a:pPr>
            <a:endParaRPr lang="en-US"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	for(int </a:t>
            </a:r>
            <a:r>
              <a:rPr lang="en-US" altLang="zh-CN" sz="2000" b="0" dirty="0" err="1">
                <a:latin typeface="Courier New" panose="02070309020205020404" pitchFamily="49" charset="0"/>
                <a:cs typeface="Courier New" pitchFamily="49" charset="0"/>
              </a:rPr>
              <a:t>i</a:t>
            </a:r>
            <a:r>
              <a:rPr lang="en-US" altLang="zh-CN" sz="2000" b="0" dirty="0">
                <a:latin typeface="Courier New" panose="02070309020205020404" pitchFamily="49" charset="0"/>
                <a:cs typeface="Courier New" pitchFamily="49" charset="0"/>
              </a:rPr>
              <a:t> = 0; </a:t>
            </a:r>
            <a:r>
              <a:rPr lang="en-US" altLang="zh-CN" sz="2000" b="0" dirty="0" err="1">
                <a:latin typeface="Courier New" panose="02070309020205020404" pitchFamily="49" charset="0"/>
                <a:cs typeface="Courier New" pitchFamily="49" charset="0"/>
              </a:rPr>
              <a:t>i</a:t>
            </a:r>
            <a:r>
              <a:rPr lang="en-US" altLang="zh-CN" sz="2000" b="0" dirty="0">
                <a:latin typeface="Courier New" panose="02070309020205020404" pitchFamily="49" charset="0"/>
                <a:cs typeface="Courier New" pitchFamily="49" charset="0"/>
              </a:rPr>
              <a:t> &lt; n; ++</a:t>
            </a:r>
            <a:r>
              <a:rPr lang="en-US" altLang="zh-CN" sz="2000" b="0" dirty="0" err="1">
                <a:latin typeface="Courier New" panose="02070309020205020404" pitchFamily="49" charset="0"/>
                <a:cs typeface="Courier New" pitchFamily="49" charset="0"/>
              </a:rPr>
              <a:t>i</a:t>
            </a:r>
            <a:r>
              <a:rPr lang="en-US" altLang="zh-CN" sz="2000" b="0" dirty="0">
                <a:latin typeface="Courier New" panose="02070309020205020404" pitchFamily="49" charset="0"/>
                <a:cs typeface="Courier New" pitchFamily="49" charset="0"/>
              </a:rPr>
              <a:t>)</a:t>
            </a:r>
          </a:p>
          <a:p>
            <a:pPr marL="0" indent="0">
              <a:spcBef>
                <a:spcPts val="0"/>
              </a:spcBef>
              <a:buFontTx/>
              <a:buNone/>
            </a:pPr>
            <a:r>
              <a:rPr lang="en-US" altLang="zh-CN" sz="2000" b="0" dirty="0">
                <a:latin typeface="Courier New" panose="02070309020205020404" pitchFamily="49" charset="0"/>
                <a:cs typeface="Courier New" pitchFamily="49" charset="0"/>
              </a:rPr>
              <a:t>		</a:t>
            </a:r>
            <a:r>
              <a:rPr lang="en-US" altLang="zh-CN" sz="2000" b="0" dirty="0" err="1">
                <a:latin typeface="Courier New" panose="02070309020205020404" pitchFamily="49" charset="0"/>
                <a:cs typeface="Courier New" pitchFamily="49" charset="0"/>
              </a:rPr>
              <a:t>scanf</a:t>
            </a:r>
            <a:r>
              <a:rPr lang="en-US" altLang="zh-CN" sz="2000" b="0" dirty="0">
                <a:latin typeface="Courier New" panose="02070309020205020404" pitchFamily="49" charset="0"/>
                <a:cs typeface="Courier New" pitchFamily="49" charset="0"/>
              </a:rPr>
              <a:t>("%d", &amp;</a:t>
            </a:r>
            <a:r>
              <a:rPr lang="en-US" altLang="zh-CN" sz="2000" b="0" dirty="0" err="1">
                <a:latin typeface="Courier New" panose="02070309020205020404" pitchFamily="49" charset="0"/>
                <a:cs typeface="Courier New" pitchFamily="49" charset="0"/>
              </a:rPr>
              <a:t>pda</a:t>
            </a:r>
            <a:r>
              <a:rPr lang="en-US" altLang="zh-CN" sz="2000" b="0" dirty="0">
                <a:latin typeface="Courier New" panose="02070309020205020404" pitchFamily="49" charset="0"/>
                <a:cs typeface="Courier New" pitchFamily="49" charset="0"/>
              </a:rPr>
              <a:t>[</a:t>
            </a:r>
            <a:r>
              <a:rPr lang="en-US" altLang="zh-CN" sz="2000" b="0" dirty="0" err="1">
                <a:latin typeface="Courier New" panose="02070309020205020404" pitchFamily="49" charset="0"/>
                <a:cs typeface="Courier New" pitchFamily="49" charset="0"/>
              </a:rPr>
              <a:t>i</a:t>
            </a:r>
            <a:r>
              <a:rPr lang="en-US" altLang="zh-CN" sz="2000" b="0" dirty="0">
                <a:latin typeface="Courier New" panose="02070309020205020404" pitchFamily="49" charset="0"/>
                <a:cs typeface="Courier New" pitchFamily="49" charset="0"/>
              </a:rPr>
              <a:t>]);</a:t>
            </a:r>
            <a:endParaRPr lang="zh-CN" altLang="zh-CN" sz="2000" b="0" dirty="0">
              <a:latin typeface="Courier New" panose="02070309020205020404" pitchFamily="49" charset="0"/>
              <a:cs typeface="Courier New" pitchFamily="49" charset="0"/>
            </a:endParaRPr>
          </a:p>
          <a:p>
            <a:pPr>
              <a:buFontTx/>
              <a:buNone/>
            </a:pPr>
            <a:endParaRPr lang="en-US" altLang="zh-CN" sz="2000" b="0" dirty="0">
              <a:latin typeface="Courier New" panose="02070309020205020404" pitchFamily="49" charset="0"/>
              <a:cs typeface="Courier New" pitchFamily="49" charset="0"/>
            </a:endParaRPr>
          </a:p>
          <a:p>
            <a:pPr marL="0" indent="0">
              <a:spcBef>
                <a:spcPts val="0"/>
              </a:spcBef>
              <a:buFontTx/>
              <a:buNone/>
            </a:pPr>
            <a:r>
              <a:rPr lang="en-US" altLang="zh-CN" sz="2000" b="0" dirty="0">
                <a:latin typeface="Courier New" panose="02070309020205020404" pitchFamily="49" charset="0"/>
                <a:cs typeface="Courier New" pitchFamily="49" charset="0"/>
              </a:rPr>
              <a:t>	int s = Sum(</a:t>
            </a:r>
            <a:r>
              <a:rPr lang="en-US" altLang="zh-CN" sz="2000" b="0" dirty="0" err="1">
                <a:latin typeface="Courier New" panose="02070309020205020404" pitchFamily="49" charset="0"/>
                <a:cs typeface="Courier New" pitchFamily="49" charset="0"/>
              </a:rPr>
              <a:t>pda</a:t>
            </a:r>
            <a:r>
              <a:rPr lang="en-US" altLang="zh-CN" sz="2000" b="0" dirty="0">
                <a:latin typeface="Courier New" panose="02070309020205020404" pitchFamily="49" charset="0"/>
                <a:cs typeface="Courier New" pitchFamily="49" charset="0"/>
              </a:rPr>
              <a:t>, n)</a:t>
            </a:r>
            <a:r>
              <a:rPr lang="pt-BR" altLang="zh-CN" sz="2000" b="0" dirty="0">
                <a:latin typeface="Courier New" pitchFamily="49" charset="0"/>
                <a:cs typeface="Courier New" pitchFamily="49" charset="0"/>
              </a:rPr>
              <a:t>;</a:t>
            </a:r>
          </a:p>
          <a:p>
            <a:pPr marL="0" indent="0">
              <a:spcBef>
                <a:spcPts val="0"/>
              </a:spcBef>
              <a:buFontTx/>
              <a:buNone/>
            </a:pPr>
            <a:r>
              <a:rPr lang="pt-BR" altLang="zh-CN" sz="2000" b="0" dirty="0">
                <a:latin typeface="Courier New" pitchFamily="49" charset="0"/>
                <a:cs typeface="Courier New" pitchFamily="49" charset="0"/>
              </a:rPr>
              <a:t>	</a:t>
            </a:r>
            <a:r>
              <a:rPr lang="pt-BR" altLang="zh-CN" sz="2400" dirty="0">
                <a:solidFill>
                  <a:srgbClr val="FF00FF"/>
                </a:solidFill>
                <a:latin typeface="Courier New" pitchFamily="49" charset="0"/>
                <a:cs typeface="Courier New" pitchFamily="49" charset="0"/>
              </a:rPr>
              <a:t>free(</a:t>
            </a:r>
            <a:r>
              <a:rPr lang="pt-BR" altLang="zh-CN" sz="2400" dirty="0">
                <a:solidFill>
                  <a:srgbClr val="FFC000"/>
                </a:solidFill>
                <a:latin typeface="Courier New" pitchFamily="49" charset="0"/>
                <a:cs typeface="Courier New" pitchFamily="49" charset="0"/>
              </a:rPr>
              <a:t>pda</a:t>
            </a:r>
            <a:r>
              <a:rPr lang="pt-BR" altLang="zh-CN" sz="2400" dirty="0">
                <a:solidFill>
                  <a:srgbClr val="FF00FF"/>
                </a:solidFill>
                <a:latin typeface="Courier New" pitchFamily="49" charset="0"/>
                <a:cs typeface="Courier New" pitchFamily="49" charset="0"/>
              </a:rPr>
              <a:t>)</a:t>
            </a:r>
            <a:r>
              <a:rPr lang="pt-BR" altLang="zh-CN" sz="2400" dirty="0">
                <a:latin typeface="Courier New" pitchFamily="49" charset="0"/>
                <a:cs typeface="Courier New" pitchFamily="49" charset="0"/>
              </a:rPr>
              <a:t>;</a:t>
            </a:r>
          </a:p>
          <a:p>
            <a:pPr marL="0" indent="0">
              <a:spcBef>
                <a:spcPts val="0"/>
              </a:spcBef>
              <a:buFontTx/>
              <a:buNone/>
            </a:pPr>
            <a:r>
              <a:rPr lang="pt-BR" altLang="zh-CN" sz="2000" b="0" dirty="0">
                <a:latin typeface="Courier New" pitchFamily="49" charset="0"/>
                <a:cs typeface="Courier New" pitchFamily="49" charset="0"/>
              </a:rPr>
              <a:t>	printf("%d", s);</a:t>
            </a:r>
          </a:p>
          <a:p>
            <a:pPr marL="0" indent="0">
              <a:spcBef>
                <a:spcPts val="0"/>
              </a:spcBef>
              <a:buFontTx/>
              <a:buNone/>
            </a:pPr>
            <a:r>
              <a:rPr lang="pt-BR" altLang="zh-CN" sz="2000" b="0" dirty="0">
                <a:latin typeface="Courier New" pitchFamily="49" charset="0"/>
                <a:cs typeface="Courier New" pitchFamily="49" charset="0"/>
              </a:rPr>
              <a:t>	return 0;</a:t>
            </a:r>
          </a:p>
          <a:p>
            <a:pPr marL="0" indent="0">
              <a:spcBef>
                <a:spcPts val="0"/>
              </a:spcBef>
              <a:buFontTx/>
              <a:buNone/>
            </a:pPr>
            <a:r>
              <a:rPr lang="pt-BR" altLang="zh-CN" sz="2000" b="0" dirty="0">
                <a:latin typeface="Courier New" pitchFamily="49" charset="0"/>
                <a:cs typeface="Courier New" pitchFamily="49" charset="0"/>
              </a:rPr>
              <a:t>}</a:t>
            </a:r>
          </a:p>
        </p:txBody>
      </p:sp>
      <p:sp>
        <p:nvSpPr>
          <p:cNvPr id="3" name="矩形 2">
            <a:extLst>
              <a:ext uri="{FF2B5EF4-FFF2-40B4-BE49-F238E27FC236}">
                <a16:creationId xmlns:a16="http://schemas.microsoft.com/office/drawing/2014/main" id="{000D4D3B-4AD6-4719-936F-578507E0F9BD}"/>
              </a:ext>
            </a:extLst>
          </p:cNvPr>
          <p:cNvSpPr/>
          <p:nvPr/>
        </p:nvSpPr>
        <p:spPr>
          <a:xfrm>
            <a:off x="2539811" y="3253915"/>
            <a:ext cx="9419878" cy="400110"/>
          </a:xfrm>
          <a:prstGeom prst="rect">
            <a:avLst/>
          </a:prstGeom>
          <a:ln>
            <a:solidFill>
              <a:schemeClr val="tx1"/>
            </a:solidFill>
          </a:ln>
        </p:spPr>
        <p:txBody>
          <a:bodyPr wrap="square">
            <a:spAutoFit/>
          </a:bodyPr>
          <a:lstStyle/>
          <a:p>
            <a:r>
              <a:rPr lang="en-US" altLang="zh-CN" sz="2000" b="1" dirty="0">
                <a:latin typeface="Courier New" panose="02070309020205020404" pitchFamily="49" charset="0"/>
                <a:cs typeface="Courier New" pitchFamily="49" charset="0"/>
              </a:rPr>
              <a:t>int (</a:t>
            </a:r>
            <a:r>
              <a:rPr lang="zh-CN" altLang="en-US" sz="2000" b="1" dirty="0">
                <a:latin typeface="Courier New" panose="02070309020205020404" pitchFamily="49" charset="0"/>
                <a:cs typeface="Courier New" pitchFamily="49" charset="0"/>
              </a:rPr>
              <a:t>*</a:t>
            </a:r>
            <a:r>
              <a:rPr lang="en-US" altLang="zh-CN" sz="2000" dirty="0" err="1">
                <a:latin typeface="Courier New" panose="02070309020205020404" pitchFamily="49" charset="0"/>
                <a:cs typeface="Courier New" pitchFamily="49" charset="0"/>
              </a:rPr>
              <a:t>pdaa</a:t>
            </a:r>
            <a:r>
              <a:rPr lang="en-US" altLang="zh-CN" sz="2000" b="1" dirty="0">
                <a:latin typeface="Courier New" panose="02070309020205020404" pitchFamily="49" charset="0"/>
                <a:cs typeface="Courier New" pitchFamily="49" charset="0"/>
              </a:rPr>
              <a:t>)[2]</a:t>
            </a:r>
            <a:r>
              <a:rPr lang="en-US" altLang="zh-CN" sz="2000" dirty="0">
                <a:latin typeface="Courier New" panose="02070309020205020404" pitchFamily="49" charset="0"/>
                <a:cs typeface="Courier New" pitchFamily="49" charset="0"/>
              </a:rPr>
              <a:t> = </a:t>
            </a:r>
            <a:r>
              <a:rPr lang="en-US" altLang="zh-CN" sz="2000" dirty="0">
                <a:solidFill>
                  <a:srgbClr val="FF00FF"/>
                </a:solidFill>
                <a:latin typeface="Courier New" panose="02070309020205020404" pitchFamily="49" charset="0"/>
                <a:cs typeface="Courier New" pitchFamily="49" charset="0"/>
              </a:rPr>
              <a:t>(</a:t>
            </a:r>
            <a:r>
              <a:rPr lang="en-US" altLang="zh-CN" sz="2000" b="1" dirty="0">
                <a:solidFill>
                  <a:srgbClr val="FF00FF"/>
                </a:solidFill>
                <a:latin typeface="Courier New" panose="02070309020205020404" pitchFamily="49" charset="0"/>
                <a:cs typeface="Courier New" pitchFamily="49" charset="0"/>
              </a:rPr>
              <a:t>int (*)[2]</a:t>
            </a:r>
            <a:r>
              <a:rPr lang="en-US" altLang="zh-CN" sz="2000" dirty="0">
                <a:solidFill>
                  <a:srgbClr val="FF00FF"/>
                </a:solidFill>
                <a:latin typeface="Courier New" panose="02070309020205020404" pitchFamily="49" charset="0"/>
                <a:cs typeface="Courier New" pitchFamily="49" charset="0"/>
              </a:rPr>
              <a:t>)malloc(n * </a:t>
            </a:r>
            <a:r>
              <a:rPr lang="en-US" altLang="zh-CN" sz="2000" dirty="0" err="1">
                <a:solidFill>
                  <a:srgbClr val="FF00FF"/>
                </a:solidFill>
                <a:latin typeface="Courier New" panose="02070309020205020404" pitchFamily="49" charset="0"/>
                <a:cs typeface="Courier New" pitchFamily="49" charset="0"/>
              </a:rPr>
              <a:t>sizeof</a:t>
            </a:r>
            <a:r>
              <a:rPr lang="en-US" altLang="zh-CN" sz="2000" dirty="0">
                <a:solidFill>
                  <a:srgbClr val="FF00FF"/>
                </a:solidFill>
                <a:latin typeface="Courier New" panose="02070309020205020404" pitchFamily="49" charset="0"/>
                <a:cs typeface="Courier New" pitchFamily="49" charset="0"/>
              </a:rPr>
              <a:t>(int) * </a:t>
            </a:r>
            <a:r>
              <a:rPr lang="en-US" altLang="zh-CN" sz="2000" b="1" dirty="0">
                <a:solidFill>
                  <a:srgbClr val="FF00FF"/>
                </a:solidFill>
                <a:latin typeface="Courier New" panose="02070309020205020404" pitchFamily="49" charset="0"/>
                <a:cs typeface="Courier New" pitchFamily="49" charset="0"/>
              </a:rPr>
              <a:t>2</a:t>
            </a:r>
            <a:r>
              <a:rPr lang="en-US" altLang="zh-CN" sz="2000" dirty="0">
                <a:solidFill>
                  <a:srgbClr val="FF00FF"/>
                </a:solidFill>
                <a:latin typeface="Courier New" panose="02070309020205020404" pitchFamily="49" charset="0"/>
                <a:cs typeface="Courier New" pitchFamily="49" charset="0"/>
              </a:rPr>
              <a:t>)</a:t>
            </a:r>
            <a:r>
              <a:rPr lang="en-US" altLang="zh-CN" sz="2000" dirty="0">
                <a:latin typeface="Courier New" pitchFamily="49" charset="0"/>
                <a:cs typeface="Courier New" pitchFamily="49" charset="0"/>
              </a:rPr>
              <a:t>; </a:t>
            </a:r>
            <a:endParaRPr lang="zh-CN" altLang="en-US" sz="2000" dirty="0"/>
          </a:p>
        </p:txBody>
      </p:sp>
      <p:sp>
        <p:nvSpPr>
          <p:cNvPr id="8" name="矩形 7">
            <a:extLst>
              <a:ext uri="{FF2B5EF4-FFF2-40B4-BE49-F238E27FC236}">
                <a16:creationId xmlns:a16="http://schemas.microsoft.com/office/drawing/2014/main" id="{5B47EECE-9CD1-4045-B727-258F7355938E}"/>
              </a:ext>
            </a:extLst>
          </p:cNvPr>
          <p:cNvSpPr/>
          <p:nvPr/>
        </p:nvSpPr>
        <p:spPr>
          <a:xfrm>
            <a:off x="3139689" y="3883985"/>
            <a:ext cx="8820000" cy="400110"/>
          </a:xfrm>
          <a:prstGeom prst="rect">
            <a:avLst/>
          </a:prstGeom>
          <a:ln>
            <a:solidFill>
              <a:schemeClr val="tx1"/>
            </a:solidFill>
          </a:ln>
        </p:spPr>
        <p:txBody>
          <a:bodyPr wrap="square">
            <a:spAutoFit/>
          </a:bodyPr>
          <a:lstStyle/>
          <a:p>
            <a:r>
              <a:rPr lang="en-US" altLang="zh-CN" sz="2000" b="1" dirty="0">
                <a:latin typeface="Courier New" panose="02070309020205020404" pitchFamily="49" charset="0"/>
                <a:cs typeface="Courier New" pitchFamily="49" charset="0"/>
              </a:rPr>
              <a:t>int (</a:t>
            </a:r>
            <a:r>
              <a:rPr lang="zh-CN" altLang="en-US" sz="2000" b="1" dirty="0">
                <a:latin typeface="Courier New" panose="02070309020205020404" pitchFamily="49" charset="0"/>
                <a:cs typeface="Courier New" pitchFamily="49" charset="0"/>
              </a:rPr>
              <a:t>*</a:t>
            </a:r>
            <a:r>
              <a:rPr lang="en-US" altLang="zh-CN" sz="2000" dirty="0" err="1">
                <a:latin typeface="Courier New" panose="02070309020205020404" pitchFamily="49" charset="0"/>
                <a:cs typeface="Courier New" pitchFamily="49" charset="0"/>
              </a:rPr>
              <a:t>pdaa</a:t>
            </a:r>
            <a:r>
              <a:rPr lang="en-US" altLang="zh-CN" sz="2000" b="1" dirty="0">
                <a:latin typeface="Courier New" panose="02070309020205020404" pitchFamily="49" charset="0"/>
                <a:cs typeface="Courier New" pitchFamily="49" charset="0"/>
              </a:rPr>
              <a:t>)[2]</a:t>
            </a:r>
            <a:r>
              <a:rPr lang="en-US" altLang="zh-CN" sz="2000" dirty="0">
                <a:latin typeface="Courier New" panose="02070309020205020404" pitchFamily="49" charset="0"/>
                <a:cs typeface="Courier New" pitchFamily="49" charset="0"/>
              </a:rPr>
              <a:t> = </a:t>
            </a:r>
            <a:r>
              <a:rPr lang="en-US" altLang="zh-CN" sz="2000" dirty="0">
                <a:solidFill>
                  <a:srgbClr val="FF00FF"/>
                </a:solidFill>
                <a:latin typeface="Courier New" panose="02070309020205020404" pitchFamily="49" charset="0"/>
                <a:cs typeface="Courier New" pitchFamily="49" charset="0"/>
              </a:rPr>
              <a:t>(</a:t>
            </a:r>
            <a:r>
              <a:rPr lang="en-US" altLang="zh-CN" sz="2000" b="1" dirty="0">
                <a:solidFill>
                  <a:srgbClr val="FF00FF"/>
                </a:solidFill>
                <a:latin typeface="Courier New" panose="02070309020205020404" pitchFamily="49" charset="0"/>
                <a:cs typeface="Courier New" pitchFamily="49" charset="0"/>
              </a:rPr>
              <a:t>int (*)[2]</a:t>
            </a:r>
            <a:r>
              <a:rPr lang="en-US" altLang="zh-CN" sz="2000" dirty="0">
                <a:solidFill>
                  <a:srgbClr val="FF00FF"/>
                </a:solidFill>
                <a:latin typeface="Courier New" panose="02070309020205020404" pitchFamily="49" charset="0"/>
                <a:cs typeface="Courier New" pitchFamily="49" charset="0"/>
              </a:rPr>
              <a:t>)malloc(2 </a:t>
            </a:r>
            <a:r>
              <a:rPr lang="zh-CN" altLang="en-US" sz="2000" dirty="0">
                <a:solidFill>
                  <a:srgbClr val="FF00FF"/>
                </a:solidFill>
                <a:latin typeface="Courier New" panose="02070309020205020404" pitchFamily="49" charset="0"/>
                <a:cs typeface="Courier New" pitchFamily="49" charset="0"/>
              </a:rPr>
              <a:t>* </a:t>
            </a:r>
            <a:r>
              <a:rPr lang="en-US" altLang="zh-CN" sz="2000" dirty="0">
                <a:solidFill>
                  <a:srgbClr val="FF00FF"/>
                </a:solidFill>
                <a:latin typeface="Courier New" panose="02070309020205020404" pitchFamily="49" charset="0"/>
                <a:cs typeface="Courier New" pitchFamily="49" charset="0"/>
              </a:rPr>
              <a:t>n * </a:t>
            </a:r>
            <a:r>
              <a:rPr lang="en-US" altLang="zh-CN" sz="2000" dirty="0" err="1">
                <a:solidFill>
                  <a:srgbClr val="FF00FF"/>
                </a:solidFill>
                <a:latin typeface="Courier New" panose="02070309020205020404" pitchFamily="49" charset="0"/>
                <a:cs typeface="Courier New" pitchFamily="49" charset="0"/>
              </a:rPr>
              <a:t>sizeof</a:t>
            </a:r>
            <a:r>
              <a:rPr lang="en-US" altLang="zh-CN" sz="2000" dirty="0">
                <a:solidFill>
                  <a:srgbClr val="FF00FF"/>
                </a:solidFill>
                <a:latin typeface="Courier New" panose="02070309020205020404" pitchFamily="49" charset="0"/>
                <a:cs typeface="Courier New" pitchFamily="49" charset="0"/>
              </a:rPr>
              <a:t>(int))</a:t>
            </a:r>
            <a:r>
              <a:rPr lang="en-US" altLang="zh-CN" sz="2000" dirty="0">
                <a:latin typeface="Courier New" pitchFamily="49" charset="0"/>
                <a:cs typeface="Courier New" pitchFamily="49" charset="0"/>
              </a:rPr>
              <a:t>; </a:t>
            </a:r>
            <a:endParaRPr lang="zh-CN" altLang="en-US" sz="2000" dirty="0"/>
          </a:p>
        </p:txBody>
      </p:sp>
      <p:sp>
        <p:nvSpPr>
          <p:cNvPr id="9" name="矩形 8">
            <a:extLst>
              <a:ext uri="{FF2B5EF4-FFF2-40B4-BE49-F238E27FC236}">
                <a16:creationId xmlns:a16="http://schemas.microsoft.com/office/drawing/2014/main" id="{1F7B1EC2-E3A9-4BB6-8CC6-95B7EB6736AA}"/>
              </a:ext>
            </a:extLst>
          </p:cNvPr>
          <p:cNvSpPr/>
          <p:nvPr/>
        </p:nvSpPr>
        <p:spPr>
          <a:xfrm>
            <a:off x="7538007" y="5417471"/>
            <a:ext cx="2123411" cy="400110"/>
          </a:xfrm>
          <a:prstGeom prst="rect">
            <a:avLst/>
          </a:prstGeom>
          <a:ln>
            <a:solidFill>
              <a:schemeClr val="tx1"/>
            </a:solidFill>
          </a:ln>
        </p:spPr>
        <p:txBody>
          <a:bodyPr wrap="square">
            <a:spAutoFit/>
          </a:bodyPr>
          <a:lstStyle/>
          <a:p>
            <a:r>
              <a:rPr lang="en-US" altLang="zh-CN" sz="2000" dirty="0">
                <a:solidFill>
                  <a:srgbClr val="FF00FF"/>
                </a:solidFill>
                <a:latin typeface="Courier New" panose="02070309020205020404" pitchFamily="49" charset="0"/>
                <a:cs typeface="Courier New" pitchFamily="49" charset="0"/>
              </a:rPr>
              <a:t>free(</a:t>
            </a:r>
            <a:r>
              <a:rPr lang="en-US" altLang="zh-CN" sz="2000" b="1" dirty="0" err="1">
                <a:solidFill>
                  <a:srgbClr val="FFC000"/>
                </a:solidFill>
                <a:latin typeface="Courier New" panose="02070309020205020404" pitchFamily="49" charset="0"/>
                <a:cs typeface="Courier New" pitchFamily="49" charset="0"/>
              </a:rPr>
              <a:t>pdaa</a:t>
            </a:r>
            <a:r>
              <a:rPr lang="en-US" altLang="zh-CN" sz="2000" dirty="0">
                <a:solidFill>
                  <a:srgbClr val="FF00FF"/>
                </a:solidFill>
                <a:latin typeface="Courier New" panose="02070309020205020404" pitchFamily="49" charset="0"/>
                <a:cs typeface="Courier New" pitchFamily="49" charset="0"/>
              </a:rPr>
              <a:t>); </a:t>
            </a:r>
            <a:endParaRPr lang="zh-CN" altLang="en-US" sz="2000" dirty="0">
              <a:solidFill>
                <a:srgbClr val="FF00FF"/>
              </a:solidFill>
            </a:endParaRPr>
          </a:p>
        </p:txBody>
      </p:sp>
      <p:sp>
        <p:nvSpPr>
          <p:cNvPr id="2" name="对话气泡: 矩形 1">
            <a:extLst>
              <a:ext uri="{FF2B5EF4-FFF2-40B4-BE49-F238E27FC236}">
                <a16:creationId xmlns:a16="http://schemas.microsoft.com/office/drawing/2014/main" id="{7FB4AA45-34B4-42DF-AAC7-AB17C2E5E54E}"/>
              </a:ext>
            </a:extLst>
          </p:cNvPr>
          <p:cNvSpPr/>
          <p:nvPr/>
        </p:nvSpPr>
        <p:spPr bwMode="auto">
          <a:xfrm>
            <a:off x="7468453" y="2053116"/>
            <a:ext cx="3420380" cy="433344"/>
          </a:xfrm>
          <a:prstGeom prst="wedgeRectCallout">
            <a:avLst>
              <a:gd name="adj1" fmla="val -29942"/>
              <a:gd name="adj2" fmla="val 19766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Arial" charset="0"/>
                <a:ea typeface="宋体" pitchFamily="2" charset="-122"/>
              </a:rPr>
              <a:t> 假定二维数组有 </a:t>
            </a:r>
            <a:r>
              <a:rPr kumimoji="0" lang="en-US" altLang="zh-CN" b="0" i="0" u="none" strike="noStrike" cap="none" normalizeH="0" baseline="0" dirty="0">
                <a:ln>
                  <a:noFill/>
                </a:ln>
                <a:solidFill>
                  <a:schemeClr val="tx1"/>
                </a:solidFill>
                <a:effectLst/>
                <a:latin typeface="Arial" charset="0"/>
                <a:ea typeface="宋体" pitchFamily="2" charset="-122"/>
              </a:rPr>
              <a:t>n </a:t>
            </a:r>
            <a:r>
              <a:rPr kumimoji="0" lang="zh-CN" altLang="en-US" b="0" i="0" u="none" strike="noStrike" cap="none" normalizeH="0" baseline="0" dirty="0">
                <a:ln>
                  <a:noFill/>
                </a:ln>
                <a:solidFill>
                  <a:schemeClr val="tx1"/>
                </a:solidFill>
                <a:effectLst/>
                <a:latin typeface="Arial" charset="0"/>
                <a:ea typeface="宋体" pitchFamily="2" charset="-122"/>
              </a:rPr>
              <a:t>行</a:t>
            </a:r>
          </a:p>
        </p:txBody>
      </p:sp>
    </p:spTree>
    <p:extLst>
      <p:ext uri="{BB962C8B-B14F-4D97-AF65-F5344CB8AC3E}">
        <p14:creationId xmlns:p14="http://schemas.microsoft.com/office/powerpoint/2010/main" val="426197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zh-CN" dirty="0"/>
              <a:t>动态变量的撤销</a:t>
            </a:r>
            <a:endParaRPr lang="zh-CN" altLang="en-US" dirty="0"/>
          </a:p>
        </p:txBody>
      </p:sp>
      <p:sp>
        <p:nvSpPr>
          <p:cNvPr id="46083" name="内容占位符 2"/>
          <p:cNvSpPr>
            <a:spLocks noGrp="1"/>
          </p:cNvSpPr>
          <p:nvPr>
            <p:ph idx="1"/>
          </p:nvPr>
        </p:nvSpPr>
        <p:spPr/>
        <p:txBody>
          <a:bodyPr/>
          <a:lstStyle/>
          <a:p>
            <a:r>
              <a:rPr lang="zh-CN" altLang="zh-CN" sz="2400" b="0" dirty="0"/>
              <a:t>撤销的是动态变量所在的</a:t>
            </a:r>
            <a:r>
              <a:rPr lang="zh-CN" altLang="zh-CN" sz="2400" dirty="0">
                <a:solidFill>
                  <a:srgbClr val="FF00FF"/>
                </a:solidFill>
              </a:rPr>
              <a:t>堆区</a:t>
            </a:r>
            <a:r>
              <a:rPr lang="zh-CN" altLang="zh-CN" sz="2400" b="0" dirty="0"/>
              <a:t>内存空间，即图</a:t>
            </a:r>
            <a:r>
              <a:rPr lang="zh-CN" altLang="en-US" sz="2400" b="0" dirty="0"/>
              <a:t>中</a:t>
            </a:r>
            <a:r>
              <a:rPr lang="zh-CN" altLang="zh-CN" sz="2400" b="0" dirty="0"/>
              <a:t>的阴影区域，</a:t>
            </a:r>
            <a:endParaRPr lang="en-US" altLang="zh-CN" sz="2400" b="0" dirty="0"/>
          </a:p>
          <a:p>
            <a:pPr marL="0" indent="0">
              <a:buNone/>
            </a:pPr>
            <a:r>
              <a:rPr lang="en-US" altLang="zh-CN" sz="2400" b="0" dirty="0"/>
              <a:t>	</a:t>
            </a:r>
            <a:r>
              <a:rPr lang="zh-CN" altLang="zh-CN" sz="2400" b="0" dirty="0"/>
              <a:t>而不是指向它的指针变量</a:t>
            </a:r>
            <a:r>
              <a:rPr lang="zh-CN" altLang="en-US" sz="2400" b="0" dirty="0"/>
              <a:t>，定义的指针变量</a:t>
            </a:r>
            <a:r>
              <a:rPr lang="en-US" altLang="zh-CN" sz="2400" b="0" dirty="0"/>
              <a:t>pd</a:t>
            </a:r>
            <a:r>
              <a:rPr lang="zh-CN" altLang="en-US" sz="2400" b="0" dirty="0"/>
              <a:t>、</a:t>
            </a:r>
            <a:r>
              <a:rPr lang="en-US" altLang="zh-CN" sz="2400" b="0" dirty="0"/>
              <a:t>pdf</a:t>
            </a:r>
            <a:r>
              <a:rPr lang="zh-CN" altLang="en-US" sz="2400" b="0" dirty="0"/>
              <a:t>、</a:t>
            </a:r>
            <a:r>
              <a:rPr lang="en-US" altLang="zh-CN" sz="2400" b="0" dirty="0" err="1"/>
              <a:t>pda</a:t>
            </a:r>
            <a:r>
              <a:rPr lang="zh-CN" altLang="en-US" sz="2400" b="0" dirty="0"/>
              <a:t>、</a:t>
            </a:r>
            <a:r>
              <a:rPr lang="en-US" altLang="zh-CN" sz="2400" b="0" dirty="0" err="1"/>
              <a:t>pdaa</a:t>
            </a:r>
            <a:r>
              <a:rPr lang="zh-CN" altLang="en-US" sz="2400" b="0" dirty="0"/>
              <a:t>都在</a:t>
            </a:r>
            <a:r>
              <a:rPr lang="zh-CN" altLang="en-US" sz="2400" b="0" dirty="0">
                <a:solidFill>
                  <a:srgbClr val="FFC000"/>
                </a:solidFill>
              </a:rPr>
              <a:t>栈区</a:t>
            </a:r>
            <a:endParaRPr lang="zh-CN" altLang="zh-CN" sz="2400" b="0" dirty="0">
              <a:solidFill>
                <a:srgbClr val="FFC000"/>
              </a:solidFill>
            </a:endParaRPr>
          </a:p>
          <a:p>
            <a:endParaRPr lang="zh-CN" altLang="en-US" dirty="0"/>
          </a:p>
        </p:txBody>
      </p:sp>
      <p:sp>
        <p:nvSpPr>
          <p:cNvPr id="46085"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8226F106-BDE0-4150-892F-7CB536C095EC}" type="slidenum">
              <a:rPr lang="en-US" altLang="zh-CN" sz="1200">
                <a:ea typeface="楷体_GB2312" pitchFamily="49" charset="-122"/>
              </a:rPr>
              <a:pPr algn="r" eaLnBrk="1" hangingPunct="1"/>
              <a:t>53</a:t>
            </a:fld>
            <a:endParaRPr lang="en-US" altLang="zh-CN" sz="1200">
              <a:ea typeface="楷体_GB2312" pitchFamily="49" charset="-122"/>
            </a:endParaRPr>
          </a:p>
        </p:txBody>
      </p:sp>
      <p:grpSp>
        <p:nvGrpSpPr>
          <p:cNvPr id="3" name="组合 2">
            <a:extLst>
              <a:ext uri="{FF2B5EF4-FFF2-40B4-BE49-F238E27FC236}">
                <a16:creationId xmlns:a16="http://schemas.microsoft.com/office/drawing/2014/main" id="{8593B5BC-CDEE-4D42-9A67-B13CFBBBAA53}"/>
              </a:ext>
            </a:extLst>
          </p:cNvPr>
          <p:cNvGrpSpPr/>
          <p:nvPr/>
        </p:nvGrpSpPr>
        <p:grpSpPr>
          <a:xfrm>
            <a:off x="298690" y="3972943"/>
            <a:ext cx="4021668" cy="665697"/>
            <a:chOff x="285982" y="3972065"/>
            <a:chExt cx="4021668" cy="665697"/>
          </a:xfrm>
        </p:grpSpPr>
        <p:sp>
          <p:nvSpPr>
            <p:cNvPr id="15" name="Rectangle 4"/>
            <p:cNvSpPr>
              <a:spLocks noChangeArrowheads="1"/>
            </p:cNvSpPr>
            <p:nvPr/>
          </p:nvSpPr>
          <p:spPr bwMode="auto">
            <a:xfrm>
              <a:off x="285982" y="4277762"/>
              <a:ext cx="1440000" cy="36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2000">
                <a:latin typeface="Courier New" panose="02070309020205020404" pitchFamily="49" charset="0"/>
                <a:cs typeface="Courier New" panose="02070309020205020404" pitchFamily="49" charset="0"/>
              </a:endParaRPr>
            </a:p>
          </p:txBody>
        </p:sp>
        <p:sp>
          <p:nvSpPr>
            <p:cNvPr id="16" name="Rectangle 5"/>
            <p:cNvSpPr>
              <a:spLocks noChangeArrowheads="1"/>
            </p:cNvSpPr>
            <p:nvPr/>
          </p:nvSpPr>
          <p:spPr bwMode="auto">
            <a:xfrm>
              <a:off x="2867650" y="4277762"/>
              <a:ext cx="1440000" cy="360000"/>
            </a:xfrm>
            <a:prstGeom prst="rect">
              <a:avLst/>
            </a:prstGeom>
            <a:solidFill>
              <a:schemeClr val="bg1">
                <a:lumMod val="75000"/>
                <a:alpha val="61176"/>
              </a:schemeClr>
            </a:solidFill>
            <a:ln w="9525">
              <a:solidFill>
                <a:srgbClr val="000000"/>
              </a:solidFill>
              <a:miter lim="800000"/>
              <a:headEnd/>
              <a:tailEnd/>
            </a:ln>
          </p:spPr>
          <p:txBody>
            <a:bodyPr anchor="ctr"/>
            <a:lstStyle/>
            <a:p>
              <a:pPr>
                <a:defRPr/>
              </a:pPr>
              <a:endParaRPr lang="zh-CN" altLang="en-US" sz="2000" dirty="0">
                <a:latin typeface="Courier New" panose="02070309020205020404" pitchFamily="49" charset="0"/>
                <a:ea typeface="宋体" pitchFamily="2" charset="-122"/>
                <a:cs typeface="Courier New" panose="02070309020205020404" pitchFamily="49" charset="0"/>
              </a:endParaRPr>
            </a:p>
          </p:txBody>
        </p:sp>
        <p:sp>
          <p:nvSpPr>
            <p:cNvPr id="17" name="Line 6"/>
            <p:cNvSpPr>
              <a:spLocks noChangeShapeType="1"/>
            </p:cNvSpPr>
            <p:nvPr/>
          </p:nvSpPr>
          <p:spPr bwMode="auto">
            <a:xfrm>
              <a:off x="1501367" y="4420642"/>
              <a:ext cx="1366283"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sz="2000">
                <a:latin typeface="Courier New" panose="02070309020205020404" pitchFamily="49" charset="0"/>
                <a:cs typeface="Courier New" panose="02070309020205020404" pitchFamily="49" charset="0"/>
              </a:endParaRPr>
            </a:p>
          </p:txBody>
        </p:sp>
        <p:sp>
          <p:nvSpPr>
            <p:cNvPr id="18" name="Text Box 7"/>
            <p:cNvSpPr txBox="1">
              <a:spLocks noChangeArrowheads="1"/>
            </p:cNvSpPr>
            <p:nvPr/>
          </p:nvSpPr>
          <p:spPr bwMode="auto">
            <a:xfrm>
              <a:off x="658306" y="3972065"/>
              <a:ext cx="854542" cy="31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864" tIns="0" rIns="51864" bIns="0"/>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sz="2000" b="1" dirty="0" err="1">
                  <a:solidFill>
                    <a:srgbClr val="FFC000"/>
                  </a:solidFill>
                  <a:latin typeface="Courier New" panose="02070309020205020404" pitchFamily="49" charset="0"/>
                  <a:cs typeface="Courier New" panose="02070309020205020404" pitchFamily="49" charset="0"/>
                </a:rPr>
                <a:t>pdi</a:t>
              </a:r>
              <a:endParaRPr lang="zh-CN" altLang="zh-CN" sz="2000" b="1" dirty="0">
                <a:solidFill>
                  <a:srgbClr val="FFC000"/>
                </a:solidFill>
                <a:latin typeface="Courier New" panose="02070309020205020404" pitchFamily="49" charset="0"/>
                <a:cs typeface="Courier New" panose="02070309020205020404" pitchFamily="49" charset="0"/>
              </a:endParaRPr>
            </a:p>
          </p:txBody>
        </p:sp>
      </p:grpSp>
      <p:grpSp>
        <p:nvGrpSpPr>
          <p:cNvPr id="4" name="组合 3">
            <a:extLst>
              <a:ext uri="{FF2B5EF4-FFF2-40B4-BE49-F238E27FC236}">
                <a16:creationId xmlns:a16="http://schemas.microsoft.com/office/drawing/2014/main" id="{CDDCFDA5-6D18-4926-8D03-C151FFE4B372}"/>
              </a:ext>
            </a:extLst>
          </p:cNvPr>
          <p:cNvGrpSpPr/>
          <p:nvPr/>
        </p:nvGrpSpPr>
        <p:grpSpPr>
          <a:xfrm>
            <a:off x="4179445" y="2785038"/>
            <a:ext cx="4021668" cy="2150855"/>
            <a:chOff x="4179445" y="2785038"/>
            <a:chExt cx="4021668" cy="2150855"/>
          </a:xfrm>
        </p:grpSpPr>
        <p:sp>
          <p:nvSpPr>
            <p:cNvPr id="27" name="Rectangle 4"/>
            <p:cNvSpPr>
              <a:spLocks noChangeArrowheads="1"/>
            </p:cNvSpPr>
            <p:nvPr/>
          </p:nvSpPr>
          <p:spPr bwMode="auto">
            <a:xfrm>
              <a:off x="4179445" y="3135892"/>
              <a:ext cx="1440000" cy="36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2000" dirty="0">
                <a:latin typeface="Courier New" panose="02070309020205020404" pitchFamily="49" charset="0"/>
                <a:cs typeface="Courier New" panose="02070309020205020404" pitchFamily="49" charset="0"/>
              </a:endParaRPr>
            </a:p>
          </p:txBody>
        </p:sp>
        <p:sp>
          <p:nvSpPr>
            <p:cNvPr id="28" name="Rectangle 5"/>
            <p:cNvSpPr>
              <a:spLocks noChangeArrowheads="1"/>
            </p:cNvSpPr>
            <p:nvPr/>
          </p:nvSpPr>
          <p:spPr bwMode="auto">
            <a:xfrm>
              <a:off x="6761113" y="3135893"/>
              <a:ext cx="1440000" cy="1800000"/>
            </a:xfrm>
            <a:prstGeom prst="rect">
              <a:avLst/>
            </a:prstGeom>
            <a:solidFill>
              <a:schemeClr val="bg1">
                <a:lumMod val="75000"/>
                <a:alpha val="61176"/>
              </a:schemeClr>
            </a:solidFill>
            <a:ln w="9525">
              <a:solidFill>
                <a:srgbClr val="000000"/>
              </a:solidFill>
              <a:miter lim="800000"/>
              <a:headEnd/>
              <a:tailEnd/>
            </a:ln>
          </p:spPr>
          <p:txBody>
            <a:bodyPr anchor="ctr"/>
            <a:lstStyle/>
            <a:p>
              <a:pPr>
                <a:defRPr/>
              </a:pPr>
              <a:endParaRPr lang="zh-CN" altLang="en-US" sz="2000">
                <a:latin typeface="Courier New" panose="02070309020205020404" pitchFamily="49" charset="0"/>
                <a:ea typeface="宋体" pitchFamily="2" charset="-122"/>
                <a:cs typeface="Courier New" panose="02070309020205020404" pitchFamily="49" charset="0"/>
              </a:endParaRPr>
            </a:p>
          </p:txBody>
        </p:sp>
        <p:sp>
          <p:nvSpPr>
            <p:cNvPr id="29" name="Line 6"/>
            <p:cNvSpPr>
              <a:spLocks noChangeShapeType="1"/>
            </p:cNvSpPr>
            <p:nvPr/>
          </p:nvSpPr>
          <p:spPr bwMode="auto">
            <a:xfrm>
              <a:off x="5394830" y="3299880"/>
              <a:ext cx="1366283"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sz="2000" dirty="0">
                <a:latin typeface="Courier New" panose="02070309020205020404" pitchFamily="49" charset="0"/>
                <a:cs typeface="Courier New" panose="02070309020205020404" pitchFamily="49" charset="0"/>
              </a:endParaRPr>
            </a:p>
          </p:txBody>
        </p:sp>
        <p:sp>
          <p:nvSpPr>
            <p:cNvPr id="30" name="Text Box 7"/>
            <p:cNvSpPr txBox="1">
              <a:spLocks noChangeArrowheads="1"/>
            </p:cNvSpPr>
            <p:nvPr/>
          </p:nvSpPr>
          <p:spPr bwMode="auto">
            <a:xfrm>
              <a:off x="4551769" y="2785038"/>
              <a:ext cx="854542" cy="36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864" tIns="0" rIns="51864" bIns="0"/>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sz="2000" b="1" dirty="0" err="1">
                  <a:solidFill>
                    <a:srgbClr val="FFC000"/>
                  </a:solidFill>
                  <a:latin typeface="Courier New" panose="02070309020205020404" pitchFamily="49" charset="0"/>
                  <a:cs typeface="Courier New" panose="02070309020205020404" pitchFamily="49" charset="0"/>
                </a:rPr>
                <a:t>pda</a:t>
              </a:r>
              <a:endParaRPr lang="zh-CN" altLang="zh-CN" sz="2000" b="1" dirty="0">
                <a:solidFill>
                  <a:srgbClr val="FFC000"/>
                </a:solidFill>
                <a:latin typeface="Courier New" panose="02070309020205020404" pitchFamily="49" charset="0"/>
                <a:cs typeface="Courier New" panose="02070309020205020404" pitchFamily="49" charset="0"/>
              </a:endParaRPr>
            </a:p>
          </p:txBody>
        </p:sp>
      </p:grpSp>
      <p:grpSp>
        <p:nvGrpSpPr>
          <p:cNvPr id="5" name="组合 4">
            <a:extLst>
              <a:ext uri="{FF2B5EF4-FFF2-40B4-BE49-F238E27FC236}">
                <a16:creationId xmlns:a16="http://schemas.microsoft.com/office/drawing/2014/main" id="{533F9DEC-79F4-4A78-A51D-0EDE76C89065}"/>
              </a:ext>
            </a:extLst>
          </p:cNvPr>
          <p:cNvGrpSpPr/>
          <p:nvPr/>
        </p:nvGrpSpPr>
        <p:grpSpPr>
          <a:xfrm>
            <a:off x="7611091" y="1839933"/>
            <a:ext cx="4021668" cy="3957211"/>
            <a:chOff x="7611091" y="1839933"/>
            <a:chExt cx="4021668" cy="3957211"/>
          </a:xfrm>
        </p:grpSpPr>
        <p:sp>
          <p:nvSpPr>
            <p:cNvPr id="33" name="Rectangle 4"/>
            <p:cNvSpPr>
              <a:spLocks noChangeArrowheads="1"/>
            </p:cNvSpPr>
            <p:nvPr/>
          </p:nvSpPr>
          <p:spPr bwMode="auto">
            <a:xfrm>
              <a:off x="7611091" y="2190788"/>
              <a:ext cx="1440000" cy="36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2000">
                <a:latin typeface="Courier New" panose="02070309020205020404" pitchFamily="49" charset="0"/>
                <a:cs typeface="Courier New" panose="02070309020205020404" pitchFamily="49" charset="0"/>
              </a:endParaRPr>
            </a:p>
          </p:txBody>
        </p:sp>
        <p:sp>
          <p:nvSpPr>
            <p:cNvPr id="34" name="Rectangle 5"/>
            <p:cNvSpPr>
              <a:spLocks noChangeArrowheads="1"/>
            </p:cNvSpPr>
            <p:nvPr/>
          </p:nvSpPr>
          <p:spPr bwMode="auto">
            <a:xfrm>
              <a:off x="10192759" y="2197144"/>
              <a:ext cx="1440000" cy="3600000"/>
            </a:xfrm>
            <a:prstGeom prst="rect">
              <a:avLst/>
            </a:prstGeom>
            <a:solidFill>
              <a:schemeClr val="bg1">
                <a:lumMod val="75000"/>
                <a:alpha val="61176"/>
              </a:schemeClr>
            </a:solidFill>
            <a:ln w="9525">
              <a:solidFill>
                <a:srgbClr val="000000"/>
              </a:solidFill>
              <a:miter lim="800000"/>
              <a:headEnd/>
              <a:tailEnd/>
            </a:ln>
          </p:spPr>
          <p:txBody>
            <a:bodyPr anchor="ctr"/>
            <a:lstStyle/>
            <a:p>
              <a:pPr>
                <a:defRPr/>
              </a:pPr>
              <a:endParaRPr lang="zh-CN" altLang="en-US" sz="2000">
                <a:latin typeface="Courier New" panose="02070309020205020404" pitchFamily="49" charset="0"/>
                <a:ea typeface="宋体" pitchFamily="2" charset="-122"/>
                <a:cs typeface="Courier New" panose="02070309020205020404" pitchFamily="49" charset="0"/>
              </a:endParaRPr>
            </a:p>
          </p:txBody>
        </p:sp>
        <p:sp>
          <p:nvSpPr>
            <p:cNvPr id="35" name="Line 6"/>
            <p:cNvSpPr>
              <a:spLocks noChangeShapeType="1"/>
            </p:cNvSpPr>
            <p:nvPr/>
          </p:nvSpPr>
          <p:spPr bwMode="auto">
            <a:xfrm>
              <a:off x="8826476" y="2354774"/>
              <a:ext cx="1366283"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sz="2000" dirty="0">
                <a:latin typeface="Courier New" panose="02070309020205020404" pitchFamily="49" charset="0"/>
                <a:cs typeface="Courier New" panose="02070309020205020404" pitchFamily="49" charset="0"/>
              </a:endParaRPr>
            </a:p>
          </p:txBody>
        </p:sp>
        <p:sp>
          <p:nvSpPr>
            <p:cNvPr id="36" name="Text Box 7"/>
            <p:cNvSpPr txBox="1">
              <a:spLocks noChangeArrowheads="1"/>
            </p:cNvSpPr>
            <p:nvPr/>
          </p:nvSpPr>
          <p:spPr bwMode="auto">
            <a:xfrm>
              <a:off x="7983415" y="1839933"/>
              <a:ext cx="854542" cy="3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864" tIns="0" rIns="51864" bIns="0"/>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sz="2000" b="1" dirty="0" err="1">
                  <a:solidFill>
                    <a:srgbClr val="FFC000"/>
                  </a:solidFill>
                  <a:latin typeface="Courier New" panose="02070309020205020404" pitchFamily="49" charset="0"/>
                  <a:cs typeface="Courier New" panose="02070309020205020404" pitchFamily="49" charset="0"/>
                </a:rPr>
                <a:t>pdaa</a:t>
              </a:r>
              <a:endParaRPr lang="zh-CN" altLang="zh-CN" sz="2000" b="1" dirty="0">
                <a:solidFill>
                  <a:srgbClr val="FFC000"/>
                </a:solidFill>
                <a:latin typeface="Courier New" panose="02070309020205020404" pitchFamily="49" charset="0"/>
                <a:cs typeface="Courier New" panose="02070309020205020404" pitchFamily="49" charset="0"/>
              </a:endParaRPr>
            </a:p>
          </p:txBody>
        </p:sp>
      </p:grpSp>
      <p:sp>
        <p:nvSpPr>
          <p:cNvPr id="2" name="矩形 1"/>
          <p:cNvSpPr/>
          <p:nvPr/>
        </p:nvSpPr>
        <p:spPr>
          <a:xfrm>
            <a:off x="360857" y="2051550"/>
            <a:ext cx="3113125" cy="1569660"/>
          </a:xfrm>
          <a:prstGeom prst="rect">
            <a:avLst/>
          </a:prstGeom>
          <a:ln>
            <a:solidFill>
              <a:schemeClr val="tx1"/>
            </a:solidFill>
          </a:ln>
        </p:spPr>
        <p:txBody>
          <a:bodyPr wrap="square">
            <a:spAutoFit/>
          </a:bodyPr>
          <a:lstStyle/>
          <a:p>
            <a:pPr lvl="1">
              <a:buFontTx/>
              <a:buNone/>
              <a:defRPr/>
            </a:pPr>
            <a:r>
              <a:rPr lang="en-US" altLang="zh-CN" b="1" dirty="0">
                <a:solidFill>
                  <a:srgbClr val="FF00FF"/>
                </a:solidFill>
                <a:latin typeface="Courier New" pitchFamily="49" charset="0"/>
                <a:cs typeface="Courier New" pitchFamily="49" charset="0"/>
              </a:rPr>
              <a:t>free(</a:t>
            </a:r>
            <a:r>
              <a:rPr lang="en-US" altLang="zh-CN" b="1" dirty="0" err="1">
                <a:solidFill>
                  <a:srgbClr val="FFC000"/>
                </a:solidFill>
                <a:latin typeface="Courier New" pitchFamily="49" charset="0"/>
                <a:cs typeface="Courier New" pitchFamily="49" charset="0"/>
              </a:rPr>
              <a:t>pdi</a:t>
            </a:r>
            <a:r>
              <a:rPr lang="en-US" altLang="zh-CN" b="1" dirty="0">
                <a:solidFill>
                  <a:srgbClr val="FF00FF"/>
                </a:solidFill>
                <a:latin typeface="Courier New" pitchFamily="49" charset="0"/>
                <a:cs typeface="Courier New" pitchFamily="49" charset="0"/>
              </a:rPr>
              <a:t>)</a:t>
            </a:r>
            <a:r>
              <a:rPr lang="en-US" altLang="zh-CN" b="1" dirty="0">
                <a:latin typeface="Courier New" pitchFamily="49" charset="0"/>
                <a:cs typeface="Courier New" pitchFamily="49" charset="0"/>
              </a:rPr>
              <a:t>;</a:t>
            </a:r>
          </a:p>
          <a:p>
            <a:pPr lvl="1">
              <a:defRPr/>
            </a:pPr>
            <a:r>
              <a:rPr lang="en-US" altLang="zh-CN" b="1" dirty="0">
                <a:solidFill>
                  <a:srgbClr val="FF00FF"/>
                </a:solidFill>
                <a:latin typeface="Courier New" pitchFamily="49" charset="0"/>
                <a:cs typeface="Courier New" pitchFamily="49" charset="0"/>
              </a:rPr>
              <a:t>free(</a:t>
            </a:r>
            <a:r>
              <a:rPr lang="en-US" altLang="zh-CN" b="1" dirty="0">
                <a:solidFill>
                  <a:srgbClr val="FFC000"/>
                </a:solidFill>
                <a:latin typeface="Courier New" pitchFamily="49" charset="0"/>
                <a:cs typeface="Courier New" pitchFamily="49" charset="0"/>
              </a:rPr>
              <a:t>pdf</a:t>
            </a:r>
            <a:r>
              <a:rPr lang="en-US" altLang="zh-CN" b="1" dirty="0">
                <a:solidFill>
                  <a:srgbClr val="FF00FF"/>
                </a:solidFill>
                <a:latin typeface="Courier New" pitchFamily="49" charset="0"/>
                <a:cs typeface="Courier New" pitchFamily="49" charset="0"/>
              </a:rPr>
              <a:t>)</a:t>
            </a:r>
            <a:r>
              <a:rPr lang="en-US" altLang="zh-CN" b="1" dirty="0">
                <a:latin typeface="Courier New" pitchFamily="49" charset="0"/>
                <a:cs typeface="Courier New" pitchFamily="49" charset="0"/>
              </a:rPr>
              <a:t>;</a:t>
            </a:r>
          </a:p>
          <a:p>
            <a:pPr lvl="1">
              <a:buFontTx/>
              <a:buNone/>
              <a:defRPr/>
            </a:pPr>
            <a:r>
              <a:rPr lang="en-US" altLang="zh-CN" b="1" dirty="0">
                <a:solidFill>
                  <a:srgbClr val="FF00FF"/>
                </a:solidFill>
                <a:latin typeface="Courier New" pitchFamily="49" charset="0"/>
                <a:cs typeface="Courier New" pitchFamily="49" charset="0"/>
              </a:rPr>
              <a:t>free(</a:t>
            </a:r>
            <a:r>
              <a:rPr lang="en-US" altLang="zh-CN" b="1" dirty="0" err="1">
                <a:solidFill>
                  <a:srgbClr val="FFC000"/>
                </a:solidFill>
                <a:latin typeface="Courier New" pitchFamily="49" charset="0"/>
                <a:cs typeface="Courier New" pitchFamily="49" charset="0"/>
              </a:rPr>
              <a:t>pda</a:t>
            </a:r>
            <a:r>
              <a:rPr lang="en-US" altLang="zh-CN" b="1" dirty="0">
                <a:solidFill>
                  <a:srgbClr val="FF00FF"/>
                </a:solidFill>
                <a:latin typeface="Courier New" pitchFamily="49" charset="0"/>
                <a:cs typeface="Courier New" pitchFamily="49" charset="0"/>
              </a:rPr>
              <a:t>)</a:t>
            </a:r>
            <a:r>
              <a:rPr lang="en-US" altLang="zh-CN" b="1" dirty="0">
                <a:latin typeface="Courier New" pitchFamily="49" charset="0"/>
                <a:cs typeface="Courier New" pitchFamily="49" charset="0"/>
              </a:rPr>
              <a:t>;</a:t>
            </a:r>
          </a:p>
          <a:p>
            <a:pPr lvl="1">
              <a:buFontTx/>
              <a:buNone/>
              <a:defRPr/>
            </a:pPr>
            <a:r>
              <a:rPr lang="en-US" altLang="zh-CN" b="1" dirty="0">
                <a:solidFill>
                  <a:srgbClr val="FF00FF"/>
                </a:solidFill>
                <a:latin typeface="Courier New" pitchFamily="49" charset="0"/>
                <a:cs typeface="Courier New" pitchFamily="49" charset="0"/>
              </a:rPr>
              <a:t>free(</a:t>
            </a:r>
            <a:r>
              <a:rPr lang="en-US" altLang="zh-CN" b="1" dirty="0" err="1">
                <a:solidFill>
                  <a:srgbClr val="FFC000"/>
                </a:solidFill>
                <a:latin typeface="Courier New" pitchFamily="49" charset="0"/>
                <a:cs typeface="Courier New" pitchFamily="49" charset="0"/>
              </a:rPr>
              <a:t>pdaa</a:t>
            </a:r>
            <a:r>
              <a:rPr lang="en-US" altLang="zh-CN" b="1" dirty="0">
                <a:solidFill>
                  <a:srgbClr val="FF00FF"/>
                </a:solidFill>
                <a:latin typeface="Courier New" pitchFamily="49" charset="0"/>
                <a:cs typeface="Courier New" pitchFamily="49" charset="0"/>
              </a:rPr>
              <a:t>)</a:t>
            </a:r>
            <a:r>
              <a:rPr lang="en-US" altLang="zh-CN" b="1" dirty="0">
                <a:latin typeface="Courier New" pitchFamily="49" charset="0"/>
                <a:cs typeface="Courier New" pitchFamily="49" charset="0"/>
              </a:rPr>
              <a:t>;</a:t>
            </a:r>
            <a:endParaRPr lang="zh-CN" altLang="en-US" b="1" dirty="0"/>
          </a:p>
        </p:txBody>
      </p:sp>
      <p:grpSp>
        <p:nvGrpSpPr>
          <p:cNvPr id="37" name="组合 36">
            <a:extLst>
              <a:ext uri="{FF2B5EF4-FFF2-40B4-BE49-F238E27FC236}">
                <a16:creationId xmlns:a16="http://schemas.microsoft.com/office/drawing/2014/main" id="{1E721838-E8FB-4FA5-A2A9-20C94EBC1053}"/>
              </a:ext>
            </a:extLst>
          </p:cNvPr>
          <p:cNvGrpSpPr/>
          <p:nvPr/>
        </p:nvGrpSpPr>
        <p:grpSpPr>
          <a:xfrm>
            <a:off x="298690" y="5000709"/>
            <a:ext cx="5461667" cy="665697"/>
            <a:chOff x="285982" y="3972065"/>
            <a:chExt cx="5461667" cy="665697"/>
          </a:xfrm>
        </p:grpSpPr>
        <p:sp>
          <p:nvSpPr>
            <p:cNvPr id="38" name="Rectangle 4">
              <a:extLst>
                <a:ext uri="{FF2B5EF4-FFF2-40B4-BE49-F238E27FC236}">
                  <a16:creationId xmlns:a16="http://schemas.microsoft.com/office/drawing/2014/main" id="{626A43F0-0CAA-45E7-B18C-9C09C5D84C3E}"/>
                </a:ext>
              </a:extLst>
            </p:cNvPr>
            <p:cNvSpPr>
              <a:spLocks noChangeArrowheads="1"/>
            </p:cNvSpPr>
            <p:nvPr/>
          </p:nvSpPr>
          <p:spPr bwMode="auto">
            <a:xfrm>
              <a:off x="285982" y="4277762"/>
              <a:ext cx="1440000" cy="36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2000">
                <a:latin typeface="Courier New" panose="02070309020205020404" pitchFamily="49" charset="0"/>
                <a:cs typeface="Courier New" panose="02070309020205020404" pitchFamily="49" charset="0"/>
              </a:endParaRPr>
            </a:p>
          </p:txBody>
        </p:sp>
        <p:sp>
          <p:nvSpPr>
            <p:cNvPr id="39" name="Rectangle 5">
              <a:extLst>
                <a:ext uri="{FF2B5EF4-FFF2-40B4-BE49-F238E27FC236}">
                  <a16:creationId xmlns:a16="http://schemas.microsoft.com/office/drawing/2014/main" id="{82239E57-AF3B-42F3-9159-5440F35E84FC}"/>
                </a:ext>
              </a:extLst>
            </p:cNvPr>
            <p:cNvSpPr>
              <a:spLocks noChangeArrowheads="1"/>
            </p:cNvSpPr>
            <p:nvPr/>
          </p:nvSpPr>
          <p:spPr bwMode="auto">
            <a:xfrm>
              <a:off x="2867649" y="4277762"/>
              <a:ext cx="2880000" cy="360000"/>
            </a:xfrm>
            <a:prstGeom prst="rect">
              <a:avLst/>
            </a:prstGeom>
            <a:solidFill>
              <a:schemeClr val="bg1">
                <a:lumMod val="75000"/>
                <a:alpha val="61176"/>
              </a:schemeClr>
            </a:solidFill>
            <a:ln w="9525">
              <a:solidFill>
                <a:srgbClr val="000000"/>
              </a:solidFill>
              <a:miter lim="800000"/>
              <a:headEnd/>
              <a:tailEnd/>
            </a:ln>
          </p:spPr>
          <p:txBody>
            <a:bodyPr anchor="ctr"/>
            <a:lstStyle/>
            <a:p>
              <a:pPr>
                <a:defRPr/>
              </a:pPr>
              <a:endParaRPr lang="zh-CN" altLang="en-US" sz="2000">
                <a:latin typeface="Courier New" panose="02070309020205020404" pitchFamily="49" charset="0"/>
                <a:ea typeface="宋体" pitchFamily="2" charset="-122"/>
                <a:cs typeface="Courier New" panose="02070309020205020404" pitchFamily="49" charset="0"/>
              </a:endParaRPr>
            </a:p>
          </p:txBody>
        </p:sp>
        <p:sp>
          <p:nvSpPr>
            <p:cNvPr id="40" name="Line 6">
              <a:extLst>
                <a:ext uri="{FF2B5EF4-FFF2-40B4-BE49-F238E27FC236}">
                  <a16:creationId xmlns:a16="http://schemas.microsoft.com/office/drawing/2014/main" id="{833CA7C1-A110-4185-A091-5B2FA9E24865}"/>
                </a:ext>
              </a:extLst>
            </p:cNvPr>
            <p:cNvSpPr>
              <a:spLocks noChangeShapeType="1"/>
            </p:cNvSpPr>
            <p:nvPr/>
          </p:nvSpPr>
          <p:spPr bwMode="auto">
            <a:xfrm>
              <a:off x="1501367" y="4420642"/>
              <a:ext cx="1366283"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sz="2000">
                <a:latin typeface="Courier New" panose="02070309020205020404" pitchFamily="49" charset="0"/>
                <a:cs typeface="Courier New" panose="02070309020205020404" pitchFamily="49" charset="0"/>
              </a:endParaRPr>
            </a:p>
          </p:txBody>
        </p:sp>
        <p:sp>
          <p:nvSpPr>
            <p:cNvPr id="41" name="Text Box 7">
              <a:extLst>
                <a:ext uri="{FF2B5EF4-FFF2-40B4-BE49-F238E27FC236}">
                  <a16:creationId xmlns:a16="http://schemas.microsoft.com/office/drawing/2014/main" id="{7B499759-5B00-4A3A-8945-F18187C1D094}"/>
                </a:ext>
              </a:extLst>
            </p:cNvPr>
            <p:cNvSpPr txBox="1">
              <a:spLocks noChangeArrowheads="1"/>
            </p:cNvSpPr>
            <p:nvPr/>
          </p:nvSpPr>
          <p:spPr bwMode="auto">
            <a:xfrm>
              <a:off x="658306" y="3972065"/>
              <a:ext cx="854542" cy="31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864" tIns="0" rIns="51864" bIns="0"/>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sz="2000" b="1" dirty="0">
                  <a:solidFill>
                    <a:srgbClr val="FFC000"/>
                  </a:solidFill>
                  <a:latin typeface="Courier New" panose="02070309020205020404" pitchFamily="49" charset="0"/>
                  <a:cs typeface="Courier New" panose="02070309020205020404" pitchFamily="49" charset="0"/>
                </a:rPr>
                <a:t>pdf</a:t>
              </a:r>
              <a:endParaRPr lang="zh-CN" altLang="zh-CN" sz="2000" b="1" dirty="0">
                <a:solidFill>
                  <a:srgbClr val="FFC000"/>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0842926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vs.</a:t>
            </a:r>
            <a:r>
              <a:rPr lang="zh-CN" altLang="en-US" dirty="0"/>
              <a:t> </a:t>
            </a:r>
            <a:r>
              <a:rPr lang="en-US" altLang="zh-CN" dirty="0"/>
              <a:t>C++</a:t>
            </a:r>
            <a:endParaRPr lang="zh-CN" altLang="en-US" dirty="0"/>
          </a:p>
        </p:txBody>
      </p:sp>
      <p:sp>
        <p:nvSpPr>
          <p:cNvPr id="3" name="内容占位符 2"/>
          <p:cNvSpPr>
            <a:spLocks noGrp="1"/>
          </p:cNvSpPr>
          <p:nvPr>
            <p:ph idx="1"/>
          </p:nvPr>
        </p:nvSpPr>
        <p:spPr>
          <a:xfrm>
            <a:off x="93121" y="863599"/>
            <a:ext cx="11807730" cy="5113941"/>
          </a:xfrm>
        </p:spPr>
        <p:txBody>
          <a:bodyPr/>
          <a:lstStyle/>
          <a:p>
            <a:pPr marL="57150" indent="0">
              <a:spcBef>
                <a:spcPts val="0"/>
              </a:spcBef>
              <a:buNone/>
              <a:defRPr/>
            </a:pPr>
            <a:r>
              <a:rPr lang="en-US" altLang="zh-CN" sz="2400" b="1" dirty="0">
                <a:latin typeface="Courier New" pitchFamily="49" charset="0"/>
                <a:cs typeface="Courier New" pitchFamily="49" charset="0"/>
              </a:rPr>
              <a:t>#include &lt;</a:t>
            </a:r>
            <a:r>
              <a:rPr lang="en-US" altLang="zh-CN" sz="2400" b="1" dirty="0" err="1">
                <a:latin typeface="Courier New" pitchFamily="49" charset="0"/>
                <a:cs typeface="Courier New" pitchFamily="49" charset="0"/>
              </a:rPr>
              <a:t>stdlib.h</a:t>
            </a:r>
            <a:r>
              <a:rPr lang="en-US" altLang="zh-CN" sz="2400" b="1" dirty="0">
                <a:latin typeface="Courier New" pitchFamily="49" charset="0"/>
                <a:cs typeface="Courier New" pitchFamily="49" charset="0"/>
              </a:rPr>
              <a:t>&gt;</a:t>
            </a:r>
          </a:p>
          <a:p>
            <a:pPr marL="457200" lvl="1" indent="0">
              <a:spcBef>
                <a:spcPts val="0"/>
              </a:spcBef>
              <a:buFontTx/>
              <a:buNone/>
              <a:defRPr/>
            </a:pPr>
            <a:endParaRPr lang="en-US" altLang="zh-CN" b="1" dirty="0">
              <a:latin typeface="Courier New" pitchFamily="49" charset="0"/>
              <a:cs typeface="Courier New" pitchFamily="49" charset="0"/>
            </a:endParaRPr>
          </a:p>
          <a:p>
            <a:pPr>
              <a:spcBef>
                <a:spcPts val="0"/>
              </a:spcBef>
              <a:buFontTx/>
              <a:buNone/>
            </a:pPr>
            <a:r>
              <a:rPr lang="en-US" altLang="zh-CN" sz="2400" dirty="0">
                <a:latin typeface="Courier New" pitchFamily="49" charset="0"/>
                <a:cs typeface="Courier New" pitchFamily="49" charset="0"/>
              </a:rPr>
              <a:t>int *pd = (int *)</a:t>
            </a:r>
            <a:r>
              <a:rPr lang="en-US" altLang="zh-CN" sz="2400" dirty="0">
                <a:solidFill>
                  <a:srgbClr val="FF0000"/>
                </a:solidFill>
                <a:latin typeface="Courier New" pitchFamily="49" charset="0"/>
                <a:cs typeface="Courier New" pitchFamily="49" charset="0"/>
              </a:rPr>
              <a:t>malloc</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sizeof</a:t>
            </a:r>
            <a:r>
              <a:rPr lang="en-US" altLang="zh-CN" sz="2400" dirty="0">
                <a:latin typeface="Courier New" pitchFamily="49" charset="0"/>
                <a:cs typeface="Courier New" pitchFamily="49" charset="0"/>
              </a:rPr>
              <a:t>(int));</a:t>
            </a:r>
          </a:p>
          <a:p>
            <a:pPr>
              <a:spcBef>
                <a:spcPts val="0"/>
              </a:spcBef>
              <a:buFontTx/>
              <a:buNone/>
            </a:pPr>
            <a:r>
              <a:rPr lang="en-US" altLang="zh-CN" sz="2400" dirty="0">
                <a:latin typeface="Courier New" pitchFamily="49" charset="0"/>
                <a:cs typeface="Courier New" pitchFamily="49" charset="0"/>
              </a:rPr>
              <a:t>double *</a:t>
            </a:r>
            <a:r>
              <a:rPr lang="en-US" altLang="zh-CN" sz="2400" dirty="0" err="1">
                <a:latin typeface="Courier New" pitchFamily="49" charset="0"/>
                <a:cs typeface="Courier New" pitchFamily="49" charset="0"/>
              </a:rPr>
              <a:t>pda</a:t>
            </a:r>
            <a:r>
              <a:rPr lang="en-US" altLang="zh-CN" sz="2400" dirty="0">
                <a:latin typeface="Courier New" pitchFamily="49" charset="0"/>
                <a:cs typeface="Courier New" pitchFamily="49" charset="0"/>
              </a:rPr>
              <a:t> = (double *)</a:t>
            </a:r>
            <a:r>
              <a:rPr lang="en-US" altLang="zh-CN" sz="2400" dirty="0">
                <a:solidFill>
                  <a:srgbClr val="FF0000"/>
                </a:solidFill>
                <a:latin typeface="Courier New" pitchFamily="49" charset="0"/>
                <a:cs typeface="Courier New" pitchFamily="49" charset="0"/>
              </a:rPr>
              <a:t>malloc</a:t>
            </a:r>
            <a:r>
              <a:rPr lang="en-US" altLang="zh-CN" sz="2400" dirty="0">
                <a:latin typeface="Courier New" pitchFamily="49" charset="0"/>
                <a:cs typeface="Courier New" pitchFamily="49" charset="0"/>
              </a:rPr>
              <a:t>(n * </a:t>
            </a:r>
            <a:r>
              <a:rPr lang="en-US" altLang="zh-CN" sz="2400" dirty="0" err="1">
                <a:latin typeface="Courier New" pitchFamily="49" charset="0"/>
                <a:cs typeface="Courier New" pitchFamily="49" charset="0"/>
              </a:rPr>
              <a:t>sizeof</a:t>
            </a:r>
            <a:r>
              <a:rPr lang="en-US" altLang="zh-CN" sz="2400" dirty="0">
                <a:latin typeface="Courier New" pitchFamily="49" charset="0"/>
                <a:cs typeface="Courier New" pitchFamily="49" charset="0"/>
              </a:rPr>
              <a:t>(double));</a:t>
            </a:r>
          </a:p>
          <a:p>
            <a:pPr>
              <a:spcBef>
                <a:spcPts val="0"/>
              </a:spcBef>
              <a:buFontTx/>
              <a:buNone/>
            </a:pPr>
            <a:r>
              <a:rPr lang="en-US" altLang="zh-CN" sz="2400" dirty="0">
                <a:latin typeface="Courier New" pitchFamily="49" charset="0"/>
                <a:cs typeface="Courier New" pitchFamily="49" charset="0"/>
              </a:rPr>
              <a:t>int (*</a:t>
            </a:r>
            <a:r>
              <a:rPr lang="en-US" altLang="zh-CN" sz="2400" dirty="0" err="1">
                <a:latin typeface="Courier New" pitchFamily="49" charset="0"/>
                <a:cs typeface="Courier New" pitchFamily="49" charset="0"/>
              </a:rPr>
              <a:t>pdaa</a:t>
            </a:r>
            <a:r>
              <a:rPr lang="en-US" altLang="zh-CN" sz="2400" dirty="0">
                <a:latin typeface="Courier New" pitchFamily="49" charset="0"/>
                <a:cs typeface="Courier New" pitchFamily="49" charset="0"/>
              </a:rPr>
              <a:t>)[10] = (int (*)[10])</a:t>
            </a:r>
            <a:r>
              <a:rPr lang="en-US" altLang="zh-CN" sz="2400" dirty="0">
                <a:solidFill>
                  <a:srgbClr val="FF0000"/>
                </a:solidFill>
                <a:latin typeface="Courier New" pitchFamily="49" charset="0"/>
                <a:cs typeface="Courier New" pitchFamily="49" charset="0"/>
              </a:rPr>
              <a:t>malloc</a:t>
            </a:r>
            <a:r>
              <a:rPr lang="en-US" altLang="zh-CN" sz="2400" dirty="0">
                <a:latin typeface="Courier New" pitchFamily="49" charset="0"/>
                <a:cs typeface="Courier New" pitchFamily="49" charset="0"/>
              </a:rPr>
              <a:t>(n * </a:t>
            </a:r>
            <a:r>
              <a:rPr lang="en-US" altLang="zh-CN" sz="2400" dirty="0" err="1">
                <a:latin typeface="Courier New" pitchFamily="49" charset="0"/>
                <a:cs typeface="Courier New" pitchFamily="49" charset="0"/>
              </a:rPr>
              <a:t>sizeof</a:t>
            </a:r>
            <a:r>
              <a:rPr lang="en-US" altLang="zh-CN" sz="2400" dirty="0">
                <a:latin typeface="Courier New" pitchFamily="49" charset="0"/>
                <a:cs typeface="Courier New" pitchFamily="49" charset="0"/>
              </a:rPr>
              <a:t>(int) * 10); </a:t>
            </a:r>
          </a:p>
          <a:p>
            <a:pPr marL="457200" lvl="1" indent="0">
              <a:spcBef>
                <a:spcPts val="0"/>
              </a:spcBef>
              <a:buFontTx/>
              <a:buNone/>
              <a:defRPr/>
            </a:pPr>
            <a:r>
              <a:rPr lang="en-US" altLang="zh-CN" b="1" dirty="0">
                <a:latin typeface="Courier New" pitchFamily="49" charset="0"/>
                <a:cs typeface="Courier New" pitchFamily="49" charset="0"/>
              </a:rPr>
              <a:t>	</a:t>
            </a:r>
          </a:p>
          <a:p>
            <a:pPr>
              <a:spcBef>
                <a:spcPts val="0"/>
              </a:spcBef>
              <a:buNone/>
              <a:defRPr/>
            </a:pPr>
            <a:r>
              <a:rPr lang="en-US" altLang="zh-CN" sz="2400" b="1" dirty="0">
                <a:solidFill>
                  <a:srgbClr val="FF0000"/>
                </a:solidFill>
                <a:latin typeface="Courier New" pitchFamily="49" charset="0"/>
                <a:cs typeface="Courier New" pitchFamily="49" charset="0"/>
              </a:rPr>
              <a:t>free</a:t>
            </a:r>
            <a:r>
              <a:rPr lang="en-US" altLang="zh-CN" sz="2400" b="1" dirty="0">
                <a:latin typeface="Courier New" pitchFamily="49" charset="0"/>
                <a:cs typeface="Courier New" pitchFamily="49" charset="0"/>
              </a:rPr>
              <a:t>(pd);</a:t>
            </a:r>
          </a:p>
          <a:p>
            <a:pPr>
              <a:spcBef>
                <a:spcPts val="0"/>
              </a:spcBef>
              <a:buNone/>
              <a:defRPr/>
            </a:pPr>
            <a:r>
              <a:rPr lang="en-US" altLang="zh-CN" sz="2400" b="1" dirty="0">
                <a:solidFill>
                  <a:srgbClr val="FF0000"/>
                </a:solidFill>
                <a:latin typeface="Courier New" pitchFamily="49" charset="0"/>
                <a:cs typeface="Courier New" pitchFamily="49" charset="0"/>
              </a:rPr>
              <a:t>free</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pda</a:t>
            </a:r>
            <a:r>
              <a:rPr lang="en-US" altLang="zh-CN" sz="2400" b="1" dirty="0">
                <a:latin typeface="Courier New" pitchFamily="49" charset="0"/>
                <a:cs typeface="Courier New" pitchFamily="49" charset="0"/>
              </a:rPr>
              <a:t>);</a:t>
            </a:r>
          </a:p>
          <a:p>
            <a:pPr>
              <a:spcBef>
                <a:spcPts val="0"/>
              </a:spcBef>
              <a:buNone/>
              <a:defRPr/>
            </a:pPr>
            <a:r>
              <a:rPr lang="en-US" altLang="zh-CN" sz="2400" b="1" dirty="0">
                <a:solidFill>
                  <a:srgbClr val="FF0000"/>
                </a:solidFill>
                <a:latin typeface="Courier New" pitchFamily="49" charset="0"/>
                <a:cs typeface="Courier New" pitchFamily="49" charset="0"/>
              </a:rPr>
              <a:t>free</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pdaa</a:t>
            </a:r>
            <a:r>
              <a:rPr lang="en-US" altLang="zh-CN" sz="2400" b="1" dirty="0">
                <a:latin typeface="Courier New" pitchFamily="49" charset="0"/>
                <a:cs typeface="Courier New" pitchFamily="49" charset="0"/>
              </a:rPr>
              <a:t>);</a:t>
            </a:r>
            <a:endParaRPr lang="zh-CN" altLang="en-US" sz="2400" dirty="0"/>
          </a:p>
        </p:txBody>
      </p:sp>
      <p:sp>
        <p:nvSpPr>
          <p:cNvPr id="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2E105A3C-DCA1-4842-9936-4C6027170063}" type="slidenum">
              <a:rPr lang="en-US" altLang="zh-CN" sz="1200">
                <a:ea typeface="楷体_GB2312" pitchFamily="49" charset="-122"/>
              </a:rPr>
              <a:pPr algn="r" eaLnBrk="1" hangingPunct="1"/>
              <a:t>54</a:t>
            </a:fld>
            <a:endParaRPr lang="en-US" altLang="zh-CN" sz="1200">
              <a:ea typeface="楷体_GB2312" pitchFamily="49" charset="-122"/>
            </a:endParaRPr>
          </a:p>
        </p:txBody>
      </p:sp>
      <p:sp>
        <p:nvSpPr>
          <p:cNvPr id="6" name="矩形 5">
            <a:extLst>
              <a:ext uri="{FF2B5EF4-FFF2-40B4-BE49-F238E27FC236}">
                <a16:creationId xmlns:a16="http://schemas.microsoft.com/office/drawing/2014/main" id="{BC9E541F-D9E2-4CB0-ACCC-68912CB357F2}"/>
              </a:ext>
            </a:extLst>
          </p:cNvPr>
          <p:cNvSpPr/>
          <p:nvPr/>
        </p:nvSpPr>
        <p:spPr>
          <a:xfrm>
            <a:off x="2809841" y="3128877"/>
            <a:ext cx="8198865" cy="3416320"/>
          </a:xfrm>
          <a:prstGeom prst="rect">
            <a:avLst/>
          </a:prstGeom>
          <a:ln>
            <a:solidFill>
              <a:schemeClr val="tx1"/>
            </a:solidFill>
          </a:ln>
        </p:spPr>
        <p:txBody>
          <a:bodyPr wrap="square">
            <a:spAutoFit/>
          </a:bodyPr>
          <a:lstStyle/>
          <a:p>
            <a:pPr lvl="1">
              <a:spcBef>
                <a:spcPts val="0"/>
              </a:spcBef>
              <a:defRPr/>
            </a:pPr>
            <a:r>
              <a:rPr lang="en-US" altLang="zh-CN" b="1" dirty="0">
                <a:latin typeface="Courier New" pitchFamily="49" charset="0"/>
                <a:cs typeface="Courier New" pitchFamily="49" charset="0"/>
              </a:rPr>
              <a:t>#include &lt;iostream&gt;</a:t>
            </a:r>
          </a:p>
          <a:p>
            <a:pPr lvl="1">
              <a:spcBef>
                <a:spcPts val="0"/>
              </a:spcBef>
              <a:defRPr/>
            </a:pPr>
            <a:endParaRPr lang="en-US" altLang="zh-CN" b="1" dirty="0">
              <a:latin typeface="Courier New" pitchFamily="49" charset="0"/>
              <a:cs typeface="Courier New" pitchFamily="49" charset="0"/>
            </a:endParaRPr>
          </a:p>
          <a:p>
            <a:pPr lvl="1">
              <a:spcBef>
                <a:spcPts val="0"/>
              </a:spcBef>
              <a:defRPr/>
            </a:pPr>
            <a:r>
              <a:rPr lang="en-US" altLang="zh-CN" b="1" dirty="0">
                <a:latin typeface="Courier New" pitchFamily="49" charset="0"/>
                <a:cs typeface="Courier New" pitchFamily="49" charset="0"/>
              </a:rPr>
              <a:t>int *pd = </a:t>
            </a:r>
            <a:r>
              <a:rPr lang="en-US" altLang="zh-CN" b="1" dirty="0">
                <a:solidFill>
                  <a:srgbClr val="FF0000"/>
                </a:solidFill>
                <a:latin typeface="Courier New" pitchFamily="49" charset="0"/>
                <a:cs typeface="Courier New" pitchFamily="49" charset="0"/>
              </a:rPr>
              <a:t>new</a:t>
            </a:r>
            <a:r>
              <a:rPr lang="en-US" altLang="zh-CN" b="1" dirty="0">
                <a:latin typeface="Courier New" pitchFamily="49" charset="0"/>
                <a:cs typeface="Courier New" pitchFamily="49" charset="0"/>
              </a:rPr>
              <a:t> int;</a:t>
            </a:r>
          </a:p>
          <a:p>
            <a:pPr lvl="1">
              <a:spcBef>
                <a:spcPts val="0"/>
              </a:spcBef>
              <a:defRPr/>
            </a:pPr>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pda</a:t>
            </a:r>
            <a:r>
              <a:rPr lang="en-US" altLang="zh-CN" b="1" dirty="0">
                <a:latin typeface="Courier New" pitchFamily="49" charset="0"/>
                <a:cs typeface="Courier New" pitchFamily="49" charset="0"/>
              </a:rPr>
              <a:t> = </a:t>
            </a:r>
            <a:r>
              <a:rPr lang="en-US" altLang="zh-CN" b="1" dirty="0">
                <a:solidFill>
                  <a:srgbClr val="FF0000"/>
                </a:solidFill>
                <a:latin typeface="Courier New" pitchFamily="49" charset="0"/>
                <a:cs typeface="Courier New" pitchFamily="49" charset="0"/>
              </a:rPr>
              <a:t>new</a:t>
            </a:r>
            <a:r>
              <a:rPr lang="en-US" altLang="zh-CN" b="1" dirty="0">
                <a:latin typeface="Courier New" pitchFamily="49" charset="0"/>
                <a:cs typeface="Courier New" pitchFamily="49" charset="0"/>
              </a:rPr>
              <a:t> double[n];</a:t>
            </a:r>
          </a:p>
          <a:p>
            <a:pPr lvl="1">
              <a:spcBef>
                <a:spcPts val="0"/>
              </a:spcBef>
              <a:defRPr/>
            </a:pPr>
            <a:r>
              <a:rPr lang="en-US" altLang="zh-CN" b="1" dirty="0">
                <a:latin typeface="Courier New" pitchFamily="49" charset="0"/>
                <a:cs typeface="Courier New" pitchFamily="49" charset="0"/>
              </a:rPr>
              <a:t>int (*</a:t>
            </a:r>
            <a:r>
              <a:rPr lang="en-US" altLang="zh-CN" b="1" dirty="0" err="1">
                <a:latin typeface="Courier New" pitchFamily="49" charset="0"/>
                <a:cs typeface="Courier New" pitchFamily="49" charset="0"/>
              </a:rPr>
              <a:t>pdaa</a:t>
            </a:r>
            <a:r>
              <a:rPr lang="en-US" altLang="zh-CN" b="1" dirty="0">
                <a:latin typeface="Courier New" pitchFamily="49" charset="0"/>
                <a:cs typeface="Courier New" pitchFamily="49" charset="0"/>
              </a:rPr>
              <a:t>)[10] = </a:t>
            </a:r>
            <a:r>
              <a:rPr lang="en-US" altLang="zh-CN" b="1" dirty="0">
                <a:solidFill>
                  <a:srgbClr val="FF0000"/>
                </a:solidFill>
                <a:latin typeface="Courier New" pitchFamily="49" charset="0"/>
                <a:cs typeface="Courier New" pitchFamily="49" charset="0"/>
              </a:rPr>
              <a:t>new</a:t>
            </a:r>
            <a:r>
              <a:rPr lang="en-US" altLang="zh-CN" b="1" dirty="0">
                <a:latin typeface="Courier New" pitchFamily="49" charset="0"/>
                <a:cs typeface="Courier New" pitchFamily="49" charset="0"/>
              </a:rPr>
              <a:t> int[n][10]; </a:t>
            </a:r>
          </a:p>
          <a:p>
            <a:pPr lvl="1">
              <a:spcBef>
                <a:spcPts val="0"/>
              </a:spcBef>
              <a:defRPr/>
            </a:pPr>
            <a:r>
              <a:rPr lang="en-US" altLang="zh-CN" b="1" dirty="0">
                <a:latin typeface="Courier New" pitchFamily="49" charset="0"/>
                <a:cs typeface="Courier New" pitchFamily="49" charset="0"/>
              </a:rPr>
              <a:t>	</a:t>
            </a:r>
          </a:p>
          <a:p>
            <a:pPr lvl="1">
              <a:spcBef>
                <a:spcPts val="0"/>
              </a:spcBef>
              <a:defRPr/>
            </a:pPr>
            <a:r>
              <a:rPr lang="en-US" altLang="zh-CN" b="1" dirty="0">
                <a:solidFill>
                  <a:srgbClr val="FF0000"/>
                </a:solidFill>
                <a:latin typeface="Courier New" pitchFamily="49" charset="0"/>
                <a:cs typeface="Courier New" pitchFamily="49" charset="0"/>
              </a:rPr>
              <a:t>delete</a:t>
            </a:r>
            <a:r>
              <a:rPr lang="en-US" altLang="zh-CN" b="1" dirty="0">
                <a:latin typeface="Courier New" pitchFamily="49" charset="0"/>
                <a:cs typeface="Courier New" pitchFamily="49" charset="0"/>
              </a:rPr>
              <a:t> pd;</a:t>
            </a:r>
          </a:p>
          <a:p>
            <a:pPr lvl="1">
              <a:spcBef>
                <a:spcPts val="0"/>
              </a:spcBef>
              <a:defRPr/>
            </a:pPr>
            <a:r>
              <a:rPr lang="en-US" altLang="zh-CN" b="1" dirty="0">
                <a:solidFill>
                  <a:srgbClr val="FF0000"/>
                </a:solidFill>
                <a:latin typeface="Courier New" pitchFamily="49" charset="0"/>
                <a:cs typeface="Courier New" pitchFamily="49" charset="0"/>
              </a:rPr>
              <a:t>delete</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pda</a:t>
            </a:r>
            <a:r>
              <a:rPr lang="en-US" altLang="zh-CN" b="1" dirty="0">
                <a:latin typeface="Courier New" pitchFamily="49" charset="0"/>
                <a:cs typeface="Courier New" pitchFamily="49" charset="0"/>
              </a:rPr>
              <a:t>;</a:t>
            </a:r>
          </a:p>
          <a:p>
            <a:pPr lvl="1">
              <a:spcBef>
                <a:spcPts val="0"/>
              </a:spcBef>
              <a:defRPr/>
            </a:pPr>
            <a:r>
              <a:rPr lang="en-US" altLang="zh-CN" b="1" dirty="0">
                <a:solidFill>
                  <a:srgbClr val="FF0000"/>
                </a:solidFill>
                <a:latin typeface="Courier New" pitchFamily="49" charset="0"/>
                <a:cs typeface="Courier New" pitchFamily="49" charset="0"/>
              </a:rPr>
              <a:t>delete</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pdaa</a:t>
            </a:r>
            <a:r>
              <a:rPr lang="en-US" altLang="zh-CN" b="1" dirty="0">
                <a:latin typeface="Courier New" pitchFamily="49" charset="0"/>
                <a:cs typeface="Courier New" pitchFamily="49" charset="0"/>
              </a:rPr>
              <a:t>;</a:t>
            </a:r>
          </a:p>
        </p:txBody>
      </p:sp>
    </p:spTree>
    <p:extLst>
      <p:ext uri="{BB962C8B-B14F-4D97-AF65-F5344CB8AC3E}">
        <p14:creationId xmlns:p14="http://schemas.microsoft.com/office/powerpoint/2010/main" val="25012870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zh-CN" dirty="0"/>
              <a:t>内存泄露</a:t>
            </a:r>
            <a:endParaRPr lang="zh-CN" altLang="en-US" dirty="0"/>
          </a:p>
        </p:txBody>
      </p:sp>
      <p:sp>
        <p:nvSpPr>
          <p:cNvPr id="46083" name="内容占位符 2"/>
          <p:cNvSpPr>
            <a:spLocks noGrp="1"/>
          </p:cNvSpPr>
          <p:nvPr>
            <p:ph idx="1"/>
          </p:nvPr>
        </p:nvSpPr>
        <p:spPr/>
        <p:txBody>
          <a:bodyPr/>
          <a:lstStyle/>
          <a:p>
            <a:pPr lvl="1">
              <a:spcBef>
                <a:spcPts val="0"/>
              </a:spcBef>
              <a:buFontTx/>
              <a:buNone/>
            </a:pPr>
            <a:endParaRPr lang="en-US" altLang="zh-CN" b="1" dirty="0">
              <a:latin typeface="Courier New" pitchFamily="49" charset="0"/>
              <a:cs typeface="Courier New" pitchFamily="49" charset="0"/>
            </a:endParaRPr>
          </a:p>
          <a:p>
            <a:pPr lvl="1">
              <a:spcBef>
                <a:spcPts val="0"/>
              </a:spcBef>
              <a:buFontTx/>
              <a:buNone/>
            </a:pPr>
            <a:r>
              <a:rPr lang="en-US" altLang="zh-CN" b="1" dirty="0">
                <a:latin typeface="Courier New" pitchFamily="49" charset="0"/>
                <a:cs typeface="Courier New" pitchFamily="49" charset="0"/>
              </a:rPr>
              <a:t>int n;</a:t>
            </a:r>
            <a:endParaRPr lang="zh-CN" altLang="zh-CN" b="1" dirty="0">
              <a:latin typeface="Courier New" pitchFamily="49" charset="0"/>
              <a:cs typeface="Courier New" pitchFamily="49" charset="0"/>
            </a:endParaRPr>
          </a:p>
          <a:p>
            <a:pPr lvl="1">
              <a:spcBef>
                <a:spcPts val="0"/>
              </a:spcBef>
              <a:buNone/>
            </a:pPr>
            <a:r>
              <a:rPr lang="en-US" altLang="zh-CN" b="1" dirty="0" err="1">
                <a:latin typeface="Courier New" pitchFamily="49" charset="0"/>
                <a:cs typeface="Courier New" pitchFamily="49" charset="0"/>
              </a:rPr>
              <a:t>scanf</a:t>
            </a:r>
            <a:r>
              <a:rPr lang="en-US" altLang="zh-CN" b="1" dirty="0">
                <a:latin typeface="Courier New" pitchFamily="49" charset="0"/>
                <a:cs typeface="Courier New" pitchFamily="49" charset="0"/>
              </a:rPr>
              <a:t>("%d", &amp;n);	</a:t>
            </a:r>
          </a:p>
          <a:p>
            <a:pPr lvl="1">
              <a:spcBef>
                <a:spcPts val="0"/>
              </a:spcBef>
              <a:buNone/>
            </a:pPr>
            <a:r>
              <a:rPr lang="en-US" altLang="zh-CN" b="1" dirty="0">
                <a:latin typeface="Courier New" pitchFamily="49" charset="0"/>
                <a:cs typeface="Courier New" pitchFamily="49" charset="0"/>
              </a:rPr>
              <a:t>int *</a:t>
            </a:r>
            <a:r>
              <a:rPr lang="en-US" altLang="zh-CN" b="1" dirty="0" err="1">
                <a:latin typeface="Courier New" pitchFamily="49" charset="0"/>
                <a:cs typeface="Courier New" pitchFamily="49" charset="0"/>
              </a:rPr>
              <a:t>pda</a:t>
            </a:r>
            <a:r>
              <a:rPr lang="en-US" altLang="zh-CN" b="1" dirty="0">
                <a:latin typeface="Courier New" pitchFamily="49" charset="0"/>
                <a:cs typeface="Courier New" pitchFamily="49" charset="0"/>
              </a:rPr>
              <a:t> = (int *)malloc(n * </a:t>
            </a:r>
            <a:r>
              <a:rPr lang="en-US" altLang="zh-CN" b="1" dirty="0" err="1">
                <a:latin typeface="Courier New" pitchFamily="49" charset="0"/>
                <a:cs typeface="Courier New" pitchFamily="49" charset="0"/>
              </a:rPr>
              <a:t>sizeof</a:t>
            </a:r>
            <a:r>
              <a:rPr lang="en-US" altLang="zh-CN" b="1" dirty="0">
                <a:latin typeface="Courier New" pitchFamily="49" charset="0"/>
                <a:cs typeface="Courier New" pitchFamily="49" charset="0"/>
              </a:rPr>
              <a:t>(int)); </a:t>
            </a:r>
          </a:p>
          <a:p>
            <a:pPr lvl="1">
              <a:spcBef>
                <a:spcPts val="0"/>
              </a:spcBef>
              <a:buFontTx/>
              <a:buNone/>
            </a:pPr>
            <a:r>
              <a:rPr lang="en-US" altLang="zh-CN" b="1" dirty="0">
                <a:latin typeface="Courier New" pitchFamily="49" charset="0"/>
                <a:cs typeface="Courier New" pitchFamily="49" charset="0"/>
              </a:rPr>
              <a:t>……</a:t>
            </a:r>
          </a:p>
          <a:p>
            <a:pPr lvl="1">
              <a:spcBef>
                <a:spcPts val="0"/>
              </a:spcBef>
              <a:buFontTx/>
              <a:buNone/>
            </a:pPr>
            <a:endParaRPr lang="en-US" altLang="zh-CN" b="1" dirty="0">
              <a:latin typeface="Courier New" pitchFamily="49" charset="0"/>
              <a:cs typeface="Courier New" pitchFamily="49" charset="0"/>
            </a:endParaRPr>
          </a:p>
          <a:p>
            <a:pPr lvl="1">
              <a:spcBef>
                <a:spcPts val="0"/>
              </a:spcBef>
              <a:buNone/>
            </a:pPr>
            <a:endParaRPr lang="en-US" altLang="zh-CN" b="1" dirty="0">
              <a:latin typeface="Courier New" pitchFamily="49" charset="0"/>
              <a:cs typeface="Courier New" pitchFamily="49" charset="0"/>
            </a:endParaRPr>
          </a:p>
          <a:p>
            <a:pPr lvl="1">
              <a:spcBef>
                <a:spcPts val="0"/>
              </a:spcBef>
              <a:buNone/>
            </a:pPr>
            <a:r>
              <a:rPr lang="en-US" altLang="zh-CN" b="1" dirty="0">
                <a:latin typeface="Courier New" pitchFamily="49" charset="0"/>
                <a:cs typeface="Courier New" pitchFamily="49" charset="0"/>
              </a:rPr>
              <a:t>int m;</a:t>
            </a:r>
            <a:endParaRPr lang="zh-CN" altLang="zh-CN" b="1" dirty="0">
              <a:latin typeface="Courier New" pitchFamily="49" charset="0"/>
              <a:cs typeface="Courier New" pitchFamily="49" charset="0"/>
            </a:endParaRPr>
          </a:p>
          <a:p>
            <a:pPr lvl="1">
              <a:spcBef>
                <a:spcPts val="0"/>
              </a:spcBef>
              <a:buFontTx/>
              <a:buNone/>
            </a:pPr>
            <a:r>
              <a:rPr lang="en-US" altLang="zh-CN" b="1" dirty="0" err="1">
                <a:latin typeface="Courier New" pitchFamily="49" charset="0"/>
                <a:cs typeface="Courier New" pitchFamily="49" charset="0"/>
              </a:rPr>
              <a:t>pda</a:t>
            </a:r>
            <a:r>
              <a:rPr lang="en-US" altLang="zh-CN" b="1" dirty="0">
                <a:latin typeface="Courier New" pitchFamily="49" charset="0"/>
                <a:cs typeface="Courier New" pitchFamily="49" charset="0"/>
              </a:rPr>
              <a:t> = &amp;m; // </a:t>
            </a:r>
            <a:r>
              <a:rPr lang="en-US" altLang="zh-CN" b="1" dirty="0" err="1">
                <a:latin typeface="Courier New" pitchFamily="49" charset="0"/>
                <a:cs typeface="Courier New" pitchFamily="49" charset="0"/>
              </a:rPr>
              <a:t>pda</a:t>
            </a:r>
            <a:r>
              <a:rPr lang="zh-CN" altLang="en-US" b="1" dirty="0">
                <a:latin typeface="Courier New" pitchFamily="49" charset="0"/>
                <a:cs typeface="Courier New" pitchFamily="49" charset="0"/>
              </a:rPr>
              <a:t>指向的堆区泄露了</a:t>
            </a:r>
            <a:r>
              <a:rPr lang="en-US" altLang="zh-CN" b="1" dirty="0">
                <a:latin typeface="Courier New" pitchFamily="49" charset="0"/>
                <a:cs typeface="Courier New" pitchFamily="49" charset="0"/>
              </a:rPr>
              <a:t> </a:t>
            </a:r>
            <a:endParaRPr lang="zh-CN" altLang="zh-CN" b="1" dirty="0">
              <a:latin typeface="Courier New" pitchFamily="49" charset="0"/>
              <a:cs typeface="Courier New" pitchFamily="49" charset="0"/>
            </a:endParaRPr>
          </a:p>
        </p:txBody>
      </p:sp>
      <p:sp>
        <p:nvSpPr>
          <p:cNvPr id="46084" name="灯片编号占位符 5"/>
          <p:cNvSpPr txBox="1">
            <a:spLocks noGrp="1"/>
          </p:cNvSpPr>
          <p:nvPr/>
        </p:nvSpPr>
        <p:spPr bwMode="auto">
          <a:xfrm>
            <a:off x="10888832" y="6553200"/>
            <a:ext cx="119999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315643EE-7163-43AC-841D-E38055420460}" type="slidenum">
              <a:rPr lang="en-US" altLang="zh-CN" sz="1200">
                <a:ea typeface="楷体_GB2312" pitchFamily="49" charset="-122"/>
              </a:rPr>
              <a:pPr algn="r" eaLnBrk="1" hangingPunct="1"/>
              <a:t>55</a:t>
            </a:fld>
            <a:endParaRPr lang="en-US" altLang="zh-CN" sz="1200">
              <a:ea typeface="楷体_GB2312" pitchFamily="49" charset="-122"/>
            </a:endParaRPr>
          </a:p>
        </p:txBody>
      </p:sp>
      <p:sp>
        <p:nvSpPr>
          <p:cNvPr id="4" name="矩形 3">
            <a:extLst>
              <a:ext uri="{FF2B5EF4-FFF2-40B4-BE49-F238E27FC236}">
                <a16:creationId xmlns:a16="http://schemas.microsoft.com/office/drawing/2014/main" id="{D0ED1018-EAEF-4757-8B4C-F96B9067336A}"/>
              </a:ext>
            </a:extLst>
          </p:cNvPr>
          <p:cNvSpPr/>
          <p:nvPr/>
        </p:nvSpPr>
        <p:spPr>
          <a:xfrm>
            <a:off x="469582" y="2978950"/>
            <a:ext cx="3060339" cy="461665"/>
          </a:xfrm>
          <a:prstGeom prst="rect">
            <a:avLst/>
          </a:prstGeom>
          <a:ln>
            <a:solidFill>
              <a:schemeClr val="tx1"/>
            </a:solidFill>
          </a:ln>
        </p:spPr>
        <p:txBody>
          <a:bodyPr wrap="square">
            <a:spAutoFit/>
          </a:bodyPr>
          <a:lstStyle/>
          <a:p>
            <a:pPr>
              <a:spcBef>
                <a:spcPts val="0"/>
              </a:spcBef>
            </a:pPr>
            <a:r>
              <a:rPr lang="en-US" altLang="zh-CN" b="1" dirty="0">
                <a:solidFill>
                  <a:srgbClr val="FF0000"/>
                </a:solidFill>
                <a:latin typeface="Courier New" pitchFamily="49" charset="0"/>
                <a:cs typeface="Courier New" pitchFamily="49" charset="0"/>
              </a:rPr>
              <a:t>free(</a:t>
            </a:r>
            <a:r>
              <a:rPr lang="en-US" altLang="zh-CN" b="1" dirty="0" err="1">
                <a:solidFill>
                  <a:srgbClr val="FF0000"/>
                </a:solidFill>
                <a:latin typeface="Courier New" pitchFamily="49" charset="0"/>
                <a:cs typeface="Courier New" pitchFamily="49" charset="0"/>
              </a:rPr>
              <a:t>pda</a:t>
            </a:r>
            <a:r>
              <a:rPr lang="en-US" altLang="zh-CN" b="1" dirty="0">
                <a:solidFill>
                  <a:srgbClr val="FF0000"/>
                </a:solidFill>
                <a:latin typeface="Courier New" pitchFamily="49" charset="0"/>
                <a:cs typeface="Courier New" pitchFamily="49" charset="0"/>
              </a:rPr>
              <a:t>);  </a:t>
            </a:r>
            <a:endParaRPr lang="zh-CN" altLang="zh-CN" b="1" dirty="0">
              <a:solidFill>
                <a:srgbClr val="FF0000"/>
              </a:solidFill>
              <a:latin typeface="Courier New" pitchFamily="49" charset="0"/>
              <a:cs typeface="Courier New" pitchFamily="49" charset="0"/>
            </a:endParaRPr>
          </a:p>
        </p:txBody>
      </p:sp>
      <p:sp>
        <p:nvSpPr>
          <p:cNvPr id="13" name="Rectangle 4">
            <a:extLst>
              <a:ext uri="{FF2B5EF4-FFF2-40B4-BE49-F238E27FC236}">
                <a16:creationId xmlns:a16="http://schemas.microsoft.com/office/drawing/2014/main" id="{4C59A53C-2BB9-4263-97AA-DDDA8D6190F2}"/>
              </a:ext>
            </a:extLst>
          </p:cNvPr>
          <p:cNvSpPr>
            <a:spLocks noChangeArrowheads="1"/>
          </p:cNvSpPr>
          <p:nvPr/>
        </p:nvSpPr>
        <p:spPr bwMode="auto">
          <a:xfrm>
            <a:off x="8135829" y="2798930"/>
            <a:ext cx="1440000" cy="36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2000">
              <a:latin typeface="Courier New" panose="02070309020205020404" pitchFamily="49" charset="0"/>
              <a:cs typeface="Courier New" panose="02070309020205020404" pitchFamily="49" charset="0"/>
            </a:endParaRPr>
          </a:p>
        </p:txBody>
      </p:sp>
      <p:sp>
        <p:nvSpPr>
          <p:cNvPr id="14" name="Rectangle 5">
            <a:extLst>
              <a:ext uri="{FF2B5EF4-FFF2-40B4-BE49-F238E27FC236}">
                <a16:creationId xmlns:a16="http://schemas.microsoft.com/office/drawing/2014/main" id="{909B0D2C-748D-4EEC-8E7D-1138EF988658}"/>
              </a:ext>
            </a:extLst>
          </p:cNvPr>
          <p:cNvSpPr>
            <a:spLocks noChangeArrowheads="1"/>
          </p:cNvSpPr>
          <p:nvPr/>
        </p:nvSpPr>
        <p:spPr bwMode="auto">
          <a:xfrm>
            <a:off x="10370721" y="2853917"/>
            <a:ext cx="1440000" cy="1800000"/>
          </a:xfrm>
          <a:prstGeom prst="rect">
            <a:avLst/>
          </a:prstGeom>
          <a:solidFill>
            <a:schemeClr val="bg1">
              <a:lumMod val="75000"/>
              <a:alpha val="61176"/>
            </a:schemeClr>
          </a:solidFill>
          <a:ln w="9525">
            <a:solidFill>
              <a:srgbClr val="000000"/>
            </a:solidFill>
            <a:miter lim="800000"/>
            <a:headEnd/>
            <a:tailEnd/>
          </a:ln>
        </p:spPr>
        <p:txBody>
          <a:bodyPr anchor="ctr"/>
          <a:lstStyle/>
          <a:p>
            <a:pPr>
              <a:defRPr/>
            </a:pPr>
            <a:endParaRPr lang="zh-CN" altLang="en-US" sz="2000">
              <a:latin typeface="Courier New" panose="02070309020205020404" pitchFamily="49" charset="0"/>
              <a:ea typeface="宋体" pitchFamily="2" charset="-122"/>
              <a:cs typeface="Courier New" panose="02070309020205020404" pitchFamily="49" charset="0"/>
            </a:endParaRPr>
          </a:p>
        </p:txBody>
      </p:sp>
      <p:sp>
        <p:nvSpPr>
          <p:cNvPr id="15" name="Line 6">
            <a:extLst>
              <a:ext uri="{FF2B5EF4-FFF2-40B4-BE49-F238E27FC236}">
                <a16:creationId xmlns:a16="http://schemas.microsoft.com/office/drawing/2014/main" id="{66B3A808-D0DD-4031-9179-0290A3CC5684}"/>
              </a:ext>
            </a:extLst>
          </p:cNvPr>
          <p:cNvSpPr>
            <a:spLocks noChangeShapeType="1"/>
          </p:cNvSpPr>
          <p:nvPr/>
        </p:nvSpPr>
        <p:spPr bwMode="auto">
          <a:xfrm>
            <a:off x="9290561" y="3080240"/>
            <a:ext cx="10800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sz="2000">
              <a:latin typeface="Courier New" panose="02070309020205020404" pitchFamily="49" charset="0"/>
              <a:cs typeface="Courier New" panose="02070309020205020404" pitchFamily="49" charset="0"/>
            </a:endParaRPr>
          </a:p>
        </p:txBody>
      </p:sp>
      <p:sp>
        <p:nvSpPr>
          <p:cNvPr id="16" name="Text Box 7">
            <a:extLst>
              <a:ext uri="{FF2B5EF4-FFF2-40B4-BE49-F238E27FC236}">
                <a16:creationId xmlns:a16="http://schemas.microsoft.com/office/drawing/2014/main" id="{2B6FB6A6-5EE7-4C95-B0CF-62BCD2988E6D}"/>
              </a:ext>
            </a:extLst>
          </p:cNvPr>
          <p:cNvSpPr txBox="1">
            <a:spLocks noChangeArrowheads="1"/>
          </p:cNvSpPr>
          <p:nvPr/>
        </p:nvSpPr>
        <p:spPr bwMode="auto">
          <a:xfrm>
            <a:off x="7525405" y="2798930"/>
            <a:ext cx="854542" cy="36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864" tIns="0" rIns="51864" bIns="0"/>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sz="2000" b="1" dirty="0" err="1">
                <a:solidFill>
                  <a:srgbClr val="FFC000"/>
                </a:solidFill>
                <a:latin typeface="Courier New" panose="02070309020205020404" pitchFamily="49" charset="0"/>
                <a:cs typeface="Courier New" panose="02070309020205020404" pitchFamily="49" charset="0"/>
              </a:rPr>
              <a:t>pda</a:t>
            </a:r>
            <a:endParaRPr lang="zh-CN" altLang="zh-CN" sz="2000" b="1" dirty="0">
              <a:solidFill>
                <a:srgbClr val="FFC000"/>
              </a:solidFill>
              <a:latin typeface="Courier New" panose="02070309020205020404" pitchFamily="49" charset="0"/>
              <a:cs typeface="Courier New" panose="02070309020205020404" pitchFamily="49" charset="0"/>
            </a:endParaRPr>
          </a:p>
        </p:txBody>
      </p:sp>
      <p:sp>
        <p:nvSpPr>
          <p:cNvPr id="17" name="Rectangle 4">
            <a:extLst>
              <a:ext uri="{FF2B5EF4-FFF2-40B4-BE49-F238E27FC236}">
                <a16:creationId xmlns:a16="http://schemas.microsoft.com/office/drawing/2014/main" id="{54DDF7F7-9616-46E1-9E1F-CF519BC6F9E7}"/>
              </a:ext>
            </a:extLst>
          </p:cNvPr>
          <p:cNvSpPr>
            <a:spLocks noChangeArrowheads="1"/>
          </p:cNvSpPr>
          <p:nvPr/>
        </p:nvSpPr>
        <p:spPr bwMode="auto">
          <a:xfrm>
            <a:off x="8135829" y="2438890"/>
            <a:ext cx="1440000" cy="36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2000">
              <a:latin typeface="Courier New" panose="02070309020205020404" pitchFamily="49" charset="0"/>
              <a:cs typeface="Courier New" panose="02070309020205020404" pitchFamily="49" charset="0"/>
            </a:endParaRPr>
          </a:p>
        </p:txBody>
      </p:sp>
      <p:sp>
        <p:nvSpPr>
          <p:cNvPr id="18" name="Rectangle 4">
            <a:extLst>
              <a:ext uri="{FF2B5EF4-FFF2-40B4-BE49-F238E27FC236}">
                <a16:creationId xmlns:a16="http://schemas.microsoft.com/office/drawing/2014/main" id="{75F7A1D3-51E0-4940-9E2A-F27EF17C73F7}"/>
              </a:ext>
            </a:extLst>
          </p:cNvPr>
          <p:cNvSpPr>
            <a:spLocks noChangeArrowheads="1"/>
          </p:cNvSpPr>
          <p:nvPr/>
        </p:nvSpPr>
        <p:spPr bwMode="auto">
          <a:xfrm>
            <a:off x="8135829" y="3158970"/>
            <a:ext cx="1440000" cy="36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2000">
              <a:latin typeface="Courier New" panose="02070309020205020404" pitchFamily="49" charset="0"/>
              <a:cs typeface="Courier New" panose="02070309020205020404" pitchFamily="49" charset="0"/>
            </a:endParaRPr>
          </a:p>
        </p:txBody>
      </p:sp>
      <p:sp>
        <p:nvSpPr>
          <p:cNvPr id="21" name="Text Box 31">
            <a:extLst>
              <a:ext uri="{FF2B5EF4-FFF2-40B4-BE49-F238E27FC236}">
                <a16:creationId xmlns:a16="http://schemas.microsoft.com/office/drawing/2014/main" id="{0F9851FD-110D-4179-81A4-BC1A502FF8D5}"/>
              </a:ext>
            </a:extLst>
          </p:cNvPr>
          <p:cNvSpPr txBox="1">
            <a:spLocks noChangeArrowheads="1"/>
          </p:cNvSpPr>
          <p:nvPr/>
        </p:nvSpPr>
        <p:spPr bwMode="auto">
          <a:xfrm>
            <a:off x="9683421" y="2798930"/>
            <a:ext cx="91216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en-US" altLang="zh-CN" sz="3600" dirty="0">
                <a:solidFill>
                  <a:srgbClr val="FF0000"/>
                </a:solidFill>
                <a:latin typeface="Times New Roman" pitchFamily="18" charset="0"/>
              </a:rPr>
              <a:t>×</a:t>
            </a:r>
          </a:p>
        </p:txBody>
      </p:sp>
      <p:grpSp>
        <p:nvGrpSpPr>
          <p:cNvPr id="9" name="组合 8">
            <a:extLst>
              <a:ext uri="{FF2B5EF4-FFF2-40B4-BE49-F238E27FC236}">
                <a16:creationId xmlns:a16="http://schemas.microsoft.com/office/drawing/2014/main" id="{6DCDE1D0-816B-4640-B3AB-43057E62539A}"/>
              </a:ext>
            </a:extLst>
          </p:cNvPr>
          <p:cNvGrpSpPr/>
          <p:nvPr/>
        </p:nvGrpSpPr>
        <p:grpSpPr>
          <a:xfrm flipH="1">
            <a:off x="9290561" y="2612838"/>
            <a:ext cx="549059" cy="360000"/>
            <a:chOff x="9598791" y="2195154"/>
            <a:chExt cx="1037409" cy="530742"/>
          </a:xfrm>
        </p:grpSpPr>
        <p:cxnSp>
          <p:nvCxnSpPr>
            <p:cNvPr id="22" name="直接箭头连接符 21">
              <a:extLst>
                <a:ext uri="{FF2B5EF4-FFF2-40B4-BE49-F238E27FC236}">
                  <a16:creationId xmlns:a16="http://schemas.microsoft.com/office/drawing/2014/main" id="{01E6ED4A-AED1-4380-9EB7-79890D0FEE26}"/>
                </a:ext>
              </a:extLst>
            </p:cNvPr>
            <p:cNvCxnSpPr>
              <a:cxnSpLocks noChangeShapeType="1"/>
            </p:cNvCxnSpPr>
            <p:nvPr/>
          </p:nvCxnSpPr>
          <p:spPr bwMode="auto">
            <a:xfrm>
              <a:off x="9598791" y="2204106"/>
              <a:ext cx="476136"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 name="直接连接符 22">
              <a:extLst>
                <a:ext uri="{FF2B5EF4-FFF2-40B4-BE49-F238E27FC236}">
                  <a16:creationId xmlns:a16="http://schemas.microsoft.com/office/drawing/2014/main" id="{3D059107-5AEE-4CE9-8D70-FDDA4A4AF75F}"/>
                </a:ext>
              </a:extLst>
            </p:cNvPr>
            <p:cNvCxnSpPr>
              <a:cxnSpLocks noChangeShapeType="1"/>
            </p:cNvCxnSpPr>
            <p:nvPr/>
          </p:nvCxnSpPr>
          <p:spPr bwMode="auto">
            <a:xfrm flipV="1">
              <a:off x="9615803" y="2195154"/>
              <a:ext cx="0" cy="53074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4" name="直接连接符 23">
              <a:extLst>
                <a:ext uri="{FF2B5EF4-FFF2-40B4-BE49-F238E27FC236}">
                  <a16:creationId xmlns:a16="http://schemas.microsoft.com/office/drawing/2014/main" id="{69CC1B6A-9F21-491B-8BF9-AAD04F01726F}"/>
                </a:ext>
              </a:extLst>
            </p:cNvPr>
            <p:cNvCxnSpPr>
              <a:cxnSpLocks noChangeShapeType="1"/>
            </p:cNvCxnSpPr>
            <p:nvPr/>
          </p:nvCxnSpPr>
          <p:spPr bwMode="auto">
            <a:xfrm>
              <a:off x="9615909" y="2708610"/>
              <a:ext cx="1020291"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26" name="Text Box 7">
            <a:extLst>
              <a:ext uri="{FF2B5EF4-FFF2-40B4-BE49-F238E27FC236}">
                <a16:creationId xmlns:a16="http://schemas.microsoft.com/office/drawing/2014/main" id="{647087EF-C200-4ED9-855D-EF9E2D4796F8}"/>
              </a:ext>
            </a:extLst>
          </p:cNvPr>
          <p:cNvSpPr txBox="1">
            <a:spLocks noChangeArrowheads="1"/>
          </p:cNvSpPr>
          <p:nvPr/>
        </p:nvSpPr>
        <p:spPr bwMode="auto">
          <a:xfrm>
            <a:off x="7525405" y="3158970"/>
            <a:ext cx="854542" cy="36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864" tIns="0" rIns="51864" bIns="0"/>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sz="2000" b="1" dirty="0">
                <a:solidFill>
                  <a:srgbClr val="FFC000"/>
                </a:solidFill>
                <a:latin typeface="Courier New" panose="02070309020205020404" pitchFamily="49" charset="0"/>
                <a:cs typeface="Courier New" panose="02070309020205020404" pitchFamily="49" charset="0"/>
              </a:rPr>
              <a:t>  n</a:t>
            </a:r>
            <a:endParaRPr lang="zh-CN" altLang="zh-CN" sz="2000" b="1" dirty="0">
              <a:solidFill>
                <a:srgbClr val="FFC000"/>
              </a:solidFill>
              <a:latin typeface="Courier New" panose="02070309020205020404" pitchFamily="49" charset="0"/>
              <a:cs typeface="Courier New" panose="02070309020205020404" pitchFamily="49" charset="0"/>
            </a:endParaRPr>
          </a:p>
        </p:txBody>
      </p:sp>
      <p:sp>
        <p:nvSpPr>
          <p:cNvPr id="27" name="Text Box 7">
            <a:extLst>
              <a:ext uri="{FF2B5EF4-FFF2-40B4-BE49-F238E27FC236}">
                <a16:creationId xmlns:a16="http://schemas.microsoft.com/office/drawing/2014/main" id="{28C17A32-8461-4EC6-AE9A-C07299412723}"/>
              </a:ext>
            </a:extLst>
          </p:cNvPr>
          <p:cNvSpPr txBox="1">
            <a:spLocks noChangeArrowheads="1"/>
          </p:cNvSpPr>
          <p:nvPr/>
        </p:nvSpPr>
        <p:spPr bwMode="auto">
          <a:xfrm>
            <a:off x="7525405" y="2407204"/>
            <a:ext cx="854542" cy="36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864" tIns="0" rIns="51864" bIns="0"/>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sz="2000" b="1" dirty="0">
                <a:solidFill>
                  <a:srgbClr val="FFC000"/>
                </a:solidFill>
                <a:latin typeface="Courier New" panose="02070309020205020404" pitchFamily="49" charset="0"/>
                <a:cs typeface="Courier New" panose="02070309020205020404" pitchFamily="49" charset="0"/>
              </a:rPr>
              <a:t>  m</a:t>
            </a:r>
            <a:endParaRPr lang="zh-CN" altLang="zh-CN" sz="200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85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1"/>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zh-CN" dirty="0"/>
              <a:t>悬浮指针</a:t>
            </a:r>
            <a:endParaRPr lang="zh-CN" altLang="en-US" dirty="0"/>
          </a:p>
        </p:txBody>
      </p:sp>
      <p:sp>
        <p:nvSpPr>
          <p:cNvPr id="46083" name="内容占位符 2"/>
          <p:cNvSpPr>
            <a:spLocks noGrp="1"/>
          </p:cNvSpPr>
          <p:nvPr>
            <p:ph idx="1"/>
          </p:nvPr>
        </p:nvSpPr>
        <p:spPr/>
        <p:txBody>
          <a:bodyPr/>
          <a:lstStyle/>
          <a:p>
            <a:pPr lvl="1">
              <a:spcBef>
                <a:spcPts val="0"/>
              </a:spcBef>
              <a:buFontTx/>
              <a:buNone/>
            </a:pPr>
            <a:endParaRPr lang="en-US" altLang="zh-CN" b="1" dirty="0">
              <a:latin typeface="Courier New" pitchFamily="49" charset="0"/>
              <a:cs typeface="Courier New" pitchFamily="49" charset="0"/>
            </a:endParaRPr>
          </a:p>
          <a:p>
            <a:pPr lvl="1">
              <a:spcBef>
                <a:spcPts val="0"/>
              </a:spcBef>
              <a:buFontTx/>
              <a:buNone/>
            </a:pPr>
            <a:r>
              <a:rPr lang="en-US" altLang="zh-CN" b="1" dirty="0">
                <a:latin typeface="Courier New" pitchFamily="49" charset="0"/>
                <a:cs typeface="Courier New" pitchFamily="49" charset="0"/>
              </a:rPr>
              <a:t>int n;</a:t>
            </a:r>
            <a:endParaRPr lang="zh-CN" altLang="zh-CN" b="1" dirty="0">
              <a:latin typeface="Courier New" pitchFamily="49" charset="0"/>
              <a:cs typeface="Courier New" pitchFamily="49" charset="0"/>
            </a:endParaRPr>
          </a:p>
          <a:p>
            <a:pPr lvl="1">
              <a:spcBef>
                <a:spcPts val="0"/>
              </a:spcBef>
              <a:buNone/>
            </a:pPr>
            <a:r>
              <a:rPr lang="en-US" altLang="zh-CN" b="1" dirty="0" err="1">
                <a:latin typeface="Courier New" pitchFamily="49" charset="0"/>
                <a:cs typeface="Courier New" pitchFamily="49" charset="0"/>
              </a:rPr>
              <a:t>scanf</a:t>
            </a:r>
            <a:r>
              <a:rPr lang="en-US" altLang="zh-CN" b="1" dirty="0">
                <a:latin typeface="Courier New" pitchFamily="49" charset="0"/>
                <a:cs typeface="Courier New" pitchFamily="49" charset="0"/>
              </a:rPr>
              <a:t>("%d", &amp;n);	</a:t>
            </a:r>
          </a:p>
          <a:p>
            <a:pPr lvl="1">
              <a:spcBef>
                <a:spcPts val="0"/>
              </a:spcBef>
              <a:buNone/>
            </a:pPr>
            <a:r>
              <a:rPr lang="en-US" altLang="zh-CN" b="1" dirty="0">
                <a:latin typeface="Courier New" pitchFamily="49" charset="0"/>
                <a:cs typeface="Courier New" pitchFamily="49" charset="0"/>
              </a:rPr>
              <a:t>int *</a:t>
            </a:r>
            <a:r>
              <a:rPr lang="en-US" altLang="zh-CN" b="1" dirty="0" err="1">
                <a:latin typeface="Courier New" pitchFamily="49" charset="0"/>
                <a:cs typeface="Courier New" pitchFamily="49" charset="0"/>
              </a:rPr>
              <a:t>pda</a:t>
            </a:r>
            <a:r>
              <a:rPr lang="en-US" altLang="zh-CN" b="1" dirty="0">
                <a:latin typeface="Courier New" pitchFamily="49" charset="0"/>
                <a:cs typeface="Courier New" pitchFamily="49" charset="0"/>
              </a:rPr>
              <a:t> = (int *)malloc(n * </a:t>
            </a:r>
            <a:r>
              <a:rPr lang="en-US" altLang="zh-CN" b="1" dirty="0" err="1">
                <a:latin typeface="Courier New" pitchFamily="49" charset="0"/>
                <a:cs typeface="Courier New" pitchFamily="49" charset="0"/>
              </a:rPr>
              <a:t>sizeof</a:t>
            </a:r>
            <a:r>
              <a:rPr lang="en-US" altLang="zh-CN" b="1" dirty="0">
                <a:latin typeface="Courier New" pitchFamily="49" charset="0"/>
                <a:cs typeface="Courier New" pitchFamily="49" charset="0"/>
              </a:rPr>
              <a:t>(int)); </a:t>
            </a:r>
          </a:p>
          <a:p>
            <a:pPr lvl="1">
              <a:spcBef>
                <a:spcPts val="0"/>
              </a:spcBef>
              <a:buFontTx/>
              <a:buNone/>
            </a:pPr>
            <a:r>
              <a:rPr lang="en-US" altLang="zh-CN" b="1" dirty="0">
                <a:latin typeface="Courier New" pitchFamily="49" charset="0"/>
                <a:cs typeface="Courier New" pitchFamily="49" charset="0"/>
              </a:rPr>
              <a:t>……</a:t>
            </a:r>
          </a:p>
          <a:p>
            <a:pPr lvl="1">
              <a:spcBef>
                <a:spcPts val="0"/>
              </a:spcBef>
              <a:buFontTx/>
              <a:buNone/>
            </a:pPr>
            <a:endParaRPr lang="en-US" altLang="zh-CN" b="1" dirty="0">
              <a:latin typeface="Courier New" pitchFamily="49" charset="0"/>
              <a:cs typeface="Courier New" pitchFamily="49" charset="0"/>
            </a:endParaRPr>
          </a:p>
          <a:p>
            <a:pPr lvl="1">
              <a:spcBef>
                <a:spcPts val="0"/>
              </a:spcBef>
              <a:buNone/>
            </a:pPr>
            <a:endParaRPr lang="en-US" altLang="zh-CN" b="1" dirty="0">
              <a:latin typeface="Courier New" pitchFamily="49" charset="0"/>
              <a:cs typeface="Courier New" pitchFamily="49" charset="0"/>
            </a:endParaRPr>
          </a:p>
        </p:txBody>
      </p:sp>
      <p:sp>
        <p:nvSpPr>
          <p:cNvPr id="46084" name="灯片编号占位符 5"/>
          <p:cNvSpPr txBox="1">
            <a:spLocks noGrp="1"/>
          </p:cNvSpPr>
          <p:nvPr/>
        </p:nvSpPr>
        <p:spPr bwMode="auto">
          <a:xfrm>
            <a:off x="10888832" y="6553200"/>
            <a:ext cx="119999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315643EE-7163-43AC-841D-E38055420460}" type="slidenum">
              <a:rPr lang="en-US" altLang="zh-CN" sz="1200">
                <a:ea typeface="楷体_GB2312" pitchFamily="49" charset="-122"/>
              </a:rPr>
              <a:pPr algn="r" eaLnBrk="1" hangingPunct="1"/>
              <a:t>56</a:t>
            </a:fld>
            <a:endParaRPr lang="en-US" altLang="zh-CN" sz="1200">
              <a:ea typeface="楷体_GB2312" pitchFamily="49" charset="-122"/>
            </a:endParaRPr>
          </a:p>
        </p:txBody>
      </p:sp>
      <p:sp>
        <p:nvSpPr>
          <p:cNvPr id="3" name="矩形 2"/>
          <p:cNvSpPr/>
          <p:nvPr/>
        </p:nvSpPr>
        <p:spPr>
          <a:xfrm>
            <a:off x="499550" y="3474005"/>
            <a:ext cx="7260841" cy="461665"/>
          </a:xfrm>
          <a:prstGeom prst="rect">
            <a:avLst/>
          </a:prstGeom>
          <a:solidFill>
            <a:schemeClr val="bg1"/>
          </a:solidFill>
          <a:ln>
            <a:solidFill>
              <a:schemeClr val="tx1"/>
            </a:solidFill>
          </a:ln>
        </p:spPr>
        <p:txBody>
          <a:bodyPr wrap="square">
            <a:spAutoFit/>
          </a:bodyPr>
          <a:lstStyle/>
          <a:p>
            <a:r>
              <a:rPr lang="en-US" altLang="zh-CN" b="1" dirty="0" err="1">
                <a:solidFill>
                  <a:srgbClr val="FF0000"/>
                </a:solidFill>
                <a:latin typeface="Courier New" pitchFamily="49" charset="0"/>
                <a:cs typeface="Courier New" pitchFamily="49" charset="0"/>
              </a:rPr>
              <a:t>pda</a:t>
            </a:r>
            <a:r>
              <a:rPr lang="en-US" altLang="zh-CN" b="1" dirty="0">
                <a:solidFill>
                  <a:srgbClr val="FF0000"/>
                </a:solidFill>
                <a:latin typeface="Courier New" pitchFamily="49" charset="0"/>
                <a:cs typeface="Courier New" pitchFamily="49" charset="0"/>
              </a:rPr>
              <a:t> = NULL; //</a:t>
            </a:r>
            <a:r>
              <a:rPr lang="zh-CN" altLang="en-US" b="1" dirty="0">
                <a:solidFill>
                  <a:srgbClr val="FF0000"/>
                </a:solidFill>
                <a:latin typeface="Courier New" pitchFamily="49" charset="0"/>
                <a:cs typeface="Courier New" pitchFamily="49" charset="0"/>
              </a:rPr>
              <a:t>清理 </a:t>
            </a:r>
            <a:r>
              <a:rPr lang="en-US" altLang="zh-CN" b="1" dirty="0" err="1">
                <a:solidFill>
                  <a:srgbClr val="FF0000"/>
                </a:solidFill>
                <a:latin typeface="Courier New" pitchFamily="49" charset="0"/>
                <a:cs typeface="Courier New" pitchFamily="49" charset="0"/>
              </a:rPr>
              <a:t>pda</a:t>
            </a:r>
            <a:r>
              <a:rPr lang="en-US" altLang="zh-CN" b="1" dirty="0">
                <a:solidFill>
                  <a:srgbClr val="FF0000"/>
                </a:solidFill>
                <a:latin typeface="Courier New" pitchFamily="49" charset="0"/>
                <a:cs typeface="Courier New" pitchFamily="49" charset="0"/>
              </a:rPr>
              <a:t> </a:t>
            </a:r>
            <a:r>
              <a:rPr lang="zh-CN" altLang="en-US" b="1" dirty="0">
                <a:solidFill>
                  <a:srgbClr val="FF0000"/>
                </a:solidFill>
                <a:latin typeface="Courier New" pitchFamily="49" charset="0"/>
                <a:cs typeface="Courier New" pitchFamily="49" charset="0"/>
              </a:rPr>
              <a:t>里的地址，以免乱指</a:t>
            </a:r>
          </a:p>
        </p:txBody>
      </p:sp>
      <p:sp>
        <p:nvSpPr>
          <p:cNvPr id="4" name="矩形 3">
            <a:extLst>
              <a:ext uri="{FF2B5EF4-FFF2-40B4-BE49-F238E27FC236}">
                <a16:creationId xmlns:a16="http://schemas.microsoft.com/office/drawing/2014/main" id="{D0ED1018-EAEF-4757-8B4C-F96B9067336A}"/>
              </a:ext>
            </a:extLst>
          </p:cNvPr>
          <p:cNvSpPr/>
          <p:nvPr/>
        </p:nvSpPr>
        <p:spPr>
          <a:xfrm>
            <a:off x="469582" y="2978950"/>
            <a:ext cx="3060339" cy="461665"/>
          </a:xfrm>
          <a:prstGeom prst="rect">
            <a:avLst/>
          </a:prstGeom>
        </p:spPr>
        <p:txBody>
          <a:bodyPr wrap="square">
            <a:spAutoFit/>
          </a:bodyPr>
          <a:lstStyle/>
          <a:p>
            <a:pPr>
              <a:spcBef>
                <a:spcPts val="0"/>
              </a:spcBef>
            </a:pPr>
            <a:r>
              <a:rPr lang="en-US" altLang="zh-CN" b="1" dirty="0">
                <a:solidFill>
                  <a:srgbClr val="FF0000"/>
                </a:solidFill>
                <a:latin typeface="Courier New" pitchFamily="49" charset="0"/>
                <a:cs typeface="Courier New" pitchFamily="49" charset="0"/>
              </a:rPr>
              <a:t>free(</a:t>
            </a:r>
            <a:r>
              <a:rPr lang="en-US" altLang="zh-CN" b="1" dirty="0" err="1">
                <a:solidFill>
                  <a:srgbClr val="FF0000"/>
                </a:solidFill>
                <a:latin typeface="Courier New" pitchFamily="49" charset="0"/>
                <a:cs typeface="Courier New" pitchFamily="49" charset="0"/>
              </a:rPr>
              <a:t>pda</a:t>
            </a:r>
            <a:r>
              <a:rPr lang="en-US" altLang="zh-CN" b="1" dirty="0">
                <a:solidFill>
                  <a:srgbClr val="FF0000"/>
                </a:solidFill>
                <a:latin typeface="Courier New" pitchFamily="49" charset="0"/>
                <a:cs typeface="Courier New" pitchFamily="49" charset="0"/>
              </a:rPr>
              <a:t>); </a:t>
            </a:r>
            <a:endParaRPr lang="zh-CN" altLang="zh-CN" b="1" dirty="0">
              <a:solidFill>
                <a:srgbClr val="FF0000"/>
              </a:solidFill>
              <a:latin typeface="Courier New" pitchFamily="49" charset="0"/>
              <a:cs typeface="Courier New" pitchFamily="49" charset="0"/>
            </a:endParaRPr>
          </a:p>
        </p:txBody>
      </p:sp>
      <p:sp>
        <p:nvSpPr>
          <p:cNvPr id="13" name="Rectangle 4">
            <a:extLst>
              <a:ext uri="{FF2B5EF4-FFF2-40B4-BE49-F238E27FC236}">
                <a16:creationId xmlns:a16="http://schemas.microsoft.com/office/drawing/2014/main" id="{4C59A53C-2BB9-4263-97AA-DDDA8D6190F2}"/>
              </a:ext>
            </a:extLst>
          </p:cNvPr>
          <p:cNvSpPr>
            <a:spLocks noChangeArrowheads="1"/>
          </p:cNvSpPr>
          <p:nvPr/>
        </p:nvSpPr>
        <p:spPr bwMode="auto">
          <a:xfrm>
            <a:off x="8570641" y="2853917"/>
            <a:ext cx="1440000" cy="36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2000">
              <a:latin typeface="Courier New" panose="02070309020205020404" pitchFamily="49" charset="0"/>
              <a:cs typeface="Courier New" panose="02070309020205020404" pitchFamily="49" charset="0"/>
            </a:endParaRPr>
          </a:p>
        </p:txBody>
      </p:sp>
      <p:sp>
        <p:nvSpPr>
          <p:cNvPr id="14" name="Rectangle 5">
            <a:extLst>
              <a:ext uri="{FF2B5EF4-FFF2-40B4-BE49-F238E27FC236}">
                <a16:creationId xmlns:a16="http://schemas.microsoft.com/office/drawing/2014/main" id="{909B0D2C-748D-4EEC-8E7D-1138EF988658}"/>
              </a:ext>
            </a:extLst>
          </p:cNvPr>
          <p:cNvSpPr>
            <a:spLocks noChangeArrowheads="1"/>
          </p:cNvSpPr>
          <p:nvPr/>
        </p:nvSpPr>
        <p:spPr bwMode="auto">
          <a:xfrm>
            <a:off x="10595706" y="2853917"/>
            <a:ext cx="1440000" cy="1800000"/>
          </a:xfrm>
          <a:prstGeom prst="rect">
            <a:avLst/>
          </a:prstGeom>
          <a:solidFill>
            <a:schemeClr val="bg1">
              <a:lumMod val="75000"/>
              <a:alpha val="61176"/>
            </a:schemeClr>
          </a:solidFill>
          <a:ln w="9525">
            <a:solidFill>
              <a:srgbClr val="000000"/>
            </a:solidFill>
            <a:miter lim="800000"/>
            <a:headEnd/>
            <a:tailEnd/>
          </a:ln>
        </p:spPr>
        <p:txBody>
          <a:bodyPr anchor="ctr"/>
          <a:lstStyle/>
          <a:p>
            <a:pPr>
              <a:defRPr/>
            </a:pPr>
            <a:endParaRPr lang="zh-CN" altLang="en-US" sz="2000">
              <a:latin typeface="Courier New" panose="02070309020205020404" pitchFamily="49" charset="0"/>
              <a:ea typeface="宋体" pitchFamily="2" charset="-122"/>
              <a:cs typeface="Courier New" panose="02070309020205020404" pitchFamily="49" charset="0"/>
            </a:endParaRPr>
          </a:p>
        </p:txBody>
      </p:sp>
      <p:sp>
        <p:nvSpPr>
          <p:cNvPr id="15" name="Line 6">
            <a:extLst>
              <a:ext uri="{FF2B5EF4-FFF2-40B4-BE49-F238E27FC236}">
                <a16:creationId xmlns:a16="http://schemas.microsoft.com/office/drawing/2014/main" id="{66B3A808-D0DD-4031-9179-0290A3CC5684}"/>
              </a:ext>
            </a:extLst>
          </p:cNvPr>
          <p:cNvSpPr>
            <a:spLocks noChangeShapeType="1"/>
          </p:cNvSpPr>
          <p:nvPr/>
        </p:nvSpPr>
        <p:spPr bwMode="auto">
          <a:xfrm>
            <a:off x="9875626" y="3113965"/>
            <a:ext cx="7200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sz="2000">
              <a:latin typeface="Courier New" panose="02070309020205020404" pitchFamily="49" charset="0"/>
              <a:cs typeface="Courier New" panose="02070309020205020404" pitchFamily="49" charset="0"/>
            </a:endParaRPr>
          </a:p>
        </p:txBody>
      </p:sp>
      <p:sp>
        <p:nvSpPr>
          <p:cNvPr id="16" name="Text Box 7">
            <a:extLst>
              <a:ext uri="{FF2B5EF4-FFF2-40B4-BE49-F238E27FC236}">
                <a16:creationId xmlns:a16="http://schemas.microsoft.com/office/drawing/2014/main" id="{2B6FB6A6-5EE7-4C95-B0CF-62BCD2988E6D}"/>
              </a:ext>
            </a:extLst>
          </p:cNvPr>
          <p:cNvSpPr txBox="1">
            <a:spLocks noChangeArrowheads="1"/>
          </p:cNvSpPr>
          <p:nvPr/>
        </p:nvSpPr>
        <p:spPr bwMode="auto">
          <a:xfrm>
            <a:off x="7960217" y="2877936"/>
            <a:ext cx="854542" cy="36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864" tIns="0" rIns="51864" bIns="0"/>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sz="2000" b="1" dirty="0" err="1">
                <a:solidFill>
                  <a:srgbClr val="FFC000"/>
                </a:solidFill>
                <a:latin typeface="Courier New" panose="02070309020205020404" pitchFamily="49" charset="0"/>
                <a:cs typeface="Courier New" panose="02070309020205020404" pitchFamily="49" charset="0"/>
              </a:rPr>
              <a:t>pda</a:t>
            </a:r>
            <a:endParaRPr lang="zh-CN" altLang="zh-CN" sz="2000" b="1" dirty="0">
              <a:solidFill>
                <a:srgbClr val="FFC000"/>
              </a:solidFill>
              <a:latin typeface="Courier New" panose="02070309020205020404" pitchFamily="49" charset="0"/>
              <a:cs typeface="Courier New" panose="02070309020205020404" pitchFamily="49" charset="0"/>
            </a:endParaRPr>
          </a:p>
        </p:txBody>
      </p:sp>
      <p:sp>
        <p:nvSpPr>
          <p:cNvPr id="18" name="Rectangle 4">
            <a:extLst>
              <a:ext uri="{FF2B5EF4-FFF2-40B4-BE49-F238E27FC236}">
                <a16:creationId xmlns:a16="http://schemas.microsoft.com/office/drawing/2014/main" id="{75F7A1D3-51E0-4940-9E2A-F27EF17C73F7}"/>
              </a:ext>
            </a:extLst>
          </p:cNvPr>
          <p:cNvSpPr>
            <a:spLocks noChangeArrowheads="1"/>
          </p:cNvSpPr>
          <p:nvPr/>
        </p:nvSpPr>
        <p:spPr bwMode="auto">
          <a:xfrm>
            <a:off x="8570641" y="3203975"/>
            <a:ext cx="1440000" cy="36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200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19387C9C-E4CA-49B4-B1AA-4A566BDE1121}"/>
              </a:ext>
            </a:extLst>
          </p:cNvPr>
          <p:cNvSpPr/>
          <p:nvPr/>
        </p:nvSpPr>
        <p:spPr>
          <a:xfrm>
            <a:off x="444813" y="3973870"/>
            <a:ext cx="8853706" cy="461665"/>
          </a:xfrm>
          <a:prstGeom prst="rect">
            <a:avLst/>
          </a:prstGeom>
          <a:solidFill>
            <a:schemeClr val="bg1"/>
          </a:solidFill>
        </p:spPr>
        <p:txBody>
          <a:bodyPr wrap="none">
            <a:spAutoFit/>
          </a:bodyPr>
          <a:lstStyle/>
          <a:p>
            <a:r>
              <a:rPr lang="zh-CN" altLang="en-US" b="1" dirty="0">
                <a:solidFill>
                  <a:srgbClr val="0000FF"/>
                </a:solidFill>
                <a:latin typeface="Courier New" panose="02070309020205020404" pitchFamily="49" charset="0"/>
                <a:ea typeface="华文中宋" panose="02010600040101010101" pitchFamily="2" charset="-122"/>
                <a:cs typeface="Courier New" panose="02070309020205020404" pitchFamily="49" charset="0"/>
              </a:rPr>
              <a:t>*</a:t>
            </a:r>
            <a:r>
              <a:rPr lang="en-US" altLang="zh-CN" b="1" dirty="0" err="1">
                <a:solidFill>
                  <a:srgbClr val="0000FF"/>
                </a:solidFill>
                <a:latin typeface="Courier New" panose="02070309020205020404" pitchFamily="49" charset="0"/>
                <a:ea typeface="华文中宋" panose="02010600040101010101" pitchFamily="2" charset="-122"/>
                <a:cs typeface="Courier New" panose="02070309020205020404" pitchFamily="49" charset="0"/>
              </a:rPr>
              <a:t>pda</a:t>
            </a:r>
            <a:r>
              <a:rPr lang="en-US" altLang="zh-CN" b="1" dirty="0">
                <a:solidFill>
                  <a:srgbClr val="0000FF"/>
                </a:solidFill>
                <a:latin typeface="Courier New" panose="02070309020205020404" pitchFamily="49" charset="0"/>
                <a:ea typeface="华文中宋" panose="02010600040101010101" pitchFamily="2" charset="-122"/>
                <a:cs typeface="Courier New" panose="02070309020205020404" pitchFamily="49" charset="0"/>
              </a:rPr>
              <a:t> = 3;</a:t>
            </a:r>
            <a:r>
              <a:rPr lang="en-US" altLang="zh-CN" dirty="0">
                <a:latin typeface="Courier New" panose="02070309020205020404" pitchFamily="49" charset="0"/>
                <a:ea typeface="华文中宋" panose="02010600040101010101" pitchFamily="2" charset="-122"/>
                <a:cs typeface="Courier New" panose="02070309020205020404" pitchFamily="49" charset="0"/>
              </a:rPr>
              <a:t> 	//</a:t>
            </a:r>
            <a:r>
              <a:rPr lang="en-US" altLang="zh-CN" b="1" dirty="0">
                <a:latin typeface="Courier New" panose="02070309020205020404" pitchFamily="49" charset="0"/>
                <a:ea typeface="华文中宋" panose="02010600040101010101" pitchFamily="2" charset="-122"/>
                <a:cs typeface="Courier New" panose="02070309020205020404" pitchFamily="49" charset="0"/>
              </a:rPr>
              <a:t> </a:t>
            </a:r>
            <a:r>
              <a:rPr lang="en-US" altLang="zh-CN" dirty="0" err="1">
                <a:latin typeface="Courier New" panose="02070309020205020404" pitchFamily="49" charset="0"/>
                <a:ea typeface="华文中宋" panose="02010600040101010101" pitchFamily="2" charset="-122"/>
                <a:cs typeface="Courier New" panose="02070309020205020404" pitchFamily="49" charset="0"/>
              </a:rPr>
              <a:t>pda</a:t>
            </a:r>
            <a:r>
              <a:rPr lang="zh-CN" altLang="zh-CN" dirty="0">
                <a:latin typeface="Courier New" panose="02070309020205020404" pitchFamily="49" charset="0"/>
                <a:ea typeface="华文中宋" panose="02010600040101010101" pitchFamily="2" charset="-122"/>
                <a:cs typeface="Courier New" panose="02070309020205020404" pitchFamily="49" charset="0"/>
              </a:rPr>
              <a:t>变为“悬浮指针”，不能通过</a:t>
            </a:r>
            <a:r>
              <a:rPr lang="en-US" altLang="zh-CN" dirty="0" err="1">
                <a:latin typeface="Courier New" panose="02070309020205020404" pitchFamily="49" charset="0"/>
                <a:ea typeface="华文中宋" panose="02010600040101010101" pitchFamily="2" charset="-122"/>
                <a:cs typeface="Courier New" panose="02070309020205020404" pitchFamily="49" charset="0"/>
              </a:rPr>
              <a:t>pda</a:t>
            </a:r>
            <a:r>
              <a:rPr lang="zh-CN" altLang="zh-CN" dirty="0">
                <a:latin typeface="Courier New" panose="02070309020205020404" pitchFamily="49" charset="0"/>
                <a:ea typeface="华文中宋" panose="02010600040101010101" pitchFamily="2" charset="-122"/>
                <a:cs typeface="Courier New" panose="02070309020205020404" pitchFamily="49" charset="0"/>
              </a:rPr>
              <a:t>访问数据</a:t>
            </a:r>
            <a:endParaRPr lang="en-US" altLang="zh-CN" dirty="0">
              <a:solidFill>
                <a:srgbClr val="0000FF"/>
              </a:solidFill>
              <a:latin typeface="Courier New" panose="02070309020205020404" pitchFamily="49" charset="0"/>
              <a:ea typeface="华文中宋" panose="02010600040101010101" pitchFamily="2" charset="-122"/>
              <a:cs typeface="Courier New" panose="02070309020205020404" pitchFamily="49" charset="0"/>
            </a:endParaRPr>
          </a:p>
        </p:txBody>
      </p:sp>
      <p:sp>
        <p:nvSpPr>
          <p:cNvPr id="21" name="Text Box 31">
            <a:extLst>
              <a:ext uri="{FF2B5EF4-FFF2-40B4-BE49-F238E27FC236}">
                <a16:creationId xmlns:a16="http://schemas.microsoft.com/office/drawing/2014/main" id="{0F9851FD-110D-4179-81A4-BC1A502FF8D5}"/>
              </a:ext>
            </a:extLst>
          </p:cNvPr>
          <p:cNvSpPr txBox="1">
            <a:spLocks noChangeArrowheads="1"/>
          </p:cNvSpPr>
          <p:nvPr/>
        </p:nvSpPr>
        <p:spPr bwMode="auto">
          <a:xfrm>
            <a:off x="10955746" y="3355427"/>
            <a:ext cx="7280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en-US" altLang="zh-CN" sz="3600" dirty="0">
                <a:solidFill>
                  <a:srgbClr val="FF0000"/>
                </a:solidFill>
                <a:latin typeface="Times New Roman" pitchFamily="18" charset="0"/>
              </a:rPr>
              <a:t>×</a:t>
            </a:r>
          </a:p>
        </p:txBody>
      </p:sp>
      <p:sp>
        <p:nvSpPr>
          <p:cNvPr id="26" name="Text Box 7">
            <a:extLst>
              <a:ext uri="{FF2B5EF4-FFF2-40B4-BE49-F238E27FC236}">
                <a16:creationId xmlns:a16="http://schemas.microsoft.com/office/drawing/2014/main" id="{647087EF-C200-4ED9-855D-EF9E2D4796F8}"/>
              </a:ext>
            </a:extLst>
          </p:cNvPr>
          <p:cNvSpPr txBox="1">
            <a:spLocks noChangeArrowheads="1"/>
          </p:cNvSpPr>
          <p:nvPr/>
        </p:nvSpPr>
        <p:spPr bwMode="auto">
          <a:xfrm>
            <a:off x="7960217" y="3464881"/>
            <a:ext cx="854542" cy="36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864" tIns="0" rIns="51864" bIns="0"/>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sz="2000" b="1" dirty="0">
                <a:solidFill>
                  <a:srgbClr val="FFC000"/>
                </a:solidFill>
                <a:latin typeface="Courier New" panose="02070309020205020404" pitchFamily="49" charset="0"/>
                <a:cs typeface="Courier New" panose="02070309020205020404" pitchFamily="49" charset="0"/>
              </a:rPr>
              <a:t>  n</a:t>
            </a:r>
            <a:endParaRPr lang="zh-CN" altLang="zh-CN" sz="200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334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zh-CN" altLang="en-US" dirty="0"/>
              <a:t>实际应用</a:t>
            </a:r>
          </a:p>
        </p:txBody>
      </p:sp>
      <p:sp>
        <p:nvSpPr>
          <p:cNvPr id="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C742272A-566A-4514-987F-064AD6CFD4D7}" type="slidenum">
              <a:rPr lang="en-US" altLang="zh-CN" sz="1200">
                <a:ea typeface="楷体_GB2312" pitchFamily="49" charset="-122"/>
              </a:rPr>
              <a:pPr algn="r" eaLnBrk="1" hangingPunct="1"/>
              <a:t>57</a:t>
            </a:fld>
            <a:endParaRPr lang="en-US" altLang="zh-CN" sz="1200">
              <a:ea typeface="楷体_GB2312" pitchFamily="49" charset="-122"/>
            </a:endParaRPr>
          </a:p>
        </p:txBody>
      </p:sp>
    </p:spTree>
    <p:extLst>
      <p:ext uri="{BB962C8B-B14F-4D97-AF65-F5344CB8AC3E}">
        <p14:creationId xmlns:p14="http://schemas.microsoft.com/office/powerpoint/2010/main" val="29759538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endParaRPr lang="zh-CN" altLang="en-US" dirty="0"/>
          </a:p>
        </p:txBody>
      </p:sp>
      <p:sp>
        <p:nvSpPr>
          <p:cNvPr id="49155" name="内容占位符 2"/>
          <p:cNvSpPr>
            <a:spLocks noGrp="1"/>
          </p:cNvSpPr>
          <p:nvPr>
            <p:ph idx="1"/>
          </p:nvPr>
        </p:nvSpPr>
        <p:spPr/>
        <p:txBody>
          <a:bodyPr/>
          <a:lstStyle/>
          <a:p>
            <a:pPr>
              <a:buFontTx/>
              <a:buNone/>
            </a:pPr>
            <a:r>
              <a:rPr lang="en-US" altLang="zh-CN" dirty="0">
                <a:latin typeface="Courier New" pitchFamily="49" charset="0"/>
                <a:cs typeface="Courier New" pitchFamily="49" charset="0"/>
              </a:rPr>
              <a:t>1</a:t>
            </a:r>
            <a:r>
              <a:rPr lang="zh-CN" altLang="zh-CN" dirty="0">
                <a:latin typeface="Courier New" pitchFamily="49" charset="0"/>
                <a:cs typeface="Courier New" pitchFamily="49" charset="0"/>
              </a:rPr>
              <a:t>）对输入的</a:t>
            </a:r>
            <a:r>
              <a:rPr lang="en-US" altLang="zh-CN" dirty="0">
                <a:latin typeface="Courier New" pitchFamily="49" charset="0"/>
                <a:cs typeface="Courier New" pitchFamily="49" charset="0"/>
              </a:rPr>
              <a:t>10</a:t>
            </a:r>
            <a:r>
              <a:rPr lang="zh-CN" altLang="zh-CN" dirty="0">
                <a:latin typeface="Courier New" pitchFamily="49" charset="0"/>
                <a:cs typeface="Courier New" pitchFamily="49" charset="0"/>
              </a:rPr>
              <a:t>个整数进行排序，可以用数组来实现：</a:t>
            </a:r>
            <a:endParaRPr lang="en-US" altLang="zh-CN" dirty="0">
              <a:latin typeface="Courier New" pitchFamily="49" charset="0"/>
              <a:cs typeface="Courier New" pitchFamily="49" charset="0"/>
            </a:endParaRPr>
          </a:p>
          <a:p>
            <a:pPr>
              <a:buFontTx/>
              <a:buNone/>
            </a:pPr>
            <a:endParaRPr lang="zh-CN" altLang="zh-CN" dirty="0">
              <a:latin typeface="Courier New" pitchFamily="49" charset="0"/>
              <a:cs typeface="Courier New" pitchFamily="49" charset="0"/>
            </a:endParaRPr>
          </a:p>
          <a:p>
            <a:pPr>
              <a:buFontTx/>
              <a:buNone/>
            </a:pPr>
            <a:r>
              <a:rPr lang="en-US" altLang="zh-CN" dirty="0" err="1">
                <a:latin typeface="Courier New" pitchFamily="49" charset="0"/>
                <a:cs typeface="Courier New" pitchFamily="49" charset="0"/>
              </a:rPr>
              <a:t>const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N = 10;</a:t>
            </a:r>
            <a:endParaRPr lang="zh-CN" altLang="zh-CN" dirty="0">
              <a:latin typeface="Courier New" pitchFamily="49" charset="0"/>
              <a:cs typeface="Courier New" pitchFamily="49" charset="0"/>
            </a:endParaRPr>
          </a:p>
          <a:p>
            <a:pPr>
              <a:buFontTx/>
              <a:buNone/>
            </a:pPr>
            <a:r>
              <a:rPr lang="en-US" altLang="zh-CN" dirty="0" err="1">
                <a:solidFill>
                  <a:srgbClr val="FF0000"/>
                </a:solidFill>
                <a:latin typeface="Courier New" pitchFamily="49" charset="0"/>
                <a:cs typeface="Courier New" pitchFamily="49" charset="0"/>
              </a:rPr>
              <a:t>int</a:t>
            </a:r>
            <a:r>
              <a:rPr lang="en-US" altLang="zh-CN" dirty="0">
                <a:solidFill>
                  <a:srgbClr val="FF0000"/>
                </a:solidFill>
                <a:latin typeface="Courier New" pitchFamily="49" charset="0"/>
                <a:cs typeface="Courier New" pitchFamily="49" charset="0"/>
              </a:rPr>
              <a:t> </a:t>
            </a:r>
            <a:r>
              <a:rPr lang="en-US" altLang="zh-CN" dirty="0" err="1">
                <a:solidFill>
                  <a:srgbClr val="FF0000"/>
                </a:solidFill>
                <a:latin typeface="Courier New" pitchFamily="49" charset="0"/>
                <a:cs typeface="Courier New" pitchFamily="49" charset="0"/>
              </a:rPr>
              <a:t>i</a:t>
            </a:r>
            <a:r>
              <a:rPr lang="en-US" altLang="zh-CN" dirty="0">
                <a:solidFill>
                  <a:srgbClr val="FF0000"/>
                </a:solidFill>
                <a:latin typeface="Courier New" pitchFamily="49" charset="0"/>
                <a:cs typeface="Courier New" pitchFamily="49" charset="0"/>
              </a:rPr>
              <a:t>, a[N];</a:t>
            </a:r>
          </a:p>
          <a:p>
            <a:pPr>
              <a:buFontTx/>
              <a:buNone/>
            </a:pP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for(</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 0;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&lt; N;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scanf</a:t>
            </a:r>
            <a:r>
              <a:rPr lang="en-US" altLang="zh-CN" dirty="0">
                <a:latin typeface="Courier New" pitchFamily="49" charset="0"/>
                <a:cs typeface="Courier New" pitchFamily="49" charset="0"/>
              </a:rPr>
              <a:t>("%d", &amp;a[</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cin</a:t>
            </a:r>
            <a:r>
              <a:rPr lang="en-US" altLang="zh-CN" dirty="0">
                <a:latin typeface="Courier New" pitchFamily="49" charset="0"/>
                <a:cs typeface="Courier New" pitchFamily="49" charset="0"/>
              </a:rPr>
              <a:t> &gt;&gt; a[</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a:t>
            </a:r>
          </a:p>
          <a:p>
            <a:pPr>
              <a:buFontTx/>
              <a:buNone/>
            </a:pP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Sort(a, N);</a:t>
            </a:r>
          </a:p>
          <a:p>
            <a:pPr>
              <a:buFontTx/>
              <a:buNone/>
            </a:pPr>
            <a:r>
              <a:rPr lang="en-US" altLang="zh-CN" dirty="0">
                <a:latin typeface="Courier New" pitchFamily="49" charset="0"/>
                <a:cs typeface="Courier New" pitchFamily="49" charset="0"/>
              </a:rPr>
              <a:t>…</a:t>
            </a:r>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29A54115-E83F-479B-8677-8BCE4C38B425}" type="slidenum">
              <a:rPr lang="en-US" altLang="zh-CN" sz="1200">
                <a:ea typeface="+mn-ea"/>
              </a:rPr>
              <a:pPr algn="r">
                <a:defRPr/>
              </a:pPr>
              <a:t>58</a:t>
            </a:fld>
            <a:endParaRPr lang="en-US" altLang="zh-CN" sz="1200">
              <a:ea typeface="+mn-ea"/>
            </a:endParaRPr>
          </a:p>
        </p:txBody>
      </p:sp>
    </p:spTree>
    <p:extLst>
      <p:ext uri="{BB962C8B-B14F-4D97-AF65-F5344CB8AC3E}">
        <p14:creationId xmlns:p14="http://schemas.microsoft.com/office/powerpoint/2010/main" val="38351494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endParaRPr lang="zh-CN" altLang="en-US"/>
          </a:p>
        </p:txBody>
      </p:sp>
      <p:sp>
        <p:nvSpPr>
          <p:cNvPr id="49155" name="内容占位符 2"/>
          <p:cNvSpPr>
            <a:spLocks noGrp="1"/>
          </p:cNvSpPr>
          <p:nvPr>
            <p:ph idx="1"/>
          </p:nvPr>
        </p:nvSpPr>
        <p:spPr/>
        <p:txBody>
          <a:bodyPr/>
          <a:lstStyle/>
          <a:p>
            <a:pPr>
              <a:buFontTx/>
              <a:buNone/>
            </a:pPr>
            <a:r>
              <a:rPr lang="en-US" altLang="zh-CN" dirty="0">
                <a:latin typeface="Courier New" pitchFamily="49" charset="0"/>
                <a:cs typeface="Courier New" pitchFamily="49" charset="0"/>
              </a:rPr>
              <a:t>2</a:t>
            </a:r>
            <a:r>
              <a:rPr lang="zh-CN" altLang="zh-CN" dirty="0">
                <a:latin typeface="Courier New" pitchFamily="49" charset="0"/>
                <a:cs typeface="Courier New" pitchFamily="49" charset="0"/>
              </a:rPr>
              <a:t>）对输入的</a:t>
            </a:r>
            <a:r>
              <a:rPr lang="zh-CN" altLang="zh-CN" dirty="0">
                <a:solidFill>
                  <a:srgbClr val="FF0000"/>
                </a:solidFill>
                <a:latin typeface="Courier New" pitchFamily="49" charset="0"/>
                <a:cs typeface="Courier New" pitchFamily="49" charset="0"/>
              </a:rPr>
              <a:t>若干个</a:t>
            </a:r>
            <a:r>
              <a:rPr lang="zh-CN" altLang="zh-CN" dirty="0">
                <a:latin typeface="Courier New" pitchFamily="49" charset="0"/>
                <a:cs typeface="Courier New" pitchFamily="49" charset="0"/>
              </a:rPr>
              <a:t>整数进行排序（先</a:t>
            </a:r>
            <a:r>
              <a:rPr lang="zh-CN" altLang="zh-CN" dirty="0">
                <a:solidFill>
                  <a:srgbClr val="FF0000"/>
                </a:solidFill>
                <a:latin typeface="Courier New" pitchFamily="49" charset="0"/>
                <a:cs typeface="Courier New" pitchFamily="49" charset="0"/>
              </a:rPr>
              <a:t>输入整数的个数</a:t>
            </a:r>
            <a:r>
              <a:rPr lang="en-US" altLang="zh-CN" dirty="0">
                <a:solidFill>
                  <a:srgbClr val="FF0000"/>
                </a:solidFill>
                <a:latin typeface="Courier New" pitchFamily="49" charset="0"/>
                <a:cs typeface="Courier New" pitchFamily="49" charset="0"/>
              </a:rPr>
              <a:t>n</a:t>
            </a:r>
            <a:r>
              <a:rPr lang="zh-CN" altLang="zh-CN" dirty="0">
                <a:latin typeface="Courier New" pitchFamily="49" charset="0"/>
                <a:cs typeface="Courier New" pitchFamily="49" charset="0"/>
              </a:rPr>
              <a:t>，后输入</a:t>
            </a:r>
            <a:r>
              <a:rPr lang="en-US" altLang="zh-CN" dirty="0">
                <a:latin typeface="Courier New" pitchFamily="49" charset="0"/>
                <a:cs typeface="Courier New" pitchFamily="49" charset="0"/>
              </a:rPr>
              <a:t>n</a:t>
            </a:r>
            <a:r>
              <a:rPr lang="zh-CN" altLang="zh-CN" dirty="0">
                <a:latin typeface="Courier New" pitchFamily="49" charset="0"/>
                <a:cs typeface="Courier New" pitchFamily="49" charset="0"/>
              </a:rPr>
              <a:t>个整数），可以用数组来实现</a:t>
            </a:r>
            <a:r>
              <a:rPr lang="zh-CN" altLang="en-US" dirty="0">
                <a:latin typeface="Courier New" pitchFamily="49" charset="0"/>
                <a:cs typeface="Courier New" pitchFamily="49" charset="0"/>
              </a:rPr>
              <a:t>（新</a:t>
            </a:r>
            <a:r>
              <a:rPr lang="en-US" altLang="zh-CN" dirty="0">
                <a:latin typeface="Courier New" pitchFamily="49" charset="0"/>
                <a:cs typeface="Courier New" pitchFamily="49" charset="0"/>
              </a:rPr>
              <a:t>C</a:t>
            </a:r>
            <a:r>
              <a:rPr lang="zh-CN" altLang="en-US" dirty="0">
                <a:latin typeface="Courier New" pitchFamily="49" charset="0"/>
                <a:cs typeface="Courier New" pitchFamily="49" charset="0"/>
              </a:rPr>
              <a:t>标准）</a:t>
            </a:r>
            <a:r>
              <a:rPr lang="zh-CN" altLang="zh-CN" dirty="0">
                <a:latin typeface="Courier New" pitchFamily="49" charset="0"/>
                <a:cs typeface="Courier New" pitchFamily="49" charset="0"/>
              </a:rPr>
              <a:t>：</a:t>
            </a:r>
            <a:endParaRPr lang="en-US" altLang="zh-CN" dirty="0">
              <a:latin typeface="Courier New" pitchFamily="49" charset="0"/>
              <a:cs typeface="Courier New" pitchFamily="49" charset="0"/>
            </a:endParaRPr>
          </a:p>
          <a:p>
            <a:pPr>
              <a:buFontTx/>
              <a:buNone/>
            </a:pPr>
            <a:endParaRPr lang="zh-CN" altLang="zh-CN" dirty="0">
              <a:latin typeface="Courier New" pitchFamily="49" charset="0"/>
              <a:cs typeface="Courier New" pitchFamily="49" charset="0"/>
            </a:endParaRPr>
          </a:p>
          <a:p>
            <a:pPr>
              <a:buFontTx/>
              <a:buNone/>
            </a:pPr>
            <a:r>
              <a:rPr lang="pt-BR" altLang="zh-CN" dirty="0">
                <a:latin typeface="Courier New" pitchFamily="49" charset="0"/>
                <a:cs typeface="Courier New" pitchFamily="49" charset="0"/>
              </a:rPr>
              <a:t>int n, i;</a:t>
            </a:r>
            <a:endParaRPr lang="zh-CN" altLang="zh-CN" dirty="0">
              <a:latin typeface="Courier New" pitchFamily="49" charset="0"/>
              <a:cs typeface="Courier New" pitchFamily="49" charset="0"/>
            </a:endParaRPr>
          </a:p>
          <a:p>
            <a:pPr>
              <a:buFontTx/>
              <a:buNone/>
            </a:pPr>
            <a:r>
              <a:rPr lang="en-US" altLang="zh-CN" dirty="0" err="1">
                <a:latin typeface="Courier New" pitchFamily="49" charset="0"/>
                <a:cs typeface="Courier New" pitchFamily="49" charset="0"/>
              </a:rPr>
              <a:t>scanf</a:t>
            </a:r>
            <a:r>
              <a:rPr lang="en-US" altLang="zh-CN" dirty="0">
                <a:latin typeface="Courier New" pitchFamily="49" charset="0"/>
                <a:cs typeface="Courier New" pitchFamily="49" charset="0"/>
              </a:rPr>
              <a:t>("%d", &amp;n); //</a:t>
            </a:r>
            <a:r>
              <a:rPr lang="pt-BR" altLang="zh-CN" dirty="0">
                <a:latin typeface="Courier New" pitchFamily="49" charset="0"/>
                <a:cs typeface="Courier New" pitchFamily="49" charset="0"/>
              </a:rPr>
              <a:t>cin &gt;&gt; n;</a:t>
            </a:r>
            <a:endParaRPr lang="zh-CN" altLang="zh-CN" dirty="0">
              <a:latin typeface="Courier New" pitchFamily="49" charset="0"/>
              <a:cs typeface="Courier New" pitchFamily="49" charset="0"/>
            </a:endParaRPr>
          </a:p>
          <a:p>
            <a:pPr>
              <a:buFontTx/>
              <a:buNone/>
            </a:pPr>
            <a:r>
              <a:rPr lang="pt-BR" altLang="zh-CN" dirty="0">
                <a:solidFill>
                  <a:srgbClr val="FF0000"/>
                </a:solidFill>
                <a:latin typeface="Courier New" pitchFamily="49" charset="0"/>
                <a:cs typeface="Courier New" pitchFamily="49" charset="0"/>
              </a:rPr>
              <a:t>int a[n];</a:t>
            </a:r>
          </a:p>
          <a:p>
            <a:pPr>
              <a:buFontTx/>
              <a:buNone/>
            </a:pPr>
            <a:endParaRPr lang="zh-CN" altLang="zh-CN" dirty="0">
              <a:latin typeface="Courier New" pitchFamily="49" charset="0"/>
              <a:cs typeface="Courier New" pitchFamily="49" charset="0"/>
            </a:endParaRPr>
          </a:p>
          <a:p>
            <a:pPr>
              <a:buFontTx/>
              <a:buNone/>
            </a:pPr>
            <a:r>
              <a:rPr lang="pt-BR" altLang="zh-CN" dirty="0">
                <a:latin typeface="Courier New" pitchFamily="49" charset="0"/>
                <a:cs typeface="Courier New" pitchFamily="49" charset="0"/>
              </a:rPr>
              <a:t>for(i = 0; i &lt; n; ++i)</a:t>
            </a:r>
            <a:endParaRPr lang="zh-CN" altLang="zh-CN" dirty="0">
              <a:latin typeface="Courier New" pitchFamily="49" charset="0"/>
              <a:cs typeface="Courier New" pitchFamily="49" charset="0"/>
            </a:endParaRPr>
          </a:p>
          <a:p>
            <a:pPr>
              <a:buFontTx/>
              <a:buNone/>
            </a:pPr>
            <a:r>
              <a:rPr lang="pt-BR" altLang="zh-CN" dirty="0">
                <a:latin typeface="Courier New" pitchFamily="49" charset="0"/>
                <a:cs typeface="Courier New" pitchFamily="49" charset="0"/>
              </a:rPr>
              <a:t>	</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scanf</a:t>
            </a:r>
            <a:r>
              <a:rPr lang="en-US" altLang="zh-CN" dirty="0">
                <a:latin typeface="Courier New" pitchFamily="49" charset="0"/>
                <a:cs typeface="Courier New" pitchFamily="49" charset="0"/>
              </a:rPr>
              <a:t>("%d", &amp;a[</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a:t>
            </a:r>
            <a:r>
              <a:rPr lang="pt-BR" altLang="zh-CN" dirty="0">
                <a:latin typeface="Courier New" pitchFamily="49" charset="0"/>
                <a:cs typeface="Courier New" pitchFamily="49" charset="0"/>
              </a:rPr>
              <a:t>cin &gt;&gt; a[i];</a:t>
            </a:r>
          </a:p>
          <a:p>
            <a:pPr>
              <a:buFontTx/>
              <a:buNone/>
            </a:pPr>
            <a:endParaRPr lang="zh-CN" altLang="zh-CN" dirty="0">
              <a:latin typeface="Courier New" pitchFamily="49" charset="0"/>
              <a:cs typeface="Courier New" pitchFamily="49" charset="0"/>
            </a:endParaRPr>
          </a:p>
          <a:p>
            <a:pPr>
              <a:buFontTx/>
              <a:buNone/>
            </a:pPr>
            <a:r>
              <a:rPr lang="pt-BR" altLang="zh-CN" dirty="0">
                <a:latin typeface="Courier New" pitchFamily="49" charset="0"/>
                <a:cs typeface="Courier New" pitchFamily="49" charset="0"/>
              </a:rPr>
              <a:t>Sort(a, n);</a:t>
            </a:r>
          </a:p>
          <a:p>
            <a:pPr>
              <a:buFontTx/>
              <a:buNone/>
            </a:pPr>
            <a:r>
              <a:rPr lang="en-US" altLang="zh-CN" dirty="0">
                <a:latin typeface="Courier New" pitchFamily="49" charset="0"/>
                <a:cs typeface="Courier New" pitchFamily="49" charset="0"/>
              </a:rPr>
              <a:t>…</a:t>
            </a:r>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01F2F419-6610-42F8-9696-BFFF89AFA3A7}" type="slidenum">
              <a:rPr lang="en-US" altLang="zh-CN" sz="1200">
                <a:ea typeface="+mn-ea"/>
              </a:rPr>
              <a:pPr algn="r">
                <a:defRPr/>
              </a:pPr>
              <a:t>59</a:t>
            </a:fld>
            <a:endParaRPr lang="en-US" altLang="zh-CN" sz="1200">
              <a:ea typeface="+mn-ea"/>
            </a:endParaRPr>
          </a:p>
        </p:txBody>
      </p:sp>
      <p:sp>
        <p:nvSpPr>
          <p:cNvPr id="5" name="矩形 4"/>
          <p:cNvSpPr/>
          <p:nvPr/>
        </p:nvSpPr>
        <p:spPr>
          <a:xfrm>
            <a:off x="6215842" y="2754313"/>
            <a:ext cx="5872984" cy="1348061"/>
          </a:xfrm>
          <a:prstGeom prst="rect">
            <a:avLst/>
          </a:prstGeom>
          <a:ln>
            <a:solidFill>
              <a:schemeClr val="tx1"/>
            </a:solidFill>
          </a:ln>
        </p:spPr>
        <p:txBody>
          <a:bodyPr wrap="square">
            <a:spAutoFit/>
          </a:bodyPr>
          <a:lstStyle/>
          <a:p>
            <a:pPr marL="342900" indent="-342900" eaLnBrk="0" hangingPunct="0">
              <a:spcBef>
                <a:spcPct val="20000"/>
              </a:spcBef>
              <a:buSzPct val="80000"/>
              <a:defRPr/>
            </a:pPr>
            <a:r>
              <a:rPr lang="en-US" altLang="zh-CN" b="1" kern="0" dirty="0">
                <a:solidFill>
                  <a:srgbClr val="000000"/>
                </a:solidFill>
                <a:latin typeface="Comic Sans MS"/>
                <a:ea typeface="楷体_GB2312"/>
              </a:rPr>
              <a:t>	</a:t>
            </a:r>
            <a:r>
              <a:rPr lang="zh-CN" altLang="en-US" b="1" kern="0" dirty="0">
                <a:solidFill>
                  <a:srgbClr val="000000"/>
                </a:solidFill>
                <a:latin typeface="Comic Sans MS"/>
                <a:ea typeface="楷体_GB2312"/>
              </a:rPr>
              <a:t>有些新</a:t>
            </a:r>
            <a:r>
              <a:rPr lang="zh-CN" altLang="zh-CN" b="1" kern="0" dirty="0">
                <a:solidFill>
                  <a:srgbClr val="000000"/>
                </a:solidFill>
                <a:latin typeface="Comic Sans MS"/>
                <a:ea typeface="楷体_GB2312"/>
              </a:rPr>
              <a:t>标准，</a:t>
            </a:r>
            <a:endParaRPr lang="en-US" altLang="zh-CN" b="1" kern="0" dirty="0">
              <a:solidFill>
                <a:srgbClr val="000000"/>
              </a:solidFill>
              <a:latin typeface="Comic Sans MS"/>
              <a:ea typeface="楷体_GB2312"/>
            </a:endParaRPr>
          </a:p>
          <a:p>
            <a:pPr marL="342900" indent="-342900" eaLnBrk="0" hangingPunct="0">
              <a:spcBef>
                <a:spcPct val="20000"/>
              </a:spcBef>
              <a:buSzPct val="80000"/>
              <a:defRPr/>
            </a:pPr>
            <a:r>
              <a:rPr lang="en-US" altLang="zh-CN" b="1" kern="0" dirty="0">
                <a:solidFill>
                  <a:srgbClr val="000000"/>
                </a:solidFill>
                <a:latin typeface="Comic Sans MS"/>
                <a:ea typeface="楷体_GB2312"/>
              </a:rPr>
              <a:t>	</a:t>
            </a:r>
            <a:r>
              <a:rPr lang="zh-CN" altLang="zh-CN" b="1" kern="0" dirty="0">
                <a:solidFill>
                  <a:srgbClr val="000000"/>
                </a:solidFill>
                <a:latin typeface="Comic Sans MS"/>
                <a:ea typeface="楷体_GB2312"/>
              </a:rPr>
              <a:t>允许数组长度为变量，</a:t>
            </a:r>
            <a:endParaRPr lang="en-US" altLang="zh-CN" b="1" kern="0" dirty="0">
              <a:solidFill>
                <a:srgbClr val="000000"/>
              </a:solidFill>
              <a:latin typeface="Comic Sans MS"/>
              <a:ea typeface="楷体_GB2312"/>
            </a:endParaRPr>
          </a:p>
          <a:p>
            <a:pPr marL="342900" indent="-342900" eaLnBrk="0" hangingPunct="0">
              <a:spcBef>
                <a:spcPct val="20000"/>
              </a:spcBef>
              <a:buSzPct val="80000"/>
              <a:defRPr/>
            </a:pPr>
            <a:r>
              <a:rPr lang="en-US" altLang="zh-CN" b="1" kern="0" dirty="0">
                <a:solidFill>
                  <a:srgbClr val="000000"/>
                </a:solidFill>
                <a:latin typeface="Comic Sans MS"/>
                <a:ea typeface="楷体_GB2312"/>
              </a:rPr>
              <a:t>	</a:t>
            </a:r>
            <a:r>
              <a:rPr lang="zh-CN" altLang="en-US" b="1" kern="0" dirty="0">
                <a:solidFill>
                  <a:srgbClr val="000000"/>
                </a:solidFill>
                <a:latin typeface="Comic Sans MS"/>
                <a:ea typeface="楷体_GB2312"/>
              </a:rPr>
              <a:t>此法适用于</a:t>
            </a:r>
            <a:r>
              <a:rPr lang="zh-CN" altLang="zh-CN" b="1" kern="0" dirty="0">
                <a:solidFill>
                  <a:srgbClr val="000000"/>
                </a:solidFill>
                <a:latin typeface="Comic Sans MS"/>
                <a:ea typeface="楷体_GB2312"/>
              </a:rPr>
              <a:t>支持</a:t>
            </a:r>
            <a:r>
              <a:rPr lang="zh-CN" altLang="en-US" b="1" kern="0" dirty="0">
                <a:solidFill>
                  <a:srgbClr val="000000"/>
                </a:solidFill>
                <a:latin typeface="Comic Sans MS"/>
                <a:ea typeface="楷体_GB2312"/>
              </a:rPr>
              <a:t>这类</a:t>
            </a:r>
            <a:r>
              <a:rPr lang="zh-CN" altLang="zh-CN" b="1" kern="0" dirty="0">
                <a:solidFill>
                  <a:srgbClr val="000000"/>
                </a:solidFill>
                <a:latin typeface="Comic Sans MS"/>
                <a:ea typeface="楷体_GB2312"/>
              </a:rPr>
              <a:t>新标准的编译器</a:t>
            </a:r>
            <a:r>
              <a:rPr lang="zh-CN" altLang="en-US" b="1" kern="0" dirty="0">
                <a:solidFill>
                  <a:srgbClr val="000000"/>
                </a:solidFill>
                <a:latin typeface="Comic Sans MS"/>
                <a:ea typeface="楷体_GB2312"/>
              </a:rPr>
              <a:t>。</a:t>
            </a:r>
            <a:endParaRPr lang="zh-CN" altLang="zh-CN" b="1" kern="0" dirty="0">
              <a:solidFill>
                <a:srgbClr val="000000"/>
              </a:solidFill>
              <a:latin typeface="Comic Sans MS"/>
              <a:ea typeface="楷体_GB2312"/>
            </a:endParaRPr>
          </a:p>
        </p:txBody>
      </p:sp>
    </p:spTree>
    <p:extLst>
      <p:ext uri="{BB962C8B-B14F-4D97-AF65-F5344CB8AC3E}">
        <p14:creationId xmlns:p14="http://schemas.microsoft.com/office/powerpoint/2010/main" val="3601151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5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15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1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概述</a:t>
            </a:r>
          </a:p>
        </p:txBody>
      </p:sp>
      <p:sp>
        <p:nvSpPr>
          <p:cNvPr id="5123" name="内容占位符 2"/>
          <p:cNvSpPr>
            <a:spLocks noGrp="1"/>
          </p:cNvSpPr>
          <p:nvPr>
            <p:ph idx="1"/>
          </p:nvPr>
        </p:nvSpPr>
        <p:spPr/>
        <p:txBody>
          <a:bodyPr/>
          <a:lstStyle/>
          <a:p>
            <a:r>
              <a:rPr lang="zh-CN" altLang="en-US" sz="2400" b="0" dirty="0"/>
              <a:t>为什么在程序中要描述地址？不是有变量名吗？</a:t>
            </a:r>
          </a:p>
          <a:p>
            <a:endParaRPr lang="en-US" altLang="zh-CN" sz="2400" b="0" dirty="0"/>
          </a:p>
          <a:p>
            <a:pPr lvl="1"/>
            <a:r>
              <a:rPr lang="zh-CN" altLang="zh-CN" dirty="0"/>
              <a:t>变量的地址与变量名之间存在映射关系，一般情况下，高级语言程序通过这种映射关系用变量名访问数据。</a:t>
            </a:r>
            <a:endParaRPr lang="en-US" altLang="zh-CN" dirty="0"/>
          </a:p>
          <a:p>
            <a:endParaRPr lang="en-US" altLang="zh-CN" sz="2400" b="0" dirty="0"/>
          </a:p>
          <a:p>
            <a:pPr lvl="1"/>
            <a:r>
              <a:rPr lang="zh-CN" altLang="zh-CN" dirty="0"/>
              <a:t>如果在程序中知道</a:t>
            </a:r>
            <a:r>
              <a:rPr lang="zh-CN" altLang="zh-CN" b="1" dirty="0"/>
              <a:t>其他函数</a:t>
            </a:r>
            <a:r>
              <a:rPr lang="zh-CN" altLang="zh-CN" dirty="0"/>
              <a:t>中变量的地址</a:t>
            </a:r>
            <a:r>
              <a:rPr lang="zh-CN" altLang="en-US" dirty="0"/>
              <a:t>（其他函数中的变量名不能使用）</a:t>
            </a:r>
            <a:r>
              <a:rPr lang="zh-CN" altLang="zh-CN" dirty="0"/>
              <a:t>，则可以省略数据传输环节，从而提高数据的访问效率</a:t>
            </a:r>
            <a:r>
              <a:rPr lang="zh-CN" altLang="zh-CN" dirty="0">
                <a:latin typeface="Arial" charset="0"/>
              </a:rPr>
              <a:t>。</a:t>
            </a:r>
            <a:endParaRPr lang="en-US" altLang="zh-CN" dirty="0">
              <a:latin typeface="Arial" charset="0"/>
            </a:endParaRPr>
          </a:p>
          <a:p>
            <a:pPr lvl="1"/>
            <a:r>
              <a:rPr lang="zh-CN" altLang="zh-CN" dirty="0"/>
              <a:t>在</a:t>
            </a:r>
            <a:r>
              <a:rPr lang="zh-CN" altLang="zh-CN" b="1" dirty="0"/>
              <a:t>没有变量名</a:t>
            </a:r>
            <a:r>
              <a:rPr lang="zh-CN" altLang="zh-CN" dirty="0"/>
              <a:t>的情况下，这种访问方式更具意义。</a:t>
            </a:r>
            <a:endParaRPr lang="en-US" altLang="zh-CN" dirty="0"/>
          </a:p>
          <a:p>
            <a:endParaRPr lang="en-US" altLang="zh-CN" sz="2400" b="0"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04DA4716-3DC5-4521-8D56-6F4B2126367B}" type="slidenum">
              <a:rPr lang="en-US" altLang="zh-CN" sz="1200">
                <a:ea typeface="+mn-ea"/>
              </a:rPr>
              <a:pPr algn="r">
                <a:defRPr/>
              </a:pPr>
              <a:t>6</a:t>
            </a:fld>
            <a:endParaRPr lang="en-US" altLang="zh-CN" sz="1200">
              <a:ea typeface="+mn-ea"/>
            </a:endParaRPr>
          </a:p>
        </p:txBody>
      </p:sp>
    </p:spTree>
    <p:extLst>
      <p:ext uri="{BB962C8B-B14F-4D97-AF65-F5344CB8AC3E}">
        <p14:creationId xmlns:p14="http://schemas.microsoft.com/office/powerpoint/2010/main" val="268028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endParaRPr lang="zh-CN" altLang="en-US"/>
          </a:p>
        </p:txBody>
      </p:sp>
      <p:sp>
        <p:nvSpPr>
          <p:cNvPr id="51203" name="内容占位符 2"/>
          <p:cNvSpPr>
            <a:spLocks noGrp="1"/>
          </p:cNvSpPr>
          <p:nvPr>
            <p:ph idx="1"/>
          </p:nvPr>
        </p:nvSpPr>
        <p:spPr/>
        <p:txBody>
          <a:bodyPr/>
          <a:lstStyle/>
          <a:p>
            <a:pPr>
              <a:buFontTx/>
              <a:buNone/>
            </a:pPr>
            <a:r>
              <a:rPr lang="en-US" altLang="zh-CN" dirty="0">
                <a:latin typeface="Courier New" pitchFamily="49" charset="0"/>
                <a:cs typeface="Courier New" pitchFamily="49" charset="0"/>
              </a:rPr>
              <a:t>2</a:t>
            </a:r>
            <a:r>
              <a:rPr lang="zh-CN" altLang="zh-CN" dirty="0">
                <a:latin typeface="Courier New" pitchFamily="49" charset="0"/>
                <a:cs typeface="Courier New" pitchFamily="49" charset="0"/>
              </a:rPr>
              <a:t>）对输入的</a:t>
            </a:r>
            <a:r>
              <a:rPr lang="zh-CN" altLang="zh-CN" dirty="0">
                <a:solidFill>
                  <a:srgbClr val="FF0000"/>
                </a:solidFill>
                <a:latin typeface="Courier New" pitchFamily="49" charset="0"/>
                <a:cs typeface="Courier New" pitchFamily="49" charset="0"/>
              </a:rPr>
              <a:t>若干个</a:t>
            </a:r>
            <a:r>
              <a:rPr lang="zh-CN" altLang="zh-CN" dirty="0">
                <a:latin typeface="Courier New" pitchFamily="49" charset="0"/>
                <a:cs typeface="Courier New" pitchFamily="49" charset="0"/>
              </a:rPr>
              <a:t>整数进行排序（先</a:t>
            </a:r>
            <a:r>
              <a:rPr lang="zh-CN" altLang="zh-CN" dirty="0">
                <a:solidFill>
                  <a:srgbClr val="FF0000"/>
                </a:solidFill>
                <a:latin typeface="Courier New" pitchFamily="49" charset="0"/>
                <a:cs typeface="Courier New" pitchFamily="49" charset="0"/>
              </a:rPr>
              <a:t>输入整数的个数</a:t>
            </a:r>
            <a:r>
              <a:rPr lang="en-US" altLang="zh-CN" dirty="0">
                <a:solidFill>
                  <a:srgbClr val="FF0000"/>
                </a:solidFill>
                <a:latin typeface="Courier New" pitchFamily="49" charset="0"/>
                <a:cs typeface="Courier New" pitchFamily="49" charset="0"/>
              </a:rPr>
              <a:t>n</a:t>
            </a:r>
            <a:r>
              <a:rPr lang="zh-CN" altLang="zh-CN" dirty="0">
                <a:latin typeface="Courier New" pitchFamily="49" charset="0"/>
                <a:cs typeface="Courier New" pitchFamily="49" charset="0"/>
              </a:rPr>
              <a:t>，后输入</a:t>
            </a:r>
            <a:r>
              <a:rPr lang="en-US" altLang="zh-CN" dirty="0">
                <a:latin typeface="Courier New" pitchFamily="49" charset="0"/>
                <a:cs typeface="Courier New" pitchFamily="49" charset="0"/>
              </a:rPr>
              <a:t>n</a:t>
            </a:r>
            <a:r>
              <a:rPr lang="zh-CN" altLang="zh-CN" dirty="0">
                <a:latin typeface="Courier New" pitchFamily="49" charset="0"/>
                <a:cs typeface="Courier New" pitchFamily="49" charset="0"/>
              </a:rPr>
              <a:t>个整数），可以用动态数组来实现：</a:t>
            </a:r>
            <a:endParaRPr lang="en-US" altLang="zh-CN" dirty="0">
              <a:latin typeface="Courier New" pitchFamily="49" charset="0"/>
              <a:cs typeface="Courier New" pitchFamily="49" charset="0"/>
            </a:endParaRPr>
          </a:p>
          <a:p>
            <a:pPr>
              <a:buFontTx/>
              <a:buNone/>
            </a:pPr>
            <a:endParaRPr lang="zh-CN" altLang="zh-CN" b="0" dirty="0">
              <a:latin typeface="Courier New" pitchFamily="49" charset="0"/>
              <a:cs typeface="Courier New" pitchFamily="49" charset="0"/>
            </a:endParaRPr>
          </a:p>
          <a:p>
            <a:pPr>
              <a:buFontTx/>
              <a:buNone/>
            </a:pPr>
            <a:r>
              <a:rPr lang="en-US" altLang="zh-CN" sz="2400" b="0" dirty="0" err="1">
                <a:latin typeface="Courier New" pitchFamily="49" charset="0"/>
                <a:cs typeface="Courier New" pitchFamily="49" charset="0"/>
              </a:rPr>
              <a:t>int</a:t>
            </a:r>
            <a:r>
              <a:rPr lang="en-US" altLang="zh-CN" sz="2400" b="0" dirty="0">
                <a:latin typeface="Courier New" pitchFamily="49" charset="0"/>
                <a:cs typeface="Courier New" pitchFamily="49" charset="0"/>
              </a:rPr>
              <a:t> n, </a:t>
            </a:r>
            <a:r>
              <a:rPr lang="en-US" altLang="zh-CN" sz="2400" b="0" dirty="0" err="1">
                <a:latin typeface="Courier New" pitchFamily="49" charset="0"/>
                <a:cs typeface="Courier New" pitchFamily="49" charset="0"/>
              </a:rPr>
              <a:t>i</a:t>
            </a: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buFontTx/>
              <a:buNone/>
            </a:pP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a:t>
            </a:r>
            <a:r>
              <a:rPr lang="en-US" altLang="zh-CN" sz="2400" dirty="0" err="1">
                <a:solidFill>
                  <a:srgbClr val="FF0000"/>
                </a:solidFill>
                <a:latin typeface="Courier New" pitchFamily="49" charset="0"/>
                <a:cs typeface="Courier New" pitchFamily="49" charset="0"/>
              </a:rPr>
              <a:t>pda</a:t>
            </a: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pPr>
            <a:r>
              <a:rPr lang="en-US" altLang="zh-CN" sz="2400" b="0" dirty="0" err="1">
                <a:latin typeface="Courier New" pitchFamily="49" charset="0"/>
                <a:cs typeface="Courier New" pitchFamily="49" charset="0"/>
              </a:rPr>
              <a:t>scanf</a:t>
            </a:r>
            <a:r>
              <a:rPr lang="en-US" altLang="zh-CN" sz="2400" b="0" dirty="0">
                <a:latin typeface="Courier New" pitchFamily="49" charset="0"/>
                <a:cs typeface="Courier New" pitchFamily="49" charset="0"/>
              </a:rPr>
              <a:t>("%d", &amp;n); //</a:t>
            </a:r>
            <a:r>
              <a:rPr lang="en-US" altLang="zh-CN" sz="2400" b="0" dirty="0" err="1">
                <a:latin typeface="Courier New" pitchFamily="49" charset="0"/>
                <a:cs typeface="Courier New" pitchFamily="49" charset="0"/>
              </a:rPr>
              <a:t>cin</a:t>
            </a:r>
            <a:r>
              <a:rPr lang="en-US" altLang="zh-CN" sz="2400" b="0" dirty="0">
                <a:latin typeface="Courier New" pitchFamily="49" charset="0"/>
                <a:cs typeface="Courier New" pitchFamily="49" charset="0"/>
              </a:rPr>
              <a:t> &gt;&gt; n;</a:t>
            </a:r>
            <a:endParaRPr lang="zh-CN" altLang="zh-CN" sz="2400" b="0" dirty="0">
              <a:latin typeface="Courier New" pitchFamily="49" charset="0"/>
              <a:cs typeface="Courier New" pitchFamily="49" charset="0"/>
            </a:endParaRPr>
          </a:p>
          <a:p>
            <a:pPr>
              <a:buFontTx/>
              <a:buNone/>
            </a:pPr>
            <a:r>
              <a:rPr lang="en-US" altLang="zh-CN" sz="2400" dirty="0" err="1">
                <a:solidFill>
                  <a:srgbClr val="FF0000"/>
                </a:solidFill>
                <a:latin typeface="Courier New" pitchFamily="49" charset="0"/>
                <a:cs typeface="Courier New" pitchFamily="49" charset="0"/>
              </a:rPr>
              <a:t>pda</a:t>
            </a:r>
            <a:r>
              <a:rPr lang="en-US" altLang="zh-CN" sz="2400" dirty="0">
                <a:solidFill>
                  <a:srgbClr val="FF0000"/>
                </a:solidFill>
                <a:latin typeface="Courier New" pitchFamily="49" charset="0"/>
                <a:cs typeface="Courier New" pitchFamily="49" charset="0"/>
              </a:rPr>
              <a:t> </a:t>
            </a:r>
            <a:r>
              <a:rPr lang="en-US" altLang="zh-CN" sz="2400" dirty="0">
                <a:latin typeface="Courier New" pitchFamily="49" charset="0"/>
                <a:cs typeface="Courier New" pitchFamily="49" charset="0"/>
              </a:rPr>
              <a:t>= (int *)malloc(n * </a:t>
            </a:r>
            <a:r>
              <a:rPr lang="en-US" altLang="zh-CN" sz="2400" dirty="0" err="1">
                <a:latin typeface="Courier New" pitchFamily="49" charset="0"/>
                <a:cs typeface="Courier New" pitchFamily="49" charset="0"/>
              </a:rPr>
              <a:t>sizeof</a:t>
            </a:r>
            <a:r>
              <a:rPr lang="en-US" altLang="zh-CN" sz="2400" dirty="0">
                <a:latin typeface="Courier New" pitchFamily="49" charset="0"/>
                <a:cs typeface="Courier New" pitchFamily="49" charset="0"/>
              </a:rPr>
              <a:t>(int));	// </a:t>
            </a:r>
            <a:r>
              <a:rPr lang="en-US" altLang="zh-CN" sz="2400" dirty="0" err="1">
                <a:latin typeface="Courier New" pitchFamily="49" charset="0"/>
                <a:cs typeface="Courier New" pitchFamily="49" charset="0"/>
              </a:rPr>
              <a:t>pda</a:t>
            </a:r>
            <a:r>
              <a:rPr lang="en-US" altLang="zh-CN" sz="2400" dirty="0">
                <a:latin typeface="Courier New" pitchFamily="49" charset="0"/>
                <a:cs typeface="Courier New" pitchFamily="49" charset="0"/>
              </a:rPr>
              <a:t> = new int[n];</a:t>
            </a:r>
            <a:endParaRPr lang="zh-CN" altLang="zh-CN" sz="240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for(</a:t>
            </a:r>
            <a:r>
              <a:rPr lang="en-US" altLang="zh-CN" sz="2400" b="0" dirty="0" err="1">
                <a:latin typeface="Courier New" pitchFamily="49" charset="0"/>
                <a:cs typeface="Courier New" pitchFamily="49" charset="0"/>
              </a:rPr>
              <a:t>i</a:t>
            </a:r>
            <a:r>
              <a:rPr lang="en-US" altLang="zh-CN" sz="2400" b="0" dirty="0">
                <a:latin typeface="Courier New" pitchFamily="49" charset="0"/>
                <a:cs typeface="Courier New" pitchFamily="49" charset="0"/>
              </a:rPr>
              <a:t> = 0; </a:t>
            </a:r>
            <a:r>
              <a:rPr lang="en-US" altLang="zh-CN" sz="2400" b="0" dirty="0" err="1">
                <a:latin typeface="Courier New" pitchFamily="49" charset="0"/>
                <a:cs typeface="Courier New" pitchFamily="49" charset="0"/>
              </a:rPr>
              <a:t>i</a:t>
            </a:r>
            <a:r>
              <a:rPr lang="en-US" altLang="zh-CN" sz="2400" b="0" dirty="0">
                <a:latin typeface="Courier New" pitchFamily="49" charset="0"/>
                <a:cs typeface="Courier New" pitchFamily="49" charset="0"/>
              </a:rPr>
              <a:t> &lt; n; ++</a:t>
            </a:r>
            <a:r>
              <a:rPr lang="en-US" altLang="zh-CN" sz="2400" b="0" dirty="0" err="1">
                <a:latin typeface="Courier New" pitchFamily="49" charset="0"/>
                <a:cs typeface="Courier New" pitchFamily="49" charset="0"/>
              </a:rPr>
              <a:t>i</a:t>
            </a: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pt-BR" altLang="zh-CN" sz="2400" b="0" dirty="0">
                <a:latin typeface="Courier New" pitchFamily="49" charset="0"/>
                <a:cs typeface="Courier New" pitchFamily="49" charset="0"/>
              </a:rPr>
              <a:t>scanf("%d", &amp;</a:t>
            </a:r>
            <a:r>
              <a:rPr lang="pt-BR" altLang="zh-CN" sz="2400" b="0" dirty="0">
                <a:solidFill>
                  <a:srgbClr val="FF0000"/>
                </a:solidFill>
                <a:latin typeface="Courier New" pitchFamily="49" charset="0"/>
                <a:cs typeface="Courier New" pitchFamily="49" charset="0"/>
              </a:rPr>
              <a:t>pda</a:t>
            </a:r>
            <a:r>
              <a:rPr lang="pt-BR" altLang="zh-CN" sz="2400" b="0" dirty="0">
                <a:latin typeface="Courier New" pitchFamily="49" charset="0"/>
                <a:cs typeface="Courier New" pitchFamily="49" charset="0"/>
              </a:rPr>
              <a:t>[i]); //cin &gt;&gt; pda[i];</a:t>
            </a:r>
          </a:p>
          <a:p>
            <a:pPr>
              <a:buFontTx/>
              <a:buNone/>
            </a:pPr>
            <a:endParaRPr lang="zh-CN" altLang="zh-CN" sz="1200" b="0" dirty="0">
              <a:latin typeface="Courier New" pitchFamily="49" charset="0"/>
              <a:cs typeface="Courier New" pitchFamily="49" charset="0"/>
            </a:endParaRPr>
          </a:p>
          <a:p>
            <a:pPr>
              <a:buFontTx/>
              <a:buNone/>
            </a:pPr>
            <a:r>
              <a:rPr lang="pt-BR" altLang="zh-CN" sz="2400" b="0" dirty="0">
                <a:latin typeface="Courier New" pitchFamily="49" charset="0"/>
                <a:cs typeface="Courier New" pitchFamily="49" charset="0"/>
              </a:rPr>
              <a:t>Sort(</a:t>
            </a:r>
            <a:r>
              <a:rPr lang="pt-BR" altLang="zh-CN" sz="2400" b="0" dirty="0">
                <a:solidFill>
                  <a:srgbClr val="FF0000"/>
                </a:solidFill>
                <a:latin typeface="Courier New" pitchFamily="49" charset="0"/>
                <a:cs typeface="Courier New" pitchFamily="49" charset="0"/>
              </a:rPr>
              <a:t>pda</a:t>
            </a:r>
            <a:r>
              <a:rPr lang="pt-BR" altLang="zh-CN" sz="2400" b="0" dirty="0">
                <a:latin typeface="Courier New" pitchFamily="49" charset="0"/>
                <a:cs typeface="Courier New" pitchFamily="49" charset="0"/>
              </a:rPr>
              <a:t>, n);</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free(</a:t>
            </a:r>
            <a:r>
              <a:rPr lang="en-US" altLang="zh-CN" sz="2400" dirty="0" err="1">
                <a:solidFill>
                  <a:srgbClr val="FF0000"/>
                </a:solidFill>
                <a:latin typeface="Courier New" pitchFamily="49" charset="0"/>
                <a:cs typeface="Courier New" pitchFamily="49" charset="0"/>
              </a:rPr>
              <a:t>pda</a:t>
            </a:r>
            <a:r>
              <a:rPr lang="en-US" altLang="zh-CN" sz="2400" dirty="0">
                <a:latin typeface="Courier New" pitchFamily="49" charset="0"/>
                <a:cs typeface="Courier New" pitchFamily="49" charset="0"/>
              </a:rPr>
              <a:t>);	//delete []</a:t>
            </a:r>
            <a:r>
              <a:rPr lang="en-US" altLang="zh-CN" sz="2400" dirty="0" err="1">
                <a:latin typeface="Courier New" pitchFamily="49" charset="0"/>
                <a:cs typeface="Courier New" pitchFamily="49" charset="0"/>
              </a:rPr>
              <a:t>pda</a:t>
            </a:r>
            <a:r>
              <a:rPr lang="en-US" altLang="zh-CN" sz="2400" dirty="0">
                <a:latin typeface="Courier New" pitchFamily="49" charset="0"/>
                <a:cs typeface="Courier New" pitchFamily="49" charset="0"/>
              </a:rPr>
              <a:t>;</a:t>
            </a:r>
          </a:p>
          <a:p>
            <a:pPr>
              <a:buFontTx/>
              <a:buNone/>
            </a:pPr>
            <a:r>
              <a:rPr lang="en-US" altLang="zh-CN" sz="2400" dirty="0" err="1">
                <a:latin typeface="Courier New" pitchFamily="49" charset="0"/>
                <a:cs typeface="Courier New" pitchFamily="49" charset="0"/>
              </a:rPr>
              <a:t>pda</a:t>
            </a:r>
            <a:r>
              <a:rPr lang="en-US" altLang="zh-CN" sz="2400" dirty="0">
                <a:latin typeface="Courier New" pitchFamily="49" charset="0"/>
                <a:cs typeface="Courier New" pitchFamily="49" charset="0"/>
              </a:rPr>
              <a:t> = NULL;</a:t>
            </a:r>
            <a:endParaRPr lang="zh-CN" altLang="en-US" sz="2400"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69C49AA1-2126-4E25-95A4-1D370345042F}" type="slidenum">
              <a:rPr lang="en-US" altLang="zh-CN" sz="1200">
                <a:ea typeface="+mn-ea"/>
              </a:rPr>
              <a:pPr algn="r">
                <a:defRPr/>
              </a:pPr>
              <a:t>60</a:t>
            </a:fld>
            <a:endParaRPr lang="en-US" altLang="zh-CN" sz="1200">
              <a:ea typeface="+mn-ea"/>
            </a:endParaRPr>
          </a:p>
        </p:txBody>
      </p:sp>
      <p:sp>
        <p:nvSpPr>
          <p:cNvPr id="6" name="矩形 5"/>
          <p:cNvSpPr/>
          <p:nvPr/>
        </p:nvSpPr>
        <p:spPr>
          <a:xfrm>
            <a:off x="5960939" y="1538790"/>
            <a:ext cx="5759892" cy="1348061"/>
          </a:xfrm>
          <a:prstGeom prst="rect">
            <a:avLst/>
          </a:prstGeom>
          <a:ln>
            <a:solidFill>
              <a:schemeClr val="tx1"/>
            </a:solidFill>
          </a:ln>
        </p:spPr>
        <p:txBody>
          <a:bodyPr wrap="square">
            <a:spAutoFit/>
          </a:bodyPr>
          <a:lstStyle/>
          <a:p>
            <a:pPr marL="342900" indent="-342900" eaLnBrk="0" hangingPunct="0">
              <a:spcBef>
                <a:spcPct val="20000"/>
              </a:spcBef>
              <a:buSzPct val="80000"/>
              <a:defRPr/>
            </a:pPr>
            <a:r>
              <a:rPr lang="en-US" altLang="zh-CN" b="1" kern="0" dirty="0">
                <a:solidFill>
                  <a:srgbClr val="000000"/>
                </a:solidFill>
                <a:latin typeface="Comic Sans MS"/>
                <a:ea typeface="楷体_GB2312"/>
              </a:rPr>
              <a:t>	</a:t>
            </a:r>
            <a:r>
              <a:rPr lang="zh-CN" altLang="en-US" b="1" kern="0" dirty="0">
                <a:solidFill>
                  <a:srgbClr val="000000"/>
                </a:solidFill>
                <a:latin typeface="Comic Sans MS"/>
                <a:ea typeface="楷体_GB2312"/>
              </a:rPr>
              <a:t>老标准和有些新</a:t>
            </a:r>
            <a:r>
              <a:rPr lang="zh-CN" altLang="zh-CN" b="1" kern="0" dirty="0">
                <a:solidFill>
                  <a:srgbClr val="000000"/>
                </a:solidFill>
                <a:latin typeface="Comic Sans MS"/>
                <a:ea typeface="楷体_GB2312"/>
              </a:rPr>
              <a:t>标准，</a:t>
            </a:r>
            <a:endParaRPr lang="en-US" altLang="zh-CN" b="1" kern="0" dirty="0">
              <a:solidFill>
                <a:srgbClr val="000000"/>
              </a:solidFill>
              <a:latin typeface="Comic Sans MS"/>
              <a:ea typeface="楷体_GB2312"/>
            </a:endParaRPr>
          </a:p>
          <a:p>
            <a:pPr marL="342900" indent="-342900" eaLnBrk="0" hangingPunct="0">
              <a:spcBef>
                <a:spcPct val="20000"/>
              </a:spcBef>
              <a:buSzPct val="80000"/>
              <a:defRPr/>
            </a:pPr>
            <a:r>
              <a:rPr lang="en-US" altLang="zh-CN" b="1" kern="0" dirty="0">
                <a:solidFill>
                  <a:srgbClr val="000000"/>
                </a:solidFill>
                <a:latin typeface="Comic Sans MS"/>
                <a:ea typeface="楷体_GB2312"/>
              </a:rPr>
              <a:t>	</a:t>
            </a:r>
            <a:r>
              <a:rPr lang="zh-CN" altLang="en-US" b="1" kern="0" dirty="0">
                <a:solidFill>
                  <a:srgbClr val="000000"/>
                </a:solidFill>
                <a:latin typeface="Comic Sans MS"/>
                <a:ea typeface="楷体_GB2312"/>
              </a:rPr>
              <a:t>不</a:t>
            </a:r>
            <a:r>
              <a:rPr lang="zh-CN" altLang="zh-CN" b="1" kern="0" dirty="0">
                <a:solidFill>
                  <a:srgbClr val="000000"/>
                </a:solidFill>
                <a:latin typeface="Comic Sans MS"/>
                <a:ea typeface="楷体_GB2312"/>
              </a:rPr>
              <a:t>允许数组长度为变量，</a:t>
            </a:r>
            <a:endParaRPr lang="en-US" altLang="zh-CN" b="1" kern="0" dirty="0">
              <a:solidFill>
                <a:srgbClr val="000000"/>
              </a:solidFill>
              <a:latin typeface="Comic Sans MS"/>
              <a:ea typeface="楷体_GB2312"/>
            </a:endParaRPr>
          </a:p>
          <a:p>
            <a:pPr marL="342900" indent="-342900" eaLnBrk="0" hangingPunct="0">
              <a:spcBef>
                <a:spcPct val="20000"/>
              </a:spcBef>
              <a:buSzPct val="80000"/>
              <a:defRPr/>
            </a:pPr>
            <a:r>
              <a:rPr lang="en-US" altLang="zh-CN" b="1" kern="0" dirty="0">
                <a:solidFill>
                  <a:srgbClr val="000000"/>
                </a:solidFill>
                <a:latin typeface="Comic Sans MS"/>
                <a:ea typeface="楷体_GB2312"/>
              </a:rPr>
              <a:t>	</a:t>
            </a:r>
            <a:r>
              <a:rPr lang="zh-CN" altLang="en-US" b="1" kern="0" dirty="0">
                <a:solidFill>
                  <a:srgbClr val="000000"/>
                </a:solidFill>
                <a:latin typeface="Comic Sans MS"/>
                <a:ea typeface="楷体_GB2312"/>
              </a:rPr>
              <a:t>此法适用于</a:t>
            </a:r>
            <a:r>
              <a:rPr lang="zh-CN" altLang="zh-CN" b="1" kern="0" dirty="0">
                <a:solidFill>
                  <a:srgbClr val="000000"/>
                </a:solidFill>
                <a:latin typeface="Comic Sans MS"/>
                <a:ea typeface="楷体_GB2312"/>
              </a:rPr>
              <a:t>支持</a:t>
            </a:r>
            <a:r>
              <a:rPr lang="zh-CN" altLang="en-US" b="1" kern="0" dirty="0">
                <a:solidFill>
                  <a:srgbClr val="000000"/>
                </a:solidFill>
                <a:latin typeface="Comic Sans MS"/>
                <a:ea typeface="楷体_GB2312"/>
              </a:rPr>
              <a:t>这类</a:t>
            </a:r>
            <a:r>
              <a:rPr lang="zh-CN" altLang="zh-CN" b="1" kern="0" dirty="0">
                <a:solidFill>
                  <a:srgbClr val="000000"/>
                </a:solidFill>
                <a:latin typeface="Comic Sans MS"/>
                <a:ea typeface="楷体_GB2312"/>
              </a:rPr>
              <a:t>标准的编译器</a:t>
            </a:r>
            <a:r>
              <a:rPr lang="zh-CN" altLang="en-US" b="1" kern="0" dirty="0">
                <a:solidFill>
                  <a:srgbClr val="000000"/>
                </a:solidFill>
                <a:latin typeface="Comic Sans MS"/>
                <a:ea typeface="楷体_GB2312"/>
              </a:rPr>
              <a:t>。</a:t>
            </a:r>
            <a:endParaRPr lang="zh-CN" altLang="zh-CN" b="1" kern="0" dirty="0">
              <a:solidFill>
                <a:srgbClr val="000000"/>
              </a:solidFill>
              <a:latin typeface="Comic Sans MS"/>
              <a:ea typeface="楷体_GB2312"/>
            </a:endParaRPr>
          </a:p>
        </p:txBody>
      </p:sp>
    </p:spTree>
    <p:extLst>
      <p:ext uri="{BB962C8B-B14F-4D97-AF65-F5344CB8AC3E}">
        <p14:creationId xmlns:p14="http://schemas.microsoft.com/office/powerpoint/2010/main" val="190451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endParaRPr lang="zh-CN" altLang="en-US"/>
          </a:p>
        </p:txBody>
      </p:sp>
      <p:sp>
        <p:nvSpPr>
          <p:cNvPr id="53251" name="内容占位符 2"/>
          <p:cNvSpPr>
            <a:spLocks noGrp="1"/>
          </p:cNvSpPr>
          <p:nvPr>
            <p:ph idx="1"/>
          </p:nvPr>
        </p:nvSpPr>
        <p:spPr/>
        <p:txBody>
          <a:bodyPr/>
          <a:lstStyle/>
          <a:p>
            <a:pPr>
              <a:buFontTx/>
              <a:buNone/>
            </a:pPr>
            <a:r>
              <a:rPr lang="en-US" altLang="zh-CN"/>
              <a:t>3</a:t>
            </a:r>
            <a:r>
              <a:rPr lang="zh-CN" altLang="zh-CN"/>
              <a:t>）对输入的</a:t>
            </a:r>
            <a:r>
              <a:rPr lang="zh-CN" altLang="zh-CN">
                <a:solidFill>
                  <a:srgbClr val="FF0000"/>
                </a:solidFill>
              </a:rPr>
              <a:t>若干个</a:t>
            </a:r>
            <a:r>
              <a:rPr lang="zh-CN" altLang="en-US"/>
              <a:t>正</a:t>
            </a:r>
            <a:r>
              <a:rPr lang="zh-CN" altLang="zh-CN"/>
              <a:t>整数进行排序（</a:t>
            </a:r>
            <a:r>
              <a:rPr lang="zh-CN" altLang="en-US"/>
              <a:t>先</a:t>
            </a:r>
            <a:r>
              <a:rPr lang="zh-CN" altLang="zh-CN"/>
              <a:t>输入</a:t>
            </a:r>
            <a:r>
              <a:rPr lang="zh-CN" altLang="en-US"/>
              <a:t>各个正</a:t>
            </a:r>
            <a:r>
              <a:rPr lang="zh-CN" altLang="zh-CN"/>
              <a:t>整数，</a:t>
            </a:r>
            <a:r>
              <a:rPr lang="zh-CN" altLang="en-US">
                <a:solidFill>
                  <a:srgbClr val="FF0000"/>
                </a:solidFill>
              </a:rPr>
              <a:t>最后</a:t>
            </a:r>
            <a:r>
              <a:rPr lang="zh-CN" altLang="zh-CN">
                <a:solidFill>
                  <a:srgbClr val="FF0000"/>
                </a:solidFill>
              </a:rPr>
              <a:t>输入</a:t>
            </a:r>
            <a:r>
              <a:rPr lang="zh-CN" altLang="en-US">
                <a:solidFill>
                  <a:srgbClr val="FF0000"/>
                </a:solidFill>
              </a:rPr>
              <a:t>一个结束标志 </a:t>
            </a:r>
            <a:r>
              <a:rPr lang="en-US" altLang="zh-CN">
                <a:solidFill>
                  <a:srgbClr val="FF0000"/>
                </a:solidFill>
              </a:rPr>
              <a:t>-1</a:t>
            </a:r>
            <a:r>
              <a:rPr lang="zh-CN" altLang="en-US"/>
              <a:t>）</a:t>
            </a:r>
            <a:endParaRPr lang="en-US" altLang="zh-CN"/>
          </a:p>
          <a:p>
            <a:pPr>
              <a:buFontTx/>
              <a:buNone/>
            </a:pPr>
            <a:endParaRPr lang="en-US" altLang="zh-CN"/>
          </a:p>
          <a:p>
            <a:pPr>
              <a:buFontTx/>
              <a:buNone/>
            </a:pPr>
            <a:r>
              <a:rPr lang="en-US" altLang="zh-CN"/>
              <a:t>	</a:t>
            </a:r>
            <a:endParaRPr lang="zh-CN" altLang="en-US" sz="240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484339CF-16D2-4156-AA52-AB49F2E72C41}" type="slidenum">
              <a:rPr lang="en-US" altLang="zh-CN" sz="1200">
                <a:ea typeface="+mn-ea"/>
              </a:rPr>
              <a:pPr algn="r">
                <a:defRPr/>
              </a:pPr>
              <a:t>61</a:t>
            </a:fld>
            <a:endParaRPr lang="en-US" altLang="zh-CN" sz="1200">
              <a:ea typeface="+mn-ea"/>
            </a:endParaRPr>
          </a:p>
        </p:txBody>
      </p:sp>
      <p:sp>
        <p:nvSpPr>
          <p:cNvPr id="5" name="矩形 1"/>
          <p:cNvSpPr>
            <a:spLocks noChangeArrowheads="1"/>
          </p:cNvSpPr>
          <p:nvPr/>
        </p:nvSpPr>
        <p:spPr bwMode="auto">
          <a:xfrm>
            <a:off x="2076180" y="2798763"/>
            <a:ext cx="6989356"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b="1" dirty="0">
                <a:solidFill>
                  <a:srgbClr val="FF0000"/>
                </a:solidFill>
                <a:latin typeface="Courier New" pitchFamily="49" charset="0"/>
                <a:cs typeface="Courier New" pitchFamily="49" charset="0"/>
              </a:rPr>
              <a:t>?	//</a:t>
            </a:r>
            <a:r>
              <a:rPr lang="zh-CN" altLang="zh-CN" dirty="0">
                <a:latin typeface="Courier New" pitchFamily="49" charset="0"/>
                <a:cs typeface="Courier New" pitchFamily="49" charset="0"/>
              </a:rPr>
              <a:t>用</a:t>
            </a:r>
            <a:r>
              <a:rPr lang="zh-CN" altLang="en-US" dirty="0">
                <a:latin typeface="Courier New" pitchFamily="49" charset="0"/>
                <a:cs typeface="Courier New" pitchFamily="49" charset="0"/>
              </a:rPr>
              <a:t>不断调整</a:t>
            </a:r>
            <a:r>
              <a:rPr lang="zh-CN" altLang="zh-CN" dirty="0">
                <a:latin typeface="Courier New" pitchFamily="49" charset="0"/>
                <a:cs typeface="Courier New" pitchFamily="49" charset="0"/>
              </a:rPr>
              <a:t>动态数组</a:t>
            </a:r>
            <a:r>
              <a:rPr lang="zh-CN" altLang="en-US" dirty="0">
                <a:latin typeface="Courier New" pitchFamily="49" charset="0"/>
                <a:cs typeface="Courier New" pitchFamily="49" charset="0"/>
              </a:rPr>
              <a:t>的大小</a:t>
            </a:r>
            <a:r>
              <a:rPr lang="zh-CN" altLang="zh-CN" dirty="0">
                <a:latin typeface="Courier New" pitchFamily="49" charset="0"/>
                <a:cs typeface="Courier New" pitchFamily="49" charset="0"/>
              </a:rPr>
              <a:t>来实现</a:t>
            </a:r>
            <a:endParaRPr lang="en-US" altLang="zh-CN" b="1" dirty="0">
              <a:solidFill>
                <a:srgbClr val="FF0000"/>
              </a:solidFill>
              <a:latin typeface="Courier New" pitchFamily="49" charset="0"/>
              <a:cs typeface="Courier New" pitchFamily="49" charset="0"/>
            </a:endParaRPr>
          </a:p>
          <a:p>
            <a:endParaRPr lang="en-US" altLang="zh-CN" b="1" dirty="0">
              <a:latin typeface="Courier New" pitchFamily="49" charset="0"/>
              <a:cs typeface="Courier New" pitchFamily="49" charset="0"/>
            </a:endParaRPr>
          </a:p>
          <a:p>
            <a:r>
              <a:rPr lang="en-US" altLang="zh-CN" b="1" dirty="0">
                <a:latin typeface="Courier New" pitchFamily="49" charset="0"/>
                <a:cs typeface="Courier New" pitchFamily="49" charset="0"/>
              </a:rPr>
              <a:t>Sort(</a:t>
            </a:r>
            <a:r>
              <a:rPr lang="en-US" altLang="zh-CN" b="1" dirty="0" err="1">
                <a:latin typeface="Courier New" pitchFamily="49" charset="0"/>
                <a:cs typeface="Courier New" pitchFamily="49" charset="0"/>
              </a:rPr>
              <a:t>pda</a:t>
            </a:r>
            <a:r>
              <a:rPr lang="en-US" altLang="zh-CN" b="1" dirty="0">
                <a:latin typeface="Courier New" pitchFamily="49" charset="0"/>
                <a:cs typeface="Courier New" pitchFamily="49" charset="0"/>
              </a:rPr>
              <a:t>, count);</a:t>
            </a:r>
          </a:p>
          <a:p>
            <a:r>
              <a:rPr lang="en-US" altLang="zh-CN" dirty="0">
                <a:latin typeface="Courier New" pitchFamily="49" charset="0"/>
                <a:cs typeface="Courier New" pitchFamily="49" charset="0"/>
              </a:rPr>
              <a:t>…	//</a:t>
            </a:r>
            <a:r>
              <a:rPr lang="zh-CN" altLang="en-US" dirty="0">
                <a:latin typeface="Courier New" pitchFamily="49" charset="0"/>
                <a:cs typeface="Courier New" pitchFamily="49" charset="0"/>
              </a:rPr>
              <a:t>输出排序后的数组</a:t>
            </a:r>
            <a:endParaRPr lang="en-US" altLang="zh-CN" dirty="0">
              <a:latin typeface="Courier New" pitchFamily="49" charset="0"/>
              <a:cs typeface="Courier New" pitchFamily="49" charset="0"/>
            </a:endParaRPr>
          </a:p>
          <a:p>
            <a:r>
              <a:rPr lang="en-US" altLang="zh-CN" b="1" dirty="0">
                <a:latin typeface="Courier New" pitchFamily="49" charset="0"/>
                <a:cs typeface="Courier New" pitchFamily="49" charset="0"/>
              </a:rPr>
              <a:t>free(</a:t>
            </a:r>
            <a:r>
              <a:rPr lang="fr-FR" altLang="zh-CN" b="1" dirty="0">
                <a:latin typeface="Courier New" pitchFamily="49" charset="0"/>
                <a:cs typeface="Courier New" pitchFamily="49" charset="0"/>
              </a:rPr>
              <a:t>pda);</a:t>
            </a:r>
            <a:r>
              <a:rPr lang="en-US" altLang="zh-CN" dirty="0">
                <a:latin typeface="Courier New" pitchFamily="49" charset="0"/>
                <a:cs typeface="Courier New" pitchFamily="49" charset="0"/>
              </a:rPr>
              <a:t> //delete []</a:t>
            </a:r>
            <a:r>
              <a:rPr lang="en-US" altLang="zh-CN" dirty="0" err="1">
                <a:latin typeface="Courier New" pitchFamily="49" charset="0"/>
                <a:cs typeface="Courier New" pitchFamily="49" charset="0"/>
              </a:rPr>
              <a:t>pda</a:t>
            </a:r>
            <a:r>
              <a:rPr lang="en-US" altLang="zh-CN" dirty="0">
                <a:latin typeface="Courier New" pitchFamily="49" charset="0"/>
                <a:cs typeface="Courier New" pitchFamily="49" charset="0"/>
              </a:rPr>
              <a:t>;</a:t>
            </a:r>
            <a:r>
              <a:rPr lang="fr-FR" altLang="zh-CN" b="1" dirty="0">
                <a:latin typeface="Courier New" pitchFamily="49" charset="0"/>
                <a:cs typeface="Courier New" pitchFamily="49" charset="0"/>
              </a:rPr>
              <a:t> </a:t>
            </a:r>
            <a:endParaRPr lang="zh-CN" altLang="zh-CN" b="1" dirty="0">
              <a:latin typeface="Courier New" pitchFamily="49" charset="0"/>
              <a:cs typeface="Courier New" pitchFamily="49" charset="0"/>
            </a:endParaRPr>
          </a:p>
        </p:txBody>
      </p:sp>
    </p:spTree>
    <p:extLst>
      <p:ext uri="{BB962C8B-B14F-4D97-AF65-F5344CB8AC3E}">
        <p14:creationId xmlns:p14="http://schemas.microsoft.com/office/powerpoint/2010/main" val="3924929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zh-CN" dirty="0">
                <a:latin typeface="Courier New" pitchFamily="49" charset="0"/>
                <a:cs typeface="Courier New" pitchFamily="49" charset="0"/>
              </a:rPr>
              <a:t>用</a:t>
            </a:r>
            <a:r>
              <a:rPr lang="zh-CN" altLang="en-US" dirty="0">
                <a:latin typeface="Courier New" pitchFamily="49" charset="0"/>
                <a:cs typeface="Courier New" pitchFamily="49" charset="0"/>
              </a:rPr>
              <a:t>不断调整</a:t>
            </a:r>
            <a:r>
              <a:rPr lang="zh-CN" altLang="zh-CN" dirty="0">
                <a:latin typeface="Courier New" pitchFamily="49" charset="0"/>
                <a:cs typeface="Courier New" pitchFamily="49" charset="0"/>
              </a:rPr>
              <a:t>动态数组</a:t>
            </a:r>
            <a:r>
              <a:rPr lang="zh-CN" altLang="en-US" dirty="0">
                <a:latin typeface="Courier New" pitchFamily="49" charset="0"/>
                <a:cs typeface="Courier New" pitchFamily="49" charset="0"/>
              </a:rPr>
              <a:t>的大小</a:t>
            </a:r>
            <a:r>
              <a:rPr lang="zh-CN" altLang="zh-CN" dirty="0">
                <a:latin typeface="Courier New" pitchFamily="49" charset="0"/>
                <a:cs typeface="Courier New" pitchFamily="49" charset="0"/>
              </a:rPr>
              <a:t>来实现</a:t>
            </a:r>
            <a:endParaRPr lang="zh-CN" altLang="en-US" dirty="0"/>
          </a:p>
        </p:txBody>
      </p:sp>
      <p:sp>
        <p:nvSpPr>
          <p:cNvPr id="54275" name="内容占位符 2"/>
          <p:cNvSpPr>
            <a:spLocks noGrp="1"/>
          </p:cNvSpPr>
          <p:nvPr>
            <p:ph idx="1"/>
          </p:nvPr>
        </p:nvSpPr>
        <p:spPr/>
        <p:txBody>
          <a:bodyPr/>
          <a:lstStyle/>
          <a:p>
            <a:pPr>
              <a:buFontTx/>
              <a:buNone/>
            </a:pPr>
            <a:r>
              <a:rPr lang="en-US" altLang="zh-CN" sz="2400" dirty="0" err="1">
                <a:solidFill>
                  <a:srgbClr val="FF0000"/>
                </a:solidFill>
                <a:latin typeface="Courier New" pitchFamily="49" charset="0"/>
                <a:cs typeface="Courier New" pitchFamily="49" charset="0"/>
              </a:rPr>
              <a:t>const</a:t>
            </a:r>
            <a:r>
              <a:rPr lang="en-US" altLang="zh-CN" sz="2400" dirty="0">
                <a:solidFill>
                  <a:srgbClr val="FF0000"/>
                </a:solidFill>
                <a:latin typeface="Courier New" pitchFamily="49" charset="0"/>
                <a:cs typeface="Courier New" pitchFamily="49" charset="0"/>
              </a:rPr>
              <a:t> </a:t>
            </a:r>
            <a:r>
              <a:rPr lang="en-US" altLang="zh-CN" sz="2400" dirty="0" err="1">
                <a:solidFill>
                  <a:srgbClr val="FF0000"/>
                </a:solidFill>
                <a:latin typeface="Courier New" pitchFamily="49" charset="0"/>
                <a:cs typeface="Courier New" pitchFamily="49" charset="0"/>
              </a:rPr>
              <a:t>int</a:t>
            </a:r>
            <a:r>
              <a:rPr lang="en-US" altLang="zh-CN" sz="2400" dirty="0">
                <a:solidFill>
                  <a:srgbClr val="FF0000"/>
                </a:solidFill>
                <a:latin typeface="Courier New" pitchFamily="49" charset="0"/>
                <a:cs typeface="Courier New" pitchFamily="49" charset="0"/>
              </a:rPr>
              <a:t> INC = 5;</a:t>
            </a:r>
            <a:endParaRPr lang="zh-CN" altLang="zh-CN" sz="2400" dirty="0">
              <a:solidFill>
                <a:srgbClr val="FF0000"/>
              </a:solidFill>
              <a:latin typeface="Courier New" pitchFamily="49" charset="0"/>
              <a:cs typeface="Courier New" pitchFamily="49" charset="0"/>
            </a:endParaRPr>
          </a:p>
          <a:p>
            <a:pPr>
              <a:buFontTx/>
              <a:buNone/>
            </a:pP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max_len</a:t>
            </a:r>
            <a:r>
              <a:rPr lang="en-US" altLang="zh-CN" sz="2400" dirty="0">
                <a:latin typeface="Courier New" pitchFamily="49" charset="0"/>
                <a:cs typeface="Courier New" pitchFamily="49" charset="0"/>
              </a:rPr>
              <a:t> = 10, count = 0, m;</a:t>
            </a:r>
          </a:p>
          <a:p>
            <a:pPr>
              <a:buFontTx/>
              <a:buNone/>
            </a:pPr>
            <a:r>
              <a:rPr lang="en-US" altLang="zh-CN" sz="2400" dirty="0">
                <a:latin typeface="Courier New" pitchFamily="49" charset="0"/>
                <a:cs typeface="Courier New" pitchFamily="49" charset="0"/>
              </a:rPr>
              <a:t>int *</a:t>
            </a:r>
            <a:r>
              <a:rPr lang="en-US" altLang="zh-CN" sz="2400" dirty="0" err="1">
                <a:latin typeface="Courier New" pitchFamily="49" charset="0"/>
                <a:cs typeface="Courier New" pitchFamily="49" charset="0"/>
              </a:rPr>
              <a:t>pda</a:t>
            </a:r>
            <a:r>
              <a:rPr lang="en-US" altLang="zh-CN" sz="2400" dirty="0">
                <a:latin typeface="Courier New" pitchFamily="49" charset="0"/>
                <a:cs typeface="Courier New" pitchFamily="49" charset="0"/>
              </a:rPr>
              <a:t> = (int *)malloc(</a:t>
            </a:r>
            <a:r>
              <a:rPr lang="en-US" altLang="zh-CN" sz="2400" dirty="0" err="1">
                <a:latin typeface="Courier New" pitchFamily="49" charset="0"/>
                <a:cs typeface="Courier New" pitchFamily="49" charset="0"/>
              </a:rPr>
              <a:t>max_len</a:t>
            </a:r>
            <a:r>
              <a:rPr lang="en-US" altLang="zh-CN" sz="2400" dirty="0">
                <a:latin typeface="Courier New" pitchFamily="49" charset="0"/>
                <a:cs typeface="Courier New" pitchFamily="49" charset="0"/>
              </a:rPr>
              <a:t> * </a:t>
            </a:r>
            <a:r>
              <a:rPr lang="en-US" altLang="zh-CN" sz="2400" dirty="0" err="1">
                <a:latin typeface="Courier New" pitchFamily="49" charset="0"/>
                <a:cs typeface="Courier New" pitchFamily="49" charset="0"/>
              </a:rPr>
              <a:t>sizeof</a:t>
            </a:r>
            <a:r>
              <a:rPr lang="en-US" altLang="zh-CN" sz="2400" dirty="0">
                <a:latin typeface="Courier New" pitchFamily="49" charset="0"/>
                <a:cs typeface="Courier New" pitchFamily="49" charset="0"/>
              </a:rPr>
              <a:t>(int)); </a:t>
            </a: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pda</a:t>
            </a:r>
            <a:r>
              <a:rPr lang="en-US" altLang="zh-CN" sz="2400" dirty="0">
                <a:latin typeface="Courier New" pitchFamily="49" charset="0"/>
                <a:cs typeface="Courier New" pitchFamily="49" charset="0"/>
              </a:rPr>
              <a:t> = new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max_len</a:t>
            </a: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pPr>
            <a:r>
              <a:rPr lang="en-US" altLang="zh-CN" sz="2400" dirty="0" err="1">
                <a:latin typeface="Courier New" pitchFamily="49" charset="0"/>
                <a:cs typeface="Courier New" pitchFamily="49" charset="0"/>
              </a:rPr>
              <a:t>scanf</a:t>
            </a:r>
            <a:r>
              <a:rPr lang="en-US" altLang="zh-CN" sz="2400" dirty="0">
                <a:latin typeface="Courier New" pitchFamily="49" charset="0"/>
                <a:cs typeface="Courier New" pitchFamily="49" charset="0"/>
              </a:rPr>
              <a:t>("%d", &amp;m);	</a:t>
            </a:r>
          </a:p>
          <a:p>
            <a:pPr>
              <a:buFontTx/>
              <a:buNone/>
            </a:pP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cin</a:t>
            </a:r>
            <a:r>
              <a:rPr lang="en-US" altLang="zh-CN" sz="2400" dirty="0">
                <a:latin typeface="Courier New" pitchFamily="49" charset="0"/>
                <a:cs typeface="Courier New" pitchFamily="49" charset="0"/>
              </a:rPr>
              <a:t> &gt;&gt; m;</a:t>
            </a:r>
          </a:p>
          <a:p>
            <a:pPr>
              <a:buFontTx/>
              <a:buNone/>
            </a:pPr>
            <a:r>
              <a:rPr lang="en-US" altLang="zh-CN" sz="2400" dirty="0">
                <a:latin typeface="Courier New" pitchFamily="49" charset="0"/>
                <a:cs typeface="Courier New" pitchFamily="49" charset="0"/>
              </a:rPr>
              <a:t>while(m != -1)</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a:t>
            </a:r>
          </a:p>
          <a:p>
            <a:pPr>
              <a:buFontTx/>
              <a:buNone/>
            </a:pPr>
            <a:r>
              <a:rPr lang="en-US" altLang="zh-CN" sz="2400" dirty="0">
                <a:latin typeface="Courier New" pitchFamily="49" charset="0"/>
                <a:cs typeface="Courier New" pitchFamily="49" charset="0"/>
              </a:rPr>
              <a:t>	……</a:t>
            </a:r>
          </a:p>
          <a:p>
            <a:pPr>
              <a:buFontTx/>
              <a:buNone/>
            </a:pPr>
            <a:endParaRPr lang="en-US"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pda</a:t>
            </a:r>
            <a:r>
              <a:rPr lang="en-US" altLang="zh-CN" sz="2400" dirty="0">
                <a:latin typeface="Courier New" pitchFamily="49" charset="0"/>
                <a:cs typeface="Courier New" pitchFamily="49" charset="0"/>
              </a:rPr>
              <a:t>[count] = m;</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++count;</a:t>
            </a:r>
            <a:endParaRPr lang="zh-CN" altLang="zh-CN" sz="2400" dirty="0">
              <a:latin typeface="Courier New" pitchFamily="49" charset="0"/>
              <a:cs typeface="Courier New" pitchFamily="49" charset="0"/>
            </a:endParaRPr>
          </a:p>
          <a:p>
            <a:pPr>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scanf</a:t>
            </a:r>
            <a:r>
              <a:rPr lang="en-US" altLang="zh-CN" sz="2400" dirty="0">
                <a:latin typeface="Courier New" pitchFamily="49" charset="0"/>
                <a:cs typeface="Courier New" pitchFamily="49" charset="0"/>
              </a:rPr>
              <a:t>("%d", &amp;m); //</a:t>
            </a:r>
            <a:r>
              <a:rPr lang="en-US" altLang="zh-CN" sz="2400" dirty="0" err="1">
                <a:latin typeface="Courier New" pitchFamily="49" charset="0"/>
                <a:cs typeface="Courier New" pitchFamily="49" charset="0"/>
              </a:rPr>
              <a:t>cin</a:t>
            </a:r>
            <a:r>
              <a:rPr lang="en-US" altLang="zh-CN" sz="2400" dirty="0">
                <a:latin typeface="Courier New" pitchFamily="49" charset="0"/>
                <a:cs typeface="Courier New" pitchFamily="49" charset="0"/>
              </a:rPr>
              <a:t> &gt;&gt; m;</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pPr>
            <a:endParaRPr lang="en-US" altLang="zh-CN" sz="2400"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2E105A3C-DCA1-4842-9936-4C6027170063}" type="slidenum">
              <a:rPr lang="en-US" altLang="zh-CN" sz="1200">
                <a:ea typeface="楷体_GB2312" pitchFamily="49" charset="-122"/>
              </a:rPr>
              <a:pPr algn="r" eaLnBrk="1" hangingPunct="1"/>
              <a:t>62</a:t>
            </a:fld>
            <a:endParaRPr lang="en-US" altLang="zh-CN" sz="1200">
              <a:ea typeface="楷体_GB2312" pitchFamily="49" charset="-122"/>
            </a:endParaRPr>
          </a:p>
        </p:txBody>
      </p:sp>
      <p:sp>
        <p:nvSpPr>
          <p:cNvPr id="2" name="矩形 1"/>
          <p:cNvSpPr/>
          <p:nvPr/>
        </p:nvSpPr>
        <p:spPr>
          <a:xfrm>
            <a:off x="3169882" y="2603734"/>
            <a:ext cx="9181020" cy="3435556"/>
          </a:xfrm>
          <a:prstGeom prst="rect">
            <a:avLst/>
          </a:prstGeom>
          <a:solidFill>
            <a:schemeClr val="bg1"/>
          </a:solidFill>
          <a:ln>
            <a:solidFill>
              <a:schemeClr val="tx1"/>
            </a:solidFill>
          </a:ln>
        </p:spPr>
        <p:txBody>
          <a:bodyPr wrap="square">
            <a:spAutoFit/>
          </a:bodyPr>
          <a:lstStyle/>
          <a:p>
            <a:pPr>
              <a:lnSpc>
                <a:spcPts val="2600"/>
              </a:lnSpc>
              <a:buFontTx/>
              <a:buNone/>
            </a:pPr>
            <a:r>
              <a:rPr lang="en-US" altLang="zh-CN" b="1" dirty="0">
                <a:solidFill>
                  <a:srgbClr val="FF0000"/>
                </a:solidFill>
                <a:latin typeface="Courier New" pitchFamily="49" charset="0"/>
                <a:cs typeface="Courier New" pitchFamily="49" charset="0"/>
              </a:rPr>
              <a:t>if(count &gt;= </a:t>
            </a:r>
            <a:r>
              <a:rPr lang="en-US" altLang="zh-CN" b="1" dirty="0" err="1">
                <a:solidFill>
                  <a:srgbClr val="FF0000"/>
                </a:solidFill>
                <a:latin typeface="Courier New" pitchFamily="49" charset="0"/>
                <a:cs typeface="Courier New" pitchFamily="49" charset="0"/>
              </a:rPr>
              <a:t>max_len</a:t>
            </a:r>
            <a:r>
              <a:rPr lang="en-US" altLang="zh-CN" b="1" dirty="0">
                <a:solidFill>
                  <a:srgbClr val="FF0000"/>
                </a:solidFill>
                <a:latin typeface="Courier New" pitchFamily="49" charset="0"/>
                <a:cs typeface="Courier New" pitchFamily="49" charset="0"/>
              </a:rPr>
              <a:t>)</a:t>
            </a:r>
            <a:endParaRPr lang="zh-CN" altLang="zh-CN" b="1" dirty="0">
              <a:solidFill>
                <a:srgbClr val="FF0000"/>
              </a:solidFill>
              <a:latin typeface="Courier New" pitchFamily="49" charset="0"/>
              <a:cs typeface="Courier New" pitchFamily="49" charset="0"/>
            </a:endParaRPr>
          </a:p>
          <a:p>
            <a:pPr>
              <a:lnSpc>
                <a:spcPts val="2600"/>
              </a:lnSpc>
              <a:buFontTx/>
              <a:buNone/>
            </a:pPr>
            <a:r>
              <a:rPr lang="en-US" altLang="zh-CN" b="1" dirty="0">
                <a:solidFill>
                  <a:srgbClr val="FF0000"/>
                </a:solidFill>
                <a:latin typeface="Courier New" pitchFamily="49" charset="0"/>
                <a:cs typeface="Courier New" pitchFamily="49" charset="0"/>
              </a:rPr>
              <a:t>{  </a:t>
            </a:r>
            <a:r>
              <a:rPr lang="en-US" altLang="zh-CN" b="1" dirty="0" err="1">
                <a:solidFill>
                  <a:srgbClr val="FF0000"/>
                </a:solidFill>
                <a:latin typeface="Courier New" pitchFamily="49" charset="0"/>
                <a:cs typeface="Courier New" pitchFamily="49" charset="0"/>
              </a:rPr>
              <a:t>max_len</a:t>
            </a:r>
            <a:r>
              <a:rPr lang="en-US" altLang="zh-CN" b="1" dirty="0">
                <a:solidFill>
                  <a:srgbClr val="FF0000"/>
                </a:solidFill>
                <a:latin typeface="Courier New" pitchFamily="49" charset="0"/>
                <a:cs typeface="Courier New" pitchFamily="49" charset="0"/>
              </a:rPr>
              <a:t> += INC;	//</a:t>
            </a:r>
            <a:r>
              <a:rPr lang="zh-CN" altLang="en-US" b="1" dirty="0">
                <a:solidFill>
                  <a:srgbClr val="FF0000"/>
                </a:solidFill>
                <a:latin typeface="Courier New" pitchFamily="49" charset="0"/>
                <a:cs typeface="Courier New" pitchFamily="49" charset="0"/>
              </a:rPr>
              <a:t>扩容</a:t>
            </a:r>
            <a:endParaRPr lang="zh-CN" altLang="zh-CN" b="1" dirty="0">
              <a:solidFill>
                <a:srgbClr val="FF0000"/>
              </a:solidFill>
              <a:latin typeface="Courier New" pitchFamily="49" charset="0"/>
              <a:cs typeface="Courier New" pitchFamily="49" charset="0"/>
            </a:endParaRPr>
          </a:p>
          <a:p>
            <a:pPr>
              <a:lnSpc>
                <a:spcPts val="2600"/>
              </a:lnSpc>
              <a:buFontTx/>
              <a:buNone/>
            </a:pPr>
            <a:r>
              <a:rPr lang="en-US" altLang="zh-CN" b="1" dirty="0">
                <a:solidFill>
                  <a:srgbClr val="FF0000"/>
                </a:solidFill>
                <a:latin typeface="Courier New" pitchFamily="49" charset="0"/>
                <a:cs typeface="Courier New" pitchFamily="49" charset="0"/>
              </a:rPr>
              <a:t>   int *q = (int *)malloc(</a:t>
            </a:r>
            <a:r>
              <a:rPr lang="en-US" altLang="zh-CN" b="1" dirty="0" err="1">
                <a:solidFill>
                  <a:srgbClr val="FF0000"/>
                </a:solidFill>
                <a:latin typeface="Courier New" pitchFamily="49" charset="0"/>
                <a:cs typeface="Courier New" pitchFamily="49" charset="0"/>
              </a:rPr>
              <a:t>max_len</a:t>
            </a:r>
            <a:r>
              <a:rPr lang="en-US" altLang="zh-CN" b="1" dirty="0">
                <a:solidFill>
                  <a:srgbClr val="FF0000"/>
                </a:solidFill>
                <a:latin typeface="Courier New" pitchFamily="49" charset="0"/>
                <a:cs typeface="Courier New" pitchFamily="49" charset="0"/>
              </a:rPr>
              <a:t> * </a:t>
            </a:r>
            <a:r>
              <a:rPr lang="en-US" altLang="zh-CN" b="1" dirty="0" err="1">
                <a:solidFill>
                  <a:srgbClr val="FF0000"/>
                </a:solidFill>
                <a:latin typeface="Courier New" pitchFamily="49" charset="0"/>
                <a:cs typeface="Courier New" pitchFamily="49" charset="0"/>
              </a:rPr>
              <a:t>sizeof</a:t>
            </a:r>
            <a:r>
              <a:rPr lang="en-US" altLang="zh-CN" b="1" dirty="0">
                <a:solidFill>
                  <a:srgbClr val="FF0000"/>
                </a:solidFill>
                <a:latin typeface="Courier New" pitchFamily="49" charset="0"/>
                <a:cs typeface="Courier New" pitchFamily="49" charset="0"/>
              </a:rPr>
              <a:t>(int));</a:t>
            </a:r>
          </a:p>
          <a:p>
            <a:pPr>
              <a:lnSpc>
                <a:spcPts val="2600"/>
              </a:lnSpc>
              <a:buFontTx/>
              <a:buNone/>
            </a:pPr>
            <a:r>
              <a:rPr lang="en-US" altLang="zh-CN"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//int *q = new int[</a:t>
            </a:r>
            <a:r>
              <a:rPr lang="en-US" altLang="zh-CN" b="1" dirty="0" err="1">
                <a:solidFill>
                  <a:srgbClr val="FF0000"/>
                </a:solidFill>
                <a:latin typeface="Courier New" pitchFamily="49" charset="0"/>
                <a:cs typeface="Courier New" pitchFamily="49" charset="0"/>
              </a:rPr>
              <a:t>max_len</a:t>
            </a:r>
            <a:r>
              <a:rPr lang="en-US" altLang="zh-CN" b="1" dirty="0">
                <a:solidFill>
                  <a:srgbClr val="FF0000"/>
                </a:solidFill>
                <a:latin typeface="Courier New" pitchFamily="49" charset="0"/>
                <a:cs typeface="Courier New" pitchFamily="49" charset="0"/>
              </a:rPr>
              <a:t>];</a:t>
            </a:r>
            <a:endParaRPr lang="zh-CN" altLang="zh-CN" b="1" dirty="0">
              <a:solidFill>
                <a:srgbClr val="FF0000"/>
              </a:solidFill>
              <a:latin typeface="Courier New" pitchFamily="49" charset="0"/>
              <a:cs typeface="Courier New" pitchFamily="49" charset="0"/>
            </a:endParaRPr>
          </a:p>
          <a:p>
            <a:pPr>
              <a:lnSpc>
                <a:spcPts val="2600"/>
              </a:lnSpc>
              <a:buFontTx/>
              <a:buNone/>
            </a:pPr>
            <a:r>
              <a:rPr lang="en-US" altLang="zh-CN" b="1" dirty="0">
                <a:solidFill>
                  <a:srgbClr val="FF0000"/>
                </a:solidFill>
                <a:latin typeface="Courier New" pitchFamily="49" charset="0"/>
                <a:cs typeface="Courier New" pitchFamily="49" charset="0"/>
              </a:rPr>
              <a:t>   for(int </a:t>
            </a:r>
            <a:r>
              <a:rPr lang="en-US" altLang="zh-CN" b="1" dirty="0" err="1">
                <a:solidFill>
                  <a:srgbClr val="FF0000"/>
                </a:solidFill>
                <a:latin typeface="Courier New" pitchFamily="49" charset="0"/>
                <a:cs typeface="Courier New" pitchFamily="49" charset="0"/>
              </a:rPr>
              <a:t>i</a:t>
            </a:r>
            <a:r>
              <a:rPr lang="en-US" altLang="zh-CN" b="1" dirty="0">
                <a:solidFill>
                  <a:srgbClr val="FF0000"/>
                </a:solidFill>
                <a:latin typeface="Courier New" pitchFamily="49" charset="0"/>
                <a:cs typeface="Courier New" pitchFamily="49" charset="0"/>
              </a:rPr>
              <a:t> = 0; </a:t>
            </a:r>
            <a:r>
              <a:rPr lang="en-US" altLang="zh-CN" b="1" dirty="0" err="1">
                <a:solidFill>
                  <a:srgbClr val="FF0000"/>
                </a:solidFill>
                <a:latin typeface="Courier New" pitchFamily="49" charset="0"/>
                <a:cs typeface="Courier New" pitchFamily="49" charset="0"/>
              </a:rPr>
              <a:t>i</a:t>
            </a:r>
            <a:r>
              <a:rPr lang="en-US" altLang="zh-CN" b="1" dirty="0">
                <a:solidFill>
                  <a:srgbClr val="FF0000"/>
                </a:solidFill>
                <a:latin typeface="Courier New" pitchFamily="49" charset="0"/>
                <a:cs typeface="Courier New" pitchFamily="49" charset="0"/>
              </a:rPr>
              <a:t> &lt; count; ++</a:t>
            </a:r>
            <a:r>
              <a:rPr lang="en-US" altLang="zh-CN" b="1" dirty="0" err="1">
                <a:solidFill>
                  <a:srgbClr val="FF0000"/>
                </a:solidFill>
                <a:latin typeface="Courier New" pitchFamily="49" charset="0"/>
                <a:cs typeface="Courier New" pitchFamily="49" charset="0"/>
              </a:rPr>
              <a:t>i</a:t>
            </a:r>
            <a:r>
              <a:rPr lang="en-US" altLang="zh-CN" b="1" dirty="0">
                <a:solidFill>
                  <a:srgbClr val="FF0000"/>
                </a:solidFill>
                <a:latin typeface="Courier New" pitchFamily="49" charset="0"/>
                <a:cs typeface="Courier New" pitchFamily="49" charset="0"/>
              </a:rPr>
              <a:t>)</a:t>
            </a:r>
            <a:endParaRPr lang="zh-CN" altLang="zh-CN" b="1" dirty="0">
              <a:solidFill>
                <a:srgbClr val="FF0000"/>
              </a:solidFill>
              <a:latin typeface="Courier New" pitchFamily="49" charset="0"/>
              <a:cs typeface="Courier New" pitchFamily="49" charset="0"/>
            </a:endParaRPr>
          </a:p>
          <a:p>
            <a:pPr>
              <a:lnSpc>
                <a:spcPts val="2600"/>
              </a:lnSpc>
              <a:buFontTx/>
              <a:buNone/>
            </a:pPr>
            <a:r>
              <a:rPr lang="en-US" altLang="zh-CN" b="1" dirty="0">
                <a:solidFill>
                  <a:srgbClr val="FF0000"/>
                </a:solidFill>
                <a:latin typeface="Courier New" pitchFamily="49" charset="0"/>
                <a:cs typeface="Courier New" pitchFamily="49" charset="0"/>
              </a:rPr>
              <a:t>	q[</a:t>
            </a:r>
            <a:r>
              <a:rPr lang="en-US" altLang="zh-CN" b="1" dirty="0" err="1">
                <a:solidFill>
                  <a:srgbClr val="FF0000"/>
                </a:solidFill>
                <a:latin typeface="Courier New" pitchFamily="49" charset="0"/>
                <a:cs typeface="Courier New" pitchFamily="49" charset="0"/>
              </a:rPr>
              <a:t>i</a:t>
            </a:r>
            <a:r>
              <a:rPr lang="en-US" altLang="zh-CN" b="1" dirty="0">
                <a:solidFill>
                  <a:srgbClr val="FF0000"/>
                </a:solidFill>
                <a:latin typeface="Courier New" pitchFamily="49" charset="0"/>
                <a:cs typeface="Courier New" pitchFamily="49" charset="0"/>
              </a:rPr>
              <a:t>] = </a:t>
            </a:r>
            <a:r>
              <a:rPr lang="en-US" altLang="zh-CN" b="1" dirty="0" err="1">
                <a:solidFill>
                  <a:srgbClr val="FF0000"/>
                </a:solidFill>
                <a:latin typeface="Courier New" pitchFamily="49" charset="0"/>
                <a:cs typeface="Courier New" pitchFamily="49" charset="0"/>
              </a:rPr>
              <a:t>pda</a:t>
            </a:r>
            <a:r>
              <a:rPr lang="en-US" altLang="zh-CN" b="1" dirty="0">
                <a:solidFill>
                  <a:srgbClr val="FF0000"/>
                </a:solidFill>
                <a:latin typeface="Courier New" pitchFamily="49" charset="0"/>
                <a:cs typeface="Courier New" pitchFamily="49" charset="0"/>
              </a:rPr>
              <a:t>[</a:t>
            </a:r>
            <a:r>
              <a:rPr lang="en-US" altLang="zh-CN" b="1" dirty="0" err="1">
                <a:solidFill>
                  <a:srgbClr val="FF0000"/>
                </a:solidFill>
                <a:latin typeface="Courier New" pitchFamily="49" charset="0"/>
                <a:cs typeface="Courier New" pitchFamily="49" charset="0"/>
              </a:rPr>
              <a:t>i</a:t>
            </a:r>
            <a:r>
              <a:rPr lang="en-US" altLang="zh-CN" b="1" dirty="0">
                <a:solidFill>
                  <a:srgbClr val="FF0000"/>
                </a:solidFill>
                <a:latin typeface="Courier New" pitchFamily="49" charset="0"/>
                <a:cs typeface="Courier New" pitchFamily="49" charset="0"/>
              </a:rPr>
              <a:t>];</a:t>
            </a:r>
            <a:endParaRPr lang="zh-CN" altLang="zh-CN" b="1" dirty="0">
              <a:solidFill>
                <a:srgbClr val="FF0000"/>
              </a:solidFill>
              <a:latin typeface="Courier New" pitchFamily="49" charset="0"/>
              <a:cs typeface="Courier New" pitchFamily="49" charset="0"/>
            </a:endParaRPr>
          </a:p>
          <a:p>
            <a:pPr>
              <a:lnSpc>
                <a:spcPts val="2600"/>
              </a:lnSpc>
              <a:buFontTx/>
              <a:buNone/>
            </a:pPr>
            <a:r>
              <a:rPr lang="en-US" altLang="zh-CN" b="1" dirty="0">
                <a:solidFill>
                  <a:srgbClr val="FF0000"/>
                </a:solidFill>
                <a:latin typeface="Courier New" pitchFamily="49" charset="0"/>
                <a:cs typeface="Courier New" pitchFamily="49" charset="0"/>
              </a:rPr>
              <a:t>   free(</a:t>
            </a:r>
            <a:r>
              <a:rPr lang="en-US" altLang="zh-CN" b="1" dirty="0" err="1">
                <a:solidFill>
                  <a:srgbClr val="FF0000"/>
                </a:solidFill>
                <a:latin typeface="Courier New" pitchFamily="49" charset="0"/>
                <a:cs typeface="Courier New" pitchFamily="49" charset="0"/>
              </a:rPr>
              <a:t>pda</a:t>
            </a:r>
            <a:r>
              <a:rPr lang="en-US" altLang="zh-CN" b="1" dirty="0">
                <a:solidFill>
                  <a:srgbClr val="FF0000"/>
                </a:solidFill>
                <a:latin typeface="Courier New" pitchFamily="49" charset="0"/>
                <a:cs typeface="Courier New" pitchFamily="49" charset="0"/>
              </a:rPr>
              <a:t>);		//delete []</a:t>
            </a:r>
            <a:r>
              <a:rPr lang="en-US" altLang="zh-CN" b="1" dirty="0" err="1">
                <a:solidFill>
                  <a:srgbClr val="FF0000"/>
                </a:solidFill>
                <a:latin typeface="Courier New" pitchFamily="49" charset="0"/>
                <a:cs typeface="Courier New" pitchFamily="49" charset="0"/>
              </a:rPr>
              <a:t>pda</a:t>
            </a:r>
            <a:r>
              <a:rPr lang="en-US" altLang="zh-CN" b="1" dirty="0">
                <a:solidFill>
                  <a:srgbClr val="FF0000"/>
                </a:solidFill>
                <a:latin typeface="Courier New" pitchFamily="49" charset="0"/>
                <a:cs typeface="Courier New" pitchFamily="49" charset="0"/>
              </a:rPr>
              <a:t>;</a:t>
            </a:r>
            <a:endParaRPr lang="zh-CN" altLang="zh-CN" b="1" dirty="0">
              <a:solidFill>
                <a:srgbClr val="FF0000"/>
              </a:solidFill>
              <a:latin typeface="Courier New" pitchFamily="49" charset="0"/>
              <a:cs typeface="Courier New" pitchFamily="49" charset="0"/>
            </a:endParaRPr>
          </a:p>
          <a:p>
            <a:pPr>
              <a:lnSpc>
                <a:spcPts val="2600"/>
              </a:lnSpc>
              <a:buFontTx/>
              <a:buNone/>
            </a:pPr>
            <a:r>
              <a:rPr lang="en-US" altLang="zh-CN" b="1" dirty="0">
                <a:solidFill>
                  <a:srgbClr val="FF0000"/>
                </a:solidFill>
                <a:latin typeface="Courier New" pitchFamily="49" charset="0"/>
                <a:cs typeface="Courier New" pitchFamily="49" charset="0"/>
              </a:rPr>
              <a:t>   </a:t>
            </a:r>
            <a:r>
              <a:rPr lang="en-US" altLang="zh-CN" b="1" dirty="0" err="1">
                <a:solidFill>
                  <a:srgbClr val="FF0000"/>
                </a:solidFill>
                <a:latin typeface="Courier New" pitchFamily="49" charset="0"/>
                <a:cs typeface="Courier New" pitchFamily="49" charset="0"/>
              </a:rPr>
              <a:t>pda</a:t>
            </a:r>
            <a:r>
              <a:rPr lang="en-US" altLang="zh-CN" b="1" dirty="0">
                <a:solidFill>
                  <a:srgbClr val="FF0000"/>
                </a:solidFill>
                <a:latin typeface="Courier New" pitchFamily="49" charset="0"/>
                <a:cs typeface="Courier New" pitchFamily="49" charset="0"/>
              </a:rPr>
              <a:t> = q;</a:t>
            </a:r>
          </a:p>
          <a:p>
            <a:pPr>
              <a:lnSpc>
                <a:spcPts val="2600"/>
              </a:lnSpc>
              <a:buFontTx/>
              <a:buNone/>
            </a:pPr>
            <a:r>
              <a:rPr lang="en-US" altLang="zh-CN" b="1" dirty="0">
                <a:solidFill>
                  <a:srgbClr val="FF0000"/>
                </a:solidFill>
                <a:latin typeface="Courier New" pitchFamily="49" charset="0"/>
                <a:cs typeface="Courier New" pitchFamily="49" charset="0"/>
              </a:rPr>
              <a:t>   q = NULL;</a:t>
            </a:r>
            <a:endParaRPr lang="zh-CN" altLang="zh-CN" b="1" dirty="0">
              <a:solidFill>
                <a:srgbClr val="FF0000"/>
              </a:solidFill>
              <a:latin typeface="Courier New" pitchFamily="49" charset="0"/>
              <a:cs typeface="Courier New" pitchFamily="49" charset="0"/>
            </a:endParaRPr>
          </a:p>
          <a:p>
            <a:pPr>
              <a:lnSpc>
                <a:spcPts val="2600"/>
              </a:lnSpc>
              <a:buFontTx/>
              <a:buNone/>
            </a:pPr>
            <a:r>
              <a:rPr lang="en-US" altLang="zh-CN" b="1" dirty="0">
                <a:solidFill>
                  <a:srgbClr val="FF0000"/>
                </a:solidFill>
                <a:latin typeface="Courier New" pitchFamily="49" charset="0"/>
                <a:cs typeface="Courier New" pitchFamily="49" charset="0"/>
              </a:rPr>
              <a:t>}</a:t>
            </a:r>
            <a:endParaRPr lang="zh-CN" altLang="zh-CN" b="1" dirty="0">
              <a:solidFill>
                <a:srgbClr val="FF0000"/>
              </a:solidFill>
              <a:latin typeface="Courier New" pitchFamily="49" charset="0"/>
              <a:cs typeface="Courier New" pitchFamily="49" charset="0"/>
            </a:endParaRPr>
          </a:p>
        </p:txBody>
      </p:sp>
      <p:cxnSp>
        <p:nvCxnSpPr>
          <p:cNvPr id="5" name="直接箭头连接符 4"/>
          <p:cNvCxnSpPr/>
          <p:nvPr/>
        </p:nvCxnSpPr>
        <p:spPr bwMode="auto">
          <a:xfrm flipV="1">
            <a:off x="1819731" y="4104075"/>
            <a:ext cx="1350150" cy="58506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 name="矩形 2"/>
          <p:cNvSpPr/>
          <p:nvPr/>
        </p:nvSpPr>
        <p:spPr bwMode="auto">
          <a:xfrm>
            <a:off x="3079871" y="1313765"/>
            <a:ext cx="2520000" cy="360040"/>
          </a:xfrm>
          <a:prstGeom prst="rect">
            <a:avLst/>
          </a:prstGeom>
          <a:solidFill>
            <a:schemeClr val="bg1">
              <a:alpha val="9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42844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27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7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27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27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275">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275">
                                            <p:txEl>
                                              <p:pRg st="12" end="12"/>
                                            </p:txEl>
                                          </p:spTgt>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54275">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7" end="7"/>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4239A455-FD61-4410-A1F2-EA5D2F32BEC5}" type="slidenum">
              <a:rPr lang="en-US" altLang="zh-CN" sz="1200">
                <a:ea typeface="+mn-ea"/>
              </a:rPr>
              <a:pPr algn="r">
                <a:defRPr/>
              </a:pPr>
              <a:t>63</a:t>
            </a:fld>
            <a:endParaRPr lang="en-US" altLang="zh-CN" sz="1200">
              <a:ea typeface="+mn-ea"/>
            </a:endParaRPr>
          </a:p>
        </p:txBody>
      </p:sp>
      <p:sp>
        <p:nvSpPr>
          <p:cNvPr id="4099" name="标题 4"/>
          <p:cNvSpPr>
            <a:spLocks noGrp="1"/>
          </p:cNvSpPr>
          <p:nvPr>
            <p:ph type="title"/>
          </p:nvPr>
        </p:nvSpPr>
        <p:spPr/>
        <p:txBody>
          <a:bodyPr/>
          <a:lstStyle/>
          <a:p>
            <a:r>
              <a:rPr lang="zh-CN" altLang="en-US" dirty="0"/>
              <a:t>指针及其运用</a:t>
            </a:r>
          </a:p>
        </p:txBody>
      </p:sp>
      <p:sp>
        <p:nvSpPr>
          <p:cNvPr id="4100" name="Rectangle 3"/>
          <p:cNvSpPr>
            <a:spLocks noGrp="1" noChangeArrowheads="1"/>
          </p:cNvSpPr>
          <p:nvPr>
            <p:ph idx="1"/>
          </p:nvPr>
        </p:nvSpPr>
        <p:spPr/>
        <p:txBody>
          <a:bodyPr/>
          <a:lstStyle/>
          <a:p>
            <a:pPr eaLnBrk="1" hangingPunct="1">
              <a:spcBef>
                <a:spcPts val="0"/>
              </a:spcBef>
            </a:pPr>
            <a:r>
              <a:rPr lang="zh-CN" altLang="en-US" sz="2400" b="0" dirty="0"/>
              <a:t>指针的基本概念</a:t>
            </a:r>
            <a:endParaRPr lang="en-US" altLang="zh-CN" sz="2400" b="0" dirty="0"/>
          </a:p>
          <a:p>
            <a:pPr lvl="1" eaLnBrk="1" hangingPunct="1">
              <a:spcBef>
                <a:spcPts val="0"/>
              </a:spcBef>
            </a:pPr>
            <a:r>
              <a:rPr lang="zh-CN" altLang="en-US" sz="2000" dirty="0"/>
              <a:t>概述</a:t>
            </a:r>
            <a:endParaRPr lang="en-US" altLang="zh-CN" sz="2000" dirty="0"/>
          </a:p>
          <a:p>
            <a:pPr lvl="1" eaLnBrk="1" hangingPunct="1">
              <a:spcBef>
                <a:spcPts val="0"/>
              </a:spcBef>
            </a:pPr>
            <a:r>
              <a:rPr lang="zh-CN" altLang="en-US" sz="2000" dirty="0"/>
              <a:t>指针类型的构造</a:t>
            </a:r>
            <a:endParaRPr lang="en-US" altLang="zh-CN" sz="2000" dirty="0"/>
          </a:p>
          <a:p>
            <a:pPr lvl="1" eaLnBrk="1" hangingPunct="1">
              <a:spcBef>
                <a:spcPts val="0"/>
              </a:spcBef>
            </a:pPr>
            <a:r>
              <a:rPr lang="zh-CN" altLang="en-US" sz="2000" dirty="0"/>
              <a:t>指针变量的定义与初始化</a:t>
            </a:r>
            <a:endParaRPr lang="en-US" altLang="zh-CN" sz="2000" dirty="0"/>
          </a:p>
          <a:p>
            <a:pPr lvl="1" eaLnBrk="1" hangingPunct="1">
              <a:spcBef>
                <a:spcPts val="0"/>
              </a:spcBef>
            </a:pPr>
            <a:r>
              <a:rPr lang="zh-CN" altLang="en-US" sz="2000" dirty="0"/>
              <a:t>指针的基本操作</a:t>
            </a:r>
            <a:endParaRPr lang="en-US" altLang="zh-CN" sz="2000" b="0" dirty="0"/>
          </a:p>
          <a:p>
            <a:pPr eaLnBrk="1" hangingPunct="1">
              <a:spcBef>
                <a:spcPts val="0"/>
              </a:spcBef>
            </a:pPr>
            <a:r>
              <a:rPr lang="zh-CN" altLang="en-US" sz="2400" b="0" dirty="0"/>
              <a:t>用指针操纵数组</a:t>
            </a:r>
            <a:endParaRPr lang="en-US" altLang="zh-CN" sz="2400" b="0" dirty="0"/>
          </a:p>
          <a:p>
            <a:pPr lvl="5">
              <a:spcBef>
                <a:spcPts val="0"/>
              </a:spcBef>
            </a:pPr>
            <a:endParaRPr lang="en-US" altLang="zh-CN" sz="1400" dirty="0"/>
          </a:p>
          <a:p>
            <a:pPr eaLnBrk="1" hangingPunct="1">
              <a:spcBef>
                <a:spcPts val="0"/>
              </a:spcBef>
            </a:pPr>
            <a:r>
              <a:rPr lang="zh-CN" altLang="en-US" sz="2400" dirty="0"/>
              <a:t>用指针在函数间传递数据</a:t>
            </a:r>
            <a:endParaRPr lang="en-US" altLang="zh-CN" sz="2400" dirty="0"/>
          </a:p>
          <a:p>
            <a:pPr lvl="1" eaLnBrk="1" hangingPunct="1">
              <a:spcBef>
                <a:spcPts val="0"/>
              </a:spcBef>
            </a:pPr>
            <a:r>
              <a:rPr lang="zh-CN" altLang="en-US" sz="2000" dirty="0"/>
              <a:t>指针类型参数</a:t>
            </a:r>
            <a:endParaRPr lang="en-US" altLang="zh-CN" sz="2000" dirty="0"/>
          </a:p>
          <a:p>
            <a:pPr lvl="1" eaLnBrk="1" hangingPunct="1">
              <a:spcBef>
                <a:spcPts val="0"/>
              </a:spcBef>
            </a:pPr>
            <a:r>
              <a:rPr lang="en-US" altLang="zh-CN" sz="2000" dirty="0"/>
              <a:t>const</a:t>
            </a:r>
            <a:r>
              <a:rPr lang="zh-CN" altLang="en-US" sz="2000" dirty="0"/>
              <a:t>的作用</a:t>
            </a:r>
            <a:endParaRPr lang="en-US" altLang="zh-CN" sz="2000" dirty="0"/>
          </a:p>
          <a:p>
            <a:pPr lvl="1" eaLnBrk="1" hangingPunct="1">
              <a:spcBef>
                <a:spcPts val="0"/>
              </a:spcBef>
            </a:pPr>
            <a:r>
              <a:rPr lang="zh-CN" altLang="en-US" sz="2000" dirty="0"/>
              <a:t>指针类型返回值</a:t>
            </a:r>
            <a:endParaRPr lang="en-US" altLang="zh-CN" sz="2000" dirty="0"/>
          </a:p>
          <a:p>
            <a:pPr eaLnBrk="1" hangingPunct="1">
              <a:spcBef>
                <a:spcPts val="0"/>
              </a:spcBef>
            </a:pPr>
            <a:r>
              <a:rPr lang="zh-CN" altLang="en-US" sz="2400" dirty="0"/>
              <a:t>用指针访问动态变量</a:t>
            </a:r>
            <a:endParaRPr lang="en-US" altLang="zh-CN" sz="2400" dirty="0"/>
          </a:p>
          <a:p>
            <a:pPr lvl="1" eaLnBrk="1" hangingPunct="1">
              <a:spcBef>
                <a:spcPts val="0"/>
              </a:spcBef>
            </a:pPr>
            <a:r>
              <a:rPr lang="zh-CN" altLang="en-US" sz="2000" dirty="0"/>
              <a:t>通用指针与</a:t>
            </a:r>
            <a:r>
              <a:rPr lang="en-US" altLang="zh-CN" sz="2000" dirty="0"/>
              <a:t>void</a:t>
            </a:r>
            <a:r>
              <a:rPr lang="zh-CN" altLang="en-US" sz="2000" dirty="0"/>
              <a:t>类型</a:t>
            </a:r>
            <a:endParaRPr lang="en-US" altLang="zh-CN" sz="2000" dirty="0"/>
          </a:p>
          <a:p>
            <a:pPr lvl="1" eaLnBrk="1" hangingPunct="1">
              <a:spcBef>
                <a:spcPts val="0"/>
              </a:spcBef>
            </a:pPr>
            <a:r>
              <a:rPr lang="zh-CN" altLang="en-US" sz="2000" dirty="0"/>
              <a:t>动态变量的创建、访问和撤销</a:t>
            </a:r>
            <a:endParaRPr lang="en-US" altLang="zh-CN" sz="2000" dirty="0"/>
          </a:p>
          <a:p>
            <a:pPr lvl="1" eaLnBrk="1" hangingPunct="1">
              <a:spcBef>
                <a:spcPts val="0"/>
              </a:spcBef>
            </a:pPr>
            <a:r>
              <a:rPr lang="zh-CN" altLang="en-US" sz="2000" dirty="0"/>
              <a:t>内存泄漏与悬浮指针</a:t>
            </a:r>
            <a:endParaRPr lang="en-US" altLang="zh-CN" sz="2000" dirty="0"/>
          </a:p>
          <a:p>
            <a:pPr lvl="5">
              <a:spcBef>
                <a:spcPts val="0"/>
              </a:spcBef>
            </a:pPr>
            <a:endParaRPr lang="en-US" altLang="zh-CN" sz="1400" b="0" dirty="0"/>
          </a:p>
          <a:p>
            <a:pPr eaLnBrk="1" hangingPunct="1">
              <a:spcBef>
                <a:spcPts val="0"/>
              </a:spcBef>
            </a:pPr>
            <a:r>
              <a:rPr lang="zh-CN" altLang="en-US" sz="2000" b="0" dirty="0">
                <a:solidFill>
                  <a:srgbClr val="FF0000"/>
                </a:solidFill>
              </a:rPr>
              <a:t>多级指针</a:t>
            </a:r>
            <a:endParaRPr lang="en-US" altLang="zh-CN" sz="2000" b="0" dirty="0">
              <a:solidFill>
                <a:srgbClr val="FF0000"/>
              </a:solidFill>
            </a:endParaRPr>
          </a:p>
          <a:p>
            <a:pPr eaLnBrk="1" hangingPunct="1">
              <a:spcBef>
                <a:spcPts val="0"/>
              </a:spcBef>
            </a:pPr>
            <a:r>
              <a:rPr lang="zh-CN" altLang="en-US" sz="2000" b="0" dirty="0"/>
              <a:t>用指针操纵函数</a:t>
            </a:r>
            <a:endParaRPr lang="en-US" altLang="zh-CN" sz="2000" b="0" dirty="0"/>
          </a:p>
          <a:p>
            <a:pPr eaLnBrk="1" hangingPunct="1">
              <a:spcBef>
                <a:spcPts val="0"/>
              </a:spcBef>
            </a:pPr>
            <a:r>
              <a:rPr lang="en-US" altLang="zh-CN" sz="2000" b="0" dirty="0"/>
              <a:t>C++</a:t>
            </a:r>
            <a:r>
              <a:rPr lang="zh-CN" altLang="en-US" sz="2000" b="0" dirty="0"/>
              <a:t>的引用类型</a:t>
            </a:r>
            <a:endParaRPr lang="en-US" altLang="zh-CN" sz="2000" b="0" dirty="0"/>
          </a:p>
          <a:p>
            <a:pPr eaLnBrk="1" hangingPunct="1">
              <a:spcBef>
                <a:spcPts val="0"/>
              </a:spcBef>
            </a:pPr>
            <a:endParaRPr lang="en-US" altLang="zh-CN" sz="2400" b="0" dirty="0"/>
          </a:p>
        </p:txBody>
      </p:sp>
    </p:spTree>
    <p:extLst>
      <p:ext uri="{BB962C8B-B14F-4D97-AF65-F5344CB8AC3E}">
        <p14:creationId xmlns:p14="http://schemas.microsoft.com/office/powerpoint/2010/main" val="12025969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a:t>二</a:t>
            </a:r>
            <a:r>
              <a:rPr lang="zh-CN" altLang="zh-CN" dirty="0"/>
              <a:t>级指针</a:t>
            </a:r>
            <a:r>
              <a:rPr lang="en-US" altLang="zh-CN" dirty="0"/>
              <a:t> </a:t>
            </a:r>
            <a:r>
              <a:rPr lang="zh-CN" altLang="en-US" dirty="0"/>
              <a:t>与 数组的指针</a:t>
            </a:r>
          </a:p>
        </p:txBody>
      </p:sp>
      <p:sp>
        <p:nvSpPr>
          <p:cNvPr id="41987" name="内容占位符 2"/>
          <p:cNvSpPr>
            <a:spLocks noGrp="1"/>
          </p:cNvSpPr>
          <p:nvPr>
            <p:ph idx="1"/>
          </p:nvPr>
        </p:nvSpPr>
        <p:spPr/>
        <p:txBody>
          <a:bodyPr/>
          <a:lstStyle/>
          <a:p>
            <a:r>
              <a:rPr lang="en-US" altLang="zh-CN" sz="2400" dirty="0">
                <a:latin typeface="Courier New" pitchFamily="49" charset="0"/>
                <a:cs typeface="Courier New" pitchFamily="49" charset="0"/>
              </a:rPr>
              <a:t>C</a:t>
            </a:r>
            <a:r>
              <a:rPr lang="zh-CN" altLang="zh-CN" sz="2400" dirty="0">
                <a:latin typeface="Courier New" pitchFamily="49" charset="0"/>
                <a:cs typeface="Courier New" pitchFamily="49" charset="0"/>
              </a:rPr>
              <a:t>语言的指针变量可以存储另一个指针变量的地址。</a:t>
            </a:r>
            <a:endParaRPr lang="en-US" altLang="zh-CN" sz="2400" dirty="0">
              <a:latin typeface="Courier New" pitchFamily="49" charset="0"/>
              <a:cs typeface="Courier New" pitchFamily="49" charset="0"/>
            </a:endParaRPr>
          </a:p>
          <a:p>
            <a:pPr lvl="1"/>
            <a:r>
              <a:rPr lang="zh-CN" altLang="zh-CN" dirty="0">
                <a:latin typeface="Courier New" pitchFamily="49" charset="0"/>
                <a:cs typeface="Courier New" pitchFamily="49" charset="0"/>
              </a:rPr>
              <a:t>比如，</a:t>
            </a:r>
          </a:p>
          <a:p>
            <a:pPr lvl="1">
              <a:buFontTx/>
              <a:buNone/>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 0;</a:t>
            </a:r>
            <a:endParaRPr lang="zh-CN" altLang="zh-CN" dirty="0">
              <a:latin typeface="Courier New" pitchFamily="49" charset="0"/>
              <a:cs typeface="Courier New" pitchFamily="49" charset="0"/>
            </a:endParaRPr>
          </a:p>
          <a:p>
            <a:pPr lvl="1">
              <a:buFontTx/>
              <a:buNone/>
            </a:pPr>
            <a:r>
              <a:rPr lang="en-US" altLang="zh-CN" dirty="0" err="1">
                <a:solidFill>
                  <a:srgbClr val="FF0000"/>
                </a:solidFill>
                <a:latin typeface="Courier New" pitchFamily="49" charset="0"/>
                <a:cs typeface="Courier New" pitchFamily="49" charset="0"/>
              </a:rPr>
              <a:t>int</a:t>
            </a:r>
            <a:r>
              <a:rPr lang="en-US" altLang="zh-CN" dirty="0">
                <a:solidFill>
                  <a:srgbClr val="FF0000"/>
                </a:solidFill>
                <a:latin typeface="Courier New" pitchFamily="49" charset="0"/>
                <a:cs typeface="Courier New" pitchFamily="49" charset="0"/>
              </a:rPr>
              <a:t> </a:t>
            </a:r>
            <a:r>
              <a:rPr lang="en-US" altLang="zh-CN" dirty="0">
                <a:latin typeface="Courier New" pitchFamily="49" charset="0"/>
                <a:cs typeface="Courier New" pitchFamily="49" charset="0"/>
              </a:rPr>
              <a:t>*pi = &amp;</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lvl="1">
              <a:buFontTx/>
              <a:buNone/>
            </a:pPr>
            <a:r>
              <a:rPr lang="en-US" altLang="zh-CN" dirty="0" err="1">
                <a:solidFill>
                  <a:srgbClr val="FF0000"/>
                </a:solidFill>
                <a:latin typeface="Courier New" pitchFamily="49" charset="0"/>
                <a:cs typeface="Courier New" pitchFamily="49" charset="0"/>
              </a:rPr>
              <a:t>int</a:t>
            </a:r>
            <a:r>
              <a:rPr lang="en-US" altLang="zh-CN" dirty="0">
                <a:solidFill>
                  <a:srgbClr val="FF0000"/>
                </a:solidFill>
                <a:latin typeface="Courier New" pitchFamily="49" charset="0"/>
                <a:cs typeface="Courier New" pitchFamily="49" charset="0"/>
              </a:rPr>
              <a:t>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ppi</a:t>
            </a:r>
            <a:r>
              <a:rPr lang="en-US" altLang="zh-CN" dirty="0">
                <a:latin typeface="Courier New" pitchFamily="49" charset="0"/>
                <a:cs typeface="Courier New" pitchFamily="49" charset="0"/>
              </a:rPr>
              <a:t> = </a:t>
            </a:r>
            <a:r>
              <a:rPr lang="en-US" altLang="zh-CN" dirty="0">
                <a:solidFill>
                  <a:srgbClr val="FF0000"/>
                </a:solidFill>
                <a:latin typeface="Courier New" pitchFamily="49" charset="0"/>
                <a:cs typeface="Courier New" pitchFamily="49" charset="0"/>
              </a:rPr>
              <a:t>&amp;</a:t>
            </a:r>
            <a:r>
              <a:rPr lang="en-US" altLang="zh-CN" dirty="0">
                <a:latin typeface="Courier New" pitchFamily="49" charset="0"/>
                <a:cs typeface="Courier New" pitchFamily="49" charset="0"/>
              </a:rPr>
              <a:t>pi;	//</a:t>
            </a:r>
            <a:r>
              <a:rPr lang="zh-CN" altLang="zh-CN" dirty="0">
                <a:latin typeface="Courier New" pitchFamily="49" charset="0"/>
                <a:cs typeface="Courier New" pitchFamily="49" charset="0"/>
              </a:rPr>
              <a:t>指针变量</a:t>
            </a:r>
            <a:r>
              <a:rPr lang="en-US" altLang="zh-CN" dirty="0" err="1">
                <a:latin typeface="Courier New" pitchFamily="49" charset="0"/>
                <a:cs typeface="Courier New" pitchFamily="49" charset="0"/>
              </a:rPr>
              <a:t>ppi</a:t>
            </a:r>
            <a:r>
              <a:rPr lang="zh-CN" altLang="zh-CN" dirty="0">
                <a:latin typeface="Courier New" pitchFamily="49" charset="0"/>
                <a:cs typeface="Courier New" pitchFamily="49" charset="0"/>
              </a:rPr>
              <a:t>存储的是指针变量</a:t>
            </a:r>
            <a:r>
              <a:rPr lang="en-US" altLang="zh-CN" dirty="0">
                <a:latin typeface="Courier New" pitchFamily="49" charset="0"/>
                <a:cs typeface="Courier New" pitchFamily="49" charset="0"/>
              </a:rPr>
              <a:t>pi</a:t>
            </a:r>
            <a:r>
              <a:rPr lang="zh-CN" altLang="zh-CN" dirty="0">
                <a:latin typeface="Courier New" pitchFamily="49" charset="0"/>
                <a:cs typeface="Courier New" pitchFamily="49" charset="0"/>
              </a:rPr>
              <a:t>的地址</a:t>
            </a:r>
          </a:p>
          <a:p>
            <a:endParaRPr lang="en-US" altLang="zh-CN" sz="2400" dirty="0">
              <a:latin typeface="Courier New" pitchFamily="49" charset="0"/>
              <a:cs typeface="Courier New" pitchFamily="49" charset="0"/>
            </a:endParaRPr>
          </a:p>
          <a:p>
            <a:r>
              <a:rPr lang="en-US" altLang="zh-CN" sz="2400" dirty="0">
                <a:latin typeface="Courier New" pitchFamily="49" charset="0"/>
                <a:cs typeface="Courier New" pitchFamily="49" charset="0"/>
              </a:rPr>
              <a:t>C</a:t>
            </a:r>
            <a:r>
              <a:rPr lang="zh-CN" altLang="zh-CN" sz="2400" dirty="0">
                <a:latin typeface="Courier New" pitchFamily="49" charset="0"/>
                <a:cs typeface="Courier New" pitchFamily="49" charset="0"/>
              </a:rPr>
              <a:t>语言的指针</a:t>
            </a:r>
            <a:r>
              <a:rPr lang="zh-CN" altLang="en-US" sz="2400" dirty="0">
                <a:latin typeface="Courier New" pitchFamily="49" charset="0"/>
                <a:cs typeface="Courier New" pitchFamily="49" charset="0"/>
              </a:rPr>
              <a:t>变量</a:t>
            </a:r>
            <a:r>
              <a:rPr lang="zh-CN" altLang="zh-CN" sz="2400" dirty="0">
                <a:latin typeface="Courier New" pitchFamily="49" charset="0"/>
                <a:cs typeface="Courier New" pitchFamily="49" charset="0"/>
              </a:rPr>
              <a:t>的基类型可以是</a:t>
            </a:r>
            <a:r>
              <a:rPr lang="pt-BR" altLang="zh-CN" sz="2400" dirty="0">
                <a:latin typeface="Courier New" pitchFamily="49" charset="0"/>
                <a:cs typeface="Courier New" pitchFamily="49" charset="0"/>
              </a:rPr>
              <a:t>int</a:t>
            </a:r>
            <a:r>
              <a:rPr lang="zh-CN" altLang="zh-CN" sz="2400" dirty="0">
                <a:latin typeface="Courier New" pitchFamily="49" charset="0"/>
                <a:cs typeface="Courier New" pitchFamily="49" charset="0"/>
              </a:rPr>
              <a:t>、</a:t>
            </a:r>
            <a:r>
              <a:rPr lang="pt-BR" altLang="zh-CN" sz="2400" dirty="0">
                <a:latin typeface="Courier New" pitchFamily="49" charset="0"/>
                <a:cs typeface="Courier New" pitchFamily="49" charset="0"/>
              </a:rPr>
              <a:t>float</a:t>
            </a:r>
            <a:r>
              <a:rPr lang="zh-CN" altLang="zh-CN" sz="2400" dirty="0">
                <a:latin typeface="Courier New" pitchFamily="49" charset="0"/>
                <a:cs typeface="Courier New" pitchFamily="49" charset="0"/>
              </a:rPr>
              <a:t>这样的基本类型，也可以是数组这样的</a:t>
            </a:r>
            <a:r>
              <a:rPr lang="zh-CN" altLang="en-US" sz="2400" dirty="0">
                <a:latin typeface="Courier New" pitchFamily="49" charset="0"/>
                <a:cs typeface="Courier New" pitchFamily="49" charset="0"/>
              </a:rPr>
              <a:t>构造</a:t>
            </a:r>
            <a:r>
              <a:rPr lang="zh-CN" altLang="zh-CN" sz="2400" dirty="0">
                <a:latin typeface="Courier New" pitchFamily="49" charset="0"/>
                <a:cs typeface="Courier New" pitchFamily="49" charset="0"/>
              </a:rPr>
              <a:t>类型。</a:t>
            </a:r>
            <a:endParaRPr lang="en-US" altLang="zh-CN" sz="2400" dirty="0">
              <a:latin typeface="Courier New" pitchFamily="49" charset="0"/>
              <a:cs typeface="Courier New" pitchFamily="49" charset="0"/>
            </a:endParaRPr>
          </a:p>
          <a:p>
            <a:pPr lvl="1">
              <a:buFontTx/>
              <a:buNone/>
            </a:pPr>
            <a:r>
              <a:rPr lang="en-US" altLang="zh-CN" dirty="0">
                <a:solidFill>
                  <a:srgbClr val="FF0000"/>
                </a:solidFill>
                <a:latin typeface="Courier New" pitchFamily="49" charset="0"/>
                <a:cs typeface="Courier New" pitchFamily="49" charset="0"/>
              </a:rPr>
              <a:t>int</a:t>
            </a:r>
            <a:r>
              <a:rPr lang="en-US" altLang="zh-CN" dirty="0">
                <a:latin typeface="Courier New" pitchFamily="49" charset="0"/>
                <a:cs typeface="Courier New" pitchFamily="49" charset="0"/>
              </a:rPr>
              <a:t> a</a:t>
            </a:r>
            <a:r>
              <a:rPr lang="en-US" altLang="zh-CN" dirty="0">
                <a:solidFill>
                  <a:srgbClr val="FF0000"/>
                </a:solidFill>
                <a:latin typeface="Courier New" pitchFamily="49" charset="0"/>
                <a:cs typeface="Courier New" pitchFamily="49" charset="0"/>
              </a:rPr>
              <a:t>[5]</a:t>
            </a:r>
            <a:r>
              <a:rPr lang="en-US" altLang="zh-CN" dirty="0">
                <a:latin typeface="Courier New" pitchFamily="49" charset="0"/>
                <a:cs typeface="Courier New" pitchFamily="49" charset="0"/>
              </a:rPr>
              <a:t>;</a:t>
            </a:r>
          </a:p>
          <a:p>
            <a:pPr lvl="1">
              <a:buFontTx/>
              <a:buNone/>
            </a:pPr>
            <a:r>
              <a:rPr lang="en-US" altLang="zh-CN" dirty="0">
                <a:solidFill>
                  <a:srgbClr val="FF0000"/>
                </a:solidFill>
                <a:latin typeface="Courier New" pitchFamily="49" charset="0"/>
                <a:cs typeface="Courier New" pitchFamily="49" charset="0"/>
              </a:rPr>
              <a:t>int (</a:t>
            </a:r>
            <a:r>
              <a:rPr lang="en-US" altLang="zh-CN" dirty="0">
                <a:latin typeface="Courier New" pitchFamily="49" charset="0"/>
                <a:cs typeface="Courier New" pitchFamily="49" charset="0"/>
              </a:rPr>
              <a:t>*q</a:t>
            </a:r>
            <a:r>
              <a:rPr lang="en-US" altLang="zh-CN" dirty="0">
                <a:solidFill>
                  <a:srgbClr val="FF0000"/>
                </a:solidFill>
                <a:latin typeface="Courier New" pitchFamily="49" charset="0"/>
                <a:cs typeface="Courier New" pitchFamily="49" charset="0"/>
              </a:rPr>
              <a:t>)[5]</a:t>
            </a:r>
            <a:r>
              <a:rPr lang="en-US" altLang="zh-CN" dirty="0">
                <a:latin typeface="Courier New" pitchFamily="49" charset="0"/>
                <a:cs typeface="Courier New" pitchFamily="49" charset="0"/>
              </a:rPr>
              <a:t> = </a:t>
            </a:r>
            <a:r>
              <a:rPr lang="en-US" altLang="zh-CN" dirty="0">
                <a:solidFill>
                  <a:srgbClr val="FF0000"/>
                </a:solidFill>
                <a:latin typeface="Courier New" pitchFamily="49" charset="0"/>
                <a:cs typeface="Courier New" pitchFamily="49" charset="0"/>
              </a:rPr>
              <a:t>&amp;</a:t>
            </a:r>
            <a:r>
              <a:rPr lang="en-US" altLang="zh-CN" dirty="0">
                <a:latin typeface="Courier New" pitchFamily="49" charset="0"/>
                <a:cs typeface="Courier New" pitchFamily="49" charset="0"/>
              </a:rPr>
              <a:t>a; //q</a:t>
            </a:r>
            <a:r>
              <a:rPr lang="zh-CN" altLang="zh-CN" dirty="0">
                <a:latin typeface="Courier New" pitchFamily="49" charset="0"/>
                <a:cs typeface="Courier New" pitchFamily="49" charset="0"/>
              </a:rPr>
              <a:t>相当于一个二级指针</a:t>
            </a:r>
          </a:p>
          <a:p>
            <a:endParaRPr lang="en-US" altLang="zh-CN" dirty="0">
              <a:latin typeface="Courier New" pitchFamily="49" charset="0"/>
              <a:cs typeface="Courier New" pitchFamily="49" charset="0"/>
            </a:endParaRPr>
          </a:p>
        </p:txBody>
      </p:sp>
      <p:sp>
        <p:nvSpPr>
          <p:cNvPr id="43012" name="Text Box 5"/>
          <p:cNvSpPr txBox="1">
            <a:spLocks noChangeArrowheads="1"/>
          </p:cNvSpPr>
          <p:nvPr/>
        </p:nvSpPr>
        <p:spPr bwMode="auto">
          <a:xfrm>
            <a:off x="5282512" y="1802160"/>
            <a:ext cx="1440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endParaRPr kumimoji="1" lang="zh-CN" altLang="en-US" b="1">
              <a:latin typeface="Times New Roman" pitchFamily="18" charset="0"/>
            </a:endParaRPr>
          </a:p>
        </p:txBody>
      </p:sp>
      <p:sp>
        <p:nvSpPr>
          <p:cNvPr id="43013" name="Text Box 6"/>
          <p:cNvSpPr txBox="1">
            <a:spLocks noChangeArrowheads="1"/>
          </p:cNvSpPr>
          <p:nvPr/>
        </p:nvSpPr>
        <p:spPr bwMode="auto">
          <a:xfrm>
            <a:off x="5422195" y="1268761"/>
            <a:ext cx="1333326"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en-US" altLang="zh-CN" b="1">
                <a:latin typeface="Times New Roman" pitchFamily="18" charset="0"/>
              </a:rPr>
              <a:t>ppi</a:t>
            </a:r>
          </a:p>
        </p:txBody>
      </p:sp>
      <p:sp>
        <p:nvSpPr>
          <p:cNvPr id="43014" name="Line 7"/>
          <p:cNvSpPr>
            <a:spLocks noChangeShapeType="1"/>
          </p:cNvSpPr>
          <p:nvPr/>
        </p:nvSpPr>
        <p:spPr bwMode="auto">
          <a:xfrm>
            <a:off x="6275306" y="1988840"/>
            <a:ext cx="7200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3015" name="Rectangle 8"/>
          <p:cNvSpPr>
            <a:spLocks noChangeArrowheads="1"/>
          </p:cNvSpPr>
          <p:nvPr/>
        </p:nvSpPr>
        <p:spPr bwMode="auto">
          <a:xfrm>
            <a:off x="7009486" y="1802160"/>
            <a:ext cx="1440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16" name="Text Box 9"/>
          <p:cNvSpPr txBox="1">
            <a:spLocks noChangeArrowheads="1"/>
          </p:cNvSpPr>
          <p:nvPr/>
        </p:nvSpPr>
        <p:spPr bwMode="auto">
          <a:xfrm>
            <a:off x="6948113" y="1268760"/>
            <a:ext cx="193014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zh-CN" altLang="en-US" b="1">
                <a:latin typeface="Times New Roman" pitchFamily="18" charset="0"/>
              </a:rPr>
              <a:t>  </a:t>
            </a:r>
            <a:r>
              <a:rPr kumimoji="1" lang="en-US" altLang="zh-CN" b="1">
                <a:latin typeface="Times New Roman" pitchFamily="18" charset="0"/>
              </a:rPr>
              <a:t>pi</a:t>
            </a:r>
            <a:endParaRPr kumimoji="1" lang="en-US" altLang="zh-CN" b="1">
              <a:solidFill>
                <a:srgbClr val="FF0000"/>
              </a:solidFill>
              <a:latin typeface="Times New Roman" pitchFamily="18" charset="0"/>
            </a:endParaRPr>
          </a:p>
        </p:txBody>
      </p:sp>
      <p:sp>
        <p:nvSpPr>
          <p:cNvPr id="43017" name="Line 10"/>
          <p:cNvSpPr>
            <a:spLocks noChangeShapeType="1"/>
          </p:cNvSpPr>
          <p:nvPr/>
        </p:nvSpPr>
        <p:spPr bwMode="auto">
          <a:xfrm>
            <a:off x="8228528" y="1988840"/>
            <a:ext cx="7200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3018" name="Text Box 11"/>
          <p:cNvSpPr txBox="1">
            <a:spLocks noChangeArrowheads="1"/>
          </p:cNvSpPr>
          <p:nvPr/>
        </p:nvSpPr>
        <p:spPr bwMode="auto">
          <a:xfrm>
            <a:off x="8939637" y="1802160"/>
            <a:ext cx="1440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zh-CN" altLang="en-US" b="1" dirty="0">
                <a:latin typeface="Times New Roman" pitchFamily="18" charset="0"/>
              </a:rPr>
              <a:t>      </a:t>
            </a:r>
            <a:r>
              <a:rPr kumimoji="1" lang="en-US" altLang="zh-CN" b="1" dirty="0">
                <a:latin typeface="Times New Roman" pitchFamily="18" charset="0"/>
              </a:rPr>
              <a:t>0</a:t>
            </a:r>
          </a:p>
        </p:txBody>
      </p:sp>
      <p:sp>
        <p:nvSpPr>
          <p:cNvPr id="43019" name="Text Box 12"/>
          <p:cNvSpPr txBox="1">
            <a:spLocks noChangeArrowheads="1"/>
          </p:cNvSpPr>
          <p:nvPr/>
        </p:nvSpPr>
        <p:spPr bwMode="auto">
          <a:xfrm>
            <a:off x="9155509" y="1268760"/>
            <a:ext cx="212274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kumimoji="1" lang="zh-CN" altLang="en-US" b="1">
                <a:latin typeface="Times New Roman" pitchFamily="18" charset="0"/>
              </a:rPr>
              <a:t> </a:t>
            </a:r>
            <a:r>
              <a:rPr kumimoji="1" lang="en-US" altLang="zh-CN" b="1">
                <a:latin typeface="Times New Roman" pitchFamily="18" charset="0"/>
              </a:rPr>
              <a:t>i   </a:t>
            </a:r>
          </a:p>
        </p:txBody>
      </p:sp>
      <p:sp>
        <p:nvSpPr>
          <p:cNvPr id="13"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111B1287-849C-4D92-A621-245F753E1D3D}" type="slidenum">
              <a:rPr lang="en-US" altLang="zh-CN" sz="1200">
                <a:ea typeface="+mn-ea"/>
              </a:rPr>
              <a:pPr algn="r">
                <a:defRPr/>
              </a:pPr>
              <a:t>64</a:t>
            </a:fld>
            <a:endParaRPr lang="en-US" altLang="zh-CN" sz="1200">
              <a:ea typeface="+mn-ea"/>
            </a:endParaRPr>
          </a:p>
        </p:txBody>
      </p:sp>
      <p:sp>
        <p:nvSpPr>
          <p:cNvPr id="43021" name="矩形 1"/>
          <p:cNvSpPr>
            <a:spLocks noChangeArrowheads="1"/>
          </p:cNvSpPr>
          <p:nvPr/>
        </p:nvSpPr>
        <p:spPr bwMode="auto">
          <a:xfrm>
            <a:off x="7379857" y="2214911"/>
            <a:ext cx="7665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b="1" dirty="0">
                <a:solidFill>
                  <a:srgbClr val="FF0000"/>
                </a:solidFill>
                <a:latin typeface="Times New Roman" pitchFamily="18" charset="0"/>
              </a:rPr>
              <a:t>*</a:t>
            </a:r>
            <a:r>
              <a:rPr kumimoji="1" lang="en-US" altLang="zh-CN" b="1" dirty="0" err="1">
                <a:solidFill>
                  <a:srgbClr val="FF0000"/>
                </a:solidFill>
                <a:latin typeface="Times New Roman" pitchFamily="18" charset="0"/>
              </a:rPr>
              <a:t>ppi</a:t>
            </a:r>
            <a:endParaRPr lang="zh-CN" altLang="en-US" dirty="0"/>
          </a:p>
        </p:txBody>
      </p:sp>
      <p:sp>
        <p:nvSpPr>
          <p:cNvPr id="43022" name="矩形 3"/>
          <p:cNvSpPr>
            <a:spLocks noChangeArrowheads="1"/>
          </p:cNvSpPr>
          <p:nvPr/>
        </p:nvSpPr>
        <p:spPr bwMode="auto">
          <a:xfrm>
            <a:off x="8967150" y="2221261"/>
            <a:ext cx="276824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en-US" altLang="zh-CN" b="1" dirty="0">
                <a:solidFill>
                  <a:srgbClr val="FF0000"/>
                </a:solidFill>
                <a:latin typeface="Times New Roman" pitchFamily="18" charset="0"/>
              </a:rPr>
              <a:t>*pi </a:t>
            </a:r>
            <a:r>
              <a:rPr kumimoji="1" lang="zh-CN" altLang="en-US" b="1" dirty="0">
                <a:solidFill>
                  <a:srgbClr val="FF0000"/>
                </a:solidFill>
                <a:latin typeface="Times New Roman" pitchFamily="18" charset="0"/>
              </a:rPr>
              <a:t>或 </a:t>
            </a:r>
            <a:r>
              <a:rPr kumimoji="1" lang="en-US" altLang="zh-CN" b="1" dirty="0">
                <a:solidFill>
                  <a:srgbClr val="FF0000"/>
                </a:solidFill>
                <a:latin typeface="Times New Roman" pitchFamily="18" charset="0"/>
              </a:rPr>
              <a:t>**</a:t>
            </a:r>
            <a:r>
              <a:rPr kumimoji="1" lang="en-US" altLang="zh-CN" b="1" dirty="0" err="1">
                <a:solidFill>
                  <a:srgbClr val="FF0000"/>
                </a:solidFill>
                <a:latin typeface="Times New Roman" pitchFamily="18" charset="0"/>
              </a:rPr>
              <a:t>ppi</a:t>
            </a:r>
            <a:endParaRPr kumimoji="1" lang="en-US" altLang="zh-CN" b="1" dirty="0">
              <a:solidFill>
                <a:srgbClr val="FF0000"/>
              </a:solidFill>
              <a:latin typeface="Times New Roman" pitchFamily="18" charset="0"/>
            </a:endParaRPr>
          </a:p>
        </p:txBody>
      </p:sp>
    </p:spTree>
    <p:extLst>
      <p:ext uri="{BB962C8B-B14F-4D97-AF65-F5344CB8AC3E}">
        <p14:creationId xmlns:p14="http://schemas.microsoft.com/office/powerpoint/2010/main" val="323234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5B7F65F-17FF-4735-822F-95C2FE4BA40D}"/>
              </a:ext>
            </a:extLst>
          </p:cNvPr>
          <p:cNvSpPr/>
          <p:nvPr/>
        </p:nvSpPr>
        <p:spPr>
          <a:xfrm>
            <a:off x="109541" y="855057"/>
            <a:ext cx="5940000" cy="2520000"/>
          </a:xfrm>
          <a:prstGeom prst="rect">
            <a:avLst/>
          </a:prstGeom>
          <a:ln>
            <a:solidFill>
              <a:schemeClr val="tx1"/>
            </a:solidFill>
          </a:ln>
        </p:spPr>
        <p:txBody>
          <a:bodyPr wrap="square">
            <a:spAutoFit/>
          </a:bodyPr>
          <a:lstStyle/>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int Sum(</a:t>
            </a:r>
            <a:r>
              <a:rPr lang="en-US" altLang="zh-CN" sz="2000" b="1" kern="0" dirty="0">
                <a:solidFill>
                  <a:srgbClr val="000000"/>
                </a:solidFill>
                <a:latin typeface="Courier New" pitchFamily="49" charset="0"/>
                <a:ea typeface="楷体_GB2312"/>
                <a:cs typeface="Courier New" pitchFamily="49" charset="0"/>
              </a:rPr>
              <a:t>int x[ ][</a:t>
            </a:r>
            <a:r>
              <a:rPr lang="en-US" altLang="zh-CN" sz="2000" b="1" kern="0" dirty="0">
                <a:latin typeface="Courier New" pitchFamily="49" charset="0"/>
                <a:ea typeface="楷体_GB2312"/>
                <a:cs typeface="Courier New" pitchFamily="49" charset="0"/>
              </a:rPr>
              <a:t>5</a:t>
            </a:r>
            <a:r>
              <a:rPr lang="en-US" altLang="zh-CN" sz="2000" b="1" kern="0" dirty="0">
                <a:solidFill>
                  <a:srgbClr val="000000"/>
                </a:solidFill>
                <a:latin typeface="Courier New" pitchFamily="49" charset="0"/>
                <a:ea typeface="楷体_GB2312"/>
                <a:cs typeface="Courier New" pitchFamily="49" charset="0"/>
              </a:rPr>
              <a:t>]</a:t>
            </a:r>
            <a:r>
              <a:rPr lang="en-US" altLang="zh-CN" sz="2000" kern="0" dirty="0">
                <a:solidFill>
                  <a:srgbClr val="000000"/>
                </a:solidFill>
                <a:latin typeface="Courier New" pitchFamily="49" charset="0"/>
                <a:ea typeface="楷体_GB2312"/>
                <a:cs typeface="Courier New" pitchFamily="49" charset="0"/>
              </a:rPr>
              <a:t>, int row)</a:t>
            </a:r>
            <a:endParaRPr lang="zh-CN" altLang="zh-CN" sz="2000" kern="0" dirty="0">
              <a:solidFill>
                <a:srgbClr val="000000"/>
              </a:solidFill>
              <a:latin typeface="Courier New" pitchFamily="49" charset="0"/>
              <a:ea typeface="楷体_GB2312"/>
              <a:cs typeface="Courier New" pitchFamily="49" charset="0"/>
            </a:endParaRP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a:t>
            </a: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	</a:t>
            </a:r>
            <a:r>
              <a:rPr lang="en-US" altLang="zh-CN" sz="2000" kern="0" dirty="0" err="1">
                <a:solidFill>
                  <a:srgbClr val="000000"/>
                </a:solidFill>
                <a:latin typeface="Courier New" pitchFamily="49" charset="0"/>
                <a:ea typeface="楷体_GB2312"/>
                <a:cs typeface="Courier New" pitchFamily="49" charset="0"/>
              </a:rPr>
              <a:t>int</a:t>
            </a:r>
            <a:r>
              <a:rPr lang="en-US" altLang="zh-CN" sz="2000" kern="0" dirty="0">
                <a:solidFill>
                  <a:srgbClr val="000000"/>
                </a:solidFill>
                <a:latin typeface="Courier New" pitchFamily="49" charset="0"/>
                <a:ea typeface="楷体_GB2312"/>
                <a:cs typeface="Courier New" pitchFamily="49" charset="0"/>
              </a:rPr>
              <a:t> s = 0;</a:t>
            </a:r>
            <a:endParaRPr lang="zh-CN" altLang="zh-CN" sz="2000" kern="0" dirty="0">
              <a:solidFill>
                <a:srgbClr val="000000"/>
              </a:solidFill>
              <a:latin typeface="Courier New" pitchFamily="49" charset="0"/>
              <a:ea typeface="楷体_GB2312"/>
              <a:cs typeface="Courier New" pitchFamily="49" charset="0"/>
            </a:endParaRP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	for(int </a:t>
            </a:r>
            <a:r>
              <a:rPr lang="en-US" altLang="zh-CN" sz="2000" kern="0" dirty="0" err="1">
                <a:solidFill>
                  <a:srgbClr val="000000"/>
                </a:solidFill>
                <a:latin typeface="Courier New" pitchFamily="49" charset="0"/>
                <a:ea typeface="楷体_GB2312"/>
                <a:cs typeface="Courier New" pitchFamily="49" charset="0"/>
              </a:rPr>
              <a:t>i</a:t>
            </a:r>
            <a:r>
              <a:rPr lang="en-US" altLang="zh-CN" sz="2000" kern="0" dirty="0">
                <a:solidFill>
                  <a:srgbClr val="000000"/>
                </a:solidFill>
                <a:latin typeface="Courier New" pitchFamily="49" charset="0"/>
                <a:ea typeface="楷体_GB2312"/>
                <a:cs typeface="Courier New" pitchFamily="49" charset="0"/>
              </a:rPr>
              <a:t> = 0; </a:t>
            </a:r>
            <a:r>
              <a:rPr lang="en-US" altLang="zh-CN" sz="2000" kern="0" dirty="0" err="1">
                <a:solidFill>
                  <a:srgbClr val="000000"/>
                </a:solidFill>
                <a:latin typeface="Courier New" pitchFamily="49" charset="0"/>
                <a:ea typeface="楷体_GB2312"/>
                <a:cs typeface="Courier New" pitchFamily="49" charset="0"/>
              </a:rPr>
              <a:t>i</a:t>
            </a:r>
            <a:r>
              <a:rPr lang="en-US" altLang="zh-CN" sz="2000" kern="0" dirty="0">
                <a:solidFill>
                  <a:srgbClr val="000000"/>
                </a:solidFill>
                <a:latin typeface="Courier New" pitchFamily="49" charset="0"/>
                <a:ea typeface="楷体_GB2312"/>
                <a:cs typeface="Courier New" pitchFamily="49" charset="0"/>
              </a:rPr>
              <a:t> &lt; row; ++</a:t>
            </a:r>
            <a:r>
              <a:rPr lang="en-US" altLang="zh-CN" sz="2000" kern="0" dirty="0" err="1">
                <a:solidFill>
                  <a:srgbClr val="000000"/>
                </a:solidFill>
                <a:latin typeface="Courier New" pitchFamily="49" charset="0"/>
                <a:ea typeface="楷体_GB2312"/>
                <a:cs typeface="Courier New" pitchFamily="49" charset="0"/>
              </a:rPr>
              <a:t>i</a:t>
            </a:r>
            <a:r>
              <a:rPr lang="en-US" altLang="zh-CN" sz="2000" kern="0" dirty="0">
                <a:solidFill>
                  <a:srgbClr val="000000"/>
                </a:solidFill>
                <a:latin typeface="Courier New" pitchFamily="49" charset="0"/>
                <a:ea typeface="楷体_GB2312"/>
                <a:cs typeface="Courier New" pitchFamily="49" charset="0"/>
              </a:rPr>
              <a:t>)</a:t>
            </a:r>
            <a:endParaRPr lang="zh-CN" altLang="zh-CN" sz="2000" kern="0" dirty="0">
              <a:solidFill>
                <a:srgbClr val="000000"/>
              </a:solidFill>
              <a:latin typeface="Courier New" pitchFamily="49" charset="0"/>
              <a:ea typeface="楷体_GB2312"/>
              <a:cs typeface="Courier New" pitchFamily="49" charset="0"/>
            </a:endParaRP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		for(int j = 0; j &lt; 5; ++j)</a:t>
            </a:r>
            <a:endParaRPr lang="zh-CN" altLang="zh-CN" sz="2000" kern="0" dirty="0">
              <a:solidFill>
                <a:srgbClr val="000000"/>
              </a:solidFill>
              <a:latin typeface="Courier New" pitchFamily="49" charset="0"/>
              <a:ea typeface="楷体_GB2312"/>
              <a:cs typeface="Courier New" pitchFamily="49" charset="0"/>
            </a:endParaRP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			s += </a:t>
            </a:r>
            <a:r>
              <a:rPr lang="en-US" altLang="zh-CN" sz="2000" kern="0" dirty="0">
                <a:solidFill>
                  <a:srgbClr val="FF0000"/>
                </a:solidFill>
                <a:latin typeface="Courier New" pitchFamily="49" charset="0"/>
                <a:ea typeface="楷体_GB2312"/>
                <a:cs typeface="Courier New" pitchFamily="49" charset="0"/>
              </a:rPr>
              <a:t>x[</a:t>
            </a:r>
            <a:r>
              <a:rPr lang="en-US" altLang="zh-CN" sz="2000" kern="0" dirty="0" err="1">
                <a:solidFill>
                  <a:srgbClr val="FF0000"/>
                </a:solidFill>
                <a:latin typeface="Courier New" pitchFamily="49" charset="0"/>
                <a:ea typeface="楷体_GB2312"/>
                <a:cs typeface="Courier New" pitchFamily="49" charset="0"/>
              </a:rPr>
              <a:t>i</a:t>
            </a:r>
            <a:r>
              <a:rPr lang="en-US" altLang="zh-CN" sz="2000" kern="0" dirty="0">
                <a:solidFill>
                  <a:srgbClr val="FF0000"/>
                </a:solidFill>
                <a:latin typeface="Courier New" pitchFamily="49" charset="0"/>
                <a:ea typeface="楷体_GB2312"/>
                <a:cs typeface="Courier New" pitchFamily="49" charset="0"/>
              </a:rPr>
              <a:t>][j]</a:t>
            </a:r>
            <a:r>
              <a:rPr lang="en-US" altLang="zh-CN" sz="2000" kern="0" dirty="0">
                <a:solidFill>
                  <a:srgbClr val="000000"/>
                </a:solidFill>
                <a:latin typeface="Courier New" pitchFamily="49" charset="0"/>
                <a:ea typeface="楷体_GB2312"/>
                <a:cs typeface="Courier New" pitchFamily="49" charset="0"/>
              </a:rPr>
              <a:t>;</a:t>
            </a:r>
            <a:endParaRPr lang="zh-CN" altLang="zh-CN" sz="2000" kern="0" dirty="0">
              <a:solidFill>
                <a:srgbClr val="000000"/>
              </a:solidFill>
              <a:latin typeface="Courier New" pitchFamily="49" charset="0"/>
              <a:ea typeface="楷体_GB2312"/>
              <a:cs typeface="Courier New" pitchFamily="49" charset="0"/>
            </a:endParaRP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	return s;</a:t>
            </a:r>
            <a:endParaRPr lang="zh-CN" altLang="zh-CN" sz="2000" kern="0" dirty="0">
              <a:solidFill>
                <a:srgbClr val="000000"/>
              </a:solidFill>
              <a:latin typeface="Courier New" pitchFamily="49" charset="0"/>
              <a:ea typeface="楷体_GB2312"/>
              <a:cs typeface="Courier New" pitchFamily="49" charset="0"/>
            </a:endParaRP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a:t>
            </a:r>
            <a:endParaRPr lang="zh-CN" altLang="en-US" sz="2000" kern="0" dirty="0">
              <a:solidFill>
                <a:srgbClr val="000000"/>
              </a:solidFill>
              <a:latin typeface="Courier New" pitchFamily="49" charset="0"/>
              <a:ea typeface="楷体_GB2312"/>
              <a:cs typeface="Courier New" pitchFamily="49" charset="0"/>
            </a:endParaRPr>
          </a:p>
        </p:txBody>
      </p:sp>
      <p:sp>
        <p:nvSpPr>
          <p:cNvPr id="7" name="矩形 6">
            <a:extLst>
              <a:ext uri="{FF2B5EF4-FFF2-40B4-BE49-F238E27FC236}">
                <a16:creationId xmlns:a16="http://schemas.microsoft.com/office/drawing/2014/main" id="{160B380C-0FF9-4C7D-A0FD-A2C0E7AF1DC6}"/>
              </a:ext>
            </a:extLst>
          </p:cNvPr>
          <p:cNvSpPr/>
          <p:nvPr/>
        </p:nvSpPr>
        <p:spPr>
          <a:xfrm>
            <a:off x="3169880" y="5004175"/>
            <a:ext cx="1620000" cy="400110"/>
          </a:xfrm>
          <a:prstGeom prst="rect">
            <a:avLst/>
          </a:prstGeom>
          <a:solidFill>
            <a:schemeClr val="bg1"/>
          </a:solidFill>
          <a:ln>
            <a:solidFill>
              <a:schemeClr val="tx1"/>
            </a:solidFill>
          </a:ln>
        </p:spPr>
        <p:txBody>
          <a:bodyPr wrap="square">
            <a:spAutoFit/>
          </a:bodyPr>
          <a:lstStyle/>
          <a:p>
            <a:pPr marL="342900" indent="-342900">
              <a:spcBef>
                <a:spcPct val="20000"/>
              </a:spcBef>
              <a:buSzPct val="80000"/>
              <a:defRPr/>
            </a:pPr>
            <a:r>
              <a:rPr lang="pt-BR" altLang="zh-CN" sz="2000" kern="0" dirty="0">
                <a:solidFill>
                  <a:srgbClr val="FF0000"/>
                </a:solidFill>
                <a:latin typeface="Courier New" pitchFamily="49" charset="0"/>
                <a:cs typeface="Courier New" pitchFamily="49" charset="0"/>
              </a:rPr>
              <a:t> &amp;mtrx[0]</a:t>
            </a:r>
            <a:endParaRPr lang="zh-CN" altLang="zh-CN" sz="2000" kern="0" dirty="0">
              <a:solidFill>
                <a:srgbClr val="000000"/>
              </a:solidFill>
              <a:latin typeface="Courier New" pitchFamily="49" charset="0"/>
              <a:ea typeface="楷体_GB2312"/>
              <a:cs typeface="Courier New" pitchFamily="49" charset="0"/>
            </a:endParaRPr>
          </a:p>
        </p:txBody>
      </p:sp>
      <p:sp>
        <p:nvSpPr>
          <p:cNvPr id="9" name="灯片编号占位符 5">
            <a:extLst>
              <a:ext uri="{FF2B5EF4-FFF2-40B4-BE49-F238E27FC236}">
                <a16:creationId xmlns:a16="http://schemas.microsoft.com/office/drawing/2014/main" id="{FABC9B09-D5F0-4A89-A5F4-873DB82D435E}"/>
              </a:ext>
            </a:extLst>
          </p:cNvPr>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4239A455-FD61-4410-A1F2-EA5D2F32BEC5}" type="slidenum">
              <a:rPr lang="en-US" altLang="zh-CN" sz="1200">
                <a:ea typeface="+mn-ea"/>
              </a:rPr>
              <a:pPr algn="r">
                <a:defRPr/>
              </a:pPr>
              <a:t>65</a:t>
            </a:fld>
            <a:endParaRPr lang="en-US" altLang="zh-CN" sz="1200">
              <a:ea typeface="+mn-ea"/>
            </a:endParaRPr>
          </a:p>
        </p:txBody>
      </p:sp>
      <p:sp>
        <p:nvSpPr>
          <p:cNvPr id="10" name="标题 9">
            <a:extLst>
              <a:ext uri="{FF2B5EF4-FFF2-40B4-BE49-F238E27FC236}">
                <a16:creationId xmlns:a16="http://schemas.microsoft.com/office/drawing/2014/main" id="{E489925F-800F-4BE8-86D6-70A6EB8E6B8D}"/>
              </a:ext>
            </a:extLst>
          </p:cNvPr>
          <p:cNvSpPr>
            <a:spLocks noGrp="1"/>
          </p:cNvSpPr>
          <p:nvPr>
            <p:ph type="title"/>
          </p:nvPr>
        </p:nvSpPr>
        <p:spPr/>
        <p:txBody>
          <a:bodyPr/>
          <a:lstStyle/>
          <a:p>
            <a:endParaRPr lang="zh-CN" altLang="en-US"/>
          </a:p>
        </p:txBody>
      </p:sp>
      <p:sp>
        <p:nvSpPr>
          <p:cNvPr id="11" name="矩形 10">
            <a:extLst>
              <a:ext uri="{FF2B5EF4-FFF2-40B4-BE49-F238E27FC236}">
                <a16:creationId xmlns:a16="http://schemas.microsoft.com/office/drawing/2014/main" id="{2CB2C654-BACA-4321-B32B-120AB22DCCF9}"/>
              </a:ext>
            </a:extLst>
          </p:cNvPr>
          <p:cNvSpPr/>
          <p:nvPr/>
        </p:nvSpPr>
        <p:spPr>
          <a:xfrm>
            <a:off x="109542" y="3713692"/>
            <a:ext cx="5940000" cy="1938992"/>
          </a:xfrm>
          <a:prstGeom prst="rect">
            <a:avLst/>
          </a:prstGeom>
          <a:ln>
            <a:solidFill>
              <a:schemeClr val="tx1"/>
            </a:solidFill>
          </a:ln>
        </p:spPr>
        <p:txBody>
          <a:bodyPr wrap="square">
            <a:spAutoFit/>
          </a:bodyPr>
          <a:lstStyle/>
          <a:p>
            <a:pPr>
              <a:buFontTx/>
              <a:buNone/>
            </a:pPr>
            <a:r>
              <a:rPr lang="en-US" altLang="zh-CN" sz="2000" kern="0" dirty="0">
                <a:latin typeface="Courier New" pitchFamily="49" charset="0"/>
                <a:cs typeface="Courier New" pitchFamily="49" charset="0"/>
              </a:rPr>
              <a:t>int main( )</a:t>
            </a:r>
            <a:endParaRPr lang="zh-CN" altLang="zh-CN" sz="2000" kern="0" dirty="0">
              <a:latin typeface="Courier New" pitchFamily="49" charset="0"/>
              <a:cs typeface="Courier New" pitchFamily="49" charset="0"/>
            </a:endParaRPr>
          </a:p>
          <a:p>
            <a:pPr>
              <a:buFontTx/>
              <a:buNone/>
            </a:pPr>
            <a:r>
              <a:rPr lang="en-US" altLang="zh-CN" sz="2000" kern="0" dirty="0">
                <a:latin typeface="Courier New" pitchFamily="49" charset="0"/>
                <a:cs typeface="Courier New" pitchFamily="49" charset="0"/>
              </a:rPr>
              <a:t>{</a:t>
            </a:r>
          </a:p>
          <a:p>
            <a:pPr>
              <a:buFontTx/>
              <a:buNone/>
            </a:pPr>
            <a:r>
              <a:rPr lang="en-US" altLang="zh-CN" sz="2000" kern="0" dirty="0">
                <a:latin typeface="Courier New" pitchFamily="49" charset="0"/>
                <a:cs typeface="Courier New" pitchFamily="49" charset="0"/>
              </a:rPr>
              <a:t>   int </a:t>
            </a:r>
            <a:r>
              <a:rPr lang="en-US" altLang="zh-CN" sz="2000" kern="0" dirty="0" err="1">
                <a:latin typeface="Courier New" pitchFamily="49" charset="0"/>
                <a:cs typeface="Courier New" pitchFamily="49" charset="0"/>
              </a:rPr>
              <a:t>mtrx</a:t>
            </a:r>
            <a:r>
              <a:rPr lang="en-US" altLang="zh-CN" sz="2000" kern="0" dirty="0">
                <a:latin typeface="Courier New" pitchFamily="49" charset="0"/>
                <a:cs typeface="Courier New" pitchFamily="49" charset="0"/>
              </a:rPr>
              <a:t>[10][5] = {……};</a:t>
            </a:r>
            <a:endParaRPr lang="zh-CN" altLang="zh-CN" sz="2000" kern="0" dirty="0">
              <a:latin typeface="Courier New" pitchFamily="49" charset="0"/>
              <a:cs typeface="Courier New" pitchFamily="49" charset="0"/>
            </a:endParaRPr>
          </a:p>
          <a:p>
            <a:pPr>
              <a:buFontTx/>
              <a:buNone/>
            </a:pPr>
            <a:r>
              <a:rPr lang="en-US" altLang="zh-CN" sz="2000" kern="0" dirty="0">
                <a:latin typeface="Courier New" pitchFamily="49" charset="0"/>
                <a:cs typeface="Courier New" pitchFamily="49" charset="0"/>
              </a:rPr>
              <a:t>    </a:t>
            </a:r>
            <a:r>
              <a:rPr lang="pt-BR" altLang="zh-CN" sz="2000" kern="0" dirty="0">
                <a:latin typeface="Courier New" pitchFamily="49" charset="0"/>
                <a:cs typeface="Courier New" pitchFamily="49" charset="0"/>
              </a:rPr>
              <a:t>printf("%d", Sum(</a:t>
            </a:r>
            <a:r>
              <a:rPr lang="pt-BR" altLang="zh-CN" sz="2000" kern="0" dirty="0">
                <a:solidFill>
                  <a:srgbClr val="FF0000"/>
                </a:solidFill>
                <a:latin typeface="Courier New" pitchFamily="49" charset="0"/>
                <a:cs typeface="Courier New" pitchFamily="49" charset="0"/>
              </a:rPr>
              <a:t>mtrx</a:t>
            </a:r>
            <a:r>
              <a:rPr lang="pt-BR" altLang="zh-CN" sz="2000" kern="0" dirty="0">
                <a:latin typeface="Courier New" pitchFamily="49" charset="0"/>
                <a:cs typeface="Courier New" pitchFamily="49" charset="0"/>
              </a:rPr>
              <a:t>, 10));</a:t>
            </a:r>
            <a:endParaRPr lang="zh-CN" altLang="zh-CN" sz="2000" kern="0" dirty="0">
              <a:latin typeface="Courier New" pitchFamily="49" charset="0"/>
              <a:cs typeface="Courier New" pitchFamily="49" charset="0"/>
            </a:endParaRPr>
          </a:p>
          <a:p>
            <a:pPr>
              <a:buFontTx/>
              <a:buNone/>
            </a:pPr>
            <a:r>
              <a:rPr lang="pt-BR" altLang="zh-CN" sz="2000" kern="0" dirty="0">
                <a:latin typeface="Courier New" pitchFamily="49" charset="0"/>
                <a:cs typeface="Courier New" pitchFamily="49" charset="0"/>
              </a:rPr>
              <a:t>    </a:t>
            </a:r>
            <a:r>
              <a:rPr lang="en-US" altLang="zh-CN" sz="2000" kern="0" dirty="0">
                <a:latin typeface="Courier New" pitchFamily="49" charset="0"/>
                <a:cs typeface="Courier New" pitchFamily="49" charset="0"/>
              </a:rPr>
              <a:t>return 0;</a:t>
            </a:r>
            <a:endParaRPr lang="zh-CN" altLang="zh-CN" sz="2000" kern="0" dirty="0">
              <a:latin typeface="Courier New" pitchFamily="49" charset="0"/>
              <a:cs typeface="Courier New" pitchFamily="49" charset="0"/>
            </a:endParaRPr>
          </a:p>
          <a:p>
            <a:pPr>
              <a:buFontTx/>
              <a:buNone/>
            </a:pPr>
            <a:r>
              <a:rPr lang="en-US" altLang="zh-CN" sz="2000" kern="0" dirty="0">
                <a:latin typeface="Courier New" pitchFamily="49" charset="0"/>
                <a:cs typeface="Courier New" pitchFamily="49" charset="0"/>
              </a:rPr>
              <a:t>} </a:t>
            </a:r>
            <a:endParaRPr lang="zh-CN" altLang="zh-CN" sz="2000" kern="0" dirty="0">
              <a:latin typeface="Courier New" pitchFamily="49" charset="0"/>
              <a:cs typeface="Courier New" pitchFamily="49" charset="0"/>
            </a:endParaRPr>
          </a:p>
        </p:txBody>
      </p:sp>
      <p:sp>
        <p:nvSpPr>
          <p:cNvPr id="12" name="矩形 11">
            <a:extLst>
              <a:ext uri="{FF2B5EF4-FFF2-40B4-BE49-F238E27FC236}">
                <a16:creationId xmlns:a16="http://schemas.microsoft.com/office/drawing/2014/main" id="{38A09AE3-0616-418A-96A3-72ECB14BA9C9}"/>
              </a:ext>
            </a:extLst>
          </p:cNvPr>
          <p:cNvSpPr/>
          <p:nvPr/>
        </p:nvSpPr>
        <p:spPr>
          <a:xfrm>
            <a:off x="6140211" y="855057"/>
            <a:ext cx="5940000" cy="2520000"/>
          </a:xfrm>
          <a:prstGeom prst="rect">
            <a:avLst/>
          </a:prstGeom>
          <a:ln>
            <a:solidFill>
              <a:schemeClr val="tx1"/>
            </a:solidFill>
          </a:ln>
        </p:spPr>
        <p:txBody>
          <a:bodyPr wrap="square">
            <a:spAutoFit/>
          </a:bodyPr>
          <a:lstStyle/>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int Sum(</a:t>
            </a:r>
            <a:r>
              <a:rPr lang="en-US" altLang="zh-CN" sz="2000" b="1" kern="0" dirty="0">
                <a:solidFill>
                  <a:srgbClr val="FF0000"/>
                </a:solidFill>
                <a:latin typeface="Courier New" pitchFamily="49" charset="0"/>
                <a:ea typeface="楷体_GB2312"/>
                <a:cs typeface="Courier New" pitchFamily="49" charset="0"/>
              </a:rPr>
              <a:t>int (</a:t>
            </a:r>
            <a:r>
              <a:rPr lang="zh-CN" altLang="en-US" sz="2000" b="1" kern="0" dirty="0">
                <a:solidFill>
                  <a:srgbClr val="FF0000"/>
                </a:solidFill>
                <a:latin typeface="Courier New" pitchFamily="49" charset="0"/>
                <a:ea typeface="楷体_GB2312"/>
                <a:cs typeface="Courier New" pitchFamily="49" charset="0"/>
              </a:rPr>
              <a:t>*</a:t>
            </a:r>
            <a:r>
              <a:rPr lang="en-US" altLang="zh-CN" sz="2000" b="1" kern="0" dirty="0">
                <a:solidFill>
                  <a:srgbClr val="FF0000"/>
                </a:solidFill>
                <a:latin typeface="Courier New" pitchFamily="49" charset="0"/>
                <a:ea typeface="楷体_GB2312"/>
                <a:cs typeface="Courier New" pitchFamily="49" charset="0"/>
              </a:rPr>
              <a:t>q)</a:t>
            </a:r>
            <a:r>
              <a:rPr lang="en-US" altLang="zh-CN" sz="2000" b="1" kern="0" dirty="0">
                <a:solidFill>
                  <a:srgbClr val="000000"/>
                </a:solidFill>
                <a:latin typeface="Courier New" pitchFamily="49" charset="0"/>
                <a:ea typeface="楷体_GB2312"/>
                <a:cs typeface="Courier New" pitchFamily="49" charset="0"/>
              </a:rPr>
              <a:t>[</a:t>
            </a:r>
            <a:r>
              <a:rPr lang="en-US" altLang="zh-CN" sz="2000" b="1" kern="0" dirty="0">
                <a:latin typeface="Courier New" pitchFamily="49" charset="0"/>
                <a:ea typeface="楷体_GB2312"/>
                <a:cs typeface="Courier New" pitchFamily="49" charset="0"/>
              </a:rPr>
              <a:t>5</a:t>
            </a:r>
            <a:r>
              <a:rPr lang="en-US" altLang="zh-CN" sz="2000" b="1" kern="0" dirty="0">
                <a:solidFill>
                  <a:srgbClr val="000000"/>
                </a:solidFill>
                <a:latin typeface="Courier New" pitchFamily="49" charset="0"/>
                <a:ea typeface="楷体_GB2312"/>
                <a:cs typeface="Courier New" pitchFamily="49" charset="0"/>
              </a:rPr>
              <a:t>]</a:t>
            </a:r>
            <a:r>
              <a:rPr lang="en-US" altLang="zh-CN" sz="2000" kern="0" dirty="0">
                <a:solidFill>
                  <a:srgbClr val="000000"/>
                </a:solidFill>
                <a:latin typeface="Courier New" pitchFamily="49" charset="0"/>
                <a:ea typeface="楷体_GB2312"/>
                <a:cs typeface="Courier New" pitchFamily="49" charset="0"/>
              </a:rPr>
              <a:t>, int row)</a:t>
            </a:r>
            <a:endParaRPr lang="zh-CN" altLang="zh-CN" sz="2000" kern="0" dirty="0">
              <a:solidFill>
                <a:srgbClr val="000000"/>
              </a:solidFill>
              <a:latin typeface="Courier New" pitchFamily="49" charset="0"/>
              <a:ea typeface="楷体_GB2312"/>
              <a:cs typeface="Courier New" pitchFamily="49" charset="0"/>
            </a:endParaRP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a:t>
            </a: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	</a:t>
            </a:r>
            <a:r>
              <a:rPr lang="en-US" altLang="zh-CN" sz="2000" kern="0" dirty="0" err="1">
                <a:solidFill>
                  <a:srgbClr val="000000"/>
                </a:solidFill>
                <a:latin typeface="Courier New" pitchFamily="49" charset="0"/>
                <a:ea typeface="楷体_GB2312"/>
                <a:cs typeface="Courier New" pitchFamily="49" charset="0"/>
              </a:rPr>
              <a:t>int</a:t>
            </a:r>
            <a:r>
              <a:rPr lang="en-US" altLang="zh-CN" sz="2000" kern="0" dirty="0">
                <a:solidFill>
                  <a:srgbClr val="000000"/>
                </a:solidFill>
                <a:latin typeface="Courier New" pitchFamily="49" charset="0"/>
                <a:ea typeface="楷体_GB2312"/>
                <a:cs typeface="Courier New" pitchFamily="49" charset="0"/>
              </a:rPr>
              <a:t> s = 0;</a:t>
            </a:r>
            <a:endParaRPr lang="zh-CN" altLang="zh-CN" sz="2000" kern="0" dirty="0">
              <a:solidFill>
                <a:srgbClr val="000000"/>
              </a:solidFill>
              <a:latin typeface="Courier New" pitchFamily="49" charset="0"/>
              <a:ea typeface="楷体_GB2312"/>
              <a:cs typeface="Courier New" pitchFamily="49" charset="0"/>
            </a:endParaRP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	for(int </a:t>
            </a:r>
            <a:r>
              <a:rPr lang="en-US" altLang="zh-CN" sz="2000" kern="0" dirty="0" err="1">
                <a:solidFill>
                  <a:srgbClr val="000000"/>
                </a:solidFill>
                <a:latin typeface="Courier New" pitchFamily="49" charset="0"/>
                <a:ea typeface="楷体_GB2312"/>
                <a:cs typeface="Courier New" pitchFamily="49" charset="0"/>
              </a:rPr>
              <a:t>i</a:t>
            </a:r>
            <a:r>
              <a:rPr lang="en-US" altLang="zh-CN" sz="2000" kern="0" dirty="0">
                <a:solidFill>
                  <a:srgbClr val="000000"/>
                </a:solidFill>
                <a:latin typeface="Courier New" pitchFamily="49" charset="0"/>
                <a:ea typeface="楷体_GB2312"/>
                <a:cs typeface="Courier New" pitchFamily="49" charset="0"/>
              </a:rPr>
              <a:t> = 0; </a:t>
            </a:r>
            <a:r>
              <a:rPr lang="en-US" altLang="zh-CN" sz="2000" kern="0" dirty="0" err="1">
                <a:solidFill>
                  <a:srgbClr val="000000"/>
                </a:solidFill>
                <a:latin typeface="Courier New" pitchFamily="49" charset="0"/>
                <a:ea typeface="楷体_GB2312"/>
                <a:cs typeface="Courier New" pitchFamily="49" charset="0"/>
              </a:rPr>
              <a:t>i</a:t>
            </a:r>
            <a:r>
              <a:rPr lang="en-US" altLang="zh-CN" sz="2000" kern="0" dirty="0">
                <a:solidFill>
                  <a:srgbClr val="000000"/>
                </a:solidFill>
                <a:latin typeface="Courier New" pitchFamily="49" charset="0"/>
                <a:ea typeface="楷体_GB2312"/>
                <a:cs typeface="Courier New" pitchFamily="49" charset="0"/>
              </a:rPr>
              <a:t> &lt; row; ++</a:t>
            </a:r>
            <a:r>
              <a:rPr lang="en-US" altLang="zh-CN" sz="2000" kern="0" dirty="0" err="1">
                <a:solidFill>
                  <a:srgbClr val="000000"/>
                </a:solidFill>
                <a:latin typeface="Courier New" pitchFamily="49" charset="0"/>
                <a:ea typeface="楷体_GB2312"/>
                <a:cs typeface="Courier New" pitchFamily="49" charset="0"/>
              </a:rPr>
              <a:t>i</a:t>
            </a:r>
            <a:r>
              <a:rPr lang="en-US" altLang="zh-CN" sz="2000" kern="0" dirty="0">
                <a:solidFill>
                  <a:srgbClr val="000000"/>
                </a:solidFill>
                <a:latin typeface="Courier New" pitchFamily="49" charset="0"/>
                <a:ea typeface="楷体_GB2312"/>
                <a:cs typeface="Courier New" pitchFamily="49" charset="0"/>
              </a:rPr>
              <a:t>)</a:t>
            </a:r>
            <a:endParaRPr lang="zh-CN" altLang="zh-CN" sz="2000" kern="0" dirty="0">
              <a:solidFill>
                <a:srgbClr val="000000"/>
              </a:solidFill>
              <a:latin typeface="Courier New" pitchFamily="49" charset="0"/>
              <a:ea typeface="楷体_GB2312"/>
              <a:cs typeface="Courier New" pitchFamily="49" charset="0"/>
            </a:endParaRP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		for(int j = 0; j &lt; 5; ++j)</a:t>
            </a:r>
            <a:endParaRPr lang="zh-CN" altLang="zh-CN" sz="2000" kern="0" dirty="0">
              <a:solidFill>
                <a:srgbClr val="000000"/>
              </a:solidFill>
              <a:latin typeface="Courier New" pitchFamily="49" charset="0"/>
              <a:ea typeface="楷体_GB2312"/>
              <a:cs typeface="Courier New" pitchFamily="49" charset="0"/>
            </a:endParaRP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			s += </a:t>
            </a:r>
            <a:r>
              <a:rPr lang="en-US" altLang="zh-CN" sz="2000" kern="0" dirty="0">
                <a:solidFill>
                  <a:srgbClr val="FF0000"/>
                </a:solidFill>
                <a:latin typeface="Courier New" pitchFamily="49" charset="0"/>
                <a:ea typeface="楷体_GB2312"/>
                <a:cs typeface="Courier New" pitchFamily="49" charset="0"/>
              </a:rPr>
              <a:t>q[</a:t>
            </a:r>
            <a:r>
              <a:rPr lang="en-US" altLang="zh-CN" sz="2000" kern="0" dirty="0" err="1">
                <a:solidFill>
                  <a:srgbClr val="FF0000"/>
                </a:solidFill>
                <a:latin typeface="Courier New" pitchFamily="49" charset="0"/>
                <a:ea typeface="楷体_GB2312"/>
                <a:cs typeface="Courier New" pitchFamily="49" charset="0"/>
              </a:rPr>
              <a:t>i</a:t>
            </a:r>
            <a:r>
              <a:rPr lang="en-US" altLang="zh-CN" sz="2000" kern="0" dirty="0">
                <a:solidFill>
                  <a:srgbClr val="FF0000"/>
                </a:solidFill>
                <a:latin typeface="Courier New" pitchFamily="49" charset="0"/>
                <a:ea typeface="楷体_GB2312"/>
                <a:cs typeface="Courier New" pitchFamily="49" charset="0"/>
              </a:rPr>
              <a:t>][j]</a:t>
            </a:r>
            <a:r>
              <a:rPr lang="en-US" altLang="zh-CN" sz="2000" kern="0" dirty="0">
                <a:solidFill>
                  <a:srgbClr val="000000"/>
                </a:solidFill>
                <a:latin typeface="Courier New" pitchFamily="49" charset="0"/>
                <a:ea typeface="楷体_GB2312"/>
                <a:cs typeface="Courier New" pitchFamily="49" charset="0"/>
              </a:rPr>
              <a:t>;</a:t>
            </a:r>
            <a:endParaRPr lang="zh-CN" altLang="zh-CN" sz="2000" kern="0" dirty="0">
              <a:solidFill>
                <a:srgbClr val="000000"/>
              </a:solidFill>
              <a:latin typeface="Courier New" pitchFamily="49" charset="0"/>
              <a:ea typeface="楷体_GB2312"/>
              <a:cs typeface="Courier New" pitchFamily="49" charset="0"/>
            </a:endParaRP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	return s;</a:t>
            </a:r>
            <a:endParaRPr lang="zh-CN" altLang="zh-CN" sz="2000" kern="0" dirty="0">
              <a:solidFill>
                <a:srgbClr val="000000"/>
              </a:solidFill>
              <a:latin typeface="Courier New" pitchFamily="49" charset="0"/>
              <a:ea typeface="楷体_GB2312"/>
              <a:cs typeface="Courier New" pitchFamily="49" charset="0"/>
            </a:endParaRP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a:t>
            </a:r>
            <a:endParaRPr lang="zh-CN" altLang="en-US" sz="2000" kern="0" dirty="0">
              <a:solidFill>
                <a:srgbClr val="000000"/>
              </a:solidFill>
              <a:latin typeface="Courier New" pitchFamily="49" charset="0"/>
              <a:ea typeface="楷体_GB2312"/>
              <a:cs typeface="Courier New" pitchFamily="49" charset="0"/>
            </a:endParaRPr>
          </a:p>
        </p:txBody>
      </p:sp>
      <p:sp>
        <p:nvSpPr>
          <p:cNvPr id="13" name="矩形 12">
            <a:extLst>
              <a:ext uri="{FF2B5EF4-FFF2-40B4-BE49-F238E27FC236}">
                <a16:creationId xmlns:a16="http://schemas.microsoft.com/office/drawing/2014/main" id="{65BD304A-8831-4213-ABCA-AAC694FA5A75}"/>
              </a:ext>
            </a:extLst>
          </p:cNvPr>
          <p:cNvSpPr/>
          <p:nvPr/>
        </p:nvSpPr>
        <p:spPr>
          <a:xfrm>
            <a:off x="7850401" y="3924055"/>
            <a:ext cx="586286" cy="461665"/>
          </a:xfrm>
          <a:prstGeom prst="rect">
            <a:avLst/>
          </a:prstGeom>
          <a:ln>
            <a:noFill/>
          </a:ln>
        </p:spPr>
        <p:txBody>
          <a:bodyPr wrap="square">
            <a:spAutoFit/>
          </a:bodyPr>
          <a:lstStyle/>
          <a:p>
            <a:r>
              <a:rPr lang="en-US" altLang="zh-CN" dirty="0">
                <a:latin typeface="Times New Roman"/>
                <a:cs typeface="Times New Roman"/>
              </a:rPr>
              <a:t>q</a:t>
            </a:r>
            <a:endParaRPr lang="zh-CN" altLang="en-US" dirty="0">
              <a:latin typeface="Courier New" pitchFamily="49" charset="0"/>
              <a:cs typeface="Courier New" pitchFamily="49" charset="0"/>
            </a:endParaRPr>
          </a:p>
        </p:txBody>
      </p:sp>
      <p:cxnSp>
        <p:nvCxnSpPr>
          <p:cNvPr id="14" name="直接箭头连接符 13">
            <a:extLst>
              <a:ext uri="{FF2B5EF4-FFF2-40B4-BE49-F238E27FC236}">
                <a16:creationId xmlns:a16="http://schemas.microsoft.com/office/drawing/2014/main" id="{1599C45F-E483-4694-A4C9-0A28FA49CFBA}"/>
              </a:ext>
            </a:extLst>
          </p:cNvPr>
          <p:cNvCxnSpPr>
            <a:cxnSpLocks/>
          </p:cNvCxnSpPr>
          <p:nvPr/>
        </p:nvCxnSpPr>
        <p:spPr bwMode="auto">
          <a:xfrm flipH="1">
            <a:off x="7796411" y="4464115"/>
            <a:ext cx="144000" cy="432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5" name="组合 14">
            <a:extLst>
              <a:ext uri="{FF2B5EF4-FFF2-40B4-BE49-F238E27FC236}">
                <a16:creationId xmlns:a16="http://schemas.microsoft.com/office/drawing/2014/main" id="{723EB40C-DBD4-46B2-B305-28A9006C3F6D}"/>
              </a:ext>
            </a:extLst>
          </p:cNvPr>
          <p:cNvGrpSpPr/>
          <p:nvPr/>
        </p:nvGrpSpPr>
        <p:grpSpPr>
          <a:xfrm>
            <a:off x="7760391" y="3924055"/>
            <a:ext cx="3606505" cy="1635006"/>
            <a:chOff x="2399912" y="2978950"/>
            <a:chExt cx="3606505" cy="1635006"/>
          </a:xfrm>
          <a:scene3d>
            <a:camera prst="orthographicFront">
              <a:rot lat="1450689" lon="19262602" rev="20500637"/>
            </a:camera>
            <a:lightRig rig="threePt" dir="t"/>
          </a:scene3d>
        </p:grpSpPr>
        <p:grpSp>
          <p:nvGrpSpPr>
            <p:cNvPr id="16" name="组合 15">
              <a:extLst>
                <a:ext uri="{FF2B5EF4-FFF2-40B4-BE49-F238E27FC236}">
                  <a16:creationId xmlns:a16="http://schemas.microsoft.com/office/drawing/2014/main" id="{83D92771-E80C-40C0-85CE-DC94DDADEE41}"/>
                </a:ext>
              </a:extLst>
            </p:cNvPr>
            <p:cNvGrpSpPr/>
            <p:nvPr/>
          </p:nvGrpSpPr>
          <p:grpSpPr>
            <a:xfrm>
              <a:off x="2399912" y="2978950"/>
              <a:ext cx="2885204" cy="1635006"/>
              <a:chOff x="2378850" y="3123891"/>
              <a:chExt cx="2885204" cy="1635006"/>
            </a:xfrm>
          </p:grpSpPr>
          <p:sp>
            <p:nvSpPr>
              <p:cNvPr id="21" name="矩形 20">
                <a:extLst>
                  <a:ext uri="{FF2B5EF4-FFF2-40B4-BE49-F238E27FC236}">
                    <a16:creationId xmlns:a16="http://schemas.microsoft.com/office/drawing/2014/main" id="{D92DD9AB-058C-4783-8391-510CCB3150D5}"/>
                  </a:ext>
                </a:extLst>
              </p:cNvPr>
              <p:cNvSpPr/>
              <p:nvPr/>
            </p:nvSpPr>
            <p:spPr bwMode="auto">
              <a:xfrm>
                <a:off x="3100151" y="312389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2" name="矩形 21">
                <a:extLst>
                  <a:ext uri="{FF2B5EF4-FFF2-40B4-BE49-F238E27FC236}">
                    <a16:creationId xmlns:a16="http://schemas.microsoft.com/office/drawing/2014/main" id="{6CE2FF81-C456-4DF9-B884-4B67C3BF2ABD}"/>
                  </a:ext>
                </a:extLst>
              </p:cNvPr>
              <p:cNvSpPr/>
              <p:nvPr/>
            </p:nvSpPr>
            <p:spPr bwMode="auto">
              <a:xfrm>
                <a:off x="3821452" y="3127099"/>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3" name="矩形 22">
                <a:extLst>
                  <a:ext uri="{FF2B5EF4-FFF2-40B4-BE49-F238E27FC236}">
                    <a16:creationId xmlns:a16="http://schemas.microsoft.com/office/drawing/2014/main" id="{FD5E7B35-30AE-49E6-9CC9-6D722D2C58F1}"/>
                  </a:ext>
                </a:extLst>
              </p:cNvPr>
              <p:cNvSpPr/>
              <p:nvPr/>
            </p:nvSpPr>
            <p:spPr bwMode="auto">
              <a:xfrm>
                <a:off x="4542753" y="3123892"/>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4" name="矩形 23">
                <a:extLst>
                  <a:ext uri="{FF2B5EF4-FFF2-40B4-BE49-F238E27FC236}">
                    <a16:creationId xmlns:a16="http://schemas.microsoft.com/office/drawing/2014/main" id="{580966FB-E7AC-4870-BBF2-479074084256}"/>
                  </a:ext>
                </a:extLst>
              </p:cNvPr>
              <p:cNvSpPr/>
              <p:nvPr/>
            </p:nvSpPr>
            <p:spPr bwMode="auto">
              <a:xfrm>
                <a:off x="2378850" y="3123891"/>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5" name="矩形 24">
                <a:extLst>
                  <a:ext uri="{FF2B5EF4-FFF2-40B4-BE49-F238E27FC236}">
                    <a16:creationId xmlns:a16="http://schemas.microsoft.com/office/drawing/2014/main" id="{978A8817-F7DB-4226-A130-26EF922A7A63}"/>
                  </a:ext>
                </a:extLst>
              </p:cNvPr>
              <p:cNvSpPr/>
              <p:nvPr/>
            </p:nvSpPr>
            <p:spPr bwMode="auto">
              <a:xfrm>
                <a:off x="3100151" y="3663955"/>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6" name="矩形 25">
                <a:extLst>
                  <a:ext uri="{FF2B5EF4-FFF2-40B4-BE49-F238E27FC236}">
                    <a16:creationId xmlns:a16="http://schemas.microsoft.com/office/drawing/2014/main" id="{FB37ADE5-9635-4012-8F47-F3146229BF42}"/>
                  </a:ext>
                </a:extLst>
              </p:cNvPr>
              <p:cNvSpPr/>
              <p:nvPr/>
            </p:nvSpPr>
            <p:spPr bwMode="auto">
              <a:xfrm>
                <a:off x="3821452" y="3667161"/>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7" name="矩形 26">
                <a:extLst>
                  <a:ext uri="{FF2B5EF4-FFF2-40B4-BE49-F238E27FC236}">
                    <a16:creationId xmlns:a16="http://schemas.microsoft.com/office/drawing/2014/main" id="{427071B5-F382-4206-A195-FE47F5955E58}"/>
                  </a:ext>
                </a:extLst>
              </p:cNvPr>
              <p:cNvSpPr/>
              <p:nvPr/>
            </p:nvSpPr>
            <p:spPr bwMode="auto">
              <a:xfrm>
                <a:off x="4542753" y="3663954"/>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8" name="矩形 27">
                <a:extLst>
                  <a:ext uri="{FF2B5EF4-FFF2-40B4-BE49-F238E27FC236}">
                    <a16:creationId xmlns:a16="http://schemas.microsoft.com/office/drawing/2014/main" id="{2FFEBB69-E193-4CE6-A46F-E79CEFB81C58}"/>
                  </a:ext>
                </a:extLst>
              </p:cNvPr>
              <p:cNvSpPr/>
              <p:nvPr/>
            </p:nvSpPr>
            <p:spPr bwMode="auto">
              <a:xfrm>
                <a:off x="2378850" y="366395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9" name="矩形 28">
                <a:extLst>
                  <a:ext uri="{FF2B5EF4-FFF2-40B4-BE49-F238E27FC236}">
                    <a16:creationId xmlns:a16="http://schemas.microsoft.com/office/drawing/2014/main" id="{C144DC8A-CD18-4768-9C1A-34646D237215}"/>
                  </a:ext>
                </a:extLst>
              </p:cNvPr>
              <p:cNvSpPr/>
              <p:nvPr/>
            </p:nvSpPr>
            <p:spPr bwMode="auto">
              <a:xfrm>
                <a:off x="3100151" y="4209824"/>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0" name="矩形 29">
                <a:extLst>
                  <a:ext uri="{FF2B5EF4-FFF2-40B4-BE49-F238E27FC236}">
                    <a16:creationId xmlns:a16="http://schemas.microsoft.com/office/drawing/2014/main" id="{C276F519-9948-4DC7-8EF1-7C4A4E910CE2}"/>
                  </a:ext>
                </a:extLst>
              </p:cNvPr>
              <p:cNvSpPr/>
              <p:nvPr/>
            </p:nvSpPr>
            <p:spPr bwMode="auto">
              <a:xfrm>
                <a:off x="3821452" y="4213030"/>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1" name="矩形 30">
                <a:extLst>
                  <a:ext uri="{FF2B5EF4-FFF2-40B4-BE49-F238E27FC236}">
                    <a16:creationId xmlns:a16="http://schemas.microsoft.com/office/drawing/2014/main" id="{61B3C489-E535-4F27-88BA-203A8B52137B}"/>
                  </a:ext>
                </a:extLst>
              </p:cNvPr>
              <p:cNvSpPr/>
              <p:nvPr/>
            </p:nvSpPr>
            <p:spPr bwMode="auto">
              <a:xfrm>
                <a:off x="4542753" y="420982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2" name="矩形 31">
                <a:extLst>
                  <a:ext uri="{FF2B5EF4-FFF2-40B4-BE49-F238E27FC236}">
                    <a16:creationId xmlns:a16="http://schemas.microsoft.com/office/drawing/2014/main" id="{CA595591-FCE8-4127-A828-0387051B9379}"/>
                  </a:ext>
                </a:extLst>
              </p:cNvPr>
              <p:cNvSpPr/>
              <p:nvPr/>
            </p:nvSpPr>
            <p:spPr bwMode="auto">
              <a:xfrm>
                <a:off x="2378850" y="4209822"/>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pSp>
        <p:grpSp>
          <p:nvGrpSpPr>
            <p:cNvPr id="17" name="组合 16">
              <a:extLst>
                <a:ext uri="{FF2B5EF4-FFF2-40B4-BE49-F238E27FC236}">
                  <a16:creationId xmlns:a16="http://schemas.microsoft.com/office/drawing/2014/main" id="{F5125FAD-AA16-4C74-93FC-B53F6B57D234}"/>
                </a:ext>
              </a:extLst>
            </p:cNvPr>
            <p:cNvGrpSpPr/>
            <p:nvPr/>
          </p:nvGrpSpPr>
          <p:grpSpPr>
            <a:xfrm>
              <a:off x="5285116" y="2978950"/>
              <a:ext cx="721301" cy="1631798"/>
              <a:chOff x="5283895" y="3147352"/>
              <a:chExt cx="721301" cy="1631798"/>
            </a:xfrm>
          </p:grpSpPr>
          <p:sp>
            <p:nvSpPr>
              <p:cNvPr id="18" name="矩形 17">
                <a:extLst>
                  <a:ext uri="{FF2B5EF4-FFF2-40B4-BE49-F238E27FC236}">
                    <a16:creationId xmlns:a16="http://schemas.microsoft.com/office/drawing/2014/main" id="{8E835276-DD9A-4CFF-8C39-6DEC894E2912}"/>
                  </a:ext>
                </a:extLst>
              </p:cNvPr>
              <p:cNvSpPr/>
              <p:nvPr/>
            </p:nvSpPr>
            <p:spPr bwMode="auto">
              <a:xfrm>
                <a:off x="5283895" y="3147352"/>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9" name="矩形 18">
                <a:extLst>
                  <a:ext uri="{FF2B5EF4-FFF2-40B4-BE49-F238E27FC236}">
                    <a16:creationId xmlns:a16="http://schemas.microsoft.com/office/drawing/2014/main" id="{53D7D6B5-0F63-4187-B138-37F334E613A2}"/>
                  </a:ext>
                </a:extLst>
              </p:cNvPr>
              <p:cNvSpPr/>
              <p:nvPr/>
            </p:nvSpPr>
            <p:spPr bwMode="auto">
              <a:xfrm>
                <a:off x="5283895" y="3687414"/>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0" name="矩形 19">
                <a:extLst>
                  <a:ext uri="{FF2B5EF4-FFF2-40B4-BE49-F238E27FC236}">
                    <a16:creationId xmlns:a16="http://schemas.microsoft.com/office/drawing/2014/main" id="{304B683C-82F7-441B-AB9A-4C1FEB6A5279}"/>
                  </a:ext>
                </a:extLst>
              </p:cNvPr>
              <p:cNvSpPr/>
              <p:nvPr/>
            </p:nvSpPr>
            <p:spPr bwMode="auto">
              <a:xfrm>
                <a:off x="5283895" y="423328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pSp>
      </p:grpSp>
    </p:spTree>
    <p:extLst>
      <p:ext uri="{BB962C8B-B14F-4D97-AF65-F5344CB8AC3E}">
        <p14:creationId xmlns:p14="http://schemas.microsoft.com/office/powerpoint/2010/main" val="309700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704791C2-3CFD-4BBF-B6F9-CFDE3A9A12C1}"/>
              </a:ext>
            </a:extLst>
          </p:cNvPr>
          <p:cNvSpPr/>
          <p:nvPr/>
        </p:nvSpPr>
        <p:spPr>
          <a:xfrm>
            <a:off x="3349901" y="5004260"/>
            <a:ext cx="1485165" cy="400110"/>
          </a:xfrm>
          <a:prstGeom prst="rect">
            <a:avLst/>
          </a:prstGeom>
          <a:solidFill>
            <a:schemeClr val="bg1"/>
          </a:solidFill>
          <a:ln>
            <a:solidFill>
              <a:schemeClr val="tx1"/>
            </a:solidFill>
          </a:ln>
        </p:spPr>
        <p:txBody>
          <a:bodyPr wrap="square">
            <a:spAutoFit/>
          </a:bodyPr>
          <a:lstStyle/>
          <a:p>
            <a:pPr marL="342900" indent="-342900">
              <a:spcBef>
                <a:spcPct val="20000"/>
              </a:spcBef>
              <a:buSzPct val="80000"/>
              <a:defRPr/>
            </a:pPr>
            <a:r>
              <a:rPr lang="pt-BR" altLang="zh-CN" sz="2000" b="1" kern="0" dirty="0">
                <a:solidFill>
                  <a:srgbClr val="FF0000"/>
                </a:solidFill>
                <a:latin typeface="Courier New" pitchFamily="49" charset="0"/>
                <a:cs typeface="Courier New" pitchFamily="49" charset="0"/>
              </a:rPr>
              <a:t> mtrx[0]</a:t>
            </a:r>
            <a:endParaRPr lang="zh-CN" altLang="zh-CN" sz="2000" b="1" kern="0" dirty="0">
              <a:solidFill>
                <a:srgbClr val="000000"/>
              </a:solidFill>
              <a:latin typeface="Courier New" pitchFamily="49" charset="0"/>
              <a:ea typeface="楷体_GB2312"/>
              <a:cs typeface="Courier New" pitchFamily="49" charset="0"/>
            </a:endParaRPr>
          </a:p>
        </p:txBody>
      </p:sp>
      <p:sp>
        <p:nvSpPr>
          <p:cNvPr id="18" name="标题 17">
            <a:extLst>
              <a:ext uri="{FF2B5EF4-FFF2-40B4-BE49-F238E27FC236}">
                <a16:creationId xmlns:a16="http://schemas.microsoft.com/office/drawing/2014/main" id="{C85103E3-8196-4B00-97BA-8E21BA81D1A4}"/>
              </a:ext>
            </a:extLst>
          </p:cNvPr>
          <p:cNvSpPr>
            <a:spLocks noGrp="1"/>
          </p:cNvSpPr>
          <p:nvPr>
            <p:ph type="title"/>
          </p:nvPr>
        </p:nvSpPr>
        <p:spPr/>
        <p:txBody>
          <a:bodyPr/>
          <a:lstStyle/>
          <a:p>
            <a:r>
              <a:rPr lang="zh-CN" altLang="en-US" sz="2800" dirty="0">
                <a:latin typeface="Courier New" pitchFamily="49" charset="0"/>
                <a:cs typeface="Courier New" pitchFamily="49" charset="0"/>
              </a:rPr>
              <a:t>把</a:t>
            </a:r>
            <a:r>
              <a:rPr lang="zh-CN" altLang="zh-CN" sz="2800" dirty="0">
                <a:latin typeface="Courier New" pitchFamily="49" charset="0"/>
                <a:cs typeface="Courier New" pitchFamily="49" charset="0"/>
              </a:rPr>
              <a:t>二维数组看成特殊的一维数组</a:t>
            </a:r>
            <a:endParaRPr lang="zh-CN" altLang="en-US" sz="2800" dirty="0"/>
          </a:p>
        </p:txBody>
      </p:sp>
      <p:sp>
        <p:nvSpPr>
          <p:cNvPr id="8" name="灯片编号占位符 5">
            <a:extLst>
              <a:ext uri="{FF2B5EF4-FFF2-40B4-BE49-F238E27FC236}">
                <a16:creationId xmlns:a16="http://schemas.microsoft.com/office/drawing/2014/main" id="{391F3615-E544-4BAB-9817-FC869563044E}"/>
              </a:ext>
            </a:extLst>
          </p:cNvPr>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4239A455-FD61-4410-A1F2-EA5D2F32BEC5}" type="slidenum">
              <a:rPr lang="en-US" altLang="zh-CN" sz="1200">
                <a:ea typeface="+mn-ea"/>
              </a:rPr>
              <a:pPr algn="r">
                <a:defRPr/>
              </a:pPr>
              <a:t>66</a:t>
            </a:fld>
            <a:endParaRPr lang="en-US" altLang="zh-CN" sz="1200">
              <a:ea typeface="+mn-ea"/>
            </a:endParaRPr>
          </a:p>
        </p:txBody>
      </p:sp>
      <p:sp>
        <p:nvSpPr>
          <p:cNvPr id="10" name="矩形 9">
            <a:extLst>
              <a:ext uri="{FF2B5EF4-FFF2-40B4-BE49-F238E27FC236}">
                <a16:creationId xmlns:a16="http://schemas.microsoft.com/office/drawing/2014/main" id="{7E929A1F-4D34-42D3-BDE4-4C0F2DB7F00C}"/>
              </a:ext>
            </a:extLst>
          </p:cNvPr>
          <p:cNvSpPr/>
          <p:nvPr/>
        </p:nvSpPr>
        <p:spPr>
          <a:xfrm>
            <a:off x="162172" y="3713692"/>
            <a:ext cx="7013154" cy="1938992"/>
          </a:xfrm>
          <a:prstGeom prst="rect">
            <a:avLst/>
          </a:prstGeom>
          <a:ln>
            <a:solidFill>
              <a:schemeClr val="tx1"/>
            </a:solidFill>
          </a:ln>
        </p:spPr>
        <p:txBody>
          <a:bodyPr wrap="square">
            <a:spAutoFit/>
          </a:bodyPr>
          <a:lstStyle/>
          <a:p>
            <a:pPr>
              <a:buFontTx/>
              <a:buNone/>
            </a:pPr>
            <a:r>
              <a:rPr lang="en-US" altLang="zh-CN" sz="2000" kern="0" dirty="0">
                <a:latin typeface="Courier New" pitchFamily="49" charset="0"/>
                <a:cs typeface="Courier New" pitchFamily="49" charset="0"/>
              </a:rPr>
              <a:t>int main( )</a:t>
            </a:r>
            <a:endParaRPr lang="zh-CN" altLang="zh-CN" sz="2000" kern="0" dirty="0">
              <a:latin typeface="Courier New" pitchFamily="49" charset="0"/>
              <a:cs typeface="Courier New" pitchFamily="49" charset="0"/>
            </a:endParaRPr>
          </a:p>
          <a:p>
            <a:pPr>
              <a:buFontTx/>
              <a:buNone/>
            </a:pPr>
            <a:r>
              <a:rPr lang="en-US" altLang="zh-CN" sz="2000" kern="0" dirty="0">
                <a:latin typeface="Courier New" pitchFamily="49" charset="0"/>
                <a:cs typeface="Courier New" pitchFamily="49" charset="0"/>
              </a:rPr>
              <a:t>{</a:t>
            </a:r>
          </a:p>
          <a:p>
            <a:pPr>
              <a:buFontTx/>
              <a:buNone/>
            </a:pPr>
            <a:r>
              <a:rPr lang="en-US" altLang="zh-CN" sz="2000" kern="0" dirty="0">
                <a:latin typeface="Courier New" pitchFamily="49" charset="0"/>
                <a:cs typeface="Courier New" pitchFamily="49" charset="0"/>
              </a:rPr>
              <a:t>   int </a:t>
            </a:r>
            <a:r>
              <a:rPr lang="en-US" altLang="zh-CN" sz="2000" kern="0" dirty="0" err="1">
                <a:latin typeface="Courier New" pitchFamily="49" charset="0"/>
                <a:cs typeface="Courier New" pitchFamily="49" charset="0"/>
              </a:rPr>
              <a:t>mtrx</a:t>
            </a:r>
            <a:r>
              <a:rPr lang="en-US" altLang="zh-CN" sz="2000" kern="0" dirty="0">
                <a:latin typeface="Courier New" pitchFamily="49" charset="0"/>
                <a:cs typeface="Courier New" pitchFamily="49" charset="0"/>
              </a:rPr>
              <a:t>[10][5] = {……};</a:t>
            </a:r>
            <a:endParaRPr lang="zh-CN" altLang="zh-CN" sz="2000" kern="0" dirty="0">
              <a:latin typeface="Courier New" pitchFamily="49" charset="0"/>
              <a:cs typeface="Courier New" pitchFamily="49" charset="0"/>
            </a:endParaRPr>
          </a:p>
          <a:p>
            <a:pPr>
              <a:buFontTx/>
              <a:buNone/>
            </a:pPr>
            <a:r>
              <a:rPr lang="en-US" altLang="zh-CN" sz="2000" kern="0" dirty="0">
                <a:latin typeface="Courier New" pitchFamily="49" charset="0"/>
                <a:cs typeface="Courier New" pitchFamily="49" charset="0"/>
              </a:rPr>
              <a:t>    </a:t>
            </a:r>
            <a:r>
              <a:rPr lang="pt-BR" altLang="zh-CN" sz="2000" kern="0" dirty="0">
                <a:latin typeface="Courier New" pitchFamily="49" charset="0"/>
                <a:cs typeface="Courier New" pitchFamily="49" charset="0"/>
              </a:rPr>
              <a:t>printf("%d", Sum(</a:t>
            </a:r>
            <a:r>
              <a:rPr lang="pt-BR" altLang="zh-CN" sz="2000" b="1" kern="0" dirty="0">
                <a:solidFill>
                  <a:srgbClr val="FF0000"/>
                </a:solidFill>
                <a:latin typeface="Courier New" pitchFamily="49" charset="0"/>
                <a:cs typeface="Courier New" pitchFamily="49" charset="0"/>
              </a:rPr>
              <a:t>&amp;mtrx[0][0]</a:t>
            </a:r>
            <a:r>
              <a:rPr lang="pt-BR" altLang="zh-CN" sz="2000" kern="0" dirty="0">
                <a:latin typeface="Courier New" pitchFamily="49" charset="0"/>
                <a:cs typeface="Courier New" pitchFamily="49" charset="0"/>
              </a:rPr>
              <a:t>, 10</a:t>
            </a:r>
            <a:r>
              <a:rPr lang="pt-BR" altLang="zh-CN" sz="2000" kern="0" dirty="0">
                <a:solidFill>
                  <a:srgbClr val="FF0000"/>
                </a:solidFill>
                <a:latin typeface="Courier New" pitchFamily="49" charset="0"/>
                <a:cs typeface="Courier New" pitchFamily="49" charset="0"/>
              </a:rPr>
              <a:t>*5</a:t>
            </a:r>
            <a:r>
              <a:rPr lang="pt-BR" altLang="zh-CN" sz="2000" kern="0" dirty="0">
                <a:latin typeface="Courier New" pitchFamily="49" charset="0"/>
                <a:cs typeface="Courier New" pitchFamily="49" charset="0"/>
              </a:rPr>
              <a:t>));</a:t>
            </a:r>
            <a:endParaRPr lang="zh-CN" altLang="zh-CN" sz="2000" kern="0" dirty="0">
              <a:latin typeface="Courier New" pitchFamily="49" charset="0"/>
              <a:cs typeface="Courier New" pitchFamily="49" charset="0"/>
            </a:endParaRPr>
          </a:p>
          <a:p>
            <a:pPr>
              <a:buFontTx/>
              <a:buNone/>
            </a:pPr>
            <a:r>
              <a:rPr lang="pt-BR" altLang="zh-CN" sz="2000" kern="0" dirty="0">
                <a:latin typeface="Courier New" pitchFamily="49" charset="0"/>
                <a:cs typeface="Courier New" pitchFamily="49" charset="0"/>
              </a:rPr>
              <a:t>    </a:t>
            </a:r>
            <a:r>
              <a:rPr lang="en-US" altLang="zh-CN" sz="2000" kern="0" dirty="0">
                <a:latin typeface="Courier New" pitchFamily="49" charset="0"/>
                <a:cs typeface="Courier New" pitchFamily="49" charset="0"/>
              </a:rPr>
              <a:t>return 0;</a:t>
            </a:r>
            <a:endParaRPr lang="zh-CN" altLang="zh-CN" sz="2000" kern="0" dirty="0">
              <a:latin typeface="Courier New" pitchFamily="49" charset="0"/>
              <a:cs typeface="Courier New" pitchFamily="49" charset="0"/>
            </a:endParaRPr>
          </a:p>
          <a:p>
            <a:pPr>
              <a:buFontTx/>
              <a:buNone/>
            </a:pPr>
            <a:r>
              <a:rPr lang="en-US" altLang="zh-CN" sz="2000" kern="0" dirty="0">
                <a:latin typeface="Courier New" pitchFamily="49" charset="0"/>
                <a:cs typeface="Courier New" pitchFamily="49" charset="0"/>
              </a:rPr>
              <a:t>} </a:t>
            </a:r>
            <a:endParaRPr lang="zh-CN" altLang="zh-CN" sz="2000" kern="0" dirty="0">
              <a:latin typeface="Courier New" pitchFamily="49" charset="0"/>
              <a:cs typeface="Courier New" pitchFamily="49" charset="0"/>
            </a:endParaRPr>
          </a:p>
        </p:txBody>
      </p:sp>
      <p:sp>
        <p:nvSpPr>
          <p:cNvPr id="11" name="矩形 10">
            <a:extLst>
              <a:ext uri="{FF2B5EF4-FFF2-40B4-BE49-F238E27FC236}">
                <a16:creationId xmlns:a16="http://schemas.microsoft.com/office/drawing/2014/main" id="{8828F6E2-F4BB-4CE8-8419-ACDADE4E66C5}"/>
              </a:ext>
            </a:extLst>
          </p:cNvPr>
          <p:cNvSpPr/>
          <p:nvPr/>
        </p:nvSpPr>
        <p:spPr>
          <a:xfrm>
            <a:off x="8336484" y="3512567"/>
            <a:ext cx="369012" cy="461665"/>
          </a:xfrm>
          <a:prstGeom prst="rect">
            <a:avLst/>
          </a:prstGeom>
          <a:ln>
            <a:noFill/>
          </a:ln>
        </p:spPr>
        <p:txBody>
          <a:bodyPr wrap="none">
            <a:spAutoFit/>
          </a:bodyPr>
          <a:lstStyle/>
          <a:p>
            <a:r>
              <a:rPr lang="en-US" altLang="zh-CN" dirty="0">
                <a:latin typeface="Courier New" pitchFamily="49" charset="0"/>
                <a:cs typeface="Courier New" pitchFamily="49" charset="0"/>
              </a:rPr>
              <a:t>p</a:t>
            </a:r>
            <a:endParaRPr lang="zh-CN" altLang="en-US" dirty="0">
              <a:latin typeface="Courier New" pitchFamily="49" charset="0"/>
              <a:cs typeface="Courier New" pitchFamily="49" charset="0"/>
            </a:endParaRPr>
          </a:p>
        </p:txBody>
      </p:sp>
      <p:grpSp>
        <p:nvGrpSpPr>
          <p:cNvPr id="12" name="组合 11">
            <a:extLst>
              <a:ext uri="{FF2B5EF4-FFF2-40B4-BE49-F238E27FC236}">
                <a16:creationId xmlns:a16="http://schemas.microsoft.com/office/drawing/2014/main" id="{A5AFDD83-5A50-42FB-A7A3-9E1ADFA6802A}"/>
              </a:ext>
            </a:extLst>
          </p:cNvPr>
          <p:cNvGrpSpPr/>
          <p:nvPr/>
        </p:nvGrpSpPr>
        <p:grpSpPr>
          <a:xfrm>
            <a:off x="7670381" y="3907316"/>
            <a:ext cx="3606505" cy="1635006"/>
            <a:chOff x="2399912" y="2978950"/>
            <a:chExt cx="3606505" cy="1635006"/>
          </a:xfrm>
          <a:scene3d>
            <a:camera prst="orthographicFront">
              <a:rot lat="1450689" lon="19262602" rev="20500637"/>
            </a:camera>
            <a:lightRig rig="threePt" dir="t"/>
          </a:scene3d>
        </p:grpSpPr>
        <p:grpSp>
          <p:nvGrpSpPr>
            <p:cNvPr id="13" name="组合 12">
              <a:extLst>
                <a:ext uri="{FF2B5EF4-FFF2-40B4-BE49-F238E27FC236}">
                  <a16:creationId xmlns:a16="http://schemas.microsoft.com/office/drawing/2014/main" id="{8C253379-884A-47B9-80EF-774C247A3E2D}"/>
                </a:ext>
              </a:extLst>
            </p:cNvPr>
            <p:cNvGrpSpPr/>
            <p:nvPr/>
          </p:nvGrpSpPr>
          <p:grpSpPr>
            <a:xfrm>
              <a:off x="2399912" y="2978950"/>
              <a:ext cx="2885204" cy="1635006"/>
              <a:chOff x="2378850" y="3123891"/>
              <a:chExt cx="2885204" cy="1635006"/>
            </a:xfrm>
          </p:grpSpPr>
          <p:sp>
            <p:nvSpPr>
              <p:cNvPr id="21" name="矩形 20">
                <a:extLst>
                  <a:ext uri="{FF2B5EF4-FFF2-40B4-BE49-F238E27FC236}">
                    <a16:creationId xmlns:a16="http://schemas.microsoft.com/office/drawing/2014/main" id="{3FCC86EC-8E7E-4574-A921-DB8A145ABCCF}"/>
                  </a:ext>
                </a:extLst>
              </p:cNvPr>
              <p:cNvSpPr/>
              <p:nvPr/>
            </p:nvSpPr>
            <p:spPr bwMode="auto">
              <a:xfrm>
                <a:off x="3100151" y="312389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2" name="矩形 21">
                <a:extLst>
                  <a:ext uri="{FF2B5EF4-FFF2-40B4-BE49-F238E27FC236}">
                    <a16:creationId xmlns:a16="http://schemas.microsoft.com/office/drawing/2014/main" id="{53219E70-8A7D-48AC-8DF5-EBEDC4BB995C}"/>
                  </a:ext>
                </a:extLst>
              </p:cNvPr>
              <p:cNvSpPr/>
              <p:nvPr/>
            </p:nvSpPr>
            <p:spPr bwMode="auto">
              <a:xfrm>
                <a:off x="3821452" y="3127099"/>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3" name="矩形 22">
                <a:extLst>
                  <a:ext uri="{FF2B5EF4-FFF2-40B4-BE49-F238E27FC236}">
                    <a16:creationId xmlns:a16="http://schemas.microsoft.com/office/drawing/2014/main" id="{39067698-CF88-4BDF-9224-5CC62B77438B}"/>
                  </a:ext>
                </a:extLst>
              </p:cNvPr>
              <p:cNvSpPr/>
              <p:nvPr/>
            </p:nvSpPr>
            <p:spPr bwMode="auto">
              <a:xfrm>
                <a:off x="4542753" y="3123892"/>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4" name="矩形 23">
                <a:extLst>
                  <a:ext uri="{FF2B5EF4-FFF2-40B4-BE49-F238E27FC236}">
                    <a16:creationId xmlns:a16="http://schemas.microsoft.com/office/drawing/2014/main" id="{8AF8A64F-0DB9-4BE6-BBF1-1CEC1A6661C8}"/>
                  </a:ext>
                </a:extLst>
              </p:cNvPr>
              <p:cNvSpPr/>
              <p:nvPr/>
            </p:nvSpPr>
            <p:spPr bwMode="auto">
              <a:xfrm>
                <a:off x="2378850" y="3123891"/>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5" name="矩形 24">
                <a:extLst>
                  <a:ext uri="{FF2B5EF4-FFF2-40B4-BE49-F238E27FC236}">
                    <a16:creationId xmlns:a16="http://schemas.microsoft.com/office/drawing/2014/main" id="{E1D2FA7D-034E-465E-90C7-87EB3C92DC7A}"/>
                  </a:ext>
                </a:extLst>
              </p:cNvPr>
              <p:cNvSpPr/>
              <p:nvPr/>
            </p:nvSpPr>
            <p:spPr bwMode="auto">
              <a:xfrm>
                <a:off x="3100151" y="3663955"/>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6" name="矩形 25">
                <a:extLst>
                  <a:ext uri="{FF2B5EF4-FFF2-40B4-BE49-F238E27FC236}">
                    <a16:creationId xmlns:a16="http://schemas.microsoft.com/office/drawing/2014/main" id="{AE809D08-8ED7-4FF3-B29C-63B58008264C}"/>
                  </a:ext>
                </a:extLst>
              </p:cNvPr>
              <p:cNvSpPr/>
              <p:nvPr/>
            </p:nvSpPr>
            <p:spPr bwMode="auto">
              <a:xfrm>
                <a:off x="3821452" y="3667161"/>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7" name="矩形 26">
                <a:extLst>
                  <a:ext uri="{FF2B5EF4-FFF2-40B4-BE49-F238E27FC236}">
                    <a16:creationId xmlns:a16="http://schemas.microsoft.com/office/drawing/2014/main" id="{7E959451-03AA-4C12-AB3A-E679C7306536}"/>
                  </a:ext>
                </a:extLst>
              </p:cNvPr>
              <p:cNvSpPr/>
              <p:nvPr/>
            </p:nvSpPr>
            <p:spPr bwMode="auto">
              <a:xfrm>
                <a:off x="4542753" y="3663954"/>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8" name="矩形 27">
                <a:extLst>
                  <a:ext uri="{FF2B5EF4-FFF2-40B4-BE49-F238E27FC236}">
                    <a16:creationId xmlns:a16="http://schemas.microsoft.com/office/drawing/2014/main" id="{9DE8ED53-53A2-4D67-9E47-E8A99C217791}"/>
                  </a:ext>
                </a:extLst>
              </p:cNvPr>
              <p:cNvSpPr/>
              <p:nvPr/>
            </p:nvSpPr>
            <p:spPr bwMode="auto">
              <a:xfrm>
                <a:off x="2378850" y="366395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9" name="矩形 28">
                <a:extLst>
                  <a:ext uri="{FF2B5EF4-FFF2-40B4-BE49-F238E27FC236}">
                    <a16:creationId xmlns:a16="http://schemas.microsoft.com/office/drawing/2014/main" id="{97C8641F-D175-4503-9904-F6AA93C1B1CA}"/>
                  </a:ext>
                </a:extLst>
              </p:cNvPr>
              <p:cNvSpPr/>
              <p:nvPr/>
            </p:nvSpPr>
            <p:spPr bwMode="auto">
              <a:xfrm>
                <a:off x="3100151" y="4209824"/>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0" name="矩形 29">
                <a:extLst>
                  <a:ext uri="{FF2B5EF4-FFF2-40B4-BE49-F238E27FC236}">
                    <a16:creationId xmlns:a16="http://schemas.microsoft.com/office/drawing/2014/main" id="{2E9343ED-A31C-40B4-A5B1-FC6A10682762}"/>
                  </a:ext>
                </a:extLst>
              </p:cNvPr>
              <p:cNvSpPr/>
              <p:nvPr/>
            </p:nvSpPr>
            <p:spPr bwMode="auto">
              <a:xfrm>
                <a:off x="3821452" y="4213030"/>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1" name="矩形 30">
                <a:extLst>
                  <a:ext uri="{FF2B5EF4-FFF2-40B4-BE49-F238E27FC236}">
                    <a16:creationId xmlns:a16="http://schemas.microsoft.com/office/drawing/2014/main" id="{60171A8D-42E3-4EC8-80BE-514352FEB3E6}"/>
                  </a:ext>
                </a:extLst>
              </p:cNvPr>
              <p:cNvSpPr/>
              <p:nvPr/>
            </p:nvSpPr>
            <p:spPr bwMode="auto">
              <a:xfrm>
                <a:off x="4542753" y="420982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2" name="矩形 31">
                <a:extLst>
                  <a:ext uri="{FF2B5EF4-FFF2-40B4-BE49-F238E27FC236}">
                    <a16:creationId xmlns:a16="http://schemas.microsoft.com/office/drawing/2014/main" id="{CB2C026D-2748-4431-BA90-A9FBA31478EF}"/>
                  </a:ext>
                </a:extLst>
              </p:cNvPr>
              <p:cNvSpPr/>
              <p:nvPr/>
            </p:nvSpPr>
            <p:spPr bwMode="auto">
              <a:xfrm>
                <a:off x="2378850" y="4209822"/>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pSp>
        <p:grpSp>
          <p:nvGrpSpPr>
            <p:cNvPr id="14" name="组合 13">
              <a:extLst>
                <a:ext uri="{FF2B5EF4-FFF2-40B4-BE49-F238E27FC236}">
                  <a16:creationId xmlns:a16="http://schemas.microsoft.com/office/drawing/2014/main" id="{648C0C50-1D43-4B4E-9E76-5D3741249994}"/>
                </a:ext>
              </a:extLst>
            </p:cNvPr>
            <p:cNvGrpSpPr/>
            <p:nvPr/>
          </p:nvGrpSpPr>
          <p:grpSpPr>
            <a:xfrm>
              <a:off x="5285116" y="2978950"/>
              <a:ext cx="721301" cy="1631798"/>
              <a:chOff x="5283895" y="3147352"/>
              <a:chExt cx="721301" cy="1631798"/>
            </a:xfrm>
          </p:grpSpPr>
          <p:sp>
            <p:nvSpPr>
              <p:cNvPr id="17" name="矩形 16">
                <a:extLst>
                  <a:ext uri="{FF2B5EF4-FFF2-40B4-BE49-F238E27FC236}">
                    <a16:creationId xmlns:a16="http://schemas.microsoft.com/office/drawing/2014/main" id="{6F224BAF-65B1-47DA-975E-F742952629AB}"/>
                  </a:ext>
                </a:extLst>
              </p:cNvPr>
              <p:cNvSpPr/>
              <p:nvPr/>
            </p:nvSpPr>
            <p:spPr bwMode="auto">
              <a:xfrm>
                <a:off x="5283895" y="3147352"/>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9" name="矩形 18">
                <a:extLst>
                  <a:ext uri="{FF2B5EF4-FFF2-40B4-BE49-F238E27FC236}">
                    <a16:creationId xmlns:a16="http://schemas.microsoft.com/office/drawing/2014/main" id="{52373EEA-F26D-4B06-AB79-4F04E1B3226C}"/>
                  </a:ext>
                </a:extLst>
              </p:cNvPr>
              <p:cNvSpPr/>
              <p:nvPr/>
            </p:nvSpPr>
            <p:spPr bwMode="auto">
              <a:xfrm>
                <a:off x="5283895" y="3687414"/>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0" name="矩形 19">
                <a:extLst>
                  <a:ext uri="{FF2B5EF4-FFF2-40B4-BE49-F238E27FC236}">
                    <a16:creationId xmlns:a16="http://schemas.microsoft.com/office/drawing/2014/main" id="{548E3720-AD62-4A69-A6F2-F5810911E61A}"/>
                  </a:ext>
                </a:extLst>
              </p:cNvPr>
              <p:cNvSpPr/>
              <p:nvPr/>
            </p:nvSpPr>
            <p:spPr bwMode="auto">
              <a:xfrm>
                <a:off x="5283895" y="423328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pSp>
      </p:grpSp>
      <p:cxnSp>
        <p:nvCxnSpPr>
          <p:cNvPr id="33" name="直接箭头连接符 32">
            <a:extLst>
              <a:ext uri="{FF2B5EF4-FFF2-40B4-BE49-F238E27FC236}">
                <a16:creationId xmlns:a16="http://schemas.microsoft.com/office/drawing/2014/main" id="{CA272173-960C-4A5D-9DC0-18B3997AB981}"/>
              </a:ext>
            </a:extLst>
          </p:cNvPr>
          <p:cNvCxnSpPr/>
          <p:nvPr/>
        </p:nvCxnSpPr>
        <p:spPr bwMode="auto">
          <a:xfrm>
            <a:off x="8876571" y="3737592"/>
            <a:ext cx="504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矩形 33">
            <a:extLst>
              <a:ext uri="{FF2B5EF4-FFF2-40B4-BE49-F238E27FC236}">
                <a16:creationId xmlns:a16="http://schemas.microsoft.com/office/drawing/2014/main" id="{EC477C83-EAED-48E5-A196-6F2FC170EFBE}"/>
              </a:ext>
            </a:extLst>
          </p:cNvPr>
          <p:cNvSpPr/>
          <p:nvPr/>
        </p:nvSpPr>
        <p:spPr>
          <a:xfrm>
            <a:off x="155206" y="1072377"/>
            <a:ext cx="5940000" cy="2246769"/>
          </a:xfrm>
          <a:prstGeom prst="rect">
            <a:avLst/>
          </a:prstGeom>
          <a:ln>
            <a:solidFill>
              <a:schemeClr val="tx1"/>
            </a:solidFill>
          </a:ln>
        </p:spPr>
        <p:txBody>
          <a:bodyPr wrap="square">
            <a:spAutoFit/>
          </a:bodyPr>
          <a:lstStyle/>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int Sum(</a:t>
            </a:r>
            <a:r>
              <a:rPr lang="en-US" altLang="zh-CN" sz="2000" b="1" kern="0" dirty="0">
                <a:solidFill>
                  <a:srgbClr val="FF0000"/>
                </a:solidFill>
                <a:latin typeface="Courier New" pitchFamily="49" charset="0"/>
                <a:ea typeface="楷体_GB2312"/>
                <a:cs typeface="Courier New" pitchFamily="49" charset="0"/>
              </a:rPr>
              <a:t>int </a:t>
            </a:r>
            <a:r>
              <a:rPr lang="zh-CN" altLang="en-US" sz="2000" b="1" kern="0" dirty="0">
                <a:solidFill>
                  <a:srgbClr val="FF0000"/>
                </a:solidFill>
                <a:latin typeface="Courier New" pitchFamily="49" charset="0"/>
                <a:ea typeface="楷体_GB2312"/>
                <a:cs typeface="Courier New" pitchFamily="49" charset="0"/>
              </a:rPr>
              <a:t>*</a:t>
            </a:r>
            <a:r>
              <a:rPr lang="en-US" altLang="zh-CN" sz="2000" b="1" kern="0" dirty="0">
                <a:solidFill>
                  <a:srgbClr val="FF0000"/>
                </a:solidFill>
                <a:latin typeface="Courier New" pitchFamily="49" charset="0"/>
                <a:ea typeface="楷体_GB2312"/>
                <a:cs typeface="Courier New" pitchFamily="49" charset="0"/>
              </a:rPr>
              <a:t>p</a:t>
            </a:r>
            <a:r>
              <a:rPr lang="en-US" altLang="zh-CN" sz="2000" kern="0" dirty="0">
                <a:solidFill>
                  <a:srgbClr val="000000"/>
                </a:solidFill>
                <a:latin typeface="Courier New" pitchFamily="49" charset="0"/>
                <a:ea typeface="楷体_GB2312"/>
                <a:cs typeface="Courier New" pitchFamily="49" charset="0"/>
              </a:rPr>
              <a:t>, int </a:t>
            </a:r>
            <a:r>
              <a:rPr lang="en-US" altLang="zh-CN" sz="2000" kern="0" dirty="0">
                <a:solidFill>
                  <a:srgbClr val="FF0000"/>
                </a:solidFill>
                <a:latin typeface="Courier New" pitchFamily="49" charset="0"/>
                <a:ea typeface="楷体_GB2312"/>
                <a:cs typeface="Courier New" pitchFamily="49" charset="0"/>
              </a:rPr>
              <a:t>n</a:t>
            </a:r>
            <a:r>
              <a:rPr lang="en-US" altLang="zh-CN" sz="2000" kern="0" dirty="0">
                <a:solidFill>
                  <a:srgbClr val="000000"/>
                </a:solidFill>
                <a:latin typeface="Courier New" pitchFamily="49" charset="0"/>
                <a:ea typeface="楷体_GB2312"/>
                <a:cs typeface="Courier New" pitchFamily="49" charset="0"/>
              </a:rPr>
              <a:t>)</a:t>
            </a:r>
            <a:endParaRPr lang="zh-CN" altLang="zh-CN" sz="2000" kern="0" dirty="0">
              <a:solidFill>
                <a:srgbClr val="000000"/>
              </a:solidFill>
              <a:latin typeface="Courier New" pitchFamily="49" charset="0"/>
              <a:ea typeface="楷体_GB2312"/>
              <a:cs typeface="Courier New" pitchFamily="49" charset="0"/>
            </a:endParaRP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a:t>
            </a: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	</a:t>
            </a:r>
            <a:r>
              <a:rPr lang="en-US" altLang="zh-CN" sz="2000" kern="0" dirty="0" err="1">
                <a:solidFill>
                  <a:srgbClr val="000000"/>
                </a:solidFill>
                <a:latin typeface="Courier New" pitchFamily="49" charset="0"/>
                <a:ea typeface="楷体_GB2312"/>
                <a:cs typeface="Courier New" pitchFamily="49" charset="0"/>
              </a:rPr>
              <a:t>int</a:t>
            </a:r>
            <a:r>
              <a:rPr lang="en-US" altLang="zh-CN" sz="2000" kern="0" dirty="0">
                <a:solidFill>
                  <a:srgbClr val="000000"/>
                </a:solidFill>
                <a:latin typeface="Courier New" pitchFamily="49" charset="0"/>
                <a:ea typeface="楷体_GB2312"/>
                <a:cs typeface="Courier New" pitchFamily="49" charset="0"/>
              </a:rPr>
              <a:t> s = 0;</a:t>
            </a:r>
            <a:endParaRPr lang="zh-CN" altLang="zh-CN" sz="2000" kern="0" dirty="0">
              <a:solidFill>
                <a:srgbClr val="000000"/>
              </a:solidFill>
              <a:latin typeface="Courier New" pitchFamily="49" charset="0"/>
              <a:ea typeface="楷体_GB2312"/>
              <a:cs typeface="Courier New" pitchFamily="49" charset="0"/>
            </a:endParaRP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	for(int </a:t>
            </a:r>
            <a:r>
              <a:rPr lang="en-US" altLang="zh-CN" sz="2000" kern="0" dirty="0" err="1">
                <a:solidFill>
                  <a:srgbClr val="000000"/>
                </a:solidFill>
                <a:latin typeface="Courier New" pitchFamily="49" charset="0"/>
                <a:ea typeface="楷体_GB2312"/>
                <a:cs typeface="Courier New" pitchFamily="49" charset="0"/>
              </a:rPr>
              <a:t>i</a:t>
            </a:r>
            <a:r>
              <a:rPr lang="en-US" altLang="zh-CN" sz="2000" kern="0" dirty="0">
                <a:solidFill>
                  <a:srgbClr val="000000"/>
                </a:solidFill>
                <a:latin typeface="Courier New" pitchFamily="49" charset="0"/>
                <a:ea typeface="楷体_GB2312"/>
                <a:cs typeface="Courier New" pitchFamily="49" charset="0"/>
              </a:rPr>
              <a:t> = 0; </a:t>
            </a:r>
            <a:r>
              <a:rPr lang="en-US" altLang="zh-CN" sz="2000" kern="0" dirty="0" err="1">
                <a:solidFill>
                  <a:srgbClr val="000000"/>
                </a:solidFill>
                <a:latin typeface="Courier New" pitchFamily="49" charset="0"/>
                <a:ea typeface="楷体_GB2312"/>
                <a:cs typeface="Courier New" pitchFamily="49" charset="0"/>
              </a:rPr>
              <a:t>i</a:t>
            </a:r>
            <a:r>
              <a:rPr lang="en-US" altLang="zh-CN" sz="2000" kern="0" dirty="0">
                <a:solidFill>
                  <a:srgbClr val="000000"/>
                </a:solidFill>
                <a:latin typeface="Courier New" pitchFamily="49" charset="0"/>
                <a:ea typeface="楷体_GB2312"/>
                <a:cs typeface="Courier New" pitchFamily="49" charset="0"/>
              </a:rPr>
              <a:t> &lt; </a:t>
            </a:r>
            <a:r>
              <a:rPr lang="en-US" altLang="zh-CN" sz="2000" b="1" kern="0" dirty="0">
                <a:solidFill>
                  <a:srgbClr val="FF0000"/>
                </a:solidFill>
                <a:latin typeface="Courier New" pitchFamily="49" charset="0"/>
                <a:ea typeface="楷体_GB2312"/>
                <a:cs typeface="Courier New" pitchFamily="49" charset="0"/>
              </a:rPr>
              <a:t>n</a:t>
            </a:r>
            <a:r>
              <a:rPr lang="en-US" altLang="zh-CN" sz="2000" kern="0" dirty="0">
                <a:solidFill>
                  <a:srgbClr val="000000"/>
                </a:solidFill>
                <a:latin typeface="Courier New" pitchFamily="49" charset="0"/>
                <a:ea typeface="楷体_GB2312"/>
                <a:cs typeface="Courier New" pitchFamily="49" charset="0"/>
              </a:rPr>
              <a:t>; ++</a:t>
            </a:r>
            <a:r>
              <a:rPr lang="en-US" altLang="zh-CN" sz="2000" kern="0" dirty="0" err="1">
                <a:solidFill>
                  <a:srgbClr val="000000"/>
                </a:solidFill>
                <a:latin typeface="Courier New" pitchFamily="49" charset="0"/>
                <a:ea typeface="楷体_GB2312"/>
                <a:cs typeface="Courier New" pitchFamily="49" charset="0"/>
              </a:rPr>
              <a:t>i</a:t>
            </a:r>
            <a:r>
              <a:rPr lang="en-US" altLang="zh-CN" sz="2000" kern="0" dirty="0">
                <a:solidFill>
                  <a:srgbClr val="000000"/>
                </a:solidFill>
                <a:latin typeface="Courier New" pitchFamily="49" charset="0"/>
                <a:ea typeface="楷体_GB2312"/>
                <a:cs typeface="Courier New" pitchFamily="49" charset="0"/>
              </a:rPr>
              <a:t>)</a:t>
            </a:r>
            <a:endParaRPr lang="zh-CN" altLang="zh-CN" sz="2000" kern="0" dirty="0">
              <a:solidFill>
                <a:srgbClr val="000000"/>
              </a:solidFill>
              <a:latin typeface="Courier New" pitchFamily="49" charset="0"/>
              <a:ea typeface="楷体_GB2312"/>
              <a:cs typeface="Courier New" pitchFamily="49" charset="0"/>
            </a:endParaRP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		s += </a:t>
            </a:r>
            <a:r>
              <a:rPr lang="en-US" altLang="zh-CN" sz="2000" b="1" kern="0" dirty="0">
                <a:solidFill>
                  <a:srgbClr val="FF0000"/>
                </a:solidFill>
                <a:latin typeface="Courier New" pitchFamily="49" charset="0"/>
                <a:ea typeface="楷体_GB2312"/>
                <a:cs typeface="Courier New" pitchFamily="49" charset="0"/>
              </a:rPr>
              <a:t>p[</a:t>
            </a:r>
            <a:r>
              <a:rPr lang="en-US" altLang="zh-CN" sz="2000" b="1" kern="0" dirty="0" err="1">
                <a:solidFill>
                  <a:srgbClr val="FF0000"/>
                </a:solidFill>
                <a:latin typeface="Courier New" pitchFamily="49" charset="0"/>
                <a:ea typeface="楷体_GB2312"/>
                <a:cs typeface="Courier New" pitchFamily="49" charset="0"/>
              </a:rPr>
              <a:t>i</a:t>
            </a:r>
            <a:r>
              <a:rPr lang="en-US" altLang="zh-CN" sz="2000" b="1" kern="0" dirty="0">
                <a:solidFill>
                  <a:srgbClr val="FF0000"/>
                </a:solidFill>
                <a:latin typeface="Courier New" pitchFamily="49" charset="0"/>
                <a:ea typeface="楷体_GB2312"/>
                <a:cs typeface="Courier New" pitchFamily="49" charset="0"/>
              </a:rPr>
              <a:t>]</a:t>
            </a:r>
            <a:r>
              <a:rPr lang="en-US" altLang="zh-CN" sz="2000" kern="0" dirty="0">
                <a:solidFill>
                  <a:srgbClr val="000000"/>
                </a:solidFill>
                <a:latin typeface="Courier New" pitchFamily="49" charset="0"/>
                <a:ea typeface="楷体_GB2312"/>
                <a:cs typeface="Courier New" pitchFamily="49" charset="0"/>
              </a:rPr>
              <a:t>;</a:t>
            </a:r>
            <a:endParaRPr lang="zh-CN" altLang="zh-CN" sz="2000" kern="0" dirty="0">
              <a:solidFill>
                <a:srgbClr val="000000"/>
              </a:solidFill>
              <a:latin typeface="Courier New" pitchFamily="49" charset="0"/>
              <a:ea typeface="楷体_GB2312"/>
              <a:cs typeface="Courier New" pitchFamily="49" charset="0"/>
            </a:endParaRP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	return s;</a:t>
            </a:r>
            <a:endParaRPr lang="zh-CN" altLang="zh-CN" sz="2000" kern="0" dirty="0">
              <a:solidFill>
                <a:srgbClr val="000000"/>
              </a:solidFill>
              <a:latin typeface="Courier New" pitchFamily="49" charset="0"/>
              <a:ea typeface="楷体_GB2312"/>
              <a:cs typeface="Courier New" pitchFamily="49" charset="0"/>
            </a:endParaRPr>
          </a:p>
          <a:p>
            <a:pPr indent="-342900">
              <a:spcBef>
                <a:spcPts val="0"/>
              </a:spcBef>
              <a:buSzPct val="80000"/>
              <a:defRPr/>
            </a:pPr>
            <a:r>
              <a:rPr lang="en-US" altLang="zh-CN" sz="2000" kern="0" dirty="0">
                <a:solidFill>
                  <a:srgbClr val="000000"/>
                </a:solidFill>
                <a:latin typeface="Courier New" pitchFamily="49" charset="0"/>
                <a:ea typeface="楷体_GB2312"/>
                <a:cs typeface="Courier New" pitchFamily="49" charset="0"/>
              </a:rPr>
              <a:t>}</a:t>
            </a:r>
            <a:endParaRPr lang="zh-CN" altLang="en-US" sz="2000" kern="0" dirty="0">
              <a:solidFill>
                <a:srgbClr val="000000"/>
              </a:solidFill>
              <a:latin typeface="Courier New" pitchFamily="49" charset="0"/>
              <a:ea typeface="楷体_GB2312"/>
              <a:cs typeface="Courier New" pitchFamily="49" charset="0"/>
            </a:endParaRPr>
          </a:p>
        </p:txBody>
      </p:sp>
    </p:spTree>
    <p:extLst>
      <p:ext uri="{BB962C8B-B14F-4D97-AF65-F5344CB8AC3E}">
        <p14:creationId xmlns:p14="http://schemas.microsoft.com/office/powerpoint/2010/main" val="31050735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01587" y="76200"/>
            <a:ext cx="11987239" cy="615950"/>
          </a:xfrm>
        </p:spPr>
        <p:txBody>
          <a:bodyPr/>
          <a:lstStyle/>
          <a:p>
            <a:r>
              <a:rPr lang="zh-CN" altLang="en-US" b="0" dirty="0"/>
              <a:t>二维数组的</a:t>
            </a:r>
            <a:r>
              <a:rPr lang="zh-CN" altLang="zh-CN" b="0" dirty="0"/>
              <a:t>指针</a:t>
            </a:r>
            <a:r>
              <a:rPr lang="zh-CN" altLang="en-US" b="0" dirty="0"/>
              <a:t>*</a:t>
            </a:r>
          </a:p>
        </p:txBody>
      </p:sp>
      <p:sp>
        <p:nvSpPr>
          <p:cNvPr id="11267" name="内容占位符 2"/>
          <p:cNvSpPr>
            <a:spLocks noGrp="1"/>
          </p:cNvSpPr>
          <p:nvPr>
            <p:ph idx="1"/>
          </p:nvPr>
        </p:nvSpPr>
        <p:spPr/>
        <p:txBody>
          <a:bodyPr/>
          <a:lstStyle/>
          <a:p>
            <a:pPr marL="0" indent="0">
              <a:buNone/>
            </a:pPr>
            <a:r>
              <a:rPr lang="en-US" altLang="zh-CN" sz="2400" dirty="0">
                <a:latin typeface="Courier New" pitchFamily="49" charset="0"/>
                <a:cs typeface="Courier New" pitchFamily="49" charset="0"/>
              </a:rPr>
              <a:t>	</a:t>
            </a:r>
          </a:p>
          <a:p>
            <a:pPr marL="0" indent="0">
              <a:buNone/>
            </a:pPr>
            <a:r>
              <a:rPr lang="en-US" altLang="zh-CN" sz="2400" dirty="0">
                <a:latin typeface="Courier New" pitchFamily="49" charset="0"/>
                <a:cs typeface="Courier New" pitchFamily="49" charset="0"/>
              </a:rPr>
              <a:t>		</a:t>
            </a:r>
            <a:endParaRPr lang="en-US" altLang="zh-CN" b="1" dirty="0">
              <a:latin typeface="Courier New" pitchFamily="49" charset="0"/>
              <a:cs typeface="Courier New" pitchFamily="49" charset="0"/>
            </a:endParaRPr>
          </a:p>
          <a:p>
            <a:pPr lvl="1">
              <a:buFontTx/>
              <a:buNone/>
            </a:pPr>
            <a:r>
              <a:rPr lang="en-US" altLang="zh-CN" b="1" dirty="0">
                <a:latin typeface="Courier New" pitchFamily="49" charset="0"/>
                <a:cs typeface="Courier New" pitchFamily="49" charset="0"/>
              </a:rPr>
              <a:t>		</a:t>
            </a:r>
            <a:endParaRPr lang="zh-CN" altLang="en-US" b="1" dirty="0">
              <a:latin typeface="Courier New" pitchFamily="49" charset="0"/>
              <a:cs typeface="Courier New" pitchFamily="49" charset="0"/>
            </a:endParaRPr>
          </a:p>
        </p:txBody>
      </p:sp>
      <p:sp>
        <p:nvSpPr>
          <p:cNvPr id="43012" name="灯片编号占位符 5"/>
          <p:cNvSpPr txBox="1">
            <a:spLocks noGrp="1"/>
          </p:cNvSpPr>
          <p:nvPr/>
        </p:nvSpPr>
        <p:spPr bwMode="auto">
          <a:xfrm>
            <a:off x="10888832" y="6553200"/>
            <a:ext cx="119999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62E80CB3-8915-42A0-BD75-B45E5F262484}" type="slidenum">
              <a:rPr lang="en-US" altLang="zh-CN" sz="1200">
                <a:ea typeface="楷体_GB2312" pitchFamily="49" charset="-122"/>
              </a:rPr>
              <a:pPr algn="r" eaLnBrk="1" hangingPunct="1"/>
              <a:t>67</a:t>
            </a:fld>
            <a:endParaRPr lang="en-US" altLang="zh-CN" sz="1200">
              <a:ea typeface="楷体_GB2312" pitchFamily="49" charset="-122"/>
            </a:endParaRPr>
          </a:p>
        </p:txBody>
      </p:sp>
      <p:sp>
        <p:nvSpPr>
          <p:cNvPr id="2" name="矩形 1"/>
          <p:cNvSpPr/>
          <p:nvPr/>
        </p:nvSpPr>
        <p:spPr>
          <a:xfrm>
            <a:off x="380940" y="1092308"/>
            <a:ext cx="6479351" cy="1200329"/>
          </a:xfrm>
          <a:prstGeom prst="rect">
            <a:avLst/>
          </a:prstGeom>
        </p:spPr>
        <p:txBody>
          <a:bodyPr wrap="square">
            <a:spAutoFit/>
          </a:bodyPr>
          <a:lstStyle/>
          <a:p>
            <a:pPr lvl="1">
              <a:buFontTx/>
              <a:buNone/>
            </a:pPr>
            <a:r>
              <a:rPr lang="en-US" altLang="zh-CN" b="1" dirty="0">
                <a:latin typeface="Courier New" pitchFamily="49" charset="0"/>
                <a:cs typeface="Courier New" pitchFamily="49" charset="0"/>
              </a:rPr>
              <a:t>int b[3][5];</a:t>
            </a:r>
            <a:endParaRPr lang="zh-CN" altLang="zh-CN" b="1" dirty="0">
              <a:latin typeface="Courier New" pitchFamily="49" charset="0"/>
              <a:cs typeface="Courier New" pitchFamily="49" charset="0"/>
            </a:endParaRPr>
          </a:p>
          <a:p>
            <a:pPr lvl="1">
              <a:buFontTx/>
              <a:buNone/>
            </a:pPr>
            <a:r>
              <a:rPr lang="en-US" altLang="zh-CN" b="1" i="1" dirty="0" err="1">
                <a:solidFill>
                  <a:srgbClr val="FF0000"/>
                </a:solidFill>
                <a:latin typeface="Courier New" pitchFamily="49" charset="0"/>
                <a:cs typeface="Courier New" pitchFamily="49" charset="0"/>
              </a:rPr>
              <a:t>int</a:t>
            </a:r>
            <a:r>
              <a:rPr lang="en-US" altLang="zh-CN" b="1" dirty="0">
                <a:latin typeface="Courier New" pitchFamily="49" charset="0"/>
                <a:cs typeface="Courier New" pitchFamily="49" charset="0"/>
              </a:rPr>
              <a:t> *p;</a:t>
            </a:r>
            <a:endParaRPr lang="zh-CN" altLang="zh-CN" b="1" dirty="0">
              <a:latin typeface="Courier New" pitchFamily="49" charset="0"/>
              <a:cs typeface="Courier New" pitchFamily="49" charset="0"/>
            </a:endParaRPr>
          </a:p>
          <a:p>
            <a:pPr lvl="1">
              <a:buFontTx/>
              <a:buNone/>
            </a:pPr>
            <a:r>
              <a:rPr lang="en-US" altLang="zh-CN" b="1" dirty="0">
                <a:latin typeface="Courier New" pitchFamily="49" charset="0"/>
                <a:cs typeface="Courier New" pitchFamily="49" charset="0"/>
              </a:rPr>
              <a:t>p = &amp;b[0][0];//</a:t>
            </a:r>
            <a:r>
              <a:rPr lang="zh-CN" altLang="zh-CN" b="1" dirty="0">
                <a:latin typeface="Courier New" pitchFamily="49" charset="0"/>
                <a:cs typeface="Courier New" pitchFamily="49" charset="0"/>
              </a:rPr>
              <a:t>或“</a:t>
            </a:r>
            <a:r>
              <a:rPr lang="en-US" altLang="zh-CN" b="1" dirty="0">
                <a:latin typeface="Courier New" pitchFamily="49" charset="0"/>
                <a:cs typeface="Courier New" pitchFamily="49" charset="0"/>
              </a:rPr>
              <a:t>p = b[0];</a:t>
            </a:r>
            <a:r>
              <a:rPr lang="zh-CN"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10" name="矩形 9"/>
          <p:cNvSpPr/>
          <p:nvPr/>
        </p:nvSpPr>
        <p:spPr>
          <a:xfrm>
            <a:off x="3951691" y="2230602"/>
            <a:ext cx="2880000" cy="461665"/>
          </a:xfrm>
          <a:prstGeom prst="rect">
            <a:avLst/>
          </a:prstGeom>
          <a:ln>
            <a:solidFill>
              <a:schemeClr val="tx1"/>
            </a:solidFill>
          </a:ln>
        </p:spPr>
        <p:txBody>
          <a:bodyPr wrap="square">
            <a:spAutoFit/>
          </a:bodyPr>
          <a:lstStyle/>
          <a:p>
            <a:r>
              <a:rPr lang="en-US" altLang="zh-CN" b="1" dirty="0">
                <a:latin typeface="Courier New" pitchFamily="49" charset="0"/>
                <a:cs typeface="Courier New" pitchFamily="49" charset="0"/>
              </a:rPr>
              <a:t>p[0] </a:t>
            </a:r>
            <a:r>
              <a:rPr lang="zh-CN" altLang="en-US" b="1" dirty="0">
                <a:latin typeface="Courier New" panose="02070309020205020404" pitchFamily="49" charset="0"/>
                <a:cs typeface="Courier New" panose="02070309020205020404" pitchFamily="49" charset="0"/>
              </a:rPr>
              <a:t>即 </a:t>
            </a:r>
            <a:r>
              <a:rPr lang="en-US" altLang="zh-CN" b="1" dirty="0">
                <a:latin typeface="Courier New" panose="02070309020205020404" pitchFamily="49" charset="0"/>
                <a:cs typeface="Courier New" panose="02070309020205020404" pitchFamily="49" charset="0"/>
              </a:rPr>
              <a:t>b[0][0]</a:t>
            </a:r>
            <a:endParaRPr lang="zh-CN" altLang="en-US" b="1" dirty="0">
              <a:latin typeface="Courier New" pitchFamily="49" charset="0"/>
              <a:cs typeface="Courier New" pitchFamily="49" charset="0"/>
            </a:endParaRPr>
          </a:p>
        </p:txBody>
      </p:sp>
      <p:grpSp>
        <p:nvGrpSpPr>
          <p:cNvPr id="88" name="组合 87">
            <a:extLst>
              <a:ext uri="{FF2B5EF4-FFF2-40B4-BE49-F238E27FC236}">
                <a16:creationId xmlns:a16="http://schemas.microsoft.com/office/drawing/2014/main" id="{6D9C3EE6-1927-4B34-9CB0-A02B0F3F4DEE}"/>
              </a:ext>
            </a:extLst>
          </p:cNvPr>
          <p:cNvGrpSpPr/>
          <p:nvPr/>
        </p:nvGrpSpPr>
        <p:grpSpPr>
          <a:xfrm>
            <a:off x="7745579" y="1793994"/>
            <a:ext cx="3600000" cy="1635006"/>
            <a:chOff x="2399912" y="2978950"/>
            <a:chExt cx="3606505" cy="1635006"/>
          </a:xfrm>
          <a:scene3d>
            <a:camera prst="orthographicFront">
              <a:rot lat="1450689" lon="19262602" rev="20500637"/>
            </a:camera>
            <a:lightRig rig="threePt" dir="t"/>
          </a:scene3d>
        </p:grpSpPr>
        <p:grpSp>
          <p:nvGrpSpPr>
            <p:cNvPr id="89" name="组合 88">
              <a:extLst>
                <a:ext uri="{FF2B5EF4-FFF2-40B4-BE49-F238E27FC236}">
                  <a16:creationId xmlns:a16="http://schemas.microsoft.com/office/drawing/2014/main" id="{68B969DF-783E-4F96-AC6B-3C2005CC7899}"/>
                </a:ext>
              </a:extLst>
            </p:cNvPr>
            <p:cNvGrpSpPr/>
            <p:nvPr/>
          </p:nvGrpSpPr>
          <p:grpSpPr>
            <a:xfrm>
              <a:off x="2399912" y="2978950"/>
              <a:ext cx="2885204" cy="1635006"/>
              <a:chOff x="2378850" y="3123891"/>
              <a:chExt cx="2885204" cy="1635006"/>
            </a:xfrm>
          </p:grpSpPr>
          <p:sp>
            <p:nvSpPr>
              <p:cNvPr id="94" name="矩形 93">
                <a:extLst>
                  <a:ext uri="{FF2B5EF4-FFF2-40B4-BE49-F238E27FC236}">
                    <a16:creationId xmlns:a16="http://schemas.microsoft.com/office/drawing/2014/main" id="{0BBEFE9B-E99E-4981-B1E7-25C3F8EA271A}"/>
                  </a:ext>
                </a:extLst>
              </p:cNvPr>
              <p:cNvSpPr/>
              <p:nvPr/>
            </p:nvSpPr>
            <p:spPr bwMode="auto">
              <a:xfrm>
                <a:off x="3100151" y="312389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5" name="矩形 94">
                <a:extLst>
                  <a:ext uri="{FF2B5EF4-FFF2-40B4-BE49-F238E27FC236}">
                    <a16:creationId xmlns:a16="http://schemas.microsoft.com/office/drawing/2014/main" id="{0647C703-9072-4748-A595-054EDEE832EB}"/>
                  </a:ext>
                </a:extLst>
              </p:cNvPr>
              <p:cNvSpPr/>
              <p:nvPr/>
            </p:nvSpPr>
            <p:spPr bwMode="auto">
              <a:xfrm>
                <a:off x="3821452" y="3127099"/>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6" name="矩形 95">
                <a:extLst>
                  <a:ext uri="{FF2B5EF4-FFF2-40B4-BE49-F238E27FC236}">
                    <a16:creationId xmlns:a16="http://schemas.microsoft.com/office/drawing/2014/main" id="{AFB49188-5AE0-458B-ABEC-3B6A57DA2504}"/>
                  </a:ext>
                </a:extLst>
              </p:cNvPr>
              <p:cNvSpPr/>
              <p:nvPr/>
            </p:nvSpPr>
            <p:spPr bwMode="auto">
              <a:xfrm>
                <a:off x="4542753" y="3123892"/>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7" name="矩形 96">
                <a:extLst>
                  <a:ext uri="{FF2B5EF4-FFF2-40B4-BE49-F238E27FC236}">
                    <a16:creationId xmlns:a16="http://schemas.microsoft.com/office/drawing/2014/main" id="{A4B7A450-0B12-472E-A357-F7CE3C8A351F}"/>
                  </a:ext>
                </a:extLst>
              </p:cNvPr>
              <p:cNvSpPr/>
              <p:nvPr/>
            </p:nvSpPr>
            <p:spPr bwMode="auto">
              <a:xfrm>
                <a:off x="2378850" y="3123891"/>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8" name="矩形 97">
                <a:extLst>
                  <a:ext uri="{FF2B5EF4-FFF2-40B4-BE49-F238E27FC236}">
                    <a16:creationId xmlns:a16="http://schemas.microsoft.com/office/drawing/2014/main" id="{52D207BD-997B-47A1-A513-5056AFB732AC}"/>
                  </a:ext>
                </a:extLst>
              </p:cNvPr>
              <p:cNvSpPr/>
              <p:nvPr/>
            </p:nvSpPr>
            <p:spPr bwMode="auto">
              <a:xfrm>
                <a:off x="3100151" y="3663955"/>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9" name="矩形 98">
                <a:extLst>
                  <a:ext uri="{FF2B5EF4-FFF2-40B4-BE49-F238E27FC236}">
                    <a16:creationId xmlns:a16="http://schemas.microsoft.com/office/drawing/2014/main" id="{7A882979-7823-45B1-8F5B-3582E6BBFA57}"/>
                  </a:ext>
                </a:extLst>
              </p:cNvPr>
              <p:cNvSpPr/>
              <p:nvPr/>
            </p:nvSpPr>
            <p:spPr bwMode="auto">
              <a:xfrm>
                <a:off x="3821452" y="3667161"/>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0" name="矩形 99">
                <a:extLst>
                  <a:ext uri="{FF2B5EF4-FFF2-40B4-BE49-F238E27FC236}">
                    <a16:creationId xmlns:a16="http://schemas.microsoft.com/office/drawing/2014/main" id="{C3CA1746-0909-4214-AE30-85E7D27AFECB}"/>
                  </a:ext>
                </a:extLst>
              </p:cNvPr>
              <p:cNvSpPr/>
              <p:nvPr/>
            </p:nvSpPr>
            <p:spPr bwMode="auto">
              <a:xfrm>
                <a:off x="4542753" y="3663954"/>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1" name="矩形 100">
                <a:extLst>
                  <a:ext uri="{FF2B5EF4-FFF2-40B4-BE49-F238E27FC236}">
                    <a16:creationId xmlns:a16="http://schemas.microsoft.com/office/drawing/2014/main" id="{EDFE024F-B403-49BD-92B5-63FB622EEEDC}"/>
                  </a:ext>
                </a:extLst>
              </p:cNvPr>
              <p:cNvSpPr/>
              <p:nvPr/>
            </p:nvSpPr>
            <p:spPr bwMode="auto">
              <a:xfrm>
                <a:off x="2378850" y="366395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2" name="矩形 101">
                <a:extLst>
                  <a:ext uri="{FF2B5EF4-FFF2-40B4-BE49-F238E27FC236}">
                    <a16:creationId xmlns:a16="http://schemas.microsoft.com/office/drawing/2014/main" id="{D7132399-2C77-4CB6-AF22-6F574582D0F3}"/>
                  </a:ext>
                </a:extLst>
              </p:cNvPr>
              <p:cNvSpPr/>
              <p:nvPr/>
            </p:nvSpPr>
            <p:spPr bwMode="auto">
              <a:xfrm>
                <a:off x="3100151" y="4209824"/>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3" name="矩形 102">
                <a:extLst>
                  <a:ext uri="{FF2B5EF4-FFF2-40B4-BE49-F238E27FC236}">
                    <a16:creationId xmlns:a16="http://schemas.microsoft.com/office/drawing/2014/main" id="{A492A322-B3E2-42D1-BC2E-55597F234FC8}"/>
                  </a:ext>
                </a:extLst>
              </p:cNvPr>
              <p:cNvSpPr/>
              <p:nvPr/>
            </p:nvSpPr>
            <p:spPr bwMode="auto">
              <a:xfrm>
                <a:off x="3821452" y="4213030"/>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4" name="矩形 103">
                <a:extLst>
                  <a:ext uri="{FF2B5EF4-FFF2-40B4-BE49-F238E27FC236}">
                    <a16:creationId xmlns:a16="http://schemas.microsoft.com/office/drawing/2014/main" id="{6B44F7CA-47CA-4B03-A1AF-7BB9CE0F38F2}"/>
                  </a:ext>
                </a:extLst>
              </p:cNvPr>
              <p:cNvSpPr/>
              <p:nvPr/>
            </p:nvSpPr>
            <p:spPr bwMode="auto">
              <a:xfrm>
                <a:off x="4542753" y="420982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5" name="矩形 104">
                <a:extLst>
                  <a:ext uri="{FF2B5EF4-FFF2-40B4-BE49-F238E27FC236}">
                    <a16:creationId xmlns:a16="http://schemas.microsoft.com/office/drawing/2014/main" id="{C9528558-FC65-4CFA-BE08-33CF2F19AB5C}"/>
                  </a:ext>
                </a:extLst>
              </p:cNvPr>
              <p:cNvSpPr/>
              <p:nvPr/>
            </p:nvSpPr>
            <p:spPr bwMode="auto">
              <a:xfrm>
                <a:off x="2378850" y="4209822"/>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pSp>
        <p:grpSp>
          <p:nvGrpSpPr>
            <p:cNvPr id="90" name="组合 89">
              <a:extLst>
                <a:ext uri="{FF2B5EF4-FFF2-40B4-BE49-F238E27FC236}">
                  <a16:creationId xmlns:a16="http://schemas.microsoft.com/office/drawing/2014/main" id="{5A6255F3-E83E-492F-81A5-7DC1384DED28}"/>
                </a:ext>
              </a:extLst>
            </p:cNvPr>
            <p:cNvGrpSpPr/>
            <p:nvPr/>
          </p:nvGrpSpPr>
          <p:grpSpPr>
            <a:xfrm>
              <a:off x="5285116" y="2978950"/>
              <a:ext cx="721301" cy="1631798"/>
              <a:chOff x="5283895" y="3147352"/>
              <a:chExt cx="721301" cy="1631798"/>
            </a:xfrm>
          </p:grpSpPr>
          <p:sp>
            <p:nvSpPr>
              <p:cNvPr id="91" name="矩形 90">
                <a:extLst>
                  <a:ext uri="{FF2B5EF4-FFF2-40B4-BE49-F238E27FC236}">
                    <a16:creationId xmlns:a16="http://schemas.microsoft.com/office/drawing/2014/main" id="{0B64C701-4DD2-473C-80A7-73CC46C81E7B}"/>
                  </a:ext>
                </a:extLst>
              </p:cNvPr>
              <p:cNvSpPr/>
              <p:nvPr/>
            </p:nvSpPr>
            <p:spPr bwMode="auto">
              <a:xfrm>
                <a:off x="5283895" y="3147352"/>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2" name="矩形 91">
                <a:extLst>
                  <a:ext uri="{FF2B5EF4-FFF2-40B4-BE49-F238E27FC236}">
                    <a16:creationId xmlns:a16="http://schemas.microsoft.com/office/drawing/2014/main" id="{90399350-D311-48D2-8548-778981546DBA}"/>
                  </a:ext>
                </a:extLst>
              </p:cNvPr>
              <p:cNvSpPr/>
              <p:nvPr/>
            </p:nvSpPr>
            <p:spPr bwMode="auto">
              <a:xfrm>
                <a:off x="5283895" y="3687414"/>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3" name="矩形 92">
                <a:extLst>
                  <a:ext uri="{FF2B5EF4-FFF2-40B4-BE49-F238E27FC236}">
                    <a16:creationId xmlns:a16="http://schemas.microsoft.com/office/drawing/2014/main" id="{37C48D79-8CD3-45F0-ADFD-04C60D4A1361}"/>
                  </a:ext>
                </a:extLst>
              </p:cNvPr>
              <p:cNvSpPr/>
              <p:nvPr/>
            </p:nvSpPr>
            <p:spPr bwMode="auto">
              <a:xfrm>
                <a:off x="5283895" y="423328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pSp>
      </p:grpSp>
      <p:sp>
        <p:nvSpPr>
          <p:cNvPr id="106" name="矩形 105">
            <a:extLst>
              <a:ext uri="{FF2B5EF4-FFF2-40B4-BE49-F238E27FC236}">
                <a16:creationId xmlns:a16="http://schemas.microsoft.com/office/drawing/2014/main" id="{AA7B3AA3-FA4C-45B0-957F-BA96818F7884}"/>
              </a:ext>
            </a:extLst>
          </p:cNvPr>
          <p:cNvSpPr/>
          <p:nvPr/>
        </p:nvSpPr>
        <p:spPr>
          <a:xfrm>
            <a:off x="8390461" y="1392160"/>
            <a:ext cx="369012" cy="461665"/>
          </a:xfrm>
          <a:prstGeom prst="rect">
            <a:avLst/>
          </a:prstGeom>
          <a:ln>
            <a:noFill/>
          </a:ln>
        </p:spPr>
        <p:txBody>
          <a:bodyPr wrap="none">
            <a:spAutoFit/>
          </a:bodyPr>
          <a:lstStyle/>
          <a:p>
            <a:r>
              <a:rPr lang="en-US" altLang="zh-CN" dirty="0">
                <a:latin typeface="Courier New" pitchFamily="49" charset="0"/>
                <a:cs typeface="Courier New" pitchFamily="49" charset="0"/>
              </a:rPr>
              <a:t>p</a:t>
            </a:r>
            <a:endParaRPr lang="zh-CN" altLang="en-US" dirty="0">
              <a:latin typeface="Courier New" pitchFamily="49" charset="0"/>
              <a:cs typeface="Courier New" pitchFamily="49" charset="0"/>
            </a:endParaRPr>
          </a:p>
        </p:txBody>
      </p:sp>
      <p:cxnSp>
        <p:nvCxnSpPr>
          <p:cNvPr id="107" name="直接箭头连接符 106">
            <a:extLst>
              <a:ext uri="{FF2B5EF4-FFF2-40B4-BE49-F238E27FC236}">
                <a16:creationId xmlns:a16="http://schemas.microsoft.com/office/drawing/2014/main" id="{ED1022E8-4996-48E5-BF9A-63C12119BBF3}"/>
              </a:ext>
            </a:extLst>
          </p:cNvPr>
          <p:cNvCxnSpPr/>
          <p:nvPr/>
        </p:nvCxnSpPr>
        <p:spPr bwMode="auto">
          <a:xfrm>
            <a:off x="8750501" y="1628800"/>
            <a:ext cx="360000" cy="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13" name="直接连接符 112">
            <a:extLst>
              <a:ext uri="{FF2B5EF4-FFF2-40B4-BE49-F238E27FC236}">
                <a16:creationId xmlns:a16="http://schemas.microsoft.com/office/drawing/2014/main" id="{3A763AD6-460A-439C-B968-9F3599280DF2}"/>
              </a:ext>
            </a:extLst>
          </p:cNvPr>
          <p:cNvCxnSpPr/>
          <p:nvPr/>
        </p:nvCxnSpPr>
        <p:spPr bwMode="auto">
          <a:xfrm>
            <a:off x="7805396" y="3338990"/>
            <a:ext cx="298800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B7DA2721-4CD4-4A38-A99A-C8EBD1F77BE9}"/>
              </a:ext>
            </a:extLst>
          </p:cNvPr>
          <p:cNvCxnSpPr/>
          <p:nvPr/>
        </p:nvCxnSpPr>
        <p:spPr bwMode="auto">
          <a:xfrm>
            <a:off x="7805396" y="3879050"/>
            <a:ext cx="298800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E3DA4DD8-CC9A-4FD1-9FBA-81FE386A8CB3}"/>
              </a:ext>
            </a:extLst>
          </p:cNvPr>
          <p:cNvCxnSpPr/>
          <p:nvPr/>
        </p:nvCxnSpPr>
        <p:spPr bwMode="auto">
          <a:xfrm>
            <a:off x="7805396" y="4419110"/>
            <a:ext cx="298800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27C9C729-8317-40FB-8CD3-6BB3F126818F}"/>
              </a:ext>
            </a:extLst>
          </p:cNvPr>
          <p:cNvCxnSpPr/>
          <p:nvPr/>
        </p:nvCxnSpPr>
        <p:spPr bwMode="auto">
          <a:xfrm>
            <a:off x="7805396" y="4959170"/>
            <a:ext cx="298800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4D67FA99-D946-4AAF-B634-F30B1E64FA62}"/>
              </a:ext>
            </a:extLst>
          </p:cNvPr>
          <p:cNvCxnSpPr>
            <a:cxnSpLocks/>
          </p:cNvCxnSpPr>
          <p:nvPr/>
        </p:nvCxnSpPr>
        <p:spPr bwMode="auto">
          <a:xfrm flipV="1">
            <a:off x="10793776" y="3609020"/>
            <a:ext cx="432000" cy="135424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7" name="直接连接符 136">
            <a:extLst>
              <a:ext uri="{FF2B5EF4-FFF2-40B4-BE49-F238E27FC236}">
                <a16:creationId xmlns:a16="http://schemas.microsoft.com/office/drawing/2014/main" id="{B1B8010A-CACA-496C-9E9F-B6238780C2E5}"/>
              </a:ext>
            </a:extLst>
          </p:cNvPr>
          <p:cNvCxnSpPr>
            <a:cxnSpLocks/>
          </p:cNvCxnSpPr>
          <p:nvPr/>
        </p:nvCxnSpPr>
        <p:spPr bwMode="auto">
          <a:xfrm flipV="1">
            <a:off x="10775726" y="3064861"/>
            <a:ext cx="432000" cy="135424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8" name="直接连接符 137">
            <a:extLst>
              <a:ext uri="{FF2B5EF4-FFF2-40B4-BE49-F238E27FC236}">
                <a16:creationId xmlns:a16="http://schemas.microsoft.com/office/drawing/2014/main" id="{DE6E55B8-FD18-42A1-A2EE-B89E026E0FAC}"/>
              </a:ext>
            </a:extLst>
          </p:cNvPr>
          <p:cNvCxnSpPr>
            <a:cxnSpLocks/>
          </p:cNvCxnSpPr>
          <p:nvPr/>
        </p:nvCxnSpPr>
        <p:spPr bwMode="auto">
          <a:xfrm flipV="1">
            <a:off x="10775726" y="2524801"/>
            <a:ext cx="432000" cy="135424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直接连接符 141">
            <a:extLst>
              <a:ext uri="{FF2B5EF4-FFF2-40B4-BE49-F238E27FC236}">
                <a16:creationId xmlns:a16="http://schemas.microsoft.com/office/drawing/2014/main" id="{0E686819-3CD8-4499-A4E8-725D957EEA31}"/>
              </a:ext>
            </a:extLst>
          </p:cNvPr>
          <p:cNvCxnSpPr>
            <a:cxnSpLocks/>
          </p:cNvCxnSpPr>
          <p:nvPr/>
        </p:nvCxnSpPr>
        <p:spPr bwMode="auto">
          <a:xfrm flipV="1">
            <a:off x="7805396" y="3293985"/>
            <a:ext cx="180000" cy="576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3" name="直接连接符 142">
            <a:extLst>
              <a:ext uri="{FF2B5EF4-FFF2-40B4-BE49-F238E27FC236}">
                <a16:creationId xmlns:a16="http://schemas.microsoft.com/office/drawing/2014/main" id="{DC8431E0-D751-4D1D-A9A9-EBB50ECC69E2}"/>
              </a:ext>
            </a:extLst>
          </p:cNvPr>
          <p:cNvCxnSpPr>
            <a:cxnSpLocks/>
          </p:cNvCxnSpPr>
          <p:nvPr/>
        </p:nvCxnSpPr>
        <p:spPr bwMode="auto">
          <a:xfrm flipV="1">
            <a:off x="7805396" y="3843110"/>
            <a:ext cx="180000" cy="576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6" name="直接连接符 145">
            <a:extLst>
              <a:ext uri="{FF2B5EF4-FFF2-40B4-BE49-F238E27FC236}">
                <a16:creationId xmlns:a16="http://schemas.microsoft.com/office/drawing/2014/main" id="{6FE2A4B2-29AF-40A7-9B70-7F8050105C67}"/>
              </a:ext>
            </a:extLst>
          </p:cNvPr>
          <p:cNvCxnSpPr>
            <a:cxnSpLocks/>
          </p:cNvCxnSpPr>
          <p:nvPr/>
        </p:nvCxnSpPr>
        <p:spPr bwMode="auto">
          <a:xfrm flipV="1">
            <a:off x="7805396" y="4383170"/>
            <a:ext cx="180000" cy="576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直接连接符 27">
            <a:extLst>
              <a:ext uri="{FF2B5EF4-FFF2-40B4-BE49-F238E27FC236}">
                <a16:creationId xmlns:a16="http://schemas.microsoft.com/office/drawing/2014/main" id="{6CD33045-0C4C-4BF5-8644-65B8325C915C}"/>
              </a:ext>
            </a:extLst>
          </p:cNvPr>
          <p:cNvCxnSpPr/>
          <p:nvPr/>
        </p:nvCxnSpPr>
        <p:spPr bwMode="auto">
          <a:xfrm flipH="1">
            <a:off x="11045756" y="2524801"/>
            <a:ext cx="16197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8" name="直接连接符 147">
            <a:extLst>
              <a:ext uri="{FF2B5EF4-FFF2-40B4-BE49-F238E27FC236}">
                <a16:creationId xmlns:a16="http://schemas.microsoft.com/office/drawing/2014/main" id="{8034F1DB-69B5-4A21-9186-3CF3B5B4C86C}"/>
              </a:ext>
            </a:extLst>
          </p:cNvPr>
          <p:cNvCxnSpPr/>
          <p:nvPr/>
        </p:nvCxnSpPr>
        <p:spPr bwMode="auto">
          <a:xfrm flipH="1">
            <a:off x="11063806" y="3068960"/>
            <a:ext cx="16197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9" name="直接连接符 148">
            <a:extLst>
              <a:ext uri="{FF2B5EF4-FFF2-40B4-BE49-F238E27FC236}">
                <a16:creationId xmlns:a16="http://schemas.microsoft.com/office/drawing/2014/main" id="{0285F267-6620-4B6A-870B-A8C2AF484B6C}"/>
              </a:ext>
            </a:extLst>
          </p:cNvPr>
          <p:cNvCxnSpPr/>
          <p:nvPr/>
        </p:nvCxnSpPr>
        <p:spPr bwMode="auto">
          <a:xfrm flipH="1">
            <a:off x="11045756" y="3609020"/>
            <a:ext cx="16197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8" name="组合 7">
            <a:extLst>
              <a:ext uri="{FF2B5EF4-FFF2-40B4-BE49-F238E27FC236}">
                <a16:creationId xmlns:a16="http://schemas.microsoft.com/office/drawing/2014/main" id="{631EF245-5DAB-4F25-92DD-C2262AA79934}"/>
              </a:ext>
            </a:extLst>
          </p:cNvPr>
          <p:cNvGrpSpPr/>
          <p:nvPr/>
        </p:nvGrpSpPr>
        <p:grpSpPr>
          <a:xfrm>
            <a:off x="8255446" y="1898830"/>
            <a:ext cx="495055" cy="468000"/>
            <a:chOff x="8255446" y="1898830"/>
            <a:chExt cx="495055" cy="468000"/>
          </a:xfrm>
        </p:grpSpPr>
        <p:cxnSp>
          <p:nvCxnSpPr>
            <p:cNvPr id="7" name="直接连接符 6">
              <a:extLst>
                <a:ext uri="{FF2B5EF4-FFF2-40B4-BE49-F238E27FC236}">
                  <a16:creationId xmlns:a16="http://schemas.microsoft.com/office/drawing/2014/main" id="{51FC4EB4-9E82-4CD5-A5C1-80EFD9C7E4E0}"/>
                </a:ext>
              </a:extLst>
            </p:cNvPr>
            <p:cNvCxnSpPr/>
            <p:nvPr/>
          </p:nvCxnSpPr>
          <p:spPr bwMode="auto">
            <a:xfrm flipH="1">
              <a:off x="8255446" y="1898830"/>
              <a:ext cx="158400" cy="46800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50" name="直接连接符 49">
              <a:extLst>
                <a:ext uri="{FF2B5EF4-FFF2-40B4-BE49-F238E27FC236}">
                  <a16:creationId xmlns:a16="http://schemas.microsoft.com/office/drawing/2014/main" id="{FD958632-F470-4873-AD1A-51A84F41FD17}"/>
                </a:ext>
              </a:extLst>
            </p:cNvPr>
            <p:cNvCxnSpPr/>
            <p:nvPr/>
          </p:nvCxnSpPr>
          <p:spPr bwMode="auto">
            <a:xfrm flipH="1">
              <a:off x="8423774" y="1898830"/>
              <a:ext cx="158400" cy="46800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51" name="直接连接符 50">
              <a:extLst>
                <a:ext uri="{FF2B5EF4-FFF2-40B4-BE49-F238E27FC236}">
                  <a16:creationId xmlns:a16="http://schemas.microsoft.com/office/drawing/2014/main" id="{7F8D055B-B12B-4162-B21E-F8A47399C2A4}"/>
                </a:ext>
              </a:extLst>
            </p:cNvPr>
            <p:cNvCxnSpPr/>
            <p:nvPr/>
          </p:nvCxnSpPr>
          <p:spPr bwMode="auto">
            <a:xfrm flipH="1">
              <a:off x="8592101" y="1898830"/>
              <a:ext cx="158400" cy="468000"/>
            </a:xfrm>
            <a:prstGeom prst="line">
              <a:avLst/>
            </a:prstGeom>
            <a:solidFill>
              <a:schemeClr val="accent1"/>
            </a:solidFill>
            <a:ln w="9525" cap="flat" cmpd="sng" algn="ctr">
              <a:solidFill>
                <a:srgbClr val="FF0000"/>
              </a:solidFill>
              <a:prstDash val="dash"/>
              <a:round/>
              <a:headEnd type="none" w="med" len="med"/>
              <a:tailEnd type="none" w="med" len="med"/>
            </a:ln>
            <a:effectLst/>
          </p:spPr>
        </p:cxnSp>
      </p:grpSp>
      <p:sp>
        <p:nvSpPr>
          <p:cNvPr id="9" name="矩形 8">
            <a:extLst>
              <a:ext uri="{FF2B5EF4-FFF2-40B4-BE49-F238E27FC236}">
                <a16:creationId xmlns:a16="http://schemas.microsoft.com/office/drawing/2014/main" id="{6C7A4595-C50B-450B-BA8E-82647C188754}"/>
              </a:ext>
            </a:extLst>
          </p:cNvPr>
          <p:cNvSpPr/>
          <p:nvPr/>
        </p:nvSpPr>
        <p:spPr bwMode="auto">
          <a:xfrm>
            <a:off x="3285553" y="1493785"/>
            <a:ext cx="2944668" cy="7140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2" name="椭圆 11">
            <a:extLst>
              <a:ext uri="{FF2B5EF4-FFF2-40B4-BE49-F238E27FC236}">
                <a16:creationId xmlns:a16="http://schemas.microsoft.com/office/drawing/2014/main" id="{292FFB36-17F8-4BCA-BB52-30417D33DBA6}"/>
              </a:ext>
            </a:extLst>
          </p:cNvPr>
          <p:cNvSpPr/>
          <p:nvPr/>
        </p:nvSpPr>
        <p:spPr bwMode="auto">
          <a:xfrm>
            <a:off x="739671" y="2231915"/>
            <a:ext cx="540000" cy="43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1" name="椭圆 60">
            <a:extLst>
              <a:ext uri="{FF2B5EF4-FFF2-40B4-BE49-F238E27FC236}">
                <a16:creationId xmlns:a16="http://schemas.microsoft.com/office/drawing/2014/main" id="{99DA91A4-552A-4C85-8D4E-E9A93601E1B2}"/>
              </a:ext>
            </a:extLst>
          </p:cNvPr>
          <p:cNvSpPr/>
          <p:nvPr/>
        </p:nvSpPr>
        <p:spPr bwMode="auto">
          <a:xfrm>
            <a:off x="4021656" y="2231915"/>
            <a:ext cx="720000" cy="43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3" name="矩形 62">
            <a:extLst>
              <a:ext uri="{FF2B5EF4-FFF2-40B4-BE49-F238E27FC236}">
                <a16:creationId xmlns:a16="http://schemas.microsoft.com/office/drawing/2014/main" id="{9886F4ED-1822-4BEE-8EE8-F6A624009B80}"/>
              </a:ext>
            </a:extLst>
          </p:cNvPr>
          <p:cNvSpPr/>
          <p:nvPr/>
        </p:nvSpPr>
        <p:spPr>
          <a:xfrm>
            <a:off x="2540131" y="2753925"/>
            <a:ext cx="2880000" cy="461665"/>
          </a:xfrm>
          <a:prstGeom prst="rect">
            <a:avLst/>
          </a:prstGeom>
          <a:ln>
            <a:solidFill>
              <a:schemeClr val="tx1"/>
            </a:solidFill>
          </a:ln>
        </p:spPr>
        <p:txBody>
          <a:bodyPr wrap="square">
            <a:spAutoFit/>
          </a:bodyPr>
          <a:lstStyle/>
          <a:p>
            <a:r>
              <a:rPr lang="zh-CN" altLang="en-US" b="1" dirty="0">
                <a:latin typeface="Courier New" pitchFamily="49" charset="0"/>
                <a:cs typeface="Courier New" pitchFamily="49" charset="0"/>
              </a:rPr>
              <a:t>某个元素 </a:t>
            </a:r>
            <a:r>
              <a:rPr lang="en-US" altLang="zh-CN" b="1" dirty="0">
                <a:latin typeface="Courier New" pitchFamily="49" charset="0"/>
                <a:cs typeface="Courier New" pitchFamily="49" charset="0"/>
              </a:rPr>
              <a:t>p[j]</a:t>
            </a:r>
            <a:endParaRPr lang="zh-CN" altLang="en-US" b="1" dirty="0">
              <a:latin typeface="Courier New" pitchFamily="49" charset="0"/>
              <a:cs typeface="Courier New" pitchFamily="49" charset="0"/>
            </a:endParaRPr>
          </a:p>
        </p:txBody>
      </p:sp>
      <p:sp>
        <p:nvSpPr>
          <p:cNvPr id="64" name="文本框 63">
            <a:extLst>
              <a:ext uri="{FF2B5EF4-FFF2-40B4-BE49-F238E27FC236}">
                <a16:creationId xmlns:a16="http://schemas.microsoft.com/office/drawing/2014/main" id="{569305AA-8965-47ED-BC5E-E7C7484FC34E}"/>
              </a:ext>
            </a:extLst>
          </p:cNvPr>
          <p:cNvSpPr txBox="1"/>
          <p:nvPr/>
        </p:nvSpPr>
        <p:spPr>
          <a:xfrm>
            <a:off x="559911" y="2230602"/>
            <a:ext cx="2880000" cy="461665"/>
          </a:xfrm>
          <a:prstGeom prst="rect">
            <a:avLst/>
          </a:prstGeom>
          <a:noFill/>
          <a:ln>
            <a:solidFill>
              <a:schemeClr val="tx1"/>
            </a:solidFill>
          </a:ln>
        </p:spPr>
        <p:txBody>
          <a:bodyPr wrap="square" rtlCol="0">
            <a:spAutoFit/>
          </a:bodyPr>
          <a:lstStyle/>
          <a:p>
            <a:r>
              <a:rPr lang="en-US" altLang="zh-CN" b="1" dirty="0">
                <a:latin typeface="Courier New" panose="02070309020205020404" pitchFamily="49" charset="0"/>
                <a:cs typeface="Courier New" panose="02070309020205020404" pitchFamily="49" charset="0"/>
              </a:rPr>
              <a:t> *p </a:t>
            </a:r>
            <a:r>
              <a:rPr lang="zh-CN" altLang="en-US" b="1" dirty="0">
                <a:latin typeface="Courier New" panose="02070309020205020404" pitchFamily="49" charset="0"/>
                <a:cs typeface="Courier New" panose="02070309020205020404" pitchFamily="49" charset="0"/>
              </a:rPr>
              <a:t>即 </a:t>
            </a:r>
            <a:r>
              <a:rPr lang="en-US" altLang="zh-CN" b="1" dirty="0">
                <a:latin typeface="Courier New" panose="02070309020205020404" pitchFamily="49" charset="0"/>
                <a:cs typeface="Courier New" panose="02070309020205020404" pitchFamily="49" charset="0"/>
              </a:rPr>
              <a:t>b[0][0]</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364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2" grpId="0" animBg="1"/>
      <p:bldP spid="61" grpId="0" animBg="1"/>
      <p:bldP spid="63" grpId="0" animBg="1"/>
      <p:bldP spid="6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01587" y="76200"/>
            <a:ext cx="11987239" cy="615950"/>
          </a:xfrm>
        </p:spPr>
        <p:txBody>
          <a:bodyPr/>
          <a:lstStyle/>
          <a:p>
            <a:r>
              <a:rPr lang="zh-CN" altLang="en-US" b="0" dirty="0"/>
              <a:t>二维数组的</a:t>
            </a:r>
            <a:r>
              <a:rPr lang="zh-CN" altLang="zh-CN" b="0" dirty="0"/>
              <a:t>指针</a:t>
            </a:r>
            <a:r>
              <a:rPr lang="zh-CN" altLang="en-US" b="0" dirty="0"/>
              <a:t>*</a:t>
            </a:r>
          </a:p>
        </p:txBody>
      </p:sp>
      <p:sp>
        <p:nvSpPr>
          <p:cNvPr id="11267" name="内容占位符 2"/>
          <p:cNvSpPr>
            <a:spLocks noGrp="1"/>
          </p:cNvSpPr>
          <p:nvPr>
            <p:ph idx="1"/>
          </p:nvPr>
        </p:nvSpPr>
        <p:spPr/>
        <p:txBody>
          <a:bodyPr/>
          <a:lstStyle/>
          <a:p>
            <a:pPr marL="0" indent="0">
              <a:buNone/>
            </a:pPr>
            <a:r>
              <a:rPr lang="en-US" altLang="zh-CN" sz="2400" dirty="0">
                <a:latin typeface="Courier New" pitchFamily="49" charset="0"/>
                <a:cs typeface="Courier New" pitchFamily="49" charset="0"/>
              </a:rPr>
              <a:t>	</a:t>
            </a:r>
          </a:p>
          <a:p>
            <a:pPr marL="0" indent="0">
              <a:buNone/>
            </a:pPr>
            <a:r>
              <a:rPr lang="en-US" altLang="zh-CN" sz="2400" dirty="0">
                <a:latin typeface="Courier New" pitchFamily="49" charset="0"/>
                <a:cs typeface="Courier New" pitchFamily="49" charset="0"/>
              </a:rPr>
              <a:t>		</a:t>
            </a:r>
            <a:endParaRPr lang="en-US" altLang="zh-CN" b="1" dirty="0">
              <a:latin typeface="Courier New" pitchFamily="49" charset="0"/>
              <a:cs typeface="Courier New" pitchFamily="49" charset="0"/>
            </a:endParaRPr>
          </a:p>
          <a:p>
            <a:pPr lvl="1">
              <a:buFontTx/>
              <a:buNone/>
            </a:pPr>
            <a:r>
              <a:rPr lang="en-US" altLang="zh-CN" b="1" dirty="0">
                <a:latin typeface="Courier New" pitchFamily="49" charset="0"/>
                <a:cs typeface="Courier New" pitchFamily="49" charset="0"/>
              </a:rPr>
              <a:t>		</a:t>
            </a:r>
            <a:endParaRPr lang="zh-CN" altLang="en-US" b="1" dirty="0">
              <a:latin typeface="Courier New" pitchFamily="49" charset="0"/>
              <a:cs typeface="Courier New" pitchFamily="49" charset="0"/>
            </a:endParaRPr>
          </a:p>
        </p:txBody>
      </p:sp>
      <p:sp>
        <p:nvSpPr>
          <p:cNvPr id="43012" name="灯片编号占位符 5"/>
          <p:cNvSpPr txBox="1">
            <a:spLocks noGrp="1"/>
          </p:cNvSpPr>
          <p:nvPr/>
        </p:nvSpPr>
        <p:spPr bwMode="auto">
          <a:xfrm>
            <a:off x="10888832" y="6553200"/>
            <a:ext cx="119999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62E80CB3-8915-42A0-BD75-B45E5F262484}" type="slidenum">
              <a:rPr lang="en-US" altLang="zh-CN" sz="1200">
                <a:ea typeface="楷体_GB2312" pitchFamily="49" charset="-122"/>
              </a:rPr>
              <a:pPr algn="r" eaLnBrk="1" hangingPunct="1"/>
              <a:t>68</a:t>
            </a:fld>
            <a:endParaRPr lang="en-US" altLang="zh-CN" sz="1200">
              <a:ea typeface="楷体_GB2312" pitchFamily="49" charset="-122"/>
            </a:endParaRPr>
          </a:p>
        </p:txBody>
      </p:sp>
      <p:sp>
        <p:nvSpPr>
          <p:cNvPr id="2" name="矩形 1"/>
          <p:cNvSpPr/>
          <p:nvPr/>
        </p:nvSpPr>
        <p:spPr>
          <a:xfrm>
            <a:off x="380940" y="1092308"/>
            <a:ext cx="6479351" cy="1200329"/>
          </a:xfrm>
          <a:prstGeom prst="rect">
            <a:avLst/>
          </a:prstGeom>
        </p:spPr>
        <p:txBody>
          <a:bodyPr wrap="square">
            <a:spAutoFit/>
          </a:bodyPr>
          <a:lstStyle/>
          <a:p>
            <a:pPr lvl="1">
              <a:buFontTx/>
              <a:buNone/>
            </a:pPr>
            <a:r>
              <a:rPr lang="en-US" altLang="zh-CN" b="1" dirty="0">
                <a:latin typeface="Courier New" pitchFamily="49" charset="0"/>
                <a:cs typeface="Courier New" pitchFamily="49" charset="0"/>
              </a:rPr>
              <a:t>int b[3][5];</a:t>
            </a:r>
            <a:endParaRPr lang="zh-CN" altLang="zh-CN" b="1" dirty="0">
              <a:latin typeface="Courier New" pitchFamily="49" charset="0"/>
              <a:cs typeface="Courier New" pitchFamily="49" charset="0"/>
            </a:endParaRPr>
          </a:p>
          <a:p>
            <a:pPr lvl="1">
              <a:buFontTx/>
              <a:buNone/>
            </a:pPr>
            <a:r>
              <a:rPr lang="en-US" altLang="zh-CN" b="1" i="1" dirty="0" err="1">
                <a:solidFill>
                  <a:srgbClr val="FF0000"/>
                </a:solidFill>
                <a:latin typeface="Courier New" pitchFamily="49" charset="0"/>
                <a:cs typeface="Courier New" pitchFamily="49" charset="0"/>
              </a:rPr>
              <a:t>int</a:t>
            </a:r>
            <a:r>
              <a:rPr lang="en-US" altLang="zh-CN" b="1" dirty="0">
                <a:latin typeface="Courier New" pitchFamily="49" charset="0"/>
                <a:cs typeface="Courier New" pitchFamily="49" charset="0"/>
              </a:rPr>
              <a:t> *p;</a:t>
            </a:r>
            <a:endParaRPr lang="zh-CN" altLang="zh-CN" b="1" dirty="0">
              <a:latin typeface="Courier New" pitchFamily="49" charset="0"/>
              <a:cs typeface="Courier New" pitchFamily="49" charset="0"/>
            </a:endParaRPr>
          </a:p>
          <a:p>
            <a:pPr lvl="1">
              <a:buFontTx/>
              <a:buNone/>
            </a:pPr>
            <a:r>
              <a:rPr lang="en-US" altLang="zh-CN" b="1" dirty="0">
                <a:latin typeface="Courier New" pitchFamily="49" charset="0"/>
                <a:cs typeface="Courier New" pitchFamily="49" charset="0"/>
              </a:rPr>
              <a:t>p = &amp;b[0][0];//</a:t>
            </a:r>
            <a:r>
              <a:rPr lang="zh-CN" altLang="zh-CN" b="1" dirty="0">
                <a:latin typeface="Courier New" pitchFamily="49" charset="0"/>
                <a:cs typeface="Courier New" pitchFamily="49" charset="0"/>
              </a:rPr>
              <a:t>或“</a:t>
            </a:r>
            <a:r>
              <a:rPr lang="en-US" altLang="zh-CN" b="1" dirty="0">
                <a:latin typeface="Courier New" pitchFamily="49" charset="0"/>
                <a:cs typeface="Courier New" pitchFamily="49" charset="0"/>
              </a:rPr>
              <a:t>p = b[0];</a:t>
            </a:r>
            <a:r>
              <a:rPr lang="zh-CN"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3" name="矩形 2"/>
          <p:cNvSpPr/>
          <p:nvPr/>
        </p:nvSpPr>
        <p:spPr>
          <a:xfrm>
            <a:off x="380940" y="3273078"/>
            <a:ext cx="6615893" cy="830997"/>
          </a:xfrm>
          <a:prstGeom prst="rect">
            <a:avLst/>
          </a:prstGeom>
        </p:spPr>
        <p:txBody>
          <a:bodyPr wrap="square">
            <a:spAutoFit/>
          </a:bodyPr>
          <a:lstStyle/>
          <a:p>
            <a:pPr lvl="1">
              <a:buFontTx/>
              <a:buNone/>
            </a:pPr>
            <a:r>
              <a:rPr lang="en-US" altLang="zh-CN" b="1" i="1" dirty="0">
                <a:solidFill>
                  <a:srgbClr val="FF0000"/>
                </a:solidFill>
                <a:latin typeface="Courier New" pitchFamily="49" charset="0"/>
                <a:cs typeface="Courier New" pitchFamily="49" charset="0"/>
              </a:rPr>
              <a:t>int</a:t>
            </a:r>
            <a:r>
              <a:rPr lang="en-US" altLang="zh-CN" b="1" dirty="0">
                <a:latin typeface="Courier New" pitchFamily="49" charset="0"/>
                <a:cs typeface="Courier New" pitchFamily="49" charset="0"/>
              </a:rPr>
              <a:t> (*q)</a:t>
            </a:r>
            <a:r>
              <a:rPr lang="en-US" altLang="zh-CN" b="1" i="1" dirty="0">
                <a:solidFill>
                  <a:srgbClr val="FF0000"/>
                </a:solidFill>
                <a:latin typeface="Courier New" pitchFamily="49" charset="0"/>
                <a:cs typeface="Courier New" pitchFamily="49" charset="0"/>
              </a:rPr>
              <a:t>[5]</a:t>
            </a: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a:p>
            <a:pPr lvl="1">
              <a:buFontTx/>
              <a:buNone/>
            </a:pPr>
            <a:r>
              <a:rPr lang="en-US" altLang="zh-CN" b="1" dirty="0">
                <a:latin typeface="Courier New" pitchFamily="49" charset="0"/>
                <a:cs typeface="Courier New" pitchFamily="49" charset="0"/>
              </a:rPr>
              <a:t>q = &amp;b[0];	//</a:t>
            </a:r>
            <a:r>
              <a:rPr lang="zh-CN" altLang="zh-CN" b="1" dirty="0">
                <a:latin typeface="Courier New" pitchFamily="49" charset="0"/>
                <a:cs typeface="Courier New" pitchFamily="49" charset="0"/>
              </a:rPr>
              <a:t>或“</a:t>
            </a:r>
            <a:r>
              <a:rPr lang="en-US" altLang="zh-CN" b="1" dirty="0">
                <a:latin typeface="Courier New" pitchFamily="49" charset="0"/>
                <a:cs typeface="Courier New" pitchFamily="49" charset="0"/>
              </a:rPr>
              <a:t>q = b;</a:t>
            </a:r>
            <a:r>
              <a:rPr lang="zh-CN" altLang="zh-CN" b="1" dirty="0">
                <a:latin typeface="Courier New" pitchFamily="49" charset="0"/>
                <a:cs typeface="Courier New" pitchFamily="49" charset="0"/>
              </a:rPr>
              <a:t>”</a:t>
            </a:r>
            <a:endParaRPr lang="en-US" altLang="zh-CN" b="1" dirty="0">
              <a:latin typeface="Courier New" pitchFamily="49" charset="0"/>
              <a:cs typeface="Courier New" pitchFamily="49" charset="0"/>
            </a:endParaRPr>
          </a:p>
        </p:txBody>
      </p:sp>
      <p:sp>
        <p:nvSpPr>
          <p:cNvPr id="4" name="矩形 3"/>
          <p:cNvSpPr/>
          <p:nvPr/>
        </p:nvSpPr>
        <p:spPr>
          <a:xfrm>
            <a:off x="2540131" y="4509120"/>
            <a:ext cx="3060000" cy="461665"/>
          </a:xfrm>
          <a:prstGeom prst="rect">
            <a:avLst/>
          </a:prstGeom>
          <a:ln>
            <a:solidFill>
              <a:schemeClr val="tx1"/>
            </a:solidFill>
          </a:ln>
        </p:spPr>
        <p:txBody>
          <a:bodyPr wrap="square">
            <a:spAutoFit/>
          </a:bodyPr>
          <a:lstStyle/>
          <a:p>
            <a:r>
              <a:rPr lang="zh-CN" altLang="en-US" b="1" dirty="0">
                <a:latin typeface="Courier New" pitchFamily="49" charset="0"/>
                <a:cs typeface="Courier New" pitchFamily="49" charset="0"/>
              </a:rPr>
              <a:t>某个元素 </a:t>
            </a:r>
            <a:r>
              <a:rPr lang="en-US" altLang="zh-CN" b="1" dirty="0">
                <a:latin typeface="Courier New" pitchFamily="49" charset="0"/>
                <a:cs typeface="Courier New" pitchFamily="49" charset="0"/>
              </a:rPr>
              <a:t>q[</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][j]</a:t>
            </a:r>
          </a:p>
        </p:txBody>
      </p:sp>
      <p:grpSp>
        <p:nvGrpSpPr>
          <p:cNvPr id="88" name="组合 87">
            <a:extLst>
              <a:ext uri="{FF2B5EF4-FFF2-40B4-BE49-F238E27FC236}">
                <a16:creationId xmlns:a16="http://schemas.microsoft.com/office/drawing/2014/main" id="{6D9C3EE6-1927-4B34-9CB0-A02B0F3F4DEE}"/>
              </a:ext>
            </a:extLst>
          </p:cNvPr>
          <p:cNvGrpSpPr/>
          <p:nvPr/>
        </p:nvGrpSpPr>
        <p:grpSpPr>
          <a:xfrm>
            <a:off x="7745579" y="1793994"/>
            <a:ext cx="3600000" cy="1635006"/>
            <a:chOff x="2399912" y="2978950"/>
            <a:chExt cx="3606505" cy="1635006"/>
          </a:xfrm>
          <a:scene3d>
            <a:camera prst="orthographicFront">
              <a:rot lat="1450689" lon="19262602" rev="20500637"/>
            </a:camera>
            <a:lightRig rig="threePt" dir="t"/>
          </a:scene3d>
        </p:grpSpPr>
        <p:grpSp>
          <p:nvGrpSpPr>
            <p:cNvPr id="89" name="组合 88">
              <a:extLst>
                <a:ext uri="{FF2B5EF4-FFF2-40B4-BE49-F238E27FC236}">
                  <a16:creationId xmlns:a16="http://schemas.microsoft.com/office/drawing/2014/main" id="{68B969DF-783E-4F96-AC6B-3C2005CC7899}"/>
                </a:ext>
              </a:extLst>
            </p:cNvPr>
            <p:cNvGrpSpPr/>
            <p:nvPr/>
          </p:nvGrpSpPr>
          <p:grpSpPr>
            <a:xfrm>
              <a:off x="2399912" y="2978950"/>
              <a:ext cx="2885204" cy="1635006"/>
              <a:chOff x="2378850" y="3123891"/>
              <a:chExt cx="2885204" cy="1635006"/>
            </a:xfrm>
          </p:grpSpPr>
          <p:sp>
            <p:nvSpPr>
              <p:cNvPr id="94" name="矩形 93">
                <a:extLst>
                  <a:ext uri="{FF2B5EF4-FFF2-40B4-BE49-F238E27FC236}">
                    <a16:creationId xmlns:a16="http://schemas.microsoft.com/office/drawing/2014/main" id="{0BBEFE9B-E99E-4981-B1E7-25C3F8EA271A}"/>
                  </a:ext>
                </a:extLst>
              </p:cNvPr>
              <p:cNvSpPr/>
              <p:nvPr/>
            </p:nvSpPr>
            <p:spPr bwMode="auto">
              <a:xfrm>
                <a:off x="3100151" y="312389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5" name="矩形 94">
                <a:extLst>
                  <a:ext uri="{FF2B5EF4-FFF2-40B4-BE49-F238E27FC236}">
                    <a16:creationId xmlns:a16="http://schemas.microsoft.com/office/drawing/2014/main" id="{0647C703-9072-4748-A595-054EDEE832EB}"/>
                  </a:ext>
                </a:extLst>
              </p:cNvPr>
              <p:cNvSpPr/>
              <p:nvPr/>
            </p:nvSpPr>
            <p:spPr bwMode="auto">
              <a:xfrm>
                <a:off x="3821452" y="3127099"/>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6" name="矩形 95">
                <a:extLst>
                  <a:ext uri="{FF2B5EF4-FFF2-40B4-BE49-F238E27FC236}">
                    <a16:creationId xmlns:a16="http://schemas.microsoft.com/office/drawing/2014/main" id="{AFB49188-5AE0-458B-ABEC-3B6A57DA2504}"/>
                  </a:ext>
                </a:extLst>
              </p:cNvPr>
              <p:cNvSpPr/>
              <p:nvPr/>
            </p:nvSpPr>
            <p:spPr bwMode="auto">
              <a:xfrm>
                <a:off x="4542753" y="3123892"/>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7" name="矩形 96">
                <a:extLst>
                  <a:ext uri="{FF2B5EF4-FFF2-40B4-BE49-F238E27FC236}">
                    <a16:creationId xmlns:a16="http://schemas.microsoft.com/office/drawing/2014/main" id="{A4B7A450-0B12-472E-A357-F7CE3C8A351F}"/>
                  </a:ext>
                </a:extLst>
              </p:cNvPr>
              <p:cNvSpPr/>
              <p:nvPr/>
            </p:nvSpPr>
            <p:spPr bwMode="auto">
              <a:xfrm>
                <a:off x="2378850" y="3123891"/>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8" name="矩形 97">
                <a:extLst>
                  <a:ext uri="{FF2B5EF4-FFF2-40B4-BE49-F238E27FC236}">
                    <a16:creationId xmlns:a16="http://schemas.microsoft.com/office/drawing/2014/main" id="{52D207BD-997B-47A1-A513-5056AFB732AC}"/>
                  </a:ext>
                </a:extLst>
              </p:cNvPr>
              <p:cNvSpPr/>
              <p:nvPr/>
            </p:nvSpPr>
            <p:spPr bwMode="auto">
              <a:xfrm>
                <a:off x="3100151" y="3663955"/>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9" name="矩形 98">
                <a:extLst>
                  <a:ext uri="{FF2B5EF4-FFF2-40B4-BE49-F238E27FC236}">
                    <a16:creationId xmlns:a16="http://schemas.microsoft.com/office/drawing/2014/main" id="{7A882979-7823-45B1-8F5B-3582E6BBFA57}"/>
                  </a:ext>
                </a:extLst>
              </p:cNvPr>
              <p:cNvSpPr/>
              <p:nvPr/>
            </p:nvSpPr>
            <p:spPr bwMode="auto">
              <a:xfrm>
                <a:off x="3821452" y="3667161"/>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0" name="矩形 99">
                <a:extLst>
                  <a:ext uri="{FF2B5EF4-FFF2-40B4-BE49-F238E27FC236}">
                    <a16:creationId xmlns:a16="http://schemas.microsoft.com/office/drawing/2014/main" id="{C3CA1746-0909-4214-AE30-85E7D27AFECB}"/>
                  </a:ext>
                </a:extLst>
              </p:cNvPr>
              <p:cNvSpPr/>
              <p:nvPr/>
            </p:nvSpPr>
            <p:spPr bwMode="auto">
              <a:xfrm>
                <a:off x="4542753" y="3663954"/>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1" name="矩形 100">
                <a:extLst>
                  <a:ext uri="{FF2B5EF4-FFF2-40B4-BE49-F238E27FC236}">
                    <a16:creationId xmlns:a16="http://schemas.microsoft.com/office/drawing/2014/main" id="{EDFE024F-B403-49BD-92B5-63FB622EEEDC}"/>
                  </a:ext>
                </a:extLst>
              </p:cNvPr>
              <p:cNvSpPr/>
              <p:nvPr/>
            </p:nvSpPr>
            <p:spPr bwMode="auto">
              <a:xfrm>
                <a:off x="2378850" y="366395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2" name="矩形 101">
                <a:extLst>
                  <a:ext uri="{FF2B5EF4-FFF2-40B4-BE49-F238E27FC236}">
                    <a16:creationId xmlns:a16="http://schemas.microsoft.com/office/drawing/2014/main" id="{D7132399-2C77-4CB6-AF22-6F574582D0F3}"/>
                  </a:ext>
                </a:extLst>
              </p:cNvPr>
              <p:cNvSpPr/>
              <p:nvPr/>
            </p:nvSpPr>
            <p:spPr bwMode="auto">
              <a:xfrm>
                <a:off x="3100151" y="4209824"/>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3" name="矩形 102">
                <a:extLst>
                  <a:ext uri="{FF2B5EF4-FFF2-40B4-BE49-F238E27FC236}">
                    <a16:creationId xmlns:a16="http://schemas.microsoft.com/office/drawing/2014/main" id="{A492A322-B3E2-42D1-BC2E-55597F234FC8}"/>
                  </a:ext>
                </a:extLst>
              </p:cNvPr>
              <p:cNvSpPr/>
              <p:nvPr/>
            </p:nvSpPr>
            <p:spPr bwMode="auto">
              <a:xfrm>
                <a:off x="3821452" y="4213030"/>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4" name="矩形 103">
                <a:extLst>
                  <a:ext uri="{FF2B5EF4-FFF2-40B4-BE49-F238E27FC236}">
                    <a16:creationId xmlns:a16="http://schemas.microsoft.com/office/drawing/2014/main" id="{6B44F7CA-47CA-4B03-A1AF-7BB9CE0F38F2}"/>
                  </a:ext>
                </a:extLst>
              </p:cNvPr>
              <p:cNvSpPr/>
              <p:nvPr/>
            </p:nvSpPr>
            <p:spPr bwMode="auto">
              <a:xfrm>
                <a:off x="4542753" y="420982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5" name="矩形 104">
                <a:extLst>
                  <a:ext uri="{FF2B5EF4-FFF2-40B4-BE49-F238E27FC236}">
                    <a16:creationId xmlns:a16="http://schemas.microsoft.com/office/drawing/2014/main" id="{C9528558-FC65-4CFA-BE08-33CF2F19AB5C}"/>
                  </a:ext>
                </a:extLst>
              </p:cNvPr>
              <p:cNvSpPr/>
              <p:nvPr/>
            </p:nvSpPr>
            <p:spPr bwMode="auto">
              <a:xfrm>
                <a:off x="2378850" y="4209822"/>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pSp>
        <p:grpSp>
          <p:nvGrpSpPr>
            <p:cNvPr id="90" name="组合 89">
              <a:extLst>
                <a:ext uri="{FF2B5EF4-FFF2-40B4-BE49-F238E27FC236}">
                  <a16:creationId xmlns:a16="http://schemas.microsoft.com/office/drawing/2014/main" id="{5A6255F3-E83E-492F-81A5-7DC1384DED28}"/>
                </a:ext>
              </a:extLst>
            </p:cNvPr>
            <p:cNvGrpSpPr/>
            <p:nvPr/>
          </p:nvGrpSpPr>
          <p:grpSpPr>
            <a:xfrm>
              <a:off x="5285116" y="2978950"/>
              <a:ext cx="721301" cy="1631798"/>
              <a:chOff x="5283895" y="3147352"/>
              <a:chExt cx="721301" cy="1631798"/>
            </a:xfrm>
          </p:grpSpPr>
          <p:sp>
            <p:nvSpPr>
              <p:cNvPr id="91" name="矩形 90">
                <a:extLst>
                  <a:ext uri="{FF2B5EF4-FFF2-40B4-BE49-F238E27FC236}">
                    <a16:creationId xmlns:a16="http://schemas.microsoft.com/office/drawing/2014/main" id="{0B64C701-4DD2-473C-80A7-73CC46C81E7B}"/>
                  </a:ext>
                </a:extLst>
              </p:cNvPr>
              <p:cNvSpPr/>
              <p:nvPr/>
            </p:nvSpPr>
            <p:spPr bwMode="auto">
              <a:xfrm>
                <a:off x="5283895" y="3147352"/>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2" name="矩形 91">
                <a:extLst>
                  <a:ext uri="{FF2B5EF4-FFF2-40B4-BE49-F238E27FC236}">
                    <a16:creationId xmlns:a16="http://schemas.microsoft.com/office/drawing/2014/main" id="{90399350-D311-48D2-8548-778981546DBA}"/>
                  </a:ext>
                </a:extLst>
              </p:cNvPr>
              <p:cNvSpPr/>
              <p:nvPr/>
            </p:nvSpPr>
            <p:spPr bwMode="auto">
              <a:xfrm>
                <a:off x="5283895" y="3687414"/>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3" name="矩形 92">
                <a:extLst>
                  <a:ext uri="{FF2B5EF4-FFF2-40B4-BE49-F238E27FC236}">
                    <a16:creationId xmlns:a16="http://schemas.microsoft.com/office/drawing/2014/main" id="{37C48D79-8CD3-45F0-ADFD-04C60D4A1361}"/>
                  </a:ext>
                </a:extLst>
              </p:cNvPr>
              <p:cNvSpPr/>
              <p:nvPr/>
            </p:nvSpPr>
            <p:spPr bwMode="auto">
              <a:xfrm>
                <a:off x="5283895" y="423328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pSp>
      </p:grpSp>
      <p:sp>
        <p:nvSpPr>
          <p:cNvPr id="106" name="矩形 105">
            <a:extLst>
              <a:ext uri="{FF2B5EF4-FFF2-40B4-BE49-F238E27FC236}">
                <a16:creationId xmlns:a16="http://schemas.microsoft.com/office/drawing/2014/main" id="{AA7B3AA3-FA4C-45B0-957F-BA96818F7884}"/>
              </a:ext>
            </a:extLst>
          </p:cNvPr>
          <p:cNvSpPr/>
          <p:nvPr/>
        </p:nvSpPr>
        <p:spPr>
          <a:xfrm>
            <a:off x="8390461" y="1392160"/>
            <a:ext cx="369012" cy="461665"/>
          </a:xfrm>
          <a:prstGeom prst="rect">
            <a:avLst/>
          </a:prstGeom>
          <a:ln>
            <a:noFill/>
          </a:ln>
        </p:spPr>
        <p:txBody>
          <a:bodyPr wrap="none">
            <a:spAutoFit/>
          </a:bodyPr>
          <a:lstStyle/>
          <a:p>
            <a:r>
              <a:rPr lang="en-US" altLang="zh-CN" dirty="0">
                <a:latin typeface="Courier New" pitchFamily="49" charset="0"/>
                <a:cs typeface="Courier New" pitchFamily="49" charset="0"/>
              </a:rPr>
              <a:t>p</a:t>
            </a:r>
            <a:endParaRPr lang="zh-CN" altLang="en-US" dirty="0">
              <a:latin typeface="Courier New" pitchFamily="49" charset="0"/>
              <a:cs typeface="Courier New" pitchFamily="49" charset="0"/>
            </a:endParaRPr>
          </a:p>
        </p:txBody>
      </p:sp>
      <p:sp>
        <p:nvSpPr>
          <p:cNvPr id="108" name="矩形 107">
            <a:extLst>
              <a:ext uri="{FF2B5EF4-FFF2-40B4-BE49-F238E27FC236}">
                <a16:creationId xmlns:a16="http://schemas.microsoft.com/office/drawing/2014/main" id="{149ED00B-5B14-4A78-93E8-75FF4FA839D1}"/>
              </a:ext>
            </a:extLst>
          </p:cNvPr>
          <p:cNvSpPr/>
          <p:nvPr/>
        </p:nvSpPr>
        <p:spPr>
          <a:xfrm>
            <a:off x="7844798" y="1752200"/>
            <a:ext cx="586286" cy="461665"/>
          </a:xfrm>
          <a:prstGeom prst="rect">
            <a:avLst/>
          </a:prstGeom>
          <a:ln>
            <a:noFill/>
          </a:ln>
        </p:spPr>
        <p:txBody>
          <a:bodyPr wrap="square">
            <a:spAutoFit/>
          </a:bodyPr>
          <a:lstStyle/>
          <a:p>
            <a:r>
              <a:rPr lang="en-US" altLang="zh-CN" i="1" dirty="0">
                <a:latin typeface="Times New Roman"/>
                <a:cs typeface="Times New Roman"/>
              </a:rPr>
              <a:t>q</a:t>
            </a:r>
            <a:endParaRPr lang="zh-CN" altLang="en-US" i="1" dirty="0">
              <a:latin typeface="Courier New" pitchFamily="49" charset="0"/>
              <a:cs typeface="Courier New" pitchFamily="49" charset="0"/>
            </a:endParaRPr>
          </a:p>
        </p:txBody>
      </p:sp>
      <p:cxnSp>
        <p:nvCxnSpPr>
          <p:cNvPr id="109" name="直接箭头连接符 108">
            <a:extLst>
              <a:ext uri="{FF2B5EF4-FFF2-40B4-BE49-F238E27FC236}">
                <a16:creationId xmlns:a16="http://schemas.microsoft.com/office/drawing/2014/main" id="{CA5102FD-3F2E-408D-9A3B-39005A055D62}"/>
              </a:ext>
            </a:extLst>
          </p:cNvPr>
          <p:cNvCxnSpPr>
            <a:cxnSpLocks/>
          </p:cNvCxnSpPr>
          <p:nvPr/>
        </p:nvCxnSpPr>
        <p:spPr bwMode="auto">
          <a:xfrm flipH="1">
            <a:off x="7850401" y="2213865"/>
            <a:ext cx="108000" cy="36000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13" name="直接连接符 112">
            <a:extLst>
              <a:ext uri="{FF2B5EF4-FFF2-40B4-BE49-F238E27FC236}">
                <a16:creationId xmlns:a16="http://schemas.microsoft.com/office/drawing/2014/main" id="{3A763AD6-460A-439C-B968-9F3599280DF2}"/>
              </a:ext>
            </a:extLst>
          </p:cNvPr>
          <p:cNvCxnSpPr/>
          <p:nvPr/>
        </p:nvCxnSpPr>
        <p:spPr bwMode="auto">
          <a:xfrm>
            <a:off x="7805396" y="3338990"/>
            <a:ext cx="298800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B7DA2721-4CD4-4A38-A99A-C8EBD1F77BE9}"/>
              </a:ext>
            </a:extLst>
          </p:cNvPr>
          <p:cNvCxnSpPr/>
          <p:nvPr/>
        </p:nvCxnSpPr>
        <p:spPr bwMode="auto">
          <a:xfrm>
            <a:off x="7805396" y="3879050"/>
            <a:ext cx="298800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E3DA4DD8-CC9A-4FD1-9FBA-81FE386A8CB3}"/>
              </a:ext>
            </a:extLst>
          </p:cNvPr>
          <p:cNvCxnSpPr/>
          <p:nvPr/>
        </p:nvCxnSpPr>
        <p:spPr bwMode="auto">
          <a:xfrm>
            <a:off x="7805396" y="4419110"/>
            <a:ext cx="298800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27C9C729-8317-40FB-8CD3-6BB3F126818F}"/>
              </a:ext>
            </a:extLst>
          </p:cNvPr>
          <p:cNvCxnSpPr/>
          <p:nvPr/>
        </p:nvCxnSpPr>
        <p:spPr bwMode="auto">
          <a:xfrm>
            <a:off x="7805396" y="4959170"/>
            <a:ext cx="298800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4D67FA99-D946-4AAF-B634-F30B1E64FA62}"/>
              </a:ext>
            </a:extLst>
          </p:cNvPr>
          <p:cNvCxnSpPr>
            <a:cxnSpLocks/>
          </p:cNvCxnSpPr>
          <p:nvPr/>
        </p:nvCxnSpPr>
        <p:spPr bwMode="auto">
          <a:xfrm flipV="1">
            <a:off x="10793776" y="3609020"/>
            <a:ext cx="432000" cy="135424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7" name="直接连接符 136">
            <a:extLst>
              <a:ext uri="{FF2B5EF4-FFF2-40B4-BE49-F238E27FC236}">
                <a16:creationId xmlns:a16="http://schemas.microsoft.com/office/drawing/2014/main" id="{B1B8010A-CACA-496C-9E9F-B6238780C2E5}"/>
              </a:ext>
            </a:extLst>
          </p:cNvPr>
          <p:cNvCxnSpPr>
            <a:cxnSpLocks/>
          </p:cNvCxnSpPr>
          <p:nvPr/>
        </p:nvCxnSpPr>
        <p:spPr bwMode="auto">
          <a:xfrm flipV="1">
            <a:off x="10775726" y="3064861"/>
            <a:ext cx="432000" cy="135424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8" name="直接连接符 137">
            <a:extLst>
              <a:ext uri="{FF2B5EF4-FFF2-40B4-BE49-F238E27FC236}">
                <a16:creationId xmlns:a16="http://schemas.microsoft.com/office/drawing/2014/main" id="{DE6E55B8-FD18-42A1-A2EE-B89E026E0FAC}"/>
              </a:ext>
            </a:extLst>
          </p:cNvPr>
          <p:cNvCxnSpPr>
            <a:cxnSpLocks/>
          </p:cNvCxnSpPr>
          <p:nvPr/>
        </p:nvCxnSpPr>
        <p:spPr bwMode="auto">
          <a:xfrm flipV="1">
            <a:off x="10775726" y="2524801"/>
            <a:ext cx="432000" cy="135424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直接连接符 141">
            <a:extLst>
              <a:ext uri="{FF2B5EF4-FFF2-40B4-BE49-F238E27FC236}">
                <a16:creationId xmlns:a16="http://schemas.microsoft.com/office/drawing/2014/main" id="{0E686819-3CD8-4499-A4E8-725D957EEA31}"/>
              </a:ext>
            </a:extLst>
          </p:cNvPr>
          <p:cNvCxnSpPr>
            <a:cxnSpLocks/>
          </p:cNvCxnSpPr>
          <p:nvPr/>
        </p:nvCxnSpPr>
        <p:spPr bwMode="auto">
          <a:xfrm flipV="1">
            <a:off x="7805396" y="3293985"/>
            <a:ext cx="180000" cy="576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3" name="直接连接符 142">
            <a:extLst>
              <a:ext uri="{FF2B5EF4-FFF2-40B4-BE49-F238E27FC236}">
                <a16:creationId xmlns:a16="http://schemas.microsoft.com/office/drawing/2014/main" id="{DC8431E0-D751-4D1D-A9A9-EBB50ECC69E2}"/>
              </a:ext>
            </a:extLst>
          </p:cNvPr>
          <p:cNvCxnSpPr>
            <a:cxnSpLocks/>
          </p:cNvCxnSpPr>
          <p:nvPr/>
        </p:nvCxnSpPr>
        <p:spPr bwMode="auto">
          <a:xfrm flipV="1">
            <a:off x="7805396" y="3843110"/>
            <a:ext cx="180000" cy="576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6" name="直接连接符 145">
            <a:extLst>
              <a:ext uri="{FF2B5EF4-FFF2-40B4-BE49-F238E27FC236}">
                <a16:creationId xmlns:a16="http://schemas.microsoft.com/office/drawing/2014/main" id="{6FE2A4B2-29AF-40A7-9B70-7F8050105C67}"/>
              </a:ext>
            </a:extLst>
          </p:cNvPr>
          <p:cNvCxnSpPr>
            <a:cxnSpLocks/>
          </p:cNvCxnSpPr>
          <p:nvPr/>
        </p:nvCxnSpPr>
        <p:spPr bwMode="auto">
          <a:xfrm flipV="1">
            <a:off x="7805396" y="4383170"/>
            <a:ext cx="180000" cy="576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直接连接符 27">
            <a:extLst>
              <a:ext uri="{FF2B5EF4-FFF2-40B4-BE49-F238E27FC236}">
                <a16:creationId xmlns:a16="http://schemas.microsoft.com/office/drawing/2014/main" id="{6CD33045-0C4C-4BF5-8644-65B8325C915C}"/>
              </a:ext>
            </a:extLst>
          </p:cNvPr>
          <p:cNvCxnSpPr/>
          <p:nvPr/>
        </p:nvCxnSpPr>
        <p:spPr bwMode="auto">
          <a:xfrm flipH="1">
            <a:off x="11045756" y="2524801"/>
            <a:ext cx="16197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8" name="直接连接符 147">
            <a:extLst>
              <a:ext uri="{FF2B5EF4-FFF2-40B4-BE49-F238E27FC236}">
                <a16:creationId xmlns:a16="http://schemas.microsoft.com/office/drawing/2014/main" id="{8034F1DB-69B5-4A21-9186-3CF3B5B4C86C}"/>
              </a:ext>
            </a:extLst>
          </p:cNvPr>
          <p:cNvCxnSpPr/>
          <p:nvPr/>
        </p:nvCxnSpPr>
        <p:spPr bwMode="auto">
          <a:xfrm flipH="1">
            <a:off x="11063806" y="3068960"/>
            <a:ext cx="16197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9" name="直接连接符 148">
            <a:extLst>
              <a:ext uri="{FF2B5EF4-FFF2-40B4-BE49-F238E27FC236}">
                <a16:creationId xmlns:a16="http://schemas.microsoft.com/office/drawing/2014/main" id="{0285F267-6620-4B6A-870B-A8C2AF484B6C}"/>
              </a:ext>
            </a:extLst>
          </p:cNvPr>
          <p:cNvCxnSpPr/>
          <p:nvPr/>
        </p:nvCxnSpPr>
        <p:spPr bwMode="auto">
          <a:xfrm flipH="1">
            <a:off x="11045756" y="3609020"/>
            <a:ext cx="16197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8" name="组合 7">
            <a:extLst>
              <a:ext uri="{FF2B5EF4-FFF2-40B4-BE49-F238E27FC236}">
                <a16:creationId xmlns:a16="http://schemas.microsoft.com/office/drawing/2014/main" id="{631EF245-5DAB-4F25-92DD-C2262AA79934}"/>
              </a:ext>
            </a:extLst>
          </p:cNvPr>
          <p:cNvGrpSpPr/>
          <p:nvPr/>
        </p:nvGrpSpPr>
        <p:grpSpPr>
          <a:xfrm>
            <a:off x="8255446" y="1898830"/>
            <a:ext cx="495055" cy="468000"/>
            <a:chOff x="8255446" y="1898830"/>
            <a:chExt cx="495055" cy="468000"/>
          </a:xfrm>
        </p:grpSpPr>
        <p:cxnSp>
          <p:nvCxnSpPr>
            <p:cNvPr id="7" name="直接连接符 6">
              <a:extLst>
                <a:ext uri="{FF2B5EF4-FFF2-40B4-BE49-F238E27FC236}">
                  <a16:creationId xmlns:a16="http://schemas.microsoft.com/office/drawing/2014/main" id="{51FC4EB4-9E82-4CD5-A5C1-80EFD9C7E4E0}"/>
                </a:ext>
              </a:extLst>
            </p:cNvPr>
            <p:cNvCxnSpPr/>
            <p:nvPr/>
          </p:nvCxnSpPr>
          <p:spPr bwMode="auto">
            <a:xfrm flipH="1">
              <a:off x="8255446" y="1898830"/>
              <a:ext cx="158400" cy="46800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50" name="直接连接符 49">
              <a:extLst>
                <a:ext uri="{FF2B5EF4-FFF2-40B4-BE49-F238E27FC236}">
                  <a16:creationId xmlns:a16="http://schemas.microsoft.com/office/drawing/2014/main" id="{FD958632-F470-4873-AD1A-51A84F41FD17}"/>
                </a:ext>
              </a:extLst>
            </p:cNvPr>
            <p:cNvCxnSpPr/>
            <p:nvPr/>
          </p:nvCxnSpPr>
          <p:spPr bwMode="auto">
            <a:xfrm flipH="1">
              <a:off x="8423774" y="1898830"/>
              <a:ext cx="158400" cy="46800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51" name="直接连接符 50">
              <a:extLst>
                <a:ext uri="{FF2B5EF4-FFF2-40B4-BE49-F238E27FC236}">
                  <a16:creationId xmlns:a16="http://schemas.microsoft.com/office/drawing/2014/main" id="{7F8D055B-B12B-4162-B21E-F8A47399C2A4}"/>
                </a:ext>
              </a:extLst>
            </p:cNvPr>
            <p:cNvCxnSpPr/>
            <p:nvPr/>
          </p:nvCxnSpPr>
          <p:spPr bwMode="auto">
            <a:xfrm flipH="1">
              <a:off x="8592101" y="1898830"/>
              <a:ext cx="158400" cy="468000"/>
            </a:xfrm>
            <a:prstGeom prst="line">
              <a:avLst/>
            </a:prstGeom>
            <a:solidFill>
              <a:schemeClr val="accent1"/>
            </a:solidFill>
            <a:ln w="9525" cap="flat" cmpd="sng" algn="ctr">
              <a:solidFill>
                <a:srgbClr val="FF0000"/>
              </a:solidFill>
              <a:prstDash val="dash"/>
              <a:round/>
              <a:headEnd type="none" w="med" len="med"/>
              <a:tailEnd type="none" w="med" len="med"/>
            </a:ln>
            <a:effectLst/>
          </p:spPr>
        </p:cxnSp>
      </p:grpSp>
      <p:sp>
        <p:nvSpPr>
          <p:cNvPr id="54" name="矩形 53">
            <a:extLst>
              <a:ext uri="{FF2B5EF4-FFF2-40B4-BE49-F238E27FC236}">
                <a16:creationId xmlns:a16="http://schemas.microsoft.com/office/drawing/2014/main" id="{05AA4400-57D6-46D3-973C-AFB469747443}"/>
              </a:ext>
            </a:extLst>
          </p:cNvPr>
          <p:cNvSpPr/>
          <p:nvPr/>
        </p:nvSpPr>
        <p:spPr bwMode="auto">
          <a:xfrm>
            <a:off x="3200968" y="3353339"/>
            <a:ext cx="2944668" cy="7140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56" name="文本框 55">
            <a:extLst>
              <a:ext uri="{FF2B5EF4-FFF2-40B4-BE49-F238E27FC236}">
                <a16:creationId xmlns:a16="http://schemas.microsoft.com/office/drawing/2014/main" id="{CEA89AD3-9242-4D72-A742-60402E0A90A6}"/>
              </a:ext>
            </a:extLst>
          </p:cNvPr>
          <p:cNvSpPr txBox="1"/>
          <p:nvPr/>
        </p:nvSpPr>
        <p:spPr>
          <a:xfrm>
            <a:off x="514586" y="4047455"/>
            <a:ext cx="5040000" cy="461665"/>
          </a:xfrm>
          <a:prstGeom prst="rect">
            <a:avLst/>
          </a:prstGeom>
          <a:noFill/>
          <a:ln>
            <a:solidFill>
              <a:schemeClr val="tx1"/>
            </a:solidFill>
          </a:ln>
        </p:spPr>
        <p:txBody>
          <a:bodyPr wrap="square" rtlCol="0">
            <a:spAutoFit/>
          </a:bodyPr>
          <a:lstStyle/>
          <a:p>
            <a:r>
              <a:rPr lang="en-US" altLang="zh-CN" b="1" dirty="0">
                <a:latin typeface="Courier New" panose="02070309020205020404" pitchFamily="49" charset="0"/>
                <a:cs typeface="Courier New" panose="02070309020205020404" pitchFamily="49" charset="0"/>
              </a:rPr>
              <a:t> *q </a:t>
            </a:r>
            <a:r>
              <a:rPr lang="zh-CN" altLang="en-US" b="1" dirty="0">
                <a:latin typeface="Courier New" panose="02070309020205020404" pitchFamily="49" charset="0"/>
                <a:cs typeface="Courier New" panose="02070309020205020404" pitchFamily="49" charset="0"/>
              </a:rPr>
              <a:t>即 </a:t>
            </a:r>
            <a:r>
              <a:rPr lang="en-US" altLang="zh-CN" b="1" dirty="0">
                <a:latin typeface="Courier New" panose="02070309020205020404" pitchFamily="49" charset="0"/>
                <a:cs typeface="Courier New" panose="02070309020205020404" pitchFamily="49" charset="0"/>
              </a:rPr>
              <a:t>b[0], **q </a:t>
            </a:r>
            <a:r>
              <a:rPr lang="zh-CN" altLang="en-US" b="1" dirty="0">
                <a:latin typeface="Courier New" panose="02070309020205020404" pitchFamily="49" charset="0"/>
                <a:cs typeface="Courier New" panose="02070309020205020404" pitchFamily="49" charset="0"/>
              </a:rPr>
              <a:t>即 </a:t>
            </a:r>
            <a:r>
              <a:rPr lang="en-US" altLang="zh-CN" b="1" dirty="0">
                <a:latin typeface="Courier New" panose="02070309020205020404" pitchFamily="49" charset="0"/>
                <a:cs typeface="Courier New" panose="02070309020205020404" pitchFamily="49" charset="0"/>
              </a:rPr>
              <a:t>b[0][0]</a:t>
            </a:r>
            <a:endParaRPr lang="zh-CN" altLang="en-US" b="1" dirty="0">
              <a:latin typeface="Courier New" panose="02070309020205020404" pitchFamily="49" charset="0"/>
              <a:cs typeface="Courier New" panose="02070309020205020404" pitchFamily="49" charset="0"/>
            </a:endParaRPr>
          </a:p>
        </p:txBody>
      </p:sp>
      <p:sp>
        <p:nvSpPr>
          <p:cNvPr id="59" name="文本框 58">
            <a:extLst>
              <a:ext uri="{FF2B5EF4-FFF2-40B4-BE49-F238E27FC236}">
                <a16:creationId xmlns:a16="http://schemas.microsoft.com/office/drawing/2014/main" id="{CD53F363-B5A1-4B38-88F5-A1F579E8DA58}"/>
              </a:ext>
            </a:extLst>
          </p:cNvPr>
          <p:cNvSpPr txBox="1"/>
          <p:nvPr/>
        </p:nvSpPr>
        <p:spPr>
          <a:xfrm>
            <a:off x="559911" y="2230602"/>
            <a:ext cx="2880000" cy="461665"/>
          </a:xfrm>
          <a:prstGeom prst="rect">
            <a:avLst/>
          </a:prstGeom>
          <a:noFill/>
          <a:ln>
            <a:solidFill>
              <a:schemeClr val="tx1"/>
            </a:solidFill>
          </a:ln>
        </p:spPr>
        <p:txBody>
          <a:bodyPr wrap="square" rtlCol="0">
            <a:spAutoFit/>
          </a:bodyPr>
          <a:lstStyle/>
          <a:p>
            <a:r>
              <a:rPr lang="en-US" altLang="zh-CN" b="1" dirty="0">
                <a:latin typeface="Courier New" panose="02070309020205020404" pitchFamily="49" charset="0"/>
                <a:cs typeface="Courier New" panose="02070309020205020404" pitchFamily="49" charset="0"/>
              </a:rPr>
              <a:t> *p </a:t>
            </a:r>
            <a:r>
              <a:rPr lang="zh-CN" altLang="en-US" b="1" dirty="0">
                <a:latin typeface="Courier New" panose="02070309020205020404" pitchFamily="49" charset="0"/>
                <a:cs typeface="Courier New" panose="02070309020205020404" pitchFamily="49" charset="0"/>
              </a:rPr>
              <a:t>即 </a:t>
            </a:r>
            <a:r>
              <a:rPr lang="en-US" altLang="zh-CN" b="1" dirty="0">
                <a:latin typeface="Courier New" panose="02070309020205020404" pitchFamily="49" charset="0"/>
                <a:cs typeface="Courier New" panose="02070309020205020404" pitchFamily="49" charset="0"/>
              </a:rPr>
              <a:t>b[0][0]</a:t>
            </a:r>
            <a:endParaRPr lang="zh-CN" altLang="en-US" b="1" dirty="0">
              <a:latin typeface="Courier New" panose="02070309020205020404" pitchFamily="49" charset="0"/>
              <a:cs typeface="Courier New" panose="02070309020205020404" pitchFamily="49" charset="0"/>
            </a:endParaRPr>
          </a:p>
        </p:txBody>
      </p:sp>
      <p:sp>
        <p:nvSpPr>
          <p:cNvPr id="60" name="矩形 59">
            <a:extLst>
              <a:ext uri="{FF2B5EF4-FFF2-40B4-BE49-F238E27FC236}">
                <a16:creationId xmlns:a16="http://schemas.microsoft.com/office/drawing/2014/main" id="{A7086A3A-A2F0-40CC-9595-C5DC31351D3E}"/>
              </a:ext>
            </a:extLst>
          </p:cNvPr>
          <p:cNvSpPr/>
          <p:nvPr/>
        </p:nvSpPr>
        <p:spPr>
          <a:xfrm>
            <a:off x="2540131" y="2753925"/>
            <a:ext cx="2880000" cy="461665"/>
          </a:xfrm>
          <a:prstGeom prst="rect">
            <a:avLst/>
          </a:prstGeom>
          <a:ln>
            <a:solidFill>
              <a:schemeClr val="tx1"/>
            </a:solidFill>
          </a:ln>
        </p:spPr>
        <p:txBody>
          <a:bodyPr wrap="square">
            <a:spAutoFit/>
          </a:bodyPr>
          <a:lstStyle/>
          <a:p>
            <a:r>
              <a:rPr lang="zh-CN" altLang="en-US" b="1" dirty="0">
                <a:latin typeface="Courier New" pitchFamily="49" charset="0"/>
                <a:cs typeface="Courier New" pitchFamily="49" charset="0"/>
              </a:rPr>
              <a:t>某个元素 </a:t>
            </a:r>
            <a:r>
              <a:rPr lang="en-US" altLang="zh-CN" b="1" dirty="0">
                <a:latin typeface="Courier New" pitchFamily="49" charset="0"/>
                <a:cs typeface="Courier New" pitchFamily="49" charset="0"/>
              </a:rPr>
              <a:t>p[j]</a:t>
            </a:r>
            <a:endParaRPr lang="zh-CN" altLang="en-US" b="1" dirty="0">
              <a:latin typeface="Courier New" pitchFamily="49" charset="0"/>
              <a:cs typeface="Courier New" pitchFamily="49" charset="0"/>
            </a:endParaRPr>
          </a:p>
        </p:txBody>
      </p:sp>
      <p:sp>
        <p:nvSpPr>
          <p:cNvPr id="63" name="矩形 62">
            <a:extLst>
              <a:ext uri="{FF2B5EF4-FFF2-40B4-BE49-F238E27FC236}">
                <a16:creationId xmlns:a16="http://schemas.microsoft.com/office/drawing/2014/main" id="{86893330-179F-4567-853D-A037050903D6}"/>
              </a:ext>
            </a:extLst>
          </p:cNvPr>
          <p:cNvSpPr/>
          <p:nvPr/>
        </p:nvSpPr>
        <p:spPr>
          <a:xfrm>
            <a:off x="3951691" y="2230602"/>
            <a:ext cx="2880000" cy="461665"/>
          </a:xfrm>
          <a:prstGeom prst="rect">
            <a:avLst/>
          </a:prstGeom>
          <a:ln>
            <a:solidFill>
              <a:schemeClr val="tx1"/>
            </a:solidFill>
          </a:ln>
        </p:spPr>
        <p:txBody>
          <a:bodyPr wrap="square">
            <a:spAutoFit/>
          </a:bodyPr>
          <a:lstStyle/>
          <a:p>
            <a:r>
              <a:rPr lang="en-US" altLang="zh-CN" b="1" dirty="0">
                <a:latin typeface="Courier New" pitchFamily="49" charset="0"/>
                <a:cs typeface="Courier New" pitchFamily="49" charset="0"/>
              </a:rPr>
              <a:t>p[0] </a:t>
            </a:r>
            <a:r>
              <a:rPr lang="zh-CN" altLang="en-US" b="1" dirty="0">
                <a:latin typeface="Courier New" panose="02070309020205020404" pitchFamily="49" charset="0"/>
                <a:cs typeface="Courier New" panose="02070309020205020404" pitchFamily="49" charset="0"/>
              </a:rPr>
              <a:t>即 </a:t>
            </a:r>
            <a:r>
              <a:rPr lang="en-US" altLang="zh-CN" b="1" dirty="0">
                <a:latin typeface="Courier New" panose="02070309020205020404" pitchFamily="49" charset="0"/>
                <a:cs typeface="Courier New" panose="02070309020205020404" pitchFamily="49" charset="0"/>
              </a:rPr>
              <a:t>b[0][0]</a:t>
            </a:r>
            <a:endParaRPr lang="zh-CN" altLang="en-US" b="1" dirty="0">
              <a:latin typeface="Courier New" pitchFamily="49" charset="0"/>
              <a:cs typeface="Courier New" pitchFamily="49" charset="0"/>
            </a:endParaRPr>
          </a:p>
        </p:txBody>
      </p:sp>
      <p:sp>
        <p:nvSpPr>
          <p:cNvPr id="64" name="椭圆 63">
            <a:extLst>
              <a:ext uri="{FF2B5EF4-FFF2-40B4-BE49-F238E27FC236}">
                <a16:creationId xmlns:a16="http://schemas.microsoft.com/office/drawing/2014/main" id="{EFF87058-D663-42A6-AD5E-6E243F1CF841}"/>
              </a:ext>
            </a:extLst>
          </p:cNvPr>
          <p:cNvSpPr/>
          <p:nvPr/>
        </p:nvSpPr>
        <p:spPr bwMode="auto">
          <a:xfrm>
            <a:off x="739671" y="2231915"/>
            <a:ext cx="540000" cy="43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5" name="椭圆 64">
            <a:extLst>
              <a:ext uri="{FF2B5EF4-FFF2-40B4-BE49-F238E27FC236}">
                <a16:creationId xmlns:a16="http://schemas.microsoft.com/office/drawing/2014/main" id="{29E3D403-A26A-46C1-BC25-5B52ECBBEC1A}"/>
              </a:ext>
            </a:extLst>
          </p:cNvPr>
          <p:cNvSpPr/>
          <p:nvPr/>
        </p:nvSpPr>
        <p:spPr bwMode="auto">
          <a:xfrm>
            <a:off x="4021656" y="2231915"/>
            <a:ext cx="720000" cy="43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66" name="直接箭头连接符 65">
            <a:extLst>
              <a:ext uri="{FF2B5EF4-FFF2-40B4-BE49-F238E27FC236}">
                <a16:creationId xmlns:a16="http://schemas.microsoft.com/office/drawing/2014/main" id="{2A23C77B-0551-4E53-954D-AAAB82D66CB8}"/>
              </a:ext>
            </a:extLst>
          </p:cNvPr>
          <p:cNvCxnSpPr/>
          <p:nvPr/>
        </p:nvCxnSpPr>
        <p:spPr bwMode="auto">
          <a:xfrm>
            <a:off x="8750501" y="1628800"/>
            <a:ext cx="360000" cy="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24232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4" grpId="0" animBg="1"/>
      <p:bldP spid="5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01587" y="76200"/>
            <a:ext cx="11987239" cy="615950"/>
          </a:xfrm>
        </p:spPr>
        <p:txBody>
          <a:bodyPr/>
          <a:lstStyle/>
          <a:p>
            <a:r>
              <a:rPr lang="zh-CN" altLang="en-US" b="0" dirty="0"/>
              <a:t>二维数组的</a:t>
            </a:r>
            <a:r>
              <a:rPr lang="zh-CN" altLang="zh-CN" b="0" dirty="0"/>
              <a:t>指针</a:t>
            </a:r>
            <a:r>
              <a:rPr lang="zh-CN" altLang="en-US" b="0" dirty="0"/>
              <a:t>*</a:t>
            </a:r>
          </a:p>
        </p:txBody>
      </p:sp>
      <p:sp>
        <p:nvSpPr>
          <p:cNvPr id="11267" name="内容占位符 2"/>
          <p:cNvSpPr>
            <a:spLocks noGrp="1"/>
          </p:cNvSpPr>
          <p:nvPr>
            <p:ph idx="1"/>
          </p:nvPr>
        </p:nvSpPr>
        <p:spPr/>
        <p:txBody>
          <a:bodyPr/>
          <a:lstStyle/>
          <a:p>
            <a:pPr marL="0" indent="0">
              <a:buNone/>
            </a:pPr>
            <a:r>
              <a:rPr lang="en-US" altLang="zh-CN" sz="2400" dirty="0">
                <a:latin typeface="Courier New" pitchFamily="49" charset="0"/>
                <a:cs typeface="Courier New" pitchFamily="49" charset="0"/>
              </a:rPr>
              <a:t>	</a:t>
            </a:r>
          </a:p>
          <a:p>
            <a:pPr marL="0" indent="0">
              <a:buNone/>
            </a:pPr>
            <a:r>
              <a:rPr lang="en-US" altLang="zh-CN" sz="2400" dirty="0">
                <a:latin typeface="Courier New" pitchFamily="49" charset="0"/>
                <a:cs typeface="Courier New" pitchFamily="49" charset="0"/>
              </a:rPr>
              <a:t>		</a:t>
            </a:r>
            <a:endParaRPr lang="en-US" altLang="zh-CN" b="1" dirty="0">
              <a:latin typeface="Courier New" pitchFamily="49" charset="0"/>
              <a:cs typeface="Courier New" pitchFamily="49" charset="0"/>
            </a:endParaRPr>
          </a:p>
          <a:p>
            <a:pPr lvl="1">
              <a:buFontTx/>
              <a:buNone/>
            </a:pPr>
            <a:r>
              <a:rPr lang="en-US" altLang="zh-CN" b="1" dirty="0">
                <a:latin typeface="Courier New" pitchFamily="49" charset="0"/>
                <a:cs typeface="Courier New" pitchFamily="49" charset="0"/>
              </a:rPr>
              <a:t>		</a:t>
            </a:r>
            <a:endParaRPr lang="zh-CN" altLang="en-US" b="1" dirty="0">
              <a:latin typeface="Courier New" pitchFamily="49" charset="0"/>
              <a:cs typeface="Courier New" pitchFamily="49" charset="0"/>
            </a:endParaRPr>
          </a:p>
        </p:txBody>
      </p:sp>
      <p:sp>
        <p:nvSpPr>
          <p:cNvPr id="43012" name="灯片编号占位符 5"/>
          <p:cNvSpPr txBox="1">
            <a:spLocks noGrp="1"/>
          </p:cNvSpPr>
          <p:nvPr/>
        </p:nvSpPr>
        <p:spPr bwMode="auto">
          <a:xfrm>
            <a:off x="10888832" y="6553200"/>
            <a:ext cx="119999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62E80CB3-8915-42A0-BD75-B45E5F262484}" type="slidenum">
              <a:rPr lang="en-US" altLang="zh-CN" sz="1200">
                <a:ea typeface="楷体_GB2312" pitchFamily="49" charset="-122"/>
              </a:rPr>
              <a:pPr algn="r" eaLnBrk="1" hangingPunct="1"/>
              <a:t>69</a:t>
            </a:fld>
            <a:endParaRPr lang="en-US" altLang="zh-CN" sz="1200">
              <a:ea typeface="楷体_GB2312" pitchFamily="49" charset="-122"/>
            </a:endParaRPr>
          </a:p>
        </p:txBody>
      </p:sp>
      <p:sp>
        <p:nvSpPr>
          <p:cNvPr id="2" name="矩形 1"/>
          <p:cNvSpPr/>
          <p:nvPr/>
        </p:nvSpPr>
        <p:spPr>
          <a:xfrm>
            <a:off x="380940" y="1092308"/>
            <a:ext cx="6479351" cy="1200329"/>
          </a:xfrm>
          <a:prstGeom prst="rect">
            <a:avLst/>
          </a:prstGeom>
        </p:spPr>
        <p:txBody>
          <a:bodyPr wrap="square">
            <a:spAutoFit/>
          </a:bodyPr>
          <a:lstStyle/>
          <a:p>
            <a:pPr lvl="1">
              <a:buFontTx/>
              <a:buNone/>
            </a:pPr>
            <a:r>
              <a:rPr lang="en-US" altLang="zh-CN" b="1" dirty="0">
                <a:latin typeface="Courier New" pitchFamily="49" charset="0"/>
                <a:cs typeface="Courier New" pitchFamily="49" charset="0"/>
              </a:rPr>
              <a:t>int b[3][5];</a:t>
            </a:r>
            <a:endParaRPr lang="zh-CN" altLang="zh-CN" b="1" dirty="0">
              <a:latin typeface="Courier New" pitchFamily="49" charset="0"/>
              <a:cs typeface="Courier New" pitchFamily="49" charset="0"/>
            </a:endParaRPr>
          </a:p>
          <a:p>
            <a:pPr lvl="1">
              <a:buFontTx/>
              <a:buNone/>
            </a:pPr>
            <a:r>
              <a:rPr lang="en-US" altLang="zh-CN" b="1" i="1" dirty="0" err="1">
                <a:solidFill>
                  <a:srgbClr val="FF0000"/>
                </a:solidFill>
                <a:latin typeface="Courier New" pitchFamily="49" charset="0"/>
                <a:cs typeface="Courier New" pitchFamily="49" charset="0"/>
              </a:rPr>
              <a:t>int</a:t>
            </a:r>
            <a:r>
              <a:rPr lang="en-US" altLang="zh-CN" b="1" dirty="0">
                <a:latin typeface="Courier New" pitchFamily="49" charset="0"/>
                <a:cs typeface="Courier New" pitchFamily="49" charset="0"/>
              </a:rPr>
              <a:t> *p;</a:t>
            </a:r>
            <a:endParaRPr lang="zh-CN" altLang="zh-CN" b="1" dirty="0">
              <a:latin typeface="Courier New" pitchFamily="49" charset="0"/>
              <a:cs typeface="Courier New" pitchFamily="49" charset="0"/>
            </a:endParaRPr>
          </a:p>
          <a:p>
            <a:pPr lvl="1">
              <a:buFontTx/>
              <a:buNone/>
            </a:pPr>
            <a:r>
              <a:rPr lang="en-US" altLang="zh-CN" b="1" dirty="0">
                <a:latin typeface="Courier New" pitchFamily="49" charset="0"/>
                <a:cs typeface="Courier New" pitchFamily="49" charset="0"/>
              </a:rPr>
              <a:t>p = &amp;b[0][0];//</a:t>
            </a:r>
            <a:r>
              <a:rPr lang="zh-CN" altLang="zh-CN" b="1" dirty="0">
                <a:latin typeface="Courier New" pitchFamily="49" charset="0"/>
                <a:cs typeface="Courier New" pitchFamily="49" charset="0"/>
              </a:rPr>
              <a:t>或“</a:t>
            </a:r>
            <a:r>
              <a:rPr lang="en-US" altLang="zh-CN" b="1" dirty="0">
                <a:latin typeface="Courier New" pitchFamily="49" charset="0"/>
                <a:cs typeface="Courier New" pitchFamily="49" charset="0"/>
              </a:rPr>
              <a:t>p = b[0];</a:t>
            </a:r>
            <a:r>
              <a:rPr lang="zh-CN"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3" name="矩形 2"/>
          <p:cNvSpPr/>
          <p:nvPr/>
        </p:nvSpPr>
        <p:spPr>
          <a:xfrm>
            <a:off x="380940" y="3273078"/>
            <a:ext cx="6615893" cy="830997"/>
          </a:xfrm>
          <a:prstGeom prst="rect">
            <a:avLst/>
          </a:prstGeom>
        </p:spPr>
        <p:txBody>
          <a:bodyPr wrap="square">
            <a:spAutoFit/>
          </a:bodyPr>
          <a:lstStyle/>
          <a:p>
            <a:pPr lvl="1">
              <a:buFontTx/>
              <a:buNone/>
            </a:pPr>
            <a:r>
              <a:rPr lang="en-US" altLang="zh-CN" b="1" i="1" dirty="0">
                <a:solidFill>
                  <a:srgbClr val="FF0000"/>
                </a:solidFill>
                <a:latin typeface="Courier New" pitchFamily="49" charset="0"/>
                <a:cs typeface="Courier New" pitchFamily="49" charset="0"/>
              </a:rPr>
              <a:t>int</a:t>
            </a:r>
            <a:r>
              <a:rPr lang="en-US" altLang="zh-CN" b="1" dirty="0">
                <a:latin typeface="Courier New" pitchFamily="49" charset="0"/>
                <a:cs typeface="Courier New" pitchFamily="49" charset="0"/>
              </a:rPr>
              <a:t> (*q)</a:t>
            </a:r>
            <a:r>
              <a:rPr lang="en-US" altLang="zh-CN" b="1" i="1" dirty="0">
                <a:solidFill>
                  <a:srgbClr val="FF0000"/>
                </a:solidFill>
                <a:latin typeface="Courier New" pitchFamily="49" charset="0"/>
                <a:cs typeface="Courier New" pitchFamily="49" charset="0"/>
              </a:rPr>
              <a:t>[5]</a:t>
            </a: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a:p>
            <a:pPr lvl="1">
              <a:buFontTx/>
              <a:buNone/>
            </a:pPr>
            <a:r>
              <a:rPr lang="en-US" altLang="zh-CN" b="1" dirty="0">
                <a:latin typeface="Courier New" pitchFamily="49" charset="0"/>
                <a:cs typeface="Courier New" pitchFamily="49" charset="0"/>
              </a:rPr>
              <a:t>q = &amp;b[0];	//</a:t>
            </a:r>
            <a:r>
              <a:rPr lang="zh-CN" altLang="zh-CN" b="1" dirty="0">
                <a:latin typeface="Courier New" pitchFamily="49" charset="0"/>
                <a:cs typeface="Courier New" pitchFamily="49" charset="0"/>
              </a:rPr>
              <a:t>或“</a:t>
            </a:r>
            <a:r>
              <a:rPr lang="en-US" altLang="zh-CN" b="1" dirty="0">
                <a:latin typeface="Courier New" pitchFamily="49" charset="0"/>
                <a:cs typeface="Courier New" pitchFamily="49" charset="0"/>
              </a:rPr>
              <a:t>q = b;</a:t>
            </a:r>
            <a:r>
              <a:rPr lang="zh-CN" altLang="zh-CN" b="1" dirty="0">
                <a:latin typeface="Courier New" pitchFamily="49" charset="0"/>
                <a:cs typeface="Courier New" pitchFamily="49" charset="0"/>
              </a:rPr>
              <a:t>”</a:t>
            </a:r>
            <a:endParaRPr lang="en-US" altLang="zh-CN" b="1" dirty="0">
              <a:latin typeface="Courier New" pitchFamily="49" charset="0"/>
              <a:cs typeface="Courier New" pitchFamily="49" charset="0"/>
            </a:endParaRPr>
          </a:p>
        </p:txBody>
      </p:sp>
      <p:sp>
        <p:nvSpPr>
          <p:cNvPr id="5" name="矩形 4"/>
          <p:cNvSpPr/>
          <p:nvPr/>
        </p:nvSpPr>
        <p:spPr>
          <a:xfrm>
            <a:off x="380940" y="5018197"/>
            <a:ext cx="6093616" cy="830997"/>
          </a:xfrm>
          <a:prstGeom prst="rect">
            <a:avLst/>
          </a:prstGeom>
        </p:spPr>
        <p:txBody>
          <a:bodyPr>
            <a:spAutoFit/>
          </a:bodyPr>
          <a:lstStyle/>
          <a:p>
            <a:pPr lvl="1">
              <a:buFontTx/>
              <a:buNone/>
            </a:pPr>
            <a:r>
              <a:rPr lang="en-US" altLang="zh-CN" b="1" i="1" dirty="0">
                <a:solidFill>
                  <a:srgbClr val="FF0000"/>
                </a:solidFill>
                <a:latin typeface="Courier New" pitchFamily="49" charset="0"/>
                <a:cs typeface="Courier New" pitchFamily="49" charset="0"/>
              </a:rPr>
              <a:t>int</a:t>
            </a:r>
            <a:r>
              <a:rPr lang="en-US" altLang="zh-CN" b="1" dirty="0">
                <a:latin typeface="Courier New" pitchFamily="49" charset="0"/>
                <a:cs typeface="Courier New" pitchFamily="49" charset="0"/>
              </a:rPr>
              <a:t> (*r)</a:t>
            </a:r>
            <a:r>
              <a:rPr lang="en-US" altLang="zh-CN" b="1" i="1" dirty="0">
                <a:solidFill>
                  <a:srgbClr val="FF0000"/>
                </a:solidFill>
                <a:latin typeface="Courier New" pitchFamily="49" charset="0"/>
                <a:cs typeface="Courier New" pitchFamily="49" charset="0"/>
              </a:rPr>
              <a:t>[3][5]</a:t>
            </a: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a:p>
            <a:pPr lvl="1">
              <a:buFontTx/>
              <a:buNone/>
            </a:pPr>
            <a:r>
              <a:rPr lang="en-US" altLang="zh-CN" b="1" dirty="0">
                <a:latin typeface="Courier New" pitchFamily="49" charset="0"/>
                <a:cs typeface="Courier New" pitchFamily="49" charset="0"/>
              </a:rPr>
              <a:t>r = &amp;b;</a:t>
            </a:r>
          </a:p>
        </p:txBody>
      </p:sp>
      <p:grpSp>
        <p:nvGrpSpPr>
          <p:cNvPr id="88" name="组合 87">
            <a:extLst>
              <a:ext uri="{FF2B5EF4-FFF2-40B4-BE49-F238E27FC236}">
                <a16:creationId xmlns:a16="http://schemas.microsoft.com/office/drawing/2014/main" id="{6D9C3EE6-1927-4B34-9CB0-A02B0F3F4DEE}"/>
              </a:ext>
            </a:extLst>
          </p:cNvPr>
          <p:cNvGrpSpPr/>
          <p:nvPr/>
        </p:nvGrpSpPr>
        <p:grpSpPr>
          <a:xfrm>
            <a:off x="7745579" y="1793994"/>
            <a:ext cx="3600000" cy="1635006"/>
            <a:chOff x="2399912" y="2978950"/>
            <a:chExt cx="3606505" cy="1635006"/>
          </a:xfrm>
          <a:scene3d>
            <a:camera prst="orthographicFront">
              <a:rot lat="1450689" lon="19262602" rev="20500637"/>
            </a:camera>
            <a:lightRig rig="threePt" dir="t"/>
          </a:scene3d>
        </p:grpSpPr>
        <p:grpSp>
          <p:nvGrpSpPr>
            <p:cNvPr id="89" name="组合 88">
              <a:extLst>
                <a:ext uri="{FF2B5EF4-FFF2-40B4-BE49-F238E27FC236}">
                  <a16:creationId xmlns:a16="http://schemas.microsoft.com/office/drawing/2014/main" id="{68B969DF-783E-4F96-AC6B-3C2005CC7899}"/>
                </a:ext>
              </a:extLst>
            </p:cNvPr>
            <p:cNvGrpSpPr/>
            <p:nvPr/>
          </p:nvGrpSpPr>
          <p:grpSpPr>
            <a:xfrm>
              <a:off x="2399912" y="2978950"/>
              <a:ext cx="2885204" cy="1635006"/>
              <a:chOff x="2378850" y="3123891"/>
              <a:chExt cx="2885204" cy="1635006"/>
            </a:xfrm>
          </p:grpSpPr>
          <p:sp>
            <p:nvSpPr>
              <p:cNvPr id="94" name="矩形 93">
                <a:extLst>
                  <a:ext uri="{FF2B5EF4-FFF2-40B4-BE49-F238E27FC236}">
                    <a16:creationId xmlns:a16="http://schemas.microsoft.com/office/drawing/2014/main" id="{0BBEFE9B-E99E-4981-B1E7-25C3F8EA271A}"/>
                  </a:ext>
                </a:extLst>
              </p:cNvPr>
              <p:cNvSpPr/>
              <p:nvPr/>
            </p:nvSpPr>
            <p:spPr bwMode="auto">
              <a:xfrm>
                <a:off x="3100151" y="312389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5" name="矩形 94">
                <a:extLst>
                  <a:ext uri="{FF2B5EF4-FFF2-40B4-BE49-F238E27FC236}">
                    <a16:creationId xmlns:a16="http://schemas.microsoft.com/office/drawing/2014/main" id="{0647C703-9072-4748-A595-054EDEE832EB}"/>
                  </a:ext>
                </a:extLst>
              </p:cNvPr>
              <p:cNvSpPr/>
              <p:nvPr/>
            </p:nvSpPr>
            <p:spPr bwMode="auto">
              <a:xfrm>
                <a:off x="3821452" y="3127099"/>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6" name="矩形 95">
                <a:extLst>
                  <a:ext uri="{FF2B5EF4-FFF2-40B4-BE49-F238E27FC236}">
                    <a16:creationId xmlns:a16="http://schemas.microsoft.com/office/drawing/2014/main" id="{AFB49188-5AE0-458B-ABEC-3B6A57DA2504}"/>
                  </a:ext>
                </a:extLst>
              </p:cNvPr>
              <p:cNvSpPr/>
              <p:nvPr/>
            </p:nvSpPr>
            <p:spPr bwMode="auto">
              <a:xfrm>
                <a:off x="4542753" y="3123892"/>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7" name="矩形 96">
                <a:extLst>
                  <a:ext uri="{FF2B5EF4-FFF2-40B4-BE49-F238E27FC236}">
                    <a16:creationId xmlns:a16="http://schemas.microsoft.com/office/drawing/2014/main" id="{A4B7A450-0B12-472E-A357-F7CE3C8A351F}"/>
                  </a:ext>
                </a:extLst>
              </p:cNvPr>
              <p:cNvSpPr/>
              <p:nvPr/>
            </p:nvSpPr>
            <p:spPr bwMode="auto">
              <a:xfrm>
                <a:off x="2378850" y="3123891"/>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8" name="矩形 97">
                <a:extLst>
                  <a:ext uri="{FF2B5EF4-FFF2-40B4-BE49-F238E27FC236}">
                    <a16:creationId xmlns:a16="http://schemas.microsoft.com/office/drawing/2014/main" id="{52D207BD-997B-47A1-A513-5056AFB732AC}"/>
                  </a:ext>
                </a:extLst>
              </p:cNvPr>
              <p:cNvSpPr/>
              <p:nvPr/>
            </p:nvSpPr>
            <p:spPr bwMode="auto">
              <a:xfrm>
                <a:off x="3100151" y="3663955"/>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9" name="矩形 98">
                <a:extLst>
                  <a:ext uri="{FF2B5EF4-FFF2-40B4-BE49-F238E27FC236}">
                    <a16:creationId xmlns:a16="http://schemas.microsoft.com/office/drawing/2014/main" id="{7A882979-7823-45B1-8F5B-3582E6BBFA57}"/>
                  </a:ext>
                </a:extLst>
              </p:cNvPr>
              <p:cNvSpPr/>
              <p:nvPr/>
            </p:nvSpPr>
            <p:spPr bwMode="auto">
              <a:xfrm>
                <a:off x="3821452" y="3667161"/>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0" name="矩形 99">
                <a:extLst>
                  <a:ext uri="{FF2B5EF4-FFF2-40B4-BE49-F238E27FC236}">
                    <a16:creationId xmlns:a16="http://schemas.microsoft.com/office/drawing/2014/main" id="{C3CA1746-0909-4214-AE30-85E7D27AFECB}"/>
                  </a:ext>
                </a:extLst>
              </p:cNvPr>
              <p:cNvSpPr/>
              <p:nvPr/>
            </p:nvSpPr>
            <p:spPr bwMode="auto">
              <a:xfrm>
                <a:off x="4542753" y="3663954"/>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1" name="矩形 100">
                <a:extLst>
                  <a:ext uri="{FF2B5EF4-FFF2-40B4-BE49-F238E27FC236}">
                    <a16:creationId xmlns:a16="http://schemas.microsoft.com/office/drawing/2014/main" id="{EDFE024F-B403-49BD-92B5-63FB622EEEDC}"/>
                  </a:ext>
                </a:extLst>
              </p:cNvPr>
              <p:cNvSpPr/>
              <p:nvPr/>
            </p:nvSpPr>
            <p:spPr bwMode="auto">
              <a:xfrm>
                <a:off x="2378850" y="366395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2" name="矩形 101">
                <a:extLst>
                  <a:ext uri="{FF2B5EF4-FFF2-40B4-BE49-F238E27FC236}">
                    <a16:creationId xmlns:a16="http://schemas.microsoft.com/office/drawing/2014/main" id="{D7132399-2C77-4CB6-AF22-6F574582D0F3}"/>
                  </a:ext>
                </a:extLst>
              </p:cNvPr>
              <p:cNvSpPr/>
              <p:nvPr/>
            </p:nvSpPr>
            <p:spPr bwMode="auto">
              <a:xfrm>
                <a:off x="3100151" y="4209824"/>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3" name="矩形 102">
                <a:extLst>
                  <a:ext uri="{FF2B5EF4-FFF2-40B4-BE49-F238E27FC236}">
                    <a16:creationId xmlns:a16="http://schemas.microsoft.com/office/drawing/2014/main" id="{A492A322-B3E2-42D1-BC2E-55597F234FC8}"/>
                  </a:ext>
                </a:extLst>
              </p:cNvPr>
              <p:cNvSpPr/>
              <p:nvPr/>
            </p:nvSpPr>
            <p:spPr bwMode="auto">
              <a:xfrm>
                <a:off x="3821452" y="4213030"/>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4" name="矩形 103">
                <a:extLst>
                  <a:ext uri="{FF2B5EF4-FFF2-40B4-BE49-F238E27FC236}">
                    <a16:creationId xmlns:a16="http://schemas.microsoft.com/office/drawing/2014/main" id="{6B44F7CA-47CA-4B03-A1AF-7BB9CE0F38F2}"/>
                  </a:ext>
                </a:extLst>
              </p:cNvPr>
              <p:cNvSpPr/>
              <p:nvPr/>
            </p:nvSpPr>
            <p:spPr bwMode="auto">
              <a:xfrm>
                <a:off x="4542753" y="420982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5" name="矩形 104">
                <a:extLst>
                  <a:ext uri="{FF2B5EF4-FFF2-40B4-BE49-F238E27FC236}">
                    <a16:creationId xmlns:a16="http://schemas.microsoft.com/office/drawing/2014/main" id="{C9528558-FC65-4CFA-BE08-33CF2F19AB5C}"/>
                  </a:ext>
                </a:extLst>
              </p:cNvPr>
              <p:cNvSpPr/>
              <p:nvPr/>
            </p:nvSpPr>
            <p:spPr bwMode="auto">
              <a:xfrm>
                <a:off x="2378850" y="4209822"/>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pSp>
        <p:grpSp>
          <p:nvGrpSpPr>
            <p:cNvPr id="90" name="组合 89">
              <a:extLst>
                <a:ext uri="{FF2B5EF4-FFF2-40B4-BE49-F238E27FC236}">
                  <a16:creationId xmlns:a16="http://schemas.microsoft.com/office/drawing/2014/main" id="{5A6255F3-E83E-492F-81A5-7DC1384DED28}"/>
                </a:ext>
              </a:extLst>
            </p:cNvPr>
            <p:cNvGrpSpPr/>
            <p:nvPr/>
          </p:nvGrpSpPr>
          <p:grpSpPr>
            <a:xfrm>
              <a:off x="5285116" y="2978950"/>
              <a:ext cx="721301" cy="1631798"/>
              <a:chOff x="5283895" y="3147352"/>
              <a:chExt cx="721301" cy="1631798"/>
            </a:xfrm>
          </p:grpSpPr>
          <p:sp>
            <p:nvSpPr>
              <p:cNvPr id="91" name="矩形 90">
                <a:extLst>
                  <a:ext uri="{FF2B5EF4-FFF2-40B4-BE49-F238E27FC236}">
                    <a16:creationId xmlns:a16="http://schemas.microsoft.com/office/drawing/2014/main" id="{0B64C701-4DD2-473C-80A7-73CC46C81E7B}"/>
                  </a:ext>
                </a:extLst>
              </p:cNvPr>
              <p:cNvSpPr/>
              <p:nvPr/>
            </p:nvSpPr>
            <p:spPr bwMode="auto">
              <a:xfrm>
                <a:off x="5283895" y="3147352"/>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2" name="矩形 91">
                <a:extLst>
                  <a:ext uri="{FF2B5EF4-FFF2-40B4-BE49-F238E27FC236}">
                    <a16:creationId xmlns:a16="http://schemas.microsoft.com/office/drawing/2014/main" id="{90399350-D311-48D2-8548-778981546DBA}"/>
                  </a:ext>
                </a:extLst>
              </p:cNvPr>
              <p:cNvSpPr/>
              <p:nvPr/>
            </p:nvSpPr>
            <p:spPr bwMode="auto">
              <a:xfrm>
                <a:off x="5283895" y="3687414"/>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3" name="矩形 92">
                <a:extLst>
                  <a:ext uri="{FF2B5EF4-FFF2-40B4-BE49-F238E27FC236}">
                    <a16:creationId xmlns:a16="http://schemas.microsoft.com/office/drawing/2014/main" id="{37C48D79-8CD3-45F0-ADFD-04C60D4A1361}"/>
                  </a:ext>
                </a:extLst>
              </p:cNvPr>
              <p:cNvSpPr/>
              <p:nvPr/>
            </p:nvSpPr>
            <p:spPr bwMode="auto">
              <a:xfrm>
                <a:off x="5283895" y="4233283"/>
                <a:ext cx="721301" cy="54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pSp>
      </p:grpSp>
      <p:sp>
        <p:nvSpPr>
          <p:cNvPr id="106" name="矩形 105">
            <a:extLst>
              <a:ext uri="{FF2B5EF4-FFF2-40B4-BE49-F238E27FC236}">
                <a16:creationId xmlns:a16="http://schemas.microsoft.com/office/drawing/2014/main" id="{AA7B3AA3-FA4C-45B0-957F-BA96818F7884}"/>
              </a:ext>
            </a:extLst>
          </p:cNvPr>
          <p:cNvSpPr/>
          <p:nvPr/>
        </p:nvSpPr>
        <p:spPr>
          <a:xfrm>
            <a:off x="8390461" y="1392160"/>
            <a:ext cx="369012" cy="461665"/>
          </a:xfrm>
          <a:prstGeom prst="rect">
            <a:avLst/>
          </a:prstGeom>
          <a:ln>
            <a:noFill/>
          </a:ln>
        </p:spPr>
        <p:txBody>
          <a:bodyPr wrap="none">
            <a:spAutoFit/>
          </a:bodyPr>
          <a:lstStyle/>
          <a:p>
            <a:r>
              <a:rPr lang="en-US" altLang="zh-CN" dirty="0">
                <a:latin typeface="Courier New" pitchFamily="49" charset="0"/>
                <a:cs typeface="Courier New" pitchFamily="49" charset="0"/>
              </a:rPr>
              <a:t>p</a:t>
            </a:r>
            <a:endParaRPr lang="zh-CN" altLang="en-US" dirty="0">
              <a:latin typeface="Courier New" pitchFamily="49" charset="0"/>
              <a:cs typeface="Courier New" pitchFamily="49" charset="0"/>
            </a:endParaRPr>
          </a:p>
        </p:txBody>
      </p:sp>
      <p:sp>
        <p:nvSpPr>
          <p:cNvPr id="110" name="矩形 109">
            <a:extLst>
              <a:ext uri="{FF2B5EF4-FFF2-40B4-BE49-F238E27FC236}">
                <a16:creationId xmlns:a16="http://schemas.microsoft.com/office/drawing/2014/main" id="{D26F5F94-9B14-4463-91BE-739A0E5CBBAA}"/>
              </a:ext>
            </a:extLst>
          </p:cNvPr>
          <p:cNvSpPr/>
          <p:nvPr/>
        </p:nvSpPr>
        <p:spPr>
          <a:xfrm>
            <a:off x="7490361" y="2888940"/>
            <a:ext cx="355156" cy="461665"/>
          </a:xfrm>
          <a:prstGeom prst="rect">
            <a:avLst/>
          </a:prstGeom>
          <a:ln>
            <a:noFill/>
          </a:ln>
        </p:spPr>
        <p:txBody>
          <a:bodyPr wrap="square">
            <a:spAutoFit/>
          </a:bodyPr>
          <a:lstStyle/>
          <a:p>
            <a:r>
              <a:rPr lang="en-US" altLang="zh-CN" dirty="0">
                <a:latin typeface="Times New Roman"/>
                <a:cs typeface="Times New Roman"/>
              </a:rPr>
              <a:t>r</a:t>
            </a:r>
            <a:endParaRPr lang="zh-CN" altLang="en-US" dirty="0">
              <a:latin typeface="Courier New" pitchFamily="49" charset="0"/>
              <a:cs typeface="Courier New" pitchFamily="49" charset="0"/>
            </a:endParaRPr>
          </a:p>
        </p:txBody>
      </p:sp>
      <p:cxnSp>
        <p:nvCxnSpPr>
          <p:cNvPr id="111" name="直接箭头连接符 110">
            <a:extLst>
              <a:ext uri="{FF2B5EF4-FFF2-40B4-BE49-F238E27FC236}">
                <a16:creationId xmlns:a16="http://schemas.microsoft.com/office/drawing/2014/main" id="{DCAFC9D4-2113-496A-AD79-C12487D8C8B7}"/>
              </a:ext>
            </a:extLst>
          </p:cNvPr>
          <p:cNvCxnSpPr>
            <a:cxnSpLocks/>
          </p:cNvCxnSpPr>
          <p:nvPr/>
        </p:nvCxnSpPr>
        <p:spPr bwMode="auto">
          <a:xfrm flipH="1">
            <a:off x="7589376" y="3312035"/>
            <a:ext cx="36000" cy="46800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13" name="直接连接符 112">
            <a:extLst>
              <a:ext uri="{FF2B5EF4-FFF2-40B4-BE49-F238E27FC236}">
                <a16:creationId xmlns:a16="http://schemas.microsoft.com/office/drawing/2014/main" id="{3A763AD6-460A-439C-B968-9F3599280DF2}"/>
              </a:ext>
            </a:extLst>
          </p:cNvPr>
          <p:cNvCxnSpPr/>
          <p:nvPr/>
        </p:nvCxnSpPr>
        <p:spPr bwMode="auto">
          <a:xfrm>
            <a:off x="7805396" y="3338990"/>
            <a:ext cx="298800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B7DA2721-4CD4-4A38-A99A-C8EBD1F77BE9}"/>
              </a:ext>
            </a:extLst>
          </p:cNvPr>
          <p:cNvCxnSpPr/>
          <p:nvPr/>
        </p:nvCxnSpPr>
        <p:spPr bwMode="auto">
          <a:xfrm>
            <a:off x="7805396" y="3879050"/>
            <a:ext cx="298800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E3DA4DD8-CC9A-4FD1-9FBA-81FE386A8CB3}"/>
              </a:ext>
            </a:extLst>
          </p:cNvPr>
          <p:cNvCxnSpPr/>
          <p:nvPr/>
        </p:nvCxnSpPr>
        <p:spPr bwMode="auto">
          <a:xfrm>
            <a:off x="7805396" y="4419110"/>
            <a:ext cx="298800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27C9C729-8317-40FB-8CD3-6BB3F126818F}"/>
              </a:ext>
            </a:extLst>
          </p:cNvPr>
          <p:cNvCxnSpPr/>
          <p:nvPr/>
        </p:nvCxnSpPr>
        <p:spPr bwMode="auto">
          <a:xfrm>
            <a:off x="7805396" y="4959170"/>
            <a:ext cx="298800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4D67FA99-D946-4AAF-B634-F30B1E64FA62}"/>
              </a:ext>
            </a:extLst>
          </p:cNvPr>
          <p:cNvCxnSpPr>
            <a:cxnSpLocks/>
          </p:cNvCxnSpPr>
          <p:nvPr/>
        </p:nvCxnSpPr>
        <p:spPr bwMode="auto">
          <a:xfrm flipV="1">
            <a:off x="10793776" y="3609020"/>
            <a:ext cx="432000" cy="135424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7" name="直接连接符 136">
            <a:extLst>
              <a:ext uri="{FF2B5EF4-FFF2-40B4-BE49-F238E27FC236}">
                <a16:creationId xmlns:a16="http://schemas.microsoft.com/office/drawing/2014/main" id="{B1B8010A-CACA-496C-9E9F-B6238780C2E5}"/>
              </a:ext>
            </a:extLst>
          </p:cNvPr>
          <p:cNvCxnSpPr>
            <a:cxnSpLocks/>
          </p:cNvCxnSpPr>
          <p:nvPr/>
        </p:nvCxnSpPr>
        <p:spPr bwMode="auto">
          <a:xfrm flipV="1">
            <a:off x="10775726" y="3064861"/>
            <a:ext cx="432000" cy="135424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8" name="直接连接符 137">
            <a:extLst>
              <a:ext uri="{FF2B5EF4-FFF2-40B4-BE49-F238E27FC236}">
                <a16:creationId xmlns:a16="http://schemas.microsoft.com/office/drawing/2014/main" id="{DE6E55B8-FD18-42A1-A2EE-B89E026E0FAC}"/>
              </a:ext>
            </a:extLst>
          </p:cNvPr>
          <p:cNvCxnSpPr>
            <a:cxnSpLocks/>
          </p:cNvCxnSpPr>
          <p:nvPr/>
        </p:nvCxnSpPr>
        <p:spPr bwMode="auto">
          <a:xfrm flipV="1">
            <a:off x="10775726" y="2524801"/>
            <a:ext cx="432000" cy="135424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直接连接符 141">
            <a:extLst>
              <a:ext uri="{FF2B5EF4-FFF2-40B4-BE49-F238E27FC236}">
                <a16:creationId xmlns:a16="http://schemas.microsoft.com/office/drawing/2014/main" id="{0E686819-3CD8-4499-A4E8-725D957EEA31}"/>
              </a:ext>
            </a:extLst>
          </p:cNvPr>
          <p:cNvCxnSpPr>
            <a:cxnSpLocks/>
          </p:cNvCxnSpPr>
          <p:nvPr/>
        </p:nvCxnSpPr>
        <p:spPr bwMode="auto">
          <a:xfrm flipV="1">
            <a:off x="7805396" y="3293985"/>
            <a:ext cx="180000" cy="576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3" name="直接连接符 142">
            <a:extLst>
              <a:ext uri="{FF2B5EF4-FFF2-40B4-BE49-F238E27FC236}">
                <a16:creationId xmlns:a16="http://schemas.microsoft.com/office/drawing/2014/main" id="{DC8431E0-D751-4D1D-A9A9-EBB50ECC69E2}"/>
              </a:ext>
            </a:extLst>
          </p:cNvPr>
          <p:cNvCxnSpPr>
            <a:cxnSpLocks/>
          </p:cNvCxnSpPr>
          <p:nvPr/>
        </p:nvCxnSpPr>
        <p:spPr bwMode="auto">
          <a:xfrm flipV="1">
            <a:off x="7805396" y="3843110"/>
            <a:ext cx="180000" cy="576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6" name="直接连接符 145">
            <a:extLst>
              <a:ext uri="{FF2B5EF4-FFF2-40B4-BE49-F238E27FC236}">
                <a16:creationId xmlns:a16="http://schemas.microsoft.com/office/drawing/2014/main" id="{6FE2A4B2-29AF-40A7-9B70-7F8050105C67}"/>
              </a:ext>
            </a:extLst>
          </p:cNvPr>
          <p:cNvCxnSpPr>
            <a:cxnSpLocks/>
          </p:cNvCxnSpPr>
          <p:nvPr/>
        </p:nvCxnSpPr>
        <p:spPr bwMode="auto">
          <a:xfrm flipV="1">
            <a:off x="7805396" y="4383170"/>
            <a:ext cx="180000" cy="576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直接连接符 27">
            <a:extLst>
              <a:ext uri="{FF2B5EF4-FFF2-40B4-BE49-F238E27FC236}">
                <a16:creationId xmlns:a16="http://schemas.microsoft.com/office/drawing/2014/main" id="{6CD33045-0C4C-4BF5-8644-65B8325C915C}"/>
              </a:ext>
            </a:extLst>
          </p:cNvPr>
          <p:cNvCxnSpPr/>
          <p:nvPr/>
        </p:nvCxnSpPr>
        <p:spPr bwMode="auto">
          <a:xfrm flipH="1">
            <a:off x="11045756" y="2524801"/>
            <a:ext cx="16197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8" name="直接连接符 147">
            <a:extLst>
              <a:ext uri="{FF2B5EF4-FFF2-40B4-BE49-F238E27FC236}">
                <a16:creationId xmlns:a16="http://schemas.microsoft.com/office/drawing/2014/main" id="{8034F1DB-69B5-4A21-9186-3CF3B5B4C86C}"/>
              </a:ext>
            </a:extLst>
          </p:cNvPr>
          <p:cNvCxnSpPr/>
          <p:nvPr/>
        </p:nvCxnSpPr>
        <p:spPr bwMode="auto">
          <a:xfrm flipH="1">
            <a:off x="11063806" y="3068960"/>
            <a:ext cx="16197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9" name="直接连接符 148">
            <a:extLst>
              <a:ext uri="{FF2B5EF4-FFF2-40B4-BE49-F238E27FC236}">
                <a16:creationId xmlns:a16="http://schemas.microsoft.com/office/drawing/2014/main" id="{0285F267-6620-4B6A-870B-A8C2AF484B6C}"/>
              </a:ext>
            </a:extLst>
          </p:cNvPr>
          <p:cNvCxnSpPr/>
          <p:nvPr/>
        </p:nvCxnSpPr>
        <p:spPr bwMode="auto">
          <a:xfrm flipH="1">
            <a:off x="11045756" y="3609020"/>
            <a:ext cx="16197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8" name="组合 7">
            <a:extLst>
              <a:ext uri="{FF2B5EF4-FFF2-40B4-BE49-F238E27FC236}">
                <a16:creationId xmlns:a16="http://schemas.microsoft.com/office/drawing/2014/main" id="{631EF245-5DAB-4F25-92DD-C2262AA79934}"/>
              </a:ext>
            </a:extLst>
          </p:cNvPr>
          <p:cNvGrpSpPr/>
          <p:nvPr/>
        </p:nvGrpSpPr>
        <p:grpSpPr>
          <a:xfrm>
            <a:off x="8255446" y="1898830"/>
            <a:ext cx="495055" cy="468000"/>
            <a:chOff x="8255446" y="1898830"/>
            <a:chExt cx="495055" cy="468000"/>
          </a:xfrm>
        </p:grpSpPr>
        <p:cxnSp>
          <p:nvCxnSpPr>
            <p:cNvPr id="7" name="直接连接符 6">
              <a:extLst>
                <a:ext uri="{FF2B5EF4-FFF2-40B4-BE49-F238E27FC236}">
                  <a16:creationId xmlns:a16="http://schemas.microsoft.com/office/drawing/2014/main" id="{51FC4EB4-9E82-4CD5-A5C1-80EFD9C7E4E0}"/>
                </a:ext>
              </a:extLst>
            </p:cNvPr>
            <p:cNvCxnSpPr/>
            <p:nvPr/>
          </p:nvCxnSpPr>
          <p:spPr bwMode="auto">
            <a:xfrm flipH="1">
              <a:off x="8255446" y="1898830"/>
              <a:ext cx="158400" cy="46800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50" name="直接连接符 49">
              <a:extLst>
                <a:ext uri="{FF2B5EF4-FFF2-40B4-BE49-F238E27FC236}">
                  <a16:creationId xmlns:a16="http://schemas.microsoft.com/office/drawing/2014/main" id="{FD958632-F470-4873-AD1A-51A84F41FD17}"/>
                </a:ext>
              </a:extLst>
            </p:cNvPr>
            <p:cNvCxnSpPr/>
            <p:nvPr/>
          </p:nvCxnSpPr>
          <p:spPr bwMode="auto">
            <a:xfrm flipH="1">
              <a:off x="8423774" y="1898830"/>
              <a:ext cx="158400" cy="46800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51" name="直接连接符 50">
              <a:extLst>
                <a:ext uri="{FF2B5EF4-FFF2-40B4-BE49-F238E27FC236}">
                  <a16:creationId xmlns:a16="http://schemas.microsoft.com/office/drawing/2014/main" id="{7F8D055B-B12B-4162-B21E-F8A47399C2A4}"/>
                </a:ext>
              </a:extLst>
            </p:cNvPr>
            <p:cNvCxnSpPr/>
            <p:nvPr/>
          </p:nvCxnSpPr>
          <p:spPr bwMode="auto">
            <a:xfrm flipH="1">
              <a:off x="8592101" y="1898830"/>
              <a:ext cx="158400" cy="468000"/>
            </a:xfrm>
            <a:prstGeom prst="line">
              <a:avLst/>
            </a:prstGeom>
            <a:solidFill>
              <a:schemeClr val="accent1"/>
            </a:solidFill>
            <a:ln w="9525" cap="flat" cmpd="sng" algn="ctr">
              <a:solidFill>
                <a:srgbClr val="FF0000"/>
              </a:solidFill>
              <a:prstDash val="dash"/>
              <a:round/>
              <a:headEnd type="none" w="med" len="med"/>
              <a:tailEnd type="none" w="med" len="med"/>
            </a:ln>
            <a:effectLst/>
          </p:spPr>
        </p:cxnSp>
      </p:grpSp>
      <p:sp>
        <p:nvSpPr>
          <p:cNvPr id="56" name="文本框 55">
            <a:extLst>
              <a:ext uri="{FF2B5EF4-FFF2-40B4-BE49-F238E27FC236}">
                <a16:creationId xmlns:a16="http://schemas.microsoft.com/office/drawing/2014/main" id="{CEA89AD3-9242-4D72-A742-60402E0A90A6}"/>
              </a:ext>
            </a:extLst>
          </p:cNvPr>
          <p:cNvSpPr txBox="1"/>
          <p:nvPr/>
        </p:nvSpPr>
        <p:spPr>
          <a:xfrm>
            <a:off x="514586" y="4047455"/>
            <a:ext cx="5040000" cy="461665"/>
          </a:xfrm>
          <a:prstGeom prst="rect">
            <a:avLst/>
          </a:prstGeom>
          <a:noFill/>
          <a:ln>
            <a:solidFill>
              <a:schemeClr val="tx1"/>
            </a:solidFill>
          </a:ln>
        </p:spPr>
        <p:txBody>
          <a:bodyPr wrap="square" rtlCol="0">
            <a:spAutoFit/>
          </a:bodyPr>
          <a:lstStyle/>
          <a:p>
            <a:r>
              <a:rPr lang="en-US" altLang="zh-CN" b="1" dirty="0">
                <a:latin typeface="Courier New" panose="02070309020205020404" pitchFamily="49" charset="0"/>
                <a:cs typeface="Courier New" panose="02070309020205020404" pitchFamily="49" charset="0"/>
              </a:rPr>
              <a:t> *q </a:t>
            </a:r>
            <a:r>
              <a:rPr lang="zh-CN" altLang="en-US" b="1" dirty="0">
                <a:latin typeface="Courier New" panose="02070309020205020404" pitchFamily="49" charset="0"/>
                <a:cs typeface="Courier New" panose="02070309020205020404" pitchFamily="49" charset="0"/>
              </a:rPr>
              <a:t>即 </a:t>
            </a:r>
            <a:r>
              <a:rPr lang="en-US" altLang="zh-CN" b="1" dirty="0">
                <a:latin typeface="Courier New" panose="02070309020205020404" pitchFamily="49" charset="0"/>
                <a:cs typeface="Courier New" panose="02070309020205020404" pitchFamily="49" charset="0"/>
              </a:rPr>
              <a:t>b[0], **q </a:t>
            </a:r>
            <a:r>
              <a:rPr lang="zh-CN" altLang="en-US" b="1" dirty="0">
                <a:latin typeface="Courier New" panose="02070309020205020404" pitchFamily="49" charset="0"/>
                <a:cs typeface="Courier New" panose="02070309020205020404" pitchFamily="49" charset="0"/>
              </a:rPr>
              <a:t>即 </a:t>
            </a:r>
            <a:r>
              <a:rPr lang="en-US" altLang="zh-CN" b="1" dirty="0">
                <a:latin typeface="Courier New" panose="02070309020205020404" pitchFamily="49" charset="0"/>
                <a:cs typeface="Courier New" panose="02070309020205020404" pitchFamily="49" charset="0"/>
              </a:rPr>
              <a:t>b[0][0]</a:t>
            </a:r>
            <a:endParaRPr lang="zh-CN" altLang="en-US" b="1" dirty="0">
              <a:latin typeface="Courier New" panose="02070309020205020404" pitchFamily="49" charset="0"/>
              <a:cs typeface="Courier New" panose="02070309020205020404" pitchFamily="49" charset="0"/>
            </a:endParaRPr>
          </a:p>
        </p:txBody>
      </p:sp>
      <p:sp>
        <p:nvSpPr>
          <p:cNvPr id="57" name="矩形 56">
            <a:extLst>
              <a:ext uri="{FF2B5EF4-FFF2-40B4-BE49-F238E27FC236}">
                <a16:creationId xmlns:a16="http://schemas.microsoft.com/office/drawing/2014/main" id="{296C63A7-9BBD-45EB-A814-0A0127CB2978}"/>
              </a:ext>
            </a:extLst>
          </p:cNvPr>
          <p:cNvSpPr/>
          <p:nvPr/>
        </p:nvSpPr>
        <p:spPr>
          <a:xfrm>
            <a:off x="2540132" y="6230925"/>
            <a:ext cx="3780000" cy="461665"/>
          </a:xfrm>
          <a:prstGeom prst="rect">
            <a:avLst/>
          </a:prstGeom>
          <a:ln>
            <a:solidFill>
              <a:schemeClr val="tx1"/>
            </a:solidFill>
          </a:ln>
        </p:spPr>
        <p:txBody>
          <a:bodyPr wrap="square">
            <a:spAutoFit/>
          </a:bodyPr>
          <a:lstStyle/>
          <a:p>
            <a:r>
              <a:rPr lang="zh-CN" altLang="en-US" b="1" dirty="0">
                <a:latin typeface="Courier New" pitchFamily="49" charset="0"/>
                <a:cs typeface="Courier New" pitchFamily="49" charset="0"/>
              </a:rPr>
              <a:t>某个元素 </a:t>
            </a:r>
            <a:r>
              <a:rPr lang="en-US" altLang="zh-CN" b="1" dirty="0">
                <a:latin typeface="Courier New" pitchFamily="49" charset="0"/>
                <a:cs typeface="Courier New" pitchFamily="49" charset="0"/>
              </a:rPr>
              <a:t>r[</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][j][k]</a:t>
            </a:r>
          </a:p>
        </p:txBody>
      </p:sp>
      <p:sp>
        <p:nvSpPr>
          <p:cNvPr id="58" name="文本框 57">
            <a:extLst>
              <a:ext uri="{FF2B5EF4-FFF2-40B4-BE49-F238E27FC236}">
                <a16:creationId xmlns:a16="http://schemas.microsoft.com/office/drawing/2014/main" id="{A9ACB2BA-18FC-4FAD-BA38-FCB27A950B22}"/>
              </a:ext>
            </a:extLst>
          </p:cNvPr>
          <p:cNvSpPr txBox="1"/>
          <p:nvPr/>
        </p:nvSpPr>
        <p:spPr>
          <a:xfrm>
            <a:off x="514586" y="5769260"/>
            <a:ext cx="7920000" cy="461665"/>
          </a:xfrm>
          <a:prstGeom prst="rect">
            <a:avLst/>
          </a:prstGeom>
          <a:noFill/>
          <a:ln>
            <a:solidFill>
              <a:schemeClr val="tx1"/>
            </a:solidFill>
          </a:ln>
        </p:spPr>
        <p:txBody>
          <a:bodyPr wrap="square" rtlCol="0">
            <a:spAutoFit/>
          </a:bodyPr>
          <a:lstStyle/>
          <a:p>
            <a:r>
              <a:rPr lang="en-US" altLang="zh-CN" b="1" dirty="0">
                <a:latin typeface="Courier New" panose="02070309020205020404" pitchFamily="49" charset="0"/>
                <a:cs typeface="Courier New" panose="02070309020205020404" pitchFamily="49" charset="0"/>
              </a:rPr>
              <a:t> *r </a:t>
            </a:r>
            <a:r>
              <a:rPr lang="zh-CN" altLang="en-US" b="1" dirty="0">
                <a:latin typeface="Courier New" panose="02070309020205020404" pitchFamily="49" charset="0"/>
                <a:cs typeface="Courier New" panose="02070309020205020404" pitchFamily="49" charset="0"/>
              </a:rPr>
              <a:t>即 </a:t>
            </a:r>
            <a:r>
              <a:rPr lang="en-US" altLang="zh-CN" b="1" dirty="0">
                <a:latin typeface="Courier New" panose="02070309020205020404" pitchFamily="49" charset="0"/>
                <a:cs typeface="Courier New" panose="02070309020205020404" pitchFamily="49" charset="0"/>
              </a:rPr>
              <a:t>b, **r </a:t>
            </a:r>
            <a:r>
              <a:rPr lang="zh-CN" altLang="en-US" b="1" dirty="0">
                <a:latin typeface="Courier New" panose="02070309020205020404" pitchFamily="49" charset="0"/>
                <a:cs typeface="Courier New" panose="02070309020205020404" pitchFamily="49" charset="0"/>
              </a:rPr>
              <a:t>即 </a:t>
            </a:r>
            <a:r>
              <a:rPr lang="en-US" altLang="zh-CN" b="1" dirty="0">
                <a:latin typeface="Courier New" panose="02070309020205020404" pitchFamily="49" charset="0"/>
                <a:cs typeface="Courier New" panose="02070309020205020404" pitchFamily="49" charset="0"/>
              </a:rPr>
              <a:t>b[0], ***r </a:t>
            </a:r>
            <a:r>
              <a:rPr lang="zh-CN" altLang="en-US" b="1" dirty="0">
                <a:latin typeface="Courier New" panose="02070309020205020404" pitchFamily="49" charset="0"/>
                <a:cs typeface="Courier New" panose="02070309020205020404" pitchFamily="49" charset="0"/>
              </a:rPr>
              <a:t>即 </a:t>
            </a:r>
            <a:r>
              <a:rPr lang="en-US" altLang="zh-CN" b="1" dirty="0">
                <a:latin typeface="Courier New" panose="02070309020205020404" pitchFamily="49" charset="0"/>
                <a:cs typeface="Courier New" panose="02070309020205020404" pitchFamily="49" charset="0"/>
              </a:rPr>
              <a:t>r[0][0][0]</a:t>
            </a:r>
            <a:endParaRPr lang="zh-CN" altLang="en-US" b="1" dirty="0">
              <a:latin typeface="Courier New" panose="02070309020205020404" pitchFamily="49" charset="0"/>
              <a:cs typeface="Courier New" panose="02070309020205020404" pitchFamily="49" charset="0"/>
            </a:endParaRPr>
          </a:p>
        </p:txBody>
      </p:sp>
      <p:sp>
        <p:nvSpPr>
          <p:cNvPr id="59" name="矩形 58">
            <a:extLst>
              <a:ext uri="{FF2B5EF4-FFF2-40B4-BE49-F238E27FC236}">
                <a16:creationId xmlns:a16="http://schemas.microsoft.com/office/drawing/2014/main" id="{35984339-6261-44C2-80D4-B119B1CBCE1F}"/>
              </a:ext>
            </a:extLst>
          </p:cNvPr>
          <p:cNvSpPr/>
          <p:nvPr/>
        </p:nvSpPr>
        <p:spPr>
          <a:xfrm>
            <a:off x="2540131" y="4509120"/>
            <a:ext cx="3060000" cy="461665"/>
          </a:xfrm>
          <a:prstGeom prst="rect">
            <a:avLst/>
          </a:prstGeom>
          <a:ln>
            <a:solidFill>
              <a:schemeClr val="tx1"/>
            </a:solidFill>
          </a:ln>
        </p:spPr>
        <p:txBody>
          <a:bodyPr wrap="square">
            <a:spAutoFit/>
          </a:bodyPr>
          <a:lstStyle/>
          <a:p>
            <a:r>
              <a:rPr lang="zh-CN" altLang="en-US" b="1" dirty="0">
                <a:latin typeface="Courier New" pitchFamily="49" charset="0"/>
                <a:cs typeface="Courier New" pitchFamily="49" charset="0"/>
              </a:rPr>
              <a:t>某个元素 </a:t>
            </a:r>
            <a:r>
              <a:rPr lang="en-US" altLang="zh-CN" b="1" dirty="0">
                <a:latin typeface="Courier New" pitchFamily="49" charset="0"/>
                <a:cs typeface="Courier New" pitchFamily="49" charset="0"/>
              </a:rPr>
              <a:t>q[</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][j]</a:t>
            </a:r>
          </a:p>
        </p:txBody>
      </p:sp>
      <p:sp>
        <p:nvSpPr>
          <p:cNvPr id="61" name="文本框 60">
            <a:extLst>
              <a:ext uri="{FF2B5EF4-FFF2-40B4-BE49-F238E27FC236}">
                <a16:creationId xmlns:a16="http://schemas.microsoft.com/office/drawing/2014/main" id="{32422A07-9389-467C-B4E8-20CD821CAD93}"/>
              </a:ext>
            </a:extLst>
          </p:cNvPr>
          <p:cNvSpPr txBox="1"/>
          <p:nvPr/>
        </p:nvSpPr>
        <p:spPr>
          <a:xfrm>
            <a:off x="559911" y="2230602"/>
            <a:ext cx="2880000" cy="461665"/>
          </a:xfrm>
          <a:prstGeom prst="rect">
            <a:avLst/>
          </a:prstGeom>
          <a:noFill/>
          <a:ln>
            <a:solidFill>
              <a:schemeClr val="tx1"/>
            </a:solidFill>
          </a:ln>
        </p:spPr>
        <p:txBody>
          <a:bodyPr wrap="square" rtlCol="0">
            <a:spAutoFit/>
          </a:bodyPr>
          <a:lstStyle/>
          <a:p>
            <a:r>
              <a:rPr lang="en-US" altLang="zh-CN" b="1" dirty="0">
                <a:latin typeface="Courier New" panose="02070309020205020404" pitchFamily="49" charset="0"/>
                <a:cs typeface="Courier New" panose="02070309020205020404" pitchFamily="49" charset="0"/>
              </a:rPr>
              <a:t> *p </a:t>
            </a:r>
            <a:r>
              <a:rPr lang="zh-CN" altLang="en-US" b="1" dirty="0">
                <a:latin typeface="Courier New" panose="02070309020205020404" pitchFamily="49" charset="0"/>
                <a:cs typeface="Courier New" panose="02070309020205020404" pitchFamily="49" charset="0"/>
              </a:rPr>
              <a:t>即 </a:t>
            </a:r>
            <a:r>
              <a:rPr lang="en-US" altLang="zh-CN" b="1" dirty="0">
                <a:latin typeface="Courier New" panose="02070309020205020404" pitchFamily="49" charset="0"/>
                <a:cs typeface="Courier New" panose="02070309020205020404" pitchFamily="49" charset="0"/>
              </a:rPr>
              <a:t>b[0][0]</a:t>
            </a:r>
            <a:endParaRPr lang="zh-CN" altLang="en-US" b="1" dirty="0">
              <a:latin typeface="Courier New" panose="02070309020205020404" pitchFamily="49" charset="0"/>
              <a:cs typeface="Courier New" panose="02070309020205020404" pitchFamily="49" charset="0"/>
            </a:endParaRPr>
          </a:p>
        </p:txBody>
      </p:sp>
      <p:sp>
        <p:nvSpPr>
          <p:cNvPr id="62" name="矩形 61">
            <a:extLst>
              <a:ext uri="{FF2B5EF4-FFF2-40B4-BE49-F238E27FC236}">
                <a16:creationId xmlns:a16="http://schemas.microsoft.com/office/drawing/2014/main" id="{3E5592B5-8436-4AD5-87B9-8C0764F3EB5B}"/>
              </a:ext>
            </a:extLst>
          </p:cNvPr>
          <p:cNvSpPr/>
          <p:nvPr/>
        </p:nvSpPr>
        <p:spPr>
          <a:xfrm>
            <a:off x="2540131" y="2753925"/>
            <a:ext cx="2880000" cy="461665"/>
          </a:xfrm>
          <a:prstGeom prst="rect">
            <a:avLst/>
          </a:prstGeom>
          <a:ln>
            <a:solidFill>
              <a:schemeClr val="tx1"/>
            </a:solidFill>
          </a:ln>
        </p:spPr>
        <p:txBody>
          <a:bodyPr wrap="square">
            <a:spAutoFit/>
          </a:bodyPr>
          <a:lstStyle/>
          <a:p>
            <a:r>
              <a:rPr lang="zh-CN" altLang="en-US" b="1" dirty="0">
                <a:latin typeface="Courier New" pitchFamily="49" charset="0"/>
                <a:cs typeface="Courier New" pitchFamily="49" charset="0"/>
              </a:rPr>
              <a:t>某个元素 </a:t>
            </a:r>
            <a:r>
              <a:rPr lang="en-US" altLang="zh-CN" b="1" dirty="0">
                <a:latin typeface="Courier New" pitchFamily="49" charset="0"/>
                <a:cs typeface="Courier New" pitchFamily="49" charset="0"/>
              </a:rPr>
              <a:t>p[j]</a:t>
            </a:r>
            <a:endParaRPr lang="zh-CN" altLang="en-US" b="1" dirty="0">
              <a:latin typeface="Courier New" pitchFamily="49" charset="0"/>
              <a:cs typeface="Courier New" pitchFamily="49" charset="0"/>
            </a:endParaRPr>
          </a:p>
        </p:txBody>
      </p:sp>
      <p:sp>
        <p:nvSpPr>
          <p:cNvPr id="63" name="矩形 62">
            <a:extLst>
              <a:ext uri="{FF2B5EF4-FFF2-40B4-BE49-F238E27FC236}">
                <a16:creationId xmlns:a16="http://schemas.microsoft.com/office/drawing/2014/main" id="{51291AA4-1B0D-4AFD-BBEC-72CA3B88269B}"/>
              </a:ext>
            </a:extLst>
          </p:cNvPr>
          <p:cNvSpPr/>
          <p:nvPr/>
        </p:nvSpPr>
        <p:spPr>
          <a:xfrm>
            <a:off x="3951691" y="2230602"/>
            <a:ext cx="2880000" cy="461665"/>
          </a:xfrm>
          <a:prstGeom prst="rect">
            <a:avLst/>
          </a:prstGeom>
          <a:ln>
            <a:solidFill>
              <a:schemeClr val="tx1"/>
            </a:solidFill>
          </a:ln>
        </p:spPr>
        <p:txBody>
          <a:bodyPr wrap="square">
            <a:spAutoFit/>
          </a:bodyPr>
          <a:lstStyle/>
          <a:p>
            <a:r>
              <a:rPr lang="en-US" altLang="zh-CN" b="1" dirty="0">
                <a:latin typeface="Courier New" pitchFamily="49" charset="0"/>
                <a:cs typeface="Courier New" pitchFamily="49" charset="0"/>
              </a:rPr>
              <a:t>p[0] </a:t>
            </a:r>
            <a:r>
              <a:rPr lang="zh-CN" altLang="en-US" b="1" dirty="0">
                <a:latin typeface="Courier New" panose="02070309020205020404" pitchFamily="49" charset="0"/>
                <a:cs typeface="Courier New" panose="02070309020205020404" pitchFamily="49" charset="0"/>
              </a:rPr>
              <a:t>即 </a:t>
            </a:r>
            <a:r>
              <a:rPr lang="en-US" altLang="zh-CN" b="1" dirty="0">
                <a:latin typeface="Courier New" panose="02070309020205020404" pitchFamily="49" charset="0"/>
                <a:cs typeface="Courier New" panose="02070309020205020404" pitchFamily="49" charset="0"/>
              </a:rPr>
              <a:t>b[0][0]</a:t>
            </a:r>
            <a:endParaRPr lang="zh-CN" altLang="en-US" b="1" dirty="0">
              <a:latin typeface="Courier New" pitchFamily="49" charset="0"/>
              <a:cs typeface="Courier New" pitchFamily="49" charset="0"/>
            </a:endParaRPr>
          </a:p>
        </p:txBody>
      </p:sp>
      <p:sp>
        <p:nvSpPr>
          <p:cNvPr id="64" name="椭圆 63">
            <a:extLst>
              <a:ext uri="{FF2B5EF4-FFF2-40B4-BE49-F238E27FC236}">
                <a16:creationId xmlns:a16="http://schemas.microsoft.com/office/drawing/2014/main" id="{E9C2F2DB-0A55-4AB0-AEDF-C6AC103A25F5}"/>
              </a:ext>
            </a:extLst>
          </p:cNvPr>
          <p:cNvSpPr/>
          <p:nvPr/>
        </p:nvSpPr>
        <p:spPr bwMode="auto">
          <a:xfrm>
            <a:off x="739671" y="2231915"/>
            <a:ext cx="540000" cy="43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5" name="椭圆 64">
            <a:extLst>
              <a:ext uri="{FF2B5EF4-FFF2-40B4-BE49-F238E27FC236}">
                <a16:creationId xmlns:a16="http://schemas.microsoft.com/office/drawing/2014/main" id="{324BDF2D-BBE4-40B5-9AE0-94B380C652B1}"/>
              </a:ext>
            </a:extLst>
          </p:cNvPr>
          <p:cNvSpPr/>
          <p:nvPr/>
        </p:nvSpPr>
        <p:spPr bwMode="auto">
          <a:xfrm>
            <a:off x="4021656" y="2231915"/>
            <a:ext cx="720000" cy="43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66" name="直接箭头连接符 65">
            <a:extLst>
              <a:ext uri="{FF2B5EF4-FFF2-40B4-BE49-F238E27FC236}">
                <a16:creationId xmlns:a16="http://schemas.microsoft.com/office/drawing/2014/main" id="{CFC4559C-A131-49DC-B669-645AD4AC606B}"/>
              </a:ext>
            </a:extLst>
          </p:cNvPr>
          <p:cNvCxnSpPr/>
          <p:nvPr/>
        </p:nvCxnSpPr>
        <p:spPr bwMode="auto">
          <a:xfrm>
            <a:off x="8750501" y="1628800"/>
            <a:ext cx="360000" cy="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67" name="矩形 66">
            <a:extLst>
              <a:ext uri="{FF2B5EF4-FFF2-40B4-BE49-F238E27FC236}">
                <a16:creationId xmlns:a16="http://schemas.microsoft.com/office/drawing/2014/main" id="{B2D8506D-8EB1-4B95-9F03-2DA3B2E4E1B1}"/>
              </a:ext>
            </a:extLst>
          </p:cNvPr>
          <p:cNvSpPr/>
          <p:nvPr/>
        </p:nvSpPr>
        <p:spPr>
          <a:xfrm>
            <a:off x="7844798" y="1752200"/>
            <a:ext cx="586286" cy="461665"/>
          </a:xfrm>
          <a:prstGeom prst="rect">
            <a:avLst/>
          </a:prstGeom>
          <a:ln>
            <a:noFill/>
          </a:ln>
        </p:spPr>
        <p:txBody>
          <a:bodyPr wrap="square">
            <a:spAutoFit/>
          </a:bodyPr>
          <a:lstStyle/>
          <a:p>
            <a:r>
              <a:rPr lang="en-US" altLang="zh-CN" i="1" dirty="0">
                <a:latin typeface="Times New Roman"/>
                <a:cs typeface="Times New Roman"/>
              </a:rPr>
              <a:t>q</a:t>
            </a:r>
            <a:endParaRPr lang="zh-CN" altLang="en-US" i="1" dirty="0">
              <a:latin typeface="Courier New" pitchFamily="49" charset="0"/>
              <a:cs typeface="Courier New" pitchFamily="49" charset="0"/>
            </a:endParaRPr>
          </a:p>
        </p:txBody>
      </p:sp>
      <p:cxnSp>
        <p:nvCxnSpPr>
          <p:cNvPr id="68" name="直接箭头连接符 67">
            <a:extLst>
              <a:ext uri="{FF2B5EF4-FFF2-40B4-BE49-F238E27FC236}">
                <a16:creationId xmlns:a16="http://schemas.microsoft.com/office/drawing/2014/main" id="{F3DAA0B8-0473-4765-9156-CC83CF222026}"/>
              </a:ext>
            </a:extLst>
          </p:cNvPr>
          <p:cNvCxnSpPr>
            <a:cxnSpLocks/>
          </p:cNvCxnSpPr>
          <p:nvPr/>
        </p:nvCxnSpPr>
        <p:spPr bwMode="auto">
          <a:xfrm flipH="1">
            <a:off x="7850401" y="2213865"/>
            <a:ext cx="108000" cy="36000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79344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a:t>指针（</a:t>
            </a:r>
            <a:r>
              <a:rPr lang="en-US" altLang="zh-CN" dirty="0"/>
              <a:t>pointer</a:t>
            </a:r>
            <a:r>
              <a:rPr lang="zh-CN" altLang="en-US" dirty="0"/>
              <a:t>）</a:t>
            </a:r>
            <a:endParaRPr lang="zh-CN" altLang="en-US" b="0" dirty="0">
              <a:ea typeface="黑体" pitchFamily="49" charset="-122"/>
            </a:endParaRPr>
          </a:p>
        </p:txBody>
      </p:sp>
      <p:sp>
        <p:nvSpPr>
          <p:cNvPr id="270339" name="Rectangle 3"/>
          <p:cNvSpPr>
            <a:spLocks noGrp="1" noChangeArrowheads="1"/>
          </p:cNvSpPr>
          <p:nvPr>
            <p:ph type="body" idx="1"/>
          </p:nvPr>
        </p:nvSpPr>
        <p:spPr>
          <a:xfrm>
            <a:off x="152380" y="863599"/>
            <a:ext cx="11337508" cy="5490725"/>
          </a:xfrm>
        </p:spPr>
        <p:txBody>
          <a:bodyPr/>
          <a:lstStyle/>
          <a:p>
            <a:r>
              <a:rPr lang="en-US" altLang="zh-CN" b="0" dirty="0"/>
              <a:t>C</a:t>
            </a:r>
            <a:r>
              <a:rPr lang="zh-CN" altLang="zh-CN" b="0" dirty="0"/>
              <a:t>语言用</a:t>
            </a:r>
            <a:r>
              <a:rPr lang="zh-CN" altLang="zh-CN" b="0" dirty="0">
                <a:solidFill>
                  <a:srgbClr val="FF0000"/>
                </a:solidFill>
              </a:rPr>
              <a:t>指针类型</a:t>
            </a:r>
            <a:r>
              <a:rPr lang="zh-CN" altLang="zh-CN" b="0" dirty="0"/>
              <a:t>描述地址，通过对指针类型数据的相关操作，可以实现与地址有关的数据访问功能。</a:t>
            </a:r>
            <a:endParaRPr lang="en-US" altLang="zh-CN" b="0" dirty="0"/>
          </a:p>
          <a:p>
            <a:pPr lvl="1"/>
            <a:r>
              <a:rPr lang="zh-CN" altLang="zh-CN" dirty="0"/>
              <a:t>指针类型数据通常占用</a:t>
            </a:r>
            <a:r>
              <a:rPr lang="en-US" altLang="zh-CN" dirty="0"/>
              <a:t>1</a:t>
            </a:r>
            <a:r>
              <a:rPr lang="zh-CN" altLang="zh-CN" dirty="0"/>
              <a:t>个</a:t>
            </a:r>
            <a:r>
              <a:rPr lang="zh-CN" altLang="zh-CN" dirty="0">
                <a:solidFill>
                  <a:srgbClr val="FF0000"/>
                </a:solidFill>
              </a:rPr>
              <a:t>字</a:t>
            </a:r>
            <a:r>
              <a:rPr lang="zh-CN" altLang="zh-CN" dirty="0"/>
              <a:t>空间（与</a:t>
            </a:r>
            <a:r>
              <a:rPr lang="en-US" altLang="zh-CN" dirty="0"/>
              <a:t>int</a:t>
            </a:r>
            <a:r>
              <a:rPr lang="zh-CN" altLang="zh-CN" dirty="0"/>
              <a:t>型数据占用相等大小的空间）</a:t>
            </a:r>
            <a:endParaRPr lang="en-US" altLang="zh-CN" dirty="0"/>
          </a:p>
          <a:p>
            <a:pPr lvl="1"/>
            <a:endParaRPr kumimoji="1" lang="en-US" altLang="zh-CN" dirty="0">
              <a:latin typeface="Times New Roman" pitchFamily="18" charset="0"/>
            </a:endParaRPr>
          </a:p>
          <a:p>
            <a:r>
              <a:rPr lang="zh-CN" altLang="en-US" b="0" dirty="0"/>
              <a:t>指针</a:t>
            </a:r>
          </a:p>
          <a:p>
            <a:pPr lvl="1"/>
            <a:r>
              <a:rPr lang="zh-CN" altLang="zh-CN" dirty="0"/>
              <a:t>“指针”的含义未</a:t>
            </a:r>
            <a:r>
              <a:rPr lang="zh-CN" altLang="en-US" dirty="0"/>
              <a:t>被</a:t>
            </a:r>
            <a:r>
              <a:rPr lang="zh-CN" altLang="zh-CN" dirty="0"/>
              <a:t>严格界定，可能是指</a:t>
            </a:r>
            <a:r>
              <a:rPr lang="zh-CN" altLang="en-US" dirty="0"/>
              <a:t>“</a:t>
            </a:r>
            <a:r>
              <a:rPr lang="zh-CN" altLang="zh-CN" dirty="0"/>
              <a:t>地址</a:t>
            </a:r>
            <a:r>
              <a:rPr lang="zh-CN" altLang="en-US" dirty="0"/>
              <a:t>”，也可能是指“</a:t>
            </a:r>
            <a:r>
              <a:rPr lang="zh-CN" altLang="zh-CN" dirty="0"/>
              <a:t>指针类型</a:t>
            </a:r>
            <a:r>
              <a:rPr lang="zh-CN" altLang="en-US" dirty="0"/>
              <a:t>”</a:t>
            </a:r>
            <a:r>
              <a:rPr lang="zh-CN" altLang="zh-CN" dirty="0"/>
              <a:t>或</a:t>
            </a:r>
            <a:r>
              <a:rPr lang="zh-CN" altLang="en-US" dirty="0"/>
              <a:t>“</a:t>
            </a:r>
            <a:r>
              <a:rPr lang="zh-CN" altLang="zh-CN" dirty="0"/>
              <a:t>指针</a:t>
            </a:r>
            <a:r>
              <a:rPr lang="zh-CN" altLang="en-US" dirty="0"/>
              <a:t>类型</a:t>
            </a:r>
            <a:r>
              <a:rPr lang="zh-CN" altLang="zh-CN" dirty="0"/>
              <a:t>变量</a:t>
            </a:r>
            <a:r>
              <a:rPr lang="zh-CN" altLang="en-US" dirty="0"/>
              <a:t>”</a:t>
            </a:r>
            <a:endParaRPr lang="en-US" altLang="zh-CN" dirty="0"/>
          </a:p>
          <a:p>
            <a:pPr lvl="1"/>
            <a:endParaRPr kumimoji="1" lang="en-US" altLang="zh-CN" b="1" dirty="0">
              <a:latin typeface="Times New Roman" pitchFamily="18" charset="0"/>
            </a:endParaRPr>
          </a:p>
          <a:p>
            <a:pPr lvl="1"/>
            <a:endParaRPr kumimoji="1" lang="en-US" altLang="zh-CN" b="1" dirty="0"/>
          </a:p>
          <a:p>
            <a:pPr lvl="1"/>
            <a:endParaRPr kumimoji="1" lang="en-US" altLang="zh-CN" b="1" dirty="0"/>
          </a:p>
          <a:p>
            <a:pPr lvl="1"/>
            <a:endParaRPr lang="en-US" altLang="zh-CN" dirty="0"/>
          </a:p>
        </p:txBody>
      </p:sp>
      <p:sp>
        <p:nvSpPr>
          <p:cNvPr id="39"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C50CC53D-08C6-4581-A5CD-0DC4C2B836BA}" type="slidenum">
              <a:rPr lang="en-US" altLang="zh-CN" sz="1200">
                <a:ea typeface="+mn-ea"/>
              </a:rPr>
              <a:pPr algn="r">
                <a:defRPr/>
              </a:pPr>
              <a:t>7</a:t>
            </a:fld>
            <a:endParaRPr lang="en-US" altLang="zh-CN" sz="1200">
              <a:ea typeface="+mn-ea"/>
            </a:endParaRPr>
          </a:p>
        </p:txBody>
      </p:sp>
    </p:spTree>
    <p:extLst>
      <p:ext uri="{BB962C8B-B14F-4D97-AF65-F5344CB8AC3E}">
        <p14:creationId xmlns:p14="http://schemas.microsoft.com/office/powerpoint/2010/main" val="5196200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4239A455-FD61-4410-A1F2-EA5D2F32BEC5}" type="slidenum">
              <a:rPr lang="en-US" altLang="zh-CN" sz="1200">
                <a:ea typeface="+mn-ea"/>
              </a:rPr>
              <a:pPr algn="r">
                <a:defRPr/>
              </a:pPr>
              <a:t>70</a:t>
            </a:fld>
            <a:endParaRPr lang="en-US" altLang="zh-CN" sz="1200">
              <a:ea typeface="+mn-ea"/>
            </a:endParaRPr>
          </a:p>
        </p:txBody>
      </p:sp>
      <p:sp>
        <p:nvSpPr>
          <p:cNvPr id="4099" name="标题 4"/>
          <p:cNvSpPr>
            <a:spLocks noGrp="1"/>
          </p:cNvSpPr>
          <p:nvPr>
            <p:ph type="title"/>
          </p:nvPr>
        </p:nvSpPr>
        <p:spPr/>
        <p:txBody>
          <a:bodyPr/>
          <a:lstStyle/>
          <a:p>
            <a:r>
              <a:rPr lang="zh-CN" altLang="en-US" dirty="0"/>
              <a:t>指针及其运用</a:t>
            </a:r>
          </a:p>
        </p:txBody>
      </p:sp>
      <p:sp>
        <p:nvSpPr>
          <p:cNvPr id="4100" name="Rectangle 3"/>
          <p:cNvSpPr>
            <a:spLocks noGrp="1" noChangeArrowheads="1"/>
          </p:cNvSpPr>
          <p:nvPr>
            <p:ph idx="1"/>
          </p:nvPr>
        </p:nvSpPr>
        <p:spPr/>
        <p:txBody>
          <a:bodyPr/>
          <a:lstStyle/>
          <a:p>
            <a:pPr eaLnBrk="1" hangingPunct="1">
              <a:spcBef>
                <a:spcPts val="0"/>
              </a:spcBef>
            </a:pPr>
            <a:r>
              <a:rPr lang="zh-CN" altLang="en-US" sz="2400" b="0" dirty="0"/>
              <a:t>指针的基本概念</a:t>
            </a:r>
            <a:endParaRPr lang="en-US" altLang="zh-CN" sz="2400" b="0" dirty="0"/>
          </a:p>
          <a:p>
            <a:pPr lvl="1" eaLnBrk="1" hangingPunct="1">
              <a:spcBef>
                <a:spcPts val="0"/>
              </a:spcBef>
            </a:pPr>
            <a:r>
              <a:rPr lang="zh-CN" altLang="en-US" sz="2000" dirty="0"/>
              <a:t>概述</a:t>
            </a:r>
            <a:endParaRPr lang="en-US" altLang="zh-CN" sz="2000" dirty="0"/>
          </a:p>
          <a:p>
            <a:pPr lvl="1" eaLnBrk="1" hangingPunct="1">
              <a:spcBef>
                <a:spcPts val="0"/>
              </a:spcBef>
            </a:pPr>
            <a:r>
              <a:rPr lang="zh-CN" altLang="en-US" sz="2000" dirty="0"/>
              <a:t>指针类型的构造</a:t>
            </a:r>
            <a:endParaRPr lang="en-US" altLang="zh-CN" sz="2000" dirty="0"/>
          </a:p>
          <a:p>
            <a:pPr lvl="1" eaLnBrk="1" hangingPunct="1">
              <a:spcBef>
                <a:spcPts val="0"/>
              </a:spcBef>
            </a:pPr>
            <a:r>
              <a:rPr lang="zh-CN" altLang="en-US" sz="2000" dirty="0"/>
              <a:t>指针变量的定义与初始化</a:t>
            </a:r>
            <a:endParaRPr lang="en-US" altLang="zh-CN" sz="2000" dirty="0"/>
          </a:p>
          <a:p>
            <a:pPr lvl="1" eaLnBrk="1" hangingPunct="1">
              <a:spcBef>
                <a:spcPts val="0"/>
              </a:spcBef>
            </a:pPr>
            <a:r>
              <a:rPr lang="zh-CN" altLang="en-US" sz="2000" dirty="0"/>
              <a:t>指针的基本操作</a:t>
            </a:r>
            <a:endParaRPr lang="en-US" altLang="zh-CN" sz="2000" b="0" dirty="0"/>
          </a:p>
          <a:p>
            <a:pPr eaLnBrk="1" hangingPunct="1">
              <a:spcBef>
                <a:spcPts val="0"/>
              </a:spcBef>
            </a:pPr>
            <a:r>
              <a:rPr lang="zh-CN" altLang="en-US" sz="2400" b="0" dirty="0"/>
              <a:t>用指针操纵数组</a:t>
            </a:r>
            <a:endParaRPr lang="en-US" altLang="zh-CN" sz="2400" b="0" dirty="0"/>
          </a:p>
          <a:p>
            <a:pPr lvl="5">
              <a:spcBef>
                <a:spcPts val="0"/>
              </a:spcBef>
            </a:pPr>
            <a:endParaRPr lang="en-US" altLang="zh-CN" sz="1400" dirty="0"/>
          </a:p>
          <a:p>
            <a:pPr eaLnBrk="1" hangingPunct="1">
              <a:spcBef>
                <a:spcPts val="0"/>
              </a:spcBef>
            </a:pPr>
            <a:r>
              <a:rPr lang="zh-CN" altLang="en-US" sz="2400" dirty="0"/>
              <a:t>用指针在函数间传递数据</a:t>
            </a:r>
            <a:endParaRPr lang="en-US" altLang="zh-CN" sz="2400" dirty="0"/>
          </a:p>
          <a:p>
            <a:pPr lvl="1" eaLnBrk="1" hangingPunct="1">
              <a:spcBef>
                <a:spcPts val="0"/>
              </a:spcBef>
            </a:pPr>
            <a:r>
              <a:rPr lang="zh-CN" altLang="en-US" sz="2000" dirty="0"/>
              <a:t>指针类型参数</a:t>
            </a:r>
            <a:endParaRPr lang="en-US" altLang="zh-CN" sz="2000" dirty="0"/>
          </a:p>
          <a:p>
            <a:pPr lvl="1" eaLnBrk="1" hangingPunct="1">
              <a:spcBef>
                <a:spcPts val="0"/>
              </a:spcBef>
            </a:pPr>
            <a:r>
              <a:rPr lang="en-US" altLang="zh-CN" sz="2000" dirty="0"/>
              <a:t>const</a:t>
            </a:r>
            <a:r>
              <a:rPr lang="zh-CN" altLang="en-US" sz="2000" dirty="0"/>
              <a:t>的作用</a:t>
            </a:r>
            <a:endParaRPr lang="en-US" altLang="zh-CN" sz="2000" dirty="0"/>
          </a:p>
          <a:p>
            <a:pPr lvl="1" eaLnBrk="1" hangingPunct="1">
              <a:spcBef>
                <a:spcPts val="0"/>
              </a:spcBef>
            </a:pPr>
            <a:r>
              <a:rPr lang="zh-CN" altLang="en-US" sz="2000" dirty="0"/>
              <a:t>指针类型返回值</a:t>
            </a:r>
            <a:endParaRPr lang="en-US" altLang="zh-CN" sz="2000" dirty="0"/>
          </a:p>
          <a:p>
            <a:pPr eaLnBrk="1" hangingPunct="1">
              <a:spcBef>
                <a:spcPts val="0"/>
              </a:spcBef>
            </a:pPr>
            <a:r>
              <a:rPr lang="zh-CN" altLang="en-US" sz="2400" dirty="0"/>
              <a:t>用指针访问动态变量</a:t>
            </a:r>
            <a:endParaRPr lang="en-US" altLang="zh-CN" sz="2400" dirty="0"/>
          </a:p>
          <a:p>
            <a:pPr lvl="1" eaLnBrk="1" hangingPunct="1">
              <a:spcBef>
                <a:spcPts val="0"/>
              </a:spcBef>
            </a:pPr>
            <a:r>
              <a:rPr lang="zh-CN" altLang="en-US" sz="2000" dirty="0"/>
              <a:t>通用指针与</a:t>
            </a:r>
            <a:r>
              <a:rPr lang="en-US" altLang="zh-CN" sz="2000" dirty="0"/>
              <a:t>void</a:t>
            </a:r>
            <a:r>
              <a:rPr lang="zh-CN" altLang="en-US" sz="2000" dirty="0"/>
              <a:t>类型</a:t>
            </a:r>
            <a:endParaRPr lang="en-US" altLang="zh-CN" sz="2000" dirty="0"/>
          </a:p>
          <a:p>
            <a:pPr lvl="1" eaLnBrk="1" hangingPunct="1">
              <a:spcBef>
                <a:spcPts val="0"/>
              </a:spcBef>
            </a:pPr>
            <a:r>
              <a:rPr lang="zh-CN" altLang="en-US" sz="2000" dirty="0"/>
              <a:t>动态变量的创建、访问和撤销</a:t>
            </a:r>
            <a:endParaRPr lang="en-US" altLang="zh-CN" sz="2000" dirty="0"/>
          </a:p>
          <a:p>
            <a:pPr lvl="1" eaLnBrk="1" hangingPunct="1">
              <a:spcBef>
                <a:spcPts val="0"/>
              </a:spcBef>
            </a:pPr>
            <a:r>
              <a:rPr lang="zh-CN" altLang="en-US" sz="2000" dirty="0"/>
              <a:t>内存泄漏与悬浮指针</a:t>
            </a:r>
            <a:endParaRPr lang="en-US" altLang="zh-CN" sz="2000" dirty="0"/>
          </a:p>
          <a:p>
            <a:pPr lvl="5">
              <a:spcBef>
                <a:spcPts val="0"/>
              </a:spcBef>
            </a:pPr>
            <a:endParaRPr lang="en-US" altLang="zh-CN" sz="1400" b="0" dirty="0"/>
          </a:p>
          <a:p>
            <a:pPr eaLnBrk="1" hangingPunct="1">
              <a:spcBef>
                <a:spcPts val="0"/>
              </a:spcBef>
            </a:pPr>
            <a:r>
              <a:rPr lang="zh-CN" altLang="en-US" sz="2000" b="0" dirty="0"/>
              <a:t>多级指针</a:t>
            </a:r>
            <a:endParaRPr lang="en-US" altLang="zh-CN" sz="2000" b="0" dirty="0"/>
          </a:p>
          <a:p>
            <a:pPr eaLnBrk="1" hangingPunct="1">
              <a:spcBef>
                <a:spcPts val="0"/>
              </a:spcBef>
            </a:pPr>
            <a:r>
              <a:rPr lang="zh-CN" altLang="en-US" sz="2000" b="0" dirty="0">
                <a:solidFill>
                  <a:srgbClr val="FF0000"/>
                </a:solidFill>
              </a:rPr>
              <a:t>用指针操纵函数</a:t>
            </a:r>
            <a:endParaRPr lang="en-US" altLang="zh-CN" sz="2000" b="0" dirty="0">
              <a:solidFill>
                <a:srgbClr val="FF0000"/>
              </a:solidFill>
            </a:endParaRPr>
          </a:p>
          <a:p>
            <a:pPr eaLnBrk="1" hangingPunct="1">
              <a:spcBef>
                <a:spcPts val="0"/>
              </a:spcBef>
            </a:pPr>
            <a:r>
              <a:rPr lang="en-US" altLang="zh-CN" sz="2000" b="0" dirty="0"/>
              <a:t>C++</a:t>
            </a:r>
            <a:r>
              <a:rPr lang="zh-CN" altLang="en-US" sz="2000" b="0" dirty="0"/>
              <a:t>的引用类型</a:t>
            </a:r>
            <a:endParaRPr lang="en-US" altLang="zh-CN" sz="2000" b="0" dirty="0"/>
          </a:p>
          <a:p>
            <a:pPr eaLnBrk="1" hangingPunct="1">
              <a:spcBef>
                <a:spcPts val="0"/>
              </a:spcBef>
            </a:pPr>
            <a:endParaRPr lang="en-US" altLang="zh-CN" sz="2400" b="0" dirty="0"/>
          </a:p>
        </p:txBody>
      </p:sp>
    </p:spTree>
    <p:extLst>
      <p:ext uri="{BB962C8B-B14F-4D97-AF65-F5344CB8AC3E}">
        <p14:creationId xmlns:p14="http://schemas.microsoft.com/office/powerpoint/2010/main" val="40479454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dirty="0"/>
              <a:t>函数指针：</a:t>
            </a:r>
            <a:r>
              <a:rPr lang="zh-CN" altLang="zh-CN" dirty="0"/>
              <a:t>用指针操纵函数</a:t>
            </a:r>
            <a:r>
              <a:rPr lang="en-US" altLang="zh-CN" dirty="0"/>
              <a:t>*</a:t>
            </a:r>
            <a:endParaRPr lang="zh-CN" altLang="en-US" dirty="0"/>
          </a:p>
        </p:txBody>
      </p:sp>
      <p:sp>
        <p:nvSpPr>
          <p:cNvPr id="56323" name="内容占位符 2"/>
          <p:cNvSpPr>
            <a:spLocks noGrp="1"/>
          </p:cNvSpPr>
          <p:nvPr>
            <p:ph idx="1"/>
          </p:nvPr>
        </p:nvSpPr>
        <p:spPr/>
        <p:txBody>
          <a:bodyPr/>
          <a:lstStyle/>
          <a:p>
            <a:r>
              <a:rPr lang="en-US" altLang="zh-CN" b="0" dirty="0">
                <a:latin typeface="Courier New" pitchFamily="49" charset="0"/>
                <a:cs typeface="Courier New" pitchFamily="49" charset="0"/>
              </a:rPr>
              <a:t>C</a:t>
            </a:r>
            <a:r>
              <a:rPr lang="zh-CN" altLang="zh-CN" b="0" dirty="0">
                <a:latin typeface="Courier New" pitchFamily="49" charset="0"/>
                <a:cs typeface="Courier New" pitchFamily="49" charset="0"/>
              </a:rPr>
              <a:t>程序运行期间，程序中每个函数的目标代码也占据一定的内存空间。</a:t>
            </a:r>
            <a:r>
              <a:rPr lang="en-US" altLang="zh-CN" b="0" dirty="0">
                <a:latin typeface="Courier New" pitchFamily="49" charset="0"/>
                <a:cs typeface="Courier New" pitchFamily="49" charset="0"/>
              </a:rPr>
              <a:t>C</a:t>
            </a:r>
            <a:r>
              <a:rPr lang="zh-CN" altLang="zh-CN" b="0" dirty="0">
                <a:latin typeface="Courier New" pitchFamily="49" charset="0"/>
                <a:cs typeface="Courier New" pitchFamily="49" charset="0"/>
              </a:rPr>
              <a:t>语言允许将该内存空间的首地址赋给函数指针类型变量（简称函数指针，注意与指针</a:t>
            </a:r>
            <a:r>
              <a:rPr lang="zh-CN" altLang="en-US" b="0" dirty="0">
                <a:latin typeface="Courier New" pitchFamily="49" charset="0"/>
                <a:cs typeface="Courier New" pitchFamily="49" charset="0"/>
              </a:rPr>
              <a:t>类型返回值</a:t>
            </a:r>
            <a:r>
              <a:rPr lang="zh-CN" altLang="zh-CN" b="0" dirty="0">
                <a:latin typeface="Courier New" pitchFamily="49" charset="0"/>
                <a:cs typeface="Courier New" pitchFamily="49" charset="0"/>
              </a:rPr>
              <a:t>的区别），然后通过函数指针来调用函数。</a:t>
            </a:r>
            <a:endParaRPr lang="en-US" altLang="zh-CN" b="0" dirty="0">
              <a:latin typeface="Courier New" pitchFamily="49" charset="0"/>
              <a:cs typeface="Courier New" pitchFamily="49" charset="0"/>
            </a:endParaRPr>
          </a:p>
          <a:p>
            <a:pPr lvl="5">
              <a:spcBef>
                <a:spcPts val="0"/>
              </a:spcBef>
            </a:pPr>
            <a:endParaRPr lang="en-US" altLang="zh-CN" dirty="0">
              <a:latin typeface="Courier New" pitchFamily="49" charset="0"/>
              <a:cs typeface="Courier New" pitchFamily="49" charset="0"/>
            </a:endParaRPr>
          </a:p>
          <a:p>
            <a:pPr lvl="1">
              <a:spcBef>
                <a:spcPts val="0"/>
              </a:spcBef>
            </a:pPr>
            <a:r>
              <a:rPr lang="zh-CN" altLang="en-US" dirty="0">
                <a:latin typeface="Courier New" pitchFamily="49" charset="0"/>
                <a:cs typeface="Courier New" pitchFamily="49" charset="0"/>
              </a:rPr>
              <a:t>先</a:t>
            </a:r>
            <a:r>
              <a:rPr lang="zh-CN" altLang="zh-CN" dirty="0">
                <a:latin typeface="Courier New" pitchFamily="49" charset="0"/>
                <a:cs typeface="Courier New" pitchFamily="49" charset="0"/>
              </a:rPr>
              <a:t>构造一个函数指针类型</a:t>
            </a:r>
            <a:endParaRPr lang="en-US" altLang="zh-CN" dirty="0">
              <a:latin typeface="Courier New" pitchFamily="49" charset="0"/>
              <a:cs typeface="Courier New" pitchFamily="49" charset="0"/>
            </a:endParaRPr>
          </a:p>
          <a:p>
            <a:pPr lvl="1">
              <a:spcBef>
                <a:spcPts val="0"/>
              </a:spcBef>
            </a:pPr>
            <a:r>
              <a:rPr lang="zh-CN" altLang="zh-CN" dirty="0">
                <a:latin typeface="Courier New" pitchFamily="49" charset="0"/>
                <a:cs typeface="Courier New" pitchFamily="49" charset="0"/>
              </a:rPr>
              <a:t>定义一个函数指针</a:t>
            </a:r>
            <a:endParaRPr lang="en-US" altLang="zh-CN" dirty="0">
              <a:latin typeface="Courier New" pitchFamily="49" charset="0"/>
              <a:cs typeface="Courier New" pitchFamily="49" charset="0"/>
            </a:endParaRPr>
          </a:p>
          <a:p>
            <a:pPr marL="457200" lvl="1" indent="0">
              <a:spcBef>
                <a:spcPts val="0"/>
              </a:spcBef>
              <a:buNone/>
            </a:pPr>
            <a:r>
              <a:rPr lang="zh-CN" altLang="en-US" dirty="0">
                <a:latin typeface="Courier New" pitchFamily="49" charset="0"/>
                <a:cs typeface="Courier New" pitchFamily="49" charset="0"/>
              </a:rPr>
              <a:t>或</a:t>
            </a:r>
            <a:endParaRPr lang="en-US" altLang="zh-CN" dirty="0">
              <a:latin typeface="Courier New" pitchFamily="49" charset="0"/>
              <a:cs typeface="Courier New" pitchFamily="49" charset="0"/>
            </a:endParaRPr>
          </a:p>
          <a:p>
            <a:pPr lvl="1">
              <a:spcBef>
                <a:spcPts val="0"/>
              </a:spcBef>
            </a:pPr>
            <a:r>
              <a:rPr lang="zh-CN" altLang="zh-CN" dirty="0">
                <a:latin typeface="Courier New" pitchFamily="49" charset="0"/>
                <a:cs typeface="Courier New" pitchFamily="49" charset="0"/>
              </a:rPr>
              <a:t>在构造类型的同时定义函数指针</a:t>
            </a:r>
            <a:endParaRPr lang="en-US" altLang="zh-CN" dirty="0">
              <a:latin typeface="Courier New" pitchFamily="49" charset="0"/>
              <a:cs typeface="Courier New" pitchFamily="49" charset="0"/>
            </a:endParaRPr>
          </a:p>
          <a:p>
            <a:pPr lvl="5">
              <a:spcBef>
                <a:spcPts val="0"/>
              </a:spcBef>
            </a:pPr>
            <a:endParaRPr lang="en-US" altLang="zh-CN" dirty="0">
              <a:latin typeface="Courier New" pitchFamily="49" charset="0"/>
              <a:cs typeface="Courier New" pitchFamily="49" charset="0"/>
            </a:endParaRPr>
          </a:p>
          <a:p>
            <a:pPr lvl="1">
              <a:spcBef>
                <a:spcPts val="0"/>
              </a:spcBef>
            </a:pPr>
            <a:r>
              <a:rPr lang="zh-CN" altLang="en-US" dirty="0">
                <a:latin typeface="Courier New" pitchFamily="49" charset="0"/>
                <a:cs typeface="Courier New" pitchFamily="49" charset="0"/>
              </a:rPr>
              <a:t>接着让</a:t>
            </a:r>
            <a:r>
              <a:rPr lang="zh-CN" altLang="zh-CN" dirty="0">
                <a:latin typeface="Courier New" pitchFamily="49" charset="0"/>
                <a:cs typeface="Courier New" pitchFamily="49" charset="0"/>
              </a:rPr>
              <a:t>函数指针</a:t>
            </a:r>
            <a:r>
              <a:rPr lang="en-US" altLang="zh-CN" dirty="0">
                <a:latin typeface="Courier New" pitchFamily="49" charset="0"/>
                <a:cs typeface="Courier New" pitchFamily="49" charset="0"/>
              </a:rPr>
              <a:t> pf </a:t>
            </a:r>
            <a:r>
              <a:rPr lang="zh-CN" altLang="zh-CN" dirty="0">
                <a:latin typeface="Courier New" pitchFamily="49" charset="0"/>
                <a:cs typeface="Courier New" pitchFamily="49" charset="0"/>
              </a:rPr>
              <a:t>指向内存的代码区</a:t>
            </a:r>
            <a:endParaRPr lang="en-US" altLang="zh-CN" dirty="0">
              <a:latin typeface="Courier New" pitchFamily="49" charset="0"/>
              <a:cs typeface="Courier New" pitchFamily="49" charset="0"/>
            </a:endParaRPr>
          </a:p>
          <a:p>
            <a:pPr lvl="2">
              <a:spcBef>
                <a:spcPts val="0"/>
              </a:spcBef>
            </a:pPr>
            <a:r>
              <a:rPr lang="zh-CN" altLang="zh-CN" dirty="0">
                <a:latin typeface="Courier New" pitchFamily="49" charset="0"/>
                <a:cs typeface="Courier New" pitchFamily="49" charset="0"/>
              </a:rPr>
              <a:t>用取地址操作符</a:t>
            </a:r>
            <a:r>
              <a:rPr lang="en-US" altLang="zh-CN" dirty="0">
                <a:latin typeface="Courier New" pitchFamily="49" charset="0"/>
                <a:cs typeface="Courier New" pitchFamily="49" charset="0"/>
              </a:rPr>
              <a:t>&amp;</a:t>
            </a:r>
            <a:r>
              <a:rPr lang="zh-CN" altLang="zh-CN" dirty="0">
                <a:latin typeface="Courier New" pitchFamily="49" charset="0"/>
                <a:cs typeface="Courier New" pitchFamily="49" charset="0"/>
              </a:rPr>
              <a:t>获得</a:t>
            </a:r>
            <a:r>
              <a:rPr lang="zh-CN" altLang="en-US" dirty="0">
                <a:latin typeface="Courier New" pitchFamily="49" charset="0"/>
                <a:cs typeface="Courier New" pitchFamily="49" charset="0"/>
              </a:rPr>
              <a:t>函数的</a:t>
            </a:r>
            <a:r>
              <a:rPr lang="zh-CN" altLang="zh-CN" dirty="0">
                <a:latin typeface="Courier New" pitchFamily="49" charset="0"/>
                <a:cs typeface="Courier New" pitchFamily="49" charset="0"/>
              </a:rPr>
              <a:t>内存地址</a:t>
            </a:r>
            <a:endParaRPr lang="en-US" altLang="zh-CN" dirty="0">
              <a:latin typeface="Courier New" pitchFamily="49" charset="0"/>
              <a:cs typeface="Courier New" pitchFamily="49" charset="0"/>
            </a:endParaRPr>
          </a:p>
          <a:p>
            <a:pPr marL="914400" lvl="2" indent="0">
              <a:spcBef>
                <a:spcPts val="0"/>
              </a:spcBef>
              <a:buNone/>
            </a:pPr>
            <a:r>
              <a:rPr lang="zh-CN" altLang="en-US" dirty="0">
                <a:latin typeface="Courier New" pitchFamily="49" charset="0"/>
                <a:cs typeface="Courier New" pitchFamily="49" charset="0"/>
              </a:rPr>
              <a:t>或</a:t>
            </a:r>
            <a:endParaRPr lang="en-US" altLang="zh-CN" dirty="0">
              <a:latin typeface="Courier New" pitchFamily="49" charset="0"/>
              <a:cs typeface="Courier New" pitchFamily="49" charset="0"/>
            </a:endParaRPr>
          </a:p>
          <a:p>
            <a:pPr lvl="2">
              <a:spcBef>
                <a:spcPts val="0"/>
              </a:spcBef>
            </a:pPr>
            <a:r>
              <a:rPr lang="zh-CN" altLang="zh-CN" dirty="0">
                <a:latin typeface="Courier New" pitchFamily="49" charset="0"/>
                <a:cs typeface="Courier New" pitchFamily="49" charset="0"/>
              </a:rPr>
              <a:t>直接用函数名获得</a:t>
            </a:r>
            <a:r>
              <a:rPr lang="zh-CN" altLang="en-US" dirty="0">
                <a:latin typeface="Courier New" pitchFamily="49" charset="0"/>
                <a:cs typeface="Courier New" pitchFamily="49" charset="0"/>
              </a:rPr>
              <a:t>函数的</a:t>
            </a:r>
            <a:r>
              <a:rPr lang="zh-CN" altLang="zh-CN" dirty="0">
                <a:latin typeface="Courier New" pitchFamily="49" charset="0"/>
                <a:cs typeface="Courier New" pitchFamily="49" charset="0"/>
              </a:rPr>
              <a:t>内存地址</a:t>
            </a:r>
            <a:endParaRPr lang="en-US" altLang="zh-CN" dirty="0">
              <a:latin typeface="Courier New" pitchFamily="49" charset="0"/>
              <a:cs typeface="Courier New" pitchFamily="49" charset="0"/>
            </a:endParaRPr>
          </a:p>
          <a:p>
            <a:pPr lvl="5">
              <a:spcBef>
                <a:spcPts val="0"/>
              </a:spcBef>
            </a:pPr>
            <a:endParaRPr lang="en-US" altLang="zh-CN" dirty="0">
              <a:latin typeface="Courier New" pitchFamily="49" charset="0"/>
              <a:cs typeface="Courier New" pitchFamily="49" charset="0"/>
            </a:endParaRPr>
          </a:p>
          <a:p>
            <a:pPr lvl="1">
              <a:spcBef>
                <a:spcPts val="0"/>
              </a:spcBef>
            </a:pPr>
            <a:r>
              <a:rPr lang="zh-CN" altLang="en-US" dirty="0">
                <a:latin typeface="Courier New" pitchFamily="49" charset="0"/>
                <a:cs typeface="Courier New" pitchFamily="49" charset="0"/>
              </a:rPr>
              <a:t>然后</a:t>
            </a:r>
            <a:r>
              <a:rPr lang="zh-CN" altLang="zh-CN" dirty="0">
                <a:latin typeface="Courier New" pitchFamily="49" charset="0"/>
                <a:cs typeface="Courier New" pitchFamily="49" charset="0"/>
              </a:rPr>
              <a:t>可以通过函数指针调用函数</a:t>
            </a:r>
            <a:r>
              <a:rPr lang="en-US" altLang="zh-CN" dirty="0">
                <a:latin typeface="Courier New" pitchFamily="49" charset="0"/>
                <a:cs typeface="Courier New" pitchFamily="49" charset="0"/>
              </a:rPr>
              <a:t>F</a:t>
            </a:r>
          </a:p>
        </p:txBody>
      </p:sp>
      <p:sp>
        <p:nvSpPr>
          <p:cNvPr id="5632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464DA121-3E0A-411D-9504-226E21FA60B2}" type="slidenum">
              <a:rPr lang="en-US" altLang="zh-CN" sz="1200">
                <a:ea typeface="楷体_GB2312" pitchFamily="49" charset="-122"/>
              </a:rPr>
              <a:pPr algn="r" eaLnBrk="1" hangingPunct="1"/>
              <a:t>71</a:t>
            </a:fld>
            <a:endParaRPr lang="en-US" altLang="zh-CN" sz="1200">
              <a:ea typeface="楷体_GB2312" pitchFamily="49" charset="-122"/>
            </a:endParaRPr>
          </a:p>
        </p:txBody>
      </p:sp>
      <p:sp>
        <p:nvSpPr>
          <p:cNvPr id="2" name="矩形 1">
            <a:extLst>
              <a:ext uri="{FF2B5EF4-FFF2-40B4-BE49-F238E27FC236}">
                <a16:creationId xmlns:a16="http://schemas.microsoft.com/office/drawing/2014/main" id="{829D6A0F-0E26-4779-852F-6C8160B26AFB}"/>
              </a:ext>
            </a:extLst>
          </p:cNvPr>
          <p:cNvSpPr/>
          <p:nvPr/>
        </p:nvSpPr>
        <p:spPr>
          <a:xfrm>
            <a:off x="9122830" y="4128388"/>
            <a:ext cx="2386578" cy="1569660"/>
          </a:xfrm>
          <a:prstGeom prst="rect">
            <a:avLst/>
          </a:prstGeom>
          <a:ln>
            <a:solidFill>
              <a:schemeClr val="tx1"/>
            </a:solidFill>
          </a:ln>
        </p:spPr>
        <p:txBody>
          <a:bodyPr wrap="square">
            <a:spAutoFit/>
          </a:bodyPr>
          <a:lstStyle/>
          <a:p>
            <a:r>
              <a:rPr lang="en-US" altLang="zh-CN" dirty="0">
                <a:solidFill>
                  <a:srgbClr val="FF0000"/>
                </a:solidFill>
                <a:latin typeface="Courier New" pitchFamily="49" charset="0"/>
                <a:cs typeface="Courier New" pitchFamily="49" charset="0"/>
              </a:rPr>
              <a:t>int</a:t>
            </a:r>
            <a:r>
              <a:rPr lang="en-US" altLang="zh-CN" dirty="0">
                <a:latin typeface="Courier New" pitchFamily="49" charset="0"/>
                <a:cs typeface="Courier New" pitchFamily="49" charset="0"/>
              </a:rPr>
              <a:t> F(</a:t>
            </a:r>
            <a:r>
              <a:rPr lang="en-US" altLang="zh-CN" dirty="0">
                <a:solidFill>
                  <a:srgbClr val="FF0000"/>
                </a:solidFill>
                <a:latin typeface="Courier New" pitchFamily="49" charset="0"/>
                <a:cs typeface="Courier New" pitchFamily="49" charset="0"/>
              </a:rPr>
              <a:t>int</a:t>
            </a:r>
            <a:r>
              <a:rPr lang="en-US" altLang="zh-CN" dirty="0">
                <a:latin typeface="Courier New" pitchFamily="49" charset="0"/>
                <a:cs typeface="Courier New" pitchFamily="49" charset="0"/>
              </a:rPr>
              <a:t> m)</a:t>
            </a:r>
          </a:p>
          <a:p>
            <a:r>
              <a:rPr lang="en-US" altLang="zh-CN" dirty="0">
                <a:latin typeface="Courier New" pitchFamily="49" charset="0"/>
                <a:cs typeface="Courier New" pitchFamily="49" charset="0"/>
              </a:rPr>
              <a:t>{</a:t>
            </a:r>
          </a:p>
          <a:p>
            <a:r>
              <a:rPr lang="en-US" altLang="zh-CN" dirty="0">
                <a:latin typeface="Courier New" pitchFamily="49" charset="0"/>
                <a:cs typeface="Courier New" pitchFamily="49" charset="0"/>
              </a:rPr>
              <a:t> ... </a:t>
            </a:r>
          </a:p>
          <a:p>
            <a:r>
              <a:rPr lang="en-US" altLang="zh-CN" dirty="0">
                <a:latin typeface="Courier New" pitchFamily="49" charset="0"/>
                <a:cs typeface="Courier New" pitchFamily="49" charset="0"/>
              </a:rPr>
              <a:t>}</a:t>
            </a:r>
            <a:endParaRPr lang="zh-CN" altLang="en-US" dirty="0"/>
          </a:p>
        </p:txBody>
      </p:sp>
      <p:sp>
        <p:nvSpPr>
          <p:cNvPr id="6" name="矩形 5">
            <a:extLst>
              <a:ext uri="{FF2B5EF4-FFF2-40B4-BE49-F238E27FC236}">
                <a16:creationId xmlns:a16="http://schemas.microsoft.com/office/drawing/2014/main" id="{E6D65BBB-B6B7-4832-A4D9-5856E7B5344F}"/>
              </a:ext>
            </a:extLst>
          </p:cNvPr>
          <p:cNvSpPr/>
          <p:nvPr/>
        </p:nvSpPr>
        <p:spPr>
          <a:xfrm>
            <a:off x="6317412" y="2573905"/>
            <a:ext cx="5191996" cy="4097147"/>
          </a:xfrm>
          <a:prstGeom prst="rect">
            <a:avLst/>
          </a:prstGeom>
          <a:ln>
            <a:solidFill>
              <a:schemeClr val="tx1"/>
            </a:solidFill>
          </a:ln>
        </p:spPr>
        <p:txBody>
          <a:bodyPr wrap="square">
            <a:spAutoFit/>
          </a:bodyPr>
          <a:lstStyle/>
          <a:p>
            <a:pPr>
              <a:lnSpc>
                <a:spcPts val="2600"/>
              </a:lnSpc>
            </a:pPr>
            <a:r>
              <a:rPr lang="en-US" altLang="zh-CN" dirty="0">
                <a:latin typeface="Courier New" pitchFamily="49" charset="0"/>
                <a:cs typeface="Courier New" pitchFamily="49" charset="0"/>
              </a:rPr>
              <a:t>typedef </a:t>
            </a:r>
            <a:r>
              <a:rPr lang="en-US" altLang="zh-CN" dirty="0">
                <a:solidFill>
                  <a:srgbClr val="FF0000"/>
                </a:solidFill>
                <a:latin typeface="Courier New" pitchFamily="49" charset="0"/>
                <a:cs typeface="Courier New" pitchFamily="49" charset="0"/>
              </a:rPr>
              <a:t>int (*</a:t>
            </a:r>
            <a:r>
              <a:rPr lang="en-US" altLang="zh-CN" dirty="0">
                <a:latin typeface="Courier New" pitchFamily="49" charset="0"/>
                <a:cs typeface="Courier New" pitchFamily="49" charset="0"/>
              </a:rPr>
              <a:t>PFUNC</a:t>
            </a:r>
            <a:r>
              <a:rPr lang="en-US" altLang="zh-CN" dirty="0">
                <a:solidFill>
                  <a:srgbClr val="FF0000"/>
                </a:solidFill>
                <a:latin typeface="Courier New" pitchFamily="49" charset="0"/>
                <a:cs typeface="Courier New" pitchFamily="49" charset="0"/>
              </a:rPr>
              <a:t>)(int)</a:t>
            </a:r>
            <a:r>
              <a:rPr lang="en-US" altLang="zh-CN" dirty="0">
                <a:latin typeface="Courier New" pitchFamily="49" charset="0"/>
                <a:cs typeface="Courier New" pitchFamily="49" charset="0"/>
              </a:rPr>
              <a:t>;</a:t>
            </a:r>
          </a:p>
          <a:p>
            <a:pPr>
              <a:lnSpc>
                <a:spcPts val="2600"/>
              </a:lnSpc>
            </a:pPr>
            <a:r>
              <a:rPr lang="en-US" altLang="zh-CN" dirty="0">
                <a:latin typeface="Courier New" pitchFamily="49" charset="0"/>
                <a:cs typeface="Courier New" pitchFamily="49" charset="0"/>
              </a:rPr>
              <a:t>PFUNC pf;	</a:t>
            </a:r>
          </a:p>
          <a:p>
            <a:pPr>
              <a:lnSpc>
                <a:spcPts val="2600"/>
              </a:lnSpc>
            </a:pPr>
            <a:r>
              <a:rPr lang="zh-CN" altLang="en-US" dirty="0">
                <a:latin typeface="Courier New" pitchFamily="49" charset="0"/>
                <a:cs typeface="Courier New" pitchFamily="49" charset="0"/>
              </a:rPr>
              <a:t>或</a:t>
            </a:r>
            <a:endParaRPr lang="zh-CN" altLang="zh-CN" dirty="0">
              <a:latin typeface="Courier New" pitchFamily="49" charset="0"/>
              <a:cs typeface="Courier New" pitchFamily="49" charset="0"/>
            </a:endParaRPr>
          </a:p>
          <a:p>
            <a:pPr>
              <a:lnSpc>
                <a:spcPts val="2600"/>
              </a:lnSpc>
            </a:pPr>
            <a:r>
              <a:rPr lang="en-US" altLang="zh-CN" b="1" dirty="0">
                <a:solidFill>
                  <a:srgbClr val="FF0000"/>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pf</a:t>
            </a:r>
            <a:r>
              <a:rPr lang="en-US" altLang="zh-CN" b="1" dirty="0">
                <a:solidFill>
                  <a:srgbClr val="FF0000"/>
                </a:solidFill>
                <a:latin typeface="Courier New" pitchFamily="49" charset="0"/>
                <a:cs typeface="Courier New" pitchFamily="49" charset="0"/>
              </a:rPr>
              <a:t>)(int)</a:t>
            </a:r>
            <a:r>
              <a:rPr lang="en-US" altLang="zh-CN" b="1" dirty="0">
                <a:latin typeface="Courier New" pitchFamily="49" charset="0"/>
                <a:cs typeface="Courier New" pitchFamily="49" charset="0"/>
              </a:rPr>
              <a:t>;</a:t>
            </a:r>
          </a:p>
          <a:p>
            <a:pPr>
              <a:lnSpc>
                <a:spcPts val="2600"/>
              </a:lnSpc>
            </a:pPr>
            <a:endParaRPr lang="en-US" altLang="zh-CN" b="1" dirty="0">
              <a:latin typeface="Courier New" pitchFamily="49" charset="0"/>
              <a:cs typeface="Courier New" pitchFamily="49" charset="0"/>
            </a:endParaRPr>
          </a:p>
          <a:p>
            <a:pPr>
              <a:lnSpc>
                <a:spcPts val="2600"/>
              </a:lnSpc>
            </a:pPr>
            <a:r>
              <a:rPr lang="en-US" altLang="zh-CN" dirty="0">
                <a:latin typeface="Courier New" pitchFamily="49" charset="0"/>
                <a:cs typeface="Courier New" pitchFamily="49" charset="0"/>
              </a:rPr>
              <a:t>pf = &amp;F; </a:t>
            </a:r>
          </a:p>
          <a:p>
            <a:pPr>
              <a:lnSpc>
                <a:spcPts val="2600"/>
              </a:lnSpc>
            </a:pPr>
            <a:r>
              <a:rPr lang="zh-CN" altLang="en-US" dirty="0">
                <a:latin typeface="Courier New" pitchFamily="49" charset="0"/>
                <a:cs typeface="Courier New" pitchFamily="49" charset="0"/>
              </a:rPr>
              <a:t>或</a:t>
            </a:r>
            <a:endParaRPr lang="en-US" altLang="zh-CN" dirty="0">
              <a:latin typeface="Courier New" pitchFamily="49" charset="0"/>
              <a:cs typeface="Courier New" pitchFamily="49" charset="0"/>
            </a:endParaRPr>
          </a:p>
          <a:p>
            <a:pPr>
              <a:lnSpc>
                <a:spcPts val="2600"/>
              </a:lnSpc>
            </a:pPr>
            <a:r>
              <a:rPr lang="en-US" altLang="zh-CN" b="1" dirty="0">
                <a:latin typeface="Courier New" pitchFamily="49" charset="0"/>
                <a:cs typeface="Courier New" pitchFamily="49" charset="0"/>
              </a:rPr>
              <a:t>pf = F;</a:t>
            </a:r>
          </a:p>
          <a:p>
            <a:pPr>
              <a:lnSpc>
                <a:spcPts val="2600"/>
              </a:lnSpc>
            </a:pPr>
            <a:endParaRPr lang="en-US" altLang="zh-CN" dirty="0">
              <a:latin typeface="Courier New" pitchFamily="49" charset="0"/>
              <a:cs typeface="Courier New" pitchFamily="49" charset="0"/>
            </a:endParaRPr>
          </a:p>
          <a:p>
            <a:pPr>
              <a:lnSpc>
                <a:spcPts val="2600"/>
              </a:lnSpc>
            </a:pPr>
            <a:r>
              <a:rPr lang="en-US" altLang="zh-CN" dirty="0">
                <a:latin typeface="Courier New" pitchFamily="49" charset="0"/>
                <a:cs typeface="Courier New" pitchFamily="49" charset="0"/>
              </a:rPr>
              <a:t>(*pf)(</a:t>
            </a:r>
            <a:r>
              <a:rPr lang="en-US" altLang="zh-CN" dirty="0">
                <a:solidFill>
                  <a:srgbClr val="FF0000"/>
                </a:solidFill>
                <a:latin typeface="Courier New" pitchFamily="49" charset="0"/>
                <a:cs typeface="Courier New" pitchFamily="49" charset="0"/>
              </a:rPr>
              <a:t>10</a:t>
            </a:r>
            <a:r>
              <a:rPr lang="en-US" altLang="zh-CN" dirty="0">
                <a:latin typeface="Courier New" pitchFamily="49" charset="0"/>
                <a:cs typeface="Courier New" pitchFamily="49" charset="0"/>
              </a:rPr>
              <a:t>);</a:t>
            </a:r>
          </a:p>
          <a:p>
            <a:pPr>
              <a:lnSpc>
                <a:spcPts val="2600"/>
              </a:lnSpc>
            </a:pPr>
            <a:r>
              <a:rPr lang="zh-CN" altLang="zh-CN" dirty="0">
                <a:latin typeface="Courier New" pitchFamily="49" charset="0"/>
                <a:cs typeface="Courier New" pitchFamily="49" charset="0"/>
              </a:rPr>
              <a:t>或</a:t>
            </a:r>
            <a:r>
              <a:rPr lang="en-US" altLang="zh-CN" dirty="0">
                <a:latin typeface="Courier New" pitchFamily="49" charset="0"/>
                <a:cs typeface="Courier New" pitchFamily="49" charset="0"/>
              </a:rPr>
              <a:t>	</a:t>
            </a:r>
          </a:p>
          <a:p>
            <a:pPr>
              <a:lnSpc>
                <a:spcPts val="2600"/>
              </a:lnSpc>
            </a:pPr>
            <a:r>
              <a:rPr lang="en-US" altLang="zh-CN" b="1" dirty="0">
                <a:latin typeface="Courier New" pitchFamily="49" charset="0"/>
                <a:cs typeface="Courier New" pitchFamily="49" charset="0"/>
              </a:rPr>
              <a:t>pf(</a:t>
            </a:r>
            <a:r>
              <a:rPr lang="en-US" altLang="zh-CN" b="1" dirty="0">
                <a:solidFill>
                  <a:srgbClr val="FF0000"/>
                </a:solidFill>
                <a:latin typeface="Courier New" pitchFamily="49" charset="0"/>
                <a:cs typeface="Courier New" pitchFamily="49" charset="0"/>
              </a:rPr>
              <a:t>10</a:t>
            </a:r>
            <a:r>
              <a:rPr lang="en-US" altLang="zh-CN" b="1" dirty="0">
                <a:latin typeface="Courier New" pitchFamily="49" charset="0"/>
                <a:cs typeface="Courier New" pitchFamily="49" charset="0"/>
              </a:rPr>
              <a:t>); </a:t>
            </a:r>
            <a:r>
              <a:rPr lang="en-US" altLang="zh-CN" dirty="0">
                <a:latin typeface="Courier New" pitchFamily="49" charset="0"/>
                <a:cs typeface="Courier New" pitchFamily="49" charset="0"/>
              </a:rPr>
              <a:t>	//</a:t>
            </a:r>
            <a:r>
              <a:rPr lang="zh-CN" altLang="zh-CN" dirty="0">
                <a:latin typeface="Courier New" pitchFamily="49" charset="0"/>
                <a:cs typeface="Courier New" pitchFamily="49" charset="0"/>
              </a:rPr>
              <a:t>实参为</a:t>
            </a:r>
            <a:r>
              <a:rPr lang="en-US" altLang="zh-CN" dirty="0">
                <a:latin typeface="Courier New" pitchFamily="49" charset="0"/>
                <a:cs typeface="Courier New" pitchFamily="49" charset="0"/>
              </a:rPr>
              <a:t>10</a:t>
            </a:r>
            <a:endParaRPr lang="zh-CN" altLang="zh-CN" b="1" dirty="0">
              <a:latin typeface="Courier New" pitchFamily="49" charset="0"/>
              <a:cs typeface="Courier New" pitchFamily="49" charset="0"/>
            </a:endParaRPr>
          </a:p>
        </p:txBody>
      </p:sp>
    </p:spTree>
    <p:extLst>
      <p:ext uri="{BB962C8B-B14F-4D97-AF65-F5344CB8AC3E}">
        <p14:creationId xmlns:p14="http://schemas.microsoft.com/office/powerpoint/2010/main" val="40331962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dirty="0"/>
              <a:t>函数指针</a:t>
            </a:r>
          </a:p>
        </p:txBody>
      </p:sp>
      <p:sp>
        <p:nvSpPr>
          <p:cNvPr id="56323" name="内容占位符 2"/>
          <p:cNvSpPr>
            <a:spLocks noGrp="1"/>
          </p:cNvSpPr>
          <p:nvPr>
            <p:ph idx="1"/>
          </p:nvPr>
        </p:nvSpPr>
        <p:spPr/>
        <p:txBody>
          <a:bodyPr/>
          <a:lstStyle/>
          <a:p>
            <a:r>
              <a:rPr lang="zh-CN" altLang="en-US" dirty="0"/>
              <a:t>可以用来调用</a:t>
            </a:r>
            <a:r>
              <a:rPr lang="zh-CN" altLang="zh-CN" dirty="0"/>
              <a:t>函数</a:t>
            </a:r>
            <a:endParaRPr lang="en-US" altLang="zh-CN" b="0" dirty="0">
              <a:latin typeface="Courier New" pitchFamily="49" charset="0"/>
              <a:cs typeface="Courier New" pitchFamily="49" charset="0"/>
            </a:endParaRPr>
          </a:p>
        </p:txBody>
      </p:sp>
      <p:sp>
        <p:nvSpPr>
          <p:cNvPr id="5632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464DA121-3E0A-411D-9504-226E21FA60B2}" type="slidenum">
              <a:rPr lang="en-US" altLang="zh-CN" sz="1200">
                <a:ea typeface="楷体_GB2312" pitchFamily="49" charset="-122"/>
              </a:rPr>
              <a:pPr algn="r" eaLnBrk="1" hangingPunct="1"/>
              <a:t>72</a:t>
            </a:fld>
            <a:endParaRPr lang="en-US" altLang="zh-CN" sz="1200">
              <a:ea typeface="楷体_GB2312" pitchFamily="49" charset="-122"/>
            </a:endParaRPr>
          </a:p>
        </p:txBody>
      </p:sp>
      <p:sp>
        <p:nvSpPr>
          <p:cNvPr id="6" name="矩形 5">
            <a:extLst>
              <a:ext uri="{FF2B5EF4-FFF2-40B4-BE49-F238E27FC236}">
                <a16:creationId xmlns:a16="http://schemas.microsoft.com/office/drawing/2014/main" id="{E6D65BBB-B6B7-4832-A4D9-5856E7B5344F}"/>
              </a:ext>
            </a:extLst>
          </p:cNvPr>
          <p:cNvSpPr/>
          <p:nvPr/>
        </p:nvSpPr>
        <p:spPr>
          <a:xfrm>
            <a:off x="334565" y="1538790"/>
            <a:ext cx="5940000" cy="1096326"/>
          </a:xfrm>
          <a:prstGeom prst="rect">
            <a:avLst/>
          </a:prstGeom>
          <a:ln>
            <a:solidFill>
              <a:schemeClr val="tx1"/>
            </a:solidFill>
          </a:ln>
        </p:spPr>
        <p:txBody>
          <a:bodyPr wrap="square">
            <a:spAutoFit/>
          </a:bodyPr>
          <a:lstStyle/>
          <a:p>
            <a:pPr>
              <a:lnSpc>
                <a:spcPts val="2600"/>
              </a:lnSpc>
            </a:pPr>
            <a:r>
              <a:rPr lang="en-US" altLang="zh-CN" dirty="0">
                <a:solidFill>
                  <a:srgbClr val="FF0000"/>
                </a:solidFill>
                <a:latin typeface="Courier New" panose="02070309020205020404" pitchFamily="49" charset="0"/>
                <a:ea typeface="华文中宋" panose="02010600040101010101" pitchFamily="2" charset="-122"/>
                <a:cs typeface="Courier New" panose="02070309020205020404" pitchFamily="49" charset="0"/>
              </a:rPr>
              <a:t>double</a:t>
            </a:r>
            <a:r>
              <a:rPr lang="en-US" altLang="zh-CN" dirty="0">
                <a:latin typeface="Courier New" panose="02070309020205020404" pitchFamily="49" charset="0"/>
                <a:ea typeface="华文中宋" panose="02010600040101010101" pitchFamily="2" charset="-122"/>
                <a:cs typeface="Courier New" panose="02070309020205020404" pitchFamily="49" charset="0"/>
              </a:rPr>
              <a:t> </a:t>
            </a:r>
            <a:r>
              <a:rPr lang="en-US" altLang="zh-CN" dirty="0">
                <a:solidFill>
                  <a:srgbClr val="FF0000"/>
                </a:solidFill>
                <a:latin typeface="Courier New" panose="02070309020205020404" pitchFamily="49" charset="0"/>
                <a:ea typeface="华文中宋" panose="02010600040101010101" pitchFamily="2" charset="-122"/>
                <a:cs typeface="Courier New" panose="02070309020205020404" pitchFamily="49" charset="0"/>
              </a:rPr>
              <a:t>(*</a:t>
            </a:r>
            <a:r>
              <a:rPr lang="en-US" altLang="zh-CN" b="1" dirty="0">
                <a:latin typeface="Courier New" panose="02070309020205020404" pitchFamily="49" charset="0"/>
                <a:ea typeface="华文中宋" panose="02010600040101010101" pitchFamily="2" charset="-122"/>
                <a:cs typeface="Courier New" panose="02070309020205020404" pitchFamily="49" charset="0"/>
              </a:rPr>
              <a:t>pfu</a:t>
            </a:r>
            <a:r>
              <a:rPr lang="en-US" altLang="zh-CN" dirty="0">
                <a:solidFill>
                  <a:srgbClr val="FF0000"/>
                </a:solidFill>
                <a:latin typeface="Courier New" panose="02070309020205020404" pitchFamily="49" charset="0"/>
                <a:ea typeface="华文中宋" panose="02010600040101010101" pitchFamily="2" charset="-122"/>
                <a:cs typeface="Courier New" panose="02070309020205020404" pitchFamily="49" charset="0"/>
              </a:rPr>
              <a:t>)(double)</a:t>
            </a:r>
            <a:r>
              <a:rPr lang="en-US" altLang="zh-CN" dirty="0">
                <a:latin typeface="Courier New" panose="02070309020205020404" pitchFamily="49" charset="0"/>
                <a:ea typeface="华文中宋" panose="02010600040101010101" pitchFamily="2" charset="-122"/>
                <a:cs typeface="Courier New" panose="02070309020205020404" pitchFamily="49" charset="0"/>
              </a:rPr>
              <a:t> = </a:t>
            </a:r>
            <a:r>
              <a:rPr lang="en-US" altLang="zh-CN" b="1" dirty="0" err="1">
                <a:latin typeface="Courier New" panose="02070309020205020404" pitchFamily="49" charset="0"/>
                <a:ea typeface="华文中宋" panose="02010600040101010101" pitchFamily="2" charset="-122"/>
                <a:cs typeface="Courier New" panose="02070309020205020404" pitchFamily="49" charset="0"/>
              </a:rPr>
              <a:t>MyFoo</a:t>
            </a:r>
            <a:r>
              <a:rPr lang="en-US" altLang="zh-CN" dirty="0">
                <a:latin typeface="Courier New" panose="02070309020205020404" pitchFamily="49" charset="0"/>
                <a:ea typeface="华文中宋" panose="02010600040101010101" pitchFamily="2" charset="-122"/>
                <a:cs typeface="Courier New" panose="02070309020205020404" pitchFamily="49" charset="0"/>
              </a:rPr>
              <a:t>; </a:t>
            </a:r>
          </a:p>
          <a:p>
            <a:pPr>
              <a:lnSpc>
                <a:spcPts val="2600"/>
              </a:lnSpc>
            </a:pPr>
            <a:endParaRPr lang="en-US" altLang="zh-CN" dirty="0">
              <a:latin typeface="Courier New" panose="02070309020205020404" pitchFamily="49" charset="0"/>
              <a:ea typeface="华文中宋" panose="02010600040101010101" pitchFamily="2" charset="-122"/>
              <a:cs typeface="Courier New" panose="02070309020205020404" pitchFamily="49" charset="0"/>
            </a:endParaRPr>
          </a:p>
          <a:p>
            <a:pPr>
              <a:lnSpc>
                <a:spcPts val="2600"/>
              </a:lnSpc>
            </a:pPr>
            <a:r>
              <a:rPr lang="en-US" altLang="zh-CN" b="1" dirty="0">
                <a:latin typeface="Courier New" panose="02070309020205020404" pitchFamily="49" charset="0"/>
                <a:ea typeface="华文中宋" panose="02010600040101010101" pitchFamily="2" charset="-122"/>
                <a:cs typeface="Courier New" panose="02070309020205020404" pitchFamily="49" charset="0"/>
              </a:rPr>
              <a:t>pfu</a:t>
            </a:r>
            <a:r>
              <a:rPr lang="en-US" altLang="zh-CN" dirty="0">
                <a:latin typeface="Courier New" panose="02070309020205020404" pitchFamily="49" charset="0"/>
                <a:ea typeface="华文中宋" panose="02010600040101010101" pitchFamily="2" charset="-122"/>
                <a:cs typeface="Courier New" panose="02070309020205020404" pitchFamily="49" charset="0"/>
              </a:rPr>
              <a:t>(10.7); //</a:t>
            </a:r>
            <a:r>
              <a:rPr lang="zh-CN" altLang="zh-CN" dirty="0">
                <a:latin typeface="Courier New" panose="02070309020205020404" pitchFamily="49" charset="0"/>
                <a:ea typeface="华文中宋" panose="02010600040101010101" pitchFamily="2" charset="-122"/>
                <a:cs typeface="Courier New" panose="02070309020205020404" pitchFamily="49" charset="0"/>
              </a:rPr>
              <a:t>实参为</a:t>
            </a:r>
            <a:r>
              <a:rPr lang="en-US" altLang="zh-CN" dirty="0">
                <a:latin typeface="Courier New" panose="02070309020205020404" pitchFamily="49" charset="0"/>
                <a:ea typeface="华文中宋" panose="02010600040101010101" pitchFamily="2" charset="-122"/>
                <a:cs typeface="Courier New" panose="02070309020205020404" pitchFamily="49" charset="0"/>
              </a:rPr>
              <a:t>10.7</a:t>
            </a:r>
            <a:endParaRPr lang="zh-CN" altLang="zh-CN" dirty="0">
              <a:latin typeface="Courier New" panose="02070309020205020404" pitchFamily="49" charset="0"/>
              <a:ea typeface="华文中宋" panose="02010600040101010101" pitchFamily="2" charset="-122"/>
              <a:cs typeface="Courier New" panose="02070309020205020404" pitchFamily="49" charset="0"/>
            </a:endParaRPr>
          </a:p>
        </p:txBody>
      </p:sp>
      <p:sp>
        <p:nvSpPr>
          <p:cNvPr id="7" name="矩形 6">
            <a:extLst>
              <a:ext uri="{FF2B5EF4-FFF2-40B4-BE49-F238E27FC236}">
                <a16:creationId xmlns:a16="http://schemas.microsoft.com/office/drawing/2014/main" id="{A38DC53A-3A91-4878-ABE1-307B61DBF394}"/>
              </a:ext>
            </a:extLst>
          </p:cNvPr>
          <p:cNvSpPr/>
          <p:nvPr/>
        </p:nvSpPr>
        <p:spPr>
          <a:xfrm>
            <a:off x="340595" y="4564019"/>
            <a:ext cx="6744721" cy="434734"/>
          </a:xfrm>
          <a:prstGeom prst="rect">
            <a:avLst/>
          </a:prstGeom>
          <a:ln>
            <a:solidFill>
              <a:schemeClr val="tx1"/>
            </a:solidFill>
          </a:ln>
        </p:spPr>
        <p:txBody>
          <a:bodyPr wrap="square">
            <a:spAutoFit/>
          </a:bodyPr>
          <a:lstStyle/>
          <a:p>
            <a:pPr>
              <a:lnSpc>
                <a:spcPts val="2600"/>
              </a:lnSpc>
            </a:pPr>
            <a:r>
              <a:rPr lang="en-US" altLang="zh-CN" dirty="0">
                <a:latin typeface="Courier New" pitchFamily="49" charset="0"/>
                <a:cs typeface="Courier New" pitchFamily="49" charset="0"/>
              </a:rPr>
              <a:t>typedef </a:t>
            </a:r>
            <a:r>
              <a:rPr lang="en-US" altLang="zh-CN" dirty="0">
                <a:solidFill>
                  <a:srgbClr val="FF0000"/>
                </a:solidFill>
                <a:latin typeface="Courier New" pitchFamily="49" charset="0"/>
                <a:cs typeface="Courier New" pitchFamily="49" charset="0"/>
              </a:rPr>
              <a:t>double (*</a:t>
            </a:r>
            <a:r>
              <a:rPr lang="en-US" altLang="zh-CN" b="1" dirty="0">
                <a:latin typeface="Courier New" pitchFamily="49" charset="0"/>
                <a:cs typeface="Courier New" pitchFamily="49" charset="0"/>
              </a:rPr>
              <a:t>PFU</a:t>
            </a:r>
            <a:r>
              <a:rPr lang="en-US" altLang="zh-CN" dirty="0">
                <a:solidFill>
                  <a:srgbClr val="FF0000"/>
                </a:solidFill>
                <a:latin typeface="Courier New" pitchFamily="49" charset="0"/>
                <a:cs typeface="Courier New" pitchFamily="49" charset="0"/>
              </a:rPr>
              <a:t>)(double)</a:t>
            </a:r>
            <a:r>
              <a:rPr lang="en-US" altLang="zh-CN" dirty="0">
                <a:latin typeface="Courier New" pitchFamily="49" charset="0"/>
                <a:cs typeface="Courier New" pitchFamily="49" charset="0"/>
              </a:rPr>
              <a:t>;	</a:t>
            </a:r>
          </a:p>
        </p:txBody>
      </p:sp>
      <p:sp>
        <p:nvSpPr>
          <p:cNvPr id="8" name="矩形 7">
            <a:extLst>
              <a:ext uri="{FF2B5EF4-FFF2-40B4-BE49-F238E27FC236}">
                <a16:creationId xmlns:a16="http://schemas.microsoft.com/office/drawing/2014/main" id="{5C58D19C-64B5-412D-9F7D-E062F6E0B6E6}"/>
              </a:ext>
            </a:extLst>
          </p:cNvPr>
          <p:cNvSpPr/>
          <p:nvPr/>
        </p:nvSpPr>
        <p:spPr>
          <a:xfrm>
            <a:off x="6455245" y="1538790"/>
            <a:ext cx="5355595" cy="1768433"/>
          </a:xfrm>
          <a:prstGeom prst="rect">
            <a:avLst/>
          </a:prstGeom>
          <a:ln>
            <a:solidFill>
              <a:schemeClr val="tx1"/>
            </a:solidFill>
          </a:ln>
        </p:spPr>
        <p:txBody>
          <a:bodyPr wrap="square">
            <a:spAutoFit/>
          </a:bodyPr>
          <a:lstStyle/>
          <a:p>
            <a:pPr>
              <a:lnSpc>
                <a:spcPts val="2600"/>
              </a:lnSpc>
              <a:buFontTx/>
              <a:buNone/>
            </a:pPr>
            <a:r>
              <a:rPr lang="fr-FR" altLang="zh-CN" dirty="0">
                <a:latin typeface="Courier New" pitchFamily="49" charset="0"/>
                <a:cs typeface="Courier New" pitchFamily="49" charset="0"/>
              </a:rPr>
              <a:t>double </a:t>
            </a:r>
            <a:r>
              <a:rPr lang="fr-FR" altLang="zh-CN" b="1" dirty="0">
                <a:latin typeface="Courier New" pitchFamily="49" charset="0"/>
                <a:cs typeface="Courier New" pitchFamily="49" charset="0"/>
              </a:rPr>
              <a:t>MyFoo</a:t>
            </a:r>
            <a:r>
              <a:rPr lang="fr-FR" altLang="zh-CN" dirty="0">
                <a:latin typeface="Courier New" pitchFamily="49" charset="0"/>
                <a:cs typeface="Courier New" pitchFamily="49" charset="0"/>
              </a:rPr>
              <a:t>(double x)</a:t>
            </a:r>
            <a:endParaRPr lang="zh-CN" altLang="zh-CN" dirty="0">
              <a:latin typeface="Courier New" pitchFamily="49" charset="0"/>
              <a:cs typeface="Courier New" pitchFamily="49" charset="0"/>
            </a:endParaRPr>
          </a:p>
          <a:p>
            <a:pPr>
              <a:lnSpc>
                <a:spcPts val="2600"/>
              </a:lnSpc>
              <a:buFontTx/>
              <a:buNone/>
            </a:pPr>
            <a:r>
              <a:rPr lang="fr-FR" altLang="zh-CN" dirty="0">
                <a:latin typeface="Courier New" pitchFamily="49" charset="0"/>
                <a:cs typeface="Courier New" pitchFamily="49" charset="0"/>
              </a:rPr>
              <a:t>{</a:t>
            </a:r>
          </a:p>
          <a:p>
            <a:pPr>
              <a:lnSpc>
                <a:spcPts val="2600"/>
              </a:lnSpc>
              <a:buFontTx/>
              <a:buNone/>
            </a:pPr>
            <a:r>
              <a:rPr lang="fr-FR" altLang="zh-CN" dirty="0">
                <a:latin typeface="Courier New" pitchFamily="49" charset="0"/>
                <a:cs typeface="Courier New" pitchFamily="49" charset="0"/>
              </a:rPr>
              <a:t>	</a:t>
            </a:r>
            <a:r>
              <a:rPr lang="en-US" altLang="zh-CN" dirty="0">
                <a:latin typeface="Courier New" pitchFamily="49" charset="0"/>
                <a:cs typeface="Courier New" pitchFamily="49" charset="0"/>
              </a:rPr>
              <a:t>double f = 2 * x - 7;</a:t>
            </a:r>
            <a:endParaRPr lang="zh-CN" altLang="zh-CN" dirty="0">
              <a:latin typeface="Courier New" pitchFamily="49" charset="0"/>
              <a:cs typeface="Courier New" pitchFamily="49" charset="0"/>
            </a:endParaRPr>
          </a:p>
          <a:p>
            <a:pPr>
              <a:lnSpc>
                <a:spcPts val="2600"/>
              </a:lnSpc>
              <a:buFontTx/>
              <a:buNone/>
            </a:pPr>
            <a:r>
              <a:rPr lang="en-US" altLang="zh-CN" dirty="0">
                <a:latin typeface="Courier New" pitchFamily="49" charset="0"/>
                <a:cs typeface="Courier New" pitchFamily="49" charset="0"/>
              </a:rPr>
              <a:t>	return f;</a:t>
            </a:r>
            <a:endParaRPr lang="zh-CN" altLang="zh-CN" dirty="0">
              <a:latin typeface="Courier New" pitchFamily="49" charset="0"/>
              <a:cs typeface="Courier New" pitchFamily="49" charset="0"/>
            </a:endParaRPr>
          </a:p>
          <a:p>
            <a:pPr>
              <a:lnSpc>
                <a:spcPts val="2600"/>
              </a:lnSpc>
              <a:buFontTx/>
              <a:buNone/>
            </a:pP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p:txBody>
      </p:sp>
      <p:sp>
        <p:nvSpPr>
          <p:cNvPr id="10" name="矩形 9">
            <a:extLst>
              <a:ext uri="{FF2B5EF4-FFF2-40B4-BE49-F238E27FC236}">
                <a16:creationId xmlns:a16="http://schemas.microsoft.com/office/drawing/2014/main" id="{BC69FE68-9B84-4B12-B92E-6D49CA6B905C}"/>
              </a:ext>
            </a:extLst>
          </p:cNvPr>
          <p:cNvSpPr/>
          <p:nvPr/>
        </p:nvSpPr>
        <p:spPr>
          <a:xfrm>
            <a:off x="334565" y="2754481"/>
            <a:ext cx="5940000" cy="1759456"/>
          </a:xfrm>
          <a:prstGeom prst="rect">
            <a:avLst/>
          </a:prstGeom>
          <a:ln>
            <a:solidFill>
              <a:schemeClr val="tx1"/>
            </a:solidFill>
          </a:ln>
        </p:spPr>
        <p:txBody>
          <a:bodyPr wrap="square">
            <a:spAutoFit/>
          </a:bodyPr>
          <a:lstStyle/>
          <a:p>
            <a:pPr>
              <a:lnSpc>
                <a:spcPts val="2600"/>
              </a:lnSpc>
            </a:pPr>
            <a:r>
              <a:rPr lang="en-US" altLang="zh-CN" dirty="0">
                <a:solidFill>
                  <a:srgbClr val="FF0000"/>
                </a:solidFill>
                <a:latin typeface="Courier New" panose="02070309020205020404" pitchFamily="49" charset="0"/>
                <a:ea typeface="华文中宋" panose="02010600040101010101" pitchFamily="2" charset="-122"/>
                <a:cs typeface="Courier New" panose="02070309020205020404" pitchFamily="49" charset="0"/>
              </a:rPr>
              <a:t>double</a:t>
            </a:r>
            <a:r>
              <a:rPr lang="en-US" altLang="zh-CN" dirty="0">
                <a:latin typeface="Courier New" panose="02070309020205020404" pitchFamily="49" charset="0"/>
                <a:ea typeface="华文中宋" panose="02010600040101010101" pitchFamily="2" charset="-122"/>
                <a:cs typeface="Courier New" panose="02070309020205020404" pitchFamily="49" charset="0"/>
              </a:rPr>
              <a:t> </a:t>
            </a:r>
            <a:r>
              <a:rPr lang="en-US" altLang="zh-CN" dirty="0">
                <a:solidFill>
                  <a:srgbClr val="FF0000"/>
                </a:solidFill>
                <a:latin typeface="Courier New" panose="02070309020205020404" pitchFamily="49" charset="0"/>
                <a:ea typeface="华文中宋" panose="02010600040101010101" pitchFamily="2" charset="-122"/>
                <a:cs typeface="Courier New" panose="02070309020205020404" pitchFamily="49" charset="0"/>
              </a:rPr>
              <a:t>(*</a:t>
            </a:r>
            <a:r>
              <a:rPr lang="en-US" altLang="zh-CN" b="1" dirty="0">
                <a:latin typeface="Courier New" panose="02070309020205020404" pitchFamily="49" charset="0"/>
                <a:ea typeface="华文中宋" panose="02010600040101010101" pitchFamily="2" charset="-122"/>
                <a:cs typeface="Courier New" panose="02070309020205020404" pitchFamily="49" charset="0"/>
              </a:rPr>
              <a:t>pfu</a:t>
            </a:r>
            <a:r>
              <a:rPr lang="en-US" altLang="zh-CN" dirty="0">
                <a:solidFill>
                  <a:srgbClr val="FF0000"/>
                </a:solidFill>
                <a:latin typeface="Courier New" panose="02070309020205020404" pitchFamily="49" charset="0"/>
                <a:ea typeface="华文中宋" panose="02010600040101010101" pitchFamily="2" charset="-122"/>
                <a:cs typeface="Courier New" panose="02070309020205020404" pitchFamily="49" charset="0"/>
              </a:rPr>
              <a:t>)(double)</a:t>
            </a:r>
            <a:r>
              <a:rPr lang="en-US" altLang="zh-CN" dirty="0">
                <a:latin typeface="Courier New" panose="02070309020205020404" pitchFamily="49" charset="0"/>
                <a:ea typeface="华文中宋" panose="02010600040101010101" pitchFamily="2" charset="-122"/>
                <a:cs typeface="Courier New" panose="02070309020205020404" pitchFamily="49" charset="0"/>
              </a:rPr>
              <a:t> = &amp;</a:t>
            </a:r>
            <a:r>
              <a:rPr lang="en-US" altLang="zh-CN" b="1" dirty="0" err="1">
                <a:latin typeface="Courier New" panose="02070309020205020404" pitchFamily="49" charset="0"/>
                <a:ea typeface="华文中宋" panose="02010600040101010101" pitchFamily="2" charset="-122"/>
                <a:cs typeface="Courier New" panose="02070309020205020404" pitchFamily="49" charset="0"/>
              </a:rPr>
              <a:t>MyFoo</a:t>
            </a:r>
            <a:r>
              <a:rPr lang="en-US" altLang="zh-CN" dirty="0">
                <a:latin typeface="Courier New" panose="02070309020205020404" pitchFamily="49" charset="0"/>
                <a:ea typeface="华文中宋" panose="02010600040101010101" pitchFamily="2" charset="-122"/>
                <a:cs typeface="Courier New" panose="02070309020205020404" pitchFamily="49" charset="0"/>
              </a:rPr>
              <a:t>; </a:t>
            </a:r>
          </a:p>
          <a:p>
            <a:pPr>
              <a:lnSpc>
                <a:spcPts val="2600"/>
              </a:lnSpc>
            </a:pPr>
            <a:endParaRPr lang="en-US" altLang="zh-CN" dirty="0">
              <a:latin typeface="Courier New" panose="02070309020205020404" pitchFamily="49" charset="0"/>
              <a:ea typeface="华文中宋" panose="02010600040101010101" pitchFamily="2" charset="-122"/>
              <a:cs typeface="Courier New" panose="02070309020205020404" pitchFamily="49" charset="0"/>
            </a:endParaRPr>
          </a:p>
          <a:p>
            <a:pPr>
              <a:lnSpc>
                <a:spcPts val="2600"/>
              </a:lnSpc>
            </a:pPr>
            <a:r>
              <a:rPr lang="en-US" altLang="zh-CN" dirty="0">
                <a:latin typeface="Courier New" panose="02070309020205020404" pitchFamily="49" charset="0"/>
                <a:ea typeface="华文中宋" panose="02010600040101010101" pitchFamily="2" charset="-122"/>
                <a:cs typeface="Courier New" panose="02070309020205020404" pitchFamily="49" charset="0"/>
              </a:rPr>
              <a:t>(*</a:t>
            </a:r>
            <a:r>
              <a:rPr lang="en-US" altLang="zh-CN" b="1" dirty="0">
                <a:latin typeface="Courier New" panose="02070309020205020404" pitchFamily="49" charset="0"/>
                <a:ea typeface="华文中宋" panose="02010600040101010101" pitchFamily="2" charset="-122"/>
                <a:cs typeface="Courier New" panose="02070309020205020404" pitchFamily="49" charset="0"/>
              </a:rPr>
              <a:t>pfu</a:t>
            </a:r>
            <a:r>
              <a:rPr lang="en-US" altLang="zh-CN" dirty="0">
                <a:latin typeface="Courier New" panose="02070309020205020404" pitchFamily="49" charset="0"/>
                <a:ea typeface="华文中宋" panose="02010600040101010101" pitchFamily="2" charset="-122"/>
                <a:cs typeface="Courier New" panose="02070309020205020404" pitchFamily="49" charset="0"/>
              </a:rPr>
              <a:t>)(10.7); //</a:t>
            </a:r>
            <a:r>
              <a:rPr lang="zh-CN" altLang="zh-CN" dirty="0">
                <a:latin typeface="Courier New" panose="02070309020205020404" pitchFamily="49" charset="0"/>
                <a:ea typeface="华文中宋" panose="02010600040101010101" pitchFamily="2" charset="-122"/>
                <a:cs typeface="Courier New" panose="02070309020205020404" pitchFamily="49" charset="0"/>
              </a:rPr>
              <a:t>实参为</a:t>
            </a:r>
            <a:r>
              <a:rPr lang="en-US" altLang="zh-CN" dirty="0">
                <a:latin typeface="Courier New" panose="02070309020205020404" pitchFamily="49" charset="0"/>
                <a:ea typeface="华文中宋" panose="02010600040101010101" pitchFamily="2" charset="-122"/>
                <a:cs typeface="Courier New" panose="02070309020205020404" pitchFamily="49" charset="0"/>
              </a:rPr>
              <a:t>10.7</a:t>
            </a:r>
          </a:p>
          <a:p>
            <a:pPr>
              <a:lnSpc>
                <a:spcPts val="2600"/>
              </a:lnSpc>
            </a:pPr>
            <a:r>
              <a:rPr lang="en-US" altLang="zh-CN" b="1" dirty="0">
                <a:latin typeface="Courier New" panose="02070309020205020404" pitchFamily="49" charset="0"/>
                <a:ea typeface="华文中宋" panose="02010600040101010101" pitchFamily="2" charset="-122"/>
                <a:cs typeface="Courier New" panose="02070309020205020404" pitchFamily="49" charset="0"/>
              </a:rPr>
              <a:t> </a:t>
            </a:r>
            <a:r>
              <a:rPr lang="en-US" altLang="zh-CN" b="1" dirty="0" err="1">
                <a:latin typeface="Courier New" panose="02070309020205020404" pitchFamily="49" charset="0"/>
                <a:ea typeface="华文中宋" panose="02010600040101010101" pitchFamily="2" charset="-122"/>
                <a:cs typeface="Courier New" panose="02070309020205020404" pitchFamily="49" charset="0"/>
              </a:rPr>
              <a:t>pfu</a:t>
            </a:r>
            <a:r>
              <a:rPr lang="en-US" altLang="zh-CN" dirty="0">
                <a:latin typeface="Courier New" panose="02070309020205020404" pitchFamily="49" charset="0"/>
                <a:ea typeface="华文中宋" panose="02010600040101010101" pitchFamily="2" charset="-122"/>
                <a:cs typeface="Courier New" panose="02070309020205020404" pitchFamily="49" charset="0"/>
              </a:rPr>
              <a:t>(10.7);</a:t>
            </a:r>
          </a:p>
          <a:p>
            <a:pPr>
              <a:lnSpc>
                <a:spcPts val="2600"/>
              </a:lnSpc>
            </a:pPr>
            <a:r>
              <a:rPr lang="zh-CN" altLang="en-US" dirty="0">
                <a:latin typeface="Courier New" panose="02070309020205020404" pitchFamily="49" charset="0"/>
                <a:ea typeface="华文中宋" panose="02010600040101010101" pitchFamily="2" charset="-122"/>
                <a:cs typeface="Courier New" panose="02070309020205020404" pitchFamily="49" charset="0"/>
              </a:rPr>
              <a:t>编译器 对 </a:t>
            </a:r>
            <a:r>
              <a:rPr lang="en-US" altLang="zh-CN" dirty="0" err="1">
                <a:latin typeface="Courier New" panose="02070309020205020404" pitchFamily="49" charset="0"/>
                <a:ea typeface="华文中宋" panose="02010600040101010101" pitchFamily="2" charset="-122"/>
                <a:cs typeface="Courier New" panose="02070309020205020404" pitchFamily="49" charset="0"/>
              </a:rPr>
              <a:t>MyFoo</a:t>
            </a:r>
            <a:r>
              <a:rPr lang="en-US" altLang="zh-CN" dirty="0">
                <a:latin typeface="Courier New" panose="02070309020205020404" pitchFamily="49" charset="0"/>
                <a:ea typeface="华文中宋" panose="02010600040101010101" pitchFamily="2" charset="-122"/>
                <a:cs typeface="Courier New" panose="02070309020205020404" pitchFamily="49" charset="0"/>
              </a:rPr>
              <a:t> </a:t>
            </a:r>
            <a:r>
              <a:rPr lang="zh-CN" altLang="en-US" dirty="0">
                <a:latin typeface="Courier New" panose="02070309020205020404" pitchFamily="49" charset="0"/>
                <a:ea typeface="华文中宋" panose="02010600040101010101" pitchFamily="2" charset="-122"/>
                <a:cs typeface="Courier New" panose="02070309020205020404" pitchFamily="49" charset="0"/>
              </a:rPr>
              <a:t>和 </a:t>
            </a:r>
            <a:r>
              <a:rPr lang="en-US" altLang="zh-CN" dirty="0">
                <a:latin typeface="Courier New" panose="02070309020205020404" pitchFamily="49" charset="0"/>
                <a:ea typeface="华文中宋" panose="02010600040101010101" pitchFamily="2" charset="-122"/>
                <a:cs typeface="Courier New" panose="02070309020205020404" pitchFamily="49" charset="0"/>
              </a:rPr>
              <a:t>&amp;</a:t>
            </a:r>
            <a:r>
              <a:rPr lang="en-US" altLang="zh-CN" dirty="0" err="1">
                <a:latin typeface="Courier New" panose="02070309020205020404" pitchFamily="49" charset="0"/>
                <a:ea typeface="华文中宋" panose="02010600040101010101" pitchFamily="2" charset="-122"/>
                <a:cs typeface="Courier New" panose="02070309020205020404" pitchFamily="49" charset="0"/>
              </a:rPr>
              <a:t>MyFoo</a:t>
            </a:r>
            <a:r>
              <a:rPr lang="en-US" altLang="zh-CN" dirty="0">
                <a:latin typeface="Courier New" panose="02070309020205020404" pitchFamily="49" charset="0"/>
                <a:ea typeface="华文中宋" panose="02010600040101010101" pitchFamily="2" charset="-122"/>
                <a:cs typeface="Courier New" panose="02070309020205020404" pitchFamily="49" charset="0"/>
              </a:rPr>
              <a:t> </a:t>
            </a:r>
            <a:r>
              <a:rPr lang="zh-CN" altLang="en-US" dirty="0">
                <a:latin typeface="Courier New" panose="02070309020205020404" pitchFamily="49" charset="0"/>
                <a:ea typeface="华文中宋" panose="02010600040101010101" pitchFamily="2" charset="-122"/>
                <a:cs typeface="Courier New" panose="02070309020205020404" pitchFamily="49" charset="0"/>
              </a:rPr>
              <a:t>不做区分</a:t>
            </a:r>
            <a:r>
              <a:rPr lang="en-US" altLang="zh-CN" dirty="0">
                <a:latin typeface="Courier New" panose="02070309020205020404" pitchFamily="49" charset="0"/>
                <a:ea typeface="华文中宋" panose="02010600040101010101" pitchFamily="2" charset="-122"/>
                <a:cs typeface="Courier New" panose="02070309020205020404" pitchFamily="49" charset="0"/>
              </a:rPr>
              <a:t> </a:t>
            </a:r>
            <a:endParaRPr lang="zh-CN" altLang="zh-CN" dirty="0">
              <a:latin typeface="Courier New" panose="02070309020205020404" pitchFamily="49" charset="0"/>
              <a:ea typeface="华文中宋" panose="02010600040101010101" pitchFamily="2" charset="-122"/>
              <a:cs typeface="Courier New" panose="02070309020205020404" pitchFamily="49" charset="0"/>
            </a:endParaRPr>
          </a:p>
        </p:txBody>
      </p:sp>
      <p:sp>
        <p:nvSpPr>
          <p:cNvPr id="2" name="矩形 1">
            <a:extLst>
              <a:ext uri="{FF2B5EF4-FFF2-40B4-BE49-F238E27FC236}">
                <a16:creationId xmlns:a16="http://schemas.microsoft.com/office/drawing/2014/main" id="{F9DDACA3-DC18-441B-9AAA-A79D9118DBD3}"/>
              </a:ext>
            </a:extLst>
          </p:cNvPr>
          <p:cNvSpPr/>
          <p:nvPr/>
        </p:nvSpPr>
        <p:spPr>
          <a:xfrm>
            <a:off x="334565" y="5139190"/>
            <a:ext cx="9392449" cy="768159"/>
          </a:xfrm>
          <a:prstGeom prst="rect">
            <a:avLst/>
          </a:prstGeom>
          <a:ln>
            <a:solidFill>
              <a:schemeClr val="tx1"/>
            </a:solidFill>
          </a:ln>
        </p:spPr>
        <p:txBody>
          <a:bodyPr wrap="square">
            <a:spAutoFit/>
          </a:bodyPr>
          <a:lstStyle/>
          <a:p>
            <a:pPr>
              <a:lnSpc>
                <a:spcPts val="2600"/>
              </a:lnSpc>
              <a:spcBef>
                <a:spcPts val="0"/>
              </a:spcBef>
              <a:buFontTx/>
              <a:buNone/>
            </a:pPr>
            <a:r>
              <a:rPr lang="en-US" altLang="zh-CN" b="1" dirty="0">
                <a:latin typeface="Courier New" pitchFamily="49" charset="0"/>
                <a:cs typeface="Courier New" pitchFamily="49" charset="0"/>
              </a:rPr>
              <a:t>PFU</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pfu</a:t>
            </a:r>
            <a:r>
              <a:rPr lang="en-US" altLang="zh-CN" dirty="0">
                <a:latin typeface="Courier New" pitchFamily="49" charset="0"/>
                <a:cs typeface="Courier New" pitchFamily="49" charset="0"/>
              </a:rPr>
              <a:t>; </a:t>
            </a:r>
          </a:p>
          <a:p>
            <a:pPr>
              <a:lnSpc>
                <a:spcPts val="2600"/>
              </a:lnSpc>
              <a:spcBef>
                <a:spcPts val="0"/>
              </a:spcBef>
              <a:buFontTx/>
              <a:buNone/>
            </a:pPr>
            <a:r>
              <a:rPr lang="en-US" altLang="zh-CN" b="1" dirty="0">
                <a:latin typeface="Courier New" pitchFamily="49" charset="0"/>
                <a:cs typeface="Courier New" pitchFamily="49" charset="0"/>
              </a:rPr>
              <a:t>PFU</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func_list</a:t>
            </a:r>
            <a:r>
              <a:rPr lang="en-US" altLang="zh-CN" b="1" dirty="0">
                <a:latin typeface="Courier New" pitchFamily="49" charset="0"/>
                <a:cs typeface="Courier New" pitchFamily="49" charset="0"/>
              </a:rPr>
              <a:t>[5]</a:t>
            </a:r>
            <a:r>
              <a:rPr lang="en-US" altLang="zh-CN" dirty="0">
                <a:latin typeface="Courier New" pitchFamily="49" charset="0"/>
                <a:cs typeface="Courier New" pitchFamily="49" charset="0"/>
              </a:rPr>
              <a:t> = {sin, cos, tan, log, log10};</a:t>
            </a:r>
            <a:endParaRPr lang="zh-CN" altLang="zh-CN" dirty="0">
              <a:latin typeface="Courier New" pitchFamily="49" charset="0"/>
              <a:cs typeface="Courier New" pitchFamily="49" charset="0"/>
            </a:endParaRPr>
          </a:p>
        </p:txBody>
      </p:sp>
    </p:spTree>
    <p:extLst>
      <p:ext uri="{BB962C8B-B14F-4D97-AF65-F5344CB8AC3E}">
        <p14:creationId xmlns:p14="http://schemas.microsoft.com/office/powerpoint/2010/main" val="2951157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p:txBody>
          <a:bodyPr/>
          <a:lstStyle/>
          <a:p>
            <a:r>
              <a:rPr lang="zh-CN" altLang="en-US" sz="2400" b="0" dirty="0">
                <a:latin typeface="Courier New" pitchFamily="49" charset="0"/>
                <a:cs typeface="Courier New" pitchFamily="49" charset="0"/>
              </a:rPr>
              <a:t>例</a:t>
            </a:r>
            <a:r>
              <a:rPr lang="en-US" altLang="zh-CN" sz="2400" b="0" dirty="0">
                <a:latin typeface="Courier New" pitchFamily="49" charset="0"/>
                <a:cs typeface="Courier New" pitchFamily="49" charset="0"/>
              </a:rPr>
              <a:t>6.6 </a:t>
            </a:r>
            <a:r>
              <a:rPr lang="zh-CN" altLang="en-US" sz="2400" b="0" dirty="0">
                <a:latin typeface="Courier New" pitchFamily="49" charset="0"/>
                <a:cs typeface="Courier New" pitchFamily="49" charset="0"/>
              </a:rPr>
              <a:t>积分</a:t>
            </a:r>
            <a:r>
              <a:rPr lang="zh-CN" altLang="zh-CN" sz="2400" b="0" dirty="0">
                <a:latin typeface="Courier New" pitchFamily="49" charset="0"/>
                <a:cs typeface="Courier New" pitchFamily="49" charset="0"/>
              </a:rPr>
              <a:t>函数</a:t>
            </a:r>
            <a:r>
              <a:rPr lang="fr-FR" altLang="zh-CN" sz="2400" b="0" dirty="0">
                <a:latin typeface="Courier New" pitchFamily="49" charset="0"/>
                <a:cs typeface="Courier New" pitchFamily="49" charset="0"/>
              </a:rPr>
              <a:t>Integrate</a:t>
            </a:r>
            <a:r>
              <a:rPr lang="zh-CN" altLang="en-US" sz="2400" b="0" dirty="0">
                <a:latin typeface="Courier New" pitchFamily="49" charset="0"/>
                <a:cs typeface="Courier New" pitchFamily="49" charset="0"/>
              </a:rPr>
              <a:t>（</a:t>
            </a:r>
            <a:r>
              <a:rPr lang="zh-CN" altLang="zh-CN" sz="2400" b="0" dirty="0">
                <a:latin typeface="Courier New" pitchFamily="49" charset="0"/>
                <a:cs typeface="Courier New" pitchFamily="49" charset="0"/>
              </a:rPr>
              <a:t>可计算</a:t>
            </a:r>
            <a:r>
              <a:rPr lang="zh-CN" altLang="zh-CN" sz="2400" b="0" u="sng" dirty="0">
                <a:latin typeface="Courier New" pitchFamily="49" charset="0"/>
                <a:cs typeface="Courier New" pitchFamily="49" charset="0"/>
              </a:rPr>
              <a:t>任意一个</a:t>
            </a:r>
            <a:r>
              <a:rPr lang="zh-CN" altLang="zh-CN" sz="2400" b="0" dirty="0">
                <a:latin typeface="Courier New" pitchFamily="49" charset="0"/>
                <a:cs typeface="Courier New" pitchFamily="49" charset="0"/>
              </a:rPr>
              <a:t>一元可积函数在一个区间</a:t>
            </a:r>
            <a:r>
              <a:rPr lang="fr-FR" altLang="zh-CN" sz="2400" b="0" dirty="0">
                <a:latin typeface="Courier New" pitchFamily="49" charset="0"/>
                <a:cs typeface="Courier New" pitchFamily="49" charset="0"/>
              </a:rPr>
              <a:t>[x1, x2]</a:t>
            </a:r>
            <a:r>
              <a:rPr lang="zh-CN" altLang="zh-CN" sz="2400" b="0" dirty="0">
                <a:latin typeface="Courier New" pitchFamily="49" charset="0"/>
                <a:cs typeface="Courier New" pitchFamily="49" charset="0"/>
              </a:rPr>
              <a:t>上的定积分</a:t>
            </a:r>
            <a:r>
              <a:rPr lang="zh-CN" altLang="en-US" sz="2400" b="0" dirty="0">
                <a:latin typeface="Courier New" pitchFamily="49" charset="0"/>
                <a:cs typeface="Courier New" pitchFamily="49" charset="0"/>
              </a:rPr>
              <a:t>）</a:t>
            </a:r>
            <a:endParaRPr lang="en-US" altLang="zh-CN" sz="2400" b="0" dirty="0">
              <a:latin typeface="Courier New" pitchFamily="49" charset="0"/>
              <a:cs typeface="Courier New" pitchFamily="49" charset="0"/>
            </a:endParaRPr>
          </a:p>
          <a:p>
            <a:pPr lvl="1"/>
            <a:r>
              <a:rPr lang="zh-CN" altLang="zh-CN" b="0" dirty="0">
                <a:latin typeface="Courier New" pitchFamily="49" charset="0"/>
                <a:cs typeface="Courier New" pitchFamily="49" charset="0"/>
              </a:rPr>
              <a:t>该函数的调用形式：</a:t>
            </a:r>
            <a:endParaRPr lang="en-US" altLang="zh-CN" b="0" dirty="0">
              <a:latin typeface="Courier New" pitchFamily="49" charset="0"/>
              <a:cs typeface="Courier New" pitchFamily="49" charset="0"/>
            </a:endParaRPr>
          </a:p>
          <a:p>
            <a:pPr marL="457200" lvl="1" indent="0">
              <a:buNone/>
            </a:pPr>
            <a:r>
              <a:rPr lang="fr-FR" altLang="zh-CN" b="1" dirty="0">
                <a:solidFill>
                  <a:srgbClr val="FF0000"/>
                </a:solidFill>
                <a:latin typeface="Courier New" pitchFamily="49" charset="0"/>
                <a:cs typeface="Courier New" pitchFamily="49" charset="0"/>
              </a:rPr>
              <a:t>	Integrate(sin, 0, 3.14);</a:t>
            </a:r>
          </a:p>
          <a:p>
            <a:pPr>
              <a:buFontTx/>
              <a:buNone/>
            </a:pPr>
            <a:r>
              <a:rPr lang="fr-FR" altLang="zh-CN" sz="2400" b="0" dirty="0">
                <a:latin typeface="Courier New" pitchFamily="49" charset="0"/>
                <a:cs typeface="Courier New" pitchFamily="49" charset="0"/>
              </a:rPr>
              <a:t>			//</a:t>
            </a:r>
            <a:r>
              <a:rPr lang="zh-CN" altLang="zh-CN" sz="2400" b="0" dirty="0">
                <a:latin typeface="Courier New" pitchFamily="49" charset="0"/>
                <a:cs typeface="Courier New" pitchFamily="49" charset="0"/>
              </a:rPr>
              <a:t>计算函数</a:t>
            </a:r>
            <a:r>
              <a:rPr lang="fr-FR" altLang="zh-CN" sz="2400" b="0" dirty="0">
                <a:latin typeface="Courier New" pitchFamily="49" charset="0"/>
                <a:cs typeface="Courier New" pitchFamily="49" charset="0"/>
              </a:rPr>
              <a:t>sin</a:t>
            </a:r>
            <a:r>
              <a:rPr lang="zh-CN" altLang="zh-CN" sz="2400" b="0" dirty="0">
                <a:latin typeface="Courier New" pitchFamily="49" charset="0"/>
                <a:cs typeface="Courier New" pitchFamily="49" charset="0"/>
              </a:rPr>
              <a:t>在区间</a:t>
            </a:r>
            <a:r>
              <a:rPr lang="fr-FR" altLang="zh-CN" sz="2400" b="0" dirty="0">
                <a:latin typeface="Courier New" pitchFamily="49" charset="0"/>
                <a:cs typeface="Courier New" pitchFamily="49" charset="0"/>
              </a:rPr>
              <a:t>[0, 3.14]</a:t>
            </a:r>
            <a:r>
              <a:rPr lang="zh-CN" altLang="zh-CN" sz="2400" b="0" dirty="0">
                <a:latin typeface="Courier New" pitchFamily="49" charset="0"/>
                <a:cs typeface="Courier New" pitchFamily="49" charset="0"/>
              </a:rPr>
              <a:t>上的定积分</a:t>
            </a:r>
          </a:p>
          <a:p>
            <a:pPr marL="457200" lvl="1" indent="0">
              <a:buNone/>
            </a:pPr>
            <a:r>
              <a:rPr lang="fr-FR" altLang="zh-CN" b="1" dirty="0">
                <a:solidFill>
                  <a:srgbClr val="FF0000"/>
                </a:solidFill>
                <a:latin typeface="Courier New" pitchFamily="49" charset="0"/>
                <a:cs typeface="Courier New" pitchFamily="49" charset="0"/>
              </a:rPr>
              <a:t>	Integrate(cos, 1, 2);</a:t>
            </a:r>
          </a:p>
          <a:p>
            <a:pPr>
              <a:buFontTx/>
              <a:buNone/>
            </a:pPr>
            <a:r>
              <a:rPr lang="fr-FR" altLang="zh-CN" sz="2400" b="0" dirty="0">
                <a:latin typeface="Courier New" pitchFamily="49" charset="0"/>
                <a:cs typeface="Courier New" pitchFamily="49" charset="0"/>
              </a:rPr>
              <a:t>			//</a:t>
            </a:r>
            <a:r>
              <a:rPr lang="zh-CN" altLang="zh-CN" sz="2400" b="0" dirty="0">
                <a:latin typeface="Courier New" pitchFamily="49" charset="0"/>
                <a:cs typeface="Courier New" pitchFamily="49" charset="0"/>
              </a:rPr>
              <a:t>计算函数</a:t>
            </a:r>
            <a:r>
              <a:rPr lang="fr-FR" altLang="zh-CN" sz="2400" b="0" dirty="0">
                <a:latin typeface="Courier New" pitchFamily="49" charset="0"/>
                <a:cs typeface="Courier New" pitchFamily="49" charset="0"/>
              </a:rPr>
              <a:t>cos</a:t>
            </a:r>
            <a:r>
              <a:rPr lang="zh-CN" altLang="zh-CN" sz="2400" b="0" dirty="0">
                <a:latin typeface="Courier New" pitchFamily="49" charset="0"/>
                <a:cs typeface="Courier New" pitchFamily="49" charset="0"/>
              </a:rPr>
              <a:t>在区间</a:t>
            </a:r>
            <a:r>
              <a:rPr lang="fr-FR" altLang="zh-CN" sz="2400" b="0" dirty="0">
                <a:latin typeface="Courier New" pitchFamily="49" charset="0"/>
                <a:cs typeface="Courier New" pitchFamily="49" charset="0"/>
              </a:rPr>
              <a:t>[1, 2]</a:t>
            </a:r>
            <a:r>
              <a:rPr lang="zh-CN" altLang="zh-CN" sz="2400" b="0" dirty="0">
                <a:latin typeface="Courier New" pitchFamily="49" charset="0"/>
                <a:cs typeface="Courier New" pitchFamily="49" charset="0"/>
              </a:rPr>
              <a:t>上的定积分</a:t>
            </a:r>
          </a:p>
          <a:p>
            <a:pPr marL="457200" lvl="1" indent="0">
              <a:buNone/>
            </a:pPr>
            <a:r>
              <a:rPr lang="fr-FR" altLang="zh-CN" b="1" dirty="0">
                <a:solidFill>
                  <a:srgbClr val="FF0000"/>
                </a:solidFill>
                <a:latin typeface="Courier New" pitchFamily="49" charset="0"/>
                <a:cs typeface="Courier New" pitchFamily="49" charset="0"/>
              </a:rPr>
              <a:t>	Integrate(My</a:t>
            </a:r>
            <a:r>
              <a:rPr lang="en-US" altLang="zh-CN" b="1" dirty="0">
                <a:solidFill>
                  <a:srgbClr val="FF0000"/>
                </a:solidFill>
                <a:latin typeface="Courier New" pitchFamily="49" charset="0"/>
                <a:cs typeface="Courier New" pitchFamily="49" charset="0"/>
              </a:rPr>
              <a:t>Foo</a:t>
            </a:r>
            <a:r>
              <a:rPr lang="fr-FR" altLang="zh-CN" b="1" dirty="0">
                <a:solidFill>
                  <a:srgbClr val="FF0000"/>
                </a:solidFill>
                <a:latin typeface="Courier New" pitchFamily="49" charset="0"/>
                <a:cs typeface="Courier New" pitchFamily="49" charset="0"/>
              </a:rPr>
              <a:t>, 1, 10);</a:t>
            </a:r>
            <a:r>
              <a:rPr lang="fr-FR" altLang="zh-CN" b="1" dirty="0">
                <a:latin typeface="Courier New" pitchFamily="49" charset="0"/>
                <a:cs typeface="Courier New" pitchFamily="49" charset="0"/>
              </a:rPr>
              <a:t>	</a:t>
            </a:r>
          </a:p>
          <a:p>
            <a:pPr>
              <a:buFontTx/>
              <a:buNone/>
            </a:pPr>
            <a:r>
              <a:rPr lang="fr-FR" altLang="zh-CN" sz="2400" b="0" dirty="0">
                <a:latin typeface="Courier New" pitchFamily="49" charset="0"/>
                <a:cs typeface="Courier New" pitchFamily="49" charset="0"/>
              </a:rPr>
              <a:t>			//</a:t>
            </a:r>
            <a:r>
              <a:rPr lang="zh-CN" altLang="zh-CN" sz="2400" b="0" dirty="0">
                <a:latin typeface="Courier New" pitchFamily="49" charset="0"/>
                <a:cs typeface="Courier New" pitchFamily="49" charset="0"/>
              </a:rPr>
              <a:t>计算函数</a:t>
            </a:r>
            <a:r>
              <a:rPr lang="fr-FR" altLang="zh-CN" sz="2400" b="0" dirty="0">
                <a:latin typeface="Courier New" pitchFamily="49" charset="0"/>
                <a:cs typeface="Courier New" pitchFamily="49" charset="0"/>
              </a:rPr>
              <a:t>My</a:t>
            </a:r>
            <a:r>
              <a:rPr lang="en-US" altLang="zh-CN" sz="2400" b="0" dirty="0">
                <a:latin typeface="Courier New" pitchFamily="49" charset="0"/>
                <a:cs typeface="Courier New" pitchFamily="49" charset="0"/>
              </a:rPr>
              <a:t>Foo</a:t>
            </a:r>
            <a:r>
              <a:rPr lang="zh-CN" altLang="zh-CN" sz="2400" b="0" dirty="0">
                <a:latin typeface="Courier New" pitchFamily="49" charset="0"/>
                <a:cs typeface="Courier New" pitchFamily="49" charset="0"/>
              </a:rPr>
              <a:t>在区间</a:t>
            </a:r>
            <a:r>
              <a:rPr lang="fr-FR" altLang="zh-CN" sz="2400" b="0" dirty="0">
                <a:latin typeface="Courier New" pitchFamily="49" charset="0"/>
                <a:cs typeface="Courier New" pitchFamily="49" charset="0"/>
              </a:rPr>
              <a:t>[1, 10]</a:t>
            </a:r>
            <a:r>
              <a:rPr lang="zh-CN" altLang="zh-CN" sz="2400" b="0" dirty="0">
                <a:latin typeface="Courier New" pitchFamily="49" charset="0"/>
                <a:cs typeface="Courier New" pitchFamily="49" charset="0"/>
              </a:rPr>
              <a:t>上的定积分</a:t>
            </a:r>
          </a:p>
          <a:p>
            <a:pPr lvl="1"/>
            <a:r>
              <a:rPr lang="zh-CN" altLang="en-US" dirty="0">
                <a:latin typeface="Courier New" pitchFamily="49" charset="0"/>
                <a:cs typeface="Courier New" pitchFamily="49" charset="0"/>
              </a:rPr>
              <a:t>该函数的原型：</a:t>
            </a:r>
          </a:p>
        </p:txBody>
      </p:sp>
      <p:sp>
        <p:nvSpPr>
          <p:cNvPr id="59395"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6327A878-3219-4916-8A83-871F04900028}" type="slidenum">
              <a:rPr lang="en-US" altLang="zh-CN" sz="1200">
                <a:ea typeface="楷体_GB2312" pitchFamily="49" charset="-122"/>
              </a:rPr>
              <a:pPr algn="r" eaLnBrk="1" hangingPunct="1"/>
              <a:t>73</a:t>
            </a:fld>
            <a:endParaRPr lang="en-US" altLang="zh-CN" sz="1200">
              <a:ea typeface="楷体_GB2312" pitchFamily="49" charset="-122"/>
            </a:endParaRPr>
          </a:p>
        </p:txBody>
      </p:sp>
      <p:sp>
        <p:nvSpPr>
          <p:cNvPr id="2" name="矩形 1"/>
          <p:cNvSpPr>
            <a:spLocks noChangeArrowheads="1"/>
          </p:cNvSpPr>
          <p:nvPr/>
        </p:nvSpPr>
        <p:spPr bwMode="auto">
          <a:xfrm>
            <a:off x="64536" y="5172283"/>
            <a:ext cx="12060000"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dirty="0">
                <a:latin typeface="Courier New" pitchFamily="49" charset="0"/>
                <a:cs typeface="Courier New" pitchFamily="49" charset="0"/>
              </a:rPr>
              <a:t>d</a:t>
            </a:r>
            <a:r>
              <a:rPr lang="fr-FR" altLang="zh-CN" dirty="0">
                <a:latin typeface="Courier New" pitchFamily="49" charset="0"/>
                <a:cs typeface="Courier New" pitchFamily="49" charset="0"/>
              </a:rPr>
              <a:t>ouble Integrate(</a:t>
            </a:r>
            <a:r>
              <a:rPr lang="fr-FR" altLang="zh-CN" dirty="0">
                <a:solidFill>
                  <a:srgbClr val="FF0000"/>
                </a:solidFill>
                <a:latin typeface="Courier New" pitchFamily="49" charset="0"/>
                <a:cs typeface="Courier New" pitchFamily="49" charset="0"/>
              </a:rPr>
              <a:t>double (*</a:t>
            </a:r>
            <a:r>
              <a:rPr lang="fr-FR" altLang="zh-CN" b="1" dirty="0">
                <a:solidFill>
                  <a:srgbClr val="FF0000"/>
                </a:solidFill>
                <a:latin typeface="Courier New" pitchFamily="49" charset="0"/>
                <a:cs typeface="Courier New" pitchFamily="49" charset="0"/>
              </a:rPr>
              <a:t>pf</a:t>
            </a:r>
            <a:r>
              <a:rPr lang="en-US" altLang="zh-CN" b="1" dirty="0">
                <a:solidFill>
                  <a:srgbClr val="FF0000"/>
                </a:solidFill>
                <a:latin typeface="Courier New" pitchFamily="49" charset="0"/>
                <a:cs typeface="Courier New" pitchFamily="49" charset="0"/>
              </a:rPr>
              <a:t>u</a:t>
            </a:r>
            <a:r>
              <a:rPr lang="fr-FR" altLang="zh-CN" dirty="0">
                <a:solidFill>
                  <a:srgbClr val="FF0000"/>
                </a:solidFill>
                <a:latin typeface="Courier New" pitchFamily="49" charset="0"/>
                <a:cs typeface="Courier New" pitchFamily="49" charset="0"/>
              </a:rPr>
              <a:t>)(double x)</a:t>
            </a:r>
            <a:r>
              <a:rPr lang="fr-FR" altLang="zh-CN" dirty="0">
                <a:latin typeface="Courier New" pitchFamily="49" charset="0"/>
                <a:cs typeface="Courier New" pitchFamily="49" charset="0"/>
              </a:rPr>
              <a:t>, double x1, double x2)</a:t>
            </a:r>
            <a:endParaRPr lang="zh-CN" altLang="zh-CN" dirty="0">
              <a:latin typeface="Courier New" pitchFamily="49" charset="0"/>
              <a:cs typeface="Courier New" pitchFamily="49" charset="0"/>
            </a:endParaRPr>
          </a:p>
        </p:txBody>
      </p:sp>
      <p:sp>
        <p:nvSpPr>
          <p:cNvPr id="6" name="对话气泡: 矩形 5">
            <a:extLst>
              <a:ext uri="{FF2B5EF4-FFF2-40B4-BE49-F238E27FC236}">
                <a16:creationId xmlns:a16="http://schemas.microsoft.com/office/drawing/2014/main" id="{AE208039-5C4F-4A05-8079-0146886215BB}"/>
              </a:ext>
            </a:extLst>
          </p:cNvPr>
          <p:cNvSpPr/>
          <p:nvPr/>
        </p:nvSpPr>
        <p:spPr bwMode="auto">
          <a:xfrm>
            <a:off x="2221796" y="5867920"/>
            <a:ext cx="5673610" cy="450050"/>
          </a:xfrm>
          <a:prstGeom prst="wedgeRectCallout">
            <a:avLst>
              <a:gd name="adj1" fmla="val 1390"/>
              <a:gd name="adj2" fmla="val -1159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dirty="0">
                <a:latin typeface="Courier New" pitchFamily="49" charset="0"/>
                <a:cs typeface="Courier New" pitchFamily="49" charset="0"/>
              </a:rPr>
              <a:t>用</a:t>
            </a:r>
            <a:r>
              <a:rPr lang="zh-CN" altLang="zh-CN" dirty="0">
                <a:latin typeface="Courier New" pitchFamily="49" charset="0"/>
                <a:cs typeface="Courier New" pitchFamily="49" charset="0"/>
              </a:rPr>
              <a:t>函数指针</a:t>
            </a:r>
            <a:r>
              <a:rPr lang="fr-FR" altLang="zh-CN" b="1" dirty="0">
                <a:solidFill>
                  <a:srgbClr val="FF0000"/>
                </a:solidFill>
                <a:latin typeface="Courier New" pitchFamily="49" charset="0"/>
                <a:cs typeface="Courier New" pitchFamily="49" charset="0"/>
              </a:rPr>
              <a:t>pfu</a:t>
            </a:r>
            <a:r>
              <a:rPr lang="zh-CN" altLang="zh-CN" dirty="0">
                <a:latin typeface="Courier New" pitchFamily="49" charset="0"/>
                <a:cs typeface="Courier New" pitchFamily="49" charset="0"/>
              </a:rPr>
              <a:t>操纵</a:t>
            </a:r>
            <a:r>
              <a:rPr lang="zh-CN" altLang="en-US" dirty="0">
                <a:latin typeface="Courier New" pitchFamily="49" charset="0"/>
                <a:cs typeface="Courier New" pitchFamily="49" charset="0"/>
              </a:rPr>
              <a:t>某个一元可积函数</a:t>
            </a:r>
            <a:endParaRPr lang="zh-CN" altLang="en-US" dirty="0"/>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322749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39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4">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endParaRPr lang="zh-CN" altLang="en-US" dirty="0"/>
          </a:p>
        </p:txBody>
      </p:sp>
      <p:sp>
        <p:nvSpPr>
          <p:cNvPr id="60419" name="内容占位符 2"/>
          <p:cNvSpPr>
            <a:spLocks noGrp="1"/>
          </p:cNvSpPr>
          <p:nvPr>
            <p:ph idx="1"/>
          </p:nvPr>
        </p:nvSpPr>
        <p:spPr/>
        <p:txBody>
          <a:bodyPr/>
          <a:lstStyle/>
          <a:p>
            <a:pPr>
              <a:spcBef>
                <a:spcPts val="0"/>
              </a:spcBef>
              <a:buFontTx/>
              <a:buNone/>
            </a:pPr>
            <a:endParaRPr lang="en-US" altLang="zh-CN" sz="2400" dirty="0">
              <a:latin typeface="Courier New" pitchFamily="49" charset="0"/>
              <a:cs typeface="Courier New" pitchFamily="49" charset="0"/>
            </a:endParaRPr>
          </a:p>
          <a:p>
            <a:pPr>
              <a:spcBef>
                <a:spcPts val="0"/>
              </a:spcBef>
              <a:buFontTx/>
              <a:buNone/>
            </a:pPr>
            <a:r>
              <a:rPr lang="en-US" altLang="zh-CN" sz="2400" dirty="0">
                <a:latin typeface="Courier New" pitchFamily="49" charset="0"/>
                <a:cs typeface="Courier New" pitchFamily="49" charset="0"/>
              </a:rPr>
              <a:t>d</a:t>
            </a:r>
            <a:r>
              <a:rPr lang="fr-FR" altLang="zh-CN" sz="2400" dirty="0">
                <a:latin typeface="Courier New" pitchFamily="49" charset="0"/>
                <a:cs typeface="Courier New" pitchFamily="49" charset="0"/>
              </a:rPr>
              <a:t>ouble Integrate(</a:t>
            </a:r>
            <a:r>
              <a:rPr lang="fr-FR" altLang="zh-CN" sz="2400" b="0" dirty="0">
                <a:solidFill>
                  <a:srgbClr val="FF0000"/>
                </a:solidFill>
                <a:latin typeface="Courier New" pitchFamily="49" charset="0"/>
                <a:cs typeface="Courier New" pitchFamily="49" charset="0"/>
              </a:rPr>
              <a:t>double (*</a:t>
            </a:r>
            <a:r>
              <a:rPr lang="fr-FR" altLang="zh-CN" sz="2400" dirty="0">
                <a:solidFill>
                  <a:srgbClr val="FF0000"/>
                </a:solidFill>
                <a:latin typeface="Courier New" pitchFamily="49" charset="0"/>
                <a:cs typeface="Courier New" pitchFamily="49" charset="0"/>
              </a:rPr>
              <a:t>pf</a:t>
            </a:r>
            <a:r>
              <a:rPr lang="en-US" altLang="zh-CN" sz="2400" dirty="0">
                <a:solidFill>
                  <a:srgbClr val="FF0000"/>
                </a:solidFill>
                <a:latin typeface="Courier New" pitchFamily="49" charset="0"/>
                <a:cs typeface="Courier New" pitchFamily="49" charset="0"/>
              </a:rPr>
              <a:t>u</a:t>
            </a:r>
            <a:r>
              <a:rPr lang="fr-FR" altLang="zh-CN" sz="2400" b="0" dirty="0">
                <a:solidFill>
                  <a:srgbClr val="FF0000"/>
                </a:solidFill>
                <a:latin typeface="Courier New" pitchFamily="49" charset="0"/>
                <a:cs typeface="Courier New" pitchFamily="49" charset="0"/>
              </a:rPr>
              <a:t>)(double x)</a:t>
            </a:r>
            <a:r>
              <a:rPr lang="fr-FR" altLang="zh-CN" sz="2400" dirty="0">
                <a:latin typeface="Courier New" pitchFamily="49" charset="0"/>
                <a:cs typeface="Courier New" pitchFamily="49" charset="0"/>
              </a:rPr>
              <a:t>, double x1, double x2)</a:t>
            </a:r>
            <a:endParaRPr lang="zh-CN" altLang="zh-CN" sz="2400" dirty="0">
              <a:latin typeface="Courier New" pitchFamily="49" charset="0"/>
              <a:cs typeface="Courier New" pitchFamily="49" charset="0"/>
            </a:endParaRPr>
          </a:p>
          <a:p>
            <a:pPr>
              <a:spcBef>
                <a:spcPts val="0"/>
              </a:spcBef>
              <a:buFontTx/>
              <a:buNone/>
            </a:pPr>
            <a:r>
              <a:rPr lang="fr-FR" altLang="zh-CN" sz="2400" dirty="0">
                <a:latin typeface="Courier New" pitchFamily="49" charset="0"/>
                <a:cs typeface="Courier New" pitchFamily="49" charset="0"/>
              </a:rPr>
              <a:t>{</a:t>
            </a:r>
          </a:p>
          <a:p>
            <a:pPr>
              <a:spcBef>
                <a:spcPts val="0"/>
              </a:spcBef>
              <a:buFontTx/>
              <a:buNone/>
            </a:pPr>
            <a:r>
              <a:rPr lang="fr-FR" altLang="zh-CN" sz="2400" dirty="0">
                <a:latin typeface="Courier New" pitchFamily="49" charset="0"/>
                <a:cs typeface="Courier New" pitchFamily="49" charset="0"/>
              </a:rPr>
              <a:t>	double s = 0;</a:t>
            </a:r>
            <a:endParaRPr lang="zh-CN" altLang="zh-CN" sz="2400" dirty="0">
              <a:latin typeface="Courier New" pitchFamily="49" charset="0"/>
              <a:cs typeface="Courier New" pitchFamily="49" charset="0"/>
            </a:endParaRPr>
          </a:p>
          <a:p>
            <a:pPr>
              <a:spcBef>
                <a:spcPts val="0"/>
              </a:spcBef>
              <a:buFontTx/>
              <a:buNone/>
            </a:pPr>
            <a:r>
              <a:rPr lang="fr-FR" altLang="zh-CN" sz="2400" dirty="0">
                <a:latin typeface="Courier New" pitchFamily="49" charset="0"/>
                <a:cs typeface="Courier New" pitchFamily="49" charset="0"/>
              </a:rPr>
              <a:t>	int n = 10;		</a:t>
            </a:r>
            <a:endParaRPr lang="zh-CN" altLang="zh-CN" sz="2400" b="0" dirty="0">
              <a:latin typeface="Courier New" pitchFamily="49" charset="0"/>
              <a:cs typeface="Courier New" pitchFamily="49" charset="0"/>
            </a:endParaRPr>
          </a:p>
          <a:p>
            <a:pPr>
              <a:spcBef>
                <a:spcPts val="0"/>
              </a:spcBef>
              <a:buFontTx/>
              <a:buNone/>
            </a:pPr>
            <a:r>
              <a:rPr lang="fr-FR"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("please input the precision: ");</a:t>
            </a:r>
            <a:endParaRPr lang="zh-CN" altLang="zh-CN" sz="2400" dirty="0">
              <a:latin typeface="Courier New" pitchFamily="49" charset="0"/>
              <a:cs typeface="Courier New" pitchFamily="49" charset="0"/>
            </a:endParaRPr>
          </a:p>
          <a:p>
            <a:pPr>
              <a:spcBef>
                <a:spcPts val="0"/>
              </a:spcBef>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scanf</a:t>
            </a:r>
            <a:r>
              <a:rPr lang="en-US" altLang="zh-CN" sz="2400" dirty="0">
                <a:latin typeface="Courier New" pitchFamily="49" charset="0"/>
                <a:cs typeface="Courier New" pitchFamily="49" charset="0"/>
              </a:rPr>
              <a:t>("%d", &amp;</a:t>
            </a:r>
            <a:r>
              <a:rPr lang="fr-FR" altLang="zh-CN" sz="2400" dirty="0">
                <a:latin typeface="Courier New" pitchFamily="49" charset="0"/>
                <a:cs typeface="Courier New" pitchFamily="49" charset="0"/>
              </a:rPr>
              <a:t>n</a:t>
            </a:r>
            <a:r>
              <a:rPr lang="en-US" altLang="zh-CN" sz="2400" dirty="0">
                <a:latin typeface="Courier New" pitchFamily="49" charset="0"/>
                <a:cs typeface="Courier New" pitchFamily="49" charset="0"/>
              </a:rPr>
              <a:t>)</a:t>
            </a:r>
            <a:r>
              <a:rPr lang="fr-FR" altLang="zh-CN" sz="2400" dirty="0">
                <a:latin typeface="Courier New" pitchFamily="49" charset="0"/>
                <a:cs typeface="Courier New" pitchFamily="49" charset="0"/>
              </a:rPr>
              <a:t>;</a:t>
            </a:r>
          </a:p>
          <a:p>
            <a:pPr>
              <a:spcBef>
                <a:spcPts val="0"/>
              </a:spcBef>
              <a:buFontTx/>
              <a:buNone/>
            </a:pPr>
            <a:endParaRPr lang="zh-CN" altLang="zh-CN" sz="2400" dirty="0">
              <a:latin typeface="Courier New" pitchFamily="49" charset="0"/>
              <a:cs typeface="Courier New" pitchFamily="49" charset="0"/>
            </a:endParaRPr>
          </a:p>
          <a:p>
            <a:pPr>
              <a:spcBef>
                <a:spcPts val="0"/>
              </a:spcBef>
              <a:buFontTx/>
              <a:buNone/>
            </a:pPr>
            <a:r>
              <a:rPr lang="fr-FR" altLang="zh-CN" sz="2400" dirty="0">
                <a:latin typeface="Courier New" pitchFamily="49" charset="0"/>
                <a:cs typeface="Courier New" pitchFamily="49" charset="0"/>
              </a:rPr>
              <a:t>	</a:t>
            </a:r>
            <a:r>
              <a:rPr lang="en-US" altLang="zh-CN" sz="2400" dirty="0">
                <a:latin typeface="Courier New" pitchFamily="49" charset="0"/>
                <a:cs typeface="Courier New" pitchFamily="49" charset="0"/>
              </a:rPr>
              <a:t>for</a:t>
            </a:r>
            <a:r>
              <a:rPr lang="fr-FR" altLang="zh-CN" sz="2400" dirty="0">
                <a:latin typeface="Courier New" pitchFamily="49" charset="0"/>
                <a:cs typeface="Courier New" pitchFamily="49" charset="0"/>
              </a:rPr>
              <a:t>(</a:t>
            </a:r>
            <a:r>
              <a:rPr lang="en-US" altLang="zh-CN" sz="2400" dirty="0">
                <a:latin typeface="Courier New" pitchFamily="49" charset="0"/>
                <a:cs typeface="Courier New" pitchFamily="49" charset="0"/>
              </a:rPr>
              <a:t>int </a:t>
            </a:r>
            <a:r>
              <a:rPr lang="fr-FR" altLang="zh-CN" sz="2400" dirty="0">
                <a:latin typeface="Courier New" pitchFamily="49" charset="0"/>
                <a:cs typeface="Courier New" pitchFamily="49" charset="0"/>
              </a:rPr>
              <a:t>i=1; i &lt;= n; ++i)</a:t>
            </a:r>
            <a:r>
              <a:rPr lang="fr-FR" altLang="zh-CN" sz="2000" dirty="0">
                <a:latin typeface="Courier New" pitchFamily="49" charset="0"/>
                <a:cs typeface="Courier New" pitchFamily="49" charset="0"/>
              </a:rPr>
              <a:t>//</a:t>
            </a:r>
            <a:r>
              <a:rPr lang="fr-FR" altLang="zh-CN" sz="2000" b="0" dirty="0">
                <a:latin typeface="Courier New" pitchFamily="49" charset="0"/>
                <a:cs typeface="Courier New" pitchFamily="49" charset="0"/>
              </a:rPr>
              <a:t>i</a:t>
            </a:r>
            <a:r>
              <a:rPr lang="zh-CN" altLang="zh-CN" sz="2000" b="0" dirty="0">
                <a:latin typeface="Courier New" pitchFamily="49" charset="0"/>
                <a:cs typeface="Courier New" pitchFamily="49" charset="0"/>
              </a:rPr>
              <a:t>为步长，</a:t>
            </a:r>
            <a:r>
              <a:rPr lang="fr-FR" altLang="zh-CN" sz="2000" b="0" dirty="0">
                <a:latin typeface="Courier New" pitchFamily="49" charset="0"/>
                <a:cs typeface="Courier New" pitchFamily="49" charset="0"/>
              </a:rPr>
              <a:t>n</a:t>
            </a:r>
            <a:r>
              <a:rPr lang="zh-CN" altLang="zh-CN" sz="2000" b="0" dirty="0">
                <a:latin typeface="Courier New" pitchFamily="49" charset="0"/>
                <a:cs typeface="Courier New" pitchFamily="49" charset="0"/>
              </a:rPr>
              <a:t>为等份的个数，</a:t>
            </a:r>
            <a:r>
              <a:rPr lang="fr-FR" altLang="zh-CN" sz="2000" b="0" dirty="0">
                <a:latin typeface="Courier New" pitchFamily="49" charset="0"/>
                <a:cs typeface="Courier New" pitchFamily="49" charset="0"/>
              </a:rPr>
              <a:t>n</a:t>
            </a:r>
            <a:r>
              <a:rPr lang="zh-CN" altLang="zh-CN" sz="2000" b="0" dirty="0">
                <a:latin typeface="Courier New" pitchFamily="49" charset="0"/>
                <a:cs typeface="Courier New" pitchFamily="49" charset="0"/>
              </a:rPr>
              <a:t>越大，计算结果精度越高</a:t>
            </a:r>
            <a:endParaRPr lang="fr-FR" altLang="zh-CN" sz="2000" dirty="0">
              <a:latin typeface="Courier New" pitchFamily="49" charset="0"/>
              <a:cs typeface="Courier New" pitchFamily="49" charset="0"/>
            </a:endParaRPr>
          </a:p>
          <a:p>
            <a:pPr>
              <a:spcBef>
                <a:spcPts val="0"/>
              </a:spcBef>
              <a:buFontTx/>
              <a:buNone/>
            </a:pPr>
            <a:r>
              <a:rPr lang="fr-FR" altLang="zh-CN" sz="2400" dirty="0">
                <a:latin typeface="Courier New" pitchFamily="49" charset="0"/>
                <a:cs typeface="Courier New" pitchFamily="49" charset="0"/>
              </a:rPr>
              <a:t>		s += </a:t>
            </a:r>
            <a:r>
              <a:rPr lang="en-US" altLang="zh-CN" sz="2400" dirty="0">
                <a:solidFill>
                  <a:srgbClr val="FF0000"/>
                </a:solidFill>
                <a:latin typeface="Courier New" pitchFamily="49" charset="0"/>
                <a:cs typeface="Courier New" pitchFamily="49" charset="0"/>
              </a:rPr>
              <a:t>sin</a:t>
            </a:r>
            <a:r>
              <a:rPr lang="fr-FR" altLang="zh-CN" sz="2400" dirty="0">
                <a:latin typeface="Courier New" pitchFamily="49" charset="0"/>
                <a:cs typeface="Courier New" pitchFamily="49" charset="0"/>
              </a:rPr>
              <a:t>(</a:t>
            </a:r>
            <a:r>
              <a:rPr lang="fr-FR" altLang="zh-CN" sz="2400" u="sng" dirty="0">
                <a:latin typeface="Courier New" pitchFamily="49" charset="0"/>
                <a:cs typeface="Courier New" pitchFamily="49" charset="0"/>
              </a:rPr>
              <a:t>x1 + </a:t>
            </a:r>
            <a:r>
              <a:rPr lang="fr-FR" altLang="zh-CN" sz="2400" u="sng" dirty="0">
                <a:solidFill>
                  <a:srgbClr val="FF00FF"/>
                </a:solidFill>
                <a:latin typeface="Courier New" pitchFamily="49" charset="0"/>
                <a:cs typeface="Courier New" pitchFamily="49" charset="0"/>
              </a:rPr>
              <a:t>(x2 - x1) / n </a:t>
            </a:r>
            <a:r>
              <a:rPr lang="fr-FR" altLang="zh-CN" sz="2400" u="sng" dirty="0">
                <a:latin typeface="Courier New" pitchFamily="49" charset="0"/>
                <a:cs typeface="Courier New" pitchFamily="49" charset="0"/>
              </a:rPr>
              <a:t>* i</a:t>
            </a:r>
            <a:r>
              <a:rPr lang="fr-FR" altLang="zh-CN" sz="2400" dirty="0">
                <a:latin typeface="Courier New" pitchFamily="49" charset="0"/>
                <a:cs typeface="Courier New" pitchFamily="49" charset="0"/>
              </a:rPr>
              <a:t>); </a:t>
            </a:r>
            <a:r>
              <a:rPr lang="fr-FR" altLang="zh-CN" sz="2000" b="0" dirty="0">
                <a:cs typeface="Courier New" pitchFamily="49" charset="0"/>
              </a:rPr>
              <a:t>//</a:t>
            </a:r>
            <a:r>
              <a:rPr lang="zh-CN" altLang="en-US" sz="2000" b="0" dirty="0">
                <a:cs typeface="Courier New" pitchFamily="49" charset="0"/>
              </a:rPr>
              <a:t>窄条的高度</a:t>
            </a:r>
            <a:r>
              <a:rPr lang="en-US" altLang="zh-CN" sz="2000" b="0" dirty="0">
                <a:cs typeface="Courier New" pitchFamily="49" charset="0"/>
              </a:rPr>
              <a:t>(</a:t>
            </a:r>
            <a:r>
              <a:rPr lang="zh-CN" altLang="en-US" sz="2000" b="0" dirty="0">
                <a:cs typeface="Courier New" pitchFamily="49" charset="0"/>
              </a:rPr>
              <a:t>即矩形的上底边≈下底边</a:t>
            </a:r>
            <a:r>
              <a:rPr lang="en-US" altLang="zh-CN" sz="2000" b="0" dirty="0">
                <a:cs typeface="Courier New" pitchFamily="49" charset="0"/>
              </a:rPr>
              <a:t>)</a:t>
            </a:r>
          </a:p>
          <a:p>
            <a:pPr>
              <a:spcBef>
                <a:spcPts val="0"/>
              </a:spcBef>
              <a:buFontTx/>
              <a:buNone/>
            </a:pPr>
            <a:r>
              <a:rPr lang="fr-FR" altLang="zh-CN" sz="2400" dirty="0">
                <a:latin typeface="Courier New" pitchFamily="49" charset="0"/>
                <a:cs typeface="Courier New" pitchFamily="49" charset="0"/>
              </a:rPr>
              <a:t>		</a:t>
            </a:r>
            <a:endParaRPr lang="zh-CN" altLang="zh-CN" sz="2400" dirty="0">
              <a:latin typeface="Courier New" pitchFamily="49" charset="0"/>
              <a:cs typeface="Courier New" pitchFamily="49" charset="0"/>
            </a:endParaRPr>
          </a:p>
          <a:p>
            <a:pPr>
              <a:spcBef>
                <a:spcPts val="0"/>
              </a:spcBef>
              <a:buFontTx/>
              <a:buNone/>
            </a:pPr>
            <a:r>
              <a:rPr lang="fr-FR" altLang="zh-CN" sz="2400" dirty="0">
                <a:latin typeface="Courier New" pitchFamily="49" charset="0"/>
                <a:cs typeface="Courier New" pitchFamily="49" charset="0"/>
              </a:rPr>
              <a:t>	s *= (x2 - x1) / n; </a:t>
            </a:r>
            <a:r>
              <a:rPr lang="fr-FR" altLang="zh-CN" sz="2400" b="0" dirty="0">
                <a:latin typeface="Courier New" pitchFamily="49" charset="0"/>
                <a:cs typeface="Courier New" pitchFamily="49" charset="0"/>
              </a:rPr>
              <a:t>//</a:t>
            </a:r>
            <a:r>
              <a:rPr lang="zh-CN" altLang="en-US" sz="2400" b="0" dirty="0">
                <a:latin typeface="Courier New" pitchFamily="49" charset="0"/>
                <a:cs typeface="Courier New" pitchFamily="49" charset="0"/>
              </a:rPr>
              <a:t>乘以窄条的宽度（即矩形的高）得到面积</a:t>
            </a:r>
            <a:endParaRPr lang="zh-CN" altLang="zh-CN" sz="2400" b="0" dirty="0">
              <a:latin typeface="Courier New" pitchFamily="49" charset="0"/>
              <a:cs typeface="Courier New" pitchFamily="49" charset="0"/>
            </a:endParaRPr>
          </a:p>
          <a:p>
            <a:pPr>
              <a:spcBef>
                <a:spcPts val="0"/>
              </a:spcBef>
              <a:buFontTx/>
              <a:buNone/>
            </a:pPr>
            <a:r>
              <a:rPr lang="fr-FR" altLang="zh-CN" sz="2400" dirty="0">
                <a:latin typeface="Courier New" pitchFamily="49" charset="0"/>
                <a:cs typeface="Courier New" pitchFamily="49" charset="0"/>
              </a:rPr>
              <a:t>	return s;</a:t>
            </a:r>
          </a:p>
          <a:p>
            <a:pPr>
              <a:spcBef>
                <a:spcPts val="0"/>
              </a:spcBef>
              <a:buFontTx/>
              <a:buNone/>
            </a:pPr>
            <a:r>
              <a:rPr lang="fr-FR" altLang="zh-CN" sz="2400" dirty="0">
                <a:latin typeface="Courier New" pitchFamily="49" charset="0"/>
                <a:cs typeface="Courier New" pitchFamily="49" charset="0"/>
              </a:rPr>
              <a:t>}</a:t>
            </a:r>
            <a:endParaRPr lang="zh-CN" altLang="en-US" sz="2400" dirty="0">
              <a:latin typeface="Courier New" pitchFamily="49" charset="0"/>
              <a:cs typeface="Courier New" pitchFamily="49" charset="0"/>
            </a:endParaRPr>
          </a:p>
        </p:txBody>
      </p:sp>
      <p:sp>
        <p:nvSpPr>
          <p:cNvPr id="60420"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0FDBCCF0-A312-4F6C-8D3E-6C58250D32DB}" type="slidenum">
              <a:rPr lang="en-US" altLang="zh-CN" sz="1200">
                <a:ea typeface="楷体_GB2312" pitchFamily="49" charset="-122"/>
              </a:rPr>
              <a:pPr algn="r" eaLnBrk="1" hangingPunct="1"/>
              <a:t>74</a:t>
            </a:fld>
            <a:endParaRPr lang="en-US" altLang="zh-CN" sz="1200">
              <a:ea typeface="楷体_GB2312" pitchFamily="49" charset="-122"/>
            </a:endParaRPr>
          </a:p>
        </p:txBody>
      </p:sp>
      <p:sp>
        <p:nvSpPr>
          <p:cNvPr id="2" name="矩形 1"/>
          <p:cNvSpPr/>
          <p:nvPr/>
        </p:nvSpPr>
        <p:spPr>
          <a:xfrm>
            <a:off x="4610041" y="278650"/>
            <a:ext cx="4055919" cy="461665"/>
          </a:xfrm>
          <a:prstGeom prst="rect">
            <a:avLst/>
          </a:prstGeom>
        </p:spPr>
        <p:txBody>
          <a:bodyPr wrap="none">
            <a:spAutoFit/>
          </a:bodyPr>
          <a:lstStyle/>
          <a:p>
            <a:r>
              <a:rPr lang="fr-FR" altLang="zh-CN" b="1" dirty="0">
                <a:solidFill>
                  <a:srgbClr val="FF0000"/>
                </a:solidFill>
                <a:latin typeface="Courier New" pitchFamily="49" charset="0"/>
                <a:cs typeface="Courier New" pitchFamily="49" charset="0"/>
              </a:rPr>
              <a:t>Integrate(</a:t>
            </a:r>
            <a:r>
              <a:rPr lang="en-US" altLang="zh-CN" b="1" dirty="0">
                <a:solidFill>
                  <a:srgbClr val="FF0000"/>
                </a:solidFill>
                <a:latin typeface="Courier New" pitchFamily="49" charset="0"/>
                <a:cs typeface="Courier New" pitchFamily="49" charset="0"/>
              </a:rPr>
              <a:t>sin</a:t>
            </a:r>
            <a:r>
              <a:rPr lang="fr-FR" altLang="zh-CN" b="1" dirty="0">
                <a:solidFill>
                  <a:srgbClr val="FF0000"/>
                </a:solidFill>
                <a:latin typeface="Courier New" pitchFamily="49" charset="0"/>
                <a:cs typeface="Courier New" pitchFamily="49" charset="0"/>
              </a:rPr>
              <a:t>, 0, 1);</a:t>
            </a:r>
            <a:endParaRPr lang="zh-CN" altLang="en-US" dirty="0"/>
          </a:p>
        </p:txBody>
      </p:sp>
      <p:cxnSp>
        <p:nvCxnSpPr>
          <p:cNvPr id="4" name="直接箭头连接符 3"/>
          <p:cNvCxnSpPr>
            <a:cxnSpLocks/>
          </p:cNvCxnSpPr>
          <p:nvPr/>
        </p:nvCxnSpPr>
        <p:spPr bwMode="auto">
          <a:xfrm flipH="1">
            <a:off x="5465136" y="692150"/>
            <a:ext cx="1260140" cy="621615"/>
          </a:xfrm>
          <a:prstGeom prst="straightConnector1">
            <a:avLst/>
          </a:prstGeom>
          <a:solidFill>
            <a:schemeClr val="accent1"/>
          </a:solidFill>
          <a:ln w="63500" cap="flat" cmpd="dbl" algn="ctr">
            <a:solidFill>
              <a:schemeClr val="tx1"/>
            </a:solidFill>
            <a:prstDash val="solid"/>
            <a:round/>
            <a:headEnd type="none" w="med" len="med"/>
            <a:tailEnd type="stealth"/>
          </a:ln>
          <a:effectLst/>
        </p:spPr>
      </p:cxnSp>
      <p:cxnSp>
        <p:nvCxnSpPr>
          <p:cNvPr id="6" name="直接箭头连接符 5"/>
          <p:cNvCxnSpPr>
            <a:cxnSpLocks/>
          </p:cNvCxnSpPr>
          <p:nvPr/>
        </p:nvCxnSpPr>
        <p:spPr bwMode="auto">
          <a:xfrm>
            <a:off x="7535366" y="692150"/>
            <a:ext cx="1710190" cy="621615"/>
          </a:xfrm>
          <a:prstGeom prst="straightConnector1">
            <a:avLst/>
          </a:prstGeom>
          <a:solidFill>
            <a:schemeClr val="accent1"/>
          </a:solidFill>
          <a:ln w="63500" cap="flat" cmpd="dbl" algn="ctr">
            <a:solidFill>
              <a:schemeClr val="tx1"/>
            </a:solidFill>
            <a:prstDash val="solid"/>
            <a:round/>
            <a:headEnd type="none" w="med" len="med"/>
            <a:tailEnd type="stealth"/>
          </a:ln>
          <a:effectLst/>
        </p:spPr>
      </p:cxnSp>
      <p:cxnSp>
        <p:nvCxnSpPr>
          <p:cNvPr id="8" name="直接箭头连接符 7"/>
          <p:cNvCxnSpPr>
            <a:cxnSpLocks/>
          </p:cNvCxnSpPr>
          <p:nvPr/>
        </p:nvCxnSpPr>
        <p:spPr bwMode="auto">
          <a:xfrm>
            <a:off x="8165436" y="692150"/>
            <a:ext cx="3132000" cy="612000"/>
          </a:xfrm>
          <a:prstGeom prst="straightConnector1">
            <a:avLst/>
          </a:prstGeom>
          <a:solidFill>
            <a:schemeClr val="accent1"/>
          </a:solidFill>
          <a:ln w="63500" cap="flat" cmpd="dbl" algn="ctr">
            <a:solidFill>
              <a:schemeClr val="tx1"/>
            </a:solidFill>
            <a:prstDash val="solid"/>
            <a:round/>
            <a:headEnd type="none" w="med" len="med"/>
            <a:tailEnd type="stealth"/>
          </a:ln>
          <a:effectLst/>
        </p:spPr>
      </p:cxnSp>
      <p:cxnSp>
        <p:nvCxnSpPr>
          <p:cNvPr id="11" name="直接连接符 10">
            <a:extLst>
              <a:ext uri="{FF2B5EF4-FFF2-40B4-BE49-F238E27FC236}">
                <a16:creationId xmlns:a16="http://schemas.microsoft.com/office/drawing/2014/main" id="{7A6E7ADA-8D5F-48FC-85FC-6F6C1BA402A1}"/>
              </a:ext>
            </a:extLst>
          </p:cNvPr>
          <p:cNvCxnSpPr/>
          <p:nvPr/>
        </p:nvCxnSpPr>
        <p:spPr bwMode="auto">
          <a:xfrm>
            <a:off x="9448079" y="2645845"/>
            <a:ext cx="0" cy="46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直接连接符 13">
            <a:extLst>
              <a:ext uri="{FF2B5EF4-FFF2-40B4-BE49-F238E27FC236}">
                <a16:creationId xmlns:a16="http://schemas.microsoft.com/office/drawing/2014/main" id="{D1B71D86-EA55-4A09-B1BA-97FC534483D6}"/>
              </a:ext>
            </a:extLst>
          </p:cNvPr>
          <p:cNvCxnSpPr/>
          <p:nvPr/>
        </p:nvCxnSpPr>
        <p:spPr bwMode="auto">
          <a:xfrm>
            <a:off x="9560592" y="2393885"/>
            <a:ext cx="0" cy="720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直接连接符 15">
            <a:extLst>
              <a:ext uri="{FF2B5EF4-FFF2-40B4-BE49-F238E27FC236}">
                <a16:creationId xmlns:a16="http://schemas.microsoft.com/office/drawing/2014/main" id="{F0AC398B-507A-4951-A0EA-A2C128648E15}"/>
              </a:ext>
            </a:extLst>
          </p:cNvPr>
          <p:cNvCxnSpPr>
            <a:cxnSpLocks/>
          </p:cNvCxnSpPr>
          <p:nvPr/>
        </p:nvCxnSpPr>
        <p:spPr bwMode="auto">
          <a:xfrm>
            <a:off x="9785618" y="2033845"/>
            <a:ext cx="0" cy="1080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直接连接符 17">
            <a:extLst>
              <a:ext uri="{FF2B5EF4-FFF2-40B4-BE49-F238E27FC236}">
                <a16:creationId xmlns:a16="http://schemas.microsoft.com/office/drawing/2014/main" id="{96C8C686-9BA1-47F7-B880-79843B7F9622}"/>
              </a:ext>
            </a:extLst>
          </p:cNvPr>
          <p:cNvCxnSpPr>
            <a:cxnSpLocks/>
          </p:cNvCxnSpPr>
          <p:nvPr/>
        </p:nvCxnSpPr>
        <p:spPr bwMode="auto">
          <a:xfrm>
            <a:off x="9673105" y="2141845"/>
            <a:ext cx="0" cy="972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直接连接符 22">
            <a:extLst>
              <a:ext uri="{FF2B5EF4-FFF2-40B4-BE49-F238E27FC236}">
                <a16:creationId xmlns:a16="http://schemas.microsoft.com/office/drawing/2014/main" id="{55860054-662D-4172-80E6-4FA7107A5018}"/>
              </a:ext>
            </a:extLst>
          </p:cNvPr>
          <p:cNvCxnSpPr>
            <a:cxnSpLocks/>
          </p:cNvCxnSpPr>
          <p:nvPr/>
        </p:nvCxnSpPr>
        <p:spPr bwMode="auto">
          <a:xfrm>
            <a:off x="10010642" y="2393885"/>
            <a:ext cx="0" cy="720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直接连接符 23">
            <a:extLst>
              <a:ext uri="{FF2B5EF4-FFF2-40B4-BE49-F238E27FC236}">
                <a16:creationId xmlns:a16="http://schemas.microsoft.com/office/drawing/2014/main" id="{5EB5A9C9-52BD-4AF2-9831-82D86A415C06}"/>
              </a:ext>
            </a:extLst>
          </p:cNvPr>
          <p:cNvCxnSpPr/>
          <p:nvPr/>
        </p:nvCxnSpPr>
        <p:spPr bwMode="auto">
          <a:xfrm>
            <a:off x="10123154" y="2645845"/>
            <a:ext cx="0" cy="46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直接连接符 24">
            <a:extLst>
              <a:ext uri="{FF2B5EF4-FFF2-40B4-BE49-F238E27FC236}">
                <a16:creationId xmlns:a16="http://schemas.microsoft.com/office/drawing/2014/main" id="{7A8C54BF-008C-4D1C-BBFF-84E2257E34A3}"/>
              </a:ext>
            </a:extLst>
          </p:cNvPr>
          <p:cNvCxnSpPr>
            <a:cxnSpLocks/>
          </p:cNvCxnSpPr>
          <p:nvPr/>
        </p:nvCxnSpPr>
        <p:spPr bwMode="auto">
          <a:xfrm>
            <a:off x="9898130" y="2141845"/>
            <a:ext cx="0" cy="972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1" name="组合 30">
            <a:extLst>
              <a:ext uri="{FF2B5EF4-FFF2-40B4-BE49-F238E27FC236}">
                <a16:creationId xmlns:a16="http://schemas.microsoft.com/office/drawing/2014/main" id="{5060D16F-5E6A-4702-BB0A-1A2382662E63}"/>
              </a:ext>
            </a:extLst>
          </p:cNvPr>
          <p:cNvGrpSpPr/>
          <p:nvPr/>
        </p:nvGrpSpPr>
        <p:grpSpPr>
          <a:xfrm>
            <a:off x="9020531" y="1853825"/>
            <a:ext cx="1800000" cy="1440000"/>
            <a:chOff x="9020531" y="2393885"/>
            <a:chExt cx="1800000" cy="1440000"/>
          </a:xfrm>
        </p:grpSpPr>
        <p:cxnSp>
          <p:nvCxnSpPr>
            <p:cNvPr id="10" name="直接箭头连接符 9">
              <a:extLst>
                <a:ext uri="{FF2B5EF4-FFF2-40B4-BE49-F238E27FC236}">
                  <a16:creationId xmlns:a16="http://schemas.microsoft.com/office/drawing/2014/main" id="{11C0D831-0BA8-4D81-B6F7-FE25D568BC20}"/>
                </a:ext>
              </a:extLst>
            </p:cNvPr>
            <p:cNvCxnSpPr/>
            <p:nvPr/>
          </p:nvCxnSpPr>
          <p:spPr bwMode="auto">
            <a:xfrm>
              <a:off x="9020531" y="3654025"/>
              <a:ext cx="18000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 name="直接箭头连接符 6">
              <a:extLst>
                <a:ext uri="{FF2B5EF4-FFF2-40B4-BE49-F238E27FC236}">
                  <a16:creationId xmlns:a16="http://schemas.microsoft.com/office/drawing/2014/main" id="{3EE32FDE-D2AC-40B5-90CB-8CA1013FDD94}"/>
                </a:ext>
              </a:extLst>
            </p:cNvPr>
            <p:cNvCxnSpPr/>
            <p:nvPr/>
          </p:nvCxnSpPr>
          <p:spPr bwMode="auto">
            <a:xfrm flipV="1">
              <a:off x="9237503" y="2393885"/>
              <a:ext cx="0" cy="1440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9" name="任意多边形: 形状 28">
              <a:extLst>
                <a:ext uri="{FF2B5EF4-FFF2-40B4-BE49-F238E27FC236}">
                  <a16:creationId xmlns:a16="http://schemas.microsoft.com/office/drawing/2014/main" id="{2C9B48B3-47A6-4672-B441-25401C2B830D}"/>
                </a:ext>
              </a:extLst>
            </p:cNvPr>
            <p:cNvSpPr/>
            <p:nvPr/>
          </p:nvSpPr>
          <p:spPr bwMode="auto">
            <a:xfrm>
              <a:off x="9237503" y="2573905"/>
              <a:ext cx="1080000" cy="1080000"/>
            </a:xfrm>
            <a:custGeom>
              <a:avLst/>
              <a:gdLst>
                <a:gd name="connsiteX0" fmla="*/ 0 w 1427747"/>
                <a:gd name="connsiteY0" fmla="*/ 1427747 h 1427747"/>
                <a:gd name="connsiteX1" fmla="*/ 721895 w 1427747"/>
                <a:gd name="connsiteY1" fmla="*/ 0 h 1427747"/>
                <a:gd name="connsiteX2" fmla="*/ 1427747 w 1427747"/>
                <a:gd name="connsiteY2" fmla="*/ 1427747 h 1427747"/>
              </a:gdLst>
              <a:ahLst/>
              <a:cxnLst>
                <a:cxn ang="0">
                  <a:pos x="connsiteX0" y="connsiteY0"/>
                </a:cxn>
                <a:cxn ang="0">
                  <a:pos x="connsiteX1" y="connsiteY1"/>
                </a:cxn>
                <a:cxn ang="0">
                  <a:pos x="connsiteX2" y="connsiteY2"/>
                </a:cxn>
              </a:cxnLst>
              <a:rect l="l" t="t" r="r" b="b"/>
              <a:pathLst>
                <a:path w="1427747" h="1427747">
                  <a:moveTo>
                    <a:pt x="0" y="1427747"/>
                  </a:moveTo>
                  <a:cubicBezTo>
                    <a:pt x="241968" y="713873"/>
                    <a:pt x="483937" y="0"/>
                    <a:pt x="721895" y="0"/>
                  </a:cubicBezTo>
                  <a:cubicBezTo>
                    <a:pt x="959853" y="0"/>
                    <a:pt x="1193800" y="713873"/>
                    <a:pt x="1427747" y="1427747"/>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pSp>
      <p:cxnSp>
        <p:nvCxnSpPr>
          <p:cNvPr id="35" name="直接连接符 34">
            <a:extLst>
              <a:ext uri="{FF2B5EF4-FFF2-40B4-BE49-F238E27FC236}">
                <a16:creationId xmlns:a16="http://schemas.microsoft.com/office/drawing/2014/main" id="{37A228D8-2DDC-4CE4-9898-447257ECC228}"/>
              </a:ext>
            </a:extLst>
          </p:cNvPr>
          <p:cNvCxnSpPr/>
          <p:nvPr/>
        </p:nvCxnSpPr>
        <p:spPr bwMode="auto">
          <a:xfrm>
            <a:off x="9335566" y="2897845"/>
            <a:ext cx="0" cy="216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直接连接符 35">
            <a:extLst>
              <a:ext uri="{FF2B5EF4-FFF2-40B4-BE49-F238E27FC236}">
                <a16:creationId xmlns:a16="http://schemas.microsoft.com/office/drawing/2014/main" id="{3CC526BC-D2D3-48C7-BC00-3A26CDD5F940}"/>
              </a:ext>
            </a:extLst>
          </p:cNvPr>
          <p:cNvCxnSpPr/>
          <p:nvPr/>
        </p:nvCxnSpPr>
        <p:spPr bwMode="auto">
          <a:xfrm>
            <a:off x="10235666" y="2897845"/>
            <a:ext cx="0" cy="216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8" name="文本框 37">
            <a:extLst>
              <a:ext uri="{FF2B5EF4-FFF2-40B4-BE49-F238E27FC236}">
                <a16:creationId xmlns:a16="http://schemas.microsoft.com/office/drawing/2014/main" id="{AB6DD22D-58A1-4CBA-AD05-91328F4392A1}"/>
              </a:ext>
            </a:extLst>
          </p:cNvPr>
          <p:cNvSpPr txBox="1"/>
          <p:nvPr/>
        </p:nvSpPr>
        <p:spPr>
          <a:xfrm>
            <a:off x="8863013" y="3073895"/>
            <a:ext cx="607568" cy="400110"/>
          </a:xfrm>
          <a:prstGeom prst="rect">
            <a:avLst/>
          </a:prstGeom>
          <a:noFill/>
        </p:spPr>
        <p:txBody>
          <a:bodyPr wrap="square" rtlCol="0">
            <a:spAutoFit/>
          </a:bodyPr>
          <a:lstStyle/>
          <a:p>
            <a:r>
              <a:rPr lang="en-US" altLang="zh-CN" sz="2000" dirty="0"/>
              <a:t>x1</a:t>
            </a:r>
            <a:endParaRPr lang="zh-CN" altLang="en-US" sz="2000" dirty="0"/>
          </a:p>
        </p:txBody>
      </p:sp>
      <p:sp>
        <p:nvSpPr>
          <p:cNvPr id="39" name="文本框 38">
            <a:extLst>
              <a:ext uri="{FF2B5EF4-FFF2-40B4-BE49-F238E27FC236}">
                <a16:creationId xmlns:a16="http://schemas.microsoft.com/office/drawing/2014/main" id="{06CBED5F-6C38-4821-8C0B-F0B6DE2BDC72}"/>
              </a:ext>
            </a:extLst>
          </p:cNvPr>
          <p:cNvSpPr txBox="1"/>
          <p:nvPr/>
        </p:nvSpPr>
        <p:spPr>
          <a:xfrm>
            <a:off x="10100651" y="3073895"/>
            <a:ext cx="607568" cy="400110"/>
          </a:xfrm>
          <a:prstGeom prst="rect">
            <a:avLst/>
          </a:prstGeom>
          <a:noFill/>
        </p:spPr>
        <p:txBody>
          <a:bodyPr wrap="square" rtlCol="0">
            <a:spAutoFit/>
          </a:bodyPr>
          <a:lstStyle/>
          <a:p>
            <a:r>
              <a:rPr lang="en-US" altLang="zh-CN" sz="2000" dirty="0"/>
              <a:t>x2</a:t>
            </a:r>
            <a:endParaRPr lang="zh-CN" altLang="en-US" sz="2000" dirty="0"/>
          </a:p>
        </p:txBody>
      </p:sp>
      <p:sp>
        <p:nvSpPr>
          <p:cNvPr id="33" name="矩形 32">
            <a:extLst>
              <a:ext uri="{FF2B5EF4-FFF2-40B4-BE49-F238E27FC236}">
                <a16:creationId xmlns:a16="http://schemas.microsoft.com/office/drawing/2014/main" id="{6CCD68D3-6AEA-4DB2-B198-A42247620516}"/>
              </a:ext>
            </a:extLst>
          </p:cNvPr>
          <p:cNvSpPr/>
          <p:nvPr/>
        </p:nvSpPr>
        <p:spPr>
          <a:xfrm>
            <a:off x="1864736" y="4497505"/>
            <a:ext cx="737702" cy="461665"/>
          </a:xfrm>
          <a:prstGeom prst="rect">
            <a:avLst/>
          </a:prstGeom>
          <a:ln>
            <a:solidFill>
              <a:schemeClr val="tx1"/>
            </a:solidFill>
          </a:ln>
        </p:spPr>
        <p:txBody>
          <a:bodyPr wrap="none">
            <a:spAutoFit/>
          </a:bodyPr>
          <a:lstStyle/>
          <a:p>
            <a:r>
              <a:rPr lang="fr-FR" altLang="zh-CN" b="1" dirty="0">
                <a:solidFill>
                  <a:srgbClr val="FF0000"/>
                </a:solidFill>
                <a:latin typeface="Courier New" pitchFamily="49" charset="0"/>
                <a:cs typeface="Courier New" pitchFamily="49" charset="0"/>
              </a:rPr>
              <a:t>pfu</a:t>
            </a:r>
            <a:endParaRPr lang="zh-CN" altLang="en-US" b="1" dirty="0"/>
          </a:p>
        </p:txBody>
      </p:sp>
    </p:spTree>
    <p:extLst>
      <p:ext uri="{BB962C8B-B14F-4D97-AF65-F5344CB8AC3E}">
        <p14:creationId xmlns:p14="http://schemas.microsoft.com/office/powerpoint/2010/main" val="39873344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19">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419">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419">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419">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419">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419">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419">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0419">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419">
                                            <p:txEl>
                                              <p:pRg st="12" end="12"/>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419">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p:bldP spid="2" grpId="0"/>
      <p:bldP spid="3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内容占位符 2"/>
          <p:cNvSpPr>
            <a:spLocks noGrp="1"/>
          </p:cNvSpPr>
          <p:nvPr>
            <p:ph idx="1"/>
          </p:nvPr>
        </p:nvSpPr>
        <p:spPr/>
        <p:txBody>
          <a:bodyPr/>
          <a:lstStyle/>
          <a:p>
            <a:pPr>
              <a:buFontTx/>
              <a:buNone/>
            </a:pPr>
            <a:r>
              <a:rPr lang="en-US" altLang="zh-CN" sz="2000" b="0" dirty="0">
                <a:latin typeface="Courier New" pitchFamily="49" charset="0"/>
                <a:cs typeface="Courier New" pitchFamily="49" charset="0"/>
              </a:rPr>
              <a:t>#define N 4</a:t>
            </a:r>
            <a:endParaRPr lang="zh-CN" altLang="zh-CN" sz="2000" b="0" dirty="0">
              <a:latin typeface="Courier New" pitchFamily="49" charset="0"/>
              <a:cs typeface="Courier New" pitchFamily="49" charset="0"/>
            </a:endParaRPr>
          </a:p>
          <a:p>
            <a:pPr>
              <a:buFontTx/>
              <a:buNone/>
            </a:pPr>
            <a:r>
              <a:rPr lang="en-US" altLang="zh-CN" sz="2000" b="0" dirty="0">
                <a:latin typeface="Courier New" pitchFamily="49" charset="0"/>
                <a:cs typeface="Courier New" pitchFamily="49" charset="0"/>
              </a:rPr>
              <a:t>void </a:t>
            </a:r>
            <a:r>
              <a:rPr kumimoji="1" lang="en-US" altLang="zh-CN" sz="2000" b="0" dirty="0" err="1">
                <a:latin typeface="Courier New" pitchFamily="49" charset="0"/>
                <a:cs typeface="Courier New" pitchFamily="49" charset="0"/>
              </a:rPr>
              <a:t>Bubble</a:t>
            </a:r>
            <a:r>
              <a:rPr lang="en-US" altLang="zh-CN" sz="2000" b="0" dirty="0" err="1">
                <a:latin typeface="Courier New" pitchFamily="49" charset="0"/>
                <a:cs typeface="Courier New" pitchFamily="49" charset="0"/>
              </a:rPr>
              <a:t>Sort</a:t>
            </a:r>
            <a:r>
              <a:rPr lang="en-US" altLang="zh-CN" sz="2000" b="0" dirty="0">
                <a:latin typeface="Courier New" pitchFamily="49" charset="0"/>
                <a:cs typeface="Courier New" pitchFamily="49" charset="0"/>
              </a:rPr>
              <a:t>(int </a:t>
            </a:r>
            <a:r>
              <a:rPr lang="en-US" altLang="zh-CN" sz="2000" b="0" dirty="0" err="1">
                <a:latin typeface="Courier New" pitchFamily="49" charset="0"/>
                <a:cs typeface="Courier New" pitchFamily="49" charset="0"/>
              </a:rPr>
              <a:t>sdata</a:t>
            </a:r>
            <a:r>
              <a:rPr lang="en-US" altLang="zh-CN" sz="2000" b="0" dirty="0">
                <a:latin typeface="Courier New" pitchFamily="49" charset="0"/>
                <a:cs typeface="Courier New" pitchFamily="49" charset="0"/>
              </a:rPr>
              <a:t>[ ], int count</a:t>
            </a:r>
            <a:r>
              <a:rPr lang="en-US" altLang="zh-CN" sz="2000" b="0" dirty="0">
                <a:solidFill>
                  <a:srgbClr val="FF0000"/>
                </a:solidFill>
                <a:latin typeface="Courier New" pitchFamily="49" charset="0"/>
                <a:cs typeface="Courier New" pitchFamily="49" charset="0"/>
              </a:rPr>
              <a:t>, bool (*)(int, int)</a:t>
            </a:r>
            <a:r>
              <a:rPr lang="en-US" altLang="zh-CN" sz="2000" b="0" dirty="0">
                <a:latin typeface="Courier New" pitchFamily="49" charset="0"/>
                <a:cs typeface="Courier New" pitchFamily="49" charset="0"/>
              </a:rPr>
              <a:t>);	</a:t>
            </a:r>
            <a:endParaRPr lang="zh-CN" altLang="zh-CN" sz="2000" b="0" dirty="0">
              <a:latin typeface="Courier New" pitchFamily="49" charset="0"/>
              <a:cs typeface="Courier New" pitchFamily="49" charset="0"/>
            </a:endParaRPr>
          </a:p>
          <a:p>
            <a:pPr marL="0" indent="0">
              <a:buNone/>
            </a:pPr>
            <a:r>
              <a:rPr lang="en-US" altLang="zh-CN" sz="2000" dirty="0">
                <a:solidFill>
                  <a:srgbClr val="FF0000"/>
                </a:solidFill>
                <a:latin typeface="Courier New" pitchFamily="49" charset="0"/>
                <a:cs typeface="Courier New" pitchFamily="49" charset="0"/>
              </a:rPr>
              <a:t>bool Less(int m, int n){ return m &lt; n;} </a:t>
            </a:r>
            <a:r>
              <a:rPr lang="en-US" altLang="zh-CN" sz="2000" b="0" dirty="0">
                <a:solidFill>
                  <a:srgbClr val="FF0000"/>
                </a:solidFill>
                <a:latin typeface="Courier New" pitchFamily="49" charset="0"/>
                <a:cs typeface="Courier New" pitchFamily="49" charset="0"/>
              </a:rPr>
              <a:t>//</a:t>
            </a:r>
            <a:r>
              <a:rPr lang="zh-CN" altLang="en-US" sz="2000" b="0" dirty="0">
                <a:solidFill>
                  <a:srgbClr val="FF0000"/>
                </a:solidFill>
                <a:latin typeface="Courier New" pitchFamily="49" charset="0"/>
                <a:cs typeface="Courier New" pitchFamily="49" charset="0"/>
              </a:rPr>
              <a:t>回调函数</a:t>
            </a:r>
            <a:endParaRPr lang="en-US" altLang="zh-CN" sz="2000" b="0" dirty="0">
              <a:solidFill>
                <a:srgbClr val="FF0000"/>
              </a:solidFill>
              <a:latin typeface="Courier New" pitchFamily="49" charset="0"/>
              <a:cs typeface="Courier New" pitchFamily="49" charset="0"/>
            </a:endParaRPr>
          </a:p>
          <a:p>
            <a:pPr marL="0" indent="0">
              <a:buNone/>
            </a:pPr>
            <a:r>
              <a:rPr lang="en-US" altLang="zh-CN" sz="2000" dirty="0">
                <a:solidFill>
                  <a:srgbClr val="FF0000"/>
                </a:solidFill>
                <a:latin typeface="Courier New" pitchFamily="49" charset="0"/>
                <a:cs typeface="Courier New" pitchFamily="49" charset="0"/>
              </a:rPr>
              <a:t>bool More(int m, int n){ return m &gt; n;} </a:t>
            </a:r>
            <a:r>
              <a:rPr lang="en-US" altLang="zh-CN" sz="2000" b="0" dirty="0">
                <a:solidFill>
                  <a:srgbClr val="FF0000"/>
                </a:solidFill>
                <a:latin typeface="Courier New" pitchFamily="49" charset="0"/>
                <a:cs typeface="Courier New" pitchFamily="49" charset="0"/>
              </a:rPr>
              <a:t>//</a:t>
            </a:r>
            <a:r>
              <a:rPr lang="zh-CN" altLang="en-US" sz="2000" b="0" dirty="0">
                <a:solidFill>
                  <a:srgbClr val="FF0000"/>
                </a:solidFill>
                <a:latin typeface="Courier New" pitchFamily="49" charset="0"/>
                <a:cs typeface="Courier New" pitchFamily="49" charset="0"/>
              </a:rPr>
              <a:t>回调函数</a:t>
            </a:r>
            <a:endParaRPr lang="en-US" altLang="zh-CN" sz="2000" b="0" dirty="0">
              <a:solidFill>
                <a:srgbClr val="FF0000"/>
              </a:solidFill>
              <a:latin typeface="Courier New" pitchFamily="49" charset="0"/>
              <a:cs typeface="Courier New" pitchFamily="49" charset="0"/>
            </a:endParaRPr>
          </a:p>
          <a:p>
            <a:pPr marL="0" indent="0">
              <a:buNone/>
            </a:pPr>
            <a:r>
              <a:rPr lang="en-US" altLang="zh-CN" sz="2000" b="0" dirty="0">
                <a:latin typeface="Courier New" pitchFamily="49" charset="0"/>
                <a:cs typeface="Courier New" pitchFamily="49" charset="0"/>
              </a:rPr>
              <a:t>int main( )</a:t>
            </a:r>
            <a:endParaRPr lang="zh-CN" altLang="zh-CN" sz="2000" b="0" dirty="0">
              <a:latin typeface="Courier New" pitchFamily="49" charset="0"/>
              <a:cs typeface="Courier New" pitchFamily="49" charset="0"/>
            </a:endParaRPr>
          </a:p>
          <a:p>
            <a:pPr>
              <a:buFontTx/>
              <a:buNone/>
            </a:pPr>
            <a:r>
              <a:rPr lang="en-US" altLang="zh-CN" sz="2000" b="0" dirty="0">
                <a:latin typeface="Courier New" pitchFamily="49" charset="0"/>
                <a:cs typeface="Courier New" pitchFamily="49" charset="0"/>
              </a:rPr>
              <a:t>{</a:t>
            </a:r>
            <a:endParaRPr lang="zh-CN" altLang="zh-CN" sz="2000" b="0" dirty="0">
              <a:latin typeface="Courier New" pitchFamily="49" charset="0"/>
              <a:cs typeface="Courier New" pitchFamily="49" charset="0"/>
            </a:endParaRPr>
          </a:p>
          <a:p>
            <a:pPr>
              <a:buFontTx/>
              <a:buNone/>
            </a:pPr>
            <a:r>
              <a:rPr lang="en-US" altLang="zh-CN" sz="2000" b="0" dirty="0">
                <a:latin typeface="Courier New" pitchFamily="49" charset="0"/>
                <a:cs typeface="Courier New" pitchFamily="49" charset="0"/>
              </a:rPr>
              <a:t>	</a:t>
            </a:r>
            <a:r>
              <a:rPr lang="en-US" altLang="zh-CN" sz="2000" b="0" dirty="0" err="1">
                <a:latin typeface="Courier New" pitchFamily="49" charset="0"/>
                <a:cs typeface="Courier New" pitchFamily="49" charset="0"/>
              </a:rPr>
              <a:t>int</a:t>
            </a:r>
            <a:r>
              <a:rPr lang="en-US" altLang="zh-CN" sz="2000" b="0" dirty="0">
                <a:latin typeface="Courier New" pitchFamily="49" charset="0"/>
                <a:cs typeface="Courier New" pitchFamily="49" charset="0"/>
              </a:rPr>
              <a:t> a[N];</a:t>
            </a:r>
            <a:endParaRPr lang="zh-CN" altLang="zh-CN" sz="2000" b="0" dirty="0">
              <a:latin typeface="Courier New" pitchFamily="49" charset="0"/>
              <a:cs typeface="Courier New" pitchFamily="49" charset="0"/>
            </a:endParaRPr>
          </a:p>
          <a:p>
            <a:pPr>
              <a:buFontTx/>
              <a:buNone/>
            </a:pPr>
            <a:r>
              <a:rPr lang="en-US" altLang="zh-CN" sz="2000" b="0" dirty="0">
                <a:latin typeface="Courier New" pitchFamily="49" charset="0"/>
                <a:cs typeface="Courier New" pitchFamily="49" charset="0"/>
              </a:rPr>
              <a:t>	for(</a:t>
            </a:r>
            <a:r>
              <a:rPr lang="en-US" altLang="zh-CN" sz="2000" b="0" dirty="0" err="1">
                <a:latin typeface="Courier New" pitchFamily="49" charset="0"/>
                <a:cs typeface="Courier New" pitchFamily="49" charset="0"/>
              </a:rPr>
              <a:t>int</a:t>
            </a:r>
            <a:r>
              <a:rPr lang="en-US" altLang="zh-CN" sz="2000" b="0" dirty="0">
                <a:latin typeface="Courier New" pitchFamily="49" charset="0"/>
                <a:cs typeface="Courier New" pitchFamily="49" charset="0"/>
              </a:rPr>
              <a:t> </a:t>
            </a:r>
            <a:r>
              <a:rPr lang="en-US" altLang="zh-CN" sz="2000" b="0" dirty="0" err="1">
                <a:latin typeface="Courier New" pitchFamily="49" charset="0"/>
                <a:cs typeface="Courier New" pitchFamily="49" charset="0"/>
              </a:rPr>
              <a:t>i</a:t>
            </a:r>
            <a:r>
              <a:rPr lang="en-US" altLang="zh-CN" sz="2000" b="0" dirty="0">
                <a:latin typeface="Courier New" pitchFamily="49" charset="0"/>
                <a:cs typeface="Courier New" pitchFamily="49" charset="0"/>
              </a:rPr>
              <a:t> = 0; </a:t>
            </a:r>
            <a:r>
              <a:rPr lang="en-US" altLang="zh-CN" sz="2000" b="0" dirty="0" err="1">
                <a:latin typeface="Courier New" pitchFamily="49" charset="0"/>
                <a:cs typeface="Courier New" pitchFamily="49" charset="0"/>
              </a:rPr>
              <a:t>i</a:t>
            </a:r>
            <a:r>
              <a:rPr lang="en-US" altLang="zh-CN" sz="2000" b="0" dirty="0">
                <a:latin typeface="Courier New" pitchFamily="49" charset="0"/>
                <a:cs typeface="Courier New" pitchFamily="49" charset="0"/>
              </a:rPr>
              <a:t> &lt; N; ++</a:t>
            </a:r>
            <a:r>
              <a:rPr lang="en-US" altLang="zh-CN" sz="2000" b="0" dirty="0" err="1">
                <a:latin typeface="Courier New" pitchFamily="49" charset="0"/>
                <a:cs typeface="Courier New" pitchFamily="49" charset="0"/>
              </a:rPr>
              <a:t>i</a:t>
            </a:r>
            <a:r>
              <a:rPr lang="en-US" altLang="zh-CN" sz="2000" b="0" dirty="0">
                <a:latin typeface="Courier New" pitchFamily="49" charset="0"/>
                <a:cs typeface="Courier New" pitchFamily="49" charset="0"/>
              </a:rPr>
              <a:t>)</a:t>
            </a:r>
            <a:endParaRPr lang="zh-CN" altLang="zh-CN" sz="2000" b="0" dirty="0">
              <a:latin typeface="Courier New" pitchFamily="49" charset="0"/>
              <a:cs typeface="Courier New" pitchFamily="49" charset="0"/>
            </a:endParaRPr>
          </a:p>
          <a:p>
            <a:pPr>
              <a:buFontTx/>
              <a:buNone/>
            </a:pPr>
            <a:r>
              <a:rPr lang="en-US" altLang="zh-CN" sz="2000" b="0" dirty="0">
                <a:latin typeface="Courier New" pitchFamily="49" charset="0"/>
                <a:cs typeface="Courier New" pitchFamily="49" charset="0"/>
              </a:rPr>
              <a:t>		</a:t>
            </a:r>
            <a:r>
              <a:rPr lang="en-US" altLang="zh-CN" sz="2000" b="0" dirty="0" err="1">
                <a:latin typeface="Courier New" pitchFamily="49" charset="0"/>
                <a:cs typeface="Courier New" pitchFamily="49" charset="0"/>
              </a:rPr>
              <a:t>scanf</a:t>
            </a:r>
            <a:r>
              <a:rPr lang="en-US" altLang="zh-CN" sz="2000" b="0" dirty="0">
                <a:latin typeface="Courier New" pitchFamily="49" charset="0"/>
                <a:cs typeface="Courier New" pitchFamily="49" charset="0"/>
              </a:rPr>
              <a:t>("%d", &amp;a[</a:t>
            </a:r>
            <a:r>
              <a:rPr lang="en-US" altLang="zh-CN" sz="2000" b="0" dirty="0" err="1">
                <a:latin typeface="Courier New" pitchFamily="49" charset="0"/>
                <a:cs typeface="Courier New" pitchFamily="49" charset="0"/>
              </a:rPr>
              <a:t>i</a:t>
            </a:r>
            <a:r>
              <a:rPr lang="en-US" altLang="zh-CN" sz="2000" b="0" dirty="0">
                <a:latin typeface="Courier New" pitchFamily="49" charset="0"/>
                <a:cs typeface="Courier New" pitchFamily="49" charset="0"/>
              </a:rPr>
              <a:t>]);</a:t>
            </a:r>
            <a:endParaRPr lang="zh-CN" altLang="zh-CN" sz="2000" b="0" dirty="0">
              <a:latin typeface="Courier New" pitchFamily="49" charset="0"/>
              <a:cs typeface="Courier New" pitchFamily="49" charset="0"/>
            </a:endParaRPr>
          </a:p>
          <a:p>
            <a:pPr>
              <a:buFontTx/>
              <a:buNone/>
            </a:pPr>
            <a:r>
              <a:rPr lang="en-US" altLang="zh-CN" sz="2000" b="0" dirty="0">
                <a:latin typeface="Courier New" pitchFamily="49" charset="0"/>
                <a:cs typeface="Courier New" pitchFamily="49" charset="0"/>
              </a:rPr>
              <a:t>	</a:t>
            </a:r>
            <a:r>
              <a:rPr kumimoji="1" lang="en-US" altLang="zh-CN" sz="2000" b="0" dirty="0" err="1">
                <a:latin typeface="Courier New" pitchFamily="49" charset="0"/>
                <a:cs typeface="Courier New" pitchFamily="49" charset="0"/>
              </a:rPr>
              <a:t>Bubble</a:t>
            </a:r>
            <a:r>
              <a:rPr lang="en-US" altLang="zh-CN" sz="2000" b="0" dirty="0" err="1">
                <a:latin typeface="Courier New" pitchFamily="49" charset="0"/>
                <a:cs typeface="Courier New" pitchFamily="49" charset="0"/>
              </a:rPr>
              <a:t>Sort</a:t>
            </a:r>
            <a:r>
              <a:rPr lang="en-US" altLang="zh-CN" sz="2000" b="0" dirty="0">
                <a:latin typeface="Courier New" pitchFamily="49" charset="0"/>
                <a:cs typeface="Courier New" pitchFamily="49" charset="0"/>
              </a:rPr>
              <a:t>(a, N, </a:t>
            </a:r>
            <a:r>
              <a:rPr lang="en-US" altLang="zh-CN" sz="2000" dirty="0">
                <a:solidFill>
                  <a:srgbClr val="FF0000"/>
                </a:solidFill>
                <a:latin typeface="Courier New" pitchFamily="49" charset="0"/>
                <a:cs typeface="Courier New" pitchFamily="49" charset="0"/>
              </a:rPr>
              <a:t>Less</a:t>
            </a:r>
            <a:r>
              <a:rPr lang="en-US" altLang="zh-CN" sz="2000" b="0" dirty="0">
                <a:latin typeface="Courier New" pitchFamily="49" charset="0"/>
                <a:cs typeface="Courier New" pitchFamily="49" charset="0"/>
              </a:rPr>
              <a:t>);</a:t>
            </a:r>
            <a:r>
              <a:rPr lang="en-US" altLang="zh-CN" sz="2000" b="0" dirty="0">
                <a:solidFill>
                  <a:srgbClr val="FF0000"/>
                </a:solidFill>
                <a:latin typeface="Courier New" pitchFamily="49" charset="0"/>
                <a:cs typeface="Courier New" pitchFamily="49" charset="0"/>
              </a:rPr>
              <a:t> </a:t>
            </a:r>
          </a:p>
          <a:p>
            <a:pPr>
              <a:buFontTx/>
              <a:buNone/>
            </a:pPr>
            <a:r>
              <a:rPr lang="en-US" altLang="zh-CN" sz="2000" b="0" dirty="0">
                <a:solidFill>
                  <a:srgbClr val="FF0000"/>
                </a:solidFill>
                <a:latin typeface="Courier New" pitchFamily="49" charset="0"/>
                <a:cs typeface="Courier New" pitchFamily="49" charset="0"/>
              </a:rPr>
              <a:t>				//</a:t>
            </a:r>
            <a:r>
              <a:rPr lang="zh-CN" altLang="en-US" sz="2000" b="0" dirty="0">
                <a:solidFill>
                  <a:srgbClr val="FF0000"/>
                </a:solidFill>
                <a:latin typeface="Courier New" pitchFamily="49" charset="0"/>
                <a:cs typeface="Courier New" pitchFamily="49" charset="0"/>
              </a:rPr>
              <a:t>按升序排</a:t>
            </a:r>
            <a:endParaRPr lang="zh-CN" altLang="zh-CN" sz="2000" b="0" dirty="0">
              <a:solidFill>
                <a:srgbClr val="FF0000"/>
              </a:solidFill>
              <a:latin typeface="Courier New" pitchFamily="49" charset="0"/>
              <a:cs typeface="Courier New" pitchFamily="49" charset="0"/>
            </a:endParaRPr>
          </a:p>
          <a:p>
            <a:pPr>
              <a:buFontTx/>
              <a:buNone/>
            </a:pPr>
            <a:r>
              <a:rPr lang="en-US" altLang="zh-CN" sz="2000" b="0" dirty="0">
                <a:latin typeface="Courier New" pitchFamily="49" charset="0"/>
                <a:cs typeface="Courier New" pitchFamily="49" charset="0"/>
              </a:rPr>
              <a:t>	for(</a:t>
            </a:r>
            <a:r>
              <a:rPr lang="en-US" altLang="zh-CN" sz="2000" b="0" dirty="0" err="1">
                <a:latin typeface="Courier New" pitchFamily="49" charset="0"/>
                <a:cs typeface="Courier New" pitchFamily="49" charset="0"/>
              </a:rPr>
              <a:t>int</a:t>
            </a:r>
            <a:r>
              <a:rPr lang="en-US" altLang="zh-CN" sz="2000" b="0" dirty="0">
                <a:latin typeface="Courier New" pitchFamily="49" charset="0"/>
                <a:cs typeface="Courier New" pitchFamily="49" charset="0"/>
              </a:rPr>
              <a:t> </a:t>
            </a:r>
            <a:r>
              <a:rPr lang="en-US" altLang="zh-CN" sz="2000" b="0" dirty="0" err="1">
                <a:latin typeface="Courier New" pitchFamily="49" charset="0"/>
                <a:cs typeface="Courier New" pitchFamily="49" charset="0"/>
              </a:rPr>
              <a:t>i</a:t>
            </a:r>
            <a:r>
              <a:rPr lang="en-US" altLang="zh-CN" sz="2000" b="0" dirty="0">
                <a:latin typeface="Courier New" pitchFamily="49" charset="0"/>
                <a:cs typeface="Courier New" pitchFamily="49" charset="0"/>
              </a:rPr>
              <a:t> = 0; </a:t>
            </a:r>
            <a:r>
              <a:rPr lang="en-US" altLang="zh-CN" sz="2000" b="0" dirty="0" err="1">
                <a:latin typeface="Courier New" pitchFamily="49" charset="0"/>
                <a:cs typeface="Courier New" pitchFamily="49" charset="0"/>
              </a:rPr>
              <a:t>i</a:t>
            </a:r>
            <a:r>
              <a:rPr lang="en-US" altLang="zh-CN" sz="2000" b="0" dirty="0">
                <a:latin typeface="Courier New" pitchFamily="49" charset="0"/>
                <a:cs typeface="Courier New" pitchFamily="49" charset="0"/>
              </a:rPr>
              <a:t> &lt; N; ++</a:t>
            </a:r>
            <a:r>
              <a:rPr lang="en-US" altLang="zh-CN" sz="2000" b="0" dirty="0" err="1">
                <a:latin typeface="Courier New" pitchFamily="49" charset="0"/>
                <a:cs typeface="Courier New" pitchFamily="49" charset="0"/>
              </a:rPr>
              <a:t>i</a:t>
            </a:r>
            <a:r>
              <a:rPr lang="en-US" altLang="zh-CN" sz="2000" b="0" dirty="0">
                <a:latin typeface="Courier New" pitchFamily="49" charset="0"/>
                <a:cs typeface="Courier New" pitchFamily="49" charset="0"/>
              </a:rPr>
              <a:t>)</a:t>
            </a:r>
            <a:endParaRPr lang="zh-CN" altLang="zh-CN" sz="2000" b="0" dirty="0">
              <a:latin typeface="Courier New" pitchFamily="49" charset="0"/>
              <a:cs typeface="Courier New" pitchFamily="49" charset="0"/>
            </a:endParaRPr>
          </a:p>
          <a:p>
            <a:pPr>
              <a:buFontTx/>
              <a:buNone/>
            </a:pPr>
            <a:r>
              <a:rPr lang="en-US" altLang="zh-CN" sz="2000" b="0" dirty="0">
                <a:latin typeface="Courier New" pitchFamily="49" charset="0"/>
                <a:cs typeface="Courier New" pitchFamily="49" charset="0"/>
              </a:rPr>
              <a:t>		</a:t>
            </a:r>
            <a:r>
              <a:rPr lang="en-US" altLang="zh-CN" sz="2000" b="0" dirty="0" err="1">
                <a:latin typeface="Courier New" pitchFamily="49" charset="0"/>
                <a:cs typeface="Courier New" pitchFamily="49" charset="0"/>
              </a:rPr>
              <a:t>printf</a:t>
            </a:r>
            <a:r>
              <a:rPr lang="en-US" altLang="zh-CN" sz="2000" b="0" dirty="0">
                <a:latin typeface="Courier New" pitchFamily="49" charset="0"/>
                <a:cs typeface="Courier New" pitchFamily="49" charset="0"/>
              </a:rPr>
              <a:t>("%d \t", a[</a:t>
            </a:r>
            <a:r>
              <a:rPr lang="en-US" altLang="zh-CN" sz="2000" b="0" dirty="0" err="1">
                <a:latin typeface="Courier New" pitchFamily="49" charset="0"/>
                <a:cs typeface="Courier New" pitchFamily="49" charset="0"/>
              </a:rPr>
              <a:t>i</a:t>
            </a:r>
            <a:r>
              <a:rPr lang="en-US" altLang="zh-CN" sz="2000" b="0" dirty="0">
                <a:latin typeface="Courier New" pitchFamily="49" charset="0"/>
                <a:cs typeface="Courier New" pitchFamily="49" charset="0"/>
              </a:rPr>
              <a:t>]);</a:t>
            </a:r>
            <a:endParaRPr lang="zh-CN" altLang="zh-CN" sz="2000" b="0" dirty="0">
              <a:latin typeface="Courier New" pitchFamily="49" charset="0"/>
              <a:cs typeface="Courier New" pitchFamily="49" charset="0"/>
            </a:endParaRPr>
          </a:p>
          <a:p>
            <a:pPr>
              <a:buFontTx/>
              <a:buNone/>
            </a:pPr>
            <a:r>
              <a:rPr lang="en-US" altLang="zh-CN" sz="2000" b="0" dirty="0">
                <a:latin typeface="Courier New" pitchFamily="49" charset="0"/>
                <a:cs typeface="Courier New" pitchFamily="49" charset="0"/>
              </a:rPr>
              <a:t>	return 0;</a:t>
            </a:r>
            <a:endParaRPr lang="zh-CN" altLang="zh-CN" sz="2000" b="0" dirty="0">
              <a:latin typeface="Courier New" pitchFamily="49" charset="0"/>
              <a:cs typeface="Courier New" pitchFamily="49" charset="0"/>
            </a:endParaRPr>
          </a:p>
          <a:p>
            <a:pPr>
              <a:buFontTx/>
              <a:buNone/>
            </a:pPr>
            <a:r>
              <a:rPr lang="en-US" altLang="zh-CN" sz="2000" b="0" dirty="0">
                <a:latin typeface="Courier New" pitchFamily="49" charset="0"/>
                <a:cs typeface="Courier New" pitchFamily="49" charset="0"/>
              </a:rPr>
              <a:t>}</a:t>
            </a:r>
            <a:endParaRPr lang="zh-CN" altLang="en-US" sz="2000" b="0" dirty="0">
              <a:latin typeface="Courier New" pitchFamily="49" charset="0"/>
              <a:cs typeface="Courier New" pitchFamily="49" charset="0"/>
            </a:endParaRPr>
          </a:p>
        </p:txBody>
      </p:sp>
      <p:sp>
        <p:nvSpPr>
          <p:cNvPr id="45060"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8E6F9943-8296-4655-9315-93BA2F4883E6}" type="slidenum">
              <a:rPr lang="en-US" altLang="zh-CN" sz="1200">
                <a:ea typeface="楷体_GB2312" pitchFamily="49" charset="-122"/>
              </a:rPr>
              <a:pPr algn="r" eaLnBrk="1" hangingPunct="1"/>
              <a:t>75</a:t>
            </a:fld>
            <a:endParaRPr lang="en-US" altLang="zh-CN" sz="1200">
              <a:ea typeface="楷体_GB2312" pitchFamily="49" charset="-122"/>
            </a:endParaRPr>
          </a:p>
        </p:txBody>
      </p:sp>
      <p:sp>
        <p:nvSpPr>
          <p:cNvPr id="6" name="Rectangle 3">
            <a:extLst>
              <a:ext uri="{FF2B5EF4-FFF2-40B4-BE49-F238E27FC236}">
                <a16:creationId xmlns:a16="http://schemas.microsoft.com/office/drawing/2014/main" id="{940895B0-BE8D-453C-856B-C04184E6A27B}"/>
              </a:ext>
            </a:extLst>
          </p:cNvPr>
          <p:cNvSpPr>
            <a:spLocks noChangeArrowheads="1"/>
          </p:cNvSpPr>
          <p:nvPr/>
        </p:nvSpPr>
        <p:spPr bwMode="auto">
          <a:xfrm>
            <a:off x="4655958" y="2438890"/>
            <a:ext cx="7441334" cy="4093428"/>
          </a:xfrm>
          <a:prstGeom prst="rect">
            <a:avLst/>
          </a:prstGeom>
          <a:solidFill>
            <a:schemeClr val="bg1"/>
          </a:solidFill>
          <a:ln w="9525">
            <a:solidFill>
              <a:schemeClr val="tx1"/>
            </a:solidFill>
            <a:miter lim="800000"/>
            <a:headEnd/>
            <a:tailEnd/>
          </a:ln>
        </p:spPr>
        <p:txBody>
          <a:bodyPr wrap="square" lIns="0" rIns="0">
            <a:spAutoFit/>
          </a:bodyPr>
          <a:lstStyle/>
          <a:p>
            <a:pPr eaLnBrk="1" hangingPunct="1"/>
            <a:r>
              <a:rPr lang="en-US" altLang="zh-CN" sz="2000" b="1" dirty="0">
                <a:latin typeface="Courier New" pitchFamily="49" charset="0"/>
                <a:cs typeface="Courier New" pitchFamily="49" charset="0"/>
              </a:rPr>
              <a:t> </a:t>
            </a:r>
            <a:r>
              <a:rPr lang="en-US" altLang="zh-CN" sz="2000" dirty="0">
                <a:latin typeface="Courier New" pitchFamily="49" charset="0"/>
                <a:cs typeface="Courier New" pitchFamily="49" charset="0"/>
              </a:rPr>
              <a:t>void </a:t>
            </a:r>
            <a:r>
              <a:rPr lang="en-US" altLang="zh-CN" sz="2000" dirty="0" err="1">
                <a:latin typeface="Courier New" pitchFamily="49" charset="0"/>
                <a:cs typeface="Courier New" pitchFamily="49" charset="0"/>
              </a:rPr>
              <a:t>BubbleSort</a:t>
            </a:r>
            <a:r>
              <a:rPr lang="en-US" altLang="zh-CN" sz="2000" dirty="0">
                <a:latin typeface="Courier New" pitchFamily="49" charset="0"/>
                <a:cs typeface="Courier New" pitchFamily="49" charset="0"/>
              </a:rPr>
              <a:t>(int </a:t>
            </a:r>
            <a:r>
              <a:rPr lang="en-US" altLang="zh-CN" sz="2000" dirty="0" err="1">
                <a:latin typeface="Courier New" pitchFamily="49" charset="0"/>
                <a:cs typeface="Courier New" pitchFamily="49" charset="0"/>
              </a:rPr>
              <a:t>sdata</a:t>
            </a:r>
            <a:r>
              <a:rPr lang="en-US" altLang="zh-CN" sz="2000" dirty="0">
                <a:latin typeface="Courier New" pitchFamily="49" charset="0"/>
                <a:cs typeface="Courier New" pitchFamily="49" charset="0"/>
              </a:rPr>
              <a:t>[ ], int count, </a:t>
            </a:r>
          </a:p>
          <a:p>
            <a:pPr eaLnBrk="1" hangingPunct="1"/>
            <a:r>
              <a:rPr lang="en-US" altLang="zh-CN" sz="2000" b="1" dirty="0">
                <a:latin typeface="Courier New" pitchFamily="49" charset="0"/>
                <a:cs typeface="Courier New" pitchFamily="49" charset="0"/>
              </a:rPr>
              <a:t>				</a:t>
            </a:r>
            <a:r>
              <a:rPr lang="en-US" altLang="zh-CN" sz="2000" b="1" dirty="0">
                <a:solidFill>
                  <a:srgbClr val="FF0000"/>
                </a:solidFill>
                <a:latin typeface="Courier New" pitchFamily="49" charset="0"/>
                <a:cs typeface="Courier New" pitchFamily="49" charset="0"/>
              </a:rPr>
              <a:t>bool (*</a:t>
            </a:r>
            <a:r>
              <a:rPr lang="en-US" altLang="zh-CN" sz="2000" b="1" dirty="0" err="1">
                <a:solidFill>
                  <a:srgbClr val="FF0000"/>
                </a:solidFill>
                <a:latin typeface="Courier New" pitchFamily="49" charset="0"/>
                <a:cs typeface="Courier New" pitchFamily="49" charset="0"/>
              </a:rPr>
              <a:t>Ordr</a:t>
            </a:r>
            <a:r>
              <a:rPr lang="en-US" altLang="zh-CN" sz="2000" b="1" dirty="0">
                <a:solidFill>
                  <a:srgbClr val="FF0000"/>
                </a:solidFill>
                <a:latin typeface="Courier New" pitchFamily="49" charset="0"/>
                <a:cs typeface="Courier New" pitchFamily="49" charset="0"/>
              </a:rPr>
              <a:t>)(int, int)</a:t>
            </a:r>
            <a:r>
              <a:rPr lang="en-US" altLang="zh-CN" sz="2000" dirty="0">
                <a:latin typeface="Courier New" pitchFamily="49" charset="0"/>
                <a:cs typeface="Courier New" pitchFamily="49" charset="0"/>
              </a:rPr>
              <a:t>)  </a:t>
            </a:r>
          </a:p>
          <a:p>
            <a:pPr eaLnBrk="1" hangingPunct="1"/>
            <a:r>
              <a:rPr lang="en-US" altLang="zh-CN" sz="2000" dirty="0">
                <a:latin typeface="Courier New" pitchFamily="49" charset="0"/>
                <a:cs typeface="Courier New" pitchFamily="49" charset="0"/>
              </a:rPr>
              <a:t> {</a:t>
            </a:r>
            <a:endParaRPr lang="zh-CN" altLang="zh-CN" sz="2000" dirty="0">
              <a:latin typeface="Courier New" pitchFamily="49" charset="0"/>
              <a:cs typeface="Courier New" pitchFamily="49" charset="0"/>
            </a:endParaRPr>
          </a:p>
          <a:p>
            <a:pPr eaLnBrk="1" hangingPunct="1"/>
            <a:r>
              <a:rPr lang="en-US" altLang="zh-CN" sz="2000" dirty="0">
                <a:latin typeface="Courier New" pitchFamily="49" charset="0"/>
                <a:cs typeface="Courier New" pitchFamily="49" charset="0"/>
              </a:rPr>
              <a:t>	for(</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 = 0;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 &lt; count-1;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pPr eaLnBrk="1" hangingPunct="1"/>
            <a:r>
              <a:rPr lang="en-US" altLang="zh-CN" sz="2000" dirty="0">
                <a:latin typeface="Courier New" pitchFamily="49" charset="0"/>
                <a:cs typeface="Courier New" pitchFamily="49" charset="0"/>
              </a:rPr>
              <a:t>		for(</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j = 0; j &lt; count-1-i; ++j)</a:t>
            </a:r>
            <a:endParaRPr lang="zh-CN" altLang="zh-CN" sz="2000" dirty="0">
              <a:latin typeface="Courier New" pitchFamily="49" charset="0"/>
              <a:cs typeface="Courier New" pitchFamily="49" charset="0"/>
            </a:endParaRPr>
          </a:p>
          <a:p>
            <a:pPr eaLnBrk="1" hangingPunct="1"/>
            <a:r>
              <a:rPr lang="en-US" altLang="zh-CN" sz="2000" dirty="0">
                <a:latin typeface="Courier New" pitchFamily="49" charset="0"/>
                <a:cs typeface="Courier New" pitchFamily="49" charset="0"/>
              </a:rPr>
              <a:t>			</a:t>
            </a:r>
            <a:r>
              <a:rPr lang="pt-BR" altLang="zh-CN" sz="2000" dirty="0">
                <a:latin typeface="Courier New" pitchFamily="49" charset="0"/>
                <a:cs typeface="Courier New" pitchFamily="49" charset="0"/>
              </a:rPr>
              <a:t>if(</a:t>
            </a:r>
            <a:r>
              <a:rPr lang="pt-BR" altLang="zh-CN" sz="2000" b="1" dirty="0">
                <a:solidFill>
                  <a:srgbClr val="FF0000"/>
                </a:solidFill>
                <a:latin typeface="Courier New" pitchFamily="49" charset="0"/>
                <a:cs typeface="Courier New" pitchFamily="49" charset="0"/>
              </a:rPr>
              <a:t>Ordr(sdata[j</a:t>
            </a:r>
            <a:r>
              <a:rPr lang="en-US" altLang="zh-CN" sz="2000" b="1" dirty="0">
                <a:solidFill>
                  <a:srgbClr val="FF0000"/>
                </a:solidFill>
                <a:latin typeface="Courier New" pitchFamily="49" charset="0"/>
                <a:cs typeface="Courier New" pitchFamily="49" charset="0"/>
              </a:rPr>
              <a:t>+1</a:t>
            </a:r>
            <a:r>
              <a:rPr lang="pt-BR" altLang="zh-CN" sz="2000" b="1" dirty="0">
                <a:solidFill>
                  <a:srgbClr val="FF0000"/>
                </a:solidFill>
                <a:latin typeface="Courier New" pitchFamily="49" charset="0"/>
                <a:cs typeface="Courier New" pitchFamily="49" charset="0"/>
              </a:rPr>
              <a:t>], sdata[j])</a:t>
            </a:r>
            <a:r>
              <a:rPr lang="pt-BR" altLang="zh-CN" sz="2000" dirty="0">
                <a:latin typeface="Courier New" pitchFamily="49" charset="0"/>
                <a:cs typeface="Courier New" pitchFamily="49" charset="0"/>
              </a:rPr>
              <a:t>)</a:t>
            </a:r>
          </a:p>
          <a:p>
            <a:pPr eaLnBrk="1" hangingPunct="1"/>
            <a:r>
              <a:rPr lang="pt-BR" altLang="zh-CN" sz="2000" dirty="0">
                <a:latin typeface="Courier New" pitchFamily="49" charset="0"/>
                <a:cs typeface="Courier New" pitchFamily="49" charset="0"/>
              </a:rPr>
              <a:t>		   // if(</a:t>
            </a:r>
            <a:r>
              <a:rPr lang="pt-BR" altLang="zh-CN" sz="2000" dirty="0">
                <a:solidFill>
                  <a:srgbClr val="FF0000"/>
                </a:solidFill>
                <a:latin typeface="Courier New" pitchFamily="49" charset="0"/>
                <a:cs typeface="Courier New" pitchFamily="49" charset="0"/>
              </a:rPr>
              <a:t>sdata[j</a:t>
            </a:r>
            <a:r>
              <a:rPr lang="en-US" altLang="zh-CN" sz="2000" dirty="0">
                <a:solidFill>
                  <a:srgbClr val="FF0000"/>
                </a:solidFill>
                <a:latin typeface="Courier New" pitchFamily="49" charset="0"/>
                <a:cs typeface="Courier New" pitchFamily="49" charset="0"/>
              </a:rPr>
              <a:t>+1</a:t>
            </a:r>
            <a:r>
              <a:rPr lang="pt-BR" altLang="zh-CN" sz="2000" dirty="0">
                <a:solidFill>
                  <a:srgbClr val="FF0000"/>
                </a:solidFill>
                <a:latin typeface="Courier New" pitchFamily="49" charset="0"/>
                <a:cs typeface="Courier New" pitchFamily="49" charset="0"/>
              </a:rPr>
              <a:t>] &lt; sdata[j]</a:t>
            </a:r>
            <a:r>
              <a:rPr lang="pt-BR"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pPr eaLnBrk="1" hangingPunct="1"/>
            <a:r>
              <a:rPr lang="pt-BR" altLang="zh-CN" sz="2000" dirty="0">
                <a:latin typeface="Courier New" pitchFamily="49" charset="0"/>
                <a:cs typeface="Courier New" pitchFamily="49" charset="0"/>
              </a:rPr>
              <a:t>			{</a:t>
            </a:r>
          </a:p>
          <a:p>
            <a:pPr eaLnBrk="1" hangingPunct="1"/>
            <a:r>
              <a:rPr lang="pt-BR"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pt-BR" altLang="zh-CN" sz="2000" dirty="0">
                <a:latin typeface="Courier New" pitchFamily="49" charset="0"/>
                <a:cs typeface="Courier New" pitchFamily="49" charset="0"/>
              </a:rPr>
              <a:t>temp = sdata[j];</a:t>
            </a:r>
            <a:endParaRPr lang="zh-CN" altLang="zh-CN" sz="2000" dirty="0">
              <a:latin typeface="Courier New" pitchFamily="49" charset="0"/>
              <a:cs typeface="Courier New" pitchFamily="49" charset="0"/>
            </a:endParaRPr>
          </a:p>
          <a:p>
            <a:pPr eaLnBrk="1" hangingPunct="1"/>
            <a:r>
              <a:rPr lang="pt-BR" altLang="zh-CN" sz="2000" dirty="0">
                <a:latin typeface="Courier New" pitchFamily="49" charset="0"/>
                <a:cs typeface="Courier New" pitchFamily="49" charset="0"/>
              </a:rPr>
              <a:t>				sdata[j] = sdata[j+1];</a:t>
            </a:r>
            <a:endParaRPr lang="zh-CN" altLang="zh-CN" sz="2000" dirty="0">
              <a:latin typeface="Courier New" pitchFamily="49" charset="0"/>
              <a:cs typeface="Courier New" pitchFamily="49" charset="0"/>
            </a:endParaRPr>
          </a:p>
          <a:p>
            <a:pPr eaLnBrk="1" hangingPunct="1"/>
            <a:r>
              <a:rPr lang="pt-BR" altLang="zh-CN" sz="2000" dirty="0">
                <a:latin typeface="Courier New" pitchFamily="49" charset="0"/>
                <a:cs typeface="Courier New" pitchFamily="49" charset="0"/>
              </a:rPr>
              <a:t>				sdata[j+1] = temp;</a:t>
            </a:r>
            <a:endParaRPr lang="zh-CN" altLang="zh-CN" sz="2000" dirty="0">
              <a:latin typeface="Courier New" pitchFamily="49" charset="0"/>
              <a:cs typeface="Courier New" pitchFamily="49" charset="0"/>
            </a:endParaRPr>
          </a:p>
          <a:p>
            <a:pPr eaLnBrk="1" hangingPunct="1"/>
            <a:r>
              <a:rPr lang="pt-BR" altLang="zh-CN" sz="2000" dirty="0">
                <a:latin typeface="Courier New" pitchFamily="49" charset="0"/>
                <a:cs typeface="Courier New" pitchFamily="49" charset="0"/>
              </a:rPr>
              <a:t>			</a:t>
            </a:r>
            <a:r>
              <a:rPr lang="en-US"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pPr eaLnBrk="1" hangingPunct="1"/>
            <a:r>
              <a:rPr lang="en-US" altLang="zh-CN" sz="2000" dirty="0">
                <a:latin typeface="Courier New" pitchFamily="49" charset="0"/>
                <a:cs typeface="Courier New" pitchFamily="49" charset="0"/>
              </a:rPr>
              <a:t> }</a:t>
            </a:r>
            <a:endParaRPr lang="zh-CN" altLang="zh-CN" sz="2000" dirty="0">
              <a:latin typeface="Courier New" pitchFamily="49" charset="0"/>
              <a:cs typeface="Courier New" pitchFamily="49" charset="0"/>
            </a:endParaRPr>
          </a:p>
        </p:txBody>
      </p:sp>
      <p:sp>
        <p:nvSpPr>
          <p:cNvPr id="3" name="标题 2">
            <a:extLst>
              <a:ext uri="{FF2B5EF4-FFF2-40B4-BE49-F238E27FC236}">
                <a16:creationId xmlns:a16="http://schemas.microsoft.com/office/drawing/2014/main" id="{B3B9E8F2-FF4F-4E6E-899B-BE5FF7253C5F}"/>
              </a:ext>
            </a:extLst>
          </p:cNvPr>
          <p:cNvSpPr>
            <a:spLocks noGrp="1"/>
          </p:cNvSpPr>
          <p:nvPr>
            <p:ph type="title"/>
          </p:nvPr>
        </p:nvSpPr>
        <p:spPr/>
        <p:txBody>
          <a:bodyPr/>
          <a:lstStyle/>
          <a:p>
            <a:r>
              <a:rPr lang="zh-CN" altLang="en-US" dirty="0"/>
              <a:t>回调函数（</a:t>
            </a:r>
            <a:r>
              <a:rPr lang="en-US" altLang="zh-CN" dirty="0"/>
              <a:t>Callback Functions</a:t>
            </a:r>
            <a:r>
              <a:rPr lang="zh-CN" altLang="en-US" dirty="0"/>
              <a:t>）</a:t>
            </a:r>
          </a:p>
        </p:txBody>
      </p:sp>
    </p:spTree>
    <p:extLst>
      <p:ext uri="{BB962C8B-B14F-4D97-AF65-F5344CB8AC3E}">
        <p14:creationId xmlns:p14="http://schemas.microsoft.com/office/powerpoint/2010/main" val="330253819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EE5C1-F587-477B-82AE-69DB9DAC1C42}"/>
              </a:ext>
            </a:extLst>
          </p:cNvPr>
          <p:cNvSpPr>
            <a:spLocks noGrp="1"/>
          </p:cNvSpPr>
          <p:nvPr>
            <p:ph type="title"/>
          </p:nvPr>
        </p:nvSpPr>
        <p:spPr/>
        <p:txBody>
          <a:bodyPr/>
          <a:lstStyle/>
          <a:p>
            <a:r>
              <a:rPr lang="zh-CN" altLang="en-US" dirty="0"/>
              <a:t>函数指针数组</a:t>
            </a:r>
          </a:p>
        </p:txBody>
      </p:sp>
      <p:sp>
        <p:nvSpPr>
          <p:cNvPr id="56323" name="内容占位符 2"/>
          <p:cNvSpPr>
            <a:spLocks noGrp="1"/>
          </p:cNvSpPr>
          <p:nvPr>
            <p:ph idx="1"/>
          </p:nvPr>
        </p:nvSpPr>
        <p:spPr/>
        <p:txBody>
          <a:bodyPr/>
          <a:lstStyle/>
          <a:p>
            <a:pPr marL="0" indent="0">
              <a:spcBef>
                <a:spcPts val="0"/>
              </a:spcBef>
              <a:buNone/>
            </a:pPr>
            <a:r>
              <a:rPr lang="zh-CN" altLang="zh-CN" sz="2400" b="0" dirty="0">
                <a:latin typeface="Courier New" pitchFamily="49" charset="0"/>
                <a:cs typeface="Courier New" pitchFamily="49" charset="0"/>
              </a:rPr>
              <a:t>例</a:t>
            </a:r>
            <a:r>
              <a:rPr lang="en-US" altLang="zh-CN" sz="2400" b="0" dirty="0">
                <a:latin typeface="Courier New" pitchFamily="49" charset="0"/>
                <a:cs typeface="Courier New" pitchFamily="49" charset="0"/>
              </a:rPr>
              <a:t>6.7 </a:t>
            </a:r>
            <a:r>
              <a:rPr lang="zh-CN" altLang="zh-CN" sz="2400" b="0" dirty="0">
                <a:latin typeface="Courier New" pitchFamily="49" charset="0"/>
                <a:cs typeface="Courier New" pitchFamily="49" charset="0"/>
              </a:rPr>
              <a:t>根据输入的要求，执行在函数表中定义的某个函数。</a:t>
            </a:r>
          </a:p>
          <a:p>
            <a:pPr>
              <a:spcBef>
                <a:spcPts val="0"/>
              </a:spcBef>
              <a:buFontTx/>
              <a:buNone/>
            </a:pP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spcBef>
                <a:spcPts val="0"/>
              </a:spcBef>
              <a:buFontTx/>
              <a:buNone/>
            </a:pPr>
            <a:r>
              <a:rPr lang="en-US" altLang="zh-CN" sz="2400" b="0" dirty="0">
                <a:latin typeface="Courier New" pitchFamily="49" charset="0"/>
                <a:cs typeface="Courier New" pitchFamily="49" charset="0"/>
              </a:rPr>
              <a:t>#include &lt;</a:t>
            </a:r>
            <a:r>
              <a:rPr lang="en-US" altLang="zh-CN" sz="2400" b="0" dirty="0" err="1">
                <a:latin typeface="Courier New" pitchFamily="49" charset="0"/>
                <a:cs typeface="Courier New" pitchFamily="49" charset="0"/>
              </a:rPr>
              <a:t>cmath</a:t>
            </a:r>
            <a:r>
              <a:rPr lang="en-US" altLang="zh-CN" sz="2400" b="0" dirty="0">
                <a:latin typeface="Courier New" pitchFamily="49" charset="0"/>
                <a:cs typeface="Courier New" pitchFamily="49" charset="0"/>
              </a:rPr>
              <a:t>&gt;</a:t>
            </a:r>
            <a:endParaRPr lang="zh-CN" altLang="zh-CN" sz="2400" b="0" dirty="0">
              <a:latin typeface="Courier New" pitchFamily="49" charset="0"/>
              <a:cs typeface="Courier New" pitchFamily="49" charset="0"/>
            </a:endParaRPr>
          </a:p>
          <a:p>
            <a:pPr>
              <a:spcBef>
                <a:spcPts val="0"/>
              </a:spcBef>
              <a:buFontTx/>
              <a:buNone/>
            </a:pPr>
            <a:r>
              <a:rPr lang="en-US" altLang="zh-CN" sz="2400" dirty="0" err="1">
                <a:latin typeface="Courier New" pitchFamily="49" charset="0"/>
                <a:cs typeface="Courier New" pitchFamily="49" charset="0"/>
              </a:rPr>
              <a:t>typedef</a:t>
            </a:r>
            <a:r>
              <a:rPr lang="en-US" altLang="zh-CN" sz="2400" dirty="0">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double (*</a:t>
            </a:r>
            <a:r>
              <a:rPr lang="en-US" altLang="zh-CN" sz="2400" dirty="0">
                <a:latin typeface="Courier New" pitchFamily="49" charset="0"/>
                <a:cs typeface="Courier New" pitchFamily="49" charset="0"/>
              </a:rPr>
              <a:t>PF</a:t>
            </a:r>
            <a:r>
              <a:rPr lang="en-US" altLang="zh-CN" sz="2400" dirty="0">
                <a:solidFill>
                  <a:srgbClr val="FF0000"/>
                </a:solidFill>
                <a:latin typeface="Courier New" pitchFamily="49" charset="0"/>
                <a:cs typeface="Courier New" pitchFamily="49" charset="0"/>
              </a:rPr>
              <a:t>)(double)</a:t>
            </a: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spcBef>
                <a:spcPts val="0"/>
              </a:spcBef>
              <a:buFontTx/>
              <a:buNone/>
            </a:pPr>
            <a:r>
              <a:rPr lang="en-US" altLang="zh-CN" sz="2400" dirty="0">
                <a:solidFill>
                  <a:srgbClr val="FF0000"/>
                </a:solidFill>
                <a:latin typeface="Courier New" pitchFamily="49" charset="0"/>
                <a:cs typeface="Courier New" pitchFamily="49" charset="0"/>
              </a:rPr>
              <a:t>PF</a:t>
            </a: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func_list</a:t>
            </a:r>
            <a:r>
              <a:rPr lang="en-US" altLang="zh-CN" sz="2400" dirty="0">
                <a:latin typeface="Courier New" pitchFamily="49" charset="0"/>
                <a:cs typeface="Courier New" pitchFamily="49" charset="0"/>
              </a:rPr>
              <a:t>[8] = {sin, </a:t>
            </a:r>
            <a:r>
              <a:rPr lang="en-US" altLang="zh-CN" sz="2400" dirty="0" err="1">
                <a:latin typeface="Courier New" pitchFamily="49" charset="0"/>
                <a:cs typeface="Courier New" pitchFamily="49" charset="0"/>
              </a:rPr>
              <a:t>cos</a:t>
            </a:r>
            <a:r>
              <a:rPr lang="en-US" altLang="zh-CN" sz="2400" dirty="0">
                <a:latin typeface="Courier New" pitchFamily="49" charset="0"/>
                <a:cs typeface="Courier New" pitchFamily="49" charset="0"/>
              </a:rPr>
              <a:t>, tan, </a:t>
            </a:r>
            <a:r>
              <a:rPr lang="en-US" altLang="zh-CN" sz="2400" dirty="0" err="1">
                <a:latin typeface="Courier New" pitchFamily="49" charset="0"/>
                <a:cs typeface="Courier New" pitchFamily="49" charset="0"/>
              </a:rPr>
              <a:t>asin</a:t>
            </a: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acos</a:t>
            </a: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atan</a:t>
            </a:r>
            <a:r>
              <a:rPr lang="en-US" altLang="zh-CN" sz="2400" dirty="0">
                <a:latin typeface="Courier New" pitchFamily="49" charset="0"/>
                <a:cs typeface="Courier New" pitchFamily="49" charset="0"/>
              </a:rPr>
              <a:t>, log, log10};</a:t>
            </a:r>
            <a:endParaRPr lang="zh-CN" altLang="zh-CN" sz="2400" dirty="0">
              <a:latin typeface="Courier New" pitchFamily="49" charset="0"/>
              <a:cs typeface="Courier New" pitchFamily="49" charset="0"/>
            </a:endParaRPr>
          </a:p>
          <a:p>
            <a:pPr>
              <a:spcBef>
                <a:spcPts val="0"/>
              </a:spcBef>
              <a:buFontTx/>
              <a:buNone/>
            </a:pPr>
            <a:r>
              <a:rPr lang="en-US" altLang="zh-CN" sz="2400" b="0" dirty="0" err="1">
                <a:latin typeface="Courier New" pitchFamily="49" charset="0"/>
                <a:cs typeface="Courier New" pitchFamily="49" charset="0"/>
              </a:rPr>
              <a:t>int</a:t>
            </a:r>
            <a:r>
              <a:rPr lang="en-US" altLang="zh-CN" sz="2400" b="0" dirty="0">
                <a:latin typeface="Courier New" pitchFamily="49" charset="0"/>
                <a:cs typeface="Courier New" pitchFamily="49" charset="0"/>
              </a:rPr>
              <a:t> main( )</a:t>
            </a:r>
            <a:endParaRPr lang="zh-CN" altLang="zh-CN" sz="2400" b="0" dirty="0">
              <a:latin typeface="Courier New" pitchFamily="49" charset="0"/>
              <a:cs typeface="Courier New" pitchFamily="49" charset="0"/>
            </a:endParaRPr>
          </a:p>
          <a:p>
            <a:pPr>
              <a:spcBef>
                <a:spcPts val="0"/>
              </a:spcBef>
              <a:buFontTx/>
              <a:buNone/>
            </a:pPr>
            <a:r>
              <a:rPr lang="en-US" altLang="zh-CN" sz="2400" b="0" dirty="0">
                <a:latin typeface="Courier New" pitchFamily="49" charset="0"/>
                <a:cs typeface="Courier New" pitchFamily="49" charset="0"/>
              </a:rPr>
              <a:t>{</a:t>
            </a:r>
          </a:p>
          <a:p>
            <a:pPr>
              <a:spcBef>
                <a:spcPts val="0"/>
              </a:spcBef>
              <a:buFontTx/>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int</a:t>
            </a:r>
            <a:r>
              <a:rPr lang="en-US" altLang="zh-CN" sz="2400" b="0" dirty="0">
                <a:latin typeface="Courier New" pitchFamily="49" charset="0"/>
                <a:cs typeface="Courier New" pitchFamily="49" charset="0"/>
              </a:rPr>
              <a:t> index;</a:t>
            </a:r>
            <a:endParaRPr lang="zh-CN" altLang="zh-CN" sz="2400" b="0" dirty="0">
              <a:latin typeface="Courier New" pitchFamily="49" charset="0"/>
              <a:cs typeface="Courier New" pitchFamily="49" charset="0"/>
            </a:endParaRPr>
          </a:p>
          <a:p>
            <a:pPr>
              <a:spcBef>
                <a:spcPts val="0"/>
              </a:spcBef>
              <a:buFontTx/>
              <a:buNone/>
            </a:pPr>
            <a:r>
              <a:rPr lang="en-US" altLang="zh-CN" sz="2400" b="0" dirty="0">
                <a:latin typeface="Courier New" pitchFamily="49" charset="0"/>
                <a:cs typeface="Courier New" pitchFamily="49" charset="0"/>
              </a:rPr>
              <a:t>	double x;</a:t>
            </a:r>
            <a:endParaRPr lang="zh-CN" altLang="zh-CN" sz="2400" b="0" dirty="0">
              <a:latin typeface="Courier New" pitchFamily="49" charset="0"/>
              <a:cs typeface="Courier New" pitchFamily="49" charset="0"/>
            </a:endParaRPr>
          </a:p>
          <a:p>
            <a:pPr>
              <a:spcBef>
                <a:spcPts val="0"/>
              </a:spcBef>
              <a:buFontTx/>
              <a:buNone/>
            </a:pPr>
            <a:r>
              <a:rPr lang="en-US" altLang="zh-CN" sz="2400" dirty="0">
                <a:latin typeface="Courier New" pitchFamily="49" charset="0"/>
                <a:cs typeface="Courier New" pitchFamily="49" charset="0"/>
              </a:rPr>
              <a:t>	</a:t>
            </a:r>
            <a:r>
              <a:rPr lang="en-US" altLang="zh-CN" sz="2000" b="0" dirty="0" err="1">
                <a:latin typeface="Courier New" pitchFamily="49" charset="0"/>
                <a:cs typeface="Courier New" pitchFamily="49" charset="0"/>
              </a:rPr>
              <a:t>printf</a:t>
            </a:r>
            <a:r>
              <a:rPr lang="en-US" altLang="zh-CN" sz="2000" b="0" dirty="0">
                <a:latin typeface="Courier New" pitchFamily="49" charset="0"/>
                <a:cs typeface="Courier New" pitchFamily="49" charset="0"/>
              </a:rPr>
              <a:t>("</a:t>
            </a:r>
            <a:r>
              <a:rPr lang="zh-CN" altLang="zh-CN" sz="2000" b="0" dirty="0">
                <a:latin typeface="Courier New" pitchFamily="49" charset="0"/>
                <a:cs typeface="Courier New" pitchFamily="49" charset="0"/>
              </a:rPr>
              <a:t>请输入</a:t>
            </a:r>
            <a:r>
              <a:rPr lang="zh-CN" altLang="en-US" sz="2000" b="0" dirty="0">
                <a:latin typeface="Courier New" pitchFamily="49" charset="0"/>
                <a:cs typeface="Courier New" pitchFamily="49" charset="0"/>
              </a:rPr>
              <a:t>序号</a:t>
            </a:r>
            <a:r>
              <a:rPr lang="en-US" altLang="zh-CN" sz="2000" b="0" dirty="0">
                <a:latin typeface="Courier New" pitchFamily="49" charset="0"/>
                <a:cs typeface="Courier New" pitchFamily="49" charset="0"/>
              </a:rPr>
              <a:t>(0:sin, 1:cos, 2:tan, …, 6:log, 7:log10):\n"); </a:t>
            </a:r>
          </a:p>
          <a:p>
            <a:pPr>
              <a:spcBef>
                <a:spcPts val="0"/>
              </a:spcBef>
              <a:buFontTx/>
              <a:buNone/>
            </a:pPr>
            <a:r>
              <a:rPr lang="en-US" altLang="zh-CN" sz="3600" dirty="0">
                <a:latin typeface="Courier New" pitchFamily="49" charset="0"/>
                <a:cs typeface="Courier New" pitchFamily="49" charset="0"/>
              </a:rPr>
              <a:t>	</a:t>
            </a:r>
            <a:r>
              <a:rPr lang="en-US" altLang="zh-CN" sz="2400" dirty="0" err="1">
                <a:latin typeface="Courier New" pitchFamily="49" charset="0"/>
                <a:cs typeface="Courier New" pitchFamily="49" charset="0"/>
              </a:rPr>
              <a:t>scanf</a:t>
            </a:r>
            <a:r>
              <a:rPr lang="en-US" altLang="zh-CN" sz="2400" dirty="0">
                <a:latin typeface="Courier New" pitchFamily="49" charset="0"/>
                <a:cs typeface="Courier New" pitchFamily="49" charset="0"/>
              </a:rPr>
              <a:t>("%d", &amp;index);</a:t>
            </a:r>
            <a:endParaRPr lang="zh-CN" altLang="zh-CN" sz="2400" dirty="0">
              <a:latin typeface="Courier New" pitchFamily="49" charset="0"/>
              <a:cs typeface="Courier New" pitchFamily="49" charset="0"/>
            </a:endParaRPr>
          </a:p>
          <a:p>
            <a:pPr>
              <a:spcBef>
                <a:spcPts val="0"/>
              </a:spcBef>
              <a:buFontTx/>
              <a:buNone/>
            </a:pPr>
            <a:r>
              <a:rPr lang="en-US" altLang="zh-CN" sz="2400" dirty="0">
                <a:latin typeface="Courier New" pitchFamily="49" charset="0"/>
                <a:cs typeface="Courier New" pitchFamily="49" charset="0"/>
              </a:rPr>
              <a:t>	</a:t>
            </a:r>
            <a:r>
              <a:rPr lang="en-US" altLang="zh-CN" sz="2000" b="0" dirty="0" err="1">
                <a:latin typeface="Courier New" pitchFamily="49" charset="0"/>
                <a:cs typeface="Courier New" pitchFamily="49" charset="0"/>
              </a:rPr>
              <a:t>printf</a:t>
            </a:r>
            <a:r>
              <a:rPr lang="en-US" altLang="zh-CN" sz="2000" b="0" dirty="0">
                <a:latin typeface="Courier New" pitchFamily="49" charset="0"/>
                <a:cs typeface="Courier New" pitchFamily="49" charset="0"/>
              </a:rPr>
              <a:t>("</a:t>
            </a:r>
            <a:r>
              <a:rPr lang="zh-CN" altLang="zh-CN" sz="2000" b="0" dirty="0">
                <a:latin typeface="Courier New" pitchFamily="49" charset="0"/>
                <a:cs typeface="Courier New" pitchFamily="49" charset="0"/>
              </a:rPr>
              <a:t>请输入参数：</a:t>
            </a:r>
            <a:r>
              <a:rPr lang="en-US" altLang="zh-CN" sz="2000" b="0" dirty="0">
                <a:latin typeface="Courier New" pitchFamily="49" charset="0"/>
                <a:cs typeface="Courier New" pitchFamily="49" charset="0"/>
              </a:rPr>
              <a:t>");</a:t>
            </a:r>
            <a:endParaRPr lang="zh-CN" altLang="zh-CN" sz="2000" b="0" dirty="0">
              <a:latin typeface="Courier New" pitchFamily="49" charset="0"/>
              <a:cs typeface="Courier New" pitchFamily="49" charset="0"/>
            </a:endParaRPr>
          </a:p>
          <a:p>
            <a:pPr>
              <a:spcBef>
                <a:spcPts val="0"/>
              </a:spcBef>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scanf</a:t>
            </a:r>
            <a:r>
              <a:rPr lang="en-US" altLang="zh-CN" sz="2400" dirty="0">
                <a:latin typeface="Courier New" pitchFamily="49" charset="0"/>
                <a:cs typeface="Courier New" pitchFamily="49" charset="0"/>
              </a:rPr>
              <a:t>("%lf", &amp;x);</a:t>
            </a:r>
            <a:endParaRPr lang="zh-CN" altLang="zh-CN" sz="2400" dirty="0">
              <a:latin typeface="Courier New" pitchFamily="49" charset="0"/>
              <a:cs typeface="Courier New" pitchFamily="49" charset="0"/>
            </a:endParaRPr>
          </a:p>
          <a:p>
            <a:pPr>
              <a:spcBef>
                <a:spcPts val="0"/>
              </a:spcBef>
              <a:buFontTx/>
              <a:buNone/>
            </a:pPr>
            <a:r>
              <a:rPr lang="en-US" altLang="zh-CN" sz="2400" dirty="0">
                <a:latin typeface="Courier New" pitchFamily="49" charset="0"/>
                <a:cs typeface="Courier New" pitchFamily="49" charset="0"/>
              </a:rPr>
              <a:t>	</a:t>
            </a:r>
            <a:r>
              <a:rPr lang="en-US" altLang="zh-CN" sz="2400" b="0" dirty="0" err="1">
                <a:latin typeface="Courier New" pitchFamily="49" charset="0"/>
                <a:cs typeface="Courier New" pitchFamily="49" charset="0"/>
              </a:rPr>
              <a:t>printf</a:t>
            </a:r>
            <a:r>
              <a:rPr lang="en-US" altLang="zh-CN" sz="2400" b="0" dirty="0">
                <a:latin typeface="Courier New" pitchFamily="49" charset="0"/>
                <a:cs typeface="Courier New" pitchFamily="49" charset="0"/>
              </a:rPr>
              <a:t>("</a:t>
            </a:r>
            <a:r>
              <a:rPr lang="zh-CN" altLang="zh-CN" sz="2400" b="0" dirty="0">
                <a:latin typeface="Courier New" pitchFamily="49" charset="0"/>
                <a:cs typeface="Courier New" pitchFamily="49" charset="0"/>
              </a:rPr>
              <a:t>结果为：</a:t>
            </a:r>
            <a:r>
              <a:rPr lang="en-US" altLang="zh-CN" sz="2400" b="0" dirty="0">
                <a:latin typeface="Courier New" pitchFamily="49" charset="0"/>
                <a:cs typeface="Courier New" pitchFamily="49" charset="0"/>
              </a:rPr>
              <a:t>%f \n", </a:t>
            </a:r>
            <a:r>
              <a:rPr lang="en-US" altLang="zh-CN" sz="2400" dirty="0">
                <a:solidFill>
                  <a:srgbClr val="FF0000"/>
                </a:solidFill>
                <a:latin typeface="Courier New" pitchFamily="49" charset="0"/>
                <a:cs typeface="Courier New" pitchFamily="49" charset="0"/>
              </a:rPr>
              <a:t>(</a:t>
            </a:r>
            <a:r>
              <a:rPr lang="en-US" altLang="zh-CN" sz="2400" dirty="0">
                <a:solidFill>
                  <a:schemeClr val="bg1">
                    <a:lumMod val="50000"/>
                  </a:schemeClr>
                </a:solidFill>
                <a:latin typeface="Courier New" pitchFamily="49" charset="0"/>
                <a:cs typeface="Courier New" pitchFamily="49" charset="0"/>
              </a:rPr>
              <a:t>*</a:t>
            </a:r>
            <a:r>
              <a:rPr lang="en-US" altLang="zh-CN" sz="2400" dirty="0" err="1">
                <a:solidFill>
                  <a:srgbClr val="FF0000"/>
                </a:solidFill>
                <a:latin typeface="Courier New" pitchFamily="49" charset="0"/>
                <a:cs typeface="Courier New" pitchFamily="49" charset="0"/>
              </a:rPr>
              <a:t>func_list</a:t>
            </a:r>
            <a:r>
              <a:rPr lang="en-US" altLang="zh-CN" sz="2400" dirty="0">
                <a:solidFill>
                  <a:srgbClr val="FF0000"/>
                </a:solidFill>
                <a:latin typeface="Courier New" pitchFamily="49" charset="0"/>
                <a:cs typeface="Courier New" pitchFamily="49" charset="0"/>
              </a:rPr>
              <a:t>[index])(x)</a:t>
            </a: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spcBef>
                <a:spcPts val="0"/>
              </a:spcBef>
              <a:buFontTx/>
              <a:buNone/>
            </a:pPr>
            <a:r>
              <a:rPr lang="en-US" altLang="zh-CN" sz="2400" dirty="0">
                <a:latin typeface="Courier New" pitchFamily="49" charset="0"/>
                <a:cs typeface="Courier New" pitchFamily="49" charset="0"/>
              </a:rPr>
              <a:t>	</a:t>
            </a:r>
            <a:r>
              <a:rPr lang="en-US" altLang="zh-CN" sz="2400" b="0" dirty="0">
                <a:latin typeface="Courier New" pitchFamily="49" charset="0"/>
                <a:cs typeface="Courier New" pitchFamily="49" charset="0"/>
              </a:rPr>
              <a:t>return 0;	</a:t>
            </a:r>
          </a:p>
          <a:p>
            <a:pPr>
              <a:spcBef>
                <a:spcPts val="0"/>
              </a:spcBef>
              <a:buFontTx/>
              <a:buNone/>
            </a:pPr>
            <a:r>
              <a:rPr lang="en-US" altLang="zh-CN" sz="2400" b="0" dirty="0">
                <a:latin typeface="Courier New" pitchFamily="49" charset="0"/>
                <a:cs typeface="Courier New" pitchFamily="49" charset="0"/>
              </a:rPr>
              <a:t>}</a:t>
            </a:r>
            <a:endParaRPr lang="zh-CN" altLang="en-US" sz="2400" b="0" dirty="0">
              <a:latin typeface="Courier New" pitchFamily="49" charset="0"/>
              <a:cs typeface="Courier New" pitchFamily="49" charset="0"/>
            </a:endParaRPr>
          </a:p>
        </p:txBody>
      </p:sp>
      <p:sp>
        <p:nvSpPr>
          <p:cNvPr id="58372"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775485F4-4882-42C3-B19D-0F336566657E}" type="slidenum">
              <a:rPr lang="en-US" altLang="zh-CN" sz="1200">
                <a:ea typeface="楷体_GB2312" pitchFamily="49" charset="-122"/>
              </a:rPr>
              <a:pPr algn="r" eaLnBrk="1" hangingPunct="1"/>
              <a:t>76</a:t>
            </a:fld>
            <a:endParaRPr lang="en-US" altLang="zh-CN" sz="1200">
              <a:ea typeface="楷体_GB2312" pitchFamily="49" charset="-122"/>
            </a:endParaRPr>
          </a:p>
        </p:txBody>
      </p:sp>
      <p:sp>
        <p:nvSpPr>
          <p:cNvPr id="5" name="对话气泡: 矩形 4">
            <a:extLst>
              <a:ext uri="{FF2B5EF4-FFF2-40B4-BE49-F238E27FC236}">
                <a16:creationId xmlns:a16="http://schemas.microsoft.com/office/drawing/2014/main" id="{5F7088FA-1300-4BF4-A014-0CE52E9639A1}"/>
              </a:ext>
            </a:extLst>
          </p:cNvPr>
          <p:cNvSpPr/>
          <p:nvPr/>
        </p:nvSpPr>
        <p:spPr bwMode="auto">
          <a:xfrm>
            <a:off x="2719831" y="2933945"/>
            <a:ext cx="1349950" cy="450050"/>
          </a:xfrm>
          <a:prstGeom prst="wedgeRectCallout">
            <a:avLst>
              <a:gd name="adj1" fmla="val -85681"/>
              <a:gd name="adj2" fmla="val -10695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Arial" charset="0"/>
                <a:ea typeface="宋体" pitchFamily="2" charset="-122"/>
              </a:rPr>
              <a:t> 函数表</a:t>
            </a:r>
          </a:p>
        </p:txBody>
      </p:sp>
    </p:spTree>
    <p:extLst>
      <p:ext uri="{BB962C8B-B14F-4D97-AF65-F5344CB8AC3E}">
        <p14:creationId xmlns:p14="http://schemas.microsoft.com/office/powerpoint/2010/main" val="9065096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32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2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32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32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32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32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323">
                                            <p:txEl>
                                              <p:pRg st="15" end="1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EE5C1-F587-477B-82AE-69DB9DAC1C42}"/>
              </a:ext>
            </a:extLst>
          </p:cNvPr>
          <p:cNvSpPr>
            <a:spLocks noGrp="1"/>
          </p:cNvSpPr>
          <p:nvPr>
            <p:ph type="title"/>
          </p:nvPr>
        </p:nvSpPr>
        <p:spPr>
          <a:xfrm>
            <a:off x="101587" y="405095"/>
            <a:ext cx="11987239" cy="458505"/>
          </a:xfrm>
        </p:spPr>
        <p:txBody>
          <a:bodyPr/>
          <a:lstStyle/>
          <a:p>
            <a:r>
              <a:rPr lang="zh-CN" altLang="en-US" dirty="0"/>
              <a:t>复杂声明的理解 </a:t>
            </a:r>
            <a:r>
              <a:rPr lang="en-US" altLang="zh-CN" dirty="0"/>
              <a:t>(</a:t>
            </a:r>
            <a:r>
              <a:rPr lang="en-US" altLang="zh-CN" sz="3600" b="0" dirty="0">
                <a:latin typeface="Courier New" pitchFamily="49" charset="0"/>
                <a:cs typeface="Courier New" pitchFamily="49" charset="0"/>
              </a:rPr>
              <a:t>18.4.1)</a:t>
            </a:r>
            <a:br>
              <a:rPr lang="en-US" altLang="zh-CN" sz="3600" b="0" dirty="0">
                <a:latin typeface="Courier New" pitchFamily="49" charset="0"/>
                <a:cs typeface="Courier New" pitchFamily="49" charset="0"/>
              </a:rPr>
            </a:br>
            <a:endParaRPr lang="zh-CN" altLang="en-US" dirty="0"/>
          </a:p>
        </p:txBody>
      </p:sp>
      <p:sp>
        <p:nvSpPr>
          <p:cNvPr id="56323" name="内容占位符 2"/>
          <p:cNvSpPr>
            <a:spLocks noGrp="1"/>
          </p:cNvSpPr>
          <p:nvPr>
            <p:ph idx="1"/>
          </p:nvPr>
        </p:nvSpPr>
        <p:spPr/>
        <p:txBody>
          <a:bodyPr/>
          <a:lstStyle/>
          <a:p>
            <a:pPr marL="0" indent="0">
              <a:spcBef>
                <a:spcPts val="0"/>
              </a:spcBef>
              <a:buNone/>
            </a:pPr>
            <a:r>
              <a:rPr lang="zh-CN" altLang="en-US" sz="2400" b="0" dirty="0">
                <a:latin typeface="Courier New" pitchFamily="49" charset="0"/>
                <a:cs typeface="Courier New" pitchFamily="49" charset="0"/>
              </a:rPr>
              <a:t>下面的声明中标识符</a:t>
            </a:r>
            <a:r>
              <a:rPr lang="en-US" altLang="zh-CN" sz="2400" b="0" dirty="0">
                <a:latin typeface="Courier New" pitchFamily="49" charset="0"/>
                <a:cs typeface="Courier New" pitchFamily="49" charset="0"/>
              </a:rPr>
              <a:t>x</a:t>
            </a:r>
            <a:r>
              <a:rPr lang="zh-CN" altLang="en-US" sz="2400" b="0" dirty="0">
                <a:latin typeface="Courier New" pitchFamily="49" charset="0"/>
                <a:cs typeface="Courier New" pitchFamily="49" charset="0"/>
              </a:rPr>
              <a:t>的类型是什么？</a:t>
            </a:r>
            <a:endParaRPr lang="en-US" altLang="zh-CN" sz="2400" b="0" dirty="0">
              <a:latin typeface="Courier New" pitchFamily="49" charset="0"/>
              <a:cs typeface="Courier New" pitchFamily="49" charset="0"/>
            </a:endParaRPr>
          </a:p>
          <a:p>
            <a:pPr marL="0" indent="0">
              <a:spcBef>
                <a:spcPts val="0"/>
              </a:spcBef>
              <a:buNone/>
            </a:pPr>
            <a:r>
              <a:rPr lang="en-US" altLang="zh-CN" sz="2400" b="0" dirty="0">
                <a:latin typeface="Courier New" pitchFamily="49" charset="0"/>
                <a:cs typeface="Courier New" pitchFamily="49" charset="0"/>
              </a:rPr>
              <a:t>	</a:t>
            </a:r>
            <a:r>
              <a:rPr kumimoji="1" lang="en-US" altLang="zh-CN" sz="2000" b="0" dirty="0">
                <a:latin typeface="Courier New" pitchFamily="49" charset="0"/>
                <a:cs typeface="Courier New" pitchFamily="49" charset="0"/>
              </a:rPr>
              <a:t>int* (*x[10]) (int);</a:t>
            </a:r>
          </a:p>
          <a:p>
            <a:pPr marL="0" indent="0">
              <a:spcBef>
                <a:spcPts val="0"/>
              </a:spcBef>
              <a:buNone/>
            </a:pPr>
            <a:endParaRPr kumimoji="1" lang="en-US" altLang="zh-CN" sz="2000" b="0" dirty="0">
              <a:latin typeface="Courier New" pitchFamily="49" charset="0"/>
              <a:cs typeface="Courier New" pitchFamily="49" charset="0"/>
            </a:endParaRPr>
          </a:p>
          <a:p>
            <a:pPr marL="0" indent="0">
              <a:spcBef>
                <a:spcPts val="0"/>
              </a:spcBef>
              <a:buNone/>
            </a:pPr>
            <a:endParaRPr kumimoji="1" lang="en-US" altLang="zh-CN" sz="2000" b="0" dirty="0">
              <a:latin typeface="Courier New" pitchFamily="49" charset="0"/>
              <a:cs typeface="Courier New" pitchFamily="49" charset="0"/>
            </a:endParaRPr>
          </a:p>
          <a:p>
            <a:pPr marL="0" indent="0">
              <a:spcBef>
                <a:spcPts val="0"/>
              </a:spcBef>
              <a:buNone/>
            </a:pPr>
            <a:r>
              <a:rPr lang="zh-CN" altLang="en-US" sz="2400" b="0" dirty="0">
                <a:latin typeface="Courier New" pitchFamily="49" charset="0"/>
                <a:cs typeface="Courier New" pitchFamily="49" charset="0"/>
              </a:rPr>
              <a:t>复杂声明的解析规则：</a:t>
            </a:r>
            <a:endParaRPr lang="en-US" altLang="zh-CN" sz="2400" b="0" dirty="0">
              <a:latin typeface="Courier New" pitchFamily="49" charset="0"/>
              <a:cs typeface="Courier New" pitchFamily="49" charset="0"/>
            </a:endParaRPr>
          </a:p>
          <a:p>
            <a:pPr>
              <a:lnSpc>
                <a:spcPct val="150000"/>
              </a:lnSpc>
              <a:spcBef>
                <a:spcPts val="0"/>
              </a:spcBef>
              <a:buFont typeface="Wingdings" panose="05000000000000000000" pitchFamily="2" charset="2"/>
              <a:buChar char="l"/>
            </a:pPr>
            <a:r>
              <a:rPr lang="zh-CN" altLang="en-US" sz="2400" b="0" dirty="0">
                <a:latin typeface="Courier New" pitchFamily="49" charset="0"/>
                <a:cs typeface="Courier New" pitchFamily="49" charset="0"/>
              </a:rPr>
              <a:t>始终自内向外解读声明符：定位声明的标识符，并以此为开始解析声明</a:t>
            </a:r>
            <a:endParaRPr lang="en-US" altLang="zh-CN" sz="2400" b="0" dirty="0">
              <a:latin typeface="Courier New" pitchFamily="49" charset="0"/>
              <a:cs typeface="Courier New" pitchFamily="49" charset="0"/>
            </a:endParaRPr>
          </a:p>
          <a:p>
            <a:pPr>
              <a:lnSpc>
                <a:spcPct val="150000"/>
              </a:lnSpc>
              <a:spcBef>
                <a:spcPts val="0"/>
              </a:spcBef>
              <a:buFont typeface="Wingdings" panose="05000000000000000000" pitchFamily="2" charset="2"/>
              <a:buChar char="l"/>
            </a:pPr>
            <a:r>
              <a:rPr lang="zh-CN" altLang="en-US" sz="2400" b="0" dirty="0">
                <a:latin typeface="Courier New" pitchFamily="49" charset="0"/>
                <a:cs typeface="Courier New" pitchFamily="49" charset="0"/>
              </a:rPr>
              <a:t>解析声明时，始终保证</a:t>
            </a:r>
            <a:r>
              <a:rPr lang="en-US" altLang="zh-CN" sz="2400" b="0" dirty="0">
                <a:solidFill>
                  <a:srgbClr val="0000CC"/>
                </a:solidFill>
                <a:latin typeface="Courier New" pitchFamily="49" charset="0"/>
                <a:cs typeface="Courier New" pitchFamily="49" charset="0"/>
              </a:rPr>
              <a:t>[]</a:t>
            </a:r>
            <a:r>
              <a:rPr lang="zh-CN" altLang="en-US" sz="2400" b="0" dirty="0">
                <a:latin typeface="Courier New" pitchFamily="49" charset="0"/>
                <a:cs typeface="Courier New" pitchFamily="49" charset="0"/>
              </a:rPr>
              <a:t>和</a:t>
            </a:r>
            <a:r>
              <a:rPr lang="en-US" altLang="zh-CN" sz="2400" b="0" dirty="0">
                <a:solidFill>
                  <a:srgbClr val="0000FF"/>
                </a:solidFill>
                <a:latin typeface="Courier New" pitchFamily="49" charset="0"/>
                <a:cs typeface="Courier New" pitchFamily="49" charset="0"/>
              </a:rPr>
              <a:t>()</a:t>
            </a:r>
            <a:r>
              <a:rPr lang="zh-CN" altLang="en-US" sz="2400" b="0" dirty="0">
                <a:latin typeface="Courier New" pitchFamily="49" charset="0"/>
                <a:cs typeface="Courier New" pitchFamily="49" charset="0"/>
              </a:rPr>
              <a:t>优先于</a:t>
            </a:r>
            <a:r>
              <a:rPr lang="en-US" altLang="zh-CN" sz="2400" b="0" dirty="0">
                <a:solidFill>
                  <a:srgbClr val="0000CC"/>
                </a:solidFill>
                <a:latin typeface="Courier New" pitchFamily="49" charset="0"/>
                <a:cs typeface="Courier New" pitchFamily="49" charset="0"/>
              </a:rPr>
              <a:t>*</a:t>
            </a:r>
          </a:p>
          <a:p>
            <a:pPr lvl="1">
              <a:lnSpc>
                <a:spcPct val="150000"/>
              </a:lnSpc>
              <a:spcBef>
                <a:spcPts val="0"/>
              </a:spcBef>
              <a:buFont typeface="Wingdings" panose="05000000000000000000" pitchFamily="2" charset="2"/>
              <a:buChar char="l"/>
            </a:pPr>
            <a:r>
              <a:rPr lang="zh-CN" altLang="en-US" sz="2000" b="0" dirty="0">
                <a:latin typeface="Courier New" pitchFamily="49" charset="0"/>
                <a:cs typeface="Courier New" pitchFamily="49" charset="0"/>
              </a:rPr>
              <a:t>对于 </a:t>
            </a:r>
            <a:r>
              <a:rPr lang="en-US" altLang="zh-CN" sz="2000" b="0" dirty="0">
                <a:latin typeface="Courier New" pitchFamily="49" charset="0"/>
                <a:cs typeface="Courier New" pitchFamily="49" charset="0"/>
              </a:rPr>
              <a:t>*</a:t>
            </a:r>
            <a:r>
              <a:rPr lang="en-US" altLang="zh-CN" sz="2000" dirty="0">
                <a:latin typeface="Courier New" pitchFamily="49" charset="0"/>
                <a:cs typeface="Courier New" pitchFamily="49" charset="0"/>
              </a:rPr>
              <a:t>identifier[] </a:t>
            </a:r>
            <a:r>
              <a:rPr lang="zh-CN" altLang="en-US" sz="2000" dirty="0">
                <a:latin typeface="Courier New" pitchFamily="49" charset="0"/>
                <a:cs typeface="Courier New" pitchFamily="49" charset="0"/>
              </a:rPr>
              <a:t>的形式，标识符表示数组而不是指针；</a:t>
            </a:r>
            <a:endParaRPr lang="en-US" altLang="zh-CN" sz="2000" dirty="0">
              <a:latin typeface="Courier New" pitchFamily="49" charset="0"/>
              <a:cs typeface="Courier New" pitchFamily="49" charset="0"/>
            </a:endParaRPr>
          </a:p>
          <a:p>
            <a:pPr lvl="1">
              <a:lnSpc>
                <a:spcPct val="150000"/>
              </a:lnSpc>
              <a:spcBef>
                <a:spcPts val="0"/>
              </a:spcBef>
              <a:buFont typeface="Wingdings" panose="05000000000000000000" pitchFamily="2" charset="2"/>
              <a:buChar char="l"/>
            </a:pPr>
            <a:r>
              <a:rPr lang="zh-CN" altLang="en-US" sz="2000" dirty="0">
                <a:latin typeface="Courier New" pitchFamily="49" charset="0"/>
                <a:cs typeface="Courier New" pitchFamily="49" charset="0"/>
              </a:rPr>
              <a:t>对于 </a:t>
            </a:r>
            <a:r>
              <a:rPr lang="en-US" altLang="zh-CN" sz="2000" dirty="0">
                <a:latin typeface="Courier New" pitchFamily="49" charset="0"/>
                <a:cs typeface="Courier New" pitchFamily="49" charset="0"/>
              </a:rPr>
              <a:t>*identifier() </a:t>
            </a:r>
            <a:r>
              <a:rPr lang="zh-CN" altLang="en-US" sz="2000" dirty="0">
                <a:latin typeface="Courier New" pitchFamily="49" charset="0"/>
                <a:cs typeface="Courier New" pitchFamily="49" charset="0"/>
              </a:rPr>
              <a:t>的形式，标识符表示函数而不是指针；</a:t>
            </a:r>
            <a:endParaRPr lang="en-US" altLang="zh-CN" sz="2000" dirty="0">
              <a:latin typeface="Courier New" pitchFamily="49" charset="0"/>
              <a:cs typeface="Courier New" pitchFamily="49" charset="0"/>
            </a:endParaRPr>
          </a:p>
          <a:p>
            <a:pPr lvl="1">
              <a:lnSpc>
                <a:spcPct val="150000"/>
              </a:lnSpc>
              <a:spcBef>
                <a:spcPts val="0"/>
              </a:spcBef>
              <a:buFont typeface="Wingdings" panose="05000000000000000000" pitchFamily="2" charset="2"/>
              <a:buChar char="l"/>
            </a:pPr>
            <a:r>
              <a:rPr lang="zh-CN" altLang="en-US" sz="2000" dirty="0">
                <a:latin typeface="Courier New" pitchFamily="49" charset="0"/>
                <a:cs typeface="Courier New" pitchFamily="49" charset="0"/>
              </a:rPr>
              <a:t>可以使用</a:t>
            </a:r>
            <a:r>
              <a:rPr lang="en-US" altLang="zh-CN" sz="2000" dirty="0">
                <a:latin typeface="Courier New" pitchFamily="49" charset="0"/>
                <a:cs typeface="Courier New" pitchFamily="49" charset="0"/>
              </a:rPr>
              <a:t>()</a:t>
            </a:r>
            <a:r>
              <a:rPr lang="zh-CN" altLang="en-US" sz="2000" dirty="0">
                <a:latin typeface="Courier New" pitchFamily="49" charset="0"/>
                <a:cs typeface="Courier New" pitchFamily="49" charset="0"/>
              </a:rPr>
              <a:t>改变上述的优先级约定</a:t>
            </a:r>
            <a:endParaRPr lang="en-US" altLang="zh-CN" sz="2000" dirty="0">
              <a:latin typeface="Courier New" pitchFamily="49" charset="0"/>
              <a:cs typeface="Courier New" pitchFamily="49" charset="0"/>
            </a:endParaRPr>
          </a:p>
          <a:p>
            <a:pPr lvl="2">
              <a:lnSpc>
                <a:spcPct val="150000"/>
              </a:lnSpc>
              <a:spcBef>
                <a:spcPts val="0"/>
              </a:spcBef>
              <a:buFont typeface="Wingdings" panose="05000000000000000000" pitchFamily="2" charset="2"/>
              <a:buChar char="l"/>
            </a:pPr>
            <a:r>
              <a:rPr lang="en-US" altLang="zh-CN" sz="1600" dirty="0">
                <a:latin typeface="Courier New" pitchFamily="49" charset="0"/>
                <a:cs typeface="Courier New" pitchFamily="49" charset="0"/>
              </a:rPr>
              <a:t>int (*p)[5] </a:t>
            </a:r>
            <a:r>
              <a:rPr lang="zh-CN" altLang="en-US" sz="1600" dirty="0">
                <a:latin typeface="Courier New" pitchFamily="49" charset="0"/>
                <a:cs typeface="Courier New" pitchFamily="49" charset="0"/>
              </a:rPr>
              <a:t>和 </a:t>
            </a:r>
            <a:r>
              <a:rPr lang="en-US" altLang="zh-CN" sz="1600" dirty="0">
                <a:latin typeface="Courier New" pitchFamily="49" charset="0"/>
                <a:cs typeface="Courier New" pitchFamily="49" charset="0"/>
              </a:rPr>
              <a:t>int *p[5]</a:t>
            </a:r>
          </a:p>
          <a:p>
            <a:pPr lvl="2">
              <a:lnSpc>
                <a:spcPct val="150000"/>
              </a:lnSpc>
              <a:spcBef>
                <a:spcPts val="0"/>
              </a:spcBef>
              <a:buFont typeface="Wingdings" panose="05000000000000000000" pitchFamily="2" charset="2"/>
              <a:buChar char="l"/>
            </a:pPr>
            <a:r>
              <a:rPr lang="en-US" altLang="zh-CN" sz="1600" dirty="0">
                <a:latin typeface="Courier New" pitchFamily="49" charset="0"/>
                <a:cs typeface="Courier New" pitchFamily="49" charset="0"/>
              </a:rPr>
              <a:t>int (*f)(double) </a:t>
            </a:r>
            <a:r>
              <a:rPr lang="zh-CN" altLang="en-US" sz="1600" dirty="0">
                <a:latin typeface="Courier New" pitchFamily="49" charset="0"/>
                <a:cs typeface="Courier New" pitchFamily="49" charset="0"/>
              </a:rPr>
              <a:t>和 </a:t>
            </a:r>
            <a:r>
              <a:rPr lang="en-US" altLang="zh-CN" sz="1600" dirty="0">
                <a:latin typeface="Courier New" pitchFamily="49" charset="0"/>
                <a:cs typeface="Courier New" pitchFamily="49" charset="0"/>
              </a:rPr>
              <a:t>int *f(double) </a:t>
            </a:r>
            <a:endParaRPr lang="en-US" altLang="zh-CN" sz="1600" b="0" dirty="0">
              <a:latin typeface="Courier New" pitchFamily="49" charset="0"/>
              <a:cs typeface="Courier New" pitchFamily="49" charset="0"/>
            </a:endParaRPr>
          </a:p>
          <a:p>
            <a:pPr>
              <a:spcBef>
                <a:spcPts val="0"/>
              </a:spcBef>
              <a:buFont typeface="Wingdings" panose="05000000000000000000" pitchFamily="2" charset="2"/>
              <a:buChar char="l"/>
            </a:pPr>
            <a:endParaRPr lang="en-US" altLang="zh-CN" sz="2400" b="0" dirty="0">
              <a:latin typeface="Courier New" pitchFamily="49" charset="0"/>
              <a:cs typeface="Courier New" pitchFamily="49" charset="0"/>
            </a:endParaRPr>
          </a:p>
          <a:p>
            <a:pPr marL="0" indent="0">
              <a:spcBef>
                <a:spcPts val="0"/>
              </a:spcBef>
              <a:buNone/>
            </a:pPr>
            <a:endParaRPr lang="en-US" altLang="zh-CN" sz="2400" b="0" dirty="0">
              <a:latin typeface="Courier New" pitchFamily="49" charset="0"/>
              <a:cs typeface="Courier New" pitchFamily="49" charset="0"/>
            </a:endParaRPr>
          </a:p>
          <a:p>
            <a:pPr marL="0" indent="0">
              <a:spcBef>
                <a:spcPts val="0"/>
              </a:spcBef>
              <a:buNone/>
            </a:pPr>
            <a:endParaRPr lang="zh-CN" altLang="en-US" sz="2400" b="0" dirty="0">
              <a:latin typeface="Courier New" pitchFamily="49" charset="0"/>
              <a:cs typeface="Courier New" pitchFamily="49" charset="0"/>
            </a:endParaRPr>
          </a:p>
        </p:txBody>
      </p:sp>
      <p:sp>
        <p:nvSpPr>
          <p:cNvPr id="58372"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775485F4-4882-42C3-B19D-0F336566657E}" type="slidenum">
              <a:rPr lang="en-US" altLang="zh-CN" sz="1200">
                <a:ea typeface="楷体_GB2312" pitchFamily="49" charset="-122"/>
              </a:rPr>
              <a:pPr algn="r" eaLnBrk="1" hangingPunct="1"/>
              <a:t>77</a:t>
            </a:fld>
            <a:endParaRPr lang="en-US" altLang="zh-CN" sz="1200">
              <a:ea typeface="楷体_GB2312" pitchFamily="49" charset="-122"/>
            </a:endParaRPr>
          </a:p>
        </p:txBody>
      </p:sp>
    </p:spTree>
    <p:extLst>
      <p:ext uri="{BB962C8B-B14F-4D97-AF65-F5344CB8AC3E}">
        <p14:creationId xmlns:p14="http://schemas.microsoft.com/office/powerpoint/2010/main" val="4148196125"/>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EE5C1-F587-477B-82AE-69DB9DAC1C42}"/>
              </a:ext>
            </a:extLst>
          </p:cNvPr>
          <p:cNvSpPr>
            <a:spLocks noGrp="1"/>
          </p:cNvSpPr>
          <p:nvPr>
            <p:ph type="title"/>
          </p:nvPr>
        </p:nvSpPr>
        <p:spPr>
          <a:xfrm>
            <a:off x="101587" y="405095"/>
            <a:ext cx="11987239" cy="458505"/>
          </a:xfrm>
        </p:spPr>
        <p:txBody>
          <a:bodyPr/>
          <a:lstStyle/>
          <a:p>
            <a:r>
              <a:rPr lang="zh-CN" altLang="en-US" dirty="0"/>
              <a:t>复杂声明的理解 </a:t>
            </a:r>
            <a:r>
              <a:rPr lang="en-US" altLang="zh-CN" dirty="0"/>
              <a:t>(</a:t>
            </a:r>
            <a:r>
              <a:rPr lang="en-US" altLang="zh-CN" sz="3600" b="0" dirty="0">
                <a:latin typeface="Courier New" pitchFamily="49" charset="0"/>
                <a:cs typeface="Courier New" pitchFamily="49" charset="0"/>
              </a:rPr>
              <a:t>18.4.1)</a:t>
            </a:r>
            <a:br>
              <a:rPr lang="en-US" altLang="zh-CN" sz="3600" b="0" dirty="0">
                <a:latin typeface="Courier New" pitchFamily="49" charset="0"/>
                <a:cs typeface="Courier New" pitchFamily="49" charset="0"/>
              </a:rPr>
            </a:br>
            <a:endParaRPr lang="zh-CN" altLang="en-US" dirty="0"/>
          </a:p>
        </p:txBody>
      </p:sp>
      <p:sp>
        <p:nvSpPr>
          <p:cNvPr id="56323" name="内容占位符 2"/>
          <p:cNvSpPr>
            <a:spLocks noGrp="1"/>
          </p:cNvSpPr>
          <p:nvPr>
            <p:ph idx="1"/>
          </p:nvPr>
        </p:nvSpPr>
        <p:spPr/>
        <p:txBody>
          <a:bodyPr/>
          <a:lstStyle/>
          <a:p>
            <a:pPr marL="0" indent="0">
              <a:spcBef>
                <a:spcPts val="0"/>
              </a:spcBef>
              <a:buNone/>
            </a:pPr>
            <a:r>
              <a:rPr lang="zh-CN" altLang="en-US" sz="2400" b="0" dirty="0">
                <a:latin typeface="Courier New" pitchFamily="49" charset="0"/>
                <a:cs typeface="Courier New" pitchFamily="49" charset="0"/>
              </a:rPr>
              <a:t>复杂声明的语法规则：</a:t>
            </a:r>
            <a:endParaRPr lang="en-US" altLang="zh-CN" sz="2400" b="0" dirty="0">
              <a:latin typeface="Courier New" pitchFamily="49" charset="0"/>
              <a:cs typeface="Courier New" pitchFamily="49" charset="0"/>
            </a:endParaRPr>
          </a:p>
          <a:p>
            <a:pPr marL="0" indent="0">
              <a:spcBef>
                <a:spcPts val="0"/>
              </a:spcBef>
              <a:buNone/>
            </a:pPr>
            <a:r>
              <a:rPr lang="en-US" altLang="zh-CN" sz="2400" b="0" dirty="0">
                <a:latin typeface="Courier New" pitchFamily="49" charset="0"/>
                <a:cs typeface="Courier New" pitchFamily="49" charset="0"/>
              </a:rPr>
              <a:t>		dcl: </a:t>
            </a:r>
          </a:p>
          <a:p>
            <a:pPr marL="0" indent="0">
              <a:spcBef>
                <a:spcPts val="0"/>
              </a:spcBef>
              <a:buNone/>
            </a:pPr>
            <a:r>
              <a:rPr lang="en-US" altLang="zh-CN" sz="2400" b="0" dirty="0">
                <a:latin typeface="Courier New" pitchFamily="49" charset="0"/>
                <a:cs typeface="Courier New" pitchFamily="49" charset="0"/>
              </a:rPr>
              <a:t>			{*}direct-dcl</a:t>
            </a:r>
          </a:p>
          <a:p>
            <a:pPr marL="0" indent="0">
              <a:spcBef>
                <a:spcPts val="0"/>
              </a:spcBef>
              <a:buNone/>
            </a:pPr>
            <a:r>
              <a:rPr lang="en-US" altLang="zh-CN" sz="2400" b="0" dirty="0">
                <a:latin typeface="Courier New" pitchFamily="49" charset="0"/>
                <a:cs typeface="Courier New" pitchFamily="49" charset="0"/>
              </a:rPr>
              <a:t>   direct-dcl:</a:t>
            </a:r>
          </a:p>
          <a:p>
            <a:pPr marL="0" indent="0">
              <a:spcBef>
                <a:spcPts val="0"/>
              </a:spcBef>
              <a:buNone/>
            </a:pPr>
            <a:r>
              <a:rPr lang="en-US" altLang="zh-CN" sz="2400" b="0" dirty="0">
                <a:latin typeface="Courier New" pitchFamily="49" charset="0"/>
                <a:cs typeface="Courier New" pitchFamily="49" charset="0"/>
              </a:rPr>
              <a:t>			name</a:t>
            </a:r>
          </a:p>
          <a:p>
            <a:pPr marL="0" indent="0">
              <a:spcBef>
                <a:spcPts val="0"/>
              </a:spcBef>
              <a:buNone/>
            </a:pPr>
            <a:r>
              <a:rPr lang="en-US" altLang="zh-CN" sz="2400" b="0" dirty="0">
                <a:latin typeface="Courier New" pitchFamily="49" charset="0"/>
                <a:cs typeface="Courier New" pitchFamily="49" charset="0"/>
              </a:rPr>
              <a:t>			(dcl)</a:t>
            </a:r>
          </a:p>
          <a:p>
            <a:pPr marL="0" indent="0">
              <a:spcBef>
                <a:spcPts val="0"/>
              </a:spcBef>
              <a:buNone/>
            </a:pPr>
            <a:r>
              <a:rPr lang="en-US" altLang="zh-CN" sz="2400" b="0" dirty="0">
                <a:latin typeface="Courier New" pitchFamily="49" charset="0"/>
                <a:cs typeface="Courier New" pitchFamily="49" charset="0"/>
              </a:rPr>
              <a:t>			direct-dcl()</a:t>
            </a:r>
          </a:p>
          <a:p>
            <a:pPr marL="0" indent="0">
              <a:spcBef>
                <a:spcPts val="0"/>
              </a:spcBef>
              <a:buNone/>
            </a:pPr>
            <a:r>
              <a:rPr lang="en-US" altLang="zh-CN" sz="2400" b="0" dirty="0">
                <a:latin typeface="Courier New" pitchFamily="49" charset="0"/>
                <a:cs typeface="Courier New" pitchFamily="49" charset="0"/>
              </a:rPr>
              <a:t>			direct-dcl[{n}]      {}</a:t>
            </a:r>
            <a:r>
              <a:rPr lang="zh-CN" altLang="en-US" sz="2400" b="0" dirty="0">
                <a:latin typeface="Courier New" pitchFamily="49" charset="0"/>
                <a:cs typeface="Courier New" pitchFamily="49" charset="0"/>
              </a:rPr>
              <a:t>表示内容可选</a:t>
            </a:r>
            <a:endParaRPr lang="en-US" altLang="zh-CN" sz="2400" b="0" dirty="0">
              <a:latin typeface="Courier New" pitchFamily="49" charset="0"/>
              <a:cs typeface="Courier New" pitchFamily="49" charset="0"/>
            </a:endParaRPr>
          </a:p>
          <a:p>
            <a:pPr marL="0" indent="0">
              <a:spcBef>
                <a:spcPts val="0"/>
              </a:spcBef>
              <a:buNone/>
            </a:pPr>
            <a:r>
              <a:rPr lang="en-US" altLang="zh-CN" sz="2400" b="0" dirty="0">
                <a:latin typeface="Courier New" pitchFamily="49" charset="0"/>
                <a:cs typeface="Courier New" pitchFamily="49" charset="0"/>
              </a:rPr>
              <a:t>			</a:t>
            </a:r>
          </a:p>
          <a:p>
            <a:pPr marL="0" indent="0">
              <a:spcBef>
                <a:spcPts val="0"/>
              </a:spcBef>
              <a:buNone/>
            </a:pPr>
            <a:r>
              <a:rPr lang="zh-CN" altLang="en-US" sz="2400" b="0" dirty="0">
                <a:latin typeface="Courier New" pitchFamily="49" charset="0"/>
                <a:cs typeface="Courier New" pitchFamily="49" charset="0"/>
              </a:rPr>
              <a:t>复杂声明的解析规则：</a:t>
            </a:r>
            <a:endParaRPr lang="en-US" altLang="zh-CN" sz="2400" b="0" dirty="0">
              <a:latin typeface="Courier New" pitchFamily="49" charset="0"/>
              <a:cs typeface="Courier New" pitchFamily="49" charset="0"/>
            </a:endParaRPr>
          </a:p>
          <a:p>
            <a:pPr>
              <a:lnSpc>
                <a:spcPct val="150000"/>
              </a:lnSpc>
              <a:spcBef>
                <a:spcPts val="0"/>
              </a:spcBef>
              <a:buFont typeface="Wingdings" panose="05000000000000000000" pitchFamily="2" charset="2"/>
              <a:buChar char="l"/>
            </a:pPr>
            <a:r>
              <a:rPr lang="zh-CN" altLang="en-US" sz="2400" b="0" dirty="0">
                <a:latin typeface="Courier New" pitchFamily="49" charset="0"/>
                <a:cs typeface="Courier New" pitchFamily="49" charset="0"/>
              </a:rPr>
              <a:t>始终自内向外解读声明符：定位声明的标识符，并以此为开始解析声明</a:t>
            </a:r>
            <a:endParaRPr lang="en-US" altLang="zh-CN" sz="2400" b="0" dirty="0">
              <a:latin typeface="Courier New" pitchFamily="49" charset="0"/>
              <a:cs typeface="Courier New" pitchFamily="49" charset="0"/>
            </a:endParaRPr>
          </a:p>
          <a:p>
            <a:pPr>
              <a:lnSpc>
                <a:spcPct val="150000"/>
              </a:lnSpc>
              <a:spcBef>
                <a:spcPts val="0"/>
              </a:spcBef>
              <a:buFont typeface="Wingdings" panose="05000000000000000000" pitchFamily="2" charset="2"/>
              <a:buChar char="l"/>
            </a:pPr>
            <a:r>
              <a:rPr lang="zh-CN" altLang="en-US" sz="2400" b="0" dirty="0">
                <a:latin typeface="Courier New" pitchFamily="49" charset="0"/>
                <a:cs typeface="Courier New" pitchFamily="49" charset="0"/>
              </a:rPr>
              <a:t>解析声明时，始终保证</a:t>
            </a:r>
            <a:r>
              <a:rPr lang="en-US" altLang="zh-CN" sz="2400" b="0" dirty="0">
                <a:solidFill>
                  <a:srgbClr val="0000CC"/>
                </a:solidFill>
                <a:latin typeface="Courier New" pitchFamily="49" charset="0"/>
                <a:cs typeface="Courier New" pitchFamily="49" charset="0"/>
              </a:rPr>
              <a:t>[]</a:t>
            </a:r>
            <a:r>
              <a:rPr lang="zh-CN" altLang="en-US" sz="2400" b="0" dirty="0">
                <a:latin typeface="Courier New" pitchFamily="49" charset="0"/>
                <a:cs typeface="Courier New" pitchFamily="49" charset="0"/>
              </a:rPr>
              <a:t>和</a:t>
            </a:r>
            <a:r>
              <a:rPr lang="en-US" altLang="zh-CN" sz="2400" b="0" dirty="0">
                <a:solidFill>
                  <a:srgbClr val="0000FF"/>
                </a:solidFill>
                <a:latin typeface="Courier New" pitchFamily="49" charset="0"/>
                <a:cs typeface="Courier New" pitchFamily="49" charset="0"/>
              </a:rPr>
              <a:t>()</a:t>
            </a:r>
            <a:r>
              <a:rPr lang="zh-CN" altLang="en-US" sz="2400" b="0" dirty="0">
                <a:latin typeface="Courier New" pitchFamily="49" charset="0"/>
                <a:cs typeface="Courier New" pitchFamily="49" charset="0"/>
              </a:rPr>
              <a:t>优先于</a:t>
            </a:r>
            <a:r>
              <a:rPr lang="en-US" altLang="zh-CN" sz="2400" b="0" dirty="0">
                <a:solidFill>
                  <a:srgbClr val="0000CC"/>
                </a:solidFill>
                <a:latin typeface="Courier New" pitchFamily="49" charset="0"/>
                <a:cs typeface="Courier New" pitchFamily="49" charset="0"/>
              </a:rPr>
              <a:t>*direct</a:t>
            </a:r>
          </a:p>
          <a:p>
            <a:pPr lvl="1">
              <a:lnSpc>
                <a:spcPct val="150000"/>
              </a:lnSpc>
              <a:spcBef>
                <a:spcPts val="0"/>
              </a:spcBef>
              <a:buFont typeface="Wingdings" panose="05000000000000000000" pitchFamily="2" charset="2"/>
              <a:buChar char="l"/>
            </a:pPr>
            <a:r>
              <a:rPr lang="zh-CN" altLang="en-US" sz="2000" b="0" dirty="0">
                <a:latin typeface="Courier New" pitchFamily="49" charset="0"/>
                <a:cs typeface="Courier New" pitchFamily="49" charset="0"/>
              </a:rPr>
              <a:t>对于 </a:t>
            </a:r>
            <a:r>
              <a:rPr lang="en-US" altLang="zh-CN" sz="2000" b="0" dirty="0">
                <a:latin typeface="Courier New" pitchFamily="49" charset="0"/>
                <a:cs typeface="Courier New" pitchFamily="49" charset="0"/>
              </a:rPr>
              <a:t>*</a:t>
            </a:r>
            <a:r>
              <a:rPr lang="en-US" altLang="zh-CN" sz="2000" dirty="0">
                <a:latin typeface="Courier New" pitchFamily="49" charset="0"/>
                <a:cs typeface="Courier New" pitchFamily="49" charset="0"/>
              </a:rPr>
              <a:t>identifier[] </a:t>
            </a:r>
            <a:r>
              <a:rPr lang="zh-CN" altLang="en-US" sz="2000" dirty="0">
                <a:latin typeface="Courier New" pitchFamily="49" charset="0"/>
                <a:cs typeface="Courier New" pitchFamily="49" charset="0"/>
              </a:rPr>
              <a:t>的形式，标识符表示数组而不是指针；</a:t>
            </a:r>
            <a:endParaRPr lang="en-US" altLang="zh-CN" sz="2000" dirty="0">
              <a:latin typeface="Courier New" pitchFamily="49" charset="0"/>
              <a:cs typeface="Courier New" pitchFamily="49" charset="0"/>
            </a:endParaRPr>
          </a:p>
          <a:p>
            <a:pPr lvl="1">
              <a:lnSpc>
                <a:spcPct val="150000"/>
              </a:lnSpc>
              <a:spcBef>
                <a:spcPts val="0"/>
              </a:spcBef>
              <a:buFont typeface="Wingdings" panose="05000000000000000000" pitchFamily="2" charset="2"/>
              <a:buChar char="l"/>
            </a:pPr>
            <a:r>
              <a:rPr lang="zh-CN" altLang="en-US" sz="2000" dirty="0">
                <a:latin typeface="Courier New" pitchFamily="49" charset="0"/>
                <a:cs typeface="Courier New" pitchFamily="49" charset="0"/>
              </a:rPr>
              <a:t>对于 </a:t>
            </a:r>
            <a:r>
              <a:rPr lang="en-US" altLang="zh-CN" sz="2000" dirty="0">
                <a:latin typeface="Courier New" pitchFamily="49" charset="0"/>
                <a:cs typeface="Courier New" pitchFamily="49" charset="0"/>
              </a:rPr>
              <a:t>*identifier() </a:t>
            </a:r>
            <a:r>
              <a:rPr lang="zh-CN" altLang="en-US" sz="2000" dirty="0">
                <a:latin typeface="Courier New" pitchFamily="49" charset="0"/>
                <a:cs typeface="Courier New" pitchFamily="49" charset="0"/>
              </a:rPr>
              <a:t>的形式，标识符表示函数而不是指针；</a:t>
            </a:r>
            <a:endParaRPr lang="en-US" altLang="zh-CN" sz="2000" dirty="0">
              <a:latin typeface="Courier New" pitchFamily="49" charset="0"/>
              <a:cs typeface="Courier New" pitchFamily="49" charset="0"/>
            </a:endParaRPr>
          </a:p>
          <a:p>
            <a:pPr lvl="1">
              <a:lnSpc>
                <a:spcPct val="150000"/>
              </a:lnSpc>
              <a:spcBef>
                <a:spcPts val="0"/>
              </a:spcBef>
              <a:buFont typeface="Wingdings" panose="05000000000000000000" pitchFamily="2" charset="2"/>
              <a:buChar char="l"/>
            </a:pPr>
            <a:r>
              <a:rPr lang="zh-CN" altLang="en-US" sz="2000" dirty="0">
                <a:latin typeface="Courier New" pitchFamily="49" charset="0"/>
                <a:cs typeface="Courier New" pitchFamily="49" charset="0"/>
              </a:rPr>
              <a:t>可以使用</a:t>
            </a:r>
            <a:r>
              <a:rPr lang="en-US" altLang="zh-CN" sz="2000" dirty="0">
                <a:latin typeface="Courier New" pitchFamily="49" charset="0"/>
                <a:cs typeface="Courier New" pitchFamily="49" charset="0"/>
              </a:rPr>
              <a:t>()</a:t>
            </a:r>
            <a:r>
              <a:rPr lang="zh-CN" altLang="en-US" sz="2000" dirty="0">
                <a:latin typeface="Courier New" pitchFamily="49" charset="0"/>
                <a:cs typeface="Courier New" pitchFamily="49" charset="0"/>
              </a:rPr>
              <a:t>改变上述的优先级约定</a:t>
            </a:r>
            <a:endParaRPr lang="en-US" altLang="zh-CN" sz="2000" dirty="0">
              <a:latin typeface="Courier New" pitchFamily="49" charset="0"/>
              <a:cs typeface="Courier New" pitchFamily="49" charset="0"/>
            </a:endParaRPr>
          </a:p>
          <a:p>
            <a:pPr lvl="2">
              <a:lnSpc>
                <a:spcPct val="150000"/>
              </a:lnSpc>
              <a:spcBef>
                <a:spcPts val="0"/>
              </a:spcBef>
              <a:buFont typeface="Wingdings" panose="05000000000000000000" pitchFamily="2" charset="2"/>
              <a:buChar char="l"/>
            </a:pPr>
            <a:r>
              <a:rPr lang="en-US" altLang="zh-CN" sz="1600" dirty="0">
                <a:latin typeface="Courier New" pitchFamily="49" charset="0"/>
                <a:cs typeface="Courier New" pitchFamily="49" charset="0"/>
              </a:rPr>
              <a:t>int (*p)[5] </a:t>
            </a:r>
            <a:r>
              <a:rPr lang="zh-CN" altLang="en-US" sz="1600" dirty="0">
                <a:latin typeface="Courier New" pitchFamily="49" charset="0"/>
                <a:cs typeface="Courier New" pitchFamily="49" charset="0"/>
              </a:rPr>
              <a:t>和 </a:t>
            </a:r>
            <a:r>
              <a:rPr lang="en-US" altLang="zh-CN" sz="1600" dirty="0">
                <a:latin typeface="Courier New" pitchFamily="49" charset="0"/>
                <a:cs typeface="Courier New" pitchFamily="49" charset="0"/>
              </a:rPr>
              <a:t>int *p[5]</a:t>
            </a:r>
          </a:p>
          <a:p>
            <a:pPr lvl="2">
              <a:lnSpc>
                <a:spcPct val="150000"/>
              </a:lnSpc>
              <a:spcBef>
                <a:spcPts val="0"/>
              </a:spcBef>
              <a:buFont typeface="Wingdings" panose="05000000000000000000" pitchFamily="2" charset="2"/>
              <a:buChar char="l"/>
            </a:pPr>
            <a:r>
              <a:rPr lang="en-US" altLang="zh-CN" sz="1600" dirty="0">
                <a:latin typeface="Courier New" pitchFamily="49" charset="0"/>
                <a:cs typeface="Courier New" pitchFamily="49" charset="0"/>
              </a:rPr>
              <a:t>int (*f)(double) </a:t>
            </a:r>
            <a:r>
              <a:rPr lang="zh-CN" altLang="en-US" sz="1600" dirty="0">
                <a:latin typeface="Courier New" pitchFamily="49" charset="0"/>
                <a:cs typeface="Courier New" pitchFamily="49" charset="0"/>
              </a:rPr>
              <a:t>和 </a:t>
            </a:r>
            <a:r>
              <a:rPr lang="en-US" altLang="zh-CN" sz="1600" dirty="0">
                <a:latin typeface="Courier New" pitchFamily="49" charset="0"/>
                <a:cs typeface="Courier New" pitchFamily="49" charset="0"/>
              </a:rPr>
              <a:t>int *f(double) </a:t>
            </a:r>
            <a:endParaRPr lang="en-US" altLang="zh-CN" sz="1600" b="0" dirty="0">
              <a:latin typeface="Courier New" pitchFamily="49" charset="0"/>
              <a:cs typeface="Courier New" pitchFamily="49" charset="0"/>
            </a:endParaRPr>
          </a:p>
          <a:p>
            <a:pPr>
              <a:spcBef>
                <a:spcPts val="0"/>
              </a:spcBef>
              <a:buFont typeface="Wingdings" panose="05000000000000000000" pitchFamily="2" charset="2"/>
              <a:buChar char="l"/>
            </a:pPr>
            <a:endParaRPr lang="en-US" altLang="zh-CN" sz="2400" b="0" dirty="0">
              <a:latin typeface="Courier New" pitchFamily="49" charset="0"/>
              <a:cs typeface="Courier New" pitchFamily="49" charset="0"/>
            </a:endParaRPr>
          </a:p>
          <a:p>
            <a:pPr marL="0" indent="0">
              <a:spcBef>
                <a:spcPts val="0"/>
              </a:spcBef>
              <a:buNone/>
            </a:pPr>
            <a:endParaRPr lang="en-US" altLang="zh-CN" sz="2400" b="0" dirty="0">
              <a:latin typeface="Courier New" pitchFamily="49" charset="0"/>
              <a:cs typeface="Courier New" pitchFamily="49" charset="0"/>
            </a:endParaRPr>
          </a:p>
          <a:p>
            <a:pPr marL="0" indent="0">
              <a:spcBef>
                <a:spcPts val="0"/>
              </a:spcBef>
              <a:buNone/>
            </a:pPr>
            <a:endParaRPr lang="zh-CN" altLang="en-US" sz="2400" b="0" dirty="0">
              <a:latin typeface="Courier New" pitchFamily="49" charset="0"/>
              <a:cs typeface="Courier New" pitchFamily="49" charset="0"/>
            </a:endParaRPr>
          </a:p>
        </p:txBody>
      </p:sp>
      <p:sp>
        <p:nvSpPr>
          <p:cNvPr id="58372"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775485F4-4882-42C3-B19D-0F336566657E}" type="slidenum">
              <a:rPr lang="en-US" altLang="zh-CN" sz="1200">
                <a:ea typeface="楷体_GB2312" pitchFamily="49" charset="-122"/>
              </a:rPr>
              <a:pPr algn="r" eaLnBrk="1" hangingPunct="1"/>
              <a:t>78</a:t>
            </a:fld>
            <a:endParaRPr lang="en-US" altLang="zh-CN" sz="1200">
              <a:ea typeface="楷体_GB2312" pitchFamily="49" charset="-122"/>
            </a:endParaRPr>
          </a:p>
        </p:txBody>
      </p:sp>
    </p:spTree>
    <p:extLst>
      <p:ext uri="{BB962C8B-B14F-4D97-AF65-F5344CB8AC3E}">
        <p14:creationId xmlns:p14="http://schemas.microsoft.com/office/powerpoint/2010/main" val="989090119"/>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EE5C1-F587-477B-82AE-69DB9DAC1C42}"/>
              </a:ext>
            </a:extLst>
          </p:cNvPr>
          <p:cNvSpPr>
            <a:spLocks noGrp="1"/>
          </p:cNvSpPr>
          <p:nvPr>
            <p:ph type="title"/>
          </p:nvPr>
        </p:nvSpPr>
        <p:spPr>
          <a:xfrm>
            <a:off x="101587" y="405095"/>
            <a:ext cx="11987239" cy="458505"/>
          </a:xfrm>
        </p:spPr>
        <p:txBody>
          <a:bodyPr/>
          <a:lstStyle/>
          <a:p>
            <a:r>
              <a:rPr lang="zh-CN" altLang="en-US" dirty="0"/>
              <a:t>复杂声明的理解 </a:t>
            </a:r>
            <a:r>
              <a:rPr lang="en-US" altLang="zh-CN" dirty="0"/>
              <a:t>(</a:t>
            </a:r>
            <a:r>
              <a:rPr lang="en-US" altLang="zh-CN" sz="3600" b="0" dirty="0">
                <a:latin typeface="Courier New" pitchFamily="49" charset="0"/>
                <a:cs typeface="Courier New" pitchFamily="49" charset="0"/>
              </a:rPr>
              <a:t>18.4.1)</a:t>
            </a:r>
            <a:br>
              <a:rPr lang="en-US" altLang="zh-CN" sz="3600" b="0" dirty="0">
                <a:latin typeface="Courier New" pitchFamily="49" charset="0"/>
                <a:cs typeface="Courier New" pitchFamily="49" charset="0"/>
              </a:rPr>
            </a:br>
            <a:endParaRPr lang="zh-CN" altLang="en-US" dirty="0"/>
          </a:p>
        </p:txBody>
      </p:sp>
      <p:sp>
        <p:nvSpPr>
          <p:cNvPr id="56323" name="内容占位符 2"/>
          <p:cNvSpPr>
            <a:spLocks noGrp="1"/>
          </p:cNvSpPr>
          <p:nvPr>
            <p:ph idx="1"/>
          </p:nvPr>
        </p:nvSpPr>
        <p:spPr/>
        <p:txBody>
          <a:bodyPr/>
          <a:lstStyle/>
          <a:p>
            <a:pPr marL="0" indent="0">
              <a:spcBef>
                <a:spcPts val="0"/>
              </a:spcBef>
              <a:buNone/>
            </a:pPr>
            <a:r>
              <a:rPr lang="zh-CN" altLang="en-US" sz="2400" b="0" dirty="0">
                <a:latin typeface="Courier New" pitchFamily="49" charset="0"/>
                <a:cs typeface="Courier New" pitchFamily="49" charset="0"/>
              </a:rPr>
              <a:t>下面的声明中标识符</a:t>
            </a:r>
            <a:r>
              <a:rPr lang="en-US" altLang="zh-CN" sz="2400" b="0" dirty="0">
                <a:latin typeface="Courier New" pitchFamily="49" charset="0"/>
                <a:cs typeface="Courier New" pitchFamily="49" charset="0"/>
              </a:rPr>
              <a:t>x</a:t>
            </a:r>
            <a:r>
              <a:rPr lang="zh-CN" altLang="en-US" sz="2400" b="0" dirty="0">
                <a:latin typeface="Courier New" pitchFamily="49" charset="0"/>
                <a:cs typeface="Courier New" pitchFamily="49" charset="0"/>
              </a:rPr>
              <a:t>的类型是什么？</a:t>
            </a:r>
            <a:endParaRPr lang="en-US" altLang="zh-CN" sz="2400" b="0" dirty="0">
              <a:latin typeface="Courier New" pitchFamily="49" charset="0"/>
              <a:cs typeface="Courier New" pitchFamily="49" charset="0"/>
            </a:endParaRPr>
          </a:p>
          <a:p>
            <a:pPr marL="0" indent="0">
              <a:spcBef>
                <a:spcPts val="0"/>
              </a:spcBef>
              <a:buNone/>
            </a:pPr>
            <a:r>
              <a:rPr lang="en-US" altLang="zh-CN" sz="2400" b="0" dirty="0">
                <a:latin typeface="Courier New" pitchFamily="49" charset="0"/>
                <a:cs typeface="Courier New" pitchFamily="49" charset="0"/>
              </a:rPr>
              <a:t>	</a:t>
            </a:r>
            <a:r>
              <a:rPr kumimoji="1" lang="en-US" altLang="zh-CN" sz="2000" b="0" dirty="0">
                <a:latin typeface="Courier New" pitchFamily="49" charset="0"/>
                <a:cs typeface="Courier New" pitchFamily="49" charset="0"/>
              </a:rPr>
              <a:t>int* (*x[10]) (int);</a:t>
            </a:r>
          </a:p>
          <a:p>
            <a:pPr marL="0" indent="0">
              <a:spcBef>
                <a:spcPts val="0"/>
              </a:spcBef>
              <a:buNone/>
            </a:pPr>
            <a:endParaRPr kumimoji="1" lang="en-US" altLang="zh-CN" sz="2000" b="0" dirty="0">
              <a:latin typeface="Courier New" pitchFamily="49" charset="0"/>
              <a:cs typeface="Courier New" pitchFamily="49" charset="0"/>
            </a:endParaRPr>
          </a:p>
          <a:p>
            <a:pPr marL="0" indent="0">
              <a:spcBef>
                <a:spcPts val="0"/>
              </a:spcBef>
              <a:buNone/>
            </a:pPr>
            <a:endParaRPr kumimoji="1" lang="en-US" altLang="zh-CN" sz="2000" b="0" dirty="0">
              <a:latin typeface="Courier New" pitchFamily="49" charset="0"/>
              <a:cs typeface="Courier New" pitchFamily="49" charset="0"/>
            </a:endParaRPr>
          </a:p>
          <a:p>
            <a:pPr marL="0" indent="0">
              <a:spcBef>
                <a:spcPts val="0"/>
              </a:spcBef>
              <a:buNone/>
            </a:pPr>
            <a:endParaRPr kumimoji="1" lang="en-US" altLang="zh-CN" sz="2000" b="0" dirty="0">
              <a:latin typeface="Courier New" pitchFamily="49" charset="0"/>
              <a:cs typeface="Courier New" pitchFamily="49" charset="0"/>
            </a:endParaRPr>
          </a:p>
          <a:p>
            <a:pPr marL="0" indent="0">
              <a:spcBef>
                <a:spcPts val="0"/>
              </a:spcBef>
              <a:buNone/>
            </a:pPr>
            <a:endParaRPr kumimoji="1" lang="en-US" altLang="zh-CN" sz="2000" b="0" dirty="0">
              <a:latin typeface="Courier New" pitchFamily="49" charset="0"/>
              <a:cs typeface="Courier New" pitchFamily="49" charset="0"/>
            </a:endParaRPr>
          </a:p>
          <a:p>
            <a:pPr>
              <a:spcBef>
                <a:spcPts val="0"/>
              </a:spcBef>
              <a:buFont typeface="Wingdings" panose="05000000000000000000" pitchFamily="2" charset="2"/>
              <a:buChar char="l"/>
            </a:pPr>
            <a:endParaRPr kumimoji="1" lang="en-US" altLang="zh-CN" sz="2000" b="0" dirty="0">
              <a:latin typeface="Courier New" pitchFamily="49" charset="0"/>
              <a:cs typeface="Courier New" pitchFamily="49" charset="0"/>
            </a:endParaRPr>
          </a:p>
          <a:p>
            <a:pPr>
              <a:spcBef>
                <a:spcPts val="0"/>
              </a:spcBef>
              <a:buFont typeface="Wingdings" panose="05000000000000000000" pitchFamily="2" charset="2"/>
              <a:buChar char="l"/>
            </a:pPr>
            <a:endParaRPr kumimoji="1" lang="en-US" altLang="zh-CN" sz="2000" b="0" dirty="0">
              <a:latin typeface="Courier New" pitchFamily="49" charset="0"/>
              <a:cs typeface="Courier New" pitchFamily="49" charset="0"/>
            </a:endParaRPr>
          </a:p>
          <a:p>
            <a:pPr>
              <a:spcBef>
                <a:spcPts val="0"/>
              </a:spcBef>
              <a:buFont typeface="Wingdings" panose="05000000000000000000" pitchFamily="2" charset="2"/>
              <a:buChar char="l"/>
            </a:pPr>
            <a:endParaRPr kumimoji="1" lang="en-US" altLang="zh-CN" sz="2000" b="0" dirty="0">
              <a:latin typeface="Courier New" pitchFamily="49" charset="0"/>
              <a:cs typeface="Courier New" pitchFamily="49" charset="0"/>
            </a:endParaRPr>
          </a:p>
          <a:p>
            <a:pPr marL="457200" indent="-457200">
              <a:spcBef>
                <a:spcPts val="0"/>
              </a:spcBef>
              <a:buFont typeface="+mj-lt"/>
              <a:buAutoNum type="arabicPeriod"/>
            </a:pPr>
            <a:r>
              <a:rPr kumimoji="1" lang="en-US" altLang="zh-CN" sz="2000" b="0" dirty="0">
                <a:latin typeface="Courier New" pitchFamily="49" charset="0"/>
                <a:cs typeface="Courier New" pitchFamily="49" charset="0"/>
              </a:rPr>
              <a:t>x[10]	x</a:t>
            </a:r>
            <a:r>
              <a:rPr kumimoji="1" lang="zh-CN" altLang="en-US" sz="2000" b="0" dirty="0">
                <a:latin typeface="Courier New" pitchFamily="49" charset="0"/>
                <a:cs typeface="Courier New" pitchFamily="49" charset="0"/>
              </a:rPr>
              <a:t>是数组</a:t>
            </a:r>
            <a:endParaRPr kumimoji="1" lang="en-US" altLang="zh-CN" sz="2000" b="0" dirty="0">
              <a:latin typeface="Courier New" pitchFamily="49" charset="0"/>
              <a:cs typeface="Courier New" pitchFamily="49" charset="0"/>
            </a:endParaRPr>
          </a:p>
          <a:p>
            <a:pPr marL="457200" indent="-457200">
              <a:spcBef>
                <a:spcPts val="0"/>
              </a:spcBef>
              <a:buFont typeface="+mj-lt"/>
              <a:buAutoNum type="arabicPeriod"/>
            </a:pPr>
            <a:r>
              <a:rPr kumimoji="1" lang="zh-CN" altLang="en-US" sz="2000" b="0" dirty="0">
                <a:latin typeface="Courier New" pitchFamily="49" charset="0"/>
                <a:cs typeface="Courier New" pitchFamily="49" charset="0"/>
              </a:rPr>
              <a:t>左侧找到数组元素类型 是指针</a:t>
            </a:r>
            <a:endParaRPr kumimoji="1" lang="en-US" altLang="zh-CN" sz="2000" b="0" dirty="0">
              <a:latin typeface="Courier New" pitchFamily="49" charset="0"/>
              <a:cs typeface="Courier New" pitchFamily="49" charset="0"/>
            </a:endParaRPr>
          </a:p>
          <a:p>
            <a:pPr marL="457200" indent="-457200">
              <a:spcBef>
                <a:spcPts val="0"/>
              </a:spcBef>
              <a:buFont typeface="+mj-lt"/>
              <a:buAutoNum type="arabicPeriod"/>
            </a:pPr>
            <a:r>
              <a:rPr kumimoji="1" lang="zh-CN" altLang="en-US" sz="2000" b="0" dirty="0">
                <a:latin typeface="Courier New" pitchFamily="49" charset="0"/>
                <a:cs typeface="Courier New" pitchFamily="49" charset="0"/>
              </a:rPr>
              <a:t>分析指针指向的基本类型 是函数，且无输入参数</a:t>
            </a:r>
            <a:endParaRPr kumimoji="1" lang="en-US" altLang="zh-CN" sz="2000" b="0" dirty="0">
              <a:latin typeface="Courier New" pitchFamily="49" charset="0"/>
              <a:cs typeface="Courier New" pitchFamily="49" charset="0"/>
            </a:endParaRPr>
          </a:p>
          <a:p>
            <a:pPr marL="457200" indent="-457200">
              <a:spcBef>
                <a:spcPts val="0"/>
              </a:spcBef>
              <a:buFont typeface="+mj-lt"/>
              <a:buAutoNum type="arabicPeriod"/>
            </a:pPr>
            <a:r>
              <a:rPr kumimoji="1" lang="zh-CN" altLang="en-US" sz="2000" b="0" dirty="0">
                <a:latin typeface="Courier New" pitchFamily="49" charset="0"/>
                <a:cs typeface="Courier New" pitchFamily="49" charset="0"/>
              </a:rPr>
              <a:t>分析函数的返回值 </a:t>
            </a:r>
            <a:r>
              <a:rPr kumimoji="1" lang="en-US" altLang="zh-CN" sz="2000" b="0" dirty="0">
                <a:latin typeface="Courier New" pitchFamily="49" charset="0"/>
                <a:cs typeface="Courier New" pitchFamily="49" charset="0"/>
              </a:rPr>
              <a:t>int*</a:t>
            </a:r>
          </a:p>
          <a:p>
            <a:pPr>
              <a:spcBef>
                <a:spcPts val="0"/>
              </a:spcBef>
              <a:buFont typeface="Wingdings" panose="05000000000000000000" pitchFamily="2" charset="2"/>
              <a:buChar char="l"/>
            </a:pPr>
            <a:endParaRPr kumimoji="1" lang="en-US" altLang="zh-CN" sz="2000" b="0" dirty="0">
              <a:latin typeface="Courier New" pitchFamily="49" charset="0"/>
              <a:cs typeface="Courier New" pitchFamily="49" charset="0"/>
            </a:endParaRPr>
          </a:p>
          <a:p>
            <a:pPr>
              <a:spcBef>
                <a:spcPts val="0"/>
              </a:spcBef>
              <a:buFont typeface="Wingdings" panose="05000000000000000000" pitchFamily="2" charset="2"/>
              <a:buChar char="l"/>
            </a:pPr>
            <a:endParaRPr kumimoji="1" lang="en-US" altLang="zh-CN" sz="2000" b="0" dirty="0">
              <a:latin typeface="Courier New" pitchFamily="49" charset="0"/>
              <a:cs typeface="Courier New" pitchFamily="49" charset="0"/>
            </a:endParaRPr>
          </a:p>
          <a:p>
            <a:pPr>
              <a:spcBef>
                <a:spcPts val="0"/>
              </a:spcBef>
              <a:buFont typeface="Arial" panose="020B0604020202020204" pitchFamily="34" charset="0"/>
              <a:buChar char="•"/>
            </a:pPr>
            <a:endParaRPr kumimoji="1" lang="en-US" altLang="zh-CN" sz="2000" b="0" dirty="0">
              <a:latin typeface="Courier New" pitchFamily="49" charset="0"/>
              <a:cs typeface="Courier New" pitchFamily="49" charset="0"/>
            </a:endParaRPr>
          </a:p>
          <a:p>
            <a:pPr marL="0" indent="0">
              <a:spcBef>
                <a:spcPts val="0"/>
              </a:spcBef>
              <a:buNone/>
            </a:pPr>
            <a:endParaRPr kumimoji="1" lang="en-US" altLang="zh-CN" sz="2000" b="0" dirty="0">
              <a:latin typeface="Courier New" pitchFamily="49" charset="0"/>
              <a:cs typeface="Courier New" pitchFamily="49" charset="0"/>
            </a:endParaRPr>
          </a:p>
          <a:p>
            <a:pPr marL="0" indent="0">
              <a:spcBef>
                <a:spcPts val="0"/>
              </a:spcBef>
              <a:buNone/>
            </a:pPr>
            <a:endParaRPr kumimoji="1" lang="en-US" altLang="zh-CN" sz="2000" b="0" dirty="0">
              <a:latin typeface="Courier New" pitchFamily="49" charset="0"/>
              <a:cs typeface="Courier New" pitchFamily="49" charset="0"/>
            </a:endParaRPr>
          </a:p>
          <a:p>
            <a:pPr marL="0" indent="0">
              <a:spcBef>
                <a:spcPts val="0"/>
              </a:spcBef>
              <a:buNone/>
            </a:pPr>
            <a:endParaRPr lang="en-US" altLang="zh-CN" sz="2400" b="0" dirty="0">
              <a:latin typeface="Courier New" pitchFamily="49" charset="0"/>
              <a:cs typeface="Courier New" pitchFamily="49" charset="0"/>
            </a:endParaRPr>
          </a:p>
          <a:p>
            <a:pPr marL="0" indent="0">
              <a:spcBef>
                <a:spcPts val="0"/>
              </a:spcBef>
              <a:buNone/>
            </a:pPr>
            <a:endParaRPr lang="en-US" altLang="zh-CN" sz="2400" b="0" dirty="0">
              <a:latin typeface="Courier New" pitchFamily="49" charset="0"/>
              <a:cs typeface="Courier New" pitchFamily="49" charset="0"/>
            </a:endParaRPr>
          </a:p>
          <a:p>
            <a:pPr marL="0" indent="0">
              <a:spcBef>
                <a:spcPts val="0"/>
              </a:spcBef>
              <a:buNone/>
            </a:pPr>
            <a:endParaRPr lang="zh-CN" altLang="en-US" sz="2400" b="0" dirty="0">
              <a:latin typeface="Courier New" pitchFamily="49" charset="0"/>
              <a:cs typeface="Courier New" pitchFamily="49" charset="0"/>
            </a:endParaRPr>
          </a:p>
        </p:txBody>
      </p:sp>
      <p:sp>
        <p:nvSpPr>
          <p:cNvPr id="58372"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775485F4-4882-42C3-B19D-0F336566657E}" type="slidenum">
              <a:rPr lang="en-US" altLang="zh-CN" sz="1200">
                <a:ea typeface="楷体_GB2312" pitchFamily="49" charset="-122"/>
              </a:rPr>
              <a:pPr algn="r" eaLnBrk="1" hangingPunct="1"/>
              <a:t>79</a:t>
            </a:fld>
            <a:endParaRPr lang="en-US" altLang="zh-CN" sz="1200">
              <a:ea typeface="楷体_GB2312" pitchFamily="49" charset="-122"/>
            </a:endParaRPr>
          </a:p>
        </p:txBody>
      </p:sp>
      <p:pic>
        <p:nvPicPr>
          <p:cNvPr id="4" name="图片 3">
            <a:extLst>
              <a:ext uri="{FF2B5EF4-FFF2-40B4-BE49-F238E27FC236}">
                <a16:creationId xmlns:a16="http://schemas.microsoft.com/office/drawing/2014/main" id="{BDBB237F-5EC7-4C91-A783-33ED3492F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881" y="1628800"/>
            <a:ext cx="4770530" cy="1800199"/>
          </a:xfrm>
          <a:prstGeom prst="rect">
            <a:avLst/>
          </a:prstGeom>
        </p:spPr>
      </p:pic>
    </p:spTree>
    <p:extLst>
      <p:ext uri="{BB962C8B-B14F-4D97-AF65-F5344CB8AC3E}">
        <p14:creationId xmlns:p14="http://schemas.microsoft.com/office/powerpoint/2010/main" val="217930244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a:t>指针类型的构造</a:t>
            </a:r>
          </a:p>
        </p:txBody>
      </p:sp>
      <p:sp>
        <p:nvSpPr>
          <p:cNvPr id="11267" name="内容占位符 2"/>
          <p:cNvSpPr>
            <a:spLocks noGrp="1"/>
          </p:cNvSpPr>
          <p:nvPr>
            <p:ph idx="1"/>
          </p:nvPr>
        </p:nvSpPr>
        <p:spPr/>
        <p:txBody>
          <a:bodyPr/>
          <a:lstStyle/>
          <a:p>
            <a:r>
              <a:rPr lang="zh-CN" altLang="zh-CN" dirty="0">
                <a:latin typeface="Courier New" pitchFamily="49" charset="0"/>
                <a:cs typeface="Courier New" pitchFamily="49" charset="0"/>
              </a:rPr>
              <a:t>指针类型由一个</a:t>
            </a:r>
            <a:r>
              <a:rPr lang="zh-CN" altLang="en-US" dirty="0">
                <a:latin typeface="Courier New" pitchFamily="49" charset="0"/>
                <a:cs typeface="Courier New" pitchFamily="49" charset="0"/>
              </a:rPr>
              <a:t>表示</a:t>
            </a:r>
            <a:r>
              <a:rPr lang="zh-CN" altLang="zh-CN" dirty="0">
                <a:latin typeface="Courier New" pitchFamily="49" charset="0"/>
                <a:cs typeface="Courier New" pitchFamily="49" charset="0"/>
              </a:rPr>
              <a:t>变量类型（在这里又叫基类型）</a:t>
            </a:r>
            <a:r>
              <a:rPr lang="zh-CN" altLang="en-US" dirty="0">
                <a:latin typeface="Courier New" pitchFamily="49" charset="0"/>
                <a:cs typeface="Courier New" pitchFamily="49" charset="0"/>
              </a:rPr>
              <a:t>的</a:t>
            </a:r>
            <a:r>
              <a:rPr lang="zh-CN" altLang="zh-CN" dirty="0">
                <a:latin typeface="Courier New" pitchFamily="49" charset="0"/>
                <a:cs typeface="Courier New" pitchFamily="49" charset="0"/>
              </a:rPr>
              <a:t>关键</a:t>
            </a:r>
            <a:r>
              <a:rPr lang="zh-CN" altLang="en-US" dirty="0">
                <a:latin typeface="Courier New" pitchFamily="49" charset="0"/>
                <a:cs typeface="Courier New" pitchFamily="49" charset="0"/>
              </a:rPr>
              <a:t>字</a:t>
            </a:r>
            <a:r>
              <a:rPr lang="zh-CN" altLang="zh-CN" dirty="0">
                <a:latin typeface="Courier New" pitchFamily="49" charset="0"/>
                <a:cs typeface="Courier New" pitchFamily="49" charset="0"/>
              </a:rPr>
              <a:t>和一个</a:t>
            </a:r>
            <a:r>
              <a:rPr lang="en-US" altLang="zh-CN" dirty="0">
                <a:latin typeface="Courier New" pitchFamily="49" charset="0"/>
                <a:cs typeface="Courier New" pitchFamily="49" charset="0"/>
              </a:rPr>
              <a:t>*</a:t>
            </a:r>
            <a:r>
              <a:rPr lang="zh-CN" altLang="zh-CN" dirty="0">
                <a:latin typeface="Courier New" pitchFamily="49" charset="0"/>
                <a:cs typeface="Courier New" pitchFamily="49" charset="0"/>
              </a:rPr>
              <a:t>构造而成。</a:t>
            </a:r>
            <a:endParaRPr lang="en-US" altLang="zh-CN" dirty="0">
              <a:latin typeface="Courier New" pitchFamily="49" charset="0"/>
              <a:cs typeface="Courier New" pitchFamily="49" charset="0"/>
            </a:endParaRPr>
          </a:p>
          <a:p>
            <a:r>
              <a:rPr lang="zh-CN" altLang="zh-CN" dirty="0">
                <a:latin typeface="Courier New" pitchFamily="49" charset="0"/>
                <a:cs typeface="Courier New" pitchFamily="49" charset="0"/>
              </a:rPr>
              <a:t>可以给构造好的指针类型取一个别名，作为指针类型标识符。</a:t>
            </a:r>
            <a:endParaRPr lang="en-US" altLang="zh-CN" dirty="0">
              <a:latin typeface="Courier New" pitchFamily="49" charset="0"/>
              <a:cs typeface="Courier New" pitchFamily="49" charset="0"/>
            </a:endParaRPr>
          </a:p>
          <a:p>
            <a:r>
              <a:rPr lang="zh-CN" altLang="zh-CN" dirty="0">
                <a:latin typeface="Courier New" pitchFamily="49" charset="0"/>
                <a:cs typeface="Courier New" pitchFamily="49" charset="0"/>
              </a:rPr>
              <a:t>比如，</a:t>
            </a:r>
          </a:p>
          <a:p>
            <a:pPr>
              <a:buFontTx/>
              <a:buNone/>
            </a:pPr>
            <a:r>
              <a:rPr lang="en-US" altLang="zh-CN" dirty="0">
                <a:latin typeface="Courier New" pitchFamily="49" charset="0"/>
                <a:cs typeface="Courier New" pitchFamily="49" charset="0"/>
              </a:rPr>
              <a:t>	typedef </a:t>
            </a:r>
            <a:r>
              <a:rPr lang="en-US" altLang="zh-CN" dirty="0">
                <a:solidFill>
                  <a:srgbClr val="FF0000"/>
                </a:solidFill>
                <a:latin typeface="Courier New" pitchFamily="49" charset="0"/>
                <a:cs typeface="Courier New" pitchFamily="49" charset="0"/>
              </a:rPr>
              <a:t>int *</a:t>
            </a:r>
            <a:r>
              <a:rPr lang="en-US" altLang="zh-CN" dirty="0">
                <a:latin typeface="Courier New" pitchFamily="49" charset="0"/>
                <a:cs typeface="Courier New" pitchFamily="49" charset="0"/>
              </a:rPr>
              <a:t>Pointer;	</a:t>
            </a:r>
          </a:p>
          <a:p>
            <a:pPr>
              <a:buFontTx/>
              <a:buNone/>
            </a:pPr>
            <a:r>
              <a:rPr lang="en-US" altLang="zh-CN" sz="2400" dirty="0">
                <a:latin typeface="Courier New" pitchFamily="49" charset="0"/>
                <a:cs typeface="Courier New" pitchFamily="49" charset="0"/>
              </a:rPr>
              <a:t>	//Pointer</a:t>
            </a:r>
            <a:r>
              <a:rPr lang="zh-CN" altLang="zh-CN" sz="2400" dirty="0">
                <a:latin typeface="Courier New" pitchFamily="49" charset="0"/>
                <a:cs typeface="Courier New" pitchFamily="49" charset="0"/>
              </a:rPr>
              <a:t>是</a:t>
            </a:r>
            <a:r>
              <a:rPr lang="zh-CN" altLang="en-US" sz="2400" dirty="0">
                <a:latin typeface="Courier New" pitchFamily="49" charset="0"/>
                <a:cs typeface="Courier New" pitchFamily="49" charset="0"/>
              </a:rPr>
              <a:t>类型标识符</a:t>
            </a:r>
            <a:endParaRPr lang="en-US"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r>
              <a:rPr lang="zh-CN" altLang="zh-CN" sz="2400" dirty="0">
                <a:latin typeface="Courier New" pitchFamily="49" charset="0"/>
                <a:cs typeface="Courier New" pitchFamily="49" charset="0"/>
              </a:rPr>
              <a:t>其值集为</a:t>
            </a:r>
            <a:r>
              <a:rPr lang="zh-CN" altLang="en-US" sz="2400" dirty="0">
                <a:latin typeface="Courier New" pitchFamily="49" charset="0"/>
                <a:cs typeface="Courier New" pitchFamily="49" charset="0"/>
              </a:rPr>
              <a:t>本程序中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a:t>
            </a:r>
            <a:r>
              <a:rPr lang="zh-CN" altLang="zh-CN" sz="2400" dirty="0">
                <a:latin typeface="Courier New" pitchFamily="49" charset="0"/>
                <a:cs typeface="Courier New" pitchFamily="49" charset="0"/>
              </a:rPr>
              <a:t>型</a:t>
            </a:r>
            <a:r>
              <a:rPr lang="zh-CN" altLang="en-US" sz="2400" dirty="0">
                <a:latin typeface="Courier New" pitchFamily="49" charset="0"/>
                <a:cs typeface="Courier New" pitchFamily="49" charset="0"/>
              </a:rPr>
              <a:t>变量</a:t>
            </a:r>
            <a:r>
              <a:rPr lang="zh-CN" altLang="zh-CN" sz="2400" dirty="0">
                <a:latin typeface="Courier New" pitchFamily="49" charset="0"/>
                <a:cs typeface="Courier New" pitchFamily="49" charset="0"/>
              </a:rPr>
              <a:t>的地址</a:t>
            </a:r>
            <a:endParaRPr lang="zh-CN" altLang="en-US" sz="2400"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D6BCB9C9-3DE6-4846-A953-10FE253C8A66}" type="slidenum">
              <a:rPr lang="en-US" altLang="zh-CN" sz="1200">
                <a:ea typeface="+mn-ea"/>
              </a:rPr>
              <a:pPr algn="r">
                <a:defRPr/>
              </a:pPr>
              <a:t>8</a:t>
            </a:fld>
            <a:endParaRPr lang="en-US" altLang="zh-CN" sz="1200">
              <a:ea typeface="+mn-ea"/>
            </a:endParaRPr>
          </a:p>
        </p:txBody>
      </p:sp>
    </p:spTree>
    <p:extLst>
      <p:ext uri="{BB962C8B-B14F-4D97-AF65-F5344CB8AC3E}">
        <p14:creationId xmlns:p14="http://schemas.microsoft.com/office/powerpoint/2010/main" val="1358042655"/>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EE5C1-F587-477B-82AE-69DB9DAC1C42}"/>
              </a:ext>
            </a:extLst>
          </p:cNvPr>
          <p:cNvSpPr>
            <a:spLocks noGrp="1"/>
          </p:cNvSpPr>
          <p:nvPr>
            <p:ph type="title"/>
          </p:nvPr>
        </p:nvSpPr>
        <p:spPr>
          <a:xfrm>
            <a:off x="101587" y="405095"/>
            <a:ext cx="11987239" cy="458505"/>
          </a:xfrm>
        </p:spPr>
        <p:txBody>
          <a:bodyPr/>
          <a:lstStyle/>
          <a:p>
            <a:r>
              <a:rPr lang="zh-CN" altLang="en-US" dirty="0"/>
              <a:t>复杂声明的理解 </a:t>
            </a:r>
            <a:r>
              <a:rPr lang="en-US" altLang="zh-CN" dirty="0"/>
              <a:t>(</a:t>
            </a:r>
            <a:r>
              <a:rPr lang="en-US" altLang="zh-CN" sz="3600" b="0" dirty="0">
                <a:latin typeface="Courier New" pitchFamily="49" charset="0"/>
                <a:cs typeface="Courier New" pitchFamily="49" charset="0"/>
              </a:rPr>
              <a:t>18.4.1)</a:t>
            </a:r>
            <a:br>
              <a:rPr lang="en-US" altLang="zh-CN" sz="3600" b="0" dirty="0">
                <a:latin typeface="Courier New" pitchFamily="49" charset="0"/>
                <a:cs typeface="Courier New" pitchFamily="49" charset="0"/>
              </a:rPr>
            </a:br>
            <a:endParaRPr lang="zh-CN" altLang="en-US" dirty="0"/>
          </a:p>
        </p:txBody>
      </p:sp>
      <p:sp>
        <p:nvSpPr>
          <p:cNvPr id="56323" name="内容占位符 2"/>
          <p:cNvSpPr>
            <a:spLocks noGrp="1"/>
          </p:cNvSpPr>
          <p:nvPr>
            <p:ph idx="1"/>
          </p:nvPr>
        </p:nvSpPr>
        <p:spPr/>
        <p:txBody>
          <a:bodyPr/>
          <a:lstStyle/>
          <a:p>
            <a:pPr marL="0" indent="0">
              <a:spcBef>
                <a:spcPts val="0"/>
              </a:spcBef>
              <a:buNone/>
            </a:pPr>
            <a:r>
              <a:rPr lang="zh-CN" altLang="en-US" sz="2400" b="0" dirty="0">
                <a:latin typeface="Courier New" pitchFamily="49" charset="0"/>
                <a:cs typeface="Courier New" pitchFamily="49" charset="0"/>
              </a:rPr>
              <a:t>下面的声明中标识符</a:t>
            </a:r>
            <a:r>
              <a:rPr lang="en-US" altLang="zh-CN" sz="2400" b="0" dirty="0">
                <a:latin typeface="Courier New" pitchFamily="49" charset="0"/>
                <a:cs typeface="Courier New" pitchFamily="49" charset="0"/>
              </a:rPr>
              <a:t>x</a:t>
            </a:r>
            <a:r>
              <a:rPr lang="zh-CN" altLang="en-US" sz="2400" b="0" dirty="0">
                <a:latin typeface="Courier New" pitchFamily="49" charset="0"/>
                <a:cs typeface="Courier New" pitchFamily="49" charset="0"/>
              </a:rPr>
              <a:t>的类型是什么？</a:t>
            </a:r>
            <a:endParaRPr lang="en-US" altLang="zh-CN" sz="2400" b="0" dirty="0">
              <a:latin typeface="Courier New" pitchFamily="49" charset="0"/>
              <a:cs typeface="Courier New" pitchFamily="49" charset="0"/>
            </a:endParaRPr>
          </a:p>
          <a:p>
            <a:pPr marL="0" indent="0">
              <a:spcBef>
                <a:spcPts val="0"/>
              </a:spcBef>
              <a:buNone/>
            </a:pPr>
            <a:r>
              <a:rPr lang="en-US" altLang="zh-CN" sz="2400" b="0" dirty="0">
                <a:latin typeface="Courier New" pitchFamily="49" charset="0"/>
                <a:cs typeface="Courier New" pitchFamily="49" charset="0"/>
              </a:rPr>
              <a:t>	</a:t>
            </a:r>
            <a:r>
              <a:rPr kumimoji="1" lang="en-US" altLang="zh-CN" sz="2000" b="0" dirty="0">
                <a:latin typeface="Courier New" pitchFamily="49" charset="0"/>
                <a:cs typeface="Courier New" pitchFamily="49" charset="0"/>
              </a:rPr>
              <a:t>int* (*x[10]) (int);</a:t>
            </a:r>
          </a:p>
          <a:p>
            <a:pPr>
              <a:spcBef>
                <a:spcPts val="0"/>
              </a:spcBef>
              <a:buFont typeface="Wingdings" panose="05000000000000000000" pitchFamily="2" charset="2"/>
              <a:buChar char="l"/>
            </a:pPr>
            <a:endParaRPr kumimoji="1" lang="en-US" altLang="zh-CN" sz="2000" b="0" dirty="0">
              <a:latin typeface="Courier New" pitchFamily="49" charset="0"/>
              <a:cs typeface="Courier New" pitchFamily="49" charset="0"/>
            </a:endParaRPr>
          </a:p>
          <a:p>
            <a:pPr>
              <a:spcBef>
                <a:spcPts val="0"/>
              </a:spcBef>
              <a:buFont typeface="Wingdings" panose="05000000000000000000" pitchFamily="2" charset="2"/>
              <a:buChar char="l"/>
            </a:pPr>
            <a:endParaRPr kumimoji="1" lang="en-US" altLang="zh-CN" sz="2000" b="0" dirty="0">
              <a:latin typeface="Courier New" pitchFamily="49" charset="0"/>
              <a:cs typeface="Courier New" pitchFamily="49" charset="0"/>
            </a:endParaRPr>
          </a:p>
          <a:p>
            <a:pPr>
              <a:spcBef>
                <a:spcPts val="0"/>
              </a:spcBef>
              <a:buFont typeface="Wingdings" panose="05000000000000000000" pitchFamily="2" charset="2"/>
              <a:buChar char="l"/>
            </a:pPr>
            <a:endParaRPr kumimoji="1" lang="en-US" altLang="zh-CN" sz="2000" b="0" dirty="0">
              <a:latin typeface="Courier New" pitchFamily="49" charset="0"/>
              <a:cs typeface="Courier New" pitchFamily="49" charset="0"/>
            </a:endParaRPr>
          </a:p>
          <a:p>
            <a:pPr marL="0" indent="0">
              <a:spcBef>
                <a:spcPts val="0"/>
              </a:spcBef>
              <a:buNone/>
            </a:pPr>
            <a:r>
              <a:rPr kumimoji="1" lang="zh-CN" altLang="en-US" sz="2000" b="0" dirty="0">
                <a:latin typeface="Courier New" pitchFamily="49" charset="0"/>
                <a:cs typeface="Courier New" pitchFamily="49" charset="0"/>
              </a:rPr>
              <a:t>考虑使用</a:t>
            </a:r>
            <a:r>
              <a:rPr kumimoji="1" lang="en-US" altLang="zh-CN" sz="2000" b="0" dirty="0">
                <a:latin typeface="Courier New" pitchFamily="49" charset="0"/>
                <a:cs typeface="Courier New" pitchFamily="49" charset="0"/>
              </a:rPr>
              <a:t>typedef </a:t>
            </a:r>
            <a:r>
              <a:rPr kumimoji="1" lang="zh-CN" altLang="en-US" sz="2000" b="0" dirty="0">
                <a:latin typeface="Courier New" pitchFamily="49" charset="0"/>
                <a:cs typeface="Courier New" pitchFamily="49" charset="0"/>
              </a:rPr>
              <a:t>类型定义优化这一声明：</a:t>
            </a:r>
            <a:endParaRPr kumimoji="1" lang="en-US" altLang="zh-CN" sz="2000" b="0" dirty="0">
              <a:latin typeface="Courier New" pitchFamily="49" charset="0"/>
              <a:cs typeface="Courier New" pitchFamily="49" charset="0"/>
            </a:endParaRPr>
          </a:p>
          <a:p>
            <a:pPr marL="0" indent="0">
              <a:spcBef>
                <a:spcPts val="0"/>
              </a:spcBef>
              <a:buNone/>
            </a:pPr>
            <a:endParaRPr kumimoji="1" lang="en-US" altLang="zh-CN" sz="2000" b="0" dirty="0">
              <a:latin typeface="Courier New" pitchFamily="49" charset="0"/>
              <a:cs typeface="Courier New" pitchFamily="49" charset="0"/>
            </a:endParaRPr>
          </a:p>
          <a:p>
            <a:pPr marL="0" indent="0">
              <a:spcBef>
                <a:spcPts val="0"/>
              </a:spcBef>
              <a:buNone/>
            </a:pPr>
            <a:r>
              <a:rPr kumimoji="1" lang="en-US" altLang="zh-CN" sz="2000" b="0" dirty="0">
                <a:latin typeface="Courier New" pitchFamily="49" charset="0"/>
                <a:cs typeface="Courier New" pitchFamily="49" charset="0"/>
              </a:rPr>
              <a:t>typedef  int* FUNC(void);</a:t>
            </a:r>
          </a:p>
          <a:p>
            <a:pPr marL="0" indent="0">
              <a:spcBef>
                <a:spcPts val="0"/>
              </a:spcBef>
              <a:buNone/>
            </a:pPr>
            <a:r>
              <a:rPr kumimoji="1" lang="en-US" altLang="zh-CN" sz="2000" b="0" dirty="0">
                <a:latin typeface="Courier New" pitchFamily="49" charset="0"/>
                <a:cs typeface="Courier New" pitchFamily="49" charset="0"/>
              </a:rPr>
              <a:t>typedef  FUNC *PFUNC;</a:t>
            </a:r>
          </a:p>
          <a:p>
            <a:pPr marL="0" indent="0">
              <a:spcBef>
                <a:spcPts val="0"/>
              </a:spcBef>
              <a:buNone/>
            </a:pPr>
            <a:r>
              <a:rPr kumimoji="1" lang="en-US" altLang="zh-CN" sz="2000" b="0" dirty="0">
                <a:latin typeface="Courier New" pitchFamily="49" charset="0"/>
                <a:cs typeface="Courier New" pitchFamily="49" charset="0"/>
              </a:rPr>
              <a:t>typedef  PFUNC PFUNC_ARRAY[10];</a:t>
            </a:r>
          </a:p>
          <a:p>
            <a:pPr marL="0" indent="0">
              <a:spcBef>
                <a:spcPts val="0"/>
              </a:spcBef>
              <a:buNone/>
            </a:pPr>
            <a:r>
              <a:rPr kumimoji="1" lang="en-US" altLang="zh-CN" sz="2000" b="0" dirty="0">
                <a:latin typeface="Courier New" pitchFamily="49" charset="0"/>
                <a:cs typeface="Courier New" pitchFamily="49" charset="0"/>
              </a:rPr>
              <a:t>Typedef  PFUNC_ARRAY x;  </a:t>
            </a:r>
          </a:p>
          <a:p>
            <a:pPr marL="0" indent="0">
              <a:spcBef>
                <a:spcPts val="0"/>
              </a:spcBef>
              <a:buNone/>
            </a:pPr>
            <a:endParaRPr kumimoji="1" lang="en-US" altLang="zh-CN" sz="2000" b="0" dirty="0">
              <a:latin typeface="Courier New" pitchFamily="49" charset="0"/>
              <a:cs typeface="Courier New" pitchFamily="49" charset="0"/>
            </a:endParaRPr>
          </a:p>
          <a:p>
            <a:pPr marL="0" indent="0">
              <a:spcBef>
                <a:spcPts val="0"/>
              </a:spcBef>
              <a:buNone/>
            </a:pPr>
            <a:endParaRPr kumimoji="1" lang="en-US" altLang="zh-CN" sz="2000" b="0" dirty="0">
              <a:latin typeface="Courier New" pitchFamily="49" charset="0"/>
              <a:cs typeface="Courier New" pitchFamily="49" charset="0"/>
            </a:endParaRPr>
          </a:p>
          <a:p>
            <a:pPr marL="0" indent="0">
              <a:spcBef>
                <a:spcPts val="0"/>
              </a:spcBef>
              <a:buNone/>
            </a:pPr>
            <a:endParaRPr kumimoji="1" lang="en-US" altLang="zh-CN" sz="2000" b="0" dirty="0">
              <a:latin typeface="Courier New" pitchFamily="49" charset="0"/>
              <a:cs typeface="Courier New" pitchFamily="49" charset="0"/>
            </a:endParaRPr>
          </a:p>
          <a:p>
            <a:pPr>
              <a:spcBef>
                <a:spcPts val="0"/>
              </a:spcBef>
              <a:buFont typeface="Wingdings" panose="05000000000000000000" pitchFamily="2" charset="2"/>
              <a:buChar char="l"/>
            </a:pPr>
            <a:endParaRPr kumimoji="1" lang="en-US" altLang="zh-CN" sz="2000" b="0" dirty="0">
              <a:latin typeface="Courier New" pitchFamily="49" charset="0"/>
              <a:cs typeface="Courier New" pitchFamily="49" charset="0"/>
            </a:endParaRPr>
          </a:p>
          <a:p>
            <a:pPr>
              <a:spcBef>
                <a:spcPts val="0"/>
              </a:spcBef>
              <a:buFont typeface="Arial" panose="020B0604020202020204" pitchFamily="34" charset="0"/>
              <a:buChar char="•"/>
            </a:pPr>
            <a:endParaRPr kumimoji="1" lang="en-US" altLang="zh-CN" sz="2000" b="0" dirty="0">
              <a:latin typeface="Courier New" pitchFamily="49" charset="0"/>
              <a:cs typeface="Courier New" pitchFamily="49" charset="0"/>
            </a:endParaRPr>
          </a:p>
          <a:p>
            <a:pPr marL="0" indent="0">
              <a:spcBef>
                <a:spcPts val="0"/>
              </a:spcBef>
              <a:buNone/>
            </a:pPr>
            <a:endParaRPr kumimoji="1" lang="en-US" altLang="zh-CN" sz="2000" b="0" dirty="0">
              <a:latin typeface="Courier New" pitchFamily="49" charset="0"/>
              <a:cs typeface="Courier New" pitchFamily="49" charset="0"/>
            </a:endParaRPr>
          </a:p>
          <a:p>
            <a:pPr marL="0" indent="0">
              <a:spcBef>
                <a:spcPts val="0"/>
              </a:spcBef>
              <a:buNone/>
            </a:pPr>
            <a:endParaRPr kumimoji="1" lang="en-US" altLang="zh-CN" sz="2000" b="0" dirty="0">
              <a:latin typeface="Courier New" pitchFamily="49" charset="0"/>
              <a:cs typeface="Courier New" pitchFamily="49" charset="0"/>
            </a:endParaRPr>
          </a:p>
          <a:p>
            <a:pPr marL="0" indent="0">
              <a:spcBef>
                <a:spcPts val="0"/>
              </a:spcBef>
              <a:buNone/>
            </a:pPr>
            <a:endParaRPr lang="en-US" altLang="zh-CN" sz="2400" b="0" dirty="0">
              <a:latin typeface="Courier New" pitchFamily="49" charset="0"/>
              <a:cs typeface="Courier New" pitchFamily="49" charset="0"/>
            </a:endParaRPr>
          </a:p>
          <a:p>
            <a:pPr marL="0" indent="0">
              <a:spcBef>
                <a:spcPts val="0"/>
              </a:spcBef>
              <a:buNone/>
            </a:pPr>
            <a:endParaRPr lang="en-US" altLang="zh-CN" sz="2400" b="0" dirty="0">
              <a:latin typeface="Courier New" pitchFamily="49" charset="0"/>
              <a:cs typeface="Courier New" pitchFamily="49" charset="0"/>
            </a:endParaRPr>
          </a:p>
          <a:p>
            <a:pPr marL="0" indent="0">
              <a:spcBef>
                <a:spcPts val="0"/>
              </a:spcBef>
              <a:buNone/>
            </a:pPr>
            <a:endParaRPr lang="zh-CN" altLang="en-US" sz="2400" b="0" dirty="0">
              <a:latin typeface="Courier New" pitchFamily="49" charset="0"/>
              <a:cs typeface="Courier New" pitchFamily="49" charset="0"/>
            </a:endParaRPr>
          </a:p>
        </p:txBody>
      </p:sp>
      <p:sp>
        <p:nvSpPr>
          <p:cNvPr id="58372"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775485F4-4882-42C3-B19D-0F336566657E}" type="slidenum">
              <a:rPr lang="en-US" altLang="zh-CN" sz="1200">
                <a:ea typeface="楷体_GB2312" pitchFamily="49" charset="-122"/>
              </a:rPr>
              <a:pPr algn="r" eaLnBrk="1" hangingPunct="1"/>
              <a:t>80</a:t>
            </a:fld>
            <a:endParaRPr lang="en-US" altLang="zh-CN" sz="1200">
              <a:ea typeface="楷体_GB2312" pitchFamily="49" charset="-122"/>
            </a:endParaRPr>
          </a:p>
        </p:txBody>
      </p:sp>
    </p:spTree>
    <p:extLst>
      <p:ext uri="{BB962C8B-B14F-4D97-AF65-F5344CB8AC3E}">
        <p14:creationId xmlns:p14="http://schemas.microsoft.com/office/powerpoint/2010/main" val="4028772673"/>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EE5C1-F587-477B-82AE-69DB9DAC1C42}"/>
              </a:ext>
            </a:extLst>
          </p:cNvPr>
          <p:cNvSpPr>
            <a:spLocks noGrp="1"/>
          </p:cNvSpPr>
          <p:nvPr>
            <p:ph type="title"/>
          </p:nvPr>
        </p:nvSpPr>
        <p:spPr>
          <a:xfrm>
            <a:off x="101587" y="405095"/>
            <a:ext cx="11987239" cy="458505"/>
          </a:xfrm>
        </p:spPr>
        <p:txBody>
          <a:bodyPr/>
          <a:lstStyle/>
          <a:p>
            <a:r>
              <a:rPr lang="zh-CN" altLang="en-US" dirty="0"/>
              <a:t>复杂声明的理解 </a:t>
            </a:r>
            <a:r>
              <a:rPr lang="en-US" altLang="zh-CN" dirty="0"/>
              <a:t>(</a:t>
            </a:r>
            <a:r>
              <a:rPr lang="en-US" altLang="zh-CN" sz="3600" b="0" dirty="0">
                <a:latin typeface="Courier New" pitchFamily="49" charset="0"/>
                <a:cs typeface="Courier New" pitchFamily="49" charset="0"/>
              </a:rPr>
              <a:t>18.4.1)</a:t>
            </a:r>
            <a:br>
              <a:rPr lang="en-US" altLang="zh-CN" sz="3600" b="0" dirty="0">
                <a:latin typeface="Courier New" pitchFamily="49" charset="0"/>
                <a:cs typeface="Courier New" pitchFamily="49" charset="0"/>
              </a:rPr>
            </a:br>
            <a:endParaRPr lang="zh-CN" altLang="en-US" dirty="0"/>
          </a:p>
        </p:txBody>
      </p:sp>
      <p:sp>
        <p:nvSpPr>
          <p:cNvPr id="56323" name="内容占位符 2"/>
          <p:cNvSpPr>
            <a:spLocks noGrp="1"/>
          </p:cNvSpPr>
          <p:nvPr>
            <p:ph idx="1"/>
          </p:nvPr>
        </p:nvSpPr>
        <p:spPr/>
        <p:txBody>
          <a:bodyPr/>
          <a:lstStyle/>
          <a:p>
            <a:pPr marL="0" indent="0">
              <a:spcBef>
                <a:spcPts val="0"/>
              </a:spcBef>
              <a:buNone/>
            </a:pPr>
            <a:r>
              <a:rPr lang="zh-CN" altLang="en-US" sz="2400" b="0" dirty="0">
                <a:latin typeface="Courier New" pitchFamily="49" charset="0"/>
                <a:cs typeface="Courier New" pitchFamily="49" charset="0"/>
              </a:rPr>
              <a:t>下面的声明中标识符</a:t>
            </a:r>
            <a:r>
              <a:rPr lang="en-US" altLang="zh-CN" sz="2400" b="0" dirty="0">
                <a:latin typeface="Courier New" pitchFamily="49" charset="0"/>
                <a:cs typeface="Courier New" pitchFamily="49" charset="0"/>
              </a:rPr>
              <a:t>x</a:t>
            </a:r>
            <a:r>
              <a:rPr lang="zh-CN" altLang="en-US" sz="2400" b="0" dirty="0">
                <a:latin typeface="Courier New" pitchFamily="49" charset="0"/>
                <a:cs typeface="Courier New" pitchFamily="49" charset="0"/>
              </a:rPr>
              <a:t>的类型是什么？</a:t>
            </a:r>
            <a:endParaRPr lang="en-US" altLang="zh-CN" sz="2400" b="0" dirty="0">
              <a:latin typeface="Courier New" pitchFamily="49" charset="0"/>
              <a:cs typeface="Courier New" pitchFamily="49" charset="0"/>
            </a:endParaRPr>
          </a:p>
          <a:p>
            <a:pPr>
              <a:spcBef>
                <a:spcPts val="0"/>
              </a:spcBef>
              <a:buFont typeface="Wingdings" panose="05000000000000000000" pitchFamily="2" charset="2"/>
              <a:buChar char="l"/>
            </a:pPr>
            <a:r>
              <a:rPr lang="en-US" altLang="zh-CN" sz="2400" b="0" dirty="0">
                <a:latin typeface="Courier New" pitchFamily="49" charset="0"/>
                <a:cs typeface="Courier New" pitchFamily="49" charset="0"/>
              </a:rPr>
              <a:t>char **</a:t>
            </a:r>
            <a:r>
              <a:rPr lang="en-US" altLang="zh-CN" sz="2400" b="0" dirty="0" err="1">
                <a:latin typeface="Courier New" pitchFamily="49" charset="0"/>
                <a:cs typeface="Courier New" pitchFamily="49" charset="0"/>
              </a:rPr>
              <a:t>argv</a:t>
            </a:r>
            <a:endParaRPr lang="en-US" altLang="zh-CN" sz="2400" b="0" dirty="0">
              <a:latin typeface="Courier New" pitchFamily="49" charset="0"/>
              <a:cs typeface="Courier New" pitchFamily="49" charset="0"/>
            </a:endParaRPr>
          </a:p>
          <a:p>
            <a:pPr>
              <a:spcBef>
                <a:spcPts val="0"/>
              </a:spcBef>
              <a:buFont typeface="Wingdings" panose="05000000000000000000" pitchFamily="2" charset="2"/>
              <a:buChar char="l"/>
            </a:pPr>
            <a:endParaRPr kumimoji="1" lang="en-US" altLang="zh-CN" sz="2400" b="0" dirty="0">
              <a:latin typeface="Courier New" pitchFamily="49" charset="0"/>
              <a:cs typeface="Courier New" pitchFamily="49" charset="0"/>
            </a:endParaRPr>
          </a:p>
          <a:p>
            <a:pPr>
              <a:spcBef>
                <a:spcPts val="0"/>
              </a:spcBef>
              <a:buFont typeface="Wingdings" panose="05000000000000000000" pitchFamily="2" charset="2"/>
              <a:buChar char="l"/>
            </a:pPr>
            <a:r>
              <a:rPr kumimoji="1" lang="en-US" altLang="zh-CN" sz="2400" b="0" dirty="0">
                <a:latin typeface="Courier New" pitchFamily="49" charset="0"/>
                <a:cs typeface="Courier New" pitchFamily="49" charset="0"/>
              </a:rPr>
              <a:t>int (*</a:t>
            </a:r>
            <a:r>
              <a:rPr kumimoji="1" lang="en-US" altLang="zh-CN" sz="2400" b="0" dirty="0" err="1">
                <a:latin typeface="Courier New" pitchFamily="49" charset="0"/>
                <a:cs typeface="Courier New" pitchFamily="49" charset="0"/>
              </a:rPr>
              <a:t>daytab</a:t>
            </a:r>
            <a:r>
              <a:rPr kumimoji="1" lang="en-US" altLang="zh-CN" sz="2400" b="0" dirty="0">
                <a:latin typeface="Courier New" pitchFamily="49" charset="0"/>
                <a:cs typeface="Courier New" pitchFamily="49" charset="0"/>
              </a:rPr>
              <a:t>)[13]    vs.    	int *</a:t>
            </a:r>
            <a:r>
              <a:rPr kumimoji="1" lang="en-US" altLang="zh-CN" sz="2400" b="0" dirty="0" err="1">
                <a:latin typeface="Courier New" pitchFamily="49" charset="0"/>
                <a:cs typeface="Courier New" pitchFamily="49" charset="0"/>
              </a:rPr>
              <a:t>daytab</a:t>
            </a:r>
            <a:r>
              <a:rPr kumimoji="1" lang="en-US" altLang="zh-CN" sz="2400" b="0" dirty="0">
                <a:latin typeface="Courier New" pitchFamily="49" charset="0"/>
                <a:cs typeface="Courier New" pitchFamily="49" charset="0"/>
              </a:rPr>
              <a:t>[13]</a:t>
            </a:r>
          </a:p>
          <a:p>
            <a:pPr>
              <a:spcBef>
                <a:spcPts val="0"/>
              </a:spcBef>
              <a:buFont typeface="Wingdings" panose="05000000000000000000" pitchFamily="2" charset="2"/>
              <a:buChar char="l"/>
            </a:pPr>
            <a:endParaRPr kumimoji="1" lang="en-US" altLang="zh-CN" sz="2400" b="0" dirty="0">
              <a:latin typeface="Courier New" pitchFamily="49" charset="0"/>
              <a:cs typeface="Courier New" pitchFamily="49" charset="0"/>
            </a:endParaRPr>
          </a:p>
          <a:p>
            <a:pPr>
              <a:spcBef>
                <a:spcPts val="0"/>
              </a:spcBef>
              <a:buFont typeface="Wingdings" panose="05000000000000000000" pitchFamily="2" charset="2"/>
              <a:buChar char="l"/>
            </a:pPr>
            <a:r>
              <a:rPr kumimoji="1" lang="en-US" altLang="zh-CN" sz="2400" b="0" dirty="0">
                <a:latin typeface="Courier New" pitchFamily="49" charset="0"/>
                <a:cs typeface="Courier New" pitchFamily="49" charset="0"/>
              </a:rPr>
              <a:t>void *comp()		   vs.	void (*comp)()</a:t>
            </a:r>
          </a:p>
          <a:p>
            <a:pPr>
              <a:spcBef>
                <a:spcPts val="0"/>
              </a:spcBef>
              <a:buFont typeface="Wingdings" panose="05000000000000000000" pitchFamily="2" charset="2"/>
              <a:buChar char="l"/>
            </a:pPr>
            <a:endParaRPr kumimoji="1" lang="en-US" altLang="zh-CN" sz="2400" b="0" dirty="0">
              <a:latin typeface="Courier New" pitchFamily="49" charset="0"/>
              <a:cs typeface="Courier New" pitchFamily="49" charset="0"/>
            </a:endParaRPr>
          </a:p>
          <a:p>
            <a:pPr>
              <a:spcBef>
                <a:spcPts val="0"/>
              </a:spcBef>
              <a:buFont typeface="Wingdings" panose="05000000000000000000" pitchFamily="2" charset="2"/>
              <a:buChar char="l"/>
            </a:pPr>
            <a:r>
              <a:rPr kumimoji="1" lang="en-US" altLang="zh-CN" sz="2400" b="0" dirty="0">
                <a:latin typeface="Courier New" pitchFamily="49" charset="0"/>
                <a:cs typeface="Courier New" pitchFamily="49" charset="0"/>
              </a:rPr>
              <a:t>char (*(*x())[])() </a:t>
            </a:r>
          </a:p>
          <a:p>
            <a:pPr marL="0" indent="0">
              <a:spcBef>
                <a:spcPts val="0"/>
              </a:spcBef>
              <a:buNone/>
            </a:pPr>
            <a:r>
              <a:rPr kumimoji="1" lang="en-US" altLang="zh-CN" sz="2400" b="0" dirty="0">
                <a:latin typeface="Courier New" pitchFamily="49" charset="0"/>
                <a:cs typeface="Courier New" pitchFamily="49" charset="0"/>
              </a:rPr>
              <a:t>  x: function retuning pointer to array[] of pointer to function   	returning char </a:t>
            </a:r>
          </a:p>
          <a:p>
            <a:pPr>
              <a:spcBef>
                <a:spcPts val="0"/>
              </a:spcBef>
              <a:buFont typeface="Wingdings" panose="05000000000000000000" pitchFamily="2" charset="2"/>
              <a:buChar char="l"/>
            </a:pPr>
            <a:endParaRPr kumimoji="1" lang="en-US" altLang="zh-CN" sz="2400" b="0" dirty="0">
              <a:latin typeface="Courier New" pitchFamily="49" charset="0"/>
              <a:cs typeface="Courier New" pitchFamily="49" charset="0"/>
            </a:endParaRPr>
          </a:p>
          <a:p>
            <a:pPr>
              <a:spcBef>
                <a:spcPts val="0"/>
              </a:spcBef>
              <a:buFont typeface="Wingdings" panose="05000000000000000000" pitchFamily="2" charset="2"/>
              <a:buChar char="l"/>
            </a:pPr>
            <a:r>
              <a:rPr kumimoji="1" lang="en-US" altLang="zh-CN" sz="2400" b="0" dirty="0">
                <a:latin typeface="Courier New" pitchFamily="49" charset="0"/>
                <a:cs typeface="Courier New" pitchFamily="49" charset="0"/>
              </a:rPr>
              <a:t>char (*(*x[3])())[5]</a:t>
            </a:r>
          </a:p>
          <a:p>
            <a:pPr marL="457200" lvl="1" indent="0">
              <a:spcBef>
                <a:spcPts val="0"/>
              </a:spcBef>
              <a:buNone/>
            </a:pPr>
            <a:r>
              <a:rPr kumimoji="1" lang="en-US" altLang="zh-CN" dirty="0">
                <a:latin typeface="Courier New" pitchFamily="49" charset="0"/>
                <a:cs typeface="Courier New" pitchFamily="49" charset="0"/>
              </a:rPr>
              <a:t>x: array[3] of pointer to function retuning pointer to array[5] 	 of char</a:t>
            </a:r>
          </a:p>
          <a:p>
            <a:pPr>
              <a:spcBef>
                <a:spcPts val="0"/>
              </a:spcBef>
              <a:buFont typeface="Wingdings" panose="05000000000000000000" pitchFamily="2" charset="2"/>
              <a:buChar char="l"/>
            </a:pPr>
            <a:endParaRPr kumimoji="1" lang="en-US" altLang="zh-CN" sz="2000" b="0" dirty="0">
              <a:latin typeface="Courier New" pitchFamily="49" charset="0"/>
              <a:cs typeface="Courier New" pitchFamily="49" charset="0"/>
            </a:endParaRPr>
          </a:p>
          <a:p>
            <a:pPr>
              <a:spcBef>
                <a:spcPts val="0"/>
              </a:spcBef>
              <a:buFont typeface="Arial" panose="020B0604020202020204" pitchFamily="34" charset="0"/>
              <a:buChar char="•"/>
            </a:pPr>
            <a:endParaRPr kumimoji="1" lang="en-US" altLang="zh-CN" sz="2000" b="0" dirty="0">
              <a:latin typeface="Courier New" pitchFamily="49" charset="0"/>
              <a:cs typeface="Courier New" pitchFamily="49" charset="0"/>
            </a:endParaRPr>
          </a:p>
          <a:p>
            <a:pPr marL="0" indent="0">
              <a:spcBef>
                <a:spcPts val="0"/>
              </a:spcBef>
              <a:buNone/>
            </a:pPr>
            <a:endParaRPr kumimoji="1" lang="en-US" altLang="zh-CN" sz="2000" b="0" dirty="0">
              <a:latin typeface="Courier New" pitchFamily="49" charset="0"/>
              <a:cs typeface="Courier New" pitchFamily="49" charset="0"/>
            </a:endParaRPr>
          </a:p>
          <a:p>
            <a:pPr marL="0" indent="0">
              <a:spcBef>
                <a:spcPts val="0"/>
              </a:spcBef>
              <a:buNone/>
            </a:pPr>
            <a:endParaRPr kumimoji="1" lang="en-US" altLang="zh-CN" sz="2000" b="0" dirty="0">
              <a:latin typeface="Courier New" pitchFamily="49" charset="0"/>
              <a:cs typeface="Courier New" pitchFamily="49" charset="0"/>
            </a:endParaRPr>
          </a:p>
          <a:p>
            <a:pPr marL="0" indent="0">
              <a:spcBef>
                <a:spcPts val="0"/>
              </a:spcBef>
              <a:buNone/>
            </a:pPr>
            <a:endParaRPr lang="en-US" altLang="zh-CN" sz="2400" b="0" dirty="0">
              <a:latin typeface="Courier New" pitchFamily="49" charset="0"/>
              <a:cs typeface="Courier New" pitchFamily="49" charset="0"/>
            </a:endParaRPr>
          </a:p>
          <a:p>
            <a:pPr marL="0" indent="0">
              <a:spcBef>
                <a:spcPts val="0"/>
              </a:spcBef>
              <a:buNone/>
            </a:pPr>
            <a:endParaRPr lang="en-US" altLang="zh-CN" sz="2400" b="0" dirty="0">
              <a:latin typeface="Courier New" pitchFamily="49" charset="0"/>
              <a:cs typeface="Courier New" pitchFamily="49" charset="0"/>
            </a:endParaRPr>
          </a:p>
          <a:p>
            <a:pPr marL="0" indent="0">
              <a:spcBef>
                <a:spcPts val="0"/>
              </a:spcBef>
              <a:buNone/>
            </a:pPr>
            <a:endParaRPr lang="zh-CN" altLang="en-US" sz="2400" b="0" dirty="0">
              <a:latin typeface="Courier New" pitchFamily="49" charset="0"/>
              <a:cs typeface="Courier New" pitchFamily="49" charset="0"/>
            </a:endParaRPr>
          </a:p>
        </p:txBody>
      </p:sp>
      <p:sp>
        <p:nvSpPr>
          <p:cNvPr id="58372"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775485F4-4882-42C3-B19D-0F336566657E}" type="slidenum">
              <a:rPr lang="en-US" altLang="zh-CN" sz="1200">
                <a:ea typeface="楷体_GB2312" pitchFamily="49" charset="-122"/>
              </a:rPr>
              <a:pPr algn="r" eaLnBrk="1" hangingPunct="1"/>
              <a:t>81</a:t>
            </a:fld>
            <a:endParaRPr lang="en-US" altLang="zh-CN" sz="1200">
              <a:ea typeface="楷体_GB2312" pitchFamily="49" charset="-122"/>
            </a:endParaRPr>
          </a:p>
        </p:txBody>
      </p:sp>
    </p:spTree>
    <p:extLst>
      <p:ext uri="{BB962C8B-B14F-4D97-AF65-F5344CB8AC3E}">
        <p14:creationId xmlns:p14="http://schemas.microsoft.com/office/powerpoint/2010/main" val="2509270263"/>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4239A455-FD61-4410-A1F2-EA5D2F32BEC5}" type="slidenum">
              <a:rPr lang="en-US" altLang="zh-CN" sz="1200">
                <a:ea typeface="+mn-ea"/>
              </a:rPr>
              <a:pPr algn="r">
                <a:defRPr/>
              </a:pPr>
              <a:t>82</a:t>
            </a:fld>
            <a:endParaRPr lang="en-US" altLang="zh-CN" sz="1200">
              <a:ea typeface="+mn-ea"/>
            </a:endParaRPr>
          </a:p>
        </p:txBody>
      </p:sp>
      <p:sp>
        <p:nvSpPr>
          <p:cNvPr id="4099" name="标题 4"/>
          <p:cNvSpPr>
            <a:spLocks noGrp="1"/>
          </p:cNvSpPr>
          <p:nvPr>
            <p:ph type="title"/>
          </p:nvPr>
        </p:nvSpPr>
        <p:spPr/>
        <p:txBody>
          <a:bodyPr/>
          <a:lstStyle/>
          <a:p>
            <a:r>
              <a:rPr lang="zh-CN" altLang="en-US" dirty="0"/>
              <a:t>指针及其运用</a:t>
            </a:r>
          </a:p>
        </p:txBody>
      </p:sp>
      <p:sp>
        <p:nvSpPr>
          <p:cNvPr id="4100" name="Rectangle 3"/>
          <p:cNvSpPr>
            <a:spLocks noGrp="1" noChangeArrowheads="1"/>
          </p:cNvSpPr>
          <p:nvPr>
            <p:ph idx="1"/>
          </p:nvPr>
        </p:nvSpPr>
        <p:spPr/>
        <p:txBody>
          <a:bodyPr/>
          <a:lstStyle/>
          <a:p>
            <a:pPr eaLnBrk="1" hangingPunct="1">
              <a:spcBef>
                <a:spcPts val="0"/>
              </a:spcBef>
            </a:pPr>
            <a:r>
              <a:rPr lang="zh-CN" altLang="en-US" sz="2400" b="0" dirty="0"/>
              <a:t>指针的基本概念</a:t>
            </a:r>
            <a:endParaRPr lang="en-US" altLang="zh-CN" sz="2400" b="0" dirty="0"/>
          </a:p>
          <a:p>
            <a:pPr lvl="1" eaLnBrk="1" hangingPunct="1">
              <a:spcBef>
                <a:spcPts val="0"/>
              </a:spcBef>
            </a:pPr>
            <a:r>
              <a:rPr lang="zh-CN" altLang="en-US" sz="2000" dirty="0"/>
              <a:t>概述</a:t>
            </a:r>
            <a:endParaRPr lang="en-US" altLang="zh-CN" sz="2000" dirty="0"/>
          </a:p>
          <a:p>
            <a:pPr lvl="1" eaLnBrk="1" hangingPunct="1">
              <a:spcBef>
                <a:spcPts val="0"/>
              </a:spcBef>
            </a:pPr>
            <a:r>
              <a:rPr lang="zh-CN" altLang="en-US" sz="2000" dirty="0"/>
              <a:t>指针类型的构造</a:t>
            </a:r>
            <a:endParaRPr lang="en-US" altLang="zh-CN" sz="2000" dirty="0"/>
          </a:p>
          <a:p>
            <a:pPr lvl="1" eaLnBrk="1" hangingPunct="1">
              <a:spcBef>
                <a:spcPts val="0"/>
              </a:spcBef>
            </a:pPr>
            <a:r>
              <a:rPr lang="zh-CN" altLang="en-US" sz="2000" dirty="0"/>
              <a:t>指针变量的定义与初始化</a:t>
            </a:r>
            <a:endParaRPr lang="en-US" altLang="zh-CN" sz="2000" dirty="0"/>
          </a:p>
          <a:p>
            <a:pPr lvl="1" eaLnBrk="1" hangingPunct="1">
              <a:spcBef>
                <a:spcPts val="0"/>
              </a:spcBef>
            </a:pPr>
            <a:r>
              <a:rPr lang="zh-CN" altLang="en-US" sz="2000" dirty="0"/>
              <a:t>指针的基本操作</a:t>
            </a:r>
            <a:endParaRPr lang="en-US" altLang="zh-CN" sz="2000" b="0" dirty="0"/>
          </a:p>
          <a:p>
            <a:pPr eaLnBrk="1" hangingPunct="1">
              <a:spcBef>
                <a:spcPts val="0"/>
              </a:spcBef>
            </a:pPr>
            <a:r>
              <a:rPr lang="zh-CN" altLang="en-US" sz="2400" b="0" dirty="0"/>
              <a:t>用指针操纵数组</a:t>
            </a:r>
            <a:endParaRPr lang="en-US" altLang="zh-CN" sz="2400" b="0" dirty="0"/>
          </a:p>
          <a:p>
            <a:pPr lvl="5">
              <a:spcBef>
                <a:spcPts val="0"/>
              </a:spcBef>
            </a:pPr>
            <a:endParaRPr lang="en-US" altLang="zh-CN" sz="1400" dirty="0"/>
          </a:p>
          <a:p>
            <a:pPr eaLnBrk="1" hangingPunct="1">
              <a:spcBef>
                <a:spcPts val="0"/>
              </a:spcBef>
            </a:pPr>
            <a:r>
              <a:rPr lang="zh-CN" altLang="en-US" sz="2400" dirty="0"/>
              <a:t>用指针在函数间传递数据</a:t>
            </a:r>
            <a:endParaRPr lang="en-US" altLang="zh-CN" sz="2400" dirty="0"/>
          </a:p>
          <a:p>
            <a:pPr lvl="1" eaLnBrk="1" hangingPunct="1">
              <a:spcBef>
                <a:spcPts val="0"/>
              </a:spcBef>
            </a:pPr>
            <a:r>
              <a:rPr lang="zh-CN" altLang="en-US" sz="2000" dirty="0"/>
              <a:t>指针类型参数</a:t>
            </a:r>
            <a:endParaRPr lang="en-US" altLang="zh-CN" sz="2000" dirty="0"/>
          </a:p>
          <a:p>
            <a:pPr lvl="1" eaLnBrk="1" hangingPunct="1">
              <a:spcBef>
                <a:spcPts val="0"/>
              </a:spcBef>
            </a:pPr>
            <a:r>
              <a:rPr lang="en-US" altLang="zh-CN" sz="2000" dirty="0"/>
              <a:t>const</a:t>
            </a:r>
            <a:r>
              <a:rPr lang="zh-CN" altLang="en-US" sz="2000" dirty="0"/>
              <a:t>的作用</a:t>
            </a:r>
            <a:endParaRPr lang="en-US" altLang="zh-CN" sz="2000" dirty="0"/>
          </a:p>
          <a:p>
            <a:pPr lvl="1" eaLnBrk="1" hangingPunct="1">
              <a:spcBef>
                <a:spcPts val="0"/>
              </a:spcBef>
            </a:pPr>
            <a:r>
              <a:rPr lang="zh-CN" altLang="en-US" sz="2000" dirty="0"/>
              <a:t>指针类型返回值</a:t>
            </a:r>
            <a:endParaRPr lang="en-US" altLang="zh-CN" sz="2000" dirty="0"/>
          </a:p>
          <a:p>
            <a:pPr eaLnBrk="1" hangingPunct="1">
              <a:spcBef>
                <a:spcPts val="0"/>
              </a:spcBef>
            </a:pPr>
            <a:r>
              <a:rPr lang="zh-CN" altLang="en-US" sz="2400" dirty="0"/>
              <a:t>用指针访问动态变量</a:t>
            </a:r>
            <a:endParaRPr lang="en-US" altLang="zh-CN" sz="2400" dirty="0"/>
          </a:p>
          <a:p>
            <a:pPr lvl="1" eaLnBrk="1" hangingPunct="1">
              <a:spcBef>
                <a:spcPts val="0"/>
              </a:spcBef>
            </a:pPr>
            <a:r>
              <a:rPr lang="zh-CN" altLang="en-US" sz="2000" dirty="0"/>
              <a:t>通用指针与</a:t>
            </a:r>
            <a:r>
              <a:rPr lang="en-US" altLang="zh-CN" sz="2000" dirty="0"/>
              <a:t>void</a:t>
            </a:r>
            <a:r>
              <a:rPr lang="zh-CN" altLang="en-US" sz="2000" dirty="0"/>
              <a:t>类型</a:t>
            </a:r>
            <a:endParaRPr lang="en-US" altLang="zh-CN" sz="2000" dirty="0"/>
          </a:p>
          <a:p>
            <a:pPr lvl="1" eaLnBrk="1" hangingPunct="1">
              <a:spcBef>
                <a:spcPts val="0"/>
              </a:spcBef>
            </a:pPr>
            <a:r>
              <a:rPr lang="zh-CN" altLang="en-US" sz="2000" dirty="0"/>
              <a:t>动态变量的创建、访问和撤销</a:t>
            </a:r>
            <a:endParaRPr lang="en-US" altLang="zh-CN" sz="2000" dirty="0"/>
          </a:p>
          <a:p>
            <a:pPr lvl="1" eaLnBrk="1" hangingPunct="1">
              <a:spcBef>
                <a:spcPts val="0"/>
              </a:spcBef>
            </a:pPr>
            <a:r>
              <a:rPr lang="zh-CN" altLang="en-US" sz="2000" dirty="0"/>
              <a:t>内存泄漏与悬浮指针</a:t>
            </a:r>
            <a:endParaRPr lang="en-US" altLang="zh-CN" sz="2000" dirty="0"/>
          </a:p>
          <a:p>
            <a:pPr lvl="5">
              <a:spcBef>
                <a:spcPts val="0"/>
              </a:spcBef>
            </a:pPr>
            <a:endParaRPr lang="en-US" altLang="zh-CN" sz="1400" b="0" dirty="0"/>
          </a:p>
          <a:p>
            <a:pPr eaLnBrk="1" hangingPunct="1">
              <a:spcBef>
                <a:spcPts val="0"/>
              </a:spcBef>
            </a:pPr>
            <a:r>
              <a:rPr lang="zh-CN" altLang="en-US" sz="2000" b="0" dirty="0"/>
              <a:t>多级指针</a:t>
            </a:r>
            <a:endParaRPr lang="en-US" altLang="zh-CN" sz="2000" b="0" dirty="0"/>
          </a:p>
          <a:p>
            <a:pPr eaLnBrk="1" hangingPunct="1">
              <a:spcBef>
                <a:spcPts val="0"/>
              </a:spcBef>
            </a:pPr>
            <a:r>
              <a:rPr lang="zh-CN" altLang="en-US" sz="2000" b="0" dirty="0"/>
              <a:t>用指针操纵函数</a:t>
            </a:r>
            <a:endParaRPr lang="en-US" altLang="zh-CN" sz="2000" b="0" dirty="0"/>
          </a:p>
          <a:p>
            <a:pPr eaLnBrk="1" hangingPunct="1">
              <a:spcBef>
                <a:spcPts val="0"/>
              </a:spcBef>
            </a:pPr>
            <a:r>
              <a:rPr lang="en-US" altLang="zh-CN" sz="2000" b="0" dirty="0">
                <a:solidFill>
                  <a:srgbClr val="FF0000"/>
                </a:solidFill>
              </a:rPr>
              <a:t>C++</a:t>
            </a:r>
            <a:r>
              <a:rPr lang="zh-CN" altLang="en-US" sz="2000" b="0" dirty="0">
                <a:solidFill>
                  <a:srgbClr val="FF0000"/>
                </a:solidFill>
              </a:rPr>
              <a:t>的引用类型</a:t>
            </a:r>
            <a:endParaRPr lang="en-US" altLang="zh-CN" sz="2000" b="0" dirty="0">
              <a:solidFill>
                <a:srgbClr val="FF0000"/>
              </a:solidFill>
            </a:endParaRPr>
          </a:p>
        </p:txBody>
      </p:sp>
    </p:spTree>
    <p:extLst>
      <p:ext uri="{BB962C8B-B14F-4D97-AF65-F5344CB8AC3E}">
        <p14:creationId xmlns:p14="http://schemas.microsoft.com/office/powerpoint/2010/main" val="7724716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7" name="Rectangle 3"/>
          <p:cNvSpPr>
            <a:spLocks noGrp="1" noChangeArrowheads="1"/>
          </p:cNvSpPr>
          <p:nvPr>
            <p:ph type="body" idx="1"/>
          </p:nvPr>
        </p:nvSpPr>
        <p:spPr/>
        <p:txBody>
          <a:bodyPr/>
          <a:lstStyle/>
          <a:p>
            <a:r>
              <a:rPr lang="zh-CN" altLang="en-US" dirty="0">
                <a:latin typeface="Courier New" pitchFamily="49" charset="0"/>
                <a:ea typeface="黑体" pitchFamily="49" charset="-122"/>
                <a:cs typeface="Courier New" pitchFamily="49" charset="0"/>
              </a:rPr>
              <a:t>什么是引用</a:t>
            </a:r>
          </a:p>
          <a:p>
            <a:pPr lvl="1"/>
            <a:r>
              <a:rPr lang="zh-CN" altLang="en-US" sz="2800" b="1" dirty="0">
                <a:latin typeface="Courier New" pitchFamily="49" charset="0"/>
                <a:cs typeface="Courier New" pitchFamily="49" charset="0"/>
              </a:rPr>
              <a:t>引用类型用于给一个</a:t>
            </a:r>
            <a:r>
              <a:rPr lang="zh-CN" altLang="en-US" sz="2800" b="1" dirty="0">
                <a:solidFill>
                  <a:srgbClr val="FF0000"/>
                </a:solidFill>
                <a:latin typeface="Courier New" pitchFamily="49" charset="0"/>
                <a:cs typeface="Courier New" pitchFamily="49" charset="0"/>
              </a:rPr>
              <a:t>变量</a:t>
            </a:r>
            <a:r>
              <a:rPr lang="zh-CN" altLang="en-US" sz="2800" b="1" dirty="0">
                <a:latin typeface="Courier New" pitchFamily="49" charset="0"/>
                <a:cs typeface="Courier New" pitchFamily="49" charset="0"/>
              </a:rPr>
              <a:t>取一个别名。</a:t>
            </a:r>
          </a:p>
          <a:p>
            <a:pPr lvl="2"/>
            <a:r>
              <a:rPr lang="zh-CN" altLang="en-US" sz="2400" b="1" dirty="0">
                <a:latin typeface="Courier New" pitchFamily="49" charset="0"/>
                <a:cs typeface="Courier New" pitchFamily="49" charset="0"/>
              </a:rPr>
              <a:t>例如：</a:t>
            </a:r>
          </a:p>
          <a:p>
            <a:pPr lvl="1">
              <a:buFontTx/>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x = 0;</a:t>
            </a:r>
          </a:p>
          <a:p>
            <a:pPr lvl="1">
              <a:buFontTx/>
              <a:buNone/>
            </a:pPr>
            <a:r>
              <a:rPr lang="en-US" altLang="zh-CN"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FF3300"/>
                </a:solidFill>
                <a:latin typeface="Courier New" pitchFamily="49" charset="0"/>
                <a:cs typeface="Courier New" pitchFamily="49" charset="0"/>
              </a:rPr>
              <a:t>&amp;</a:t>
            </a:r>
            <a:r>
              <a:rPr lang="en-US" altLang="zh-CN" b="1" dirty="0">
                <a:latin typeface="Courier New" pitchFamily="49" charset="0"/>
                <a:cs typeface="Courier New" pitchFamily="49" charset="0"/>
              </a:rPr>
              <a:t>y = x; //</a:t>
            </a:r>
            <a:r>
              <a:rPr lang="en-US" altLang="zh-CN" b="1" dirty="0">
                <a:solidFill>
                  <a:srgbClr val="0000FF"/>
                </a:solidFill>
                <a:latin typeface="Courier New" pitchFamily="49" charset="0"/>
                <a:cs typeface="Courier New" pitchFamily="49" charset="0"/>
              </a:rPr>
              <a:t>y</a:t>
            </a:r>
            <a:r>
              <a:rPr lang="zh-CN" altLang="en-US" b="1" dirty="0">
                <a:solidFill>
                  <a:srgbClr val="0000FF"/>
                </a:solidFill>
                <a:latin typeface="Courier New" pitchFamily="49" charset="0"/>
                <a:cs typeface="Courier New" pitchFamily="49" charset="0"/>
              </a:rPr>
              <a:t>为引用类型的变量</a:t>
            </a:r>
          </a:p>
          <a:p>
            <a:pPr lvl="1">
              <a:buFontTx/>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 &lt;&lt; x &lt;&lt; ',' &lt;&lt; y &lt;&lt; </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 //</a:t>
            </a:r>
            <a:r>
              <a:rPr lang="zh-CN" altLang="en-US" b="1" dirty="0">
                <a:latin typeface="Courier New" pitchFamily="49" charset="0"/>
                <a:cs typeface="Courier New" pitchFamily="49" charset="0"/>
              </a:rPr>
              <a:t>结果为：</a:t>
            </a:r>
            <a:r>
              <a:rPr lang="en-US" altLang="zh-CN" b="1" dirty="0">
                <a:latin typeface="Courier New" pitchFamily="49" charset="0"/>
                <a:cs typeface="Courier New" pitchFamily="49" charset="0"/>
              </a:rPr>
              <a:t>0,0</a:t>
            </a:r>
          </a:p>
          <a:p>
            <a:pPr lvl="1">
              <a:buFontTx/>
              <a:buNone/>
            </a:pPr>
            <a:r>
              <a:rPr lang="en-US" altLang="zh-CN" b="1" dirty="0">
                <a:latin typeface="Courier New" pitchFamily="49" charset="0"/>
                <a:cs typeface="Courier New" pitchFamily="49" charset="0"/>
              </a:rPr>
              <a:t>		y = 1;</a:t>
            </a:r>
          </a:p>
          <a:p>
            <a:pPr lvl="1">
              <a:buFontTx/>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 &lt;&lt; x &lt;&lt; ',' &lt;&lt; y &lt;&lt; </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 //</a:t>
            </a:r>
            <a:r>
              <a:rPr lang="zh-CN" altLang="en-US" b="1" dirty="0">
                <a:latin typeface="Courier New" pitchFamily="49" charset="0"/>
                <a:cs typeface="Courier New" pitchFamily="49" charset="0"/>
              </a:rPr>
              <a:t>结果为：</a:t>
            </a:r>
            <a:r>
              <a:rPr lang="en-US" altLang="zh-CN" b="1" dirty="0">
                <a:latin typeface="Courier New" pitchFamily="49" charset="0"/>
                <a:cs typeface="Courier New" pitchFamily="49" charset="0"/>
              </a:rPr>
              <a:t>1,1</a:t>
            </a:r>
          </a:p>
          <a:p>
            <a:pPr lvl="1">
              <a:buFontTx/>
              <a:buNone/>
            </a:pPr>
            <a:r>
              <a:rPr lang="en-US" altLang="zh-CN" b="1" dirty="0">
                <a:latin typeface="Courier New" pitchFamily="49" charset="0"/>
                <a:cs typeface="Courier New" pitchFamily="49" charset="0"/>
              </a:rPr>
              <a:t>		x = 2;</a:t>
            </a:r>
          </a:p>
          <a:p>
            <a:pPr lvl="1">
              <a:buFontTx/>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 &lt;&lt; x &lt;&lt; ',' &lt;&lt; y &lt;&lt; </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 //</a:t>
            </a:r>
            <a:r>
              <a:rPr lang="zh-CN" altLang="en-US" b="1" dirty="0">
                <a:latin typeface="Courier New" pitchFamily="49" charset="0"/>
                <a:cs typeface="Courier New" pitchFamily="49" charset="0"/>
              </a:rPr>
              <a:t>结果为：</a:t>
            </a:r>
            <a:r>
              <a:rPr lang="en-US" altLang="zh-CN" b="1" dirty="0">
                <a:latin typeface="Courier New" pitchFamily="49" charset="0"/>
                <a:cs typeface="Courier New" pitchFamily="49" charset="0"/>
              </a:rPr>
              <a:t>2,2</a:t>
            </a:r>
            <a:endParaRPr lang="zh-CN" altLang="en-US" b="1" dirty="0">
              <a:latin typeface="Courier New" pitchFamily="49" charset="0"/>
              <a:cs typeface="Courier New" pitchFamily="49" charset="0"/>
            </a:endParaRPr>
          </a:p>
        </p:txBody>
      </p:sp>
      <p:sp>
        <p:nvSpPr>
          <p:cNvPr id="19459"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B7FBEB44-4C65-4EDF-889C-B0B4092EE78D}" type="slidenum">
              <a:rPr lang="en-US" altLang="zh-CN" sz="1200">
                <a:ea typeface="楷体_GB2312" pitchFamily="49" charset="-122"/>
              </a:rPr>
              <a:pPr algn="r" eaLnBrk="1" hangingPunct="1"/>
              <a:t>83</a:t>
            </a:fld>
            <a:endParaRPr lang="en-US" altLang="zh-CN" sz="1200">
              <a:ea typeface="楷体_GB2312" pitchFamily="49" charset="-122"/>
            </a:endParaRPr>
          </a:p>
        </p:txBody>
      </p:sp>
      <p:sp>
        <p:nvSpPr>
          <p:cNvPr id="19460" name="矩形 5"/>
          <p:cNvSpPr>
            <a:spLocks noChangeArrowheads="1"/>
          </p:cNvSpPr>
          <p:nvPr/>
        </p:nvSpPr>
        <p:spPr bwMode="auto">
          <a:xfrm>
            <a:off x="424576" y="5467171"/>
            <a:ext cx="11064253"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441325" indent="-441325"/>
            <a:r>
              <a:rPr lang="zh-CN" altLang="en-US" dirty="0"/>
              <a:t>在语法上，对引用类型变量的访问与非引用类型相同；</a:t>
            </a:r>
            <a:endParaRPr lang="en-US" altLang="zh-CN" dirty="0"/>
          </a:p>
          <a:p>
            <a:pPr marL="441325" indent="-441325"/>
            <a:r>
              <a:rPr lang="zh-CN" altLang="en-US" dirty="0"/>
              <a:t>但在语义上，对引用类型变量的访问实际访问的是另一个变量（被引用的变量），通常用来定义形式参数。</a:t>
            </a:r>
          </a:p>
        </p:txBody>
      </p:sp>
      <p:sp>
        <p:nvSpPr>
          <p:cNvPr id="19461" name="标题 6"/>
          <p:cNvSpPr>
            <a:spLocks noGrp="1"/>
          </p:cNvSpPr>
          <p:nvPr>
            <p:ph type="title"/>
          </p:nvPr>
        </p:nvSpPr>
        <p:spPr/>
        <p:txBody>
          <a:bodyPr/>
          <a:lstStyle/>
          <a:p>
            <a:r>
              <a:rPr lang="en-US" altLang="zh-CN" dirty="0"/>
              <a:t>C++</a:t>
            </a:r>
            <a:r>
              <a:rPr lang="zh-CN" altLang="en-US" dirty="0"/>
              <a:t>的引用类型</a:t>
            </a:r>
          </a:p>
        </p:txBody>
      </p:sp>
      <p:sp>
        <p:nvSpPr>
          <p:cNvPr id="19462" name="矩形 1"/>
          <p:cNvSpPr>
            <a:spLocks noChangeArrowheads="1"/>
          </p:cNvSpPr>
          <p:nvPr/>
        </p:nvSpPr>
        <p:spPr bwMode="auto">
          <a:xfrm>
            <a:off x="5968826" y="869950"/>
            <a:ext cx="61200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lvl="1"/>
            <a:r>
              <a:rPr lang="zh-CN" altLang="en-US"/>
              <a:t>注意：</a:t>
            </a:r>
            <a:r>
              <a:rPr lang="en-US" altLang="zh-CN"/>
              <a:t>Typedef </a:t>
            </a:r>
            <a:r>
              <a:rPr lang="zh-CN" altLang="en-US"/>
              <a:t>是给</a:t>
            </a:r>
            <a:r>
              <a:rPr lang="zh-CN" altLang="en-US">
                <a:solidFill>
                  <a:srgbClr val="FF0000"/>
                </a:solidFill>
              </a:rPr>
              <a:t>类型名</a:t>
            </a:r>
            <a:r>
              <a:rPr lang="zh-CN" altLang="en-US"/>
              <a:t>取一个别名</a:t>
            </a:r>
          </a:p>
        </p:txBody>
      </p:sp>
    </p:spTree>
    <p:extLst>
      <p:ext uri="{BB962C8B-B14F-4D97-AF65-F5344CB8AC3E}">
        <p14:creationId xmlns:p14="http://schemas.microsoft.com/office/powerpoint/2010/main" val="56169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83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83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838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838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4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838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838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28387">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28387">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z="3200" b="0">
                <a:ea typeface="黑体" pitchFamily="49" charset="-122"/>
              </a:rPr>
              <a:t>引用类型的变量定义与初始化</a:t>
            </a:r>
          </a:p>
        </p:txBody>
      </p:sp>
      <p:sp>
        <p:nvSpPr>
          <p:cNvPr id="529411" name="Rectangle 3"/>
          <p:cNvSpPr>
            <a:spLocks noGrp="1" noChangeArrowheads="1"/>
          </p:cNvSpPr>
          <p:nvPr>
            <p:ph type="body" idx="1"/>
          </p:nvPr>
        </p:nvSpPr>
        <p:spPr/>
        <p:txBody>
          <a:bodyPr/>
          <a:lstStyle/>
          <a:p>
            <a:pPr algn="just"/>
            <a:r>
              <a:rPr lang="en-US" altLang="zh-CN" dirty="0">
                <a:latin typeface="Courier New" pitchFamily="49" charset="0"/>
                <a:cs typeface="Courier New" pitchFamily="49" charset="0"/>
              </a:rPr>
              <a:t>&amp;</a:t>
            </a:r>
          </a:p>
          <a:p>
            <a:pPr lvl="1">
              <a:buFontTx/>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x;</a:t>
            </a:r>
          </a:p>
          <a:p>
            <a:pPr lvl="1">
              <a:buFontTx/>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FF3300"/>
                </a:solidFill>
                <a:latin typeface="Courier New" pitchFamily="49" charset="0"/>
                <a:cs typeface="Courier New" pitchFamily="49" charset="0"/>
              </a:rPr>
              <a:t>&amp;</a:t>
            </a:r>
            <a:r>
              <a:rPr lang="en-US" altLang="zh-CN" b="1" dirty="0">
                <a:latin typeface="Courier New" pitchFamily="49" charset="0"/>
                <a:cs typeface="Courier New" pitchFamily="49" charset="0"/>
              </a:rPr>
              <a:t>y = x;</a:t>
            </a:r>
            <a:endParaRPr lang="zh-CN" altLang="en-US" b="1" dirty="0">
              <a:latin typeface="Courier New" pitchFamily="49" charset="0"/>
              <a:cs typeface="Courier New" pitchFamily="49" charset="0"/>
            </a:endParaRPr>
          </a:p>
          <a:p>
            <a:pPr algn="just"/>
            <a:r>
              <a:rPr lang="zh-CN" altLang="en-US" dirty="0">
                <a:latin typeface="Courier New" pitchFamily="49" charset="0"/>
                <a:cs typeface="Courier New" pitchFamily="49" charset="0"/>
              </a:rPr>
              <a:t>注意：</a:t>
            </a:r>
          </a:p>
          <a:p>
            <a:pPr lvl="1" algn="just"/>
            <a:r>
              <a:rPr lang="zh-CN" altLang="en-US" b="1" dirty="0">
                <a:latin typeface="Courier New" pitchFamily="49" charset="0"/>
                <a:cs typeface="Courier New" pitchFamily="49" charset="0"/>
              </a:rPr>
              <a:t>定义引用变量时</a:t>
            </a:r>
            <a:r>
              <a:rPr lang="zh-CN" altLang="en-US" b="1" dirty="0">
                <a:solidFill>
                  <a:srgbClr val="FF0000"/>
                </a:solidFill>
                <a:latin typeface="Courier New" pitchFamily="49" charset="0"/>
                <a:cs typeface="Courier New" pitchFamily="49" charset="0"/>
              </a:rPr>
              <a:t>必须要有初始化</a:t>
            </a:r>
            <a:r>
              <a:rPr lang="zh-CN" altLang="en-US" b="1" dirty="0">
                <a:latin typeface="Courier New" pitchFamily="49" charset="0"/>
                <a:cs typeface="Courier New" pitchFamily="49" charset="0"/>
              </a:rPr>
              <a:t>，并且引用变量的基类型和被引用变量的类型相同</a:t>
            </a:r>
          </a:p>
          <a:p>
            <a:pPr lvl="1" algn="just"/>
            <a:r>
              <a:rPr lang="zh-CN" altLang="en-US" b="1" dirty="0">
                <a:latin typeface="Courier New" pitchFamily="49" charset="0"/>
                <a:cs typeface="Courier New" pitchFamily="49" charset="0"/>
              </a:rPr>
              <a:t>引用类型的变量定义之后，它不能再引用其他变量。（可以编译执行，但含义不是引用其他变量）</a:t>
            </a:r>
          </a:p>
          <a:p>
            <a:pPr lvl="2" algn="just"/>
            <a:endParaRPr lang="zh-CN" altLang="en-US" sz="2400" b="1" dirty="0">
              <a:latin typeface="Courier New" pitchFamily="49" charset="0"/>
              <a:cs typeface="Courier New" pitchFamily="49" charset="0"/>
            </a:endParaRPr>
          </a:p>
          <a:p>
            <a:endParaRPr lang="zh-CN" altLang="en-US" dirty="0">
              <a:latin typeface="Courier New" pitchFamily="49" charset="0"/>
              <a:cs typeface="Courier New" pitchFamily="49" charset="0"/>
            </a:endParaRPr>
          </a:p>
        </p:txBody>
      </p:sp>
      <p:sp>
        <p:nvSpPr>
          <p:cNvPr id="2048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D6FC9FA0-B3A4-4E7E-9CC3-94BEBDC0D259}" type="slidenum">
              <a:rPr lang="en-US" altLang="zh-CN" sz="1200">
                <a:ea typeface="楷体_GB2312" pitchFamily="49" charset="-122"/>
              </a:rPr>
              <a:pPr algn="r" eaLnBrk="1" hangingPunct="1"/>
              <a:t>84</a:t>
            </a:fld>
            <a:endParaRPr lang="en-US" altLang="zh-CN" sz="1200">
              <a:ea typeface="楷体_GB2312" pitchFamily="49" charset="-122"/>
            </a:endParaRPr>
          </a:p>
        </p:txBody>
      </p:sp>
    </p:spTree>
    <p:extLst>
      <p:ext uri="{BB962C8B-B14F-4D97-AF65-F5344CB8AC3E}">
        <p14:creationId xmlns:p14="http://schemas.microsoft.com/office/powerpoint/2010/main" val="3812186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94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94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9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idx="4294967295"/>
          </p:nvPr>
        </p:nvSpPr>
        <p:spPr/>
        <p:txBody>
          <a:bodyPr/>
          <a:lstStyle/>
          <a:p>
            <a:r>
              <a:rPr lang="zh-CN" altLang="en-US" sz="3200" b="0" dirty="0">
                <a:ea typeface="黑体" pitchFamily="49" charset="-122"/>
              </a:rPr>
              <a:t>引用与指针的对比</a:t>
            </a:r>
          </a:p>
        </p:txBody>
      </p:sp>
      <p:sp>
        <p:nvSpPr>
          <p:cNvPr id="21507" name="Rectangle 4"/>
          <p:cNvSpPr>
            <a:spLocks noGrp="1" noChangeArrowheads="1"/>
          </p:cNvSpPr>
          <p:nvPr>
            <p:ph type="body" idx="4294967295"/>
          </p:nvPr>
        </p:nvSpPr>
        <p:spPr/>
        <p:txBody>
          <a:bodyPr/>
          <a:lstStyle/>
          <a:p>
            <a:pPr lvl="2" algn="just">
              <a:buFont typeface="Arial" charset="0"/>
              <a:buNone/>
            </a:pPr>
            <a:endParaRPr lang="zh-CN" altLang="en-US" sz="2400" b="1" dirty="0"/>
          </a:p>
        </p:txBody>
      </p:sp>
      <p:sp>
        <p:nvSpPr>
          <p:cNvPr id="21508" name="矩形 3"/>
          <p:cNvSpPr>
            <a:spLocks noChangeArrowheads="1"/>
          </p:cNvSpPr>
          <p:nvPr/>
        </p:nvSpPr>
        <p:spPr bwMode="auto">
          <a:xfrm>
            <a:off x="143914" y="1182689"/>
            <a:ext cx="8016890" cy="4524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fr-FR" altLang="zh-CN" b="1" dirty="0">
                <a:latin typeface="Courier New" pitchFamily="49" charset="0"/>
                <a:cs typeface="Courier New" pitchFamily="49" charset="0"/>
              </a:rPr>
              <a:t>int a=1, c=3;</a:t>
            </a:r>
          </a:p>
          <a:p>
            <a:r>
              <a:rPr lang="fr-FR" altLang="zh-CN" b="1" dirty="0">
                <a:latin typeface="Courier New" pitchFamily="49" charset="0"/>
                <a:cs typeface="Courier New" pitchFamily="49" charset="0"/>
              </a:rPr>
              <a:t>int &amp;b = a;	//</a:t>
            </a:r>
            <a:r>
              <a:rPr lang="en-US" altLang="zh-CN" b="1" dirty="0">
                <a:latin typeface="Courier New" pitchFamily="49" charset="0"/>
                <a:cs typeface="Courier New" pitchFamily="49" charset="0"/>
              </a:rPr>
              <a:t>b</a:t>
            </a:r>
            <a:r>
              <a:rPr lang="zh-CN" altLang="en-US" b="1" dirty="0">
                <a:latin typeface="Courier New" pitchFamily="49" charset="0"/>
                <a:cs typeface="Courier New" pitchFamily="49" charset="0"/>
              </a:rPr>
              <a:t>引用</a:t>
            </a:r>
            <a:r>
              <a:rPr lang="en-US" altLang="zh-CN" b="1" dirty="0">
                <a:latin typeface="Courier New" pitchFamily="49" charset="0"/>
                <a:cs typeface="Courier New" pitchFamily="49" charset="0"/>
              </a:rPr>
              <a:t>a</a:t>
            </a:r>
            <a:endParaRPr lang="fr-FR" altLang="zh-CN" b="1" dirty="0">
              <a:latin typeface="Courier New" pitchFamily="49" charset="0"/>
              <a:cs typeface="Courier New" pitchFamily="49" charset="0"/>
            </a:endParaRPr>
          </a:p>
          <a:p>
            <a:r>
              <a:rPr lang="fr-FR" altLang="zh-CN" b="1" dirty="0">
                <a:latin typeface="Courier New" pitchFamily="49" charset="0"/>
                <a:cs typeface="Courier New" pitchFamily="49" charset="0"/>
              </a:rPr>
              <a:t>cout &lt;&lt; a &lt;&lt; ',' &lt;&lt; b &lt;&lt; ',' &lt;&lt; c &lt;&lt; endl;</a:t>
            </a:r>
          </a:p>
          <a:p>
            <a:r>
              <a:rPr lang="fr-FR" altLang="zh-CN" b="1" dirty="0">
                <a:solidFill>
                  <a:srgbClr val="FF0000"/>
                </a:solidFill>
                <a:latin typeface="Courier New" pitchFamily="49" charset="0"/>
                <a:cs typeface="Courier New" pitchFamily="49" charset="0"/>
              </a:rPr>
              <a:t>b = c;		</a:t>
            </a:r>
            <a:r>
              <a:rPr lang="fr-FR" altLang="zh-CN" b="1" dirty="0">
                <a:latin typeface="Courier New" pitchFamily="49" charset="0"/>
                <a:cs typeface="Courier New" pitchFamily="49" charset="0"/>
              </a:rPr>
              <a:t>//</a:t>
            </a:r>
            <a:r>
              <a:rPr lang="zh-CN" altLang="en-US" b="1" dirty="0">
                <a:latin typeface="Courier New" pitchFamily="49" charset="0"/>
                <a:cs typeface="Courier New" pitchFamily="49" charset="0"/>
              </a:rPr>
              <a:t>不是</a:t>
            </a:r>
            <a:r>
              <a:rPr lang="en-US" altLang="zh-CN" b="1" dirty="0">
                <a:latin typeface="Courier New" pitchFamily="49" charset="0"/>
                <a:cs typeface="Courier New" pitchFamily="49" charset="0"/>
              </a:rPr>
              <a:t>b</a:t>
            </a:r>
            <a:r>
              <a:rPr lang="zh-CN" altLang="en-US" b="1" dirty="0">
                <a:latin typeface="Courier New" pitchFamily="49" charset="0"/>
                <a:cs typeface="Courier New" pitchFamily="49" charset="0"/>
              </a:rPr>
              <a:t>引用</a:t>
            </a:r>
            <a:r>
              <a:rPr lang="en-US" altLang="zh-CN" b="1" dirty="0">
                <a:latin typeface="Courier New" pitchFamily="49" charset="0"/>
                <a:cs typeface="Courier New" pitchFamily="49" charset="0"/>
              </a:rPr>
              <a:t>c</a:t>
            </a:r>
            <a:r>
              <a:rPr lang="zh-CN" altLang="en-US" b="1" dirty="0">
                <a:latin typeface="Courier New" pitchFamily="49" charset="0"/>
                <a:cs typeface="Courier New" pitchFamily="49" charset="0"/>
              </a:rPr>
              <a:t>，而是将</a:t>
            </a:r>
            <a:r>
              <a:rPr lang="en-US" altLang="zh-CN" b="1" dirty="0">
                <a:latin typeface="Courier New" pitchFamily="49" charset="0"/>
                <a:cs typeface="Courier New" pitchFamily="49" charset="0"/>
              </a:rPr>
              <a:t>c</a:t>
            </a:r>
            <a:r>
              <a:rPr lang="zh-CN" altLang="en-US" b="1" dirty="0">
                <a:latin typeface="Courier New" pitchFamily="49" charset="0"/>
                <a:cs typeface="Courier New" pitchFamily="49" charset="0"/>
              </a:rPr>
              <a:t>的值赋给</a:t>
            </a:r>
            <a:r>
              <a:rPr lang="en-US" altLang="zh-CN" b="1" dirty="0">
                <a:latin typeface="Courier New" pitchFamily="49" charset="0"/>
                <a:cs typeface="Courier New" pitchFamily="49" charset="0"/>
              </a:rPr>
              <a:t>b</a:t>
            </a:r>
            <a:endParaRPr lang="fr-FR" altLang="zh-CN" b="1" dirty="0">
              <a:latin typeface="Courier New" pitchFamily="49" charset="0"/>
              <a:cs typeface="Courier New" pitchFamily="49" charset="0"/>
            </a:endParaRPr>
          </a:p>
          <a:p>
            <a:r>
              <a:rPr lang="fr-FR" altLang="zh-CN" b="1" dirty="0">
                <a:latin typeface="Courier New" pitchFamily="49" charset="0"/>
                <a:cs typeface="Courier New" pitchFamily="49" charset="0"/>
              </a:rPr>
              <a:t>cout &lt;&lt; </a:t>
            </a:r>
            <a:r>
              <a:rPr lang="en-US" altLang="zh-CN" b="1" dirty="0">
                <a:latin typeface="Courier New" pitchFamily="49" charset="0"/>
                <a:cs typeface="Courier New" pitchFamily="49" charset="0"/>
              </a:rPr>
              <a:t>a</a:t>
            </a:r>
            <a:r>
              <a:rPr lang="fr-FR" altLang="zh-CN" b="1" dirty="0">
                <a:latin typeface="Courier New" pitchFamily="49" charset="0"/>
                <a:cs typeface="Courier New" pitchFamily="49" charset="0"/>
              </a:rPr>
              <a:t> &lt;&lt; ',' &lt;&lt; b &lt;&lt; ',' &lt;&lt; c &lt;&lt; endl;</a:t>
            </a:r>
          </a:p>
          <a:p>
            <a:endParaRPr lang="fr-FR" altLang="zh-CN" b="1" dirty="0">
              <a:latin typeface="Courier New" pitchFamily="49" charset="0"/>
              <a:cs typeface="Courier New" pitchFamily="49" charset="0"/>
            </a:endParaRPr>
          </a:p>
          <a:p>
            <a:endParaRPr lang="fr-FR" altLang="zh-CN" b="1" dirty="0">
              <a:latin typeface="Courier New" pitchFamily="49" charset="0"/>
              <a:cs typeface="Courier New" pitchFamily="49" charset="0"/>
            </a:endParaRPr>
          </a:p>
          <a:p>
            <a:r>
              <a:rPr lang="fr-FR" altLang="zh-CN" b="1" dirty="0">
                <a:latin typeface="Courier New" pitchFamily="49" charset="0"/>
                <a:cs typeface="Courier New" pitchFamily="49" charset="0"/>
              </a:rPr>
              <a:t>a=1, c=3;</a:t>
            </a:r>
          </a:p>
          <a:p>
            <a:r>
              <a:rPr lang="fr-FR" altLang="zh-CN" b="1" dirty="0">
                <a:latin typeface="Courier New" pitchFamily="49" charset="0"/>
                <a:cs typeface="Courier New" pitchFamily="49" charset="0"/>
              </a:rPr>
              <a:t>int *p = &amp;a;	//</a:t>
            </a:r>
            <a:r>
              <a:rPr lang="en-US" altLang="zh-CN" b="1" dirty="0">
                <a:latin typeface="Courier New" pitchFamily="49" charset="0"/>
                <a:cs typeface="Courier New" pitchFamily="49" charset="0"/>
              </a:rPr>
              <a:t>p</a:t>
            </a:r>
            <a:r>
              <a:rPr lang="zh-CN" altLang="en-US" b="1" dirty="0">
                <a:latin typeface="Courier New" pitchFamily="49" charset="0"/>
                <a:cs typeface="Courier New" pitchFamily="49" charset="0"/>
              </a:rPr>
              <a:t>指向</a:t>
            </a:r>
            <a:r>
              <a:rPr lang="en-US" altLang="zh-CN" b="1" dirty="0">
                <a:latin typeface="Courier New" pitchFamily="49" charset="0"/>
                <a:cs typeface="Courier New" pitchFamily="49" charset="0"/>
              </a:rPr>
              <a:t>a</a:t>
            </a:r>
            <a:endParaRPr lang="fr-FR" altLang="zh-CN" b="1" dirty="0">
              <a:latin typeface="Courier New" pitchFamily="49" charset="0"/>
              <a:cs typeface="Courier New" pitchFamily="49" charset="0"/>
            </a:endParaRPr>
          </a:p>
          <a:p>
            <a:r>
              <a:rPr lang="fr-FR" altLang="zh-CN" b="1" dirty="0">
                <a:latin typeface="Courier New" pitchFamily="49" charset="0"/>
                <a:cs typeface="Courier New" pitchFamily="49" charset="0"/>
              </a:rPr>
              <a:t>cout &lt;&lt; </a:t>
            </a:r>
            <a:r>
              <a:rPr lang="en-US" altLang="zh-CN" b="1" dirty="0">
                <a:latin typeface="Courier New" pitchFamily="49" charset="0"/>
                <a:cs typeface="Courier New" pitchFamily="49" charset="0"/>
              </a:rPr>
              <a:t>a &lt;&lt; </a:t>
            </a:r>
            <a:r>
              <a:rPr lang="fr-FR" altLang="zh-CN" b="1" dirty="0">
                <a:latin typeface="Courier New" pitchFamily="49" charset="0"/>
                <a:cs typeface="Courier New" pitchFamily="49" charset="0"/>
              </a:rPr>
              <a:t>',' &lt;&lt; *p </a:t>
            </a:r>
            <a:r>
              <a:rPr lang="en-US" altLang="zh-CN" b="1" dirty="0">
                <a:latin typeface="Courier New" pitchFamily="49" charset="0"/>
                <a:cs typeface="Courier New" pitchFamily="49" charset="0"/>
              </a:rPr>
              <a:t>&lt;&lt;</a:t>
            </a:r>
            <a:r>
              <a:rPr lang="fr-FR" altLang="zh-CN" b="1" dirty="0">
                <a:latin typeface="Courier New" pitchFamily="49" charset="0"/>
                <a:cs typeface="Courier New" pitchFamily="49" charset="0"/>
              </a:rPr>
              <a:t> ',' &lt;&lt;</a:t>
            </a:r>
            <a:r>
              <a:rPr lang="en-US" altLang="zh-CN" b="1" dirty="0">
                <a:latin typeface="Courier New" pitchFamily="49" charset="0"/>
                <a:cs typeface="Courier New" pitchFamily="49" charset="0"/>
              </a:rPr>
              <a:t> c &lt;&lt; </a:t>
            </a:r>
            <a:r>
              <a:rPr lang="en-US" altLang="zh-CN" b="1" dirty="0" err="1">
                <a:latin typeface="Courier New" pitchFamily="49" charset="0"/>
                <a:cs typeface="Courier New" pitchFamily="49" charset="0"/>
              </a:rPr>
              <a:t>endl</a:t>
            </a:r>
            <a:r>
              <a:rPr lang="fr-FR" altLang="zh-CN" b="1" dirty="0">
                <a:latin typeface="Courier New" pitchFamily="49" charset="0"/>
                <a:cs typeface="Courier New" pitchFamily="49" charset="0"/>
              </a:rPr>
              <a:t>;</a:t>
            </a:r>
          </a:p>
          <a:p>
            <a:r>
              <a:rPr lang="fr-FR" altLang="zh-CN" b="1" dirty="0">
                <a:solidFill>
                  <a:srgbClr val="FF0000"/>
                </a:solidFill>
                <a:latin typeface="Courier New" pitchFamily="49" charset="0"/>
                <a:cs typeface="Courier New" pitchFamily="49" charset="0"/>
              </a:rPr>
              <a:t>p = &amp;c;		</a:t>
            </a:r>
            <a:r>
              <a:rPr lang="fr-FR" altLang="zh-CN" b="1" dirty="0">
                <a:latin typeface="Courier New" pitchFamily="49" charset="0"/>
                <a:cs typeface="Courier New" pitchFamily="49" charset="0"/>
              </a:rPr>
              <a:t>//</a:t>
            </a:r>
            <a:r>
              <a:rPr lang="en-US" altLang="zh-CN" b="1" dirty="0">
                <a:latin typeface="Courier New" pitchFamily="49" charset="0"/>
                <a:cs typeface="Courier New" pitchFamily="49" charset="0"/>
              </a:rPr>
              <a:t>p</a:t>
            </a:r>
            <a:r>
              <a:rPr lang="zh-CN" altLang="en-US" b="1" dirty="0">
                <a:latin typeface="Courier New" pitchFamily="49" charset="0"/>
                <a:cs typeface="Courier New" pitchFamily="49" charset="0"/>
              </a:rPr>
              <a:t>指向</a:t>
            </a:r>
            <a:r>
              <a:rPr lang="en-US" altLang="zh-CN" b="1" dirty="0">
                <a:latin typeface="Courier New" pitchFamily="49" charset="0"/>
                <a:cs typeface="Courier New" pitchFamily="49" charset="0"/>
              </a:rPr>
              <a:t>c</a:t>
            </a:r>
            <a:endParaRPr lang="fr-FR" altLang="zh-CN" b="1" dirty="0">
              <a:latin typeface="Courier New" pitchFamily="49" charset="0"/>
              <a:cs typeface="Courier New" pitchFamily="49" charset="0"/>
            </a:endParaRPr>
          </a:p>
          <a:p>
            <a:r>
              <a:rPr lang="fr-FR" altLang="zh-CN" b="1" dirty="0">
                <a:latin typeface="Courier New" pitchFamily="49" charset="0"/>
                <a:cs typeface="Courier New" pitchFamily="49" charset="0"/>
              </a:rPr>
              <a:t>cout &lt;&lt; a</a:t>
            </a:r>
            <a:r>
              <a:rPr lang="en-US" altLang="zh-CN" b="1" dirty="0">
                <a:latin typeface="Courier New" pitchFamily="49" charset="0"/>
                <a:cs typeface="Courier New" pitchFamily="49" charset="0"/>
              </a:rPr>
              <a:t> &lt;&lt; </a:t>
            </a:r>
            <a:r>
              <a:rPr lang="fr-FR" altLang="zh-CN" b="1" dirty="0">
                <a:latin typeface="Courier New" pitchFamily="49" charset="0"/>
                <a:cs typeface="Courier New" pitchFamily="49" charset="0"/>
              </a:rPr>
              <a:t>',' &lt;&lt; *p </a:t>
            </a:r>
            <a:r>
              <a:rPr lang="en-US" altLang="zh-CN" b="1" dirty="0">
                <a:latin typeface="Courier New" pitchFamily="49" charset="0"/>
                <a:cs typeface="Courier New" pitchFamily="49" charset="0"/>
              </a:rPr>
              <a:t>&lt;&lt;</a:t>
            </a:r>
            <a:r>
              <a:rPr lang="fr-FR" altLang="zh-CN" b="1" dirty="0">
                <a:latin typeface="Courier New" pitchFamily="49" charset="0"/>
                <a:cs typeface="Courier New" pitchFamily="49" charset="0"/>
              </a:rPr>
              <a:t> ',' &lt;&lt;</a:t>
            </a:r>
            <a:r>
              <a:rPr lang="en-US" altLang="zh-CN" b="1" dirty="0">
                <a:latin typeface="Courier New" pitchFamily="49" charset="0"/>
                <a:cs typeface="Courier New" pitchFamily="49" charset="0"/>
              </a:rPr>
              <a:t> c &lt;&lt; </a:t>
            </a:r>
            <a:r>
              <a:rPr lang="en-US" altLang="zh-CN" b="1" dirty="0" err="1">
                <a:latin typeface="Courier New" pitchFamily="49" charset="0"/>
                <a:cs typeface="Courier New" pitchFamily="49" charset="0"/>
              </a:rPr>
              <a:t>endl</a:t>
            </a:r>
            <a:r>
              <a:rPr lang="fr-FR"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6" name="TextBox 5"/>
          <p:cNvSpPr txBox="1">
            <a:spLocks noChangeArrowheads="1"/>
          </p:cNvSpPr>
          <p:nvPr/>
        </p:nvSpPr>
        <p:spPr bwMode="auto">
          <a:xfrm>
            <a:off x="7800224" y="1487488"/>
            <a:ext cx="1809515"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solidFill>
                  <a:schemeClr val="bg1"/>
                </a:solidFill>
              </a:rPr>
              <a:t>1, 1, 3</a:t>
            </a:r>
            <a:endParaRPr lang="zh-CN" altLang="en-US" dirty="0">
              <a:solidFill>
                <a:schemeClr val="bg1"/>
              </a:solidFill>
            </a:endParaRPr>
          </a:p>
        </p:txBody>
      </p:sp>
      <p:sp>
        <p:nvSpPr>
          <p:cNvPr id="7" name="TextBox 6"/>
          <p:cNvSpPr txBox="1">
            <a:spLocks noChangeArrowheads="1"/>
          </p:cNvSpPr>
          <p:nvPr/>
        </p:nvSpPr>
        <p:spPr bwMode="auto">
          <a:xfrm>
            <a:off x="7790964" y="3021013"/>
            <a:ext cx="1809515"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solidFill>
                  <a:schemeClr val="bg1"/>
                </a:solidFill>
              </a:rPr>
              <a:t>3, 3, 3</a:t>
            </a:r>
            <a:endParaRPr lang="zh-CN" altLang="en-US" dirty="0">
              <a:solidFill>
                <a:schemeClr val="bg1"/>
              </a:solidFill>
            </a:endParaRPr>
          </a:p>
        </p:txBody>
      </p:sp>
      <p:sp>
        <p:nvSpPr>
          <p:cNvPr id="8" name="TextBox 7"/>
          <p:cNvSpPr txBox="1">
            <a:spLocks noChangeArrowheads="1"/>
          </p:cNvSpPr>
          <p:nvPr/>
        </p:nvSpPr>
        <p:spPr bwMode="auto">
          <a:xfrm>
            <a:off x="7809484" y="3961910"/>
            <a:ext cx="1809515"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solidFill>
                  <a:schemeClr val="bg1"/>
                </a:solidFill>
              </a:rPr>
              <a:t>1, 1, 3</a:t>
            </a:r>
            <a:endParaRPr lang="zh-CN" altLang="en-US" dirty="0">
              <a:solidFill>
                <a:schemeClr val="bg1"/>
              </a:solidFill>
            </a:endParaRPr>
          </a:p>
        </p:txBody>
      </p:sp>
      <p:sp>
        <p:nvSpPr>
          <p:cNvPr id="9" name="TextBox 8"/>
          <p:cNvSpPr txBox="1">
            <a:spLocks noChangeArrowheads="1"/>
          </p:cNvSpPr>
          <p:nvPr/>
        </p:nvSpPr>
        <p:spPr bwMode="auto">
          <a:xfrm>
            <a:off x="7809484" y="5582090"/>
            <a:ext cx="1809515"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solidFill>
                  <a:schemeClr val="bg1"/>
                </a:solidFill>
              </a:rPr>
              <a:t>1, 3, 3</a:t>
            </a:r>
            <a:endParaRPr lang="zh-CN" altLang="en-US" dirty="0">
              <a:solidFill>
                <a:schemeClr val="bg1"/>
              </a:solidFill>
            </a:endParaRPr>
          </a:p>
        </p:txBody>
      </p:sp>
      <p:sp>
        <p:nvSpPr>
          <p:cNvPr id="10" name="TextBox 9"/>
          <p:cNvSpPr txBox="1">
            <a:spLocks noChangeArrowheads="1"/>
          </p:cNvSpPr>
          <p:nvPr/>
        </p:nvSpPr>
        <p:spPr bwMode="auto">
          <a:xfrm>
            <a:off x="10370681" y="1373189"/>
            <a:ext cx="1440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a:t>1</a:t>
            </a:r>
            <a:endParaRPr lang="zh-CN" altLang="en-US"/>
          </a:p>
        </p:txBody>
      </p:sp>
      <p:sp>
        <p:nvSpPr>
          <p:cNvPr id="11" name="TextBox 10"/>
          <p:cNvSpPr txBox="1">
            <a:spLocks noChangeArrowheads="1"/>
          </p:cNvSpPr>
          <p:nvPr/>
        </p:nvSpPr>
        <p:spPr bwMode="auto">
          <a:xfrm>
            <a:off x="9904710" y="1301750"/>
            <a:ext cx="47618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a:t>a</a:t>
            </a:r>
            <a:endParaRPr lang="zh-CN" altLang="en-US"/>
          </a:p>
        </p:txBody>
      </p:sp>
      <p:sp>
        <p:nvSpPr>
          <p:cNvPr id="12" name="TextBox 11"/>
          <p:cNvSpPr txBox="1">
            <a:spLocks noChangeArrowheads="1"/>
          </p:cNvSpPr>
          <p:nvPr/>
        </p:nvSpPr>
        <p:spPr bwMode="auto">
          <a:xfrm>
            <a:off x="10370681" y="1756666"/>
            <a:ext cx="1440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a:t>3</a:t>
            </a:r>
            <a:endParaRPr lang="zh-CN" altLang="en-US"/>
          </a:p>
        </p:txBody>
      </p:sp>
      <p:sp>
        <p:nvSpPr>
          <p:cNvPr id="13" name="TextBox 12"/>
          <p:cNvSpPr txBox="1">
            <a:spLocks noChangeArrowheads="1"/>
          </p:cNvSpPr>
          <p:nvPr/>
        </p:nvSpPr>
        <p:spPr bwMode="auto">
          <a:xfrm>
            <a:off x="9904710" y="1756665"/>
            <a:ext cx="47618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t>c</a:t>
            </a:r>
            <a:endParaRPr lang="zh-CN" altLang="en-US" dirty="0"/>
          </a:p>
        </p:txBody>
      </p:sp>
      <p:sp>
        <p:nvSpPr>
          <p:cNvPr id="15" name="TextBox 14"/>
          <p:cNvSpPr txBox="1">
            <a:spLocks noChangeArrowheads="1"/>
          </p:cNvSpPr>
          <p:nvPr/>
        </p:nvSpPr>
        <p:spPr bwMode="auto">
          <a:xfrm>
            <a:off x="9618999" y="1301750"/>
            <a:ext cx="476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solidFill>
                  <a:srgbClr val="FF0000"/>
                </a:solidFill>
              </a:rPr>
              <a:t>b</a:t>
            </a:r>
            <a:endParaRPr lang="zh-CN" altLang="en-US" dirty="0">
              <a:solidFill>
                <a:srgbClr val="FF0000"/>
              </a:solidFill>
            </a:endParaRPr>
          </a:p>
        </p:txBody>
      </p:sp>
      <p:sp>
        <p:nvSpPr>
          <p:cNvPr id="16" name="TextBox 15"/>
          <p:cNvSpPr txBox="1">
            <a:spLocks noChangeArrowheads="1"/>
          </p:cNvSpPr>
          <p:nvPr/>
        </p:nvSpPr>
        <p:spPr bwMode="auto">
          <a:xfrm>
            <a:off x="10370681" y="3802081"/>
            <a:ext cx="1440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a:t>1</a:t>
            </a:r>
            <a:endParaRPr lang="zh-CN" altLang="en-US"/>
          </a:p>
        </p:txBody>
      </p:sp>
      <p:sp>
        <p:nvSpPr>
          <p:cNvPr id="17" name="TextBox 16"/>
          <p:cNvSpPr txBox="1">
            <a:spLocks noChangeArrowheads="1"/>
          </p:cNvSpPr>
          <p:nvPr/>
        </p:nvSpPr>
        <p:spPr bwMode="auto">
          <a:xfrm>
            <a:off x="9904710" y="3719667"/>
            <a:ext cx="47618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a:t>a</a:t>
            </a:r>
            <a:endParaRPr lang="zh-CN" altLang="en-US"/>
          </a:p>
        </p:txBody>
      </p:sp>
      <p:sp>
        <p:nvSpPr>
          <p:cNvPr id="18" name="TextBox 17"/>
          <p:cNvSpPr txBox="1">
            <a:spLocks noChangeArrowheads="1"/>
          </p:cNvSpPr>
          <p:nvPr/>
        </p:nvSpPr>
        <p:spPr bwMode="auto">
          <a:xfrm>
            <a:off x="10370681" y="4191945"/>
            <a:ext cx="1440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a:t>3</a:t>
            </a:r>
            <a:endParaRPr lang="zh-CN" altLang="en-US"/>
          </a:p>
        </p:txBody>
      </p:sp>
      <p:sp>
        <p:nvSpPr>
          <p:cNvPr id="19" name="TextBox 18"/>
          <p:cNvSpPr txBox="1">
            <a:spLocks noChangeArrowheads="1"/>
          </p:cNvSpPr>
          <p:nvPr/>
        </p:nvSpPr>
        <p:spPr bwMode="auto">
          <a:xfrm>
            <a:off x="9904710" y="4169717"/>
            <a:ext cx="47618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a:t>c</a:t>
            </a:r>
            <a:endParaRPr lang="zh-CN" altLang="en-US"/>
          </a:p>
        </p:txBody>
      </p:sp>
      <p:sp>
        <p:nvSpPr>
          <p:cNvPr id="20" name="TextBox 19"/>
          <p:cNvSpPr txBox="1">
            <a:spLocks noChangeArrowheads="1"/>
          </p:cNvSpPr>
          <p:nvPr/>
        </p:nvSpPr>
        <p:spPr bwMode="auto">
          <a:xfrm>
            <a:off x="9618999" y="3699030"/>
            <a:ext cx="476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solidFill>
                  <a:srgbClr val="FF0000"/>
                </a:solidFill>
              </a:rPr>
              <a:t>p</a:t>
            </a:r>
            <a:endParaRPr lang="zh-CN" altLang="en-US" dirty="0">
              <a:solidFill>
                <a:srgbClr val="FF0000"/>
              </a:solidFill>
            </a:endParaRPr>
          </a:p>
        </p:txBody>
      </p:sp>
      <p:sp>
        <p:nvSpPr>
          <p:cNvPr id="33" name="TextBox 32"/>
          <p:cNvSpPr txBox="1">
            <a:spLocks noChangeArrowheads="1"/>
          </p:cNvSpPr>
          <p:nvPr/>
        </p:nvSpPr>
        <p:spPr bwMode="auto">
          <a:xfrm>
            <a:off x="9618999" y="4149080"/>
            <a:ext cx="476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a:solidFill>
                  <a:srgbClr val="FF0000"/>
                </a:solidFill>
              </a:rPr>
              <a:t>p</a:t>
            </a:r>
            <a:endParaRPr lang="zh-CN" altLang="en-US">
              <a:solidFill>
                <a:srgbClr val="FF0000"/>
              </a:solidFill>
            </a:endParaRPr>
          </a:p>
        </p:txBody>
      </p:sp>
      <p:sp>
        <p:nvSpPr>
          <p:cNvPr id="34" name="TextBox 33"/>
          <p:cNvSpPr txBox="1">
            <a:spLocks noChangeArrowheads="1"/>
          </p:cNvSpPr>
          <p:nvPr/>
        </p:nvSpPr>
        <p:spPr bwMode="auto">
          <a:xfrm>
            <a:off x="10370681" y="1373189"/>
            <a:ext cx="1440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a:solidFill>
                  <a:srgbClr val="FF0000"/>
                </a:solidFill>
              </a:rPr>
              <a:t>3</a:t>
            </a:r>
            <a:endParaRPr lang="zh-CN" altLang="en-US">
              <a:solidFill>
                <a:srgbClr val="FF0000"/>
              </a:solidFill>
            </a:endParaRPr>
          </a:p>
        </p:txBody>
      </p:sp>
      <p:sp>
        <p:nvSpPr>
          <p:cNvPr id="21525"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359602DC-1F09-4AAF-86EB-E23909014D36}" type="slidenum">
              <a:rPr lang="en-US" altLang="zh-CN" sz="1200">
                <a:ea typeface="楷体_GB2312" pitchFamily="49" charset="-122"/>
              </a:rPr>
              <a:pPr algn="r" eaLnBrk="1" hangingPunct="1"/>
              <a:t>85</a:t>
            </a:fld>
            <a:endParaRPr lang="en-US" altLang="zh-CN" sz="1200">
              <a:ea typeface="楷体_GB2312" pitchFamily="49" charset="-122"/>
            </a:endParaRPr>
          </a:p>
        </p:txBody>
      </p:sp>
      <p:sp>
        <p:nvSpPr>
          <p:cNvPr id="22" name="椭圆 21"/>
          <p:cNvSpPr/>
          <p:nvPr/>
        </p:nvSpPr>
        <p:spPr bwMode="auto">
          <a:xfrm>
            <a:off x="3898517" y="5223563"/>
            <a:ext cx="315035" cy="50069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3" name="椭圆 22"/>
          <p:cNvSpPr/>
          <p:nvPr/>
        </p:nvSpPr>
        <p:spPr bwMode="auto">
          <a:xfrm>
            <a:off x="3790903" y="2740984"/>
            <a:ext cx="315035" cy="50069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4" name="椭圆 23"/>
          <p:cNvSpPr/>
          <p:nvPr/>
        </p:nvSpPr>
        <p:spPr bwMode="auto">
          <a:xfrm>
            <a:off x="3921267" y="4459765"/>
            <a:ext cx="315035" cy="50069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5" name="椭圆 24"/>
          <p:cNvSpPr/>
          <p:nvPr/>
        </p:nvSpPr>
        <p:spPr bwMode="auto">
          <a:xfrm>
            <a:off x="3813653" y="1977186"/>
            <a:ext cx="315035" cy="50069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360197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08">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8">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08">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animBg="1"/>
      <p:bldP spid="13" grpId="0"/>
      <p:bldP spid="15" grpId="0"/>
      <p:bldP spid="16" grpId="0" animBg="1"/>
      <p:bldP spid="17" grpId="0"/>
      <p:bldP spid="18" grpId="0" animBg="1"/>
      <p:bldP spid="19" grpId="0"/>
      <p:bldP spid="20" grpId="0"/>
      <p:bldP spid="20" grpId="1"/>
      <p:bldP spid="33" grpId="0"/>
      <p:bldP spid="34" grpId="0" animBg="1"/>
      <p:bldP spid="22" grpId="0" animBg="1"/>
      <p:bldP spid="23" grpId="0" animBg="1"/>
      <p:bldP spid="24" grpId="0" animBg="1"/>
      <p:bldP spid="2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idx="4294967295"/>
          </p:nvPr>
        </p:nvSpPr>
        <p:spPr/>
        <p:txBody>
          <a:bodyPr/>
          <a:lstStyle/>
          <a:p>
            <a:r>
              <a:rPr lang="zh-CN" altLang="en-US" sz="3200" b="0" dirty="0">
                <a:ea typeface="黑体" pitchFamily="49" charset="-122"/>
              </a:rPr>
              <a:t>理解引用</a:t>
            </a:r>
          </a:p>
        </p:txBody>
      </p:sp>
      <p:sp>
        <p:nvSpPr>
          <p:cNvPr id="21507" name="Rectangle 4"/>
          <p:cNvSpPr>
            <a:spLocks noGrp="1" noChangeArrowheads="1"/>
          </p:cNvSpPr>
          <p:nvPr>
            <p:ph type="body" idx="4294967295"/>
          </p:nvPr>
        </p:nvSpPr>
        <p:spPr>
          <a:xfrm>
            <a:off x="93121" y="863600"/>
            <a:ext cx="9240165" cy="5400715"/>
          </a:xfrm>
        </p:spPr>
        <p:txBody>
          <a:bodyPr/>
          <a:lstStyle/>
          <a:p>
            <a:pPr marL="0" indent="0">
              <a:buNone/>
            </a:pPr>
            <a:r>
              <a:rPr lang="fr-FR" altLang="zh-CN" sz="2400" b="0" dirty="0">
                <a:latin typeface="Courier New" panose="02070309020205020404" pitchFamily="49" charset="0"/>
                <a:cs typeface="Courier New" pitchFamily="49" charset="0"/>
              </a:rPr>
              <a:t>	int a=1, c=3;</a:t>
            </a:r>
          </a:p>
          <a:p>
            <a:pPr lvl="2" algn="just">
              <a:buNone/>
            </a:pPr>
            <a:r>
              <a:rPr lang="en-US" altLang="zh-CN" sz="2400" dirty="0">
                <a:latin typeface="Courier New" panose="02070309020205020404" pitchFamily="49" charset="0"/>
                <a:cs typeface="Courier New" panose="02070309020205020404" pitchFamily="49" charset="0"/>
              </a:rPr>
              <a:t>int * </a:t>
            </a:r>
            <a:r>
              <a:rPr lang="en-US" altLang="zh-CN" sz="2400" b="1" dirty="0">
                <a:solidFill>
                  <a:srgbClr val="FF0000"/>
                </a:solidFill>
                <a:latin typeface="Courier New" panose="02070309020205020404" pitchFamily="49" charset="0"/>
                <a:cs typeface="Courier New" panose="02070309020205020404" pitchFamily="49" charset="0"/>
              </a:rPr>
              <a:t>const</a:t>
            </a:r>
            <a:r>
              <a:rPr lang="en-US" altLang="zh-CN" sz="2400" dirty="0">
                <a:latin typeface="Courier New" panose="02070309020205020404" pitchFamily="49" charset="0"/>
                <a:cs typeface="Courier New" panose="02070309020205020404" pitchFamily="49" charset="0"/>
              </a:rPr>
              <a:t> p = &amp;a;	//*p </a:t>
            </a:r>
            <a:r>
              <a:rPr lang="zh-CN" altLang="en-US" sz="2400" dirty="0">
                <a:latin typeface="Courier New" panose="02070309020205020404" pitchFamily="49" charset="0"/>
                <a:cs typeface="Courier New" panose="02070309020205020404" pitchFamily="49" charset="0"/>
              </a:rPr>
              <a:t>即 </a:t>
            </a:r>
            <a:r>
              <a:rPr lang="en-US" altLang="zh-CN" sz="2400" dirty="0">
                <a:latin typeface="Courier New" panose="02070309020205020404" pitchFamily="49" charset="0"/>
                <a:cs typeface="Courier New" panose="02070309020205020404" pitchFamily="49" charset="0"/>
              </a:rPr>
              <a:t>a </a:t>
            </a:r>
            <a:r>
              <a:rPr lang="zh-CN" altLang="en-US" sz="2400" dirty="0">
                <a:latin typeface="Courier New" panose="02070309020205020404" pitchFamily="49" charset="0"/>
                <a:cs typeface="Courier New" panose="02070309020205020404" pitchFamily="49" charset="0"/>
              </a:rPr>
              <a:t>的引用</a:t>
            </a:r>
            <a:r>
              <a:rPr lang="fr-FR" altLang="zh-CN" sz="2400" b="0" dirty="0">
                <a:latin typeface="Courier New" panose="02070309020205020404" pitchFamily="49" charset="0"/>
                <a:cs typeface="Courier New" pitchFamily="49" charset="0"/>
              </a:rPr>
              <a:t>	</a:t>
            </a:r>
          </a:p>
          <a:p>
            <a:pPr marL="0" indent="0">
              <a:buNone/>
            </a:pPr>
            <a:r>
              <a:rPr lang="fr-FR" altLang="zh-CN" sz="2400" b="0" dirty="0">
                <a:latin typeface="Courier New" panose="02070309020205020404" pitchFamily="49" charset="0"/>
                <a:cs typeface="Courier New" pitchFamily="49" charset="0"/>
              </a:rPr>
              <a:t>	cout &lt;&lt; a &lt;&lt; ',' &lt;&lt; </a:t>
            </a:r>
            <a:r>
              <a:rPr lang="fr-FR" altLang="zh-CN" sz="2400" b="0" dirty="0">
                <a:solidFill>
                  <a:srgbClr val="FF0000"/>
                </a:solidFill>
                <a:latin typeface="Courier New" panose="02070309020205020404" pitchFamily="49" charset="0"/>
                <a:cs typeface="Courier New" pitchFamily="49" charset="0"/>
              </a:rPr>
              <a:t>*p</a:t>
            </a:r>
            <a:r>
              <a:rPr lang="fr-FR" altLang="zh-CN" sz="2400" b="0" dirty="0">
                <a:latin typeface="Courier New" panose="02070309020205020404" pitchFamily="49" charset="0"/>
                <a:cs typeface="Courier New" pitchFamily="49" charset="0"/>
              </a:rPr>
              <a:t> &lt;&lt; ',' &lt;&lt; c &lt;&lt; endl;</a:t>
            </a:r>
          </a:p>
          <a:p>
            <a:pPr marL="0" indent="0">
              <a:buNone/>
            </a:pPr>
            <a:r>
              <a:rPr lang="fr-FR" altLang="zh-CN" sz="2400" b="0" dirty="0">
                <a:solidFill>
                  <a:srgbClr val="FF0000"/>
                </a:solidFill>
                <a:latin typeface="Courier New" panose="02070309020205020404" pitchFamily="49" charset="0"/>
                <a:cs typeface="Courier New" pitchFamily="49" charset="0"/>
              </a:rPr>
              <a:t>	*p = c;		</a:t>
            </a:r>
            <a:endParaRPr lang="fr-FR" altLang="zh-CN" sz="2400" b="0" dirty="0">
              <a:latin typeface="Courier New" panose="02070309020205020404" pitchFamily="49" charset="0"/>
              <a:cs typeface="Courier New" pitchFamily="49" charset="0"/>
            </a:endParaRPr>
          </a:p>
          <a:p>
            <a:pPr marL="0" indent="0">
              <a:buNone/>
            </a:pPr>
            <a:r>
              <a:rPr lang="fr-FR" altLang="zh-CN" sz="2400" b="0" dirty="0">
                <a:latin typeface="Courier New" panose="02070309020205020404" pitchFamily="49" charset="0"/>
                <a:cs typeface="Courier New" pitchFamily="49" charset="0"/>
              </a:rPr>
              <a:t>	cout &lt;&lt; </a:t>
            </a:r>
            <a:r>
              <a:rPr lang="en-US" altLang="zh-CN" sz="2400" b="0" dirty="0">
                <a:latin typeface="Courier New" panose="02070309020205020404" pitchFamily="49" charset="0"/>
                <a:cs typeface="Courier New" pitchFamily="49" charset="0"/>
              </a:rPr>
              <a:t>a</a:t>
            </a:r>
            <a:r>
              <a:rPr lang="fr-FR" altLang="zh-CN" sz="2400" b="0" dirty="0">
                <a:latin typeface="Courier New" panose="02070309020205020404" pitchFamily="49" charset="0"/>
                <a:cs typeface="Courier New" pitchFamily="49" charset="0"/>
              </a:rPr>
              <a:t> &lt;&lt; ',' &lt;&lt; </a:t>
            </a:r>
            <a:r>
              <a:rPr lang="fr-FR" altLang="zh-CN" sz="2400" b="0" dirty="0">
                <a:solidFill>
                  <a:srgbClr val="FF0000"/>
                </a:solidFill>
                <a:latin typeface="Courier New" panose="02070309020205020404" pitchFamily="49" charset="0"/>
                <a:cs typeface="Courier New" pitchFamily="49" charset="0"/>
              </a:rPr>
              <a:t>*p</a:t>
            </a:r>
            <a:r>
              <a:rPr lang="fr-FR" altLang="zh-CN" sz="2400" b="0" dirty="0">
                <a:latin typeface="Courier New" panose="02070309020205020404" pitchFamily="49" charset="0"/>
                <a:cs typeface="Courier New" pitchFamily="49" charset="0"/>
              </a:rPr>
              <a:t> &lt;&lt; ',' &lt;&lt; c &lt;&lt; endl;</a:t>
            </a:r>
          </a:p>
          <a:p>
            <a:pPr marL="0" indent="0">
              <a:buNone/>
            </a:pPr>
            <a:endParaRPr lang="fr-FR" altLang="zh-CN" sz="2400" b="0" dirty="0">
              <a:latin typeface="Courier New" panose="02070309020205020404" pitchFamily="49" charset="0"/>
              <a:cs typeface="Courier New" pitchFamily="49" charset="0"/>
            </a:endParaRPr>
          </a:p>
          <a:p>
            <a:pPr marL="0" indent="0">
              <a:buNone/>
            </a:pPr>
            <a:r>
              <a:rPr lang="fr-FR" altLang="zh-CN" sz="2400" b="0" dirty="0">
                <a:latin typeface="Courier New" panose="02070309020205020404" pitchFamily="49" charset="0"/>
                <a:cs typeface="Courier New" pitchFamily="49" charset="0"/>
              </a:rPr>
              <a:t>	int a=1, c=3;</a:t>
            </a:r>
          </a:p>
          <a:p>
            <a:pPr marL="0" indent="0">
              <a:buNone/>
            </a:pPr>
            <a:r>
              <a:rPr lang="fr-FR" altLang="zh-CN" sz="2400" b="0" dirty="0">
                <a:latin typeface="Courier New" panose="02070309020205020404" pitchFamily="49" charset="0"/>
                <a:cs typeface="Courier New" pitchFamily="49" charset="0"/>
              </a:rPr>
              <a:t>	int &amp;b = a;	</a:t>
            </a:r>
          </a:p>
          <a:p>
            <a:pPr marL="0" indent="0">
              <a:buNone/>
            </a:pPr>
            <a:r>
              <a:rPr lang="fr-FR" altLang="zh-CN" sz="2400" b="0" dirty="0">
                <a:latin typeface="Courier New" panose="02070309020205020404" pitchFamily="49" charset="0"/>
                <a:cs typeface="Courier New" pitchFamily="49" charset="0"/>
              </a:rPr>
              <a:t>	cout &lt;&lt; a &lt;&lt; ',' &lt;&lt; b &lt;&lt; ',' &lt;&lt; c &lt;&lt; endl;</a:t>
            </a:r>
          </a:p>
          <a:p>
            <a:pPr marL="0" indent="0">
              <a:buNone/>
            </a:pPr>
            <a:r>
              <a:rPr lang="fr-FR" altLang="zh-CN" sz="2400" b="0" dirty="0">
                <a:solidFill>
                  <a:srgbClr val="FF0000"/>
                </a:solidFill>
                <a:latin typeface="Courier New" panose="02070309020205020404" pitchFamily="49" charset="0"/>
                <a:cs typeface="Courier New" pitchFamily="49" charset="0"/>
              </a:rPr>
              <a:t>	b = c;		</a:t>
            </a:r>
            <a:endParaRPr lang="fr-FR" altLang="zh-CN" sz="2400" b="0" dirty="0">
              <a:latin typeface="Courier New" panose="02070309020205020404" pitchFamily="49" charset="0"/>
              <a:cs typeface="Courier New" pitchFamily="49" charset="0"/>
            </a:endParaRPr>
          </a:p>
          <a:p>
            <a:pPr marL="0" indent="0">
              <a:buNone/>
            </a:pPr>
            <a:r>
              <a:rPr lang="fr-FR" altLang="zh-CN" sz="2400" b="0" dirty="0">
                <a:latin typeface="Courier New" panose="02070309020205020404" pitchFamily="49" charset="0"/>
                <a:cs typeface="Courier New" pitchFamily="49" charset="0"/>
              </a:rPr>
              <a:t>	cout &lt;&lt; </a:t>
            </a:r>
            <a:r>
              <a:rPr lang="en-US" altLang="zh-CN" sz="2400" b="0" dirty="0">
                <a:latin typeface="Courier New" panose="02070309020205020404" pitchFamily="49" charset="0"/>
                <a:cs typeface="Courier New" pitchFamily="49" charset="0"/>
              </a:rPr>
              <a:t>a</a:t>
            </a:r>
            <a:r>
              <a:rPr lang="fr-FR" altLang="zh-CN" sz="2400" b="0" dirty="0">
                <a:latin typeface="Courier New" panose="02070309020205020404" pitchFamily="49" charset="0"/>
                <a:cs typeface="Courier New" pitchFamily="49" charset="0"/>
              </a:rPr>
              <a:t> &lt;&lt; ',' &lt;&lt; b &lt;&lt; ',' &lt;&lt; c &lt;&lt; endl;</a:t>
            </a:r>
          </a:p>
          <a:p>
            <a:pPr lvl="2" algn="just">
              <a:buFont typeface="Arial" charset="0"/>
              <a:buNone/>
            </a:pPr>
            <a:endParaRPr lang="zh-CN" altLang="en-US" sz="2400" dirty="0">
              <a:latin typeface="Courier New" panose="02070309020205020404" pitchFamily="49" charset="0"/>
              <a:cs typeface="Courier New" panose="02070309020205020404" pitchFamily="49" charset="0"/>
            </a:endParaRPr>
          </a:p>
        </p:txBody>
      </p:sp>
      <p:sp>
        <p:nvSpPr>
          <p:cNvPr id="17" name="TextBox 16"/>
          <p:cNvSpPr txBox="1">
            <a:spLocks noChangeArrowheads="1"/>
          </p:cNvSpPr>
          <p:nvPr/>
        </p:nvSpPr>
        <p:spPr bwMode="auto">
          <a:xfrm>
            <a:off x="9904710" y="991580"/>
            <a:ext cx="47618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t>a</a:t>
            </a:r>
            <a:endParaRPr lang="zh-CN" altLang="en-US" dirty="0"/>
          </a:p>
        </p:txBody>
      </p:sp>
      <p:sp>
        <p:nvSpPr>
          <p:cNvPr id="18" name="TextBox 17"/>
          <p:cNvSpPr txBox="1">
            <a:spLocks noChangeArrowheads="1"/>
          </p:cNvSpPr>
          <p:nvPr/>
        </p:nvSpPr>
        <p:spPr bwMode="auto">
          <a:xfrm>
            <a:off x="10280671" y="1463858"/>
            <a:ext cx="1440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a:t>3</a:t>
            </a:r>
            <a:endParaRPr lang="zh-CN" altLang="en-US"/>
          </a:p>
        </p:txBody>
      </p:sp>
      <p:sp>
        <p:nvSpPr>
          <p:cNvPr id="19" name="TextBox 18"/>
          <p:cNvSpPr txBox="1">
            <a:spLocks noChangeArrowheads="1"/>
          </p:cNvSpPr>
          <p:nvPr/>
        </p:nvSpPr>
        <p:spPr bwMode="auto">
          <a:xfrm>
            <a:off x="9904710" y="1441630"/>
            <a:ext cx="47618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a:t>c</a:t>
            </a:r>
            <a:endParaRPr lang="zh-CN" altLang="en-US"/>
          </a:p>
        </p:txBody>
      </p:sp>
      <p:sp>
        <p:nvSpPr>
          <p:cNvPr id="20" name="TextBox 19"/>
          <p:cNvSpPr txBox="1">
            <a:spLocks noChangeArrowheads="1"/>
          </p:cNvSpPr>
          <p:nvPr/>
        </p:nvSpPr>
        <p:spPr bwMode="auto">
          <a:xfrm>
            <a:off x="9618999" y="970943"/>
            <a:ext cx="476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solidFill>
                  <a:srgbClr val="FF0000"/>
                </a:solidFill>
              </a:rPr>
              <a:t>p</a:t>
            </a:r>
            <a:endParaRPr lang="zh-CN" altLang="en-US" dirty="0">
              <a:solidFill>
                <a:srgbClr val="FF0000"/>
              </a:solidFill>
            </a:endParaRPr>
          </a:p>
        </p:txBody>
      </p:sp>
      <p:sp>
        <p:nvSpPr>
          <p:cNvPr id="21525"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359602DC-1F09-4AAF-86EB-E23909014D36}" type="slidenum">
              <a:rPr lang="en-US" altLang="zh-CN" sz="1200">
                <a:ea typeface="楷体_GB2312" pitchFamily="49" charset="-122"/>
              </a:rPr>
              <a:pPr algn="r" eaLnBrk="1" hangingPunct="1"/>
              <a:t>86</a:t>
            </a:fld>
            <a:endParaRPr lang="en-US" altLang="zh-CN" sz="1200">
              <a:ea typeface="楷体_GB2312" pitchFamily="49" charset="-122"/>
            </a:endParaRPr>
          </a:p>
        </p:txBody>
      </p:sp>
      <p:sp>
        <p:nvSpPr>
          <p:cNvPr id="26" name="TextBox 9">
            <a:extLst>
              <a:ext uri="{FF2B5EF4-FFF2-40B4-BE49-F238E27FC236}">
                <a16:creationId xmlns:a16="http://schemas.microsoft.com/office/drawing/2014/main" id="{EB4119F2-46D6-471E-A479-BB754D81AC90}"/>
              </a:ext>
            </a:extLst>
          </p:cNvPr>
          <p:cNvSpPr txBox="1">
            <a:spLocks noChangeArrowheads="1"/>
          </p:cNvSpPr>
          <p:nvPr/>
        </p:nvSpPr>
        <p:spPr bwMode="auto">
          <a:xfrm>
            <a:off x="10280671" y="4625564"/>
            <a:ext cx="1440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a:t>1</a:t>
            </a:r>
            <a:endParaRPr lang="zh-CN" altLang="en-US"/>
          </a:p>
        </p:txBody>
      </p:sp>
      <p:sp>
        <p:nvSpPr>
          <p:cNvPr id="27" name="TextBox 10">
            <a:extLst>
              <a:ext uri="{FF2B5EF4-FFF2-40B4-BE49-F238E27FC236}">
                <a16:creationId xmlns:a16="http://schemas.microsoft.com/office/drawing/2014/main" id="{87C34942-781C-4BC3-8999-600A74D93BD9}"/>
              </a:ext>
            </a:extLst>
          </p:cNvPr>
          <p:cNvSpPr txBox="1">
            <a:spLocks noChangeArrowheads="1"/>
          </p:cNvSpPr>
          <p:nvPr/>
        </p:nvSpPr>
        <p:spPr bwMode="auto">
          <a:xfrm>
            <a:off x="9904710" y="4554125"/>
            <a:ext cx="47618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a:t>a</a:t>
            </a:r>
            <a:endParaRPr lang="zh-CN" altLang="en-US"/>
          </a:p>
        </p:txBody>
      </p:sp>
      <p:sp>
        <p:nvSpPr>
          <p:cNvPr id="28" name="TextBox 11">
            <a:extLst>
              <a:ext uri="{FF2B5EF4-FFF2-40B4-BE49-F238E27FC236}">
                <a16:creationId xmlns:a16="http://schemas.microsoft.com/office/drawing/2014/main" id="{B1EB421E-1052-487C-9A63-7A13D3CFF593}"/>
              </a:ext>
            </a:extLst>
          </p:cNvPr>
          <p:cNvSpPr txBox="1">
            <a:spLocks noChangeArrowheads="1"/>
          </p:cNvSpPr>
          <p:nvPr/>
        </p:nvSpPr>
        <p:spPr bwMode="auto">
          <a:xfrm>
            <a:off x="10280671" y="5009041"/>
            <a:ext cx="1440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a:t>3</a:t>
            </a:r>
            <a:endParaRPr lang="zh-CN" altLang="en-US"/>
          </a:p>
        </p:txBody>
      </p:sp>
      <p:sp>
        <p:nvSpPr>
          <p:cNvPr id="29" name="TextBox 12">
            <a:extLst>
              <a:ext uri="{FF2B5EF4-FFF2-40B4-BE49-F238E27FC236}">
                <a16:creationId xmlns:a16="http://schemas.microsoft.com/office/drawing/2014/main" id="{2289EEC1-8080-4968-9C4C-3B332214BE86}"/>
              </a:ext>
            </a:extLst>
          </p:cNvPr>
          <p:cNvSpPr txBox="1">
            <a:spLocks noChangeArrowheads="1"/>
          </p:cNvSpPr>
          <p:nvPr/>
        </p:nvSpPr>
        <p:spPr bwMode="auto">
          <a:xfrm>
            <a:off x="9904710" y="5009040"/>
            <a:ext cx="47618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a:t>c</a:t>
            </a:r>
            <a:endParaRPr lang="zh-CN" altLang="en-US"/>
          </a:p>
        </p:txBody>
      </p:sp>
      <p:sp>
        <p:nvSpPr>
          <p:cNvPr id="30" name="TextBox 14">
            <a:extLst>
              <a:ext uri="{FF2B5EF4-FFF2-40B4-BE49-F238E27FC236}">
                <a16:creationId xmlns:a16="http://schemas.microsoft.com/office/drawing/2014/main" id="{B1C29794-9357-4100-9A28-2851B68D2DD6}"/>
              </a:ext>
            </a:extLst>
          </p:cNvPr>
          <p:cNvSpPr txBox="1">
            <a:spLocks noChangeArrowheads="1"/>
          </p:cNvSpPr>
          <p:nvPr/>
        </p:nvSpPr>
        <p:spPr bwMode="auto">
          <a:xfrm>
            <a:off x="9618999" y="4554125"/>
            <a:ext cx="476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a:solidFill>
                  <a:srgbClr val="FF0000"/>
                </a:solidFill>
              </a:rPr>
              <a:t>b</a:t>
            </a:r>
            <a:endParaRPr lang="zh-CN" altLang="en-US">
              <a:solidFill>
                <a:srgbClr val="FF0000"/>
              </a:solidFill>
            </a:endParaRPr>
          </a:p>
        </p:txBody>
      </p:sp>
      <p:sp>
        <p:nvSpPr>
          <p:cNvPr id="31" name="TextBox 33">
            <a:extLst>
              <a:ext uri="{FF2B5EF4-FFF2-40B4-BE49-F238E27FC236}">
                <a16:creationId xmlns:a16="http://schemas.microsoft.com/office/drawing/2014/main" id="{971EA0A3-FE3D-4F7D-A829-344E6AFB585A}"/>
              </a:ext>
            </a:extLst>
          </p:cNvPr>
          <p:cNvSpPr txBox="1">
            <a:spLocks noChangeArrowheads="1"/>
          </p:cNvSpPr>
          <p:nvPr/>
        </p:nvSpPr>
        <p:spPr bwMode="auto">
          <a:xfrm>
            <a:off x="10280671" y="4625564"/>
            <a:ext cx="1440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solidFill>
                  <a:srgbClr val="FF0000"/>
                </a:solidFill>
              </a:rPr>
              <a:t>3</a:t>
            </a:r>
            <a:endParaRPr lang="zh-CN" altLang="en-US" dirty="0">
              <a:solidFill>
                <a:srgbClr val="FF0000"/>
              </a:solidFill>
            </a:endParaRPr>
          </a:p>
        </p:txBody>
      </p:sp>
      <p:sp>
        <p:nvSpPr>
          <p:cNvPr id="32" name="TextBox 5">
            <a:extLst>
              <a:ext uri="{FF2B5EF4-FFF2-40B4-BE49-F238E27FC236}">
                <a16:creationId xmlns:a16="http://schemas.microsoft.com/office/drawing/2014/main" id="{5050D15A-C043-4924-9B0B-7515A5CAFCEB}"/>
              </a:ext>
            </a:extLst>
          </p:cNvPr>
          <p:cNvSpPr txBox="1">
            <a:spLocks noChangeArrowheads="1"/>
          </p:cNvSpPr>
          <p:nvPr/>
        </p:nvSpPr>
        <p:spPr bwMode="auto">
          <a:xfrm>
            <a:off x="7800224" y="2078850"/>
            <a:ext cx="1809515"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solidFill>
                  <a:schemeClr val="bg1"/>
                </a:solidFill>
              </a:rPr>
              <a:t>1, 1, 3</a:t>
            </a:r>
            <a:endParaRPr lang="zh-CN" altLang="en-US" dirty="0">
              <a:solidFill>
                <a:schemeClr val="bg1"/>
              </a:solidFill>
            </a:endParaRPr>
          </a:p>
        </p:txBody>
      </p:sp>
      <p:sp>
        <p:nvSpPr>
          <p:cNvPr id="35" name="TextBox 6">
            <a:extLst>
              <a:ext uri="{FF2B5EF4-FFF2-40B4-BE49-F238E27FC236}">
                <a16:creationId xmlns:a16="http://schemas.microsoft.com/office/drawing/2014/main" id="{F5A62D09-D138-4200-964B-A57B6826D975}"/>
              </a:ext>
            </a:extLst>
          </p:cNvPr>
          <p:cNvSpPr txBox="1">
            <a:spLocks noChangeArrowheads="1"/>
          </p:cNvSpPr>
          <p:nvPr/>
        </p:nvSpPr>
        <p:spPr bwMode="auto">
          <a:xfrm>
            <a:off x="7790964" y="2933945"/>
            <a:ext cx="1809515"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solidFill>
                  <a:schemeClr val="bg1"/>
                </a:solidFill>
              </a:rPr>
              <a:t>3, 3, 3</a:t>
            </a:r>
            <a:endParaRPr lang="zh-CN" altLang="en-US" dirty="0">
              <a:solidFill>
                <a:schemeClr val="bg1"/>
              </a:solidFill>
            </a:endParaRPr>
          </a:p>
        </p:txBody>
      </p:sp>
      <p:sp>
        <p:nvSpPr>
          <p:cNvPr id="36" name="TextBox 7">
            <a:extLst>
              <a:ext uri="{FF2B5EF4-FFF2-40B4-BE49-F238E27FC236}">
                <a16:creationId xmlns:a16="http://schemas.microsoft.com/office/drawing/2014/main" id="{2D318B3D-17DB-4BE5-9EF2-BE6F96D93802}"/>
              </a:ext>
            </a:extLst>
          </p:cNvPr>
          <p:cNvSpPr txBox="1">
            <a:spLocks noChangeArrowheads="1"/>
          </p:cNvSpPr>
          <p:nvPr/>
        </p:nvSpPr>
        <p:spPr bwMode="auto">
          <a:xfrm>
            <a:off x="7809484" y="4726995"/>
            <a:ext cx="1809515"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solidFill>
                  <a:schemeClr val="bg1"/>
                </a:solidFill>
              </a:rPr>
              <a:t>1, 1, 3</a:t>
            </a:r>
            <a:endParaRPr lang="zh-CN" altLang="en-US" dirty="0">
              <a:solidFill>
                <a:schemeClr val="bg1"/>
              </a:solidFill>
            </a:endParaRPr>
          </a:p>
        </p:txBody>
      </p:sp>
      <p:sp>
        <p:nvSpPr>
          <p:cNvPr id="37" name="TextBox 8">
            <a:extLst>
              <a:ext uri="{FF2B5EF4-FFF2-40B4-BE49-F238E27FC236}">
                <a16:creationId xmlns:a16="http://schemas.microsoft.com/office/drawing/2014/main" id="{CFF1A790-E0C9-49B4-941F-1DDDB4E6951F}"/>
              </a:ext>
            </a:extLst>
          </p:cNvPr>
          <p:cNvSpPr txBox="1">
            <a:spLocks noChangeArrowheads="1"/>
          </p:cNvSpPr>
          <p:nvPr/>
        </p:nvSpPr>
        <p:spPr bwMode="auto">
          <a:xfrm>
            <a:off x="7809484" y="5582090"/>
            <a:ext cx="1809515"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solidFill>
                  <a:schemeClr val="bg1"/>
                </a:solidFill>
              </a:rPr>
              <a:t>3, 3, 3</a:t>
            </a:r>
            <a:endParaRPr lang="zh-CN" altLang="en-US" dirty="0">
              <a:solidFill>
                <a:schemeClr val="bg1"/>
              </a:solidFill>
            </a:endParaRPr>
          </a:p>
        </p:txBody>
      </p:sp>
      <p:sp>
        <p:nvSpPr>
          <p:cNvPr id="38" name="TextBox 9">
            <a:extLst>
              <a:ext uri="{FF2B5EF4-FFF2-40B4-BE49-F238E27FC236}">
                <a16:creationId xmlns:a16="http://schemas.microsoft.com/office/drawing/2014/main" id="{9FF0E794-24B7-45A5-AC31-42F137711D4D}"/>
              </a:ext>
            </a:extLst>
          </p:cNvPr>
          <p:cNvSpPr txBox="1">
            <a:spLocks noChangeArrowheads="1"/>
          </p:cNvSpPr>
          <p:nvPr/>
        </p:nvSpPr>
        <p:spPr bwMode="auto">
          <a:xfrm>
            <a:off x="10280671" y="1043735"/>
            <a:ext cx="1440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a:t>1</a:t>
            </a:r>
            <a:endParaRPr lang="zh-CN" altLang="en-US"/>
          </a:p>
        </p:txBody>
      </p:sp>
      <p:sp>
        <p:nvSpPr>
          <p:cNvPr id="39" name="TextBox 33">
            <a:extLst>
              <a:ext uri="{FF2B5EF4-FFF2-40B4-BE49-F238E27FC236}">
                <a16:creationId xmlns:a16="http://schemas.microsoft.com/office/drawing/2014/main" id="{1E233119-45D3-4A7F-936C-1596D4C8C12D}"/>
              </a:ext>
            </a:extLst>
          </p:cNvPr>
          <p:cNvSpPr txBox="1">
            <a:spLocks noChangeArrowheads="1"/>
          </p:cNvSpPr>
          <p:nvPr/>
        </p:nvSpPr>
        <p:spPr bwMode="auto">
          <a:xfrm>
            <a:off x="10280671" y="1043775"/>
            <a:ext cx="1440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solidFill>
                  <a:srgbClr val="FF0000"/>
                </a:solidFill>
              </a:rPr>
              <a:t>3</a:t>
            </a:r>
            <a:endParaRPr lang="zh-CN" altLang="en-US" dirty="0">
              <a:solidFill>
                <a:srgbClr val="FF0000"/>
              </a:solidFill>
            </a:endParaRPr>
          </a:p>
        </p:txBody>
      </p:sp>
      <p:cxnSp>
        <p:nvCxnSpPr>
          <p:cNvPr id="3" name="直接连接符 2">
            <a:extLst>
              <a:ext uri="{FF2B5EF4-FFF2-40B4-BE49-F238E27FC236}">
                <a16:creationId xmlns:a16="http://schemas.microsoft.com/office/drawing/2014/main" id="{AA1AF612-55A6-4531-B937-79641B9DF8A5}"/>
              </a:ext>
            </a:extLst>
          </p:cNvPr>
          <p:cNvCxnSpPr>
            <a:cxnSpLocks/>
          </p:cNvCxnSpPr>
          <p:nvPr/>
        </p:nvCxnSpPr>
        <p:spPr bwMode="auto">
          <a:xfrm flipV="1">
            <a:off x="633181" y="3474005"/>
            <a:ext cx="11132655"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4584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p:txBody>
          <a:bodyPr/>
          <a:lstStyle/>
          <a:p>
            <a:r>
              <a:rPr lang="zh-CN" altLang="en-US" sz="3200" b="0" dirty="0">
                <a:ea typeface="黑体" pitchFamily="49" charset="-122"/>
              </a:rPr>
              <a:t>引用类型参数</a:t>
            </a:r>
          </a:p>
        </p:txBody>
      </p:sp>
      <p:sp>
        <p:nvSpPr>
          <p:cNvPr id="23555" name="Rectangle 4"/>
          <p:cNvSpPr>
            <a:spLocks noGrp="1" noChangeArrowheads="1"/>
          </p:cNvSpPr>
          <p:nvPr>
            <p:ph type="body" idx="1"/>
          </p:nvPr>
        </p:nvSpPr>
        <p:spPr/>
        <p:txBody>
          <a:bodyPr/>
          <a:lstStyle/>
          <a:p>
            <a:pPr>
              <a:lnSpc>
                <a:spcPct val="90000"/>
              </a:lnSpc>
            </a:pPr>
            <a:r>
              <a:rPr lang="zh-CN" altLang="en-GB" sz="2400" dirty="0">
                <a:latin typeface="Courier New" pitchFamily="49" charset="0"/>
                <a:cs typeface="Courier New" pitchFamily="49" charset="0"/>
              </a:rPr>
              <a:t>引用传递：把实参的地址传给相应的形式参数</a:t>
            </a:r>
            <a:endParaRPr lang="en-US" altLang="zh-CN" sz="2400" dirty="0">
              <a:latin typeface="Courier New" pitchFamily="49" charset="0"/>
              <a:cs typeface="Courier New" pitchFamily="49" charset="0"/>
            </a:endParaRPr>
          </a:p>
          <a:p>
            <a:pPr>
              <a:lnSpc>
                <a:spcPct val="90000"/>
              </a:lnSpc>
            </a:pPr>
            <a:endParaRPr lang="en-GB" altLang="zh-CN" sz="2400" dirty="0">
              <a:latin typeface="Courier New" pitchFamily="49" charset="0"/>
              <a:cs typeface="Courier New" pitchFamily="49" charset="0"/>
            </a:endParaRPr>
          </a:p>
          <a:p>
            <a:pPr>
              <a:lnSpc>
                <a:spcPct val="90000"/>
              </a:lnSpc>
              <a:buFontTx/>
              <a:buNone/>
            </a:pPr>
            <a:r>
              <a:rPr lang="en-GB" altLang="zh-CN" sz="2400" dirty="0">
                <a:latin typeface="Courier New" pitchFamily="49" charset="0"/>
                <a:cs typeface="Courier New" pitchFamily="49" charset="0"/>
              </a:rPr>
              <a:t>	</a:t>
            </a:r>
            <a:r>
              <a:rPr lang="en-US" altLang="zh-CN" sz="2400" dirty="0">
                <a:latin typeface="Courier New" pitchFamily="49" charset="0"/>
                <a:cs typeface="Courier New" pitchFamily="49" charset="0"/>
              </a:rPr>
              <a:t>void Swap(</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&amp;</a:t>
            </a:r>
            <a:r>
              <a:rPr lang="en-US" altLang="zh-CN" sz="2400" dirty="0">
                <a:latin typeface="Courier New" pitchFamily="49" charset="0"/>
                <a:cs typeface="Courier New" pitchFamily="49" charset="0"/>
              </a:rPr>
              <a:t>x,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&amp;</a:t>
            </a:r>
            <a:r>
              <a:rPr lang="en-US" altLang="zh-CN" sz="2400" dirty="0">
                <a:latin typeface="Courier New" pitchFamily="49" charset="0"/>
                <a:cs typeface="Courier New" pitchFamily="49" charset="0"/>
              </a:rPr>
              <a:t>y)</a:t>
            </a:r>
          </a:p>
          <a:p>
            <a:pPr>
              <a:lnSpc>
                <a:spcPct val="90000"/>
              </a:lnSpc>
              <a:buFontTx/>
              <a:buNone/>
            </a:pPr>
            <a:r>
              <a:rPr lang="en-US" altLang="zh-CN" sz="2400" dirty="0">
                <a:latin typeface="Courier New" pitchFamily="49" charset="0"/>
                <a:cs typeface="Courier New" pitchFamily="49" charset="0"/>
              </a:rPr>
              <a:t>	{	</a:t>
            </a:r>
          </a:p>
          <a:p>
            <a:pPr>
              <a:lnSpc>
                <a:spcPct val="90000"/>
              </a:lnSpc>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t = x;</a:t>
            </a:r>
          </a:p>
          <a:p>
            <a:pPr>
              <a:lnSpc>
                <a:spcPct val="90000"/>
              </a:lnSpc>
              <a:buFontTx/>
              <a:buNone/>
            </a:pPr>
            <a:r>
              <a:rPr lang="en-US" altLang="zh-CN" sz="2400" dirty="0">
                <a:latin typeface="Courier New" pitchFamily="49" charset="0"/>
                <a:cs typeface="Courier New" pitchFamily="49" charset="0"/>
              </a:rPr>
              <a:t>		x = y;</a:t>
            </a:r>
          </a:p>
          <a:p>
            <a:pPr>
              <a:lnSpc>
                <a:spcPct val="90000"/>
              </a:lnSpc>
              <a:buFontTx/>
              <a:buNone/>
            </a:pPr>
            <a:r>
              <a:rPr lang="en-US" altLang="zh-CN" sz="2400" dirty="0">
                <a:latin typeface="Courier New" pitchFamily="49" charset="0"/>
                <a:cs typeface="Courier New" pitchFamily="49" charset="0"/>
              </a:rPr>
              <a:t>		y = t;</a:t>
            </a:r>
          </a:p>
          <a:p>
            <a:pPr>
              <a:lnSpc>
                <a:spcPct val="90000"/>
              </a:lnSpc>
              <a:buFontTx/>
              <a:buNone/>
            </a:pPr>
            <a:r>
              <a:rPr lang="en-US" altLang="zh-CN" sz="2400" dirty="0">
                <a:latin typeface="Courier New" pitchFamily="49" charset="0"/>
                <a:cs typeface="Courier New" pitchFamily="49" charset="0"/>
              </a:rPr>
              <a:t>	}</a:t>
            </a:r>
          </a:p>
          <a:p>
            <a:pPr>
              <a:lnSpc>
                <a:spcPct val="90000"/>
              </a:lnSpc>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main()</a:t>
            </a:r>
          </a:p>
          <a:p>
            <a:pPr>
              <a:lnSpc>
                <a:spcPct val="90000"/>
              </a:lnSpc>
              <a:buFontTx/>
              <a:buNone/>
            </a:pPr>
            <a:r>
              <a:rPr lang="en-US" altLang="zh-CN" sz="2400" dirty="0">
                <a:latin typeface="Courier New" pitchFamily="49" charset="0"/>
                <a:cs typeface="Courier New" pitchFamily="49" charset="0"/>
              </a:rPr>
              <a:t>	{	int a=5, b=9;</a:t>
            </a:r>
          </a:p>
          <a:p>
            <a:pPr>
              <a:lnSpc>
                <a:spcPct val="90000"/>
              </a:lnSpc>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cout</a:t>
            </a:r>
            <a:r>
              <a:rPr lang="en-US" altLang="zh-CN" sz="2400" dirty="0">
                <a:latin typeface="Courier New" pitchFamily="49" charset="0"/>
                <a:cs typeface="Courier New" pitchFamily="49" charset="0"/>
              </a:rPr>
              <a:t> &lt;&lt; a &lt;&lt; ', ' &lt;&lt; b &lt;&lt; </a:t>
            </a:r>
            <a:r>
              <a:rPr lang="en-US" altLang="zh-CN" sz="2400" dirty="0" err="1">
                <a:latin typeface="Courier New" pitchFamily="49" charset="0"/>
                <a:cs typeface="Courier New" pitchFamily="49" charset="0"/>
              </a:rPr>
              <a:t>endl</a:t>
            </a:r>
            <a:r>
              <a:rPr lang="en-U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结果为：</a:t>
            </a:r>
            <a:r>
              <a:rPr lang="en-US" altLang="zh-CN" sz="2400" dirty="0">
                <a:latin typeface="Courier New" pitchFamily="49" charset="0"/>
                <a:cs typeface="Courier New" pitchFamily="49" charset="0"/>
              </a:rPr>
              <a:t>5, 9</a:t>
            </a:r>
          </a:p>
          <a:p>
            <a:pPr>
              <a:lnSpc>
                <a:spcPct val="90000"/>
              </a:lnSpc>
              <a:buFontTx/>
              <a:buNone/>
            </a:pPr>
            <a:r>
              <a:rPr lang="en-US" altLang="zh-CN" sz="2400" dirty="0">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Swap(a, b);</a:t>
            </a:r>
          </a:p>
          <a:p>
            <a:pPr>
              <a:lnSpc>
                <a:spcPct val="90000"/>
              </a:lnSpc>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cout</a:t>
            </a:r>
            <a:r>
              <a:rPr lang="en-US" altLang="zh-CN" sz="2400" dirty="0">
                <a:latin typeface="Courier New" pitchFamily="49" charset="0"/>
                <a:cs typeface="Courier New" pitchFamily="49" charset="0"/>
              </a:rPr>
              <a:t> &lt;&lt; a &lt;&lt; ', ' &lt;&lt; b &lt;&lt; </a:t>
            </a:r>
            <a:r>
              <a:rPr lang="en-US" altLang="zh-CN" sz="2400" dirty="0" err="1">
                <a:latin typeface="Courier New" pitchFamily="49" charset="0"/>
                <a:cs typeface="Courier New" pitchFamily="49" charset="0"/>
              </a:rPr>
              <a:t>endl</a:t>
            </a:r>
            <a:r>
              <a:rPr lang="en-U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结果为：</a:t>
            </a:r>
            <a:r>
              <a:rPr lang="en-US" altLang="zh-CN" sz="2400" dirty="0">
                <a:latin typeface="Courier New" pitchFamily="49" charset="0"/>
                <a:cs typeface="Courier New" pitchFamily="49" charset="0"/>
              </a:rPr>
              <a:t>9, 5</a:t>
            </a:r>
          </a:p>
          <a:p>
            <a:pPr>
              <a:lnSpc>
                <a:spcPct val="90000"/>
              </a:lnSpc>
              <a:buFontTx/>
              <a:buNone/>
            </a:pPr>
            <a:r>
              <a:rPr lang="en-US" altLang="zh-CN" sz="2400" dirty="0">
                <a:latin typeface="Courier New" pitchFamily="49" charset="0"/>
                <a:cs typeface="Courier New" pitchFamily="49" charset="0"/>
              </a:rPr>
              <a:t>		return 0;</a:t>
            </a:r>
          </a:p>
          <a:p>
            <a:pPr>
              <a:lnSpc>
                <a:spcPct val="90000"/>
              </a:lnSpc>
              <a:buFontTx/>
              <a:buNone/>
            </a:pPr>
            <a:r>
              <a:rPr lang="en-US" altLang="zh-CN" sz="2400" dirty="0">
                <a:latin typeface="Courier New" pitchFamily="49" charset="0"/>
                <a:cs typeface="Courier New" pitchFamily="49" charset="0"/>
              </a:rPr>
              <a:t>	}</a:t>
            </a:r>
            <a:endParaRPr lang="zh-CN" altLang="en-US" sz="2400" dirty="0">
              <a:latin typeface="Courier New" pitchFamily="49" charset="0"/>
              <a:cs typeface="Courier New" pitchFamily="49" charset="0"/>
            </a:endParaRPr>
          </a:p>
        </p:txBody>
      </p:sp>
      <p:sp>
        <p:nvSpPr>
          <p:cNvPr id="531462" name="Line 6"/>
          <p:cNvSpPr>
            <a:spLocks noChangeShapeType="1"/>
          </p:cNvSpPr>
          <p:nvPr/>
        </p:nvSpPr>
        <p:spPr bwMode="auto">
          <a:xfrm flipV="1">
            <a:off x="2114816" y="2033845"/>
            <a:ext cx="1056079" cy="3313112"/>
          </a:xfrm>
          <a:prstGeom prst="line">
            <a:avLst/>
          </a:prstGeom>
          <a:noFill/>
          <a:ln w="63500" cmpd="dbl">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31463" name="Line 7"/>
          <p:cNvSpPr>
            <a:spLocks noChangeShapeType="1"/>
          </p:cNvSpPr>
          <p:nvPr/>
        </p:nvSpPr>
        <p:spPr bwMode="auto">
          <a:xfrm flipV="1">
            <a:off x="2595237" y="2106870"/>
            <a:ext cx="2014804" cy="3168650"/>
          </a:xfrm>
          <a:prstGeom prst="line">
            <a:avLst/>
          </a:prstGeom>
          <a:noFill/>
          <a:ln w="63500" cmpd="dbl">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3558"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55BA600B-D277-4CC9-8A22-04937B4EDE84}" type="slidenum">
              <a:rPr lang="en-US" altLang="zh-CN" sz="1200">
                <a:ea typeface="楷体_GB2312" pitchFamily="49" charset="-122"/>
              </a:rPr>
              <a:pPr algn="r" eaLnBrk="1" hangingPunct="1"/>
              <a:t>87</a:t>
            </a:fld>
            <a:endParaRPr lang="en-US" altLang="zh-CN" sz="1200">
              <a:ea typeface="楷体_GB2312" pitchFamily="49" charset="-122"/>
            </a:endParaRPr>
          </a:p>
        </p:txBody>
      </p:sp>
      <p:sp>
        <p:nvSpPr>
          <p:cNvPr id="7" name="椭圆 6"/>
          <p:cNvSpPr/>
          <p:nvPr/>
        </p:nvSpPr>
        <p:spPr bwMode="auto">
          <a:xfrm>
            <a:off x="964636" y="2816980"/>
            <a:ext cx="315035" cy="432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8" name="椭圆 7"/>
          <p:cNvSpPr/>
          <p:nvPr/>
        </p:nvSpPr>
        <p:spPr bwMode="auto">
          <a:xfrm>
            <a:off x="2404796" y="2411935"/>
            <a:ext cx="315035" cy="432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 name="椭圆 8"/>
          <p:cNvSpPr/>
          <p:nvPr/>
        </p:nvSpPr>
        <p:spPr bwMode="auto">
          <a:xfrm>
            <a:off x="1639710" y="2843935"/>
            <a:ext cx="315035" cy="432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 name="椭圆 9"/>
          <p:cNvSpPr/>
          <p:nvPr/>
        </p:nvSpPr>
        <p:spPr bwMode="auto">
          <a:xfrm>
            <a:off x="964636" y="3203975"/>
            <a:ext cx="315035" cy="432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1" name="矩形 10"/>
          <p:cNvSpPr/>
          <p:nvPr/>
        </p:nvSpPr>
        <p:spPr>
          <a:xfrm>
            <a:off x="5906844" y="3803670"/>
            <a:ext cx="2949846" cy="461665"/>
          </a:xfrm>
          <a:prstGeom prst="rect">
            <a:avLst/>
          </a:prstGeom>
          <a:ln>
            <a:solidFill>
              <a:schemeClr val="tx1"/>
            </a:solidFill>
          </a:ln>
        </p:spPr>
        <p:txBody>
          <a:bodyPr wrap="none">
            <a:spAutoFit/>
          </a:bodyPr>
          <a:lstStyle/>
          <a:p>
            <a:r>
              <a:rPr lang="en-US" altLang="zh-CN" b="1" dirty="0" err="1">
                <a:latin typeface="Courier New" pitchFamily="49" charset="0"/>
                <a:cs typeface="Courier New" pitchFamily="49" charset="0"/>
              </a:rPr>
              <a:t>MySwap</a:t>
            </a:r>
            <a:r>
              <a:rPr lang="en-US"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&amp;</a:t>
            </a:r>
            <a:r>
              <a:rPr lang="en-US" altLang="zh-CN" b="1" dirty="0">
                <a:latin typeface="Courier New" pitchFamily="49" charset="0"/>
                <a:cs typeface="Courier New" pitchFamily="49" charset="0"/>
              </a:rPr>
              <a:t>m, </a:t>
            </a:r>
            <a:r>
              <a:rPr lang="en-US" altLang="zh-CN" b="1" dirty="0">
                <a:solidFill>
                  <a:srgbClr val="FF0000"/>
                </a:solidFill>
                <a:latin typeface="Courier New" pitchFamily="49" charset="0"/>
                <a:cs typeface="Courier New" pitchFamily="49" charset="0"/>
              </a:rPr>
              <a:t>&amp;</a:t>
            </a:r>
            <a:r>
              <a:rPr lang="en-US" altLang="zh-CN" b="1" dirty="0">
                <a:latin typeface="Courier New" pitchFamily="49" charset="0"/>
                <a:cs typeface="Courier New" pitchFamily="49" charset="0"/>
              </a:rPr>
              <a:t>n);</a:t>
            </a:r>
            <a:endParaRPr lang="zh-CN" altLang="en-US" b="1" dirty="0"/>
          </a:p>
        </p:txBody>
      </p:sp>
      <p:sp>
        <p:nvSpPr>
          <p:cNvPr id="12" name="矩形 3"/>
          <p:cNvSpPr>
            <a:spLocks noChangeArrowheads="1"/>
          </p:cNvSpPr>
          <p:nvPr/>
        </p:nvSpPr>
        <p:spPr bwMode="auto">
          <a:xfrm>
            <a:off x="5915186" y="1473822"/>
            <a:ext cx="5837596" cy="2308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b="1" dirty="0">
                <a:latin typeface="Courier New" pitchFamily="49" charset="0"/>
                <a:cs typeface="Courier New" pitchFamily="49" charset="0"/>
              </a:rPr>
              <a:t>void </a:t>
            </a:r>
            <a:r>
              <a:rPr lang="en-US" altLang="zh-CN" b="1" dirty="0" err="1">
                <a:latin typeface="Courier New" pitchFamily="49" charset="0"/>
                <a:cs typeface="Courier New" pitchFamily="49" charset="0"/>
              </a:rPr>
              <a:t>MySwap</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pm,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a:t>
            </a:r>
            <a:r>
              <a:rPr lang="en-US" altLang="zh-CN" b="1" dirty="0" err="1">
                <a:latin typeface="Courier New" pitchFamily="49" charset="0"/>
                <a:cs typeface="Courier New" pitchFamily="49" charset="0"/>
              </a:rPr>
              <a:t>pn</a:t>
            </a: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a:p>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temp = </a:t>
            </a:r>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pm;</a:t>
            </a:r>
            <a:endParaRPr lang="zh-CN" altLang="zh-CN" b="1" dirty="0">
              <a:latin typeface="Courier New" pitchFamily="49" charset="0"/>
              <a:cs typeface="Courier New" pitchFamily="49" charset="0"/>
            </a:endParaRPr>
          </a:p>
          <a:p>
            <a:r>
              <a:rPr lang="en-US" altLang="zh-CN"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pm = </a:t>
            </a:r>
            <a:r>
              <a:rPr lang="en-US" altLang="zh-CN" b="1" dirty="0">
                <a:solidFill>
                  <a:srgbClr val="FF0000"/>
                </a:solidFill>
                <a:latin typeface="Courier New" pitchFamily="49" charset="0"/>
                <a:cs typeface="Courier New" pitchFamily="49" charset="0"/>
              </a:rPr>
              <a:t>*</a:t>
            </a:r>
            <a:r>
              <a:rPr lang="en-US" altLang="zh-CN" b="1" dirty="0" err="1">
                <a:latin typeface="Courier New" pitchFamily="49" charset="0"/>
                <a:cs typeface="Courier New" pitchFamily="49" charset="0"/>
              </a:rPr>
              <a:t>pn</a:t>
            </a: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a:p>
            <a:r>
              <a:rPr lang="en-US" altLang="zh-CN"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a:t>
            </a:r>
            <a:r>
              <a:rPr lang="en-US" altLang="zh-CN" b="1" dirty="0" err="1">
                <a:latin typeface="Courier New" pitchFamily="49" charset="0"/>
                <a:cs typeface="Courier New" pitchFamily="49" charset="0"/>
              </a:rPr>
              <a:t>pn</a:t>
            </a:r>
            <a:r>
              <a:rPr lang="en-US" altLang="zh-CN" b="1" dirty="0">
                <a:latin typeface="Courier New" pitchFamily="49" charset="0"/>
                <a:cs typeface="Courier New" pitchFamily="49" charset="0"/>
              </a:rPr>
              <a:t> = temp;</a:t>
            </a:r>
            <a:endParaRPr lang="zh-CN" altLang="zh-CN" b="1" dirty="0">
              <a:latin typeface="Courier New" pitchFamily="49" charset="0"/>
              <a:cs typeface="Courier New" pitchFamily="49" charset="0"/>
            </a:endParaRPr>
          </a:p>
          <a:p>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p:txBody>
      </p:sp>
      <p:sp>
        <p:nvSpPr>
          <p:cNvPr id="2" name="TextBox 1"/>
          <p:cNvSpPr txBox="1"/>
          <p:nvPr/>
        </p:nvSpPr>
        <p:spPr>
          <a:xfrm>
            <a:off x="7936653" y="143635"/>
            <a:ext cx="3825425" cy="461665"/>
          </a:xfrm>
          <a:prstGeom prst="rect">
            <a:avLst/>
          </a:prstGeom>
          <a:noFill/>
          <a:ln>
            <a:solidFill>
              <a:schemeClr val="tx1"/>
            </a:solidFill>
          </a:ln>
        </p:spPr>
        <p:txBody>
          <a:bodyPr wrap="square" rtlCol="0">
            <a:spAutoFit/>
          </a:bodyPr>
          <a:lstStyle/>
          <a:p>
            <a:r>
              <a:rPr lang="en-US" altLang="zh-CN" dirty="0"/>
              <a:t>C++ </a:t>
            </a:r>
            <a:r>
              <a:rPr lang="zh-CN" altLang="en-US" dirty="0"/>
              <a:t>有这样的库函数 </a:t>
            </a:r>
            <a:r>
              <a:rPr lang="en-US" altLang="zh-CN" dirty="0"/>
              <a:t>swap</a:t>
            </a:r>
            <a:r>
              <a:rPr lang="zh-CN" altLang="en-US" dirty="0"/>
              <a:t>！</a:t>
            </a:r>
          </a:p>
        </p:txBody>
      </p:sp>
    </p:spTree>
    <p:extLst>
      <p:ext uri="{BB962C8B-B14F-4D97-AF65-F5344CB8AC3E}">
        <p14:creationId xmlns:p14="http://schemas.microsoft.com/office/powerpoint/2010/main" val="3348426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14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14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2" grpId="0" animBg="1"/>
      <p:bldP spid="531463" grpId="0" animBg="1"/>
      <p:bldP spid="7" grpId="0" animBg="1"/>
      <p:bldP spid="8" grpId="0" animBg="1"/>
      <p:bldP spid="9" grpId="0" animBg="1"/>
      <p:bldP spid="10" grpId="0" animBg="1"/>
      <p:bldP spid="11" grpId="0" animBg="1"/>
      <p:bldP spid="12" grpId="0" animBg="1"/>
      <p:bldP spid="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p:txBody>
          <a:bodyPr/>
          <a:lstStyle/>
          <a:p>
            <a:pPr>
              <a:lnSpc>
                <a:spcPct val="90000"/>
              </a:lnSpc>
              <a:buFontTx/>
              <a:buNone/>
            </a:pPr>
            <a:r>
              <a:rPr lang="en-US" altLang="zh-CN" sz="2400" dirty="0">
                <a:latin typeface="Courier New" pitchFamily="49" charset="0"/>
                <a:cs typeface="Courier New" pitchFamily="49" charset="0"/>
              </a:rPr>
              <a:t>	void F(</a:t>
            </a:r>
            <a:r>
              <a:rPr lang="en-US" altLang="zh-CN" sz="2400" dirty="0" err="1">
                <a:solidFill>
                  <a:srgbClr val="FF0000"/>
                </a:solidFill>
                <a:latin typeface="Courier New" pitchFamily="49" charset="0"/>
                <a:cs typeface="Courier New" pitchFamily="49" charset="0"/>
              </a:rPr>
              <a:t>const</a:t>
            </a: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&amp;x)</a:t>
            </a:r>
          </a:p>
          <a:p>
            <a:pPr>
              <a:lnSpc>
                <a:spcPct val="90000"/>
              </a:lnSpc>
              <a:buFontTx/>
              <a:buNone/>
            </a:pPr>
            <a:r>
              <a:rPr lang="en-US" altLang="zh-CN" sz="2400" dirty="0">
                <a:latin typeface="Courier New" pitchFamily="49" charset="0"/>
                <a:cs typeface="Courier New" pitchFamily="49" charset="0"/>
              </a:rPr>
              <a:t>	{	......</a:t>
            </a:r>
          </a:p>
          <a:p>
            <a:pPr>
              <a:lnSpc>
                <a:spcPct val="90000"/>
              </a:lnSpc>
              <a:buFontTx/>
              <a:buNone/>
            </a:pPr>
            <a:r>
              <a:rPr lang="en-US" altLang="zh-CN" sz="2400" dirty="0">
                <a:latin typeface="Courier New" pitchFamily="49" charset="0"/>
                <a:cs typeface="Courier New" pitchFamily="49" charset="0"/>
              </a:rPr>
              <a:t>		x = 1;  //Error</a:t>
            </a:r>
          </a:p>
          <a:p>
            <a:pPr>
              <a:lnSpc>
                <a:spcPct val="90000"/>
              </a:lnSpc>
              <a:buFontTx/>
              <a:buNone/>
            </a:pPr>
            <a:r>
              <a:rPr lang="en-US" altLang="zh-CN" sz="2400" dirty="0">
                <a:latin typeface="Courier New" pitchFamily="49" charset="0"/>
                <a:cs typeface="Courier New" pitchFamily="49" charset="0"/>
              </a:rPr>
              <a:t>		......</a:t>
            </a:r>
          </a:p>
          <a:p>
            <a:pPr>
              <a:lnSpc>
                <a:spcPct val="90000"/>
              </a:lnSpc>
              <a:buFontTx/>
              <a:buNone/>
            </a:pPr>
            <a:r>
              <a:rPr lang="en-US" altLang="zh-CN" sz="2400" dirty="0">
                <a:latin typeface="Courier New" pitchFamily="49" charset="0"/>
                <a:cs typeface="Courier New" pitchFamily="49" charset="0"/>
              </a:rPr>
              <a:t>	}</a:t>
            </a:r>
          </a:p>
          <a:p>
            <a:pPr>
              <a:lnSpc>
                <a:spcPct val="90000"/>
              </a:lnSpc>
              <a:buFontTx/>
              <a:buNone/>
            </a:pPr>
            <a:r>
              <a:rPr lang="en-US" altLang="zh-CN" sz="2400" dirty="0">
                <a:latin typeface="Courier New" pitchFamily="49" charset="0"/>
                <a:cs typeface="Courier New" pitchFamily="49" charset="0"/>
              </a:rPr>
              <a:t>	</a:t>
            </a:r>
          </a:p>
          <a:p>
            <a:pPr>
              <a:lnSpc>
                <a:spcPct val="90000"/>
              </a:lnSpc>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main()</a:t>
            </a:r>
          </a:p>
          <a:p>
            <a:pPr>
              <a:lnSpc>
                <a:spcPct val="90000"/>
              </a:lnSpc>
              <a:buFontTx/>
              <a:buNone/>
            </a:pPr>
            <a:r>
              <a:rPr lang="en-US" altLang="zh-CN" sz="2400" dirty="0">
                <a:latin typeface="Courier New" pitchFamily="49" charset="0"/>
                <a:cs typeface="Courier New" pitchFamily="49" charset="0"/>
              </a:rPr>
              <a:t>	{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a;</a:t>
            </a:r>
          </a:p>
          <a:p>
            <a:pPr>
              <a:lnSpc>
                <a:spcPct val="90000"/>
              </a:lnSpc>
              <a:buFontTx/>
              <a:buNone/>
            </a:pPr>
            <a:r>
              <a:rPr lang="en-US" altLang="zh-CN" sz="2400" dirty="0">
                <a:latin typeface="Courier New" pitchFamily="49" charset="0"/>
                <a:cs typeface="Courier New" pitchFamily="49" charset="0"/>
              </a:rPr>
              <a:t>		F(a);</a:t>
            </a:r>
          </a:p>
          <a:p>
            <a:pPr>
              <a:lnSpc>
                <a:spcPct val="90000"/>
              </a:lnSpc>
              <a:buFontTx/>
              <a:buNone/>
            </a:pPr>
            <a:r>
              <a:rPr lang="en-US" altLang="zh-CN" sz="2400" dirty="0">
                <a:latin typeface="Courier New" pitchFamily="49" charset="0"/>
                <a:cs typeface="Courier New" pitchFamily="49" charset="0"/>
              </a:rPr>
              <a:t>		return 0;</a:t>
            </a:r>
          </a:p>
          <a:p>
            <a:pPr>
              <a:lnSpc>
                <a:spcPct val="90000"/>
              </a:lnSpc>
              <a:buFontTx/>
              <a:buNone/>
            </a:pPr>
            <a:r>
              <a:rPr lang="en-US" altLang="zh-CN" sz="2400" dirty="0">
                <a:latin typeface="Courier New" pitchFamily="49" charset="0"/>
                <a:cs typeface="Courier New" pitchFamily="49" charset="0"/>
              </a:rPr>
              <a:t>	}</a:t>
            </a:r>
          </a:p>
        </p:txBody>
      </p:sp>
      <p:sp>
        <p:nvSpPr>
          <p:cNvPr id="24579" name="Rectangle 3"/>
          <p:cNvSpPr>
            <a:spLocks noGrp="1" noChangeArrowheads="1"/>
          </p:cNvSpPr>
          <p:nvPr>
            <p:ph type="title"/>
          </p:nvPr>
        </p:nvSpPr>
        <p:spPr/>
        <p:txBody>
          <a:bodyPr/>
          <a:lstStyle/>
          <a:p>
            <a:r>
              <a:rPr lang="zh-CN" altLang="en-US" sz="3200"/>
              <a:t>常量引用</a:t>
            </a:r>
            <a:r>
              <a:rPr lang="en-US" altLang="zh-CN" sz="3200"/>
              <a:t>-</a:t>
            </a:r>
            <a:r>
              <a:rPr lang="zh-CN" altLang="en-US" sz="3200"/>
              <a:t>防止函数副作用问题</a:t>
            </a:r>
          </a:p>
        </p:txBody>
      </p:sp>
      <p:sp>
        <p:nvSpPr>
          <p:cNvPr id="24580"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38DEBF67-4105-4326-8C09-068D366A1700}" type="slidenum">
              <a:rPr lang="en-US" altLang="zh-CN" sz="1200">
                <a:ea typeface="楷体_GB2312" pitchFamily="49" charset="-122"/>
              </a:rPr>
              <a:pPr algn="r" eaLnBrk="1" hangingPunct="1"/>
              <a:t>88</a:t>
            </a:fld>
            <a:endParaRPr lang="en-US" altLang="zh-CN" sz="1200">
              <a:ea typeface="楷体_GB2312" pitchFamily="49" charset="-122"/>
            </a:endParaRPr>
          </a:p>
        </p:txBody>
      </p:sp>
    </p:spTree>
    <p:extLst>
      <p:ext uri="{BB962C8B-B14F-4D97-AF65-F5344CB8AC3E}">
        <p14:creationId xmlns:p14="http://schemas.microsoft.com/office/powerpoint/2010/main" val="15642645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r>
              <a:rPr lang="zh-CN" altLang="en-US" sz="3200" b="0" dirty="0">
                <a:ea typeface="黑体" pitchFamily="49" charset="-122"/>
              </a:rPr>
              <a:t>引用与指针的异同点</a:t>
            </a:r>
          </a:p>
        </p:txBody>
      </p:sp>
      <p:sp>
        <p:nvSpPr>
          <p:cNvPr id="530436" name="Rectangle 4"/>
          <p:cNvSpPr>
            <a:spLocks noGrp="1" noChangeArrowheads="1"/>
          </p:cNvSpPr>
          <p:nvPr>
            <p:ph type="body" idx="1"/>
          </p:nvPr>
        </p:nvSpPr>
        <p:spPr/>
        <p:txBody>
          <a:bodyPr/>
          <a:lstStyle/>
          <a:p>
            <a:pPr algn="just"/>
            <a:r>
              <a:rPr lang="zh-CN" altLang="en-US"/>
              <a:t>引用类型与指针类型都可以实现</a:t>
            </a:r>
            <a:r>
              <a:rPr lang="zh-CN" altLang="en-US">
                <a:solidFill>
                  <a:srgbClr val="FF0000"/>
                </a:solidFill>
              </a:rPr>
              <a:t>通过一个变量访问另一个变量</a:t>
            </a:r>
            <a:r>
              <a:rPr lang="zh-CN" altLang="en-US"/>
              <a:t>，但</a:t>
            </a:r>
            <a:r>
              <a:rPr lang="zh-CN" altLang="en-US">
                <a:solidFill>
                  <a:srgbClr val="FF0000"/>
                </a:solidFill>
              </a:rPr>
              <a:t>访问的语法形式</a:t>
            </a:r>
            <a:r>
              <a:rPr lang="zh-CN" altLang="en-US"/>
              <a:t>不同：引用采用变量名直接访问，指针则采用取值操作间接访问。引用类型的访问过程对使用者而言是</a:t>
            </a:r>
            <a:r>
              <a:rPr lang="zh-CN" altLang="en-US">
                <a:solidFill>
                  <a:srgbClr val="0000FF"/>
                </a:solidFill>
              </a:rPr>
              <a:t>透明</a:t>
            </a:r>
            <a:r>
              <a:rPr lang="zh-CN" altLang="en-US"/>
              <a:t>的，因此更安全。</a:t>
            </a:r>
            <a:endParaRPr lang="en-US" altLang="zh-CN"/>
          </a:p>
          <a:p>
            <a:pPr algn="just"/>
            <a:endParaRPr lang="zh-CN" altLang="en-US">
              <a:cs typeface="Times New Roman" pitchFamily="18" charset="0"/>
            </a:endParaRPr>
          </a:p>
          <a:p>
            <a:pPr algn="just"/>
            <a:r>
              <a:rPr lang="zh-CN" altLang="en-US"/>
              <a:t>在作为函数参数类型时，引用类型参数的实参是一个变量的名字，而指针类型参数的实参是一个变量的地址。引用更</a:t>
            </a:r>
            <a:r>
              <a:rPr lang="zh-CN" altLang="en-US">
                <a:solidFill>
                  <a:srgbClr val="FF0000"/>
                </a:solidFill>
              </a:rPr>
              <a:t>方便</a:t>
            </a:r>
            <a:r>
              <a:rPr lang="zh-CN" altLang="en-US"/>
              <a:t>。除了在定义时指定的被引用变量外，引用类型变量不能再引用其他变量；而指针变量定义后可以指向其他同类型的变量。因此，引用类型比指针类型要</a:t>
            </a:r>
            <a:r>
              <a:rPr lang="zh-CN" altLang="en-US">
                <a:solidFill>
                  <a:srgbClr val="FF0000"/>
                </a:solidFill>
              </a:rPr>
              <a:t>安全</a:t>
            </a:r>
            <a:r>
              <a:rPr lang="zh-CN" altLang="en-US"/>
              <a:t>。</a:t>
            </a:r>
            <a:endParaRPr lang="en-US" altLang="zh-CN"/>
          </a:p>
        </p:txBody>
      </p:sp>
      <p:sp>
        <p:nvSpPr>
          <p:cNvPr id="22532"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13C938AB-AF16-4A35-8799-A6331BE3074F}" type="slidenum">
              <a:rPr lang="en-US" altLang="zh-CN" sz="1200">
                <a:ea typeface="楷体_GB2312" pitchFamily="49" charset="-122"/>
              </a:rPr>
              <a:pPr algn="r" eaLnBrk="1" hangingPunct="1"/>
              <a:t>89</a:t>
            </a:fld>
            <a:endParaRPr lang="en-US" altLang="zh-CN" sz="1200">
              <a:ea typeface="楷体_GB2312" pitchFamily="49" charset="-122"/>
            </a:endParaRPr>
          </a:p>
        </p:txBody>
      </p:sp>
    </p:spTree>
    <p:extLst>
      <p:ext uri="{BB962C8B-B14F-4D97-AF65-F5344CB8AC3E}">
        <p14:creationId xmlns:p14="http://schemas.microsoft.com/office/powerpoint/2010/main" val="1496012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04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zh-CN" dirty="0"/>
              <a:t>指针变量的定义</a:t>
            </a:r>
            <a:endParaRPr lang="zh-CN" altLang="en-US" dirty="0"/>
          </a:p>
        </p:txBody>
      </p:sp>
      <p:sp>
        <p:nvSpPr>
          <p:cNvPr id="20483" name="内容占位符 2"/>
          <p:cNvSpPr>
            <a:spLocks noGrp="1"/>
          </p:cNvSpPr>
          <p:nvPr>
            <p:ph idx="1"/>
          </p:nvPr>
        </p:nvSpPr>
        <p:spPr/>
        <p:txBody>
          <a:bodyPr/>
          <a:lstStyle/>
          <a:p>
            <a:r>
              <a:rPr lang="zh-CN" altLang="zh-CN" sz="2400" dirty="0">
                <a:latin typeface="Courier New" pitchFamily="49" charset="0"/>
                <a:cs typeface="Courier New" pitchFamily="49" charset="0"/>
              </a:rPr>
              <a:t>可以用构造好的指针类型来定义指针变量。</a:t>
            </a:r>
            <a:endParaRPr lang="en-US" altLang="zh-CN" sz="2400" dirty="0">
              <a:latin typeface="Courier New" pitchFamily="49" charset="0"/>
              <a:cs typeface="Courier New" pitchFamily="49" charset="0"/>
            </a:endParaRPr>
          </a:p>
          <a:p>
            <a:pPr lvl="1">
              <a:buFontTx/>
              <a:buNone/>
            </a:pPr>
            <a:r>
              <a:rPr lang="en-US" altLang="zh-CN" dirty="0">
                <a:latin typeface="Courier New" pitchFamily="49" charset="0"/>
                <a:cs typeface="Courier New" pitchFamily="49" charset="0"/>
              </a:rPr>
              <a:t>	typedef </a:t>
            </a:r>
            <a:r>
              <a:rPr lang="en-US" altLang="zh-CN" dirty="0">
                <a:solidFill>
                  <a:srgbClr val="FF0000"/>
                </a:solidFill>
                <a:latin typeface="Courier New" pitchFamily="49" charset="0"/>
                <a:cs typeface="Courier New" pitchFamily="49" charset="0"/>
              </a:rPr>
              <a:t>int *</a:t>
            </a:r>
            <a:r>
              <a:rPr lang="en-US" altLang="zh-CN" dirty="0">
                <a:latin typeface="Courier New" pitchFamily="49" charset="0"/>
                <a:cs typeface="Courier New" pitchFamily="49" charset="0"/>
              </a:rPr>
              <a:t>Pointer;</a:t>
            </a:r>
            <a:endParaRPr lang="zh-CN" altLang="zh-CN" dirty="0">
              <a:latin typeface="Courier New" pitchFamily="49" charset="0"/>
              <a:cs typeface="Courier New" pitchFamily="49" charset="0"/>
            </a:endParaRPr>
          </a:p>
          <a:p>
            <a:pPr lvl="1">
              <a:buFontTx/>
              <a:buNone/>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Pointer</a:t>
            </a:r>
            <a:r>
              <a:rPr lang="en-US" altLang="zh-CN" dirty="0">
                <a:latin typeface="Courier New" pitchFamily="49" charset="0"/>
                <a:cs typeface="Courier New" pitchFamily="49" charset="0"/>
              </a:rPr>
              <a:t> p; </a:t>
            </a:r>
          </a:p>
          <a:p>
            <a:pPr lvl="1">
              <a:buFontTx/>
              <a:buNone/>
            </a:pPr>
            <a:endParaRPr lang="zh-CN" altLang="zh-CN" dirty="0">
              <a:latin typeface="Courier New" pitchFamily="49" charset="0"/>
              <a:cs typeface="Courier New" pitchFamily="49" charset="0"/>
            </a:endParaRPr>
          </a:p>
          <a:p>
            <a:r>
              <a:rPr lang="zh-CN" altLang="zh-CN" sz="2400" dirty="0">
                <a:latin typeface="Courier New" pitchFamily="49" charset="0"/>
                <a:cs typeface="Courier New" pitchFamily="49" charset="0"/>
              </a:rPr>
              <a:t>也可以在构造指针类型的同时直接定义指针变量。</a:t>
            </a:r>
            <a:endParaRPr lang="en-US" altLang="zh-CN" sz="2400" dirty="0">
              <a:latin typeface="Courier New" pitchFamily="49" charset="0"/>
              <a:cs typeface="Courier New" pitchFamily="49" charset="0"/>
            </a:endParaRPr>
          </a:p>
          <a:p>
            <a:pPr lvl="1">
              <a:buFontTx/>
              <a:buNone/>
            </a:pPr>
            <a:r>
              <a:rPr lang="en-US" altLang="zh-CN" dirty="0">
                <a:latin typeface="Courier New" pitchFamily="49" charset="0"/>
                <a:cs typeface="Courier New" pitchFamily="49" charset="0"/>
              </a:rPr>
              <a:t>	</a:t>
            </a:r>
            <a:r>
              <a:rPr lang="en-US" altLang="zh-CN" dirty="0" err="1">
                <a:solidFill>
                  <a:srgbClr val="FF0000"/>
                </a:solidFill>
                <a:latin typeface="Courier New" pitchFamily="49" charset="0"/>
                <a:cs typeface="Courier New" pitchFamily="49" charset="0"/>
              </a:rPr>
              <a:t>int</a:t>
            </a:r>
            <a:r>
              <a:rPr lang="en-US" altLang="zh-CN" dirty="0">
                <a:solidFill>
                  <a:srgbClr val="FF0000"/>
                </a:solidFill>
                <a:latin typeface="Courier New" pitchFamily="49" charset="0"/>
                <a:cs typeface="Courier New" pitchFamily="49" charset="0"/>
              </a:rPr>
              <a:t> *</a:t>
            </a:r>
            <a:r>
              <a:rPr lang="en-US" altLang="zh-CN" dirty="0">
                <a:latin typeface="Courier New" pitchFamily="49" charset="0"/>
                <a:cs typeface="Courier New" pitchFamily="49" charset="0"/>
              </a:rPr>
              <a:t>p;	</a:t>
            </a:r>
          </a:p>
          <a:p>
            <a:pPr lvl="1">
              <a:buFontTx/>
              <a:buNone/>
            </a:pPr>
            <a:r>
              <a:rPr lang="en-US" altLang="zh-CN" dirty="0">
                <a:latin typeface="Courier New" pitchFamily="49" charset="0"/>
                <a:cs typeface="Courier New" pitchFamily="49" charset="0"/>
              </a:rPr>
              <a:t>	//</a:t>
            </a:r>
            <a:r>
              <a:rPr kumimoji="1" lang="zh-CN" altLang="en-US" dirty="0">
                <a:latin typeface="Courier New" pitchFamily="49" charset="0"/>
                <a:cs typeface="Courier New" pitchFamily="49" charset="0"/>
                <a:sym typeface="Wingdings 3" pitchFamily="18" charset="2"/>
              </a:rPr>
              <a:t>指针变量的变量名不包括*</a:t>
            </a:r>
            <a:endParaRPr kumimoji="1" lang="en-US" altLang="zh-CN" dirty="0">
              <a:latin typeface="Courier New" pitchFamily="49" charset="0"/>
              <a:cs typeface="Courier New" pitchFamily="49" charset="0"/>
              <a:sym typeface="Wingdings 3" pitchFamily="18" charset="2"/>
            </a:endParaRPr>
          </a:p>
          <a:p>
            <a:pPr lvl="1">
              <a:buFontTx/>
              <a:buNone/>
            </a:pPr>
            <a:endParaRPr lang="en-US" altLang="zh-CN" dirty="0">
              <a:latin typeface="Courier New" pitchFamily="49" charset="0"/>
              <a:cs typeface="Courier New" pitchFamily="49" charset="0"/>
            </a:endParaRPr>
          </a:p>
          <a:p>
            <a:r>
              <a:rPr lang="zh-CN" altLang="zh-CN" sz="2400" dirty="0">
                <a:latin typeface="Courier New" pitchFamily="49" charset="0"/>
                <a:cs typeface="Courier New" pitchFamily="49" charset="0"/>
              </a:rPr>
              <a:t>多个定义有时可以合并写</a:t>
            </a:r>
            <a:r>
              <a:rPr lang="zh-CN" altLang="en-US" sz="2400" dirty="0">
                <a:latin typeface="Courier New" pitchFamily="49" charset="0"/>
                <a:cs typeface="Courier New" pitchFamily="49" charset="0"/>
              </a:rPr>
              <a:t>（只共用基类型）</a:t>
            </a:r>
            <a:r>
              <a:rPr lang="zh-CN" altLang="zh-CN" sz="2400" dirty="0">
                <a:latin typeface="Courier New" pitchFamily="49" charset="0"/>
                <a:cs typeface="Courier New" pitchFamily="49" charset="0"/>
              </a:rPr>
              <a:t>，但不主张合并写。</a:t>
            </a:r>
            <a:endParaRPr lang="en-US" altLang="zh-CN" sz="2400" dirty="0">
              <a:latin typeface="Courier New" pitchFamily="49" charset="0"/>
              <a:cs typeface="Courier New" pitchFamily="49" charset="0"/>
            </a:endParaRPr>
          </a:p>
          <a:p>
            <a:pPr lvl="1"/>
            <a:r>
              <a:rPr lang="zh-CN" altLang="zh-CN" dirty="0">
                <a:latin typeface="Courier New" pitchFamily="49" charset="0"/>
                <a:cs typeface="Courier New" pitchFamily="49" charset="0"/>
              </a:rPr>
              <a:t>比如，</a:t>
            </a:r>
            <a:endParaRPr lang="en-US" altLang="zh-CN" dirty="0">
              <a:latin typeface="Courier New" pitchFamily="49" charset="0"/>
              <a:cs typeface="Courier New" pitchFamily="49" charset="0"/>
            </a:endParaRPr>
          </a:p>
          <a:p>
            <a:pPr marL="457200" lvl="1" indent="0">
              <a:spcBef>
                <a:spcPts val="0"/>
              </a:spcBef>
              <a:buNone/>
            </a:pPr>
            <a:r>
              <a:rPr lang="en-US" altLang="zh-CN" dirty="0">
                <a:solidFill>
                  <a:srgbClr val="FF0000"/>
                </a:solidFill>
                <a:latin typeface="Courier New" pitchFamily="49" charset="0"/>
                <a:cs typeface="Courier New" pitchFamily="49" charset="0"/>
              </a:rPr>
              <a:t>	</a:t>
            </a:r>
            <a:r>
              <a:rPr lang="en-US" altLang="zh-CN" dirty="0" err="1">
                <a:solidFill>
                  <a:srgbClr val="FF0000"/>
                </a:solidFill>
                <a:latin typeface="Courier New" pitchFamily="49" charset="0"/>
                <a:cs typeface="Courier New" pitchFamily="49" charset="0"/>
              </a:rPr>
              <a:t>int</a:t>
            </a:r>
            <a:r>
              <a:rPr lang="en-US" altLang="zh-CN" dirty="0">
                <a:solidFill>
                  <a:srgbClr val="FF0000"/>
                </a:solidFill>
                <a:latin typeface="Courier New" pitchFamily="49" charset="0"/>
                <a:cs typeface="Courier New" pitchFamily="49" charset="0"/>
              </a:rPr>
              <a:t> *</a:t>
            </a:r>
            <a:r>
              <a:rPr lang="en-US" altLang="zh-CN" dirty="0">
                <a:latin typeface="Courier New" pitchFamily="49" charset="0"/>
                <a:cs typeface="Courier New" pitchFamily="49" charset="0"/>
              </a:rPr>
              <a:t>p1, </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p2; //p2</a:t>
            </a:r>
            <a:r>
              <a:rPr lang="zh-CN" altLang="en-US" dirty="0">
                <a:latin typeface="Courier New" pitchFamily="49" charset="0"/>
                <a:cs typeface="Courier New" pitchFamily="49" charset="0"/>
              </a:rPr>
              <a:t>前的*不能省略</a:t>
            </a:r>
            <a:endParaRPr lang="zh-CN" altLang="zh-CN" dirty="0">
              <a:latin typeface="Courier New" pitchFamily="49" charset="0"/>
              <a:cs typeface="Courier New" pitchFamily="49" charset="0"/>
            </a:endParaRPr>
          </a:p>
          <a:p>
            <a:pPr lvl="1">
              <a:spcBef>
                <a:spcPts val="0"/>
              </a:spcBef>
              <a:buFontTx/>
              <a:buNone/>
            </a:pPr>
            <a:r>
              <a:rPr lang="pt-BR" altLang="zh-CN" dirty="0">
                <a:latin typeface="Courier New" pitchFamily="49" charset="0"/>
                <a:cs typeface="Courier New" pitchFamily="49" charset="0"/>
              </a:rPr>
              <a:t>		</a:t>
            </a:r>
            <a:r>
              <a:rPr lang="pt-BR" altLang="zh-CN" dirty="0">
                <a:solidFill>
                  <a:srgbClr val="FF0000"/>
                </a:solidFill>
                <a:latin typeface="Courier New" pitchFamily="49" charset="0"/>
                <a:cs typeface="Courier New" pitchFamily="49" charset="0"/>
              </a:rPr>
              <a:t>int</a:t>
            </a:r>
            <a:r>
              <a:rPr lang="pt-BR" altLang="zh-CN" dirty="0">
                <a:latin typeface="Courier New" pitchFamily="49" charset="0"/>
                <a:cs typeface="Courier New" pitchFamily="49" charset="0"/>
              </a:rPr>
              <a:t> m = 3, n = 5, </a:t>
            </a:r>
            <a:r>
              <a:rPr lang="pt-BR" altLang="zh-CN" dirty="0">
                <a:solidFill>
                  <a:srgbClr val="FF0000"/>
                </a:solidFill>
                <a:latin typeface="Courier New" pitchFamily="49" charset="0"/>
                <a:cs typeface="Courier New" pitchFamily="49" charset="0"/>
              </a:rPr>
              <a:t>*</a:t>
            </a:r>
            <a:r>
              <a:rPr lang="pt-BR" altLang="zh-CN" dirty="0">
                <a:latin typeface="Courier New" pitchFamily="49" charset="0"/>
                <a:cs typeface="Courier New" pitchFamily="49" charset="0"/>
              </a:rPr>
              <a:t>px;    </a:t>
            </a:r>
            <a:r>
              <a:rPr lang="zh-CN" altLang="zh-CN" dirty="0">
                <a:latin typeface="Courier New" pitchFamily="49" charset="0"/>
                <a:cs typeface="Courier New" pitchFamily="49" charset="0"/>
              </a:rPr>
              <a:t>或</a:t>
            </a:r>
            <a:r>
              <a:rPr lang="pt-BR" altLang="zh-CN" dirty="0">
                <a:latin typeface="Courier New" pitchFamily="49" charset="0"/>
                <a:cs typeface="Courier New" pitchFamily="49" charset="0"/>
              </a:rPr>
              <a:t>    int</a:t>
            </a:r>
            <a:r>
              <a:rPr lang="pt-BR" altLang="zh-CN" dirty="0">
                <a:solidFill>
                  <a:srgbClr val="FF0000"/>
                </a:solidFill>
                <a:latin typeface="Courier New" pitchFamily="49" charset="0"/>
                <a:cs typeface="Courier New" pitchFamily="49" charset="0"/>
              </a:rPr>
              <a:t> *</a:t>
            </a:r>
            <a:r>
              <a:rPr lang="pt-BR" altLang="zh-CN" dirty="0">
                <a:latin typeface="Courier New" pitchFamily="49" charset="0"/>
                <a:cs typeface="Courier New" pitchFamily="49" charset="0"/>
              </a:rPr>
              <a:t>px, m = 3, n = 5;</a:t>
            </a:r>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D66F7DFD-6A25-4810-ADB5-B60E3F6DE9AD}" type="slidenum">
              <a:rPr lang="en-US" altLang="zh-CN" sz="1200">
                <a:ea typeface="+mn-ea"/>
              </a:rPr>
              <a:pPr algn="r">
                <a:defRPr/>
              </a:pPr>
              <a:t>9</a:t>
            </a:fld>
            <a:endParaRPr lang="en-US" altLang="zh-CN" sz="1200">
              <a:ea typeface="+mn-ea"/>
            </a:endParaRPr>
          </a:p>
        </p:txBody>
      </p:sp>
    </p:spTree>
    <p:extLst>
      <p:ext uri="{BB962C8B-B14F-4D97-AF65-F5344CB8AC3E}">
        <p14:creationId xmlns:p14="http://schemas.microsoft.com/office/powerpoint/2010/main" val="32629516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b="0" dirty="0">
                <a:latin typeface="黑体" pitchFamily="49" charset="-122"/>
                <a:ea typeface="黑体" pitchFamily="49" charset="-122"/>
              </a:rPr>
              <a:t>函数间有多种通讯方式</a:t>
            </a:r>
          </a:p>
        </p:txBody>
      </p:sp>
      <p:sp>
        <p:nvSpPr>
          <p:cNvPr id="25603" name="Rectangle 3"/>
          <p:cNvSpPr>
            <a:spLocks noGrp="1" noChangeArrowheads="1"/>
          </p:cNvSpPr>
          <p:nvPr>
            <p:ph type="body" idx="1"/>
          </p:nvPr>
        </p:nvSpPr>
        <p:spPr/>
        <p:txBody>
          <a:bodyPr/>
          <a:lstStyle/>
          <a:p>
            <a:r>
              <a:rPr lang="zh-CN" altLang="en-US" dirty="0">
                <a:latin typeface="Times New Roman" pitchFamily="18" charset="0"/>
              </a:rPr>
              <a:t>传值方式</a:t>
            </a:r>
            <a:r>
              <a:rPr lang="en-US" altLang="zh-CN" dirty="0">
                <a:latin typeface="Times New Roman" pitchFamily="18" charset="0"/>
              </a:rPr>
              <a:t>(</a:t>
            </a:r>
            <a:r>
              <a:rPr lang="zh-CN" altLang="en-US" dirty="0">
                <a:latin typeface="Times New Roman" pitchFamily="18" charset="0"/>
              </a:rPr>
              <a:t>把实参的副本复制给形参</a:t>
            </a:r>
            <a:r>
              <a:rPr lang="en-US" altLang="zh-CN" dirty="0">
                <a:latin typeface="Times New Roman" pitchFamily="18" charset="0"/>
              </a:rPr>
              <a:t>)</a:t>
            </a:r>
          </a:p>
          <a:p>
            <a:r>
              <a:rPr lang="zh-CN" altLang="en-US" dirty="0">
                <a:latin typeface="Times New Roman" pitchFamily="18" charset="0"/>
              </a:rPr>
              <a:t>利用函数返回值传递数据</a:t>
            </a:r>
          </a:p>
          <a:p>
            <a:endParaRPr lang="zh-CN" altLang="en-US" dirty="0">
              <a:latin typeface="Times New Roman" pitchFamily="18" charset="0"/>
            </a:endParaRPr>
          </a:p>
          <a:p>
            <a:r>
              <a:rPr lang="zh-CN" altLang="en-US" dirty="0">
                <a:latin typeface="Times New Roman" pitchFamily="18" charset="0"/>
              </a:rPr>
              <a:t>通过全局变量传递数据</a:t>
            </a:r>
          </a:p>
          <a:p>
            <a:pPr>
              <a:buFontTx/>
              <a:buNone/>
            </a:pPr>
            <a:r>
              <a:rPr lang="en-US" altLang="zh-CN" dirty="0">
                <a:latin typeface="Times New Roman" pitchFamily="18" charset="0"/>
              </a:rPr>
              <a:t>	(</a:t>
            </a:r>
            <a:r>
              <a:rPr lang="zh-CN" altLang="en-US" dirty="0">
                <a:latin typeface="Times New Roman" pitchFamily="18" charset="0"/>
              </a:rPr>
              <a:t>函数副作用问题 ，尽量不用</a:t>
            </a:r>
            <a:r>
              <a:rPr lang="en-US" altLang="zh-CN" dirty="0">
                <a:latin typeface="Times New Roman" pitchFamily="18" charset="0"/>
              </a:rPr>
              <a:t>)</a:t>
            </a:r>
          </a:p>
          <a:p>
            <a:endParaRPr lang="en-US" altLang="zh-CN" dirty="0">
              <a:solidFill>
                <a:srgbClr val="FF3300"/>
              </a:solidFill>
              <a:latin typeface="Times New Roman" pitchFamily="18" charset="0"/>
            </a:endParaRPr>
          </a:p>
          <a:p>
            <a:r>
              <a:rPr lang="zh-CN" altLang="en-US" dirty="0">
                <a:latin typeface="Times New Roman" pitchFamily="18" charset="0"/>
              </a:rPr>
              <a:t>通过指针类型参数传递数据</a:t>
            </a:r>
          </a:p>
          <a:p>
            <a:pPr>
              <a:buFontTx/>
              <a:buNone/>
            </a:pPr>
            <a:r>
              <a:rPr lang="en-US" altLang="zh-CN" dirty="0">
                <a:latin typeface="Times New Roman" pitchFamily="18" charset="0"/>
              </a:rPr>
              <a:t>	(</a:t>
            </a:r>
            <a:r>
              <a:rPr lang="zh-CN" altLang="en-US" dirty="0">
                <a:latin typeface="Times New Roman" pitchFamily="18" charset="0"/>
              </a:rPr>
              <a:t>函数副作用问题 ，可以通过指向常量的指针来避免</a:t>
            </a:r>
            <a:r>
              <a:rPr lang="en-US" altLang="zh-CN" dirty="0">
                <a:latin typeface="Times New Roman" pitchFamily="18" charset="0"/>
              </a:rPr>
              <a:t>)</a:t>
            </a:r>
          </a:p>
          <a:p>
            <a:pPr>
              <a:buFontTx/>
              <a:buNone/>
            </a:pPr>
            <a:endParaRPr lang="en-US" altLang="zh-CN" dirty="0">
              <a:latin typeface="Times New Roman" pitchFamily="18" charset="0"/>
            </a:endParaRPr>
          </a:p>
          <a:p>
            <a:r>
              <a:rPr lang="zh-CN" altLang="en-US" dirty="0">
                <a:solidFill>
                  <a:srgbClr val="FF0000"/>
                </a:solidFill>
                <a:latin typeface="Times New Roman" pitchFamily="18" charset="0"/>
              </a:rPr>
              <a:t>通过引用类型参数传递数据（</a:t>
            </a:r>
            <a:r>
              <a:rPr lang="en-US" altLang="zh-CN" dirty="0">
                <a:solidFill>
                  <a:srgbClr val="FF0000"/>
                </a:solidFill>
                <a:latin typeface="Times New Roman" pitchFamily="18" charset="0"/>
              </a:rPr>
              <a:t>C++</a:t>
            </a:r>
            <a:r>
              <a:rPr lang="zh-CN" altLang="en-US" dirty="0">
                <a:solidFill>
                  <a:srgbClr val="FF0000"/>
                </a:solidFill>
                <a:latin typeface="Times New Roman" pitchFamily="18" charset="0"/>
              </a:rPr>
              <a:t>）</a:t>
            </a:r>
          </a:p>
          <a:p>
            <a:pPr>
              <a:buFontTx/>
              <a:buNone/>
            </a:pPr>
            <a:r>
              <a:rPr lang="en-US" altLang="zh-CN" dirty="0">
                <a:solidFill>
                  <a:srgbClr val="FF0000"/>
                </a:solidFill>
                <a:latin typeface="Times New Roman" pitchFamily="18" charset="0"/>
              </a:rPr>
              <a:t>	(</a:t>
            </a:r>
            <a:r>
              <a:rPr lang="zh-CN" altLang="en-US" dirty="0">
                <a:solidFill>
                  <a:srgbClr val="FF0000"/>
                </a:solidFill>
                <a:latin typeface="Times New Roman" pitchFamily="18" charset="0"/>
              </a:rPr>
              <a:t>函数副作用问题 ，可以通过指向常量的引用来避免</a:t>
            </a:r>
            <a:r>
              <a:rPr lang="en-US" altLang="zh-CN" dirty="0">
                <a:solidFill>
                  <a:srgbClr val="FF0000"/>
                </a:solidFill>
                <a:latin typeface="Times New Roman" pitchFamily="18" charset="0"/>
              </a:rPr>
              <a:t>)</a:t>
            </a:r>
            <a:endParaRPr lang="zh-CN" altLang="en-US" dirty="0">
              <a:solidFill>
                <a:srgbClr val="FF0000"/>
              </a:solidFill>
            </a:endParaRPr>
          </a:p>
        </p:txBody>
      </p:sp>
      <p:sp>
        <p:nvSpPr>
          <p:cNvPr id="2560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B9181EB0-DDDC-4F49-8809-9F869E993171}" type="slidenum">
              <a:rPr lang="en-US" altLang="zh-CN" sz="1200">
                <a:ea typeface="楷体_GB2312" pitchFamily="49" charset="-122"/>
              </a:rPr>
              <a:pPr algn="r" eaLnBrk="1" hangingPunct="1"/>
              <a:t>90</a:t>
            </a:fld>
            <a:endParaRPr lang="en-US" altLang="zh-CN" sz="1200">
              <a:ea typeface="楷体_GB2312" pitchFamily="49" charset="-122"/>
            </a:endParaRPr>
          </a:p>
        </p:txBody>
      </p:sp>
    </p:spTree>
    <p:extLst>
      <p:ext uri="{BB962C8B-B14F-4D97-AF65-F5344CB8AC3E}">
        <p14:creationId xmlns:p14="http://schemas.microsoft.com/office/powerpoint/2010/main" val="20490522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b="0" dirty="0">
                <a:latin typeface="黑体" pitchFamily="49" charset="-122"/>
                <a:ea typeface="黑体" pitchFamily="49" charset="-122"/>
              </a:rPr>
              <a:t>小结</a:t>
            </a:r>
          </a:p>
        </p:txBody>
      </p:sp>
      <p:sp>
        <p:nvSpPr>
          <p:cNvPr id="50179" name="内容占位符 2"/>
          <p:cNvSpPr>
            <a:spLocks noGrp="1"/>
          </p:cNvSpPr>
          <p:nvPr>
            <p:ph idx="1"/>
          </p:nvPr>
        </p:nvSpPr>
        <p:spPr/>
        <p:txBody>
          <a:bodyPr/>
          <a:lstStyle/>
          <a:p>
            <a:r>
              <a:rPr lang="zh-CN" altLang="en-US" sz="2400" b="0" dirty="0">
                <a:latin typeface="黑体" pitchFamily="49" charset="-122"/>
                <a:ea typeface="黑体" pitchFamily="49" charset="-122"/>
              </a:rPr>
              <a:t>指针：</a:t>
            </a:r>
            <a:endParaRPr lang="en-US" altLang="zh-CN" sz="2400" b="0" dirty="0">
              <a:latin typeface="黑体" pitchFamily="49" charset="-122"/>
              <a:ea typeface="黑体" pitchFamily="49" charset="-122"/>
            </a:endParaRPr>
          </a:p>
          <a:p>
            <a:pPr lvl="1"/>
            <a:r>
              <a:rPr lang="zh-CN" altLang="en-US" dirty="0">
                <a:latin typeface="黑体" pitchFamily="49" charset="-122"/>
                <a:ea typeface="黑体" pitchFamily="49" charset="-122"/>
              </a:rPr>
              <a:t>一种构造数据类型，</a:t>
            </a:r>
            <a:endParaRPr lang="en-US" altLang="zh-CN" dirty="0">
              <a:latin typeface="黑体" pitchFamily="49" charset="-122"/>
              <a:ea typeface="黑体" pitchFamily="49" charset="-122"/>
            </a:endParaRPr>
          </a:p>
          <a:p>
            <a:pPr lvl="1"/>
            <a:r>
              <a:rPr lang="zh-CN" altLang="zh-CN" dirty="0">
                <a:latin typeface="黑体" pitchFamily="49" charset="-122"/>
                <a:ea typeface="黑体" pitchFamily="49" charset="-122"/>
              </a:rPr>
              <a:t>地址是一种特殊的整数，将地址专门用指针类型来描述，可以限制该类型数据的操作集，从而得以保护数据。</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引用是基于指针封装的一种构造数据类型。</a:t>
            </a:r>
            <a:endParaRPr lang="en-US" altLang="zh-CN" dirty="0">
              <a:latin typeface="黑体" pitchFamily="49" charset="-122"/>
              <a:ea typeface="黑体" pitchFamily="49" charset="-122"/>
            </a:endParaRPr>
          </a:p>
          <a:p>
            <a:pPr lvl="1"/>
            <a:endParaRPr lang="en-US" altLang="zh-CN" dirty="0">
              <a:latin typeface="黑体" pitchFamily="49" charset="-122"/>
              <a:ea typeface="黑体" pitchFamily="49" charset="-122"/>
            </a:endParaRPr>
          </a:p>
          <a:p>
            <a:pPr lvl="1"/>
            <a:endParaRPr lang="en-US" altLang="zh-CN" dirty="0">
              <a:latin typeface="黑体" pitchFamily="49" charset="-122"/>
              <a:ea typeface="黑体" pitchFamily="49" charset="-122"/>
            </a:endParaRPr>
          </a:p>
        </p:txBody>
      </p:sp>
      <p:sp>
        <p:nvSpPr>
          <p:cNvPr id="6144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556816E0-E0D9-40C8-86B9-DDE8FF77DACE}" type="slidenum">
              <a:rPr lang="en-US" altLang="zh-CN" sz="1200">
                <a:ea typeface="楷体_GB2312" pitchFamily="49" charset="-122"/>
              </a:rPr>
              <a:pPr algn="r" eaLnBrk="1" hangingPunct="1"/>
              <a:t>91</a:t>
            </a:fld>
            <a:endParaRPr lang="en-US" altLang="zh-CN" sz="1200">
              <a:ea typeface="楷体_GB2312" pitchFamily="49" charset="-122"/>
            </a:endParaRPr>
          </a:p>
        </p:txBody>
      </p:sp>
    </p:spTree>
    <p:extLst>
      <p:ext uri="{BB962C8B-B14F-4D97-AF65-F5344CB8AC3E}">
        <p14:creationId xmlns:p14="http://schemas.microsoft.com/office/powerpoint/2010/main" val="36771447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b="0" dirty="0">
                <a:latin typeface="黑体" pitchFamily="49" charset="-122"/>
                <a:ea typeface="黑体" pitchFamily="49" charset="-122"/>
              </a:rPr>
              <a:t>小结</a:t>
            </a:r>
          </a:p>
        </p:txBody>
      </p:sp>
      <p:sp>
        <p:nvSpPr>
          <p:cNvPr id="50179" name="内容占位符 2"/>
          <p:cNvSpPr>
            <a:spLocks noGrp="1"/>
          </p:cNvSpPr>
          <p:nvPr>
            <p:ph idx="1"/>
          </p:nvPr>
        </p:nvSpPr>
        <p:spPr/>
        <p:txBody>
          <a:bodyPr/>
          <a:lstStyle/>
          <a:p>
            <a:r>
              <a:rPr lang="zh-CN" altLang="th-TH" sz="2400" b="0" dirty="0">
                <a:latin typeface="黑体" pitchFamily="49" charset="-122"/>
                <a:ea typeface="黑体" pitchFamily="49" charset="-122"/>
              </a:rPr>
              <a:t>要求</a:t>
            </a:r>
            <a:r>
              <a:rPr lang="zh-CN" altLang="en-US" sz="2400" b="0" dirty="0">
                <a:latin typeface="黑体" pitchFamily="49" charset="-122"/>
                <a:ea typeface="黑体" pitchFamily="49" charset="-122"/>
              </a:rPr>
              <a:t>：</a:t>
            </a:r>
          </a:p>
          <a:p>
            <a:pPr lvl="1"/>
            <a:r>
              <a:rPr lang="zh-CN" altLang="zh-CN" dirty="0">
                <a:latin typeface="黑体" pitchFamily="49" charset="-122"/>
                <a:ea typeface="黑体" pitchFamily="49" charset="-122"/>
              </a:rPr>
              <a:t>掌握</a:t>
            </a:r>
            <a:r>
              <a:rPr lang="zh-CN" altLang="en-US" dirty="0">
                <a:latin typeface="黑体" pitchFamily="49" charset="-122"/>
                <a:ea typeface="黑体" pitchFamily="49" charset="-122"/>
              </a:rPr>
              <a:t>指针</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引用的基本概念及定义、初始化和操作方法</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掌握指针</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引用类型的特征及其典型运用场合之一</a:t>
            </a:r>
            <a:endParaRPr lang="en-US" altLang="zh-CN" dirty="0">
              <a:latin typeface="黑体" pitchFamily="49" charset="-122"/>
              <a:ea typeface="黑体" pitchFamily="49" charset="-122"/>
            </a:endParaRPr>
          </a:p>
          <a:p>
            <a:pPr lvl="2"/>
            <a:r>
              <a:rPr lang="zh-CN" altLang="zh-CN" sz="2400" dirty="0">
                <a:solidFill>
                  <a:srgbClr val="FF0000"/>
                </a:solidFill>
                <a:latin typeface="黑体" pitchFamily="49" charset="-122"/>
                <a:ea typeface="黑体" pitchFamily="49" charset="-122"/>
              </a:rPr>
              <a:t>可以在函数间高效地传递数据</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如数组</a:t>
            </a:r>
            <a:r>
              <a:rPr lang="en-US" altLang="zh-CN" sz="2400" dirty="0">
                <a:latin typeface="黑体" pitchFamily="49" charset="-122"/>
                <a:ea typeface="黑体" pitchFamily="49" charset="-122"/>
              </a:rPr>
              <a:t>, </a:t>
            </a:r>
            <a:r>
              <a:rPr lang="zh-CN" altLang="zh-CN" sz="2400" dirty="0">
                <a:latin typeface="黑体" pitchFamily="49" charset="-122"/>
                <a:ea typeface="黑体" pitchFamily="49" charset="-122"/>
              </a:rPr>
              <a:t>使用过程中要注意避免</a:t>
            </a:r>
            <a:r>
              <a:rPr lang="zh-CN" altLang="en-US" sz="2400" dirty="0">
                <a:latin typeface="黑体" pitchFamily="49" charset="-122"/>
                <a:ea typeface="黑体" pitchFamily="49" charset="-122"/>
              </a:rPr>
              <a:t>数组越界</a:t>
            </a:r>
            <a:r>
              <a:rPr lang="zh-CN" altLang="zh-CN" sz="2400" dirty="0">
                <a:latin typeface="黑体" pitchFamily="49" charset="-122"/>
                <a:ea typeface="黑体" pitchFamily="49" charset="-122"/>
              </a:rPr>
              <a:t>等问题</a:t>
            </a:r>
            <a:r>
              <a:rPr lang="en-US" altLang="zh-CN" sz="2400" dirty="0">
                <a:latin typeface="黑体" pitchFamily="49" charset="-122"/>
                <a:ea typeface="黑体" pitchFamily="49" charset="-122"/>
              </a:rPr>
              <a:t>)</a:t>
            </a:r>
            <a:endParaRPr lang="en-US" altLang="zh-CN" sz="2400" dirty="0">
              <a:solidFill>
                <a:srgbClr val="FF0000"/>
              </a:solidFill>
              <a:latin typeface="黑体" pitchFamily="49" charset="-122"/>
              <a:ea typeface="黑体" pitchFamily="49" charset="-122"/>
            </a:endParaRPr>
          </a:p>
          <a:p>
            <a:pPr lvl="3"/>
            <a:r>
              <a:rPr lang="zh-CN" altLang="en-US" sz="2400" dirty="0">
                <a:latin typeface="黑体" pitchFamily="49" charset="-122"/>
                <a:ea typeface="黑体" pitchFamily="49" charset="-122"/>
              </a:rPr>
              <a:t>函数副作用如何利用或避免</a:t>
            </a:r>
            <a:endParaRPr lang="en-US" altLang="zh-CN" sz="2400" dirty="0">
              <a:latin typeface="黑体" pitchFamily="49" charset="-122"/>
              <a:ea typeface="黑体" pitchFamily="49" charset="-122"/>
            </a:endParaRPr>
          </a:p>
          <a:p>
            <a:pPr lvl="1"/>
            <a:r>
              <a:rPr lang="zh-CN" altLang="zh-CN" dirty="0">
                <a:latin typeface="黑体" pitchFamily="49" charset="-122"/>
                <a:ea typeface="黑体" pitchFamily="49" charset="-122"/>
              </a:rPr>
              <a:t>掌握</a:t>
            </a:r>
            <a:r>
              <a:rPr lang="zh-CN" altLang="en-US" dirty="0">
                <a:latin typeface="黑体" pitchFamily="49" charset="-122"/>
                <a:ea typeface="黑体" pitchFamily="49" charset="-122"/>
              </a:rPr>
              <a:t>指针的典型用法之二</a:t>
            </a:r>
            <a:endParaRPr lang="en-US" altLang="zh-CN" dirty="0">
              <a:latin typeface="黑体" pitchFamily="49" charset="-122"/>
              <a:ea typeface="黑体" pitchFamily="49" charset="-122"/>
            </a:endParaRPr>
          </a:p>
          <a:p>
            <a:pPr lvl="2"/>
            <a:r>
              <a:rPr lang="zh-CN" altLang="en-US" sz="2400" dirty="0">
                <a:solidFill>
                  <a:srgbClr val="FF0000"/>
                </a:solidFill>
                <a:latin typeface="黑体" pitchFamily="49" charset="-122"/>
                <a:ea typeface="黑体" pitchFamily="49" charset="-122"/>
              </a:rPr>
              <a:t>指针</a:t>
            </a:r>
            <a:r>
              <a:rPr lang="zh-CN" altLang="zh-CN" sz="2400" dirty="0">
                <a:solidFill>
                  <a:srgbClr val="FF0000"/>
                </a:solidFill>
                <a:latin typeface="黑体" pitchFamily="49" charset="-122"/>
                <a:ea typeface="黑体" pitchFamily="49" charset="-122"/>
              </a:rPr>
              <a:t>可以用来操作动态数据</a:t>
            </a:r>
            <a:endParaRPr lang="en-US" altLang="zh-CN" sz="2400" dirty="0">
              <a:solidFill>
                <a:srgbClr val="FF0000"/>
              </a:solidFill>
              <a:latin typeface="黑体" pitchFamily="49" charset="-122"/>
              <a:ea typeface="黑体" pitchFamily="49" charset="-122"/>
            </a:endParaRPr>
          </a:p>
          <a:p>
            <a:pPr lvl="3"/>
            <a:r>
              <a:rPr lang="zh-CN" altLang="zh-CN" sz="2400" dirty="0">
                <a:latin typeface="黑体" pitchFamily="49" charset="-122"/>
                <a:ea typeface="黑体" pitchFamily="49" charset="-122"/>
              </a:rPr>
              <a:t>动态变量和动态数组需要在程序中创建与撤销，使用过程中要注意避免内存泄露和悬浮指针等问题。</a:t>
            </a:r>
            <a:endParaRPr lang="en-US" altLang="zh-CN" sz="2400" dirty="0">
              <a:latin typeface="黑体" pitchFamily="49" charset="-122"/>
              <a:ea typeface="黑体" pitchFamily="49" charset="-122"/>
            </a:endParaRPr>
          </a:p>
          <a:p>
            <a:pPr lvl="1"/>
            <a:r>
              <a:rPr lang="zh-CN" altLang="en-US" dirty="0">
                <a:latin typeface="黑体" pitchFamily="49" charset="-122"/>
                <a:ea typeface="黑体" pitchFamily="49" charset="-122"/>
              </a:rPr>
              <a:t>一个程序代码量</a:t>
            </a:r>
            <a:r>
              <a:rPr lang="en-US" altLang="zh-CN" dirty="0">
                <a:latin typeface="黑体" pitchFamily="49" charset="-122"/>
                <a:ea typeface="黑体" pitchFamily="49" charset="-122"/>
              </a:rPr>
              <a:t>≈40</a:t>
            </a:r>
            <a:r>
              <a:rPr lang="zh-CN" altLang="en-US" dirty="0">
                <a:latin typeface="黑体" pitchFamily="49" charset="-122"/>
                <a:ea typeface="黑体" pitchFamily="49" charset="-122"/>
              </a:rPr>
              <a:t>行</a:t>
            </a:r>
          </a:p>
          <a:p>
            <a:pPr lvl="1"/>
            <a:r>
              <a:rPr lang="zh-CN" altLang="en-US" dirty="0">
                <a:latin typeface="黑体" pitchFamily="49" charset="-122"/>
                <a:ea typeface="黑体" pitchFamily="49" charset="-122"/>
              </a:rPr>
              <a:t>继续保持良好的编程习惯</a:t>
            </a:r>
            <a:endParaRPr lang="en-US" altLang="zh-CN" dirty="0">
              <a:latin typeface="黑体" pitchFamily="49" charset="-122"/>
              <a:ea typeface="黑体" pitchFamily="49" charset="-122"/>
            </a:endParaRPr>
          </a:p>
        </p:txBody>
      </p:sp>
      <p:sp>
        <p:nvSpPr>
          <p:cNvPr id="6144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556816E0-E0D9-40C8-86B9-DDE8FF77DACE}" type="slidenum">
              <a:rPr lang="en-US" altLang="zh-CN" sz="1200">
                <a:ea typeface="楷体_GB2312" pitchFamily="49" charset="-122"/>
              </a:rPr>
              <a:pPr algn="r" eaLnBrk="1" hangingPunct="1"/>
              <a:t>92</a:t>
            </a:fld>
            <a:endParaRPr lang="en-US" altLang="zh-CN" sz="1200">
              <a:ea typeface="楷体_GB2312" pitchFamily="49" charset="-122"/>
            </a:endParaRPr>
          </a:p>
        </p:txBody>
      </p:sp>
    </p:spTree>
    <p:extLst>
      <p:ext uri="{BB962C8B-B14F-4D97-AF65-F5344CB8AC3E}">
        <p14:creationId xmlns:p14="http://schemas.microsoft.com/office/powerpoint/2010/main" val="11170363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226" name="Picture 4" descr="006_3[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151287" y="5013325"/>
            <a:ext cx="4126963"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5"/>
          <p:cNvSpPr>
            <a:spLocks noChangeArrowheads="1"/>
          </p:cNvSpPr>
          <p:nvPr/>
        </p:nvSpPr>
        <p:spPr bwMode="auto">
          <a:xfrm>
            <a:off x="304760" y="1981201"/>
            <a:ext cx="10361851"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7200" b="1">
                <a:solidFill>
                  <a:srgbClr val="33CC33"/>
                </a:solidFill>
                <a:latin typeface="Comic Sans MS" pitchFamily="66" charset="0"/>
                <a:ea typeface="楷体_GB2312" pitchFamily="49" charset="-122"/>
              </a:rPr>
              <a:t>Thanks</a:t>
            </a:r>
            <a:r>
              <a:rPr kumimoji="1" lang="zh-CN" altLang="en-US" sz="7200" b="1">
                <a:solidFill>
                  <a:srgbClr val="33CC33"/>
                </a:solidFill>
                <a:latin typeface="Comic Sans MS" pitchFamily="66" charset="0"/>
                <a:ea typeface="楷体_GB2312" pitchFamily="49" charset="-122"/>
              </a:rPr>
              <a:t>！</a:t>
            </a:r>
          </a:p>
        </p:txBody>
      </p:sp>
      <p:sp>
        <p:nvSpPr>
          <p:cNvPr id="52228" name="Line 7"/>
          <p:cNvSpPr>
            <a:spLocks noChangeShapeType="1"/>
          </p:cNvSpPr>
          <p:nvPr/>
        </p:nvSpPr>
        <p:spPr bwMode="auto">
          <a:xfrm>
            <a:off x="95239" y="3141663"/>
            <a:ext cx="8975614" cy="0"/>
          </a:xfrm>
          <a:prstGeom prst="line">
            <a:avLst/>
          </a:prstGeom>
          <a:noFill/>
          <a:ln w="57150">
            <a:solidFill>
              <a:srgbClr val="8D97E5"/>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29" name="标题 4"/>
          <p:cNvSpPr>
            <a:spLocks noGrp="1"/>
          </p:cNvSpPr>
          <p:nvPr>
            <p:ph type="title"/>
          </p:nvPr>
        </p:nvSpPr>
        <p:spPr/>
        <p:txBody>
          <a:bodyPr/>
          <a:lstStyle/>
          <a:p>
            <a:endParaRPr lang="zh-CN" altLang="en-US"/>
          </a:p>
        </p:txBody>
      </p:sp>
      <p:sp>
        <p:nvSpPr>
          <p:cNvPr id="52230" name="内容占位符 5"/>
          <p:cNvSpPr>
            <a:spLocks noGrp="1"/>
          </p:cNvSpPr>
          <p:nvPr>
            <p:ph idx="1"/>
          </p:nvPr>
        </p:nvSpPr>
        <p:spPr/>
        <p:txBody>
          <a:bodyPr/>
          <a:lstStyle/>
          <a:p>
            <a:endParaRPr lang="zh-CN" altLang="en-US"/>
          </a:p>
        </p:txBody>
      </p:sp>
    </p:spTree>
  </p:cSld>
  <p:clrMapOvr>
    <a:masterClrMapping/>
  </p:clrMapOvr>
</p:sld>
</file>

<file path=ppt/theme/theme1.xml><?xml version="1.0" encoding="utf-8"?>
<a:theme xmlns:a="http://schemas.openxmlformats.org/drawingml/2006/main" name="我的PPT母板">
  <a:themeElements>
    <a:clrScheme name="我的PPT母板 13">
      <a:dk1>
        <a:srgbClr val="000000"/>
      </a:dk1>
      <a:lt1>
        <a:srgbClr val="FFFFFF"/>
      </a:lt1>
      <a:dk2>
        <a:srgbClr val="000000"/>
      </a:dk2>
      <a:lt2>
        <a:srgbClr val="808080"/>
      </a:lt2>
      <a:accent1>
        <a:srgbClr val="BBE0E3"/>
      </a:accent1>
      <a:accent2>
        <a:srgbClr val="FF0000"/>
      </a:accent2>
      <a:accent3>
        <a:srgbClr val="FFFFFF"/>
      </a:accent3>
      <a:accent4>
        <a:srgbClr val="000000"/>
      </a:accent4>
      <a:accent5>
        <a:srgbClr val="DAEDEF"/>
      </a:accent5>
      <a:accent6>
        <a:srgbClr val="E70000"/>
      </a:accent6>
      <a:hlink>
        <a:srgbClr val="009999"/>
      </a:hlink>
      <a:folHlink>
        <a:srgbClr val="99CC00"/>
      </a:folHlink>
    </a:clrScheme>
    <a:fontScheme name="我的PPT母板">
      <a:majorFont>
        <a:latin typeface="Comic Sans MS"/>
        <a:ea typeface="楷体_GB2312"/>
        <a:cs typeface=""/>
      </a:majorFont>
      <a:minorFont>
        <a:latin typeface="Comic Sans MS"/>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我的PPT母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PPT母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PPT母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PPT母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PPT母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PPT母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PPT母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PPT母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PPT母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PPT母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PPT母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PPT母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我的PPT母板 13">
        <a:dk1>
          <a:srgbClr val="000000"/>
        </a:dk1>
        <a:lt1>
          <a:srgbClr val="FFFFFF"/>
        </a:lt1>
        <a:dk2>
          <a:srgbClr val="000000"/>
        </a:dk2>
        <a:lt2>
          <a:srgbClr val="808080"/>
        </a:lt2>
        <a:accent1>
          <a:srgbClr val="BBE0E3"/>
        </a:accent1>
        <a:accent2>
          <a:srgbClr val="FF0000"/>
        </a:accent2>
        <a:accent3>
          <a:srgbClr val="FFFFFF"/>
        </a:accent3>
        <a:accent4>
          <a:srgbClr val="000000"/>
        </a:accent4>
        <a:accent5>
          <a:srgbClr val="DAEDEF"/>
        </a:accent5>
        <a:accent6>
          <a:srgbClr val="E70000"/>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14730</TotalTime>
  <Words>11224</Words>
  <Application>Microsoft Office PowerPoint</Application>
  <PresentationFormat>自定义</PresentationFormat>
  <Paragraphs>1801</Paragraphs>
  <Slides>93</Slides>
  <Notes>42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93</vt:i4>
      </vt:variant>
    </vt:vector>
  </HeadingPairs>
  <TitlesOfParts>
    <vt:vector size="105" baseType="lpstr">
      <vt:lpstr>黑体</vt:lpstr>
      <vt:lpstr>华文彩云</vt:lpstr>
      <vt:lpstr>华文中宋</vt:lpstr>
      <vt:lpstr>宋体</vt:lpstr>
      <vt:lpstr>Arial</vt:lpstr>
      <vt:lpstr>Calibri</vt:lpstr>
      <vt:lpstr>Comic Sans MS</vt:lpstr>
      <vt:lpstr>Courier New</vt:lpstr>
      <vt:lpstr>Times New Roman</vt:lpstr>
      <vt:lpstr>Wingdings</vt:lpstr>
      <vt:lpstr>Wingdings 3</vt:lpstr>
      <vt:lpstr>我的PPT母板</vt:lpstr>
      <vt:lpstr>step further</vt:lpstr>
      <vt:lpstr>指针及其运用</vt:lpstr>
      <vt:lpstr>关于课件中内存单元示意图的说明</vt:lpstr>
      <vt:lpstr>概述</vt:lpstr>
      <vt:lpstr>概述</vt:lpstr>
      <vt:lpstr>概述</vt:lpstr>
      <vt:lpstr>指针（pointer）</vt:lpstr>
      <vt:lpstr>指针类型的构造</vt:lpstr>
      <vt:lpstr>指针变量的定义</vt:lpstr>
      <vt:lpstr>指针变量的初始化</vt:lpstr>
      <vt:lpstr>PowerPoint 演示文稿</vt:lpstr>
      <vt:lpstr>PowerPoint 演示文稿</vt:lpstr>
      <vt:lpstr>PowerPoint 演示文稿</vt:lpstr>
      <vt:lpstr>指针变量的赋值</vt:lpstr>
      <vt:lpstr>指针的基本操作</vt:lpstr>
      <vt:lpstr>取值操作</vt:lpstr>
      <vt:lpstr>指向一维数组元素的指针变量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指针及其运用</vt:lpstr>
      <vt:lpstr>用指针在函数间传递数据</vt:lpstr>
      <vt:lpstr>传址调用（指针型参数）</vt:lpstr>
      <vt:lpstr>对比：传值调用</vt:lpstr>
      <vt:lpstr>函数的副作用</vt:lpstr>
      <vt:lpstr>PowerPoint 演示文稿</vt:lpstr>
      <vt:lpstr>PowerPoint 演示文稿</vt:lpstr>
      <vt:lpstr>函数间的通讯方式Ⅲ</vt:lpstr>
      <vt:lpstr>传址调用的双重作用</vt:lpstr>
      <vt:lpstr>const</vt:lpstr>
      <vt:lpstr>PowerPoint 演示文稿</vt:lpstr>
      <vt:lpstr>在主调函数中进行取值操作</vt:lpstr>
      <vt:lpstr>PowerPoint 演示文稿</vt:lpstr>
      <vt:lpstr>指针及其运用</vt:lpstr>
      <vt:lpstr>通用指针与void类型</vt:lpstr>
      <vt:lpstr>PowerPoint 演示文稿</vt:lpstr>
      <vt:lpstr>内存分配方式</vt:lpstr>
      <vt:lpstr>内存分配方式-1</vt:lpstr>
      <vt:lpstr>内存分配方式-2</vt:lpstr>
      <vt:lpstr>内存分配方式-2</vt:lpstr>
      <vt:lpstr>内存分配方式-2’</vt:lpstr>
      <vt:lpstr>动态变量的创建与撤销</vt:lpstr>
      <vt:lpstr>动态变量的创建与撤销</vt:lpstr>
      <vt:lpstr>动态变量的撤销</vt:lpstr>
      <vt:lpstr>C vs. C++</vt:lpstr>
      <vt:lpstr>内存泄露</vt:lpstr>
      <vt:lpstr>悬浮指针</vt:lpstr>
      <vt:lpstr>PowerPoint 演示文稿</vt:lpstr>
      <vt:lpstr>PowerPoint 演示文稿</vt:lpstr>
      <vt:lpstr>PowerPoint 演示文稿</vt:lpstr>
      <vt:lpstr>PowerPoint 演示文稿</vt:lpstr>
      <vt:lpstr>PowerPoint 演示文稿</vt:lpstr>
      <vt:lpstr>用不断调整动态数组的大小来实现</vt:lpstr>
      <vt:lpstr>指针及其运用</vt:lpstr>
      <vt:lpstr>二级指针 与 数组的指针</vt:lpstr>
      <vt:lpstr>PowerPoint 演示文稿</vt:lpstr>
      <vt:lpstr>把二维数组看成特殊的一维数组</vt:lpstr>
      <vt:lpstr>二维数组的指针*</vt:lpstr>
      <vt:lpstr>二维数组的指针*</vt:lpstr>
      <vt:lpstr>二维数组的指针*</vt:lpstr>
      <vt:lpstr>指针及其运用</vt:lpstr>
      <vt:lpstr>函数指针：用指针操纵函数*</vt:lpstr>
      <vt:lpstr>函数指针</vt:lpstr>
      <vt:lpstr>PowerPoint 演示文稿</vt:lpstr>
      <vt:lpstr>PowerPoint 演示文稿</vt:lpstr>
      <vt:lpstr>回调函数（Callback Functions）</vt:lpstr>
      <vt:lpstr>函数指针数组</vt:lpstr>
      <vt:lpstr>复杂声明的理解 (18.4.1) </vt:lpstr>
      <vt:lpstr>复杂声明的理解 (18.4.1) </vt:lpstr>
      <vt:lpstr>复杂声明的理解 (18.4.1) </vt:lpstr>
      <vt:lpstr>复杂声明的理解 (18.4.1) </vt:lpstr>
      <vt:lpstr>复杂声明的理解 (18.4.1) </vt:lpstr>
      <vt:lpstr>指针及其运用</vt:lpstr>
      <vt:lpstr>C++的引用类型</vt:lpstr>
      <vt:lpstr>引用类型的变量定义与初始化</vt:lpstr>
      <vt:lpstr>引用与指针的对比</vt:lpstr>
      <vt:lpstr>理解引用</vt:lpstr>
      <vt:lpstr>引用类型参数</vt:lpstr>
      <vt:lpstr>常量引用-防止函数副作用问题</vt:lpstr>
      <vt:lpstr>引用与指针的异同点</vt:lpstr>
      <vt:lpstr>函数间有多种通讯方式</vt:lpstr>
      <vt:lpstr>小结</vt:lpstr>
      <vt:lpstr>小结</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专题</dc:title>
  <dc:creator>liu</dc:creator>
  <cp:lastModifiedBy>chenxin</cp:lastModifiedBy>
  <cp:revision>954</cp:revision>
  <cp:lastPrinted>1601-01-01T00:00:00Z</cp:lastPrinted>
  <dcterms:created xsi:type="dcterms:W3CDTF">2011-09-02T01:59:06Z</dcterms:created>
  <dcterms:modified xsi:type="dcterms:W3CDTF">2023-11-21T05:20:46Z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