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1951" r:id="rId2"/>
    <p:sldId id="1245" r:id="rId3"/>
    <p:sldId id="1246" r:id="rId4"/>
    <p:sldId id="1247" r:id="rId5"/>
    <p:sldId id="1248" r:id="rId6"/>
    <p:sldId id="1249" r:id="rId7"/>
    <p:sldId id="1952" r:id="rId8"/>
    <p:sldId id="1953" r:id="rId9"/>
    <p:sldId id="1087" r:id="rId10"/>
    <p:sldId id="1250" r:id="rId11"/>
    <p:sldId id="1251" r:id="rId12"/>
    <p:sldId id="1252" r:id="rId13"/>
    <p:sldId id="1253" r:id="rId14"/>
    <p:sldId id="1254" r:id="rId15"/>
    <p:sldId id="1255" r:id="rId16"/>
    <p:sldId id="790" r:id="rId17"/>
  </p:sldIdLst>
  <p:sldSz cx="12190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0000CC"/>
    <a:srgbClr val="4D4D4D"/>
    <a:srgbClr val="3366CC"/>
    <a:srgbClr val="6699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809" autoAdjust="0"/>
    <p:restoredTop sz="95110" autoAdjust="0"/>
  </p:normalViewPr>
  <p:slideViewPr>
    <p:cSldViewPr>
      <p:cViewPr varScale="1">
        <p:scale>
          <a:sx n="55" d="100"/>
          <a:sy n="55" d="100"/>
        </p:scale>
        <p:origin x="48" y="5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88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9519F4-5C40-4AE4-97FC-24A20386BB41}" type="datetimeFigureOut">
              <a:rPr lang="zh-CN" altLang="en-US"/>
              <a:pPr>
                <a:defRPr/>
              </a:pPr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380092-B76F-4C86-8A57-2A726E5FE6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232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CC3B29-03B4-44A7-81EC-FB869B4FC2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2226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56D76F-F9F4-4C4D-BA42-3768D6F5798B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86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ea typeface="宋体" charset="-122"/>
              </a:rPr>
              <a:t>可以用构造好的联合类型定义联合变量。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ea typeface="宋体" charset="-122"/>
              </a:rPr>
              <a:t>比如在</a:t>
            </a:r>
            <a:r>
              <a:rPr lang="en-US" altLang="zh-CN">
                <a:ea typeface="宋体" charset="-122"/>
              </a:rPr>
              <a:t>32</a:t>
            </a:r>
            <a:r>
              <a:rPr lang="zh-CN" altLang="zh-CN">
                <a:ea typeface="宋体" charset="-122"/>
              </a:rPr>
              <a:t>位机器上，上述联合变量</a:t>
            </a:r>
            <a:r>
              <a:rPr lang="en-US" altLang="zh-CN">
                <a:ea typeface="宋体" charset="-122"/>
              </a:rPr>
              <a:t>v</a:t>
            </a:r>
            <a:r>
              <a:rPr lang="zh-CN" altLang="zh-CN">
                <a:ea typeface="宋体" charset="-122"/>
              </a:rPr>
              <a:t>会得到</a:t>
            </a:r>
            <a:r>
              <a:rPr lang="en-US" altLang="zh-CN">
                <a:ea typeface="宋体" charset="-122"/>
              </a:rPr>
              <a:t>8</a:t>
            </a:r>
            <a:r>
              <a:rPr lang="zh-CN" altLang="zh-CN">
                <a:ea typeface="宋体" charset="-122"/>
              </a:rPr>
              <a:t>个内存单元，而不是得到</a:t>
            </a:r>
            <a:r>
              <a:rPr lang="en-US" altLang="zh-CN">
                <a:ea typeface="宋体" charset="-122"/>
              </a:rPr>
              <a:t>16</a:t>
            </a:r>
            <a:r>
              <a:rPr lang="zh-CN" altLang="zh-CN">
                <a:ea typeface="宋体" charset="-122"/>
              </a:rPr>
              <a:t>个内存单元。</a:t>
            </a:r>
            <a:endParaRPr lang="en-US" altLang="zh-CN">
              <a:ea typeface="宋体" charset="-122"/>
            </a:endParaRPr>
          </a:p>
          <a:p>
            <a:r>
              <a:rPr lang="zh-CN" altLang="zh-CN">
                <a:ea typeface="宋体" charset="-122"/>
              </a:rPr>
              <a:t>实际所占内存单元数可以用</a:t>
            </a:r>
            <a:r>
              <a:rPr lang="en-US" altLang="zh-CN">
                <a:ea typeface="宋体" charset="-122"/>
              </a:rPr>
              <a:t>sizeof(v)</a:t>
            </a:r>
            <a:r>
              <a:rPr lang="zh-CN" altLang="zh-CN">
                <a:ea typeface="宋体" charset="-122"/>
              </a:rPr>
              <a:t>测算。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ea typeface="宋体" charset="-122"/>
              </a:rPr>
              <a:t>可以用构造好的联合类型定义联合变量。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22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zh-CN">
                <a:ea typeface="宋体" charset="-122"/>
              </a:rPr>
              <a:t>可以用构造好的联合类型定义联合变量。</a:t>
            </a:r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29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53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387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89901" y="76200"/>
            <a:ext cx="2998926" cy="6737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3122" y="76200"/>
            <a:ext cx="8793606" cy="6737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95280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278" y="722313"/>
            <a:ext cx="1151528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8094" y="1941513"/>
            <a:ext cx="5369284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10551" y="1941513"/>
            <a:ext cx="5371401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8143873" y="6343650"/>
            <a:ext cx="3860297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194708" y="6361113"/>
            <a:ext cx="2539669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9A95E3E4-1B5F-407F-88CF-6CAC7ED844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86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102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47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22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2561" y="863600"/>
            <a:ext cx="5896266" cy="594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615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352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362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447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361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042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1587" y="76200"/>
            <a:ext cx="11987239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21" y="863600"/>
            <a:ext cx="1199570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95239" y="765175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2" r:id="rId1"/>
    <p:sldLayoutId id="2147484753" r:id="rId2"/>
    <p:sldLayoutId id="2147484754" r:id="rId3"/>
    <p:sldLayoutId id="2147484755" r:id="rId4"/>
    <p:sldLayoutId id="2147484756" r:id="rId5"/>
    <p:sldLayoutId id="2147484757" r:id="rId6"/>
    <p:sldLayoutId id="2147484758" r:id="rId7"/>
    <p:sldLayoutId id="2147484759" r:id="rId8"/>
    <p:sldLayoutId id="2147484760" r:id="rId9"/>
    <p:sldLayoutId id="2147484761" r:id="rId10"/>
    <p:sldLayoutId id="2147484762" r:id="rId11"/>
    <p:sldLayoutId id="214748476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华文中宋" pitchFamily="2" charset="-122"/>
          <a:ea typeface="华文中宋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 b="1">
          <a:solidFill>
            <a:schemeClr val="tx1"/>
          </a:solidFill>
          <a:latin typeface="华文中宋" pitchFamily="2" charset="-122"/>
          <a:ea typeface="华文中宋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–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ü"/>
        <a:defRPr sz="2000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402" y="2277740"/>
            <a:ext cx="10361851" cy="1511300"/>
          </a:xfrm>
        </p:spPr>
        <p:txBody>
          <a:bodyPr/>
          <a:lstStyle/>
          <a:p>
            <a:pPr eaLnBrk="1" hangingPunct="1"/>
            <a:r>
              <a:rPr lang="en-US" altLang="zh-CN" sz="6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further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483" y="3716339"/>
            <a:ext cx="7722134" cy="1393825"/>
          </a:xfrm>
        </p:spPr>
        <p:txBody>
          <a:bodyPr/>
          <a:lstStyle/>
          <a:p>
            <a:pPr eaLnBrk="1" hangingPunct="1"/>
            <a:endParaRPr lang="en-US" altLang="zh-CN" sz="3200" dirty="0">
              <a:latin typeface="华文中宋" panose="0201060004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华文中宋" panose="02010600040101010101" pitchFamily="2" charset="-122"/>
              </a:rPr>
              <a:t>专题</a:t>
            </a:r>
            <a:endParaRPr lang="en-US" altLang="zh-CN" sz="3200" dirty="0">
              <a:latin typeface="华文中宋" panose="02010600040101010101" pitchFamily="2" charset="-122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51E4BD3-239C-4AE0-A9CE-49B847EA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535" y="5876926"/>
            <a:ext cx="1149921" cy="5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刘奇志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6FE5E08-30C0-437E-80FE-B0D599F503D2}"/>
              </a:ext>
            </a:extLst>
          </p:cNvPr>
          <p:cNvSpPr txBox="1">
            <a:spLocks/>
          </p:cNvSpPr>
          <p:nvPr/>
        </p:nvSpPr>
        <p:spPr bwMode="auto">
          <a:xfrm>
            <a:off x="6635266" y="1673805"/>
            <a:ext cx="5529932" cy="35906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sz="28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None/>
              <a:defRPr kumimoji="1" sz="24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kumimoji="1" sz="200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华文中宋" pitchFamily="2" charset="-122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 kumimoji="1" sz="2000">
                <a:solidFill>
                  <a:schemeClr val="tx1"/>
                </a:solidFill>
                <a:latin typeface="Arial" charset="0"/>
                <a:ea typeface="+mn-ea"/>
                <a:cs typeface="楷体_GB2312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None/>
              <a:defRPr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algn="l"/>
            <a:r>
              <a:rPr lang="zh-CN" altLang="en-US" sz="2400" kern="0" dirty="0"/>
              <a:t>起步：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认知与体验（硬件、软件、程序与</a:t>
            </a:r>
            <a:r>
              <a:rPr lang="en-US" altLang="zh-CN" sz="2000" kern="0" dirty="0"/>
              <a:t>C</a:t>
            </a:r>
            <a:r>
              <a:rPr lang="zh-CN" altLang="en-US" sz="2000" kern="0" dirty="0"/>
              <a:t>语言）</a:t>
            </a:r>
            <a:endParaRPr lang="en-US" altLang="zh-CN" sz="2000" kern="0" dirty="0"/>
          </a:p>
          <a:p>
            <a:pPr algn="l"/>
            <a:r>
              <a:rPr lang="zh-CN" altLang="en-US" sz="2400" kern="0" dirty="0"/>
              <a:t>进阶：</a:t>
            </a:r>
            <a:endParaRPr lang="en-US" altLang="zh-CN" sz="2400" kern="0" dirty="0"/>
          </a:p>
          <a:p>
            <a:pPr lvl="1" algn="l"/>
            <a:r>
              <a:rPr lang="zh-CN" altLang="en-US" sz="2000" kern="0" dirty="0"/>
              <a:t>判断与推理（流程控制方法、语句）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抽象与封装（模块设计方法、函数）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表达与转换（基本操作、数据类型）</a:t>
            </a:r>
            <a:endParaRPr lang="en-US" altLang="zh-CN" sz="2000" kern="0" dirty="0"/>
          </a:p>
          <a:p>
            <a:pPr algn="l"/>
            <a:r>
              <a:rPr lang="zh-CN" altLang="en-US" sz="2400" kern="0" dirty="0">
                <a:solidFill>
                  <a:srgbClr val="FF0000"/>
                </a:solidFill>
              </a:rPr>
              <a:t>提高：</a:t>
            </a:r>
            <a:endParaRPr lang="en-US" altLang="zh-CN" sz="2400" kern="0" dirty="0">
              <a:solidFill>
                <a:srgbClr val="FF0000"/>
              </a:solidFill>
            </a:endParaRPr>
          </a:p>
          <a:p>
            <a:pPr lvl="1" algn="l"/>
            <a:r>
              <a:rPr lang="zh-CN" altLang="en-US" sz="2000" kern="0" dirty="0">
                <a:solidFill>
                  <a:srgbClr val="FF0000"/>
                </a:solidFill>
              </a:rPr>
              <a:t>构造与访问</a:t>
            </a:r>
            <a:r>
              <a:rPr lang="zh-CN" altLang="en-US" sz="2000" kern="0" dirty="0"/>
              <a:t>（数组、指针、结构）</a:t>
            </a:r>
            <a:endParaRPr lang="en-US" altLang="zh-CN" sz="2000" kern="0" dirty="0"/>
          </a:p>
          <a:p>
            <a:pPr lvl="1" algn="l"/>
            <a:r>
              <a:rPr lang="zh-CN" altLang="en-US" sz="2000" kern="0" dirty="0"/>
              <a:t>归纳与推广（程序设计的本质）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D4F4A3-14BB-49A5-B23A-ECD54D4F76B8}"/>
              </a:ext>
            </a:extLst>
          </p:cNvPr>
          <p:cNvSpPr txBox="1"/>
          <p:nvPr/>
        </p:nvSpPr>
        <p:spPr>
          <a:xfrm>
            <a:off x="2404796" y="4392670"/>
            <a:ext cx="225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联合与枚举</a:t>
            </a:r>
          </a:p>
        </p:txBody>
      </p:sp>
    </p:spTree>
    <p:extLst>
      <p:ext uri="{BB962C8B-B14F-4D97-AF65-F5344CB8AC3E}">
        <p14:creationId xmlns:p14="http://schemas.microsoft.com/office/powerpoint/2010/main" val="226262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如果是联合类型的数组</a:t>
            </a:r>
            <a:r>
              <a:rPr lang="zh-CN" altLang="en-US" sz="2400" dirty="0"/>
              <a:t>或 含联合类型成员的结构数组</a:t>
            </a:r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，则其每一个元素的类型可以不同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。比如，</a:t>
            </a:r>
          </a:p>
          <a:p>
            <a:pPr marL="400050" lvl="1" indent="0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Grade{UNDERGRAD, MASTER, PHD, FACULTY}; 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职级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union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Performanc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	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nPaper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已发表论文篇数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		//GPA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业绩类型</a:t>
            </a:r>
          </a:p>
          <a:p>
            <a:pPr marL="400050" lvl="1" indent="0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Person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	char id[20];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char name[20];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i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Grade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grd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union </a:t>
            </a:r>
            <a:r>
              <a:rPr lang="en-US" altLang="zh-CN" b="1" i="1" dirty="0" err="1">
                <a:latin typeface="Courier New" pitchFamily="49" charset="0"/>
                <a:cs typeface="Courier New" pitchFamily="49" charset="0"/>
              </a:rPr>
              <a:t>Performanc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;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职级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不同 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业绩类型可以不同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1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4013A6F5-B386-40E9-AA33-877344B5F393}" type="slidenum">
              <a:rPr lang="en-US" altLang="zh-CN" sz="1200">
                <a:ea typeface="楷体_GB2312" pitchFamily="49" charset="-122"/>
              </a:rPr>
              <a:pPr algn="r" eaLnBrk="1" hangingPunct="1"/>
              <a:t>10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5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11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FontTx/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N = 800;		//</a:t>
            </a:r>
            <a:r>
              <a:rPr lang="zh-CN" altLang="zh-CN" b="1" dirty="0">
                <a:latin typeface="Courier New" pitchFamily="49" charset="0"/>
                <a:cs typeface="Courier New" pitchFamily="49" charset="0"/>
              </a:rPr>
              <a:t>人员的个数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input(Person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 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{	Person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[N] = {{0,0,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UNDERGRAD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,0}};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input(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, N);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maxgpa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0.1;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maxMaster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400050" lvl="1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maxPhd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400050" lvl="1" indent="0">
              <a:buFontTx/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maxFaculty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marL="400050" lvl="1" indent="0">
              <a:buFontTx/>
              <a:buNone/>
            </a:pP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4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9F64EBA-6100-4E74-AE79-A1A5814B6B6E}" type="slidenum">
              <a:rPr lang="en-US" altLang="zh-CN" sz="1200">
                <a:ea typeface="楷体_GB2312" pitchFamily="49" charset="-122"/>
              </a:rPr>
              <a:pPr algn="r" eaLnBrk="1" hangingPunct="1"/>
              <a:t>11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61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内容占位符 2"/>
          <p:cNvSpPr>
            <a:spLocks noGrp="1"/>
          </p:cNvSpPr>
          <p:nvPr>
            <p:ph idx="1"/>
          </p:nvPr>
        </p:nvSpPr>
        <p:spPr>
          <a:xfrm>
            <a:off x="93121" y="854075"/>
            <a:ext cx="11995705" cy="5949950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		if(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grd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== UNDERGRAD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&amp;&amp;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pfmc.gpa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maxgpa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maxgpa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pfmc.gpa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if(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grd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== MASTER 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&amp;&amp;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pfmc.nPaper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maxMaster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maxMaster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pfmc.nPaper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if(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grd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== PHD 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&amp;&amp;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pfmc.nPaper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maxPhd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maxPhd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pfmc.nPaper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if(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grd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== FACULTY 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&amp;&amp;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pfmc.nPaper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maxFaculty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maxFaculty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pfmc.nPaper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63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3442FAA4-4017-40B1-B3B6-777D193989A5}" type="slidenum">
              <a:rPr lang="en-US" altLang="zh-CN" sz="1200">
                <a:ea typeface="楷体_GB2312" pitchFamily="49" charset="-122"/>
              </a:rPr>
              <a:pPr algn="r" eaLnBrk="1" hangingPunct="1"/>
              <a:t>12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49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grd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== UNDERGRAD 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&amp;&amp;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pfmc.gpa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maxgpa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本科生获奖者：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%s \n", 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].name);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//...	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return 0;	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18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A36FC21-C239-4EB3-9E8B-6B27A57BF9F2}" type="slidenum">
              <a:rPr lang="en-US" altLang="zh-CN" sz="1200">
                <a:ea typeface="楷体_GB2312" pitchFamily="49" charset="-122"/>
              </a:rPr>
              <a:pPr algn="r" eaLnBrk="1" hangingPunct="1"/>
              <a:t>13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535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内容占位符 2"/>
          <p:cNvSpPr>
            <a:spLocks noGrp="1"/>
          </p:cNvSpPr>
          <p:nvPr>
            <p:ph idx="1"/>
          </p:nvPr>
        </p:nvSpPr>
        <p:spPr>
          <a:xfrm>
            <a:off x="93121" y="-36513"/>
            <a:ext cx="11995705" cy="5949951"/>
          </a:xfrm>
        </p:spPr>
        <p:txBody>
          <a:bodyPr/>
          <a:lstStyle/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void input(Person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 ],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g = 0;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{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输入人员的编号与姓名：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\n");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s%s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].id,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].name);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输入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0~3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分别代表本科、硕士、博士生和教师：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&amp;g);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switch(g)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{	case 0: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grd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UNDERGRAD;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输入学分绩：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("%f", &amp;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pfmc.gpa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break;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case 1: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grd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MASTER;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 "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输入已发表论文篇数：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");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prsn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pfmc.nPaper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		break;		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…… ……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211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B48502DB-7FE0-4F44-8643-F1D4C6064F71}" type="slidenum">
              <a:rPr lang="en-US" altLang="zh-CN" sz="1200">
                <a:ea typeface="楷体_GB2312" pitchFamily="49" charset="-122"/>
              </a:rPr>
              <a:pPr algn="r" eaLnBrk="1" hangingPunct="1"/>
              <a:t>14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61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联合是一种与结构类似的派生数据类型，与结构类型的不同点，仅在于存储方式（系统对联合类型的成员采用了覆盖存储技术），可以在实现多态性程序的同时节约内存空间，程序的多态性可以提高程序的可读性。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枚举也是一种派生数据类型，用来描述 值集是可以枚举的有限个整数 的数据</a:t>
            </a:r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th-TH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了解以上概念和应用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掌握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联合和枚举的特点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一个程序代码量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≈200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行</a:t>
            </a:r>
          </a:p>
          <a:p>
            <a:pPr lvl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继续保持良好的编程习惯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0" dirty="0"/>
          </a:p>
        </p:txBody>
      </p:sp>
      <p:sp>
        <p:nvSpPr>
          <p:cNvPr id="95236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7436893-5463-49FD-B54C-FAE3B4D6B81E}" type="slidenum">
              <a:rPr lang="en-US" altLang="zh-CN" sz="1200">
                <a:ea typeface="楷体_GB2312" pitchFamily="49" charset="-122"/>
              </a:rPr>
              <a:pPr algn="r" eaLnBrk="1" hangingPunct="1"/>
              <a:t>15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33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4" descr="006_3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287" y="5013325"/>
            <a:ext cx="4126963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5"/>
          <p:cNvSpPr>
            <a:spLocks noChangeArrowheads="1"/>
          </p:cNvSpPr>
          <p:nvPr/>
        </p:nvSpPr>
        <p:spPr bwMode="auto">
          <a:xfrm>
            <a:off x="304760" y="1981201"/>
            <a:ext cx="10361851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US" altLang="zh-CN" sz="7200" b="1">
                <a:solidFill>
                  <a:srgbClr val="33CC33"/>
                </a:solidFill>
                <a:latin typeface="Comic Sans MS" pitchFamily="66" charset="0"/>
                <a:ea typeface="楷体_GB2312" pitchFamily="49" charset="-122"/>
              </a:rPr>
              <a:t>Thanks</a:t>
            </a:r>
            <a:r>
              <a:rPr kumimoji="1" lang="zh-CN" altLang="en-US" sz="7200" b="1">
                <a:solidFill>
                  <a:srgbClr val="33CC33"/>
                </a:solidFill>
                <a:latin typeface="Comic Sans MS" pitchFamily="66" charset="0"/>
                <a:ea typeface="楷体_GB2312" pitchFamily="49" charset="-122"/>
              </a:rPr>
              <a:t>！</a:t>
            </a:r>
          </a:p>
        </p:txBody>
      </p:sp>
      <p:sp>
        <p:nvSpPr>
          <p:cNvPr id="131076" name="Line 7"/>
          <p:cNvSpPr>
            <a:spLocks noChangeShapeType="1"/>
          </p:cNvSpPr>
          <p:nvPr/>
        </p:nvSpPr>
        <p:spPr bwMode="auto">
          <a:xfrm>
            <a:off x="95239" y="3141663"/>
            <a:ext cx="8975614" cy="0"/>
          </a:xfrm>
          <a:prstGeom prst="line">
            <a:avLst/>
          </a:prstGeom>
          <a:noFill/>
          <a:ln w="57150">
            <a:solidFill>
              <a:srgbClr val="8D97E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77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1078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联合（</a:t>
            </a:r>
            <a:r>
              <a:rPr lang="en-US" altLang="zh-CN" dirty="0"/>
              <a:t>union</a:t>
            </a:r>
            <a:r>
              <a:rPr lang="zh-CN" altLang="en-US" dirty="0"/>
              <a:t>）类型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union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myType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char c;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double d;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Tx/>
              <a:buNone/>
            </a:pP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myType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v;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定义了一个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myType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类型的联合变量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996" name="矩形 3"/>
          <p:cNvSpPr>
            <a:spLocks noChangeArrowheads="1"/>
          </p:cNvSpPr>
          <p:nvPr/>
        </p:nvSpPr>
        <p:spPr bwMode="auto">
          <a:xfrm>
            <a:off x="3875113" y="1358901"/>
            <a:ext cx="7559749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ea typeface="楷体_GB2312" pitchFamily="49" charset="-122"/>
              </a:rPr>
              <a:t>与结构类型类似，</a:t>
            </a:r>
            <a:endParaRPr lang="en-US" altLang="zh-CN">
              <a:ea typeface="楷体_GB2312" pitchFamily="49" charset="-122"/>
            </a:endParaRPr>
          </a:p>
          <a:p>
            <a:r>
              <a:rPr lang="zh-CN" altLang="zh-CN">
                <a:ea typeface="楷体_GB2312" pitchFamily="49" charset="-122"/>
              </a:rPr>
              <a:t>联合类型由程序员构造而成</a:t>
            </a:r>
            <a:r>
              <a:rPr lang="en-US" altLang="zh-CN">
                <a:ea typeface="楷体_GB2312" pitchFamily="49" charset="-122"/>
              </a:rPr>
              <a:t>,</a:t>
            </a:r>
          </a:p>
          <a:p>
            <a:r>
              <a:rPr lang="zh-CN" altLang="zh-CN">
                <a:ea typeface="楷体_GB2312" pitchFamily="49" charset="-122"/>
              </a:rPr>
              <a:t>构造时需要用到关键</a:t>
            </a:r>
            <a:r>
              <a:rPr lang="zh-CN" altLang="en-US">
                <a:ea typeface="楷体_GB2312" pitchFamily="49" charset="-122"/>
              </a:rPr>
              <a:t>字</a:t>
            </a:r>
            <a:r>
              <a:rPr lang="en-US" altLang="zh-CN">
                <a:ea typeface="楷体_GB2312" pitchFamily="49" charset="-122"/>
              </a:rPr>
              <a:t>union</a:t>
            </a:r>
            <a:r>
              <a:rPr lang="zh-CN" altLang="zh-CN">
                <a:ea typeface="楷体_GB2312" pitchFamily="49" charset="-122"/>
              </a:rPr>
              <a:t>。</a:t>
            </a:r>
            <a:endParaRPr lang="en-US" altLang="zh-CN">
              <a:ea typeface="楷体_GB2312" pitchFamily="49" charset="-122"/>
            </a:endParaRPr>
          </a:p>
          <a:p>
            <a:endParaRPr lang="en-US" altLang="zh-CN">
              <a:ea typeface="楷体_GB2312" pitchFamily="49" charset="-122"/>
            </a:endParaRPr>
          </a:p>
          <a:p>
            <a:r>
              <a:rPr lang="zh-CN" altLang="zh-CN">
                <a:ea typeface="楷体_GB2312" pitchFamily="49" charset="-122"/>
              </a:rPr>
              <a:t>联合变量的初始化、成员的操作方式</a:t>
            </a:r>
            <a:endParaRPr lang="en-US" altLang="zh-CN">
              <a:ea typeface="楷体_GB2312" pitchFamily="49" charset="-122"/>
            </a:endParaRPr>
          </a:p>
          <a:p>
            <a:r>
              <a:rPr lang="zh-CN" altLang="zh-CN">
                <a:ea typeface="楷体_GB2312" pitchFamily="49" charset="-122"/>
              </a:rPr>
              <a:t>也与结构变量类似。</a:t>
            </a:r>
          </a:p>
        </p:txBody>
      </p:sp>
      <p:sp>
        <p:nvSpPr>
          <p:cNvPr id="8499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55A3C0D-7D56-4FB1-91E2-EDBEF4AF57AD}" type="slidenum">
              <a:rPr lang="en-US" altLang="zh-CN" sz="1200">
                <a:ea typeface="楷体_GB2312" pitchFamily="49" charset="-122"/>
              </a:rPr>
              <a:pPr algn="r" eaLnBrk="1" hangingPunct="1"/>
              <a:t>2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39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与结构变量不同的是，系统采用</a:t>
            </a:r>
            <a:r>
              <a:rPr lang="zh-CN" altLang="zh-CN">
                <a:solidFill>
                  <a:srgbClr val="FF0000"/>
                </a:solidFill>
              </a:rPr>
              <a:t>覆盖技术</a:t>
            </a:r>
            <a:r>
              <a:rPr lang="zh-CN" altLang="zh-CN"/>
              <a:t>按需要占用内存单元最多的成员为联合变量分配内存</a:t>
            </a:r>
          </a:p>
          <a:p>
            <a:endParaRPr lang="zh-CN" altLang="en-US"/>
          </a:p>
        </p:txBody>
      </p:sp>
      <p:sp>
        <p:nvSpPr>
          <p:cNvPr id="86020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9707816-3165-4D94-9D33-E6BE27402662}" type="slidenum">
              <a:rPr lang="en-US" altLang="zh-CN" sz="1200">
                <a:ea typeface="楷体_GB2312" pitchFamily="49" charset="-122"/>
              </a:rPr>
              <a:pPr algn="r" eaLnBrk="1" hangingPunct="1"/>
              <a:t>3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86021" name="Rectangle 23"/>
          <p:cNvSpPr>
            <a:spLocks noChangeArrowheads="1"/>
          </p:cNvSpPr>
          <p:nvPr/>
        </p:nvSpPr>
        <p:spPr bwMode="auto">
          <a:xfrm>
            <a:off x="9425235" y="1555769"/>
            <a:ext cx="2520621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lvl="1"/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struct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B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char c;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double d;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};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B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b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</p:txBody>
      </p:sp>
      <p:sp>
        <p:nvSpPr>
          <p:cNvPr id="86022" name="Rectangle 24"/>
          <p:cNvSpPr>
            <a:spLocks noChangeArrowheads="1"/>
          </p:cNvSpPr>
          <p:nvPr/>
        </p:nvSpPr>
        <p:spPr bwMode="auto">
          <a:xfrm>
            <a:off x="9425235" y="4014065"/>
            <a:ext cx="2520621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lvl="1"/>
            <a:r>
              <a:rPr kumimoji="1" lang="en-US" altLang="zh-CN" b="1" dirty="0">
                <a:solidFill>
                  <a:srgbClr val="FF0000"/>
                </a:solidFill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union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A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{ 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int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</a:t>
            </a:r>
            <a:r>
              <a:rPr kumimoji="1" lang="en-US" altLang="zh-CN" b="1" dirty="0" err="1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i</a:t>
            </a:r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;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char c;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   double d;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};</a:t>
            </a:r>
          </a:p>
          <a:p>
            <a:pPr marL="0" lvl="1"/>
            <a:r>
              <a:rPr kumimoji="1" lang="en-US" altLang="zh-CN" b="1" dirty="0">
                <a:latin typeface="Courier New" pitchFamily="49" charset="0"/>
                <a:ea typeface="楷体_GB2312" pitchFamily="49" charset="-122"/>
                <a:cs typeface="Courier New" pitchFamily="49" charset="0"/>
              </a:rPr>
              <a:t>A v;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03173" y="3263901"/>
            <a:ext cx="8874029" cy="1073151"/>
            <a:chOff x="68" y="1253"/>
            <a:chExt cx="4193" cy="676"/>
          </a:xfrm>
          <a:solidFill>
            <a:schemeClr val="bg1"/>
          </a:solidFill>
        </p:grpSpPr>
        <p:sp>
          <p:nvSpPr>
            <p:cNvPr id="79887" name="Text Box 11"/>
            <p:cNvSpPr txBox="1">
              <a:spLocks noChangeArrowheads="1"/>
            </p:cNvSpPr>
            <p:nvPr/>
          </p:nvSpPr>
          <p:spPr bwMode="auto">
            <a:xfrm>
              <a:off x="68" y="1253"/>
              <a:ext cx="4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int</a:t>
              </a:r>
            </a:p>
          </p:txBody>
        </p:sp>
        <p:sp>
          <p:nvSpPr>
            <p:cNvPr id="79888" name="Text Box 12"/>
            <p:cNvSpPr txBox="1">
              <a:spLocks noChangeArrowheads="1"/>
            </p:cNvSpPr>
            <p:nvPr/>
          </p:nvSpPr>
          <p:spPr bwMode="auto">
            <a:xfrm>
              <a:off x="68" y="1469"/>
              <a:ext cx="38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char</a:t>
              </a:r>
            </a:p>
          </p:txBody>
        </p:sp>
        <p:sp>
          <p:nvSpPr>
            <p:cNvPr id="79889" name="Text Box 13"/>
            <p:cNvSpPr txBox="1">
              <a:spLocks noChangeArrowheads="1"/>
            </p:cNvSpPr>
            <p:nvPr/>
          </p:nvSpPr>
          <p:spPr bwMode="auto">
            <a:xfrm>
              <a:off x="68" y="1696"/>
              <a:ext cx="54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double</a:t>
              </a:r>
            </a:p>
          </p:txBody>
        </p:sp>
        <p:sp>
          <p:nvSpPr>
            <p:cNvPr id="79890" name="Rectangle 14"/>
            <p:cNvSpPr>
              <a:spLocks noChangeArrowheads="1"/>
            </p:cNvSpPr>
            <p:nvPr/>
          </p:nvSpPr>
          <p:spPr bwMode="auto">
            <a:xfrm>
              <a:off x="634" y="1298"/>
              <a:ext cx="181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urier New" pitchFamily="49" charset="0"/>
                <a:ea typeface="楷体_GB2312" pitchFamily="49" charset="-122"/>
                <a:cs typeface="Courier New" pitchFamily="49" charset="0"/>
              </a:endParaRPr>
            </a:p>
          </p:txBody>
        </p:sp>
        <p:sp>
          <p:nvSpPr>
            <p:cNvPr id="79891" name="Rectangle 15"/>
            <p:cNvSpPr>
              <a:spLocks noChangeArrowheads="1"/>
            </p:cNvSpPr>
            <p:nvPr/>
          </p:nvSpPr>
          <p:spPr bwMode="auto">
            <a:xfrm>
              <a:off x="634" y="1480"/>
              <a:ext cx="1814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urier New" pitchFamily="49" charset="0"/>
                <a:ea typeface="楷体_GB2312" pitchFamily="49" charset="-122"/>
                <a:cs typeface="Courier New" pitchFamily="49" charset="0"/>
              </a:endParaRPr>
            </a:p>
          </p:txBody>
        </p:sp>
        <p:sp>
          <p:nvSpPr>
            <p:cNvPr id="79892" name="Rectangle 16"/>
            <p:cNvSpPr>
              <a:spLocks noChangeArrowheads="1"/>
            </p:cNvSpPr>
            <p:nvPr/>
          </p:nvSpPr>
          <p:spPr bwMode="auto">
            <a:xfrm>
              <a:off x="634" y="1661"/>
              <a:ext cx="362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urier New" pitchFamily="49" charset="0"/>
                <a:ea typeface="楷体_GB2312" pitchFamily="49" charset="-122"/>
                <a:cs typeface="Courier New" pitchFamily="49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3174" y="4824414"/>
            <a:ext cx="9168206" cy="1119187"/>
            <a:chOff x="0" y="2544"/>
            <a:chExt cx="4332" cy="70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3977" name="Rectangle 18"/>
            <p:cNvSpPr>
              <a:spLocks noChangeArrowheads="1"/>
            </p:cNvSpPr>
            <p:nvPr/>
          </p:nvSpPr>
          <p:spPr bwMode="auto">
            <a:xfrm>
              <a:off x="0" y="2544"/>
              <a:ext cx="4332" cy="70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urier New" pitchFamily="49" charset="0"/>
                <a:ea typeface="楷体_GB2312" pitchFamily="49" charset="-122"/>
                <a:cs typeface="Courier New" pitchFamily="49" charset="0"/>
              </a:endParaRPr>
            </a:p>
          </p:txBody>
        </p:sp>
        <p:sp>
          <p:nvSpPr>
            <p:cNvPr id="83978" name="Rectangle 19"/>
            <p:cNvSpPr>
              <a:spLocks noChangeArrowheads="1"/>
            </p:cNvSpPr>
            <p:nvPr/>
          </p:nvSpPr>
          <p:spPr bwMode="auto">
            <a:xfrm>
              <a:off x="634" y="2840"/>
              <a:ext cx="3627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Courier New" pitchFamily="49" charset="0"/>
                <a:ea typeface="楷体_GB2312" pitchFamily="49" charset="-122"/>
                <a:cs typeface="Courier New" pitchFamily="49" charset="0"/>
              </a:endParaRPr>
            </a:p>
          </p:txBody>
        </p:sp>
        <p:sp>
          <p:nvSpPr>
            <p:cNvPr id="83979" name="Text Box 20"/>
            <p:cNvSpPr txBox="1">
              <a:spLocks noChangeArrowheads="1"/>
            </p:cNvSpPr>
            <p:nvPr/>
          </p:nvSpPr>
          <p:spPr bwMode="auto">
            <a:xfrm>
              <a:off x="68" y="2568"/>
              <a:ext cx="288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int</a:t>
              </a:r>
            </a:p>
          </p:txBody>
        </p:sp>
        <p:sp>
          <p:nvSpPr>
            <p:cNvPr id="83980" name="Text Box 21"/>
            <p:cNvSpPr txBox="1">
              <a:spLocks noChangeArrowheads="1"/>
            </p:cNvSpPr>
            <p:nvPr/>
          </p:nvSpPr>
          <p:spPr bwMode="auto">
            <a:xfrm>
              <a:off x="68" y="2784"/>
              <a:ext cx="38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char</a:t>
              </a:r>
            </a:p>
          </p:txBody>
        </p:sp>
        <p:sp>
          <p:nvSpPr>
            <p:cNvPr id="83981" name="Text Box 22"/>
            <p:cNvSpPr txBox="1">
              <a:spLocks noChangeArrowheads="1"/>
            </p:cNvSpPr>
            <p:nvPr/>
          </p:nvSpPr>
          <p:spPr bwMode="auto">
            <a:xfrm>
              <a:off x="68" y="3011"/>
              <a:ext cx="54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b="1" dirty="0">
                  <a:latin typeface="Courier New" pitchFamily="49" charset="0"/>
                  <a:ea typeface="楷体_GB2312" pitchFamily="49" charset="-122"/>
                  <a:cs typeface="Courier New" pitchFamily="49" charset="0"/>
                </a:rPr>
                <a:t>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7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对于上述联合变量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，在程序中可以分时操作其中不同数据类型的成员。比如，</a:t>
            </a: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v.i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12;	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以下只操作变量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的成员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v.c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'X';	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以下只操作变量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的成员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v.d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12.95;	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以下只操作变量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的成员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当给一个联合变量的某成员赋值后，再访问该变量的另外一个成员，将得不到原来的值。比如，</a:t>
            </a: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v.i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12;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("%f",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v.d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);	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不会输出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12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即可以分时把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当作不同类型的变量来使用，但</a:t>
            </a:r>
            <a:r>
              <a:rPr lang="zh-CN" altLang="zh-CN" sz="2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不可以同时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把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当作不同类型的变量来使用。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04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A6A28D7E-7966-4751-B47E-F6959A7775C3}" type="slidenum">
              <a:rPr lang="en-US" altLang="zh-CN" sz="1200">
                <a:ea typeface="楷体_GB2312" pitchFamily="49" charset="-122"/>
              </a:rPr>
              <a:pPr algn="r" eaLnBrk="1" hangingPunct="1"/>
              <a:t>4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86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0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联合类型使程序呈现出某种程度的</a:t>
            </a:r>
            <a:r>
              <a:rPr lang="zh-CN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多态性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。这种多态性的好处是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：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在提高程序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灵活性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的同时</a:t>
            </a:r>
            <a:r>
              <a:rPr lang="zh-CN" altLang="en-US" dirty="0">
                <a:latin typeface="Courier New" pitchFamily="49" charset="0"/>
                <a:cs typeface="Courier New" pitchFamily="49" charset="0"/>
              </a:rPr>
              <a:t>，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可以实现多种数据共享内存空间。比如，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union Array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{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int_a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[100];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double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dbl_a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[100];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};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Array buffer;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buffer.int_a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…	 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使用数组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int_a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，只有一半存储空间闲置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buffer.dbl_a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…	 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使用数组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dbl_a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，没有存储空间闲置</a:t>
            </a:r>
          </a:p>
        </p:txBody>
      </p:sp>
      <p:sp>
        <p:nvSpPr>
          <p:cNvPr id="88068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B6AA09E-7DC2-4578-937E-C756A4D0D375}" type="slidenum">
              <a:rPr lang="en-US" altLang="zh-CN" sz="1200">
                <a:ea typeface="楷体_GB2312" pitchFamily="49" charset="-122"/>
              </a:rPr>
              <a:pPr algn="r" eaLnBrk="1" hangingPunct="1"/>
              <a:t>5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68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90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FontTx/>
              <a:buNone/>
            </a:pP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如果不使用联合类型，例如，</a:t>
            </a:r>
          </a:p>
          <a:p>
            <a:pPr marL="400050" lvl="1" indent="0">
              <a:buFontTx/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int_a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[100];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dbl_a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[100];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int_a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…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使用数组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int_a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dbl_a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所占的存储空间闲置）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dbl_a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…	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使用数组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dbl_a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（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int_a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所占的存储空间闲置）</a:t>
            </a:r>
          </a:p>
          <a:p>
            <a:pPr marL="400050" lvl="1" indent="0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……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FontTx/>
              <a:buNone/>
            </a:pP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092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7374529A-2474-4C63-AC46-0A4A06F0B096}" type="slidenum">
              <a:rPr lang="en-US" altLang="zh-CN" sz="1200">
                <a:ea typeface="楷体_GB2312" pitchFamily="49" charset="-122"/>
              </a:rPr>
              <a:pPr algn="r" eaLnBrk="1" hangingPunct="1"/>
              <a:t>6</a:t>
            </a:fld>
            <a:endParaRPr lang="en-US" altLang="zh-CN" sz="12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07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枚举（</a:t>
            </a:r>
            <a:r>
              <a:rPr lang="en-US" altLang="zh-CN" dirty="0" err="1"/>
              <a:t>enum</a:t>
            </a:r>
            <a:r>
              <a:rPr lang="zh-CN" altLang="en-US" dirty="0"/>
              <a:t>）类型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Color {RED, YELLOW, BLUE};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Color </a:t>
            </a: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 	//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定义了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一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个变量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c</a:t>
            </a: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Weekday {SUN, MON, TUE, WED, THU, FRI, SAT};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typedef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i="1" dirty="0" err="1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d1 = SUN, d2 = d1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	//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定义了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两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个变量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d1 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和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d2</a:t>
            </a: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996" name="矩形 3"/>
          <p:cNvSpPr>
            <a:spLocks noChangeArrowheads="1"/>
          </p:cNvSpPr>
          <p:nvPr/>
        </p:nvSpPr>
        <p:spPr bwMode="auto">
          <a:xfrm>
            <a:off x="7173306" y="863600"/>
            <a:ext cx="431552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枚举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类型由程序员构造而成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</a:p>
          <a:p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构造时需要用到关键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enum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499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55A3C0D-7D56-4FB1-91E2-EDBEF4AF57AD}" type="slidenum">
              <a:rPr lang="en-US" altLang="zh-CN" sz="1200">
                <a:ea typeface="楷体_GB2312" pitchFamily="49" charset="-122"/>
              </a:rPr>
              <a:pPr algn="r" eaLnBrk="1" hangingPunct="1"/>
              <a:t>7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E7658E-C5A6-4979-9E9E-79AF39A901CD}"/>
              </a:ext>
            </a:extLst>
          </p:cNvPr>
          <p:cNvSpPr/>
          <p:nvPr/>
        </p:nvSpPr>
        <p:spPr>
          <a:xfrm>
            <a:off x="244556" y="4509540"/>
            <a:ext cx="572806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d1 = 1;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×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d1 = RED;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×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D598E-7BB2-4452-9F81-0EECF58FB9F9}"/>
              </a:ext>
            </a:extLst>
          </p:cNvPr>
          <p:cNvSpPr/>
          <p:nvPr/>
        </p:nvSpPr>
        <p:spPr>
          <a:xfrm>
            <a:off x="244556" y="5433318"/>
            <a:ext cx="572806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d1;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√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d2 = (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)(d1 + 1);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√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DDC8DA-F621-486D-9355-64541EA8E7BB}"/>
              </a:ext>
            </a:extLst>
          </p:cNvPr>
          <p:cNvSpPr/>
          <p:nvPr/>
        </p:nvSpPr>
        <p:spPr>
          <a:xfrm>
            <a:off x="244556" y="1787913"/>
            <a:ext cx="58506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Color </a:t>
            </a:r>
            <a:r>
              <a:rPr lang="en-US" altLang="zh-CN" b="1" i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04080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枚举（</a:t>
            </a:r>
            <a:r>
              <a:rPr lang="en-US" altLang="zh-CN" dirty="0" err="1"/>
              <a:t>enum</a:t>
            </a:r>
            <a:r>
              <a:rPr lang="zh-CN" altLang="en-US" dirty="0"/>
              <a:t>）类型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Color {RED, YELLOW, BLUE};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Color </a:t>
            </a: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 	//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定义了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一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个变量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c</a:t>
            </a: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Weekday {SUN, MON, TUE, WED, THU, FRI, SAT};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typedef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i="1" dirty="0" err="1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i="1" dirty="0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d1 = SUN, d2 = d1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;	//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定义了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两</a:t>
            </a:r>
            <a:r>
              <a:rPr lang="zh-CN" altLang="zh-CN" sz="2400" b="0" dirty="0">
                <a:latin typeface="Courier New" pitchFamily="49" charset="0"/>
                <a:cs typeface="Courier New" pitchFamily="49" charset="0"/>
              </a:rPr>
              <a:t>个变量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 d1 </a:t>
            </a:r>
            <a:r>
              <a:rPr lang="zh-CN" altLang="en-US" sz="2400" b="0" dirty="0">
                <a:latin typeface="Courier New" pitchFamily="49" charset="0"/>
                <a:cs typeface="Courier New" pitchFamily="49" charset="0"/>
              </a:rPr>
              <a:t>和 </a:t>
            </a:r>
            <a:r>
              <a:rPr lang="en-US" altLang="zh-CN" sz="2400" b="0" dirty="0">
                <a:latin typeface="Courier New" pitchFamily="49" charset="0"/>
                <a:cs typeface="Courier New" pitchFamily="49" charset="0"/>
              </a:rPr>
              <a:t>d2</a:t>
            </a: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zh-CN" altLang="zh-CN" sz="2400" b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996" name="矩形 3"/>
          <p:cNvSpPr>
            <a:spLocks noChangeArrowheads="1"/>
          </p:cNvSpPr>
          <p:nvPr/>
        </p:nvSpPr>
        <p:spPr bwMode="auto">
          <a:xfrm>
            <a:off x="7173306" y="863600"/>
            <a:ext cx="4315523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枚举</a:t>
            </a:r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类型由程序员构造而成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</a:p>
          <a:p>
            <a:r>
              <a:rPr lang="zh-CN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构造时需要用到关键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enum</a:t>
            </a:r>
            <a:endParaRPr lang="zh-CN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4997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F55A3C0D-7D56-4FB1-91E2-EDBEF4AF57AD}" type="slidenum">
              <a:rPr lang="en-US" altLang="zh-CN" sz="1200">
                <a:ea typeface="楷体_GB2312" pitchFamily="49" charset="-122"/>
              </a:rPr>
              <a:pPr algn="r" eaLnBrk="1" hangingPunct="1"/>
              <a:t>8</a:t>
            </a:fld>
            <a:endParaRPr lang="en-US" altLang="zh-CN" sz="1200">
              <a:ea typeface="楷体_GB2312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E7658E-C5A6-4979-9E9E-79AF39A901CD}"/>
              </a:ext>
            </a:extLst>
          </p:cNvPr>
          <p:cNvSpPr/>
          <p:nvPr/>
        </p:nvSpPr>
        <p:spPr>
          <a:xfrm>
            <a:off x="244556" y="4509540"/>
            <a:ext cx="572806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d1 = 1;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×</a:t>
            </a:r>
          </a:p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d1 = RED;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×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CD598E-7BB2-4452-9F81-0EECF58FB9F9}"/>
              </a:ext>
            </a:extLst>
          </p:cNvPr>
          <p:cNvSpPr/>
          <p:nvPr/>
        </p:nvSpPr>
        <p:spPr>
          <a:xfrm>
            <a:off x="244556" y="5433318"/>
            <a:ext cx="572806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d1; 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√</a:t>
            </a:r>
          </a:p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d2 = (</a:t>
            </a:r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Weekday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)(d1 + 1);</a:t>
            </a:r>
            <a:r>
              <a:rPr lang="en-US" altLang="zh-C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√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DDC8DA-F621-486D-9355-64541EA8E7BB}"/>
              </a:ext>
            </a:extLst>
          </p:cNvPr>
          <p:cNvSpPr/>
          <p:nvPr/>
        </p:nvSpPr>
        <p:spPr>
          <a:xfrm>
            <a:off x="244556" y="1787913"/>
            <a:ext cx="585065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Color </a:t>
            </a:r>
            <a:r>
              <a:rPr lang="en-US" altLang="zh-CN" b="1" i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altLang="zh-CN" b="1" i="1" dirty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1675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当把一个枚举值赋值给一个整型变量时，枚举值会隐式转换成整型，而当把一个整数赋给枚举类型的变量时，系统不会将整数转换成枚举类型数据，这时候可以用显式类型转换。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zh-CN" altLang="en-US" dirty="0">
                <a:latin typeface="Courier New" pitchFamily="49" charset="0"/>
                <a:cs typeface="Courier New" pitchFamily="49" charset="0"/>
              </a:rPr>
              <a:t>例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如，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Weekday d;</a:t>
            </a:r>
            <a:endParaRPr lang="zh-CN" altLang="zh-CN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d = (Weekday)(d + 1)	;	</a:t>
            </a:r>
          </a:p>
          <a:p>
            <a:pPr lvl="1">
              <a:buFontTx/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如果写“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 = d+1;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”编译器会报错，因为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d+1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的结果为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类型</a:t>
            </a:r>
          </a:p>
        </p:txBody>
      </p:sp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10888833" y="6553200"/>
            <a:ext cx="1199993" cy="228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8EB824A-1983-4A6B-AC72-597B55E20DA1}" type="slidenum">
              <a:rPr lang="en-US" altLang="zh-CN" sz="1200">
                <a:latin typeface="Arial" charset="0"/>
                <a:ea typeface="+mn-ea"/>
              </a:rPr>
              <a:pPr algn="r">
                <a:defRPr/>
              </a:pPr>
              <a:t>9</a:t>
            </a:fld>
            <a:endParaRPr lang="en-US" altLang="zh-CN" sz="120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23605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我的PPT母板">
  <a:themeElements>
    <a:clrScheme name="我的PPT母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FF0000"/>
      </a:accent2>
      <a:accent3>
        <a:srgbClr val="FFFFFF"/>
      </a:accent3>
      <a:accent4>
        <a:srgbClr val="000000"/>
      </a:accent4>
      <a:accent5>
        <a:srgbClr val="DAEDEF"/>
      </a:accent5>
      <a:accent6>
        <a:srgbClr val="E70000"/>
      </a:accent6>
      <a:hlink>
        <a:srgbClr val="009999"/>
      </a:hlink>
      <a:folHlink>
        <a:srgbClr val="99CC00"/>
      </a:folHlink>
    </a:clrScheme>
    <a:fontScheme name="我的PPT母板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我的PPT母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PPT母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PPT母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E7000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9706</TotalTime>
  <Words>1679</Words>
  <Application>Microsoft Office PowerPoint</Application>
  <PresentationFormat>自定义</PresentationFormat>
  <Paragraphs>212</Paragraphs>
  <Slides>16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华文中宋</vt:lpstr>
      <vt:lpstr>Arial</vt:lpstr>
      <vt:lpstr>Comic Sans MS</vt:lpstr>
      <vt:lpstr>Courier New</vt:lpstr>
      <vt:lpstr>Times New Roman</vt:lpstr>
      <vt:lpstr>Wingdings</vt:lpstr>
      <vt:lpstr>我的PPT母板</vt:lpstr>
      <vt:lpstr>step further</vt:lpstr>
      <vt:lpstr>联合（union）类型</vt:lpstr>
      <vt:lpstr>PowerPoint 演示文稿</vt:lpstr>
      <vt:lpstr>PowerPoint 演示文稿</vt:lpstr>
      <vt:lpstr>PowerPoint 演示文稿</vt:lpstr>
      <vt:lpstr>PowerPoint 演示文稿</vt:lpstr>
      <vt:lpstr>枚举（enum）类型</vt:lpstr>
      <vt:lpstr>枚举（enum）类型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</dc:title>
  <dc:creator>liu</dc:creator>
  <cp:lastModifiedBy>chenxin</cp:lastModifiedBy>
  <cp:revision>661</cp:revision>
  <cp:lastPrinted>1601-01-01T00:00:00Z</cp:lastPrinted>
  <dcterms:created xsi:type="dcterms:W3CDTF">2011-09-02T01:59:06Z</dcterms:created>
  <dcterms:modified xsi:type="dcterms:W3CDTF">2024-12-19T23:38:51Z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