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92"/>
  </p:notesMasterIdLst>
  <p:handoutMasterIdLst>
    <p:handoutMasterId r:id="rId93"/>
  </p:handoutMasterIdLst>
  <p:sldIdLst>
    <p:sldId id="1943" r:id="rId2"/>
    <p:sldId id="1053" r:id="rId3"/>
    <p:sldId id="903" r:id="rId4"/>
    <p:sldId id="904" r:id="rId5"/>
    <p:sldId id="1048" r:id="rId6"/>
    <p:sldId id="906" r:id="rId7"/>
    <p:sldId id="857" r:id="rId8"/>
    <p:sldId id="858" r:id="rId9"/>
    <p:sldId id="876" r:id="rId10"/>
    <p:sldId id="874" r:id="rId11"/>
    <p:sldId id="875" r:id="rId12"/>
    <p:sldId id="945" r:id="rId13"/>
    <p:sldId id="877" r:id="rId14"/>
    <p:sldId id="878" r:id="rId15"/>
    <p:sldId id="806" r:id="rId16"/>
    <p:sldId id="880" r:id="rId17"/>
    <p:sldId id="956" r:id="rId18"/>
    <p:sldId id="957" r:id="rId19"/>
    <p:sldId id="958" r:id="rId20"/>
    <p:sldId id="1056" r:id="rId21"/>
    <p:sldId id="960" r:id="rId22"/>
    <p:sldId id="961" r:id="rId23"/>
    <p:sldId id="962" r:id="rId24"/>
    <p:sldId id="963" r:id="rId25"/>
    <p:sldId id="964" r:id="rId26"/>
    <p:sldId id="965" r:id="rId27"/>
    <p:sldId id="966" r:id="rId28"/>
    <p:sldId id="1055" r:id="rId29"/>
    <p:sldId id="967" r:id="rId30"/>
    <p:sldId id="968" r:id="rId31"/>
    <p:sldId id="969" r:id="rId32"/>
    <p:sldId id="970" r:id="rId33"/>
    <p:sldId id="2479" r:id="rId34"/>
    <p:sldId id="2480" r:id="rId35"/>
    <p:sldId id="2481" r:id="rId36"/>
    <p:sldId id="2482" r:id="rId37"/>
    <p:sldId id="2483" r:id="rId38"/>
    <p:sldId id="2484" r:id="rId39"/>
    <p:sldId id="971" r:id="rId40"/>
    <p:sldId id="978" r:id="rId41"/>
    <p:sldId id="1057" r:id="rId42"/>
    <p:sldId id="1058" r:id="rId43"/>
    <p:sldId id="1059" r:id="rId44"/>
    <p:sldId id="1060" r:id="rId45"/>
    <p:sldId id="1061" r:id="rId46"/>
    <p:sldId id="1062" r:id="rId47"/>
    <p:sldId id="1063" r:id="rId48"/>
    <p:sldId id="1064" r:id="rId49"/>
    <p:sldId id="1065" r:id="rId50"/>
    <p:sldId id="1066" r:id="rId51"/>
    <p:sldId id="1067" r:id="rId52"/>
    <p:sldId id="1068" r:id="rId53"/>
    <p:sldId id="1113" r:id="rId54"/>
    <p:sldId id="1070" r:id="rId55"/>
    <p:sldId id="1071" r:id="rId56"/>
    <p:sldId id="2486" r:id="rId57"/>
    <p:sldId id="2485" r:id="rId58"/>
    <p:sldId id="2500" r:id="rId59"/>
    <p:sldId id="2496" r:id="rId60"/>
    <p:sldId id="2495" r:id="rId61"/>
    <p:sldId id="2501" r:id="rId62"/>
    <p:sldId id="2497" r:id="rId63"/>
    <p:sldId id="2498" r:id="rId64"/>
    <p:sldId id="2499" r:id="rId65"/>
    <p:sldId id="1097" r:id="rId66"/>
    <p:sldId id="1098" r:id="rId67"/>
    <p:sldId id="1099" r:id="rId68"/>
    <p:sldId id="1100" r:id="rId69"/>
    <p:sldId id="1101" r:id="rId70"/>
    <p:sldId id="1102" r:id="rId71"/>
    <p:sldId id="1103" r:id="rId72"/>
    <p:sldId id="1104" r:id="rId73"/>
    <p:sldId id="1105" r:id="rId74"/>
    <p:sldId id="2502" r:id="rId75"/>
    <p:sldId id="1106" r:id="rId76"/>
    <p:sldId id="1117" r:id="rId77"/>
    <p:sldId id="1108" r:id="rId78"/>
    <p:sldId id="1109" r:id="rId79"/>
    <p:sldId id="1110" r:id="rId80"/>
    <p:sldId id="1111" r:id="rId81"/>
    <p:sldId id="2487" r:id="rId82"/>
    <p:sldId id="2494" r:id="rId83"/>
    <p:sldId id="2488" r:id="rId84"/>
    <p:sldId id="2489" r:id="rId85"/>
    <p:sldId id="2490" r:id="rId86"/>
    <p:sldId id="2491" r:id="rId87"/>
    <p:sldId id="2503" r:id="rId88"/>
    <p:sldId id="2492" r:id="rId89"/>
    <p:sldId id="2504" r:id="rId90"/>
    <p:sldId id="1112" r:id="rId91"/>
  </p:sldIdLst>
  <p:sldSz cx="12190413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FF0000"/>
    <a:srgbClr val="0000CC"/>
    <a:srgbClr val="FF00FF"/>
    <a:srgbClr val="4D4D4D"/>
    <a:srgbClr val="3366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58" autoAdjust="0"/>
    <p:restoredTop sz="74401" autoAdjust="0"/>
  </p:normalViewPr>
  <p:slideViewPr>
    <p:cSldViewPr>
      <p:cViewPr varScale="1">
        <p:scale>
          <a:sx n="58" d="100"/>
          <a:sy n="58" d="100"/>
        </p:scale>
        <p:origin x="576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288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76F2AED-E654-4B51-9684-089E40BA55C5}" type="datetimeFigureOut">
              <a:rPr lang="zh-CN" altLang="en-US"/>
              <a:pPr>
                <a:defRPr/>
              </a:pPr>
              <a:t>2024/10/18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167038FD-23D4-4799-B652-A6275351B6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879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11566B46-8914-4CE6-8C41-DB76B757FD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8017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756D76F-F9F4-4C4D-BA42-3768D6F5798B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868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289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249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880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711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582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41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573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为什么上面的宏定义中要套很多很多的括号？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为什么最后一行使用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SING_IF_YOU_LIKE</a:t>
            </a:r>
            <a:r>
              <a:rPr lang="zh-CN" altLang="en-US" b="0" i="0">
                <a:solidFill>
                  <a:srgbClr val="212529"/>
                </a:solidFill>
                <a:effectLst/>
                <a:latin typeface="-apple-system"/>
              </a:rPr>
              <a:t>时结尾无分号？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669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画一下坐标系里的一条带箭头的线段（</a:t>
            </a:r>
            <a:r>
              <a:rPr lang="en-US" altLang="zh-CN" dirty="0"/>
              <a:t>2,4</a:t>
            </a:r>
            <a:r>
              <a:rPr lang="zh-CN" altLang="en-US" dirty="0"/>
              <a:t>）示意向量；</a:t>
            </a:r>
            <a:endParaRPr lang="en-US" altLang="zh-CN" dirty="0"/>
          </a:p>
          <a:p>
            <a:r>
              <a:rPr lang="zh-CN" altLang="en-US" dirty="0"/>
              <a:t>向量做变换时就要用到矩阵，</a:t>
            </a:r>
            <a:r>
              <a:rPr lang="en-US" altLang="zh-CN" dirty="0" err="1"/>
              <a:t>eg.</a:t>
            </a:r>
            <a:r>
              <a:rPr lang="en-US" altLang="zh-CN" dirty="0"/>
              <a:t> </a:t>
            </a:r>
            <a:r>
              <a:rPr lang="zh-CN" altLang="en-US" dirty="0"/>
              <a:t> 图形学里 旋转、平移，网络通信中的最小费用流，</a:t>
            </a:r>
            <a:r>
              <a:rPr lang="en-US" altLang="zh-CN" dirty="0"/>
              <a:t>AI</a:t>
            </a:r>
            <a:r>
              <a:rPr lang="zh-CN" altLang="en-US" dirty="0"/>
              <a:t>中的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特征提取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4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>
                <a:ea typeface="宋体" charset="-122"/>
              </a:rPr>
              <a:t>一般情况下</a:t>
            </a:r>
            <a:endParaRPr lang="en-US" altLang="zh-CN" b="1" dirty="0">
              <a:ea typeface="宋体" charset="-122"/>
            </a:endParaRPr>
          </a:p>
          <a:p>
            <a:r>
              <a:rPr lang="zh-CN" altLang="en-US" b="1" dirty="0">
                <a:ea typeface="宋体" charset="-122"/>
              </a:rPr>
              <a:t>不能整体操作，不存在</a:t>
            </a:r>
            <a:r>
              <a:rPr lang="en-US" altLang="zh-CN" b="1" dirty="0">
                <a:ea typeface="宋体" charset="-122"/>
              </a:rPr>
              <a:t>a[10]</a:t>
            </a:r>
            <a:r>
              <a:rPr lang="zh-CN" altLang="en-US" b="1" dirty="0">
                <a:ea typeface="宋体" charset="-122"/>
              </a:rPr>
              <a:t>这个元素</a:t>
            </a:r>
            <a:endParaRPr lang="zh-CN" altLang="en-US" dirty="0">
              <a:ea typeface="宋体" charset="-122"/>
            </a:endParaRPr>
          </a:p>
          <a:p>
            <a:r>
              <a:rPr lang="en-US" altLang="zh-CN" b="1" dirty="0">
                <a:ea typeface="宋体" charset="-122"/>
              </a:rPr>
              <a:t>for(</a:t>
            </a:r>
            <a:r>
              <a:rPr lang="en-US" altLang="zh-CN" b="1" dirty="0" err="1">
                <a:ea typeface="宋体" charset="-122"/>
              </a:rPr>
              <a:t>int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i</a:t>
            </a:r>
            <a:r>
              <a:rPr lang="en-US" altLang="zh-CN" b="1" dirty="0">
                <a:ea typeface="宋体" charset="-122"/>
              </a:rPr>
              <a:t>=0; </a:t>
            </a:r>
            <a:r>
              <a:rPr lang="en-US" altLang="zh-CN" b="1" dirty="0" err="1">
                <a:ea typeface="宋体" charset="-122"/>
              </a:rPr>
              <a:t>i</a:t>
            </a:r>
            <a:r>
              <a:rPr lang="en-US" altLang="zh-CN" b="1" dirty="0">
                <a:ea typeface="宋体" charset="-122"/>
              </a:rPr>
              <a:t>&lt;10; ++</a:t>
            </a:r>
            <a:r>
              <a:rPr lang="en-US" altLang="zh-CN" b="1" dirty="0" err="1">
                <a:ea typeface="宋体" charset="-122"/>
              </a:rPr>
              <a:t>i</a:t>
            </a:r>
            <a:r>
              <a:rPr lang="en-US" altLang="zh-CN" b="1" dirty="0">
                <a:ea typeface="宋体" charset="-122"/>
              </a:rPr>
              <a:t>) a[</a:t>
            </a:r>
            <a:r>
              <a:rPr lang="en-US" altLang="zh-CN" b="1" dirty="0" err="1">
                <a:ea typeface="宋体" charset="-122"/>
              </a:rPr>
              <a:t>i</a:t>
            </a:r>
            <a:r>
              <a:rPr lang="en-US" altLang="zh-CN" b="1" dirty="0">
                <a:ea typeface="宋体" charset="-122"/>
              </a:rPr>
              <a:t>] = b[</a:t>
            </a:r>
            <a:r>
              <a:rPr lang="en-US" altLang="zh-CN" b="1" dirty="0" err="1">
                <a:ea typeface="宋体" charset="-122"/>
              </a:rPr>
              <a:t>i</a:t>
            </a:r>
            <a:r>
              <a:rPr lang="en-US" altLang="zh-CN" b="1" dirty="0">
                <a:ea typeface="宋体" charset="-122"/>
              </a:rPr>
              <a:t>];</a:t>
            </a:r>
          </a:p>
          <a:p>
            <a:pPr>
              <a:buSzPct val="85000"/>
            </a:pPr>
            <a:r>
              <a:rPr kumimoji="1" lang="zh-CN" altLang="en-US" dirty="0">
                <a:ea typeface="宋体" charset="-122"/>
              </a:rPr>
              <a:t>不能一次输入整个数组的值，不能一次输出整个数组的值</a:t>
            </a:r>
            <a:endParaRPr lang="en-US" altLang="zh-CN" b="1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参数怎么设置，根据具体情况</a:t>
            </a:r>
          </a:p>
        </p:txBody>
      </p:sp>
    </p:spTree>
    <p:extLst>
      <p:ext uri="{BB962C8B-B14F-4D97-AF65-F5344CB8AC3E}">
        <p14:creationId xmlns:p14="http://schemas.microsoft.com/office/powerpoint/2010/main" val="3985361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好比预定房间，两人的标间，预定了若干间，总共要多少张早餐券，用这个函数统计；</a:t>
            </a:r>
            <a:endParaRPr lang="en-US" altLang="zh-CN" dirty="0"/>
          </a:p>
          <a:p>
            <a:r>
              <a:rPr lang="zh-CN" altLang="en-US" dirty="0"/>
              <a:t>如果是三人的家庭间，就不能用这个函数统计若干个房间总共要多少张早餐券了</a:t>
            </a:r>
          </a:p>
        </p:txBody>
      </p:sp>
    </p:spTree>
    <p:extLst>
      <p:ext uri="{BB962C8B-B14F-4D97-AF65-F5344CB8AC3E}">
        <p14:creationId xmlns:p14="http://schemas.microsoft.com/office/powerpoint/2010/main" val="1446229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60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23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969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314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9901" y="76200"/>
            <a:ext cx="2998926" cy="6737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3122" y="76200"/>
            <a:ext cx="8793606" cy="6737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05102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278" y="722313"/>
            <a:ext cx="1151528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8094" y="1941513"/>
            <a:ext cx="5369284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10551" y="1941513"/>
            <a:ext cx="5371401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8143873" y="6343650"/>
            <a:ext cx="3860297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194708" y="6361113"/>
            <a:ext cx="2539669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1713F30-1266-445C-B640-E76EA6E4E3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63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9959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020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22" y="863600"/>
            <a:ext cx="5896266" cy="594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2561" y="863600"/>
            <a:ext cx="5896266" cy="594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13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044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9295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46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341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160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1587" y="76200"/>
            <a:ext cx="11987239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21" y="863600"/>
            <a:ext cx="11995705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95239" y="765175"/>
            <a:ext cx="8975614" cy="0"/>
          </a:xfrm>
          <a:prstGeom prst="line">
            <a:avLst/>
          </a:prstGeom>
          <a:noFill/>
          <a:ln w="57150">
            <a:solidFill>
              <a:srgbClr val="8D97E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5" r:id="rId1"/>
    <p:sldLayoutId id="2147485026" r:id="rId2"/>
    <p:sldLayoutId id="2147485027" r:id="rId3"/>
    <p:sldLayoutId id="2147485028" r:id="rId4"/>
    <p:sldLayoutId id="2147485029" r:id="rId5"/>
    <p:sldLayoutId id="2147485030" r:id="rId6"/>
    <p:sldLayoutId id="2147485031" r:id="rId7"/>
    <p:sldLayoutId id="2147485032" r:id="rId8"/>
    <p:sldLayoutId id="2147485033" r:id="rId9"/>
    <p:sldLayoutId id="2147485034" r:id="rId10"/>
    <p:sldLayoutId id="2147485035" r:id="rId11"/>
    <p:sldLayoutId id="214748503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  <a:cs typeface="华文中宋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  <a:cs typeface="楷体_GB231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  <a:cs typeface="楷体_GB231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  <a:cs typeface="楷体_GB231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  <a:cs typeface="楷体_GB231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800" b="1">
          <a:solidFill>
            <a:schemeClr val="tx1"/>
          </a:solidFill>
          <a:latin typeface="华文中宋" pitchFamily="2" charset="-122"/>
          <a:ea typeface="华文中宋" pitchFamily="2" charset="-122"/>
          <a:cs typeface="华文中宋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400">
          <a:solidFill>
            <a:schemeClr val="tx1"/>
          </a:solidFill>
          <a:latin typeface="华文中宋" pitchFamily="2" charset="-122"/>
          <a:ea typeface="华文中宋" pitchFamily="2" charset="-122"/>
          <a:cs typeface="华文中宋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Arial" charset="0"/>
        <a:buChar char="–"/>
        <a:defRPr sz="2000">
          <a:solidFill>
            <a:schemeClr val="tx1"/>
          </a:solidFill>
          <a:latin typeface="华文中宋" pitchFamily="2" charset="-122"/>
          <a:ea typeface="华文中宋" pitchFamily="2" charset="-122"/>
          <a:cs typeface="华文中宋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ü"/>
        <a:defRPr sz="2000">
          <a:solidFill>
            <a:schemeClr val="tx1"/>
          </a:solidFill>
          <a:latin typeface="华文中宋" pitchFamily="2" charset="-122"/>
          <a:ea typeface="华文中宋" pitchFamily="2" charset="-122"/>
          <a:cs typeface="华文中宋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Arial" charset="0"/>
        <a:buChar char="»"/>
        <a:defRPr sz="2000">
          <a:solidFill>
            <a:schemeClr val="tx1"/>
          </a:solidFill>
          <a:latin typeface="Arial" charset="0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402" y="2277740"/>
            <a:ext cx="10361851" cy="1511300"/>
          </a:xfrm>
        </p:spPr>
        <p:txBody>
          <a:bodyPr/>
          <a:lstStyle/>
          <a:p>
            <a:pPr eaLnBrk="1" hangingPunct="1"/>
            <a:r>
              <a:rPr lang="en-US" altLang="zh-CN" sz="6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further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63483" y="3716339"/>
            <a:ext cx="7722134" cy="1393825"/>
          </a:xfrm>
        </p:spPr>
        <p:txBody>
          <a:bodyPr/>
          <a:lstStyle/>
          <a:p>
            <a:pPr eaLnBrk="1" hangingPunct="1"/>
            <a:endParaRPr lang="en-US" altLang="zh-CN" sz="3200" dirty="0">
              <a:latin typeface="华文中宋" panose="02010600040101010101" pitchFamily="2" charset="-122"/>
            </a:endParaRPr>
          </a:p>
          <a:p>
            <a:pPr eaLnBrk="1" hangingPunct="1"/>
            <a:r>
              <a:rPr lang="zh-CN" altLang="en-US" sz="3200" dirty="0">
                <a:latin typeface="华文中宋" panose="02010600040101010101" pitchFamily="2" charset="-122"/>
              </a:rPr>
              <a:t>专题</a:t>
            </a:r>
            <a:endParaRPr lang="en-US" altLang="zh-CN" sz="3200" dirty="0">
              <a:latin typeface="华文中宋" panose="02010600040101010101" pitchFamily="2" charset="-122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51E4BD3-239C-4AE0-A9CE-49B847EA5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535" y="5876926"/>
            <a:ext cx="1149921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刘奇志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6FE5E08-30C0-437E-80FE-B0D599F503D2}"/>
              </a:ext>
            </a:extLst>
          </p:cNvPr>
          <p:cNvSpPr txBox="1">
            <a:spLocks/>
          </p:cNvSpPr>
          <p:nvPr/>
        </p:nvSpPr>
        <p:spPr bwMode="auto">
          <a:xfrm>
            <a:off x="6635266" y="1673805"/>
            <a:ext cx="5529932" cy="35906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None/>
              <a:defRPr sz="28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None/>
              <a:defRPr kumimoji="1"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 kumimoji="1"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kumimoji="1"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 kumimoji="1" sz="2000">
                <a:solidFill>
                  <a:schemeClr val="tx1"/>
                </a:solidFill>
                <a:latin typeface="Arial" charset="0"/>
                <a:ea typeface="+mn-ea"/>
                <a:cs typeface="楷体_GB2312" charset="0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algn="l"/>
            <a:r>
              <a:rPr lang="zh-CN" altLang="en-US" sz="2400" kern="0" dirty="0"/>
              <a:t>起步：</a:t>
            </a:r>
            <a:endParaRPr lang="en-US" altLang="zh-CN" sz="2400" kern="0" dirty="0"/>
          </a:p>
          <a:p>
            <a:pPr lvl="1" algn="l"/>
            <a:r>
              <a:rPr lang="zh-CN" altLang="en-US" sz="2000" kern="0" dirty="0"/>
              <a:t>认知与体验（硬件、软件、程序与</a:t>
            </a:r>
            <a:r>
              <a:rPr lang="en-US" altLang="zh-CN" sz="2000" kern="0" dirty="0"/>
              <a:t>C</a:t>
            </a:r>
            <a:r>
              <a:rPr lang="zh-CN" altLang="en-US" sz="2000" kern="0" dirty="0"/>
              <a:t>语言）</a:t>
            </a:r>
            <a:endParaRPr lang="en-US" altLang="zh-CN" sz="2000" kern="0" dirty="0"/>
          </a:p>
          <a:p>
            <a:pPr algn="l"/>
            <a:r>
              <a:rPr lang="zh-CN" altLang="en-US" sz="2400" kern="0" dirty="0"/>
              <a:t>进阶：</a:t>
            </a:r>
            <a:endParaRPr lang="en-US" altLang="zh-CN" sz="2400" kern="0" dirty="0"/>
          </a:p>
          <a:p>
            <a:pPr lvl="1" algn="l"/>
            <a:r>
              <a:rPr lang="zh-CN" altLang="en-US" sz="2000" kern="0" dirty="0"/>
              <a:t>判断与推理（流程控制方法、语句）</a:t>
            </a:r>
            <a:endParaRPr lang="en-US" altLang="zh-CN" sz="2000" kern="0" dirty="0"/>
          </a:p>
          <a:p>
            <a:pPr lvl="1" algn="l"/>
            <a:r>
              <a:rPr lang="zh-CN" altLang="en-US" sz="2000" kern="0" dirty="0"/>
              <a:t>抽象与联系（模块设计方法、函数）</a:t>
            </a:r>
            <a:endParaRPr lang="en-US" altLang="zh-CN" sz="2000" kern="0" dirty="0"/>
          </a:p>
          <a:p>
            <a:pPr lvl="1" algn="l"/>
            <a:r>
              <a:rPr lang="zh-CN" altLang="en-US" sz="2000" kern="0" dirty="0"/>
              <a:t>表达与转换（基本操作、数据类型）</a:t>
            </a:r>
            <a:endParaRPr lang="en-US" altLang="zh-CN" sz="2000" kern="0" dirty="0"/>
          </a:p>
          <a:p>
            <a:pPr algn="l"/>
            <a:r>
              <a:rPr lang="zh-CN" altLang="en-US" sz="2400" kern="0" dirty="0">
                <a:solidFill>
                  <a:srgbClr val="FF0000"/>
                </a:solidFill>
              </a:rPr>
              <a:t>提高：</a:t>
            </a:r>
            <a:endParaRPr lang="en-US" altLang="zh-CN" sz="2400" kern="0" dirty="0">
              <a:solidFill>
                <a:srgbClr val="FF0000"/>
              </a:solidFill>
            </a:endParaRPr>
          </a:p>
          <a:p>
            <a:pPr lvl="1" algn="l"/>
            <a:r>
              <a:rPr lang="zh-CN" altLang="en-US" sz="2000" kern="0" dirty="0">
                <a:solidFill>
                  <a:srgbClr val="FF0000"/>
                </a:solidFill>
              </a:rPr>
              <a:t>构造与访问</a:t>
            </a:r>
            <a:r>
              <a:rPr lang="zh-CN" altLang="en-US" sz="2000" kern="0" dirty="0"/>
              <a:t>（</a:t>
            </a:r>
            <a:r>
              <a:rPr lang="zh-CN" altLang="en-US" sz="2000" b="1" kern="0" dirty="0">
                <a:solidFill>
                  <a:srgbClr val="FF0000"/>
                </a:solidFill>
              </a:rPr>
              <a:t>数组</a:t>
            </a:r>
            <a:r>
              <a:rPr lang="zh-CN" altLang="en-US" sz="2000" kern="0" dirty="0"/>
              <a:t>、指针、结构）</a:t>
            </a:r>
            <a:endParaRPr lang="en-US" altLang="zh-CN" sz="2000" kern="0" dirty="0"/>
          </a:p>
          <a:p>
            <a:pPr lvl="1" algn="l"/>
            <a:r>
              <a:rPr lang="zh-CN" altLang="en-US" sz="2000" kern="0" dirty="0"/>
              <a:t>归纳与推广（程序设计的本质）</a:t>
            </a:r>
          </a:p>
        </p:txBody>
      </p:sp>
    </p:spTree>
    <p:extLst>
      <p:ext uri="{BB962C8B-B14F-4D97-AF65-F5344CB8AC3E}">
        <p14:creationId xmlns:p14="http://schemas.microsoft.com/office/powerpoint/2010/main" val="2343838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一维数组的初始化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0" dirty="0">
                <a:latin typeface="Courier New" pitchFamily="49" charset="0"/>
                <a:cs typeface="Courier New" pitchFamily="49" charset="0"/>
              </a:rPr>
              <a:t>用一对花括号把元素的初始值括起来</a:t>
            </a:r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比如，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a[6] = {1, 2, 3, 4, 5, 6};</a:t>
            </a:r>
          </a:p>
          <a:p>
            <a:pPr lvl="1"/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zh-CN" b="0" dirty="0">
                <a:latin typeface="Courier New" pitchFamily="49" charset="0"/>
                <a:cs typeface="Courier New" pitchFamily="49" charset="0"/>
              </a:rPr>
              <a:t>如果每个元素都进行了初始化，则数组长度可以省略</a:t>
            </a:r>
            <a:endParaRPr lang="en-US" altLang="zh-CN" b="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比如，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a[] = {1, 2, 3, 4, 5, 6};</a:t>
            </a:r>
          </a:p>
          <a:p>
            <a:pPr lvl="1"/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zh-CN" b="0" dirty="0">
                <a:latin typeface="Courier New" pitchFamily="49" charset="0"/>
                <a:cs typeface="Courier New" pitchFamily="49" charset="0"/>
              </a:rPr>
              <a:t>初始化表中的初始值个数可以少于数组长度，这种情况下，后部分数组元素初始化成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比如，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a[6] = {1, 2, 3};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	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前三个元素为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，后三个元素均为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3A822E1F-60AC-41AC-A0CB-A4190A479337}" type="slidenum">
              <a:rPr lang="en-US" altLang="zh-CN" sz="1200">
                <a:ea typeface="楷体_GB2312" pitchFamily="49" charset="-122"/>
              </a:rPr>
              <a:pPr algn="r" eaLnBrk="1" hangingPunct="1"/>
              <a:t>10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一维数组的操作</a:t>
            </a:r>
            <a:endParaRPr lang="zh-CN" altLang="en-US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不能进行整体操作</a:t>
            </a:r>
            <a:endParaRPr lang="en-US" altLang="zh-CN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 += a;      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不能这样求和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B431896C-5DFC-444A-B789-EEFB998DE4D2}" type="slidenum">
              <a:rPr lang="en-US" altLang="zh-CN" sz="1200">
                <a:ea typeface="楷体_GB2312" pitchFamily="49" charset="-122"/>
              </a:rPr>
              <a:pPr algn="r" eaLnBrk="1" hangingPunct="1"/>
              <a:t>11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7367DC4-6B99-4471-AF6C-DE920073DFA2}"/>
              </a:ext>
            </a:extLst>
          </p:cNvPr>
          <p:cNvSpPr/>
          <p:nvPr/>
        </p:nvSpPr>
        <p:spPr>
          <a:xfrm>
            <a:off x="5915186" y="1088740"/>
            <a:ext cx="571502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int a[6] = {1, 2, 3, 4, 5, 6};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一般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采用循环流程依次操作数组的元素。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访问数组元素的格式为：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数组名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[&lt;</a:t>
            </a:r>
            <a:r>
              <a:rPr lang="zh-CN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下标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&gt;]</a:t>
            </a:r>
            <a:endParaRPr lang="zh-CN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比如，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表示自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开始的第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个元素（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：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0~5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）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110000"/>
              </a:lnSpc>
              <a:buFont typeface="Arial" charset="0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a[6];</a:t>
            </a:r>
          </a:p>
          <a:p>
            <a:pPr lvl="2">
              <a:lnSpc>
                <a:spcPct val="110000"/>
              </a:lnSpc>
              <a:buFont typeface="Arial" charset="0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a[0]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a[1]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a[2]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a[3]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a[4]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a[5]</a:t>
            </a:r>
          </a:p>
          <a:p>
            <a:pPr lvl="2"/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 ]  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为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下标操作符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，不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表示数组的长度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zh-CN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下标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 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为整型表达式，常常表现为循环变量，下标为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时表示第一个元素，下标为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时表示长度为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的数组的最后一个元素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如果下标为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则不表示长度为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的数组中的某个元素，即</a:t>
            </a:r>
            <a:r>
              <a:rPr lang="zh-CN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越界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。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语言一般不对下标是否越界进行检查，程序员必须仔细处置这个问题。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zh-CN" altLang="zh-CN" sz="2400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对于数组元素的依次访问通常又叫数组的遍历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travel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）</a:t>
            </a:r>
            <a:endParaRPr lang="zh-CN" altLang="en-US" sz="24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3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9E456672-AC85-4FDB-B904-E1DBB5E22A4E}" type="slidenum">
              <a:rPr lang="en-US" altLang="zh-CN" sz="1200">
                <a:ea typeface="楷体_GB2312" pitchFamily="49" charset="-122"/>
              </a:rPr>
              <a:pPr algn="r" eaLnBrk="1" hangingPunct="1"/>
              <a:t>12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1536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</a:pP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例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5.1 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求某班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50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位同学某门课的平均成绩。</a:t>
            </a: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#define N 50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 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sum = 0, score[N];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float average;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N;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{	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("Input a score: ");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("%d", &amp;score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 sum += score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average = (float)sum / N;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zh-CN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printf("%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pt-BR" altLang="zh-CN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\n",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average);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return 0; } 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5735420" y="2129370"/>
            <a:ext cx="6095207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score[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表示数组的任一元素，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是数组的下标，取值范围是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0~49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，即数组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score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有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50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个元素：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score[0]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score[1]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score[49]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8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290D8988-A30C-40F6-83AC-28A41021336C}" type="slidenum">
              <a:rPr lang="en-US" altLang="zh-CN" sz="1200">
                <a:ea typeface="楷体_GB2312" pitchFamily="49" charset="-122"/>
              </a:rPr>
              <a:pPr algn="r" eaLnBrk="1" hangingPunct="1"/>
              <a:t>13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735420" y="4226021"/>
            <a:ext cx="6095207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zh-CN"/>
              <a:t>用符号常量表示数组的长度，易于维护，调试程序时可以将其值修改为</a:t>
            </a:r>
            <a:r>
              <a:rPr lang="en-US" altLang="zh-CN"/>
              <a:t>5</a:t>
            </a:r>
            <a:r>
              <a:rPr lang="zh-CN" altLang="zh-CN"/>
              <a:t>，以便减少输入的工作量。</a:t>
            </a:r>
            <a:endParaRPr lang="en-US" altLang="zh-CN"/>
          </a:p>
          <a:p>
            <a:r>
              <a:rPr lang="zh-CN" altLang="zh-CN"/>
              <a:t>用数组存储多个成绩，不仅可以使用循环流程实现每个元素的输入与累加，还可以保证后续程序可以继续访问每个成绩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可行？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endParaRPr lang="zh-CN" alt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a[10], b[10];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.....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a[10] = {1, 2, 3, 4, 5, 6, 7, 8, 9, 10};</a:t>
            </a:r>
            <a:endParaRPr lang="en-US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b = a; </a:t>
            </a:r>
          </a:p>
          <a:p>
            <a:pPr lvl="1">
              <a:lnSpc>
                <a:spcPct val="80000"/>
              </a:lnSpc>
              <a:buFontTx/>
              <a:buNone/>
            </a:pPr>
            <a:endParaRPr kumimoji="1"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("%d", &amp;a)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printf("%d \n", 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a); 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2076268" y="1403350"/>
            <a:ext cx="1138618" cy="495300"/>
          </a:xfrm>
          <a:prstGeom prst="wedgeRectCallout">
            <a:avLst>
              <a:gd name="adj1" fmla="val -50722"/>
              <a:gd name="adj2" fmla="val 908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b="1" dirty="0"/>
              <a:t>长度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076268" y="2573905"/>
            <a:ext cx="1138618" cy="495300"/>
          </a:xfrm>
          <a:prstGeom prst="wedgeRectCallout">
            <a:avLst>
              <a:gd name="adj1" fmla="val -110874"/>
              <a:gd name="adj2" fmla="val 798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b="1" dirty="0"/>
              <a:t>下标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754946" y="993823"/>
            <a:ext cx="3780000" cy="495300"/>
          </a:xfrm>
          <a:prstGeom prst="wedgeRectCallout">
            <a:avLst>
              <a:gd name="adj1" fmla="val -51667"/>
              <a:gd name="adj2" fmla="val 1774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b="1"/>
              <a:t>构造数组类型的符号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529706" y="3743790"/>
            <a:ext cx="2700515" cy="495300"/>
          </a:xfrm>
          <a:prstGeom prst="wedgeRectCallout">
            <a:avLst>
              <a:gd name="adj1" fmla="val -116066"/>
              <a:gd name="adj2" fmla="val -1047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b="1"/>
              <a:t>下标操作符</a:t>
            </a:r>
          </a:p>
        </p:txBody>
      </p:sp>
      <p:sp>
        <p:nvSpPr>
          <p:cNvPr id="1741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C55CE876-884F-47D2-9F0E-5946ADE21DB0}" type="slidenum">
              <a:rPr lang="en-US" altLang="zh-CN" sz="1200">
                <a:ea typeface="楷体_GB2312" pitchFamily="49" charset="-122"/>
              </a:rPr>
              <a:pPr algn="r" eaLnBrk="1" hangingPunct="1"/>
              <a:t>14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当一维数组作为函数的参数在函数之间传递数据时，</a:t>
            </a:r>
            <a:r>
              <a:rPr lang="zh-CN" altLang="en-US"/>
              <a:t>一般的做法是</a:t>
            </a:r>
            <a:r>
              <a:rPr lang="zh-CN" altLang="zh-CN"/>
              <a:t>用</a:t>
            </a:r>
            <a:r>
              <a:rPr lang="zh-CN" altLang="zh-CN">
                <a:solidFill>
                  <a:srgbClr val="FF0000"/>
                </a:solidFill>
              </a:rPr>
              <a:t>一维数组的声明</a:t>
            </a:r>
            <a:r>
              <a:rPr lang="zh-CN" altLang="zh-CN"/>
              <a:t>（不必指定长度）和</a:t>
            </a:r>
            <a:r>
              <a:rPr lang="zh-CN" altLang="zh-CN">
                <a:solidFill>
                  <a:srgbClr val="FF0000"/>
                </a:solidFill>
              </a:rPr>
              <a:t>一个整型变量</a:t>
            </a:r>
            <a:r>
              <a:rPr lang="zh-CN" altLang="zh-CN"/>
              <a:t>的定义作为被调用函数的形参，调用者需要把一个</a:t>
            </a:r>
            <a:r>
              <a:rPr lang="zh-CN" altLang="zh-CN">
                <a:solidFill>
                  <a:srgbClr val="FF0000"/>
                </a:solidFill>
              </a:rPr>
              <a:t>一维数组的名称</a:t>
            </a:r>
            <a:r>
              <a:rPr lang="zh-CN" altLang="zh-CN"/>
              <a:t>以及数组</a:t>
            </a:r>
            <a:r>
              <a:rPr lang="zh-CN" altLang="zh-CN">
                <a:solidFill>
                  <a:srgbClr val="FF0000"/>
                </a:solidFill>
              </a:rPr>
              <a:t>元素的个数</a:t>
            </a:r>
            <a:r>
              <a:rPr lang="zh-CN" altLang="zh-CN"/>
              <a:t>传给被调用函数。</a:t>
            </a:r>
            <a:endParaRPr lang="en-US" altLang="zh-CN"/>
          </a:p>
          <a:p>
            <a:endParaRPr lang="en-US" altLang="zh-CN"/>
          </a:p>
          <a:p>
            <a:endParaRPr lang="zh-CN" altLang="zh-CN"/>
          </a:p>
          <a:p>
            <a:endParaRPr lang="zh-CN" altLang="en-US"/>
          </a:p>
        </p:txBody>
      </p:sp>
      <p:sp>
        <p:nvSpPr>
          <p:cNvPr id="1843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9B3EA03A-B006-4099-90D9-433EEC7220DD}" type="slidenum">
              <a:rPr lang="en-US" altLang="zh-CN" sz="1200">
                <a:ea typeface="楷体_GB2312" pitchFamily="49" charset="-122"/>
              </a:rPr>
              <a:pPr algn="r" eaLnBrk="1" hangingPunct="1"/>
              <a:t>15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10512116" y="111126"/>
            <a:ext cx="80342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重点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93121" y="863600"/>
            <a:ext cx="11995705" cy="5535730"/>
          </a:xfrm>
        </p:spPr>
        <p:txBody>
          <a:bodyPr/>
          <a:lstStyle/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例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5.2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求一维数组的最大值。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fr-FR" altLang="zh-CN" sz="2400" dirty="0">
                <a:latin typeface="Courier New" pitchFamily="49" charset="0"/>
                <a:cs typeface="Courier New" pitchFamily="49" charset="0"/>
              </a:rPr>
              <a:t>int Max(int x[ ], int num);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 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a1[10] = {12,1,34}, a2[20] = {23,465,34},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index_max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index_max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Max(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a1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zh-CN" altLang="zh-CN" sz="24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zh-CN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数组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a1</a:t>
            </a:r>
            <a:r>
              <a:rPr lang="zh-CN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的最大元素是：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%d \n", a1[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index_max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]);</a:t>
            </a:r>
            <a:endParaRPr lang="zh-CN" altLang="zh-CN" sz="24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index_max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Max(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a2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altLang="zh-CN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zh-CN" altLang="zh-CN" sz="24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数组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a2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的最大元素是：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%d \n", a2[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index_max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]);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0" name="矩形 3"/>
          <p:cNvSpPr>
            <a:spLocks noChangeArrowheads="1"/>
          </p:cNvSpPr>
          <p:nvPr/>
        </p:nvSpPr>
        <p:spPr bwMode="auto">
          <a:xfrm>
            <a:off x="5285116" y="773705"/>
            <a:ext cx="6485376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fr-FR" altLang="zh-CN" b="1" dirty="0">
                <a:latin typeface="Courier New" pitchFamily="49" charset="0"/>
                <a:cs typeface="Courier New" pitchFamily="49" charset="0"/>
              </a:rPr>
              <a:t>int Max(</a:t>
            </a:r>
            <a:r>
              <a:rPr lang="fr-F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x[ ]</a:t>
            </a:r>
            <a:r>
              <a:rPr lang="fr-FR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num</a:t>
            </a:r>
            <a:r>
              <a:rPr lang="fr-FR" altLang="zh-CN" b="1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j = 0;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if(x[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 &gt; x[j]) j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return j;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fr-FR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1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30204D73-8C2D-4D02-8FA7-B82E447BA7EC}" type="slidenum">
              <a:rPr lang="en-US" altLang="zh-CN" sz="1200">
                <a:ea typeface="楷体_GB2312" pitchFamily="49" charset="-122"/>
              </a:rPr>
              <a:pPr algn="r" eaLnBrk="1" hangingPunct="1"/>
              <a:t>16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84657" y="854075"/>
            <a:ext cx="11951261" cy="563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342900" indent="-342900" eaLnBrk="1" hangingPunct="1"/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 Max(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x[ ]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zh-CN" b="1" dirty="0" err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{	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 marL="342900" indent="-342900"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	j = 0;</a:t>
            </a:r>
          </a:p>
          <a:p>
            <a:pPr marL="342900" indent="-342900"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=1; 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; ++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		if(x[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] &gt; x[j]) j = 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	return j;</a:t>
            </a:r>
          </a:p>
          <a:p>
            <a:pPr marL="342900" indent="-342900"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/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 main( )</a:t>
            </a:r>
          </a:p>
          <a:p>
            <a:pPr marL="342900" indent="-342900"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{	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 a1[10]={12,1,34}, a2[20]={23,465,34}, 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index_max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index_max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 = Max(</a:t>
            </a: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a1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kumimoji="1"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eaLnBrk="1" hangingPunct="1"/>
            <a:r>
              <a:rPr kumimoji="1"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b="1" kern="0" dirty="0">
                <a:latin typeface="Courier New" pitchFamily="49" charset="0"/>
                <a:ea typeface="楷体_GB2312"/>
                <a:cs typeface="Courier New" pitchFamily="49" charset="0"/>
              </a:rPr>
              <a:t>printf("</a:t>
            </a:r>
            <a:r>
              <a:rPr kumimoji="1" lang="zh-CN" altLang="en-US" b="1" dirty="0">
                <a:latin typeface="Courier New" pitchFamily="49" charset="0"/>
                <a:cs typeface="Courier New" pitchFamily="49" charset="0"/>
              </a:rPr>
              <a:t>数组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a1</a:t>
            </a:r>
            <a:r>
              <a:rPr kumimoji="1" lang="zh-CN" altLang="en-US" b="1" dirty="0">
                <a:latin typeface="Courier New" pitchFamily="49" charset="0"/>
                <a:cs typeface="Courier New" pitchFamily="49" charset="0"/>
              </a:rPr>
              <a:t>的最大元素是：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%d \n", a1[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index_max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42900" indent="-342900"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index_max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 = Max(</a:t>
            </a: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a2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kumimoji="1"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b="1" kern="0" dirty="0">
                <a:latin typeface="Courier New" pitchFamily="49" charset="0"/>
                <a:ea typeface="楷体_GB2312"/>
                <a:cs typeface="Courier New" pitchFamily="49" charset="0"/>
              </a:rPr>
              <a:t>printf("</a:t>
            </a:r>
            <a:r>
              <a:rPr kumimoji="1" lang="zh-CN" altLang="en-US" b="1" dirty="0">
                <a:latin typeface="Courier New" pitchFamily="49" charset="0"/>
                <a:cs typeface="Courier New" pitchFamily="49" charset="0"/>
              </a:rPr>
              <a:t>数组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a2</a:t>
            </a:r>
            <a:r>
              <a:rPr kumimoji="1" lang="zh-CN" altLang="en-US" b="1" dirty="0">
                <a:latin typeface="Courier New" pitchFamily="49" charset="0"/>
                <a:cs typeface="Courier New" pitchFamily="49" charset="0"/>
              </a:rPr>
              <a:t>的最大元素是：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%d \n", a2[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index_max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42900" indent="-342900"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marL="342900" indent="-342900"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5075107" y="279400"/>
            <a:ext cx="7056048" cy="355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1800">
              <a:cs typeface="Arial" charset="0"/>
            </a:endParaRPr>
          </a:p>
        </p:txBody>
      </p:sp>
      <p:sp>
        <p:nvSpPr>
          <p:cNvPr id="2048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903C04DE-27AE-47B6-8040-263676582C1A}" type="slidenum">
              <a:rPr lang="en-US" altLang="zh-CN" sz="1200">
                <a:ea typeface="楷体_GB2312" pitchFamily="49" charset="-122"/>
              </a:rPr>
              <a:pPr algn="r" eaLnBrk="1" hangingPunct="1"/>
              <a:t>17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6937531" y="3482975"/>
            <a:ext cx="1917450" cy="29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12</a:t>
            </a:r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5976688" y="3482975"/>
            <a:ext cx="863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a1</a:t>
            </a:r>
          </a:p>
        </p:txBody>
      </p:sp>
      <p:sp>
        <p:nvSpPr>
          <p:cNvPr id="275464" name="Text Box 8"/>
          <p:cNvSpPr txBox="1">
            <a:spLocks noChangeArrowheads="1"/>
          </p:cNvSpPr>
          <p:nvPr/>
        </p:nvSpPr>
        <p:spPr bwMode="auto">
          <a:xfrm>
            <a:off x="6937531" y="3187700"/>
            <a:ext cx="1917450" cy="29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1</a:t>
            </a:r>
          </a:p>
        </p:txBody>
      </p:sp>
      <p:sp>
        <p:nvSpPr>
          <p:cNvPr id="275465" name="Text Box 9"/>
          <p:cNvSpPr txBox="1">
            <a:spLocks noChangeArrowheads="1"/>
          </p:cNvSpPr>
          <p:nvPr/>
        </p:nvSpPr>
        <p:spPr bwMode="auto">
          <a:xfrm>
            <a:off x="6937531" y="2871788"/>
            <a:ext cx="1917450" cy="29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34</a:t>
            </a:r>
          </a:p>
        </p:txBody>
      </p:sp>
      <p:sp>
        <p:nvSpPr>
          <p:cNvPr id="275466" name="Text Box 10"/>
          <p:cNvSpPr txBox="1">
            <a:spLocks noChangeArrowheads="1"/>
          </p:cNvSpPr>
          <p:nvPr/>
        </p:nvSpPr>
        <p:spPr bwMode="auto">
          <a:xfrm>
            <a:off x="6937531" y="2557463"/>
            <a:ext cx="1917450" cy="29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0</a:t>
            </a:r>
          </a:p>
        </p:txBody>
      </p:sp>
      <p:sp>
        <p:nvSpPr>
          <p:cNvPr id="275467" name="Text Box 11"/>
          <p:cNvSpPr txBox="1">
            <a:spLocks noChangeArrowheads="1"/>
          </p:cNvSpPr>
          <p:nvPr/>
        </p:nvSpPr>
        <p:spPr bwMode="auto">
          <a:xfrm>
            <a:off x="6937531" y="2259013"/>
            <a:ext cx="1917450" cy="29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...</a:t>
            </a:r>
          </a:p>
        </p:txBody>
      </p:sp>
      <p:sp>
        <p:nvSpPr>
          <p:cNvPr id="275468" name="Text Box 12"/>
          <p:cNvSpPr txBox="1">
            <a:spLocks noChangeArrowheads="1"/>
          </p:cNvSpPr>
          <p:nvPr/>
        </p:nvSpPr>
        <p:spPr bwMode="auto">
          <a:xfrm>
            <a:off x="6937531" y="1952625"/>
            <a:ext cx="1917450" cy="29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23</a:t>
            </a:r>
          </a:p>
        </p:txBody>
      </p:sp>
      <p:sp>
        <p:nvSpPr>
          <p:cNvPr id="275469" name="Text Box 13"/>
          <p:cNvSpPr txBox="1">
            <a:spLocks noChangeArrowheads="1"/>
          </p:cNvSpPr>
          <p:nvPr/>
        </p:nvSpPr>
        <p:spPr bwMode="auto">
          <a:xfrm>
            <a:off x="5976688" y="1952625"/>
            <a:ext cx="863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a2</a:t>
            </a:r>
          </a:p>
        </p:txBody>
      </p:sp>
      <p:sp>
        <p:nvSpPr>
          <p:cNvPr id="275470" name="Text Box 14"/>
          <p:cNvSpPr txBox="1">
            <a:spLocks noChangeArrowheads="1"/>
          </p:cNvSpPr>
          <p:nvPr/>
        </p:nvSpPr>
        <p:spPr bwMode="auto">
          <a:xfrm>
            <a:off x="6937531" y="1638300"/>
            <a:ext cx="1917450" cy="29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465</a:t>
            </a:r>
          </a:p>
        </p:txBody>
      </p:sp>
      <p:sp>
        <p:nvSpPr>
          <p:cNvPr id="275471" name="Text Box 15"/>
          <p:cNvSpPr txBox="1">
            <a:spLocks noChangeArrowheads="1"/>
          </p:cNvSpPr>
          <p:nvPr/>
        </p:nvSpPr>
        <p:spPr bwMode="auto">
          <a:xfrm>
            <a:off x="6937531" y="1322388"/>
            <a:ext cx="1917450" cy="29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34</a:t>
            </a:r>
          </a:p>
        </p:txBody>
      </p:sp>
      <p:sp>
        <p:nvSpPr>
          <p:cNvPr id="275472" name="Text Box 16"/>
          <p:cNvSpPr txBox="1">
            <a:spLocks noChangeArrowheads="1"/>
          </p:cNvSpPr>
          <p:nvPr/>
        </p:nvSpPr>
        <p:spPr bwMode="auto">
          <a:xfrm>
            <a:off x="6937531" y="1008063"/>
            <a:ext cx="1917450" cy="29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0</a:t>
            </a:r>
          </a:p>
        </p:txBody>
      </p:sp>
      <p:sp>
        <p:nvSpPr>
          <p:cNvPr id="275473" name="Text Box 17"/>
          <p:cNvSpPr txBox="1">
            <a:spLocks noChangeArrowheads="1"/>
          </p:cNvSpPr>
          <p:nvPr/>
        </p:nvSpPr>
        <p:spPr bwMode="auto">
          <a:xfrm>
            <a:off x="6937531" y="692150"/>
            <a:ext cx="1917450" cy="29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...</a:t>
            </a:r>
          </a:p>
        </p:txBody>
      </p:sp>
      <p:sp>
        <p:nvSpPr>
          <p:cNvPr id="275474" name="Text Box 18"/>
          <p:cNvSpPr txBox="1">
            <a:spLocks noChangeArrowheads="1"/>
          </p:cNvSpPr>
          <p:nvPr/>
        </p:nvSpPr>
        <p:spPr bwMode="auto">
          <a:xfrm>
            <a:off x="6937531" y="377825"/>
            <a:ext cx="1917450" cy="29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?</a:t>
            </a:r>
          </a:p>
        </p:txBody>
      </p:sp>
      <p:sp>
        <p:nvSpPr>
          <p:cNvPr id="275475" name="Text Box 19"/>
          <p:cNvSpPr txBox="1">
            <a:spLocks noChangeArrowheads="1"/>
          </p:cNvSpPr>
          <p:nvPr/>
        </p:nvSpPr>
        <p:spPr bwMode="auto">
          <a:xfrm>
            <a:off x="4835954" y="377825"/>
            <a:ext cx="200422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cs typeface="Arial" charset="0"/>
              </a:rPr>
              <a:t>index_max</a:t>
            </a:r>
          </a:p>
        </p:txBody>
      </p:sp>
      <p:sp>
        <p:nvSpPr>
          <p:cNvPr id="275476" name="Text Box 20"/>
          <p:cNvSpPr txBox="1">
            <a:spLocks noChangeArrowheads="1"/>
          </p:cNvSpPr>
          <p:nvPr/>
        </p:nvSpPr>
        <p:spPr bwMode="auto">
          <a:xfrm>
            <a:off x="10262382" y="3475038"/>
            <a:ext cx="1832795" cy="29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 </a:t>
            </a:r>
          </a:p>
        </p:txBody>
      </p:sp>
      <p:sp>
        <p:nvSpPr>
          <p:cNvPr id="275477" name="Text Box 21"/>
          <p:cNvSpPr txBox="1">
            <a:spLocks noChangeArrowheads="1"/>
          </p:cNvSpPr>
          <p:nvPr/>
        </p:nvSpPr>
        <p:spPr bwMode="auto">
          <a:xfrm>
            <a:off x="9301540" y="3475038"/>
            <a:ext cx="863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num</a:t>
            </a:r>
          </a:p>
        </p:txBody>
      </p:sp>
      <p:sp>
        <p:nvSpPr>
          <p:cNvPr id="275478" name="Text Box 22"/>
          <p:cNvSpPr txBox="1">
            <a:spLocks noChangeArrowheads="1"/>
          </p:cNvSpPr>
          <p:nvPr/>
        </p:nvSpPr>
        <p:spPr bwMode="auto">
          <a:xfrm>
            <a:off x="10262382" y="3167063"/>
            <a:ext cx="1832795" cy="29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180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75479" name="Text Box 23"/>
          <p:cNvSpPr txBox="1">
            <a:spLocks noChangeArrowheads="1"/>
          </p:cNvSpPr>
          <p:nvPr/>
        </p:nvSpPr>
        <p:spPr bwMode="auto">
          <a:xfrm>
            <a:off x="10262382" y="2863850"/>
            <a:ext cx="1832795" cy="29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1800">
              <a:cs typeface="Arial" charset="0"/>
            </a:endParaRPr>
          </a:p>
        </p:txBody>
      </p:sp>
      <p:sp>
        <p:nvSpPr>
          <p:cNvPr id="275480" name="Text Box 24"/>
          <p:cNvSpPr txBox="1">
            <a:spLocks noChangeArrowheads="1"/>
          </p:cNvSpPr>
          <p:nvPr/>
        </p:nvSpPr>
        <p:spPr bwMode="auto">
          <a:xfrm>
            <a:off x="10262382" y="2549525"/>
            <a:ext cx="1832795" cy="29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? </a:t>
            </a:r>
          </a:p>
        </p:txBody>
      </p:sp>
      <p:sp>
        <p:nvSpPr>
          <p:cNvPr id="275481" name="Text Box 25"/>
          <p:cNvSpPr txBox="1">
            <a:spLocks noChangeArrowheads="1"/>
          </p:cNvSpPr>
          <p:nvPr/>
        </p:nvSpPr>
        <p:spPr bwMode="auto">
          <a:xfrm>
            <a:off x="10262382" y="2251075"/>
            <a:ext cx="1832795" cy="29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? </a:t>
            </a:r>
          </a:p>
        </p:txBody>
      </p:sp>
      <p:sp>
        <p:nvSpPr>
          <p:cNvPr id="275482" name="Text Box 26"/>
          <p:cNvSpPr txBox="1">
            <a:spLocks noChangeArrowheads="1"/>
          </p:cNvSpPr>
          <p:nvPr/>
        </p:nvSpPr>
        <p:spPr bwMode="auto">
          <a:xfrm>
            <a:off x="9299422" y="3178175"/>
            <a:ext cx="863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accent2"/>
                </a:solidFill>
                <a:cs typeface="Arial" charset="0"/>
              </a:rPr>
              <a:t>x</a:t>
            </a:r>
          </a:p>
        </p:txBody>
      </p:sp>
      <p:sp>
        <p:nvSpPr>
          <p:cNvPr id="275483" name="Text Box 27"/>
          <p:cNvSpPr txBox="1">
            <a:spLocks noChangeArrowheads="1"/>
          </p:cNvSpPr>
          <p:nvPr/>
        </p:nvSpPr>
        <p:spPr bwMode="auto">
          <a:xfrm>
            <a:off x="8819002" y="2889250"/>
            <a:ext cx="134390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Max</a:t>
            </a:r>
            <a:r>
              <a:rPr lang="zh-CN" altLang="en-US" sz="1800">
                <a:cs typeface="Arial" charset="0"/>
              </a:rPr>
              <a:t>返址</a:t>
            </a:r>
          </a:p>
        </p:txBody>
      </p:sp>
      <p:sp>
        <p:nvSpPr>
          <p:cNvPr id="275484" name="Text Box 28"/>
          <p:cNvSpPr txBox="1">
            <a:spLocks noChangeArrowheads="1"/>
          </p:cNvSpPr>
          <p:nvPr/>
        </p:nvSpPr>
        <p:spPr bwMode="auto">
          <a:xfrm>
            <a:off x="9299422" y="2574925"/>
            <a:ext cx="863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i</a:t>
            </a:r>
          </a:p>
        </p:txBody>
      </p:sp>
      <p:sp>
        <p:nvSpPr>
          <p:cNvPr id="275485" name="Text Box 29"/>
          <p:cNvSpPr txBox="1">
            <a:spLocks noChangeArrowheads="1"/>
          </p:cNvSpPr>
          <p:nvPr/>
        </p:nvSpPr>
        <p:spPr bwMode="auto">
          <a:xfrm>
            <a:off x="9299422" y="2259013"/>
            <a:ext cx="863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j</a:t>
            </a:r>
          </a:p>
        </p:txBody>
      </p:sp>
      <p:sp>
        <p:nvSpPr>
          <p:cNvPr id="275486" name="Text Box 30"/>
          <p:cNvSpPr txBox="1">
            <a:spLocks noChangeArrowheads="1"/>
          </p:cNvSpPr>
          <p:nvPr/>
        </p:nvSpPr>
        <p:spPr bwMode="auto">
          <a:xfrm>
            <a:off x="10537512" y="52388"/>
            <a:ext cx="1439146" cy="2984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accent2"/>
                </a:solidFill>
                <a:cs typeface="Arial" charset="0"/>
              </a:rPr>
              <a:t>2</a:t>
            </a:r>
          </a:p>
        </p:txBody>
      </p:sp>
      <p:sp>
        <p:nvSpPr>
          <p:cNvPr id="275487" name="Text Box 31"/>
          <p:cNvSpPr txBox="1">
            <a:spLocks noChangeArrowheads="1"/>
          </p:cNvSpPr>
          <p:nvPr/>
        </p:nvSpPr>
        <p:spPr bwMode="auto">
          <a:xfrm>
            <a:off x="8435936" y="88900"/>
            <a:ext cx="2002106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Max</a:t>
            </a:r>
            <a:r>
              <a:rPr lang="zh-CN" altLang="en-US" sz="1800">
                <a:cs typeface="Arial" charset="0"/>
              </a:rPr>
              <a:t>返回值</a:t>
            </a:r>
            <a:endParaRPr lang="en-US" altLang="zh-CN" sz="1800">
              <a:cs typeface="Arial" charset="0"/>
            </a:endParaRPr>
          </a:p>
        </p:txBody>
      </p:sp>
      <p:sp>
        <p:nvSpPr>
          <p:cNvPr id="275488" name="Rectangle 32"/>
          <p:cNvSpPr>
            <a:spLocks noChangeArrowheads="1"/>
          </p:cNvSpPr>
          <p:nvPr/>
        </p:nvSpPr>
        <p:spPr bwMode="auto">
          <a:xfrm>
            <a:off x="10175609" y="3152775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800">
                <a:solidFill>
                  <a:schemeClr val="accent2"/>
                </a:solidFill>
                <a:cs typeface="Arial" charset="0"/>
              </a:rPr>
              <a:t>0x20000000</a:t>
            </a:r>
            <a:endParaRPr lang="zh-CN" altLang="en-US" sz="180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75489" name="Rectangle 33"/>
          <p:cNvSpPr>
            <a:spLocks noChangeArrowheads="1"/>
          </p:cNvSpPr>
          <p:nvPr/>
        </p:nvSpPr>
        <p:spPr bwMode="auto">
          <a:xfrm>
            <a:off x="10611586" y="3467100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10</a:t>
            </a:r>
          </a:p>
        </p:txBody>
      </p:sp>
      <p:sp>
        <p:nvSpPr>
          <p:cNvPr id="275490" name="Rectangle 34"/>
          <p:cNvSpPr>
            <a:spLocks noChangeArrowheads="1"/>
          </p:cNvSpPr>
          <p:nvPr/>
        </p:nvSpPr>
        <p:spPr bwMode="auto">
          <a:xfrm>
            <a:off x="10679310" y="2528889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800">
                <a:cs typeface="Arial" charset="0"/>
              </a:rPr>
              <a:t>1</a:t>
            </a:r>
            <a:endParaRPr lang="zh-CN" altLang="en-US" sz="1800">
              <a:cs typeface="Arial" charset="0"/>
            </a:endParaRPr>
          </a:p>
        </p:txBody>
      </p:sp>
      <p:sp>
        <p:nvSpPr>
          <p:cNvPr id="275491" name="Rectangle 35"/>
          <p:cNvSpPr>
            <a:spLocks noChangeArrowheads="1"/>
          </p:cNvSpPr>
          <p:nvPr/>
        </p:nvSpPr>
        <p:spPr bwMode="auto">
          <a:xfrm>
            <a:off x="10679310" y="221456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800">
                <a:cs typeface="Arial" charset="0"/>
              </a:rPr>
              <a:t>0</a:t>
            </a:r>
            <a:endParaRPr lang="zh-CN" altLang="en-US" sz="1800">
              <a:cs typeface="Arial" charset="0"/>
            </a:endParaRPr>
          </a:p>
        </p:txBody>
      </p:sp>
      <p:sp>
        <p:nvSpPr>
          <p:cNvPr id="275492" name="Text Box 36"/>
          <p:cNvSpPr txBox="1">
            <a:spLocks noChangeArrowheads="1"/>
          </p:cNvSpPr>
          <p:nvPr/>
        </p:nvSpPr>
        <p:spPr bwMode="auto">
          <a:xfrm>
            <a:off x="5141256" y="3492500"/>
            <a:ext cx="1404000" cy="29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0x20000000</a:t>
            </a:r>
          </a:p>
        </p:txBody>
      </p:sp>
      <p:sp>
        <p:nvSpPr>
          <p:cNvPr id="275493" name="Text Box 37"/>
          <p:cNvSpPr txBox="1">
            <a:spLocks noChangeArrowheads="1"/>
          </p:cNvSpPr>
          <p:nvPr/>
        </p:nvSpPr>
        <p:spPr bwMode="auto">
          <a:xfrm>
            <a:off x="3881116" y="4014065"/>
            <a:ext cx="1404000" cy="2984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dirty="0"/>
              <a:t>0x80000003</a:t>
            </a:r>
          </a:p>
        </p:txBody>
      </p:sp>
      <p:sp>
        <p:nvSpPr>
          <p:cNvPr id="275494" name="Text Box 38"/>
          <p:cNvSpPr txBox="1">
            <a:spLocks noChangeArrowheads="1"/>
          </p:cNvSpPr>
          <p:nvPr/>
        </p:nvSpPr>
        <p:spPr bwMode="auto">
          <a:xfrm>
            <a:off x="5141256" y="1943100"/>
            <a:ext cx="1404000" cy="29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0x20000028</a:t>
            </a:r>
          </a:p>
        </p:txBody>
      </p:sp>
      <p:sp>
        <p:nvSpPr>
          <p:cNvPr id="275495" name="Rectangle 39"/>
          <p:cNvSpPr>
            <a:spLocks noChangeArrowheads="1"/>
          </p:cNvSpPr>
          <p:nvPr/>
        </p:nvSpPr>
        <p:spPr bwMode="auto">
          <a:xfrm>
            <a:off x="7295202" y="36195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800">
                <a:solidFill>
                  <a:schemeClr val="accent2"/>
                </a:solidFill>
                <a:cs typeface="Arial" charset="0"/>
              </a:rPr>
              <a:t>2</a:t>
            </a:r>
            <a:endParaRPr lang="zh-CN" altLang="en-US" sz="180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75496" name="Rectangle 40"/>
          <p:cNvSpPr>
            <a:spLocks noChangeArrowheads="1"/>
          </p:cNvSpPr>
          <p:nvPr/>
        </p:nvSpPr>
        <p:spPr bwMode="auto">
          <a:xfrm>
            <a:off x="10715290" y="221456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800" dirty="0">
                <a:solidFill>
                  <a:schemeClr val="accent2"/>
                </a:solidFill>
                <a:cs typeface="Arial" charset="0"/>
              </a:rPr>
              <a:t>2</a:t>
            </a:r>
            <a:endParaRPr lang="zh-CN" altLang="en-US" sz="18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75497" name="Rectangle 41"/>
          <p:cNvSpPr>
            <a:spLocks noChangeArrowheads="1"/>
          </p:cNvSpPr>
          <p:nvPr/>
        </p:nvSpPr>
        <p:spPr bwMode="auto">
          <a:xfrm>
            <a:off x="10175609" y="2843214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800">
                <a:cs typeface="Arial" charset="0"/>
              </a:rPr>
              <a:t>0x80000003</a:t>
            </a:r>
            <a:endParaRPr lang="zh-CN" altLang="en-US" sz="1800">
              <a:cs typeface="Arial" charset="0"/>
            </a:endParaRPr>
          </a:p>
        </p:txBody>
      </p:sp>
      <p:sp>
        <p:nvSpPr>
          <p:cNvPr id="275498" name="Text Box 42"/>
          <p:cNvSpPr txBox="1">
            <a:spLocks noChangeArrowheads="1"/>
          </p:cNvSpPr>
          <p:nvPr/>
        </p:nvSpPr>
        <p:spPr bwMode="auto">
          <a:xfrm>
            <a:off x="3881116" y="4698277"/>
            <a:ext cx="1404000" cy="2984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dirty="0"/>
              <a:t>0x80000013</a:t>
            </a:r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FED210A4-8DAB-4868-8BD3-94F22CE4B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2850" y="2474603"/>
            <a:ext cx="633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800" dirty="0">
                <a:solidFill>
                  <a:schemeClr val="accent2"/>
                </a:solidFill>
                <a:cs typeface="Arial" charset="0"/>
              </a:rPr>
              <a:t>num</a:t>
            </a:r>
            <a:endParaRPr lang="zh-CN" altLang="en-US" sz="1800" dirty="0">
              <a:solidFill>
                <a:schemeClr val="accent2"/>
              </a:solidFill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2000" tmFilter="0, 0; .2, .5; .8, .5; 1, 0"/>
                                        <p:tgtEl>
                                          <p:spTgt spid="2754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1000" autoRev="1" fill="hold"/>
                                        <p:tgtEl>
                                          <p:spTgt spid="2754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animBg="1"/>
      <p:bldP spid="275462" grpId="0" animBg="1"/>
      <p:bldP spid="275463" grpId="0"/>
      <p:bldP spid="275464" grpId="0" animBg="1"/>
      <p:bldP spid="275465" grpId="0" animBg="1"/>
      <p:bldP spid="275466" grpId="0" animBg="1"/>
      <p:bldP spid="275467" grpId="0" animBg="1"/>
      <p:bldP spid="275468" grpId="0" animBg="1"/>
      <p:bldP spid="275469" grpId="0"/>
      <p:bldP spid="275470" grpId="0" animBg="1"/>
      <p:bldP spid="275471" grpId="0" animBg="1"/>
      <p:bldP spid="275472" grpId="0" animBg="1"/>
      <p:bldP spid="275473" grpId="0" animBg="1"/>
      <p:bldP spid="275474" grpId="0" animBg="1"/>
      <p:bldP spid="275475" grpId="0"/>
      <p:bldP spid="275476" grpId="0" animBg="1"/>
      <p:bldP spid="275476" grpId="1" animBg="1"/>
      <p:bldP spid="275477" grpId="0"/>
      <p:bldP spid="275477" grpId="1"/>
      <p:bldP spid="275478" grpId="0" animBg="1"/>
      <p:bldP spid="275478" grpId="1" animBg="1"/>
      <p:bldP spid="275479" grpId="0" animBg="1"/>
      <p:bldP spid="275479" grpId="1" animBg="1"/>
      <p:bldP spid="275480" grpId="0" animBg="1"/>
      <p:bldP spid="275480" grpId="1" animBg="1"/>
      <p:bldP spid="275481" grpId="0" animBg="1"/>
      <p:bldP spid="275481" grpId="1" animBg="1"/>
      <p:bldP spid="275482" grpId="0"/>
      <p:bldP spid="275482" grpId="1"/>
      <p:bldP spid="275483" grpId="0"/>
      <p:bldP spid="275484" grpId="0"/>
      <p:bldP spid="275485" grpId="0"/>
      <p:bldP spid="275486" grpId="0" animBg="1"/>
      <p:bldP spid="275487" grpId="0"/>
      <p:bldP spid="275488" grpId="0"/>
      <p:bldP spid="275489" grpId="0"/>
      <p:bldP spid="275490" grpId="0"/>
      <p:bldP spid="275491" grpId="0"/>
      <p:bldP spid="275492" grpId="0" animBg="1"/>
      <p:bldP spid="275493" grpId="0" animBg="1"/>
      <p:bldP spid="275493" grpId="1" animBg="1"/>
      <p:bldP spid="275494" grpId="0" animBg="1"/>
      <p:bldP spid="275495" grpId="0"/>
      <p:bldP spid="275496" grpId="0"/>
      <p:bldP spid="275497" grpId="0"/>
      <p:bldP spid="275498" grpId="0" animBg="1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84657" y="854075"/>
            <a:ext cx="11951261" cy="563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342900" indent="-342900" eaLnBrk="1" hangingPunct="1"/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 Max(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x[ ]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zh-CN" b="1" dirty="0" err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{	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 marL="342900" indent="-342900"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	j = 0;</a:t>
            </a:r>
          </a:p>
          <a:p>
            <a:pPr marL="342900" indent="-342900"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=1; 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; ++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		if(x[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] &gt; x[j]) j = 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	return j;</a:t>
            </a:r>
          </a:p>
          <a:p>
            <a:pPr marL="342900" indent="-342900"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/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 main( )</a:t>
            </a:r>
          </a:p>
          <a:p>
            <a:pPr marL="342900" indent="-342900"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{	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 a1[10]={12,1,34}, a2[20]={23,465,34}, 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index_max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index_max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 = Max(</a:t>
            </a: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a1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kumimoji="1"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b="1" kern="0" dirty="0">
                <a:latin typeface="Courier New" pitchFamily="49" charset="0"/>
                <a:ea typeface="楷体_GB2312"/>
                <a:cs typeface="Courier New" pitchFamily="49" charset="0"/>
              </a:rPr>
              <a:t>printf("</a:t>
            </a:r>
            <a:r>
              <a:rPr kumimoji="1" lang="zh-CN" altLang="en-US" b="1" dirty="0">
                <a:latin typeface="Courier New" pitchFamily="49" charset="0"/>
                <a:cs typeface="Courier New" pitchFamily="49" charset="0"/>
              </a:rPr>
              <a:t>数组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a1</a:t>
            </a:r>
            <a:r>
              <a:rPr kumimoji="1" lang="zh-CN" altLang="en-US" b="1" dirty="0">
                <a:latin typeface="Courier New" pitchFamily="49" charset="0"/>
                <a:cs typeface="Courier New" pitchFamily="49" charset="0"/>
              </a:rPr>
              <a:t>的最大元素是：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%d \n", a1[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index_max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42900" indent="-342900"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index_max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 = Max(</a:t>
            </a: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a2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kumimoji="1"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b="1" kern="0" dirty="0">
                <a:latin typeface="Courier New" pitchFamily="49" charset="0"/>
                <a:ea typeface="楷体_GB2312"/>
                <a:cs typeface="Courier New" pitchFamily="49" charset="0"/>
              </a:rPr>
              <a:t>printf("</a:t>
            </a:r>
            <a:r>
              <a:rPr kumimoji="1" lang="zh-CN" altLang="en-US" b="1" dirty="0">
                <a:latin typeface="Courier New" pitchFamily="49" charset="0"/>
                <a:cs typeface="Courier New" pitchFamily="49" charset="0"/>
              </a:rPr>
              <a:t>数组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a2</a:t>
            </a:r>
            <a:r>
              <a:rPr kumimoji="1" lang="zh-CN" altLang="en-US" b="1" dirty="0">
                <a:latin typeface="Courier New" pitchFamily="49" charset="0"/>
                <a:cs typeface="Courier New" pitchFamily="49" charset="0"/>
              </a:rPr>
              <a:t>的最大元素是：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%d \n", a2[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index_max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42900" indent="-342900"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marL="342900" indent="-342900"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075107" y="204788"/>
            <a:ext cx="7056048" cy="3630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1800">
              <a:cs typeface="Arial" charset="0"/>
            </a:endParaRPr>
          </a:p>
        </p:txBody>
      </p:sp>
      <p:sp>
        <p:nvSpPr>
          <p:cNvPr id="2150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660587C-577D-4055-8985-3BE592F28224}" type="slidenum">
              <a:rPr lang="en-US" altLang="zh-CN" sz="1200">
                <a:ea typeface="楷体_GB2312" pitchFamily="49" charset="-122"/>
              </a:rPr>
              <a:pPr algn="r" eaLnBrk="1" hangingPunct="1"/>
              <a:t>18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6937531" y="3482975"/>
            <a:ext cx="1917450" cy="30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12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5976688" y="3482976"/>
            <a:ext cx="86348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a1</a:t>
            </a:r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6937531" y="3159125"/>
            <a:ext cx="1917450" cy="30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1</a:t>
            </a:r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6937531" y="2843214"/>
            <a:ext cx="1917450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34</a:t>
            </a:r>
          </a:p>
        </p:txBody>
      </p:sp>
      <p:sp>
        <p:nvSpPr>
          <p:cNvPr id="21513" name="Text Box 10"/>
          <p:cNvSpPr txBox="1">
            <a:spLocks noChangeArrowheads="1"/>
          </p:cNvSpPr>
          <p:nvPr/>
        </p:nvSpPr>
        <p:spPr bwMode="auto">
          <a:xfrm>
            <a:off x="6937531" y="2528889"/>
            <a:ext cx="1917450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0</a:t>
            </a:r>
          </a:p>
        </p:txBody>
      </p:sp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6937531" y="2214564"/>
            <a:ext cx="1917450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...</a:t>
            </a:r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6937531" y="1854200"/>
            <a:ext cx="1917450" cy="30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23</a:t>
            </a:r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5976688" y="1952626"/>
            <a:ext cx="86348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a2</a:t>
            </a:r>
          </a:p>
        </p:txBody>
      </p:sp>
      <p:sp>
        <p:nvSpPr>
          <p:cNvPr id="21517" name="Text Box 14"/>
          <p:cNvSpPr txBox="1">
            <a:spLocks noChangeArrowheads="1"/>
          </p:cNvSpPr>
          <p:nvPr/>
        </p:nvSpPr>
        <p:spPr bwMode="auto">
          <a:xfrm>
            <a:off x="6937531" y="1539875"/>
            <a:ext cx="1917450" cy="30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465</a:t>
            </a:r>
          </a:p>
        </p:txBody>
      </p:sp>
      <p:sp>
        <p:nvSpPr>
          <p:cNvPr id="21518" name="Text Box 15"/>
          <p:cNvSpPr txBox="1">
            <a:spLocks noChangeArrowheads="1"/>
          </p:cNvSpPr>
          <p:nvPr/>
        </p:nvSpPr>
        <p:spPr bwMode="auto">
          <a:xfrm>
            <a:off x="6937531" y="1223964"/>
            <a:ext cx="1917450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34</a:t>
            </a:r>
          </a:p>
        </p:txBody>
      </p:sp>
      <p:sp>
        <p:nvSpPr>
          <p:cNvPr id="21519" name="Text Box 16"/>
          <p:cNvSpPr txBox="1">
            <a:spLocks noChangeArrowheads="1"/>
          </p:cNvSpPr>
          <p:nvPr/>
        </p:nvSpPr>
        <p:spPr bwMode="auto">
          <a:xfrm>
            <a:off x="6937531" y="909639"/>
            <a:ext cx="1917450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0</a:t>
            </a:r>
          </a:p>
        </p:txBody>
      </p:sp>
      <p:sp>
        <p:nvSpPr>
          <p:cNvPr id="21520" name="Text Box 17"/>
          <p:cNvSpPr txBox="1">
            <a:spLocks noChangeArrowheads="1"/>
          </p:cNvSpPr>
          <p:nvPr/>
        </p:nvSpPr>
        <p:spPr bwMode="auto">
          <a:xfrm>
            <a:off x="6937531" y="593725"/>
            <a:ext cx="1917450" cy="30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...</a:t>
            </a:r>
          </a:p>
        </p:txBody>
      </p:sp>
      <p:sp>
        <p:nvSpPr>
          <p:cNvPr id="21521" name="Text Box 18"/>
          <p:cNvSpPr txBox="1">
            <a:spLocks noChangeArrowheads="1"/>
          </p:cNvSpPr>
          <p:nvPr/>
        </p:nvSpPr>
        <p:spPr bwMode="auto">
          <a:xfrm>
            <a:off x="6937531" y="279400"/>
            <a:ext cx="1917450" cy="30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?</a:t>
            </a:r>
          </a:p>
        </p:txBody>
      </p:sp>
      <p:sp>
        <p:nvSpPr>
          <p:cNvPr id="21522" name="Text Box 19"/>
          <p:cNvSpPr txBox="1">
            <a:spLocks noChangeArrowheads="1"/>
          </p:cNvSpPr>
          <p:nvPr/>
        </p:nvSpPr>
        <p:spPr bwMode="auto">
          <a:xfrm>
            <a:off x="4835954" y="377826"/>
            <a:ext cx="200422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cs typeface="Arial" charset="0"/>
              </a:rPr>
              <a:t>index_max</a:t>
            </a:r>
          </a:p>
        </p:txBody>
      </p:sp>
      <p:sp>
        <p:nvSpPr>
          <p:cNvPr id="276500" name="Text Box 20"/>
          <p:cNvSpPr txBox="1">
            <a:spLocks noChangeArrowheads="1"/>
          </p:cNvSpPr>
          <p:nvPr/>
        </p:nvSpPr>
        <p:spPr bwMode="auto">
          <a:xfrm>
            <a:off x="10262382" y="3475038"/>
            <a:ext cx="1832795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 </a:t>
            </a:r>
          </a:p>
        </p:txBody>
      </p:sp>
      <p:sp>
        <p:nvSpPr>
          <p:cNvPr id="276501" name="Text Box 21"/>
          <p:cNvSpPr txBox="1">
            <a:spLocks noChangeArrowheads="1"/>
          </p:cNvSpPr>
          <p:nvPr/>
        </p:nvSpPr>
        <p:spPr bwMode="auto">
          <a:xfrm>
            <a:off x="9301540" y="3475038"/>
            <a:ext cx="863488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num</a:t>
            </a:r>
          </a:p>
        </p:txBody>
      </p:sp>
      <p:sp>
        <p:nvSpPr>
          <p:cNvPr id="276502" name="Text Box 22"/>
          <p:cNvSpPr txBox="1">
            <a:spLocks noChangeArrowheads="1"/>
          </p:cNvSpPr>
          <p:nvPr/>
        </p:nvSpPr>
        <p:spPr bwMode="auto">
          <a:xfrm>
            <a:off x="10262382" y="3167064"/>
            <a:ext cx="1832795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180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76503" name="Text Box 23"/>
          <p:cNvSpPr txBox="1">
            <a:spLocks noChangeArrowheads="1"/>
          </p:cNvSpPr>
          <p:nvPr/>
        </p:nvSpPr>
        <p:spPr bwMode="auto">
          <a:xfrm>
            <a:off x="10262382" y="2863850"/>
            <a:ext cx="1832795" cy="30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1800">
              <a:cs typeface="Arial" charset="0"/>
            </a:endParaRPr>
          </a:p>
        </p:txBody>
      </p:sp>
      <p:sp>
        <p:nvSpPr>
          <p:cNvPr id="276504" name="Text Box 24"/>
          <p:cNvSpPr txBox="1">
            <a:spLocks noChangeArrowheads="1"/>
          </p:cNvSpPr>
          <p:nvPr/>
        </p:nvSpPr>
        <p:spPr bwMode="auto">
          <a:xfrm>
            <a:off x="10262382" y="2549525"/>
            <a:ext cx="1832795" cy="30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? </a:t>
            </a:r>
          </a:p>
        </p:txBody>
      </p:sp>
      <p:sp>
        <p:nvSpPr>
          <p:cNvPr id="276505" name="Text Box 25"/>
          <p:cNvSpPr txBox="1">
            <a:spLocks noChangeArrowheads="1"/>
          </p:cNvSpPr>
          <p:nvPr/>
        </p:nvSpPr>
        <p:spPr bwMode="auto">
          <a:xfrm>
            <a:off x="10262382" y="2251075"/>
            <a:ext cx="1832795" cy="30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? </a:t>
            </a:r>
          </a:p>
        </p:txBody>
      </p:sp>
      <p:sp>
        <p:nvSpPr>
          <p:cNvPr id="276506" name="Text Box 26"/>
          <p:cNvSpPr txBox="1">
            <a:spLocks noChangeArrowheads="1"/>
          </p:cNvSpPr>
          <p:nvPr/>
        </p:nvSpPr>
        <p:spPr bwMode="auto">
          <a:xfrm>
            <a:off x="9299422" y="3178176"/>
            <a:ext cx="86348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accent2"/>
                </a:solidFill>
                <a:cs typeface="Arial" charset="0"/>
              </a:rPr>
              <a:t>x</a:t>
            </a:r>
          </a:p>
        </p:txBody>
      </p:sp>
      <p:sp>
        <p:nvSpPr>
          <p:cNvPr id="276507" name="Text Box 27"/>
          <p:cNvSpPr txBox="1">
            <a:spLocks noChangeArrowheads="1"/>
          </p:cNvSpPr>
          <p:nvPr/>
        </p:nvSpPr>
        <p:spPr bwMode="auto">
          <a:xfrm>
            <a:off x="8819002" y="2889251"/>
            <a:ext cx="134390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Max</a:t>
            </a:r>
            <a:r>
              <a:rPr lang="zh-CN" altLang="en-US" sz="1800">
                <a:cs typeface="Arial" charset="0"/>
              </a:rPr>
              <a:t>返址</a:t>
            </a:r>
          </a:p>
        </p:txBody>
      </p:sp>
      <p:sp>
        <p:nvSpPr>
          <p:cNvPr id="276508" name="Text Box 28"/>
          <p:cNvSpPr txBox="1">
            <a:spLocks noChangeArrowheads="1"/>
          </p:cNvSpPr>
          <p:nvPr/>
        </p:nvSpPr>
        <p:spPr bwMode="auto">
          <a:xfrm>
            <a:off x="9299422" y="2574926"/>
            <a:ext cx="86348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i</a:t>
            </a:r>
          </a:p>
        </p:txBody>
      </p:sp>
      <p:sp>
        <p:nvSpPr>
          <p:cNvPr id="276509" name="Text Box 29"/>
          <p:cNvSpPr txBox="1">
            <a:spLocks noChangeArrowheads="1"/>
          </p:cNvSpPr>
          <p:nvPr/>
        </p:nvSpPr>
        <p:spPr bwMode="auto">
          <a:xfrm>
            <a:off x="9299422" y="2259013"/>
            <a:ext cx="863488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j</a:t>
            </a:r>
          </a:p>
        </p:txBody>
      </p:sp>
      <p:sp>
        <p:nvSpPr>
          <p:cNvPr id="276510" name="Text Box 30"/>
          <p:cNvSpPr txBox="1">
            <a:spLocks noChangeArrowheads="1"/>
          </p:cNvSpPr>
          <p:nvPr/>
        </p:nvSpPr>
        <p:spPr bwMode="auto">
          <a:xfrm>
            <a:off x="10537512" y="52389"/>
            <a:ext cx="1439146" cy="3063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accent2"/>
                </a:solidFill>
                <a:cs typeface="Arial" charset="0"/>
              </a:rPr>
              <a:t>1</a:t>
            </a:r>
          </a:p>
        </p:txBody>
      </p:sp>
      <p:sp>
        <p:nvSpPr>
          <p:cNvPr id="276511" name="Text Box 31"/>
          <p:cNvSpPr txBox="1">
            <a:spLocks noChangeArrowheads="1"/>
          </p:cNvSpPr>
          <p:nvPr/>
        </p:nvSpPr>
        <p:spPr bwMode="auto">
          <a:xfrm>
            <a:off x="8435936" y="88901"/>
            <a:ext cx="2002106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Max</a:t>
            </a:r>
            <a:r>
              <a:rPr lang="zh-CN" altLang="en-US" sz="1800">
                <a:cs typeface="Arial" charset="0"/>
              </a:rPr>
              <a:t>返回值</a:t>
            </a:r>
            <a:endParaRPr lang="en-US" altLang="zh-CN" sz="1800">
              <a:cs typeface="Arial" charset="0"/>
            </a:endParaRPr>
          </a:p>
        </p:txBody>
      </p:sp>
      <p:sp>
        <p:nvSpPr>
          <p:cNvPr id="276512" name="Rectangle 32"/>
          <p:cNvSpPr>
            <a:spLocks noChangeArrowheads="1"/>
          </p:cNvSpPr>
          <p:nvPr/>
        </p:nvSpPr>
        <p:spPr bwMode="auto">
          <a:xfrm>
            <a:off x="10175609" y="3152775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800">
                <a:solidFill>
                  <a:schemeClr val="accent2"/>
                </a:solidFill>
                <a:cs typeface="Arial" charset="0"/>
              </a:rPr>
              <a:t>0x20000028</a:t>
            </a:r>
            <a:endParaRPr lang="zh-CN" altLang="en-US" sz="180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76513" name="Rectangle 33"/>
          <p:cNvSpPr>
            <a:spLocks noChangeArrowheads="1"/>
          </p:cNvSpPr>
          <p:nvPr/>
        </p:nvSpPr>
        <p:spPr bwMode="auto">
          <a:xfrm>
            <a:off x="10611585" y="3467101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20</a:t>
            </a:r>
          </a:p>
        </p:txBody>
      </p:sp>
      <p:sp>
        <p:nvSpPr>
          <p:cNvPr id="276514" name="Rectangle 34"/>
          <p:cNvSpPr>
            <a:spLocks noChangeArrowheads="1"/>
          </p:cNvSpPr>
          <p:nvPr/>
        </p:nvSpPr>
        <p:spPr bwMode="auto">
          <a:xfrm>
            <a:off x="10679310" y="25288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800">
                <a:cs typeface="Arial" charset="0"/>
              </a:rPr>
              <a:t>1</a:t>
            </a:r>
            <a:endParaRPr lang="zh-CN" altLang="en-US" sz="1800">
              <a:cs typeface="Arial" charset="0"/>
            </a:endParaRPr>
          </a:p>
        </p:txBody>
      </p:sp>
      <p:sp>
        <p:nvSpPr>
          <p:cNvPr id="276515" name="Rectangle 35"/>
          <p:cNvSpPr>
            <a:spLocks noChangeArrowheads="1"/>
          </p:cNvSpPr>
          <p:nvPr/>
        </p:nvSpPr>
        <p:spPr bwMode="auto">
          <a:xfrm>
            <a:off x="10679310" y="221456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800">
                <a:cs typeface="Arial" charset="0"/>
              </a:rPr>
              <a:t>0</a:t>
            </a:r>
            <a:endParaRPr lang="zh-CN" altLang="en-US" sz="1800">
              <a:cs typeface="Arial" charset="0"/>
            </a:endParaRPr>
          </a:p>
        </p:txBody>
      </p:sp>
      <p:sp>
        <p:nvSpPr>
          <p:cNvPr id="21539" name="Text Box 36"/>
          <p:cNvSpPr txBox="1">
            <a:spLocks noChangeArrowheads="1"/>
          </p:cNvSpPr>
          <p:nvPr/>
        </p:nvSpPr>
        <p:spPr bwMode="auto">
          <a:xfrm>
            <a:off x="5141256" y="3492500"/>
            <a:ext cx="1404000" cy="29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cs typeface="Arial" charset="0"/>
              </a:rPr>
              <a:t>0x20000000</a:t>
            </a:r>
          </a:p>
        </p:txBody>
      </p:sp>
      <p:sp>
        <p:nvSpPr>
          <p:cNvPr id="276517" name="Text Box 37"/>
          <p:cNvSpPr txBox="1">
            <a:spLocks noChangeArrowheads="1"/>
          </p:cNvSpPr>
          <p:nvPr/>
        </p:nvSpPr>
        <p:spPr bwMode="auto">
          <a:xfrm>
            <a:off x="3860477" y="4689140"/>
            <a:ext cx="1404000" cy="30638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dirty="0"/>
              <a:t>0x80000013</a:t>
            </a:r>
          </a:p>
        </p:txBody>
      </p:sp>
      <p:sp>
        <p:nvSpPr>
          <p:cNvPr id="21541" name="Text Box 38"/>
          <p:cNvSpPr txBox="1">
            <a:spLocks noChangeArrowheads="1"/>
          </p:cNvSpPr>
          <p:nvPr/>
        </p:nvSpPr>
        <p:spPr bwMode="auto">
          <a:xfrm>
            <a:off x="5141256" y="1943100"/>
            <a:ext cx="1404000" cy="29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dirty="0">
                <a:cs typeface="Arial" charset="0"/>
              </a:rPr>
              <a:t>0x20000028</a:t>
            </a:r>
          </a:p>
        </p:txBody>
      </p:sp>
      <p:sp>
        <p:nvSpPr>
          <p:cNvPr id="276519" name="Rectangle 39"/>
          <p:cNvSpPr>
            <a:spLocks noChangeArrowheads="1"/>
          </p:cNvSpPr>
          <p:nvPr/>
        </p:nvSpPr>
        <p:spPr bwMode="auto">
          <a:xfrm>
            <a:off x="7295201" y="27940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800">
                <a:solidFill>
                  <a:schemeClr val="accent2"/>
                </a:solidFill>
                <a:cs typeface="Arial" charset="0"/>
              </a:rPr>
              <a:t>1</a:t>
            </a:r>
            <a:endParaRPr lang="zh-CN" altLang="en-US" sz="180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76520" name="Rectangle 40"/>
          <p:cNvSpPr>
            <a:spLocks noChangeArrowheads="1"/>
          </p:cNvSpPr>
          <p:nvPr/>
        </p:nvSpPr>
        <p:spPr bwMode="auto">
          <a:xfrm>
            <a:off x="10715289" y="221456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800" dirty="0">
                <a:solidFill>
                  <a:schemeClr val="accent2"/>
                </a:solidFill>
                <a:cs typeface="Arial" charset="0"/>
              </a:rPr>
              <a:t>1</a:t>
            </a:r>
            <a:endParaRPr lang="zh-CN" altLang="en-US" sz="18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76521" name="Rectangle 41"/>
          <p:cNvSpPr>
            <a:spLocks noChangeArrowheads="1"/>
          </p:cNvSpPr>
          <p:nvPr/>
        </p:nvSpPr>
        <p:spPr bwMode="auto">
          <a:xfrm>
            <a:off x="10175609" y="2843214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800">
                <a:cs typeface="Arial" charset="0"/>
              </a:rPr>
              <a:t>0x80000013</a:t>
            </a:r>
            <a:endParaRPr lang="zh-CN" altLang="en-US" sz="1800">
              <a:cs typeface="Arial" charset="0"/>
            </a:endParaRP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 flipH="1" flipV="1">
            <a:off x="2539810" y="1223754"/>
            <a:ext cx="1035115" cy="3673475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 flipV="1">
            <a:off x="2539811" y="1223755"/>
            <a:ext cx="1035114" cy="3022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01FE7F3D-B98A-4E5B-BDED-4C1E65DB2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2850" y="2528900"/>
            <a:ext cx="633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800" dirty="0">
                <a:solidFill>
                  <a:schemeClr val="accent2"/>
                </a:solidFill>
                <a:cs typeface="Arial" charset="0"/>
              </a:rPr>
              <a:t>num</a:t>
            </a:r>
            <a:endParaRPr lang="zh-CN" altLang="en-US" sz="1800" dirty="0">
              <a:solidFill>
                <a:schemeClr val="accent2"/>
              </a:solidFill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 tmFilter="0, 0; .2, .5; .8, .5; 1, 0"/>
                                        <p:tgtEl>
                                          <p:spTgt spid="2765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1000" autoRev="1" fill="hold"/>
                                        <p:tgtEl>
                                          <p:spTgt spid="2765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0" grpId="0" animBg="1"/>
      <p:bldP spid="276500" grpId="1" animBg="1"/>
      <p:bldP spid="276501" grpId="0"/>
      <p:bldP spid="276501" grpId="1"/>
      <p:bldP spid="276502" grpId="0" animBg="1"/>
      <p:bldP spid="276502" grpId="1" animBg="1"/>
      <p:bldP spid="276503" grpId="0" animBg="1"/>
      <p:bldP spid="276503" grpId="1" animBg="1"/>
      <p:bldP spid="276504" grpId="0" animBg="1"/>
      <p:bldP spid="276504" grpId="1" animBg="1"/>
      <p:bldP spid="276505" grpId="0" animBg="1"/>
      <p:bldP spid="276505" grpId="1" animBg="1"/>
      <p:bldP spid="276506" grpId="0"/>
      <p:bldP spid="276506" grpId="1"/>
      <p:bldP spid="276507" grpId="0"/>
      <p:bldP spid="276508" grpId="0"/>
      <p:bldP spid="276509" grpId="0"/>
      <p:bldP spid="276510" grpId="0" animBg="1"/>
      <p:bldP spid="276511" grpId="0"/>
      <p:bldP spid="276512" grpId="0"/>
      <p:bldP spid="276513" grpId="0"/>
      <p:bldP spid="276514" grpId="0"/>
      <p:bldP spid="276515" grpId="0"/>
      <p:bldP spid="276517" grpId="0" animBg="1"/>
      <p:bldP spid="276519" grpId="0"/>
      <p:bldP spid="276520" grpId="0"/>
      <p:bldP spid="276521" grpId="0"/>
      <p:bldP spid="42" grpId="0" animBg="1"/>
      <p:bldP spid="43" grpId="0" animBg="1"/>
      <p:bldP spid="43" grpId="1" animBg="1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>
                <a:solidFill>
                  <a:srgbClr val="FF0000"/>
                </a:solidFill>
              </a:rPr>
              <a:t>数组作为函数参数传递数据时，实际传递的是数组在内存的起始位置</a:t>
            </a:r>
            <a:r>
              <a:rPr lang="zh-CN" altLang="zh-CN"/>
              <a:t>，而不是实参数组的所有元素，函数的形参并不会得到足够的存储空间存放所有数据，而只是接收、存储实参数组的</a:t>
            </a:r>
            <a:r>
              <a:rPr lang="zh-CN" altLang="en-US"/>
              <a:t>起始</a:t>
            </a:r>
            <a:r>
              <a:rPr lang="zh-CN" altLang="zh-CN"/>
              <a:t>位置，以便执行被调函数体时，可以到实参数组所在存储空间获取数据。这种方式可提高程序的执行效率，节省存储空间。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返回值</a:t>
            </a:r>
            <a:r>
              <a:rPr lang="zh-CN" altLang="en-US"/>
              <a:t>类型</a:t>
            </a:r>
            <a:r>
              <a:rPr lang="zh-CN" altLang="zh-CN"/>
              <a:t>不能是数组。</a:t>
            </a:r>
            <a:endParaRPr lang="en-US" altLang="zh-CN"/>
          </a:p>
          <a:p>
            <a:pPr lvl="1"/>
            <a:r>
              <a:rPr lang="zh-CN" altLang="en-US"/>
              <a:t>可以返回数组的下标、数组的某个元素或数组的起始位置</a:t>
            </a:r>
            <a:endParaRPr lang="zh-CN" altLang="zh-CN"/>
          </a:p>
          <a:p>
            <a:endParaRPr lang="zh-CN" altLang="en-US"/>
          </a:p>
        </p:txBody>
      </p:sp>
      <p:sp>
        <p:nvSpPr>
          <p:cNvPr id="2253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31FF296D-9E45-48C4-A3C8-136CDB9BD295}" type="slidenum">
              <a:rPr lang="en-US" altLang="zh-CN" sz="1200">
                <a:ea typeface="楷体_GB2312" pitchFamily="49" charset="-122"/>
              </a:rPr>
              <a:pPr algn="r" eaLnBrk="1" hangingPunct="1"/>
              <a:t>19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72CFB0F1-3D33-4C97-8C68-F83501EFD07C}" type="slidenum">
              <a:rPr lang="en-US" altLang="zh-CN" sz="1200">
                <a:ea typeface="楷体_GB2312" pitchFamily="49" charset="-122"/>
              </a:rPr>
              <a:pPr algn="r" eaLnBrk="1" hangingPunct="1"/>
              <a:t>2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一维数组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二维数组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b="0" dirty="0">
                <a:solidFill>
                  <a:srgbClr val="FF0000"/>
                </a:solidFill>
              </a:rPr>
              <a:t>多维数组</a:t>
            </a:r>
            <a:endParaRPr lang="en-US" altLang="zh-CN" b="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/>
              <a:t>数组的应用</a:t>
            </a:r>
            <a:endParaRPr lang="en-US" altLang="zh-CN" dirty="0"/>
          </a:p>
          <a:p>
            <a:pPr lvl="1"/>
            <a:r>
              <a:rPr lang="zh-CN" altLang="zh-CN" dirty="0"/>
              <a:t>可以利用数组存储</a:t>
            </a:r>
            <a:r>
              <a:rPr lang="zh-CN" altLang="zh-CN" b="1" dirty="0"/>
              <a:t>一组</a:t>
            </a:r>
            <a:r>
              <a:rPr lang="zh-CN" altLang="en-US" b="1" dirty="0"/>
              <a:t>有序</a:t>
            </a:r>
            <a:r>
              <a:rPr lang="zh-CN" altLang="zh-CN" b="1" dirty="0"/>
              <a:t>数据</a:t>
            </a:r>
            <a:endParaRPr lang="en-US" altLang="zh-CN" b="1" dirty="0"/>
          </a:p>
          <a:p>
            <a:pPr lvl="2">
              <a:spcBef>
                <a:spcPct val="0"/>
              </a:spcBef>
            </a:pPr>
            <a:r>
              <a:rPr lang="zh-CN" altLang="zh-CN" dirty="0"/>
              <a:t>基于数组的排序</a:t>
            </a:r>
            <a:endParaRPr lang="en-US" altLang="zh-CN" dirty="0"/>
          </a:p>
          <a:p>
            <a:pPr lvl="2">
              <a:spcBef>
                <a:spcPct val="0"/>
              </a:spcBef>
            </a:pPr>
            <a:r>
              <a:rPr lang="zh-CN" altLang="zh-CN" dirty="0"/>
              <a:t>斐波那契数求解</a:t>
            </a:r>
            <a:endParaRPr lang="en-US" altLang="zh-CN" dirty="0"/>
          </a:p>
          <a:p>
            <a:pPr lvl="2">
              <a:spcBef>
                <a:spcPct val="0"/>
              </a:spcBef>
            </a:pPr>
            <a:r>
              <a:rPr lang="zh-CN" altLang="en-US" dirty="0"/>
              <a:t>矩阵相乘（二维数组）</a:t>
            </a:r>
            <a:endParaRPr lang="en-US" altLang="zh-CN" dirty="0"/>
          </a:p>
          <a:p>
            <a:pPr lvl="2">
              <a:spcBef>
                <a:spcPct val="0"/>
              </a:spcBef>
            </a:pPr>
            <a:r>
              <a:rPr lang="zh-CN" altLang="en-US" dirty="0"/>
              <a:t>杨辉三角（二维数组）</a:t>
            </a:r>
            <a:endParaRPr lang="en-US" altLang="zh-CN" dirty="0"/>
          </a:p>
          <a:p>
            <a:pPr lvl="2">
              <a:spcBef>
                <a:spcPct val="0"/>
              </a:spcBef>
            </a:pPr>
            <a:r>
              <a:rPr lang="en-US" altLang="zh-CN" dirty="0"/>
              <a:t>…</a:t>
            </a:r>
          </a:p>
          <a:p>
            <a:pPr lvl="1"/>
            <a:r>
              <a:rPr lang="zh-CN" altLang="zh-CN" dirty="0"/>
              <a:t>可以利用数组存储</a:t>
            </a:r>
            <a:r>
              <a:rPr lang="zh-CN" altLang="zh-CN" b="1" dirty="0"/>
              <a:t>一组有序标志</a:t>
            </a:r>
            <a:r>
              <a:rPr lang="zh-CN" altLang="en-US" dirty="0"/>
              <a:t>，以对应一组数据的状态</a:t>
            </a:r>
            <a:endParaRPr lang="en-US" altLang="zh-CN" dirty="0"/>
          </a:p>
          <a:p>
            <a:pPr lvl="2">
              <a:spcBef>
                <a:spcPct val="0"/>
              </a:spcBef>
            </a:pPr>
            <a:r>
              <a:rPr lang="zh-CN" altLang="zh-CN" dirty="0"/>
              <a:t>用筛法求素数</a:t>
            </a:r>
            <a:endParaRPr lang="en-US" altLang="zh-CN" dirty="0"/>
          </a:p>
          <a:p>
            <a:pPr lvl="2">
              <a:spcBef>
                <a:spcPct val="0"/>
              </a:spcBef>
            </a:pPr>
            <a:r>
              <a:rPr lang="zh-CN" altLang="zh-CN" dirty="0"/>
              <a:t>约瑟夫问题求解</a:t>
            </a:r>
            <a:endParaRPr lang="en-US" altLang="zh-CN" dirty="0"/>
          </a:p>
          <a:p>
            <a:pPr lvl="2">
              <a:spcBef>
                <a:spcPct val="0"/>
              </a:spcBef>
            </a:pPr>
            <a:r>
              <a:rPr lang="zh-CN" altLang="en-US" dirty="0"/>
              <a:t>鞍点（二维数组）</a:t>
            </a:r>
            <a:endParaRPr lang="en-US" altLang="zh-CN" dirty="0"/>
          </a:p>
          <a:p>
            <a:pPr lvl="2">
              <a:spcBef>
                <a:spcPct val="0"/>
              </a:spcBef>
            </a:pPr>
            <a:r>
              <a:rPr lang="en-US" altLang="zh-CN" dirty="0"/>
              <a:t>…</a:t>
            </a:r>
          </a:p>
        </p:txBody>
      </p:sp>
      <p:sp>
        <p:nvSpPr>
          <p:cNvPr id="512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数组及其应用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AEAADBE-6C30-47FD-90B2-02BEAF364E3C}"/>
              </a:ext>
            </a:extLst>
          </p:cNvPr>
          <p:cNvSpPr/>
          <p:nvPr/>
        </p:nvSpPr>
        <p:spPr>
          <a:xfrm>
            <a:off x="4796008" y="1538790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，又如，对于较大的数组（参见第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章），尽量用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型代替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型以节省存储空间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217242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特殊的做法（根据具体需求）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19920" y="1525820"/>
            <a:ext cx="6485376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fr-FR" altLang="zh-CN" b="1" dirty="0">
                <a:latin typeface="Courier New" pitchFamily="49" charset="0"/>
                <a:cs typeface="Courier New" pitchFamily="49" charset="0"/>
              </a:rPr>
              <a:t>int Max(</a:t>
            </a:r>
            <a:r>
              <a:rPr lang="fr-F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x[ ]</a:t>
            </a:r>
            <a:r>
              <a:rPr lang="fr-FR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num</a:t>
            </a:r>
            <a:r>
              <a:rPr lang="fr-FR" altLang="zh-CN" b="1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j = 0;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if(x[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 &gt; x[j]) j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return j;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fr-FR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09" y="1067729"/>
            <a:ext cx="4862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index_max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 = Max(</a:t>
            </a: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a1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N/2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208" y="776395"/>
            <a:ext cx="50878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index_max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 = Max(</a:t>
            </a: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a1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520031" y="4689140"/>
            <a:ext cx="6665396" cy="21018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ts val="2600"/>
              </a:lnSpc>
            </a:pPr>
            <a:r>
              <a:rPr lang="fr-FR" altLang="zh-CN" b="1" dirty="0">
                <a:latin typeface="Courier New" pitchFamily="49" charset="0"/>
                <a:cs typeface="Courier New" pitchFamily="49" charset="0"/>
              </a:rPr>
              <a:t>int Max(</a:t>
            </a:r>
            <a:r>
              <a:rPr lang="fr-F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x[ ]</a:t>
            </a:r>
            <a:r>
              <a:rPr lang="fr-FR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b</a:t>
            </a:r>
            <a:r>
              <a:rPr lang="fr-FR" altLang="zh-CN" b="1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ts val="26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j = 0;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ts val="26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+ b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ts val="26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if(x[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 &gt; x[j]) j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ts val="26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return j;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ts val="2600"/>
              </a:lnSpc>
            </a:pPr>
            <a:r>
              <a:rPr lang="fr-FR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65036" y="3903148"/>
            <a:ext cx="6480720" cy="7668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if(n1+n2 &lt;= N) </a:t>
            </a:r>
          </a:p>
          <a:p>
            <a:pPr>
              <a:lnSpc>
                <a:spcPts val="2600"/>
              </a:lnSpc>
            </a:pP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index_max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 = Max(</a:t>
            </a: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a1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n1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n2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7577FB21-5C82-4F34-AE3A-F4D5C96C6F5D}"/>
              </a:ext>
            </a:extLst>
          </p:cNvPr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31FF296D-9E45-48C4-A3C8-136CDB9BD295}" type="slidenum">
              <a:rPr lang="en-US" altLang="zh-CN" sz="1200">
                <a:ea typeface="楷体_GB2312" pitchFamily="49" charset="-122"/>
              </a:rPr>
              <a:pPr algn="r" eaLnBrk="1" hangingPunct="1"/>
              <a:t>20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3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二维数组</a:t>
            </a:r>
            <a:endParaRPr lang="zh-CN" altLang="en-US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0" dirty="0">
                <a:latin typeface="Courier New" pitchFamily="49" charset="0"/>
                <a:cs typeface="Courier New" pitchFamily="49" charset="0"/>
              </a:rPr>
              <a:t>二维数组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也是一种</a:t>
            </a:r>
            <a:r>
              <a:rPr lang="zh-CN" altLang="zh-CN" b="0" dirty="0">
                <a:latin typeface="Courier New" pitchFamily="49" charset="0"/>
                <a:cs typeface="Courier New" pitchFamily="49" charset="0"/>
              </a:rPr>
              <a:t>常见的数组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类型</a:t>
            </a:r>
            <a:r>
              <a:rPr lang="zh-CN" altLang="zh-CN" b="0" dirty="0">
                <a:latin typeface="Courier New" pitchFamily="49" charset="0"/>
                <a:cs typeface="Courier New" pitchFamily="49" charset="0"/>
              </a:rPr>
              <a:t>，用来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描述</a:t>
            </a:r>
            <a:r>
              <a:rPr lang="zh-CN" altLang="zh-CN" b="0" dirty="0">
                <a:latin typeface="Courier New" pitchFamily="49" charset="0"/>
                <a:cs typeface="Courier New" pitchFamily="49" charset="0"/>
              </a:rPr>
              <a:t>矩阵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等</a:t>
            </a:r>
            <a:r>
              <a:rPr lang="zh-CN" altLang="zh-CN" b="0" dirty="0">
                <a:latin typeface="Courier New" pitchFamily="49" charset="0"/>
                <a:cs typeface="Courier New" pitchFamily="49" charset="0"/>
              </a:rPr>
              <a:t>具有二维结构的数据，第一维称为</a:t>
            </a:r>
            <a:r>
              <a:rPr lang="zh-CN" altLang="zh-CN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行</a:t>
            </a:r>
            <a:r>
              <a:rPr lang="zh-CN" altLang="zh-CN" b="0" dirty="0">
                <a:latin typeface="Courier New" pitchFamily="49" charset="0"/>
                <a:cs typeface="Courier New" pitchFamily="49" charset="0"/>
              </a:rPr>
              <a:t>，第二维称为</a:t>
            </a:r>
            <a:r>
              <a:rPr lang="zh-CN" altLang="zh-CN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列</a:t>
            </a:r>
            <a:r>
              <a:rPr lang="zh-CN" altLang="zh-CN" b="0" dirty="0">
                <a:latin typeface="Courier New" pitchFamily="49" charset="0"/>
                <a:cs typeface="Courier New" pitchFamily="49" charset="0"/>
              </a:rPr>
              <a:t>，二维数组的每个元素由其所在的行和列唯一确定。</a:t>
            </a:r>
            <a:endParaRPr lang="en-US" altLang="zh-CN" b="0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b="0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zh-CN" b="0" dirty="0">
                <a:latin typeface="Courier New" pitchFamily="49" charset="0"/>
                <a:cs typeface="Courier New" pitchFamily="49" charset="0"/>
              </a:rPr>
              <a:t>二维数组类型的构造</a:t>
            </a:r>
            <a:endParaRPr lang="en-US" altLang="zh-CN" b="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二维数组类型由元素类型标识符、两个中括号和两个整数（分别表示二维数组的行数与列数，行数与列数的乘积为二维数组的长度）构造而成。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比如，</a:t>
            </a: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B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[3][2]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//B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是由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个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型元素所构成的二维数组类型标识符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FEB6C7F7-C0F6-40A9-9937-AF7FA2F1C5AF}" type="slidenum">
              <a:rPr lang="en-US" altLang="zh-CN" sz="1200">
                <a:ea typeface="楷体_GB2312" pitchFamily="49" charset="-122"/>
              </a:rPr>
              <a:pPr algn="r" eaLnBrk="1" hangingPunct="1"/>
              <a:t>21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二维数组变量的定义</a:t>
            </a:r>
            <a:endParaRPr lang="zh-CN" altLang="en-US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先构造类型，再定义变量，便于定义多个同类型变量</a:t>
            </a:r>
            <a:endParaRPr lang="en-US" altLang="zh-CN" b="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B[3][2];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定义了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一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个二维数组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b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b="0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构造类型的同时定义变量</a:t>
            </a:r>
            <a:endParaRPr lang="zh-CN" altLang="zh-CN" b="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b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[3][2]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构造了一个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二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维数组类型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	//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并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用该类型定义了一个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二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维数组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b</a:t>
            </a:r>
          </a:p>
          <a:p>
            <a:pPr lvl="1">
              <a:buFontTx/>
              <a:buNone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68739FF1-724B-460A-9997-5E9537EBCF28}" type="slidenum">
              <a:rPr lang="en-US" altLang="zh-CN" sz="1200">
                <a:ea typeface="楷体_GB2312" pitchFamily="49" charset="-122"/>
              </a:rPr>
              <a:pPr algn="r" eaLnBrk="1" hangingPunct="1"/>
              <a:t>22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[3][2]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语言按行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优先策略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存储二维数组，即先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存储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第一行的元素，再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存储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第二行的元素，等等。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标识符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是二维数组名，可以代表第一行元素在内存的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地址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。</a:t>
            </a: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3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5604" name="组合 11"/>
          <p:cNvGrpSpPr>
            <a:grpSpLocks/>
          </p:cNvGrpSpPr>
          <p:nvPr/>
        </p:nvGrpSpPr>
        <p:grpSpPr bwMode="auto">
          <a:xfrm>
            <a:off x="2076181" y="2809875"/>
            <a:ext cx="4812673" cy="450850"/>
            <a:chOff x="1556665" y="3834045"/>
            <a:chExt cx="3609897" cy="450050"/>
          </a:xfrm>
        </p:grpSpPr>
        <p:sp>
          <p:nvSpPr>
            <p:cNvPr id="25608" name="Rectangle 6"/>
            <p:cNvSpPr>
              <a:spLocks noChangeArrowheads="1"/>
            </p:cNvSpPr>
            <p:nvPr/>
          </p:nvSpPr>
          <p:spPr bwMode="auto">
            <a:xfrm>
              <a:off x="1556665" y="3834045"/>
              <a:ext cx="3609897" cy="450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25609" name="Line 7"/>
            <p:cNvSpPr>
              <a:spLocks noChangeShapeType="1"/>
            </p:cNvSpPr>
            <p:nvPr/>
          </p:nvSpPr>
          <p:spPr bwMode="auto">
            <a:xfrm>
              <a:off x="2165815" y="3834045"/>
              <a:ext cx="0" cy="450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0" name="Line 8"/>
            <p:cNvSpPr>
              <a:spLocks noChangeShapeType="1"/>
            </p:cNvSpPr>
            <p:nvPr/>
          </p:nvSpPr>
          <p:spPr bwMode="auto">
            <a:xfrm>
              <a:off x="2774966" y="3834045"/>
              <a:ext cx="0" cy="450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1" name="Line 9"/>
            <p:cNvSpPr>
              <a:spLocks noChangeShapeType="1"/>
            </p:cNvSpPr>
            <p:nvPr/>
          </p:nvSpPr>
          <p:spPr bwMode="auto">
            <a:xfrm>
              <a:off x="4581497" y="3834045"/>
              <a:ext cx="0" cy="450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Line 8"/>
            <p:cNvSpPr>
              <a:spLocks noChangeShapeType="1"/>
            </p:cNvSpPr>
            <p:nvPr/>
          </p:nvSpPr>
          <p:spPr bwMode="auto">
            <a:xfrm>
              <a:off x="3366362" y="3834045"/>
              <a:ext cx="0" cy="450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3" name="Line 8"/>
            <p:cNvSpPr>
              <a:spLocks noChangeShapeType="1"/>
            </p:cNvSpPr>
            <p:nvPr/>
          </p:nvSpPr>
          <p:spPr bwMode="auto">
            <a:xfrm>
              <a:off x="3951427" y="3834045"/>
              <a:ext cx="0" cy="450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05" name="TextBox 12"/>
          <p:cNvSpPr txBox="1">
            <a:spLocks noChangeArrowheads="1"/>
          </p:cNvSpPr>
          <p:nvPr/>
        </p:nvSpPr>
        <p:spPr bwMode="auto">
          <a:xfrm>
            <a:off x="2076180" y="2303463"/>
            <a:ext cx="4799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         第</a:t>
            </a:r>
            <a:r>
              <a:rPr lang="en-US" altLang="zh-CN" dirty="0"/>
              <a:t>2</a:t>
            </a:r>
            <a:r>
              <a:rPr lang="zh-CN" altLang="en-US" dirty="0"/>
              <a:t>行         第</a:t>
            </a:r>
            <a:r>
              <a:rPr lang="en-US" altLang="zh-CN" dirty="0"/>
              <a:t>3</a:t>
            </a:r>
            <a:r>
              <a:rPr lang="zh-CN" altLang="en-US" dirty="0"/>
              <a:t>行</a:t>
            </a:r>
          </a:p>
        </p:txBody>
      </p:sp>
      <p:sp>
        <p:nvSpPr>
          <p:cNvPr id="25606" name="矩形 13"/>
          <p:cNvSpPr>
            <a:spLocks noChangeArrowheads="1"/>
          </p:cNvSpPr>
          <p:nvPr/>
        </p:nvSpPr>
        <p:spPr bwMode="auto">
          <a:xfrm>
            <a:off x="3695219" y="2809875"/>
            <a:ext cx="1574595" cy="450850"/>
          </a:xfrm>
          <a:prstGeom prst="rect">
            <a:avLst/>
          </a:prstGeom>
          <a:solidFill>
            <a:schemeClr val="accent1">
              <a:alpha val="43921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800"/>
          </a:p>
        </p:txBody>
      </p:sp>
      <p:sp>
        <p:nvSpPr>
          <p:cNvPr id="2560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1F125DB1-07EA-4C25-9AA5-3423515B5A74}" type="slidenum">
              <a:rPr lang="en-US" altLang="zh-CN" sz="1200">
                <a:ea typeface="楷体_GB2312" pitchFamily="49" charset="-122"/>
              </a:rPr>
              <a:pPr algn="r" eaLnBrk="1" hangingPunct="1"/>
              <a:t>23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二维数组的初始化</a:t>
            </a:r>
            <a:endParaRPr lang="zh-CN" altLang="en-US" dirty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b[3][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 = {0, 1, 2, 3, 4, 5};</a:t>
            </a:r>
          </a:p>
          <a:p>
            <a:pPr lvl="1"/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分行初始化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：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b[3][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 = {{0,1}, {2,3}, {4,5}};</a:t>
            </a:r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可以省略行数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：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比如，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b[][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] = {{0,1}, {2,3}, {4,5}};</a:t>
            </a:r>
          </a:p>
          <a:p>
            <a:pPr lvl="1"/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如果二维数组初始化表中的初始值个数少于二维数组的长度，或者某一行初始值的个数少于列数，则未指定的部分元素被初始化成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比如，</a:t>
            </a: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b[3][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 = {0, 1, 2, 4, 5};		//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第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行第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列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元素为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b[3][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 = {{0,1}, {2}, {4,5}};	//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第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行第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列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元素为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CDE0D4B-3092-4151-A0E4-92FF9EAAA8BE}" type="slidenum">
              <a:rPr lang="en-US" altLang="zh-CN" sz="1200">
                <a:ea typeface="楷体_GB2312" pitchFamily="49" charset="-122"/>
              </a:rPr>
              <a:pPr algn="r" eaLnBrk="1" hangingPunct="1"/>
              <a:t>24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5DD48B-ACE3-4A93-85D7-2577D8D8EF60}"/>
              </a:ext>
            </a:extLst>
          </p:cNvPr>
          <p:cNvSpPr txBox="1"/>
          <p:nvPr/>
        </p:nvSpPr>
        <p:spPr>
          <a:xfrm>
            <a:off x="9789594" y="165695"/>
            <a:ext cx="20702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自行上机验证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二维数组的操作</a:t>
            </a:r>
            <a:endParaRPr lang="zh-CN" altLang="en-US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不能进行整体操作</a:t>
            </a:r>
            <a:endParaRPr lang="en-US" altLang="zh-CN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对二维数组的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遍历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，通常要采用</a:t>
            </a:r>
            <a:r>
              <a:rPr lang="zh-CN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嵌套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的循环流程。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访问数组元素的格式为：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数组名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[&lt;</a:t>
            </a:r>
            <a:r>
              <a:rPr lang="zh-CN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行下标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&gt;][&lt;</a:t>
            </a:r>
            <a:r>
              <a:rPr lang="zh-CN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列下标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&gt;]</a:t>
            </a:r>
          </a:p>
          <a:p>
            <a:pPr lvl="2"/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比如，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b[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][j]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表示自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开始的第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行的第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j+1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个元素（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i:0~2, j:0~1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）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110000"/>
              </a:lnSpc>
              <a:buFont typeface="Arial" charset="0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b[3][2];</a:t>
            </a:r>
          </a:p>
          <a:p>
            <a:pPr lvl="2">
              <a:lnSpc>
                <a:spcPct val="110000"/>
              </a:lnSpc>
              <a:buFont typeface="Arial" charset="0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b[0][0]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b[0][1]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b[1][0]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b[1][1]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b[2][0]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 、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b[2][1]</a:t>
            </a:r>
          </a:p>
          <a:p>
            <a:pPr lvl="2"/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 ]  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为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下标操作符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，不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表示数组的长度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zh-CN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行下标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CN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zh-CN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列下标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均为整型表达式，常常表现为循环变量。行下标、列下标均为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时表示第一行的第一个元素；行下标为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、列下标为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时表示列数为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的二维数组第一行的最后一个元素；行下标为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M-1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、列下标为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时表示行数为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、列数为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的二维数组的最后一行的最后一个元素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如果行下标为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或列下标为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，则不表示数组中的某个元素，即越界了。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6B2F46F0-B437-4E2F-B4ED-A5AF8A9F7C2E}" type="slidenum">
              <a:rPr lang="en-US" altLang="zh-CN" sz="1200">
                <a:ea typeface="楷体_GB2312" pitchFamily="49" charset="-122"/>
              </a:rPr>
              <a:pPr algn="r" eaLnBrk="1" hangingPunct="1"/>
              <a:t>25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b[3][2];	//   </a:t>
            </a:r>
            <a:r>
              <a:rPr lang="zh-CN" alt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共有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zh-CN" alt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个元素：</a:t>
            </a:r>
          </a:p>
          <a:p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95238" y="1341439"/>
            <a:ext cx="8220063" cy="2185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>
            <a:spAutoFit/>
          </a:bodyPr>
          <a:lstStyle/>
          <a:p>
            <a:pPr eaLnBrk="1" hangingPunct="1">
              <a:spcBef>
                <a:spcPct val="50000"/>
              </a:spcBef>
              <a:buSzPct val="85000"/>
              <a:buFont typeface="Wingdings 3" pitchFamily="18" charset="2"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b[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][j]	    (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0~2,  j: 0~1)</a:t>
            </a:r>
          </a:p>
          <a:p>
            <a:pPr eaLnBrk="1" hangingPunct="1">
              <a:spcBef>
                <a:spcPct val="50000"/>
              </a:spcBef>
              <a:buSzPct val="85000"/>
              <a:buFont typeface="Wingdings 3" pitchFamily="18" charset="2"/>
              <a:buNone/>
            </a:pP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b[0][0] (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=0, j=0)    b[0][1] (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=0, j=1)</a:t>
            </a:r>
          </a:p>
          <a:p>
            <a:pPr eaLnBrk="1" hangingPunct="1">
              <a:spcBef>
                <a:spcPct val="50000"/>
              </a:spcBef>
              <a:buSzPct val="85000"/>
              <a:buFont typeface="Wingdings 3" pitchFamily="18" charset="2"/>
              <a:buNone/>
            </a:pP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b[1][0] (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=1, j=0)    b[1][1] (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=1, j=1)</a:t>
            </a:r>
          </a:p>
          <a:p>
            <a:pPr eaLnBrk="1" hangingPunct="1">
              <a:spcBef>
                <a:spcPct val="50000"/>
              </a:spcBef>
              <a:buSzPct val="85000"/>
              <a:buFont typeface="Wingdings 3" pitchFamily="18" charset="2"/>
              <a:buNone/>
            </a:pP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b[2][0] (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=2, j=0)    b[2][1] (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=2, j=1)</a:t>
            </a:r>
          </a:p>
        </p:txBody>
      </p:sp>
      <p:sp>
        <p:nvSpPr>
          <p:cNvPr id="2867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89190222-4412-4AFC-97DE-0D2BFE101003}" type="slidenum">
              <a:rPr lang="en-US" altLang="zh-CN" sz="1200">
                <a:ea typeface="楷体_GB2312" pitchFamily="49" charset="-122"/>
              </a:rPr>
              <a:pPr algn="r" eaLnBrk="1" hangingPunct="1"/>
              <a:t>26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335432" y="3878264"/>
            <a:ext cx="7553401" cy="1385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zh-CN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 &lt; 3; ++</a:t>
            </a:r>
            <a:r>
              <a:rPr lang="en-US" altLang="zh-CN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 j = 0; j &lt; 2; ++j)</a:t>
            </a:r>
            <a:endParaRPr lang="zh-CN" altLang="zh-CN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altLang="zh-CN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b[</a:t>
            </a:r>
            <a:r>
              <a:rPr lang="en-US" altLang="zh-CN" sz="2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][j]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zh-CN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例</a:t>
            </a:r>
            <a:r>
              <a:rPr lang="en-US" altLang="zh-CN" dirty="0"/>
              <a:t>5.3 </a:t>
            </a:r>
            <a:r>
              <a:rPr lang="zh-CN" altLang="zh-CN" dirty="0"/>
              <a:t>求矩阵的和。</a:t>
            </a:r>
            <a:endParaRPr lang="zh-CN" altLang="en-US" dirty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#define M 10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#define N 5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 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   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sum = 0,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mtrx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[M][N];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 M;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for(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j = 0; j &lt; N; ++j)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{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("Input a number: ");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mtrx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][j]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mtrx[i][j]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		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  	printf("sum = %d \n", sum);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  	return 0;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} 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70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9F17FDF2-360A-4BE4-91E5-2BC6F42516B1}" type="slidenum">
              <a:rPr lang="en-US" altLang="zh-CN" sz="1200">
                <a:ea typeface="楷体_GB2312" pitchFamily="49" charset="-122"/>
              </a:rPr>
              <a:pPr algn="r" eaLnBrk="1" hangingPunct="1"/>
              <a:t>27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eg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541" y="2090172"/>
            <a:ext cx="119908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MonthDays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[][13] = {{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,31,28,31,30,31,30,31,31,30,31,30,31},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	   {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,31,29,31,30,31,30,31,31,30,31,30,31}};</a:t>
            </a:r>
          </a:p>
        </p:txBody>
      </p:sp>
      <p:sp>
        <p:nvSpPr>
          <p:cNvPr id="5" name="矩形 4"/>
          <p:cNvSpPr/>
          <p:nvPr/>
        </p:nvSpPr>
        <p:spPr>
          <a:xfrm>
            <a:off x="1549701" y="3643044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MonthDays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leap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][month]</a:t>
            </a:r>
            <a:endParaRPr lang="zh-CN" altLang="en-US" dirty="0"/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89190222-4412-4AFC-97DE-0D2BFE101003}" type="slidenum">
              <a:rPr lang="en-US" altLang="zh-CN" sz="1200">
                <a:ea typeface="楷体_GB2312" pitchFamily="49" charset="-122"/>
              </a:rPr>
              <a:pPr algn="r" eaLnBrk="1" hangingPunct="1"/>
              <a:t>28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9024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当二维数组作为函数的参数在函数之间传递数据时，通常用</a:t>
            </a:r>
            <a:r>
              <a:rPr lang="zh-CN" altLang="zh-CN">
                <a:solidFill>
                  <a:srgbClr val="FF0000"/>
                </a:solidFill>
              </a:rPr>
              <a:t>二维数组的声明</a:t>
            </a:r>
            <a:r>
              <a:rPr lang="zh-CN" altLang="zh-CN"/>
              <a:t>（不必指定行数）和</a:t>
            </a:r>
            <a:r>
              <a:rPr lang="zh-CN" altLang="zh-CN">
                <a:solidFill>
                  <a:srgbClr val="FF0000"/>
                </a:solidFill>
              </a:rPr>
              <a:t>一个整型变量</a:t>
            </a:r>
            <a:r>
              <a:rPr lang="zh-CN" altLang="zh-CN"/>
              <a:t>的定义作为被调用函数的形参，调用者需要把一个</a:t>
            </a:r>
            <a:r>
              <a:rPr lang="zh-CN" altLang="zh-CN">
                <a:solidFill>
                  <a:srgbClr val="FF0000"/>
                </a:solidFill>
              </a:rPr>
              <a:t>二维数组的名称</a:t>
            </a:r>
            <a:r>
              <a:rPr lang="zh-CN" altLang="zh-CN"/>
              <a:t>以及</a:t>
            </a:r>
            <a:r>
              <a:rPr lang="zh-CN" altLang="zh-CN">
                <a:solidFill>
                  <a:srgbClr val="FF0000"/>
                </a:solidFill>
              </a:rPr>
              <a:t>数组的行数</a:t>
            </a:r>
            <a:r>
              <a:rPr lang="zh-CN" altLang="zh-CN"/>
              <a:t>传给被调用函数。</a:t>
            </a:r>
          </a:p>
          <a:p>
            <a:endParaRPr lang="zh-CN" altLang="en-US"/>
          </a:p>
        </p:txBody>
      </p:sp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10512116" y="111126"/>
            <a:ext cx="80342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重点</a:t>
            </a:r>
          </a:p>
        </p:txBody>
      </p:sp>
      <p:sp>
        <p:nvSpPr>
          <p:cNvPr id="3072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BE66981C-0ED0-461E-8867-7C1280B72CCC}" type="slidenum">
              <a:rPr lang="en-US" altLang="zh-CN" sz="1200">
                <a:ea typeface="楷体_GB2312" pitchFamily="49" charset="-122"/>
              </a:rPr>
              <a:pPr algn="r" eaLnBrk="1" hangingPunct="1"/>
              <a:t>29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向量：</a:t>
            </a:r>
            <a:r>
              <a:rPr lang="zh-CN" altLang="en-US" b="0" dirty="0"/>
              <a:t>线性代数中，指 </a:t>
            </a:r>
            <a:r>
              <a:rPr lang="en-US" altLang="zh-CN" b="0" dirty="0"/>
              <a:t>n </a:t>
            </a:r>
            <a:r>
              <a:rPr lang="zh-CN" altLang="en-US" b="0" dirty="0"/>
              <a:t>个实数组成的</a:t>
            </a:r>
            <a:r>
              <a:rPr lang="zh-CN" altLang="en-US" b="0" dirty="0">
                <a:solidFill>
                  <a:srgbClr val="FF0000"/>
                </a:solidFill>
              </a:rPr>
              <a:t>有序</a:t>
            </a:r>
            <a:r>
              <a:rPr lang="zh-CN" altLang="en-US" b="0" dirty="0"/>
              <a:t>数据群体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	</a:t>
            </a:r>
            <a:r>
              <a:rPr lang="zh-CN" altLang="zh-CN" dirty="0"/>
              <a:t>α </a:t>
            </a:r>
            <a:r>
              <a:rPr lang="en-US" altLang="zh-CN" b="0" dirty="0"/>
              <a:t>= (a</a:t>
            </a:r>
            <a:r>
              <a:rPr lang="en-US" altLang="zh-CN" b="0" baseline="-25000" dirty="0"/>
              <a:t>1</a:t>
            </a:r>
            <a:r>
              <a:rPr lang="zh-CN" altLang="en-US" b="0" dirty="0"/>
              <a:t>，</a:t>
            </a:r>
            <a:r>
              <a:rPr lang="en-US" altLang="zh-CN" b="0" dirty="0"/>
              <a:t>a</a:t>
            </a:r>
            <a:r>
              <a:rPr lang="en-US" altLang="zh-CN" b="0" baseline="-2500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…</a:t>
            </a:r>
            <a:r>
              <a:rPr lang="zh-CN" altLang="en-US" b="0" dirty="0"/>
              <a:t>，</a:t>
            </a:r>
            <a:r>
              <a:rPr lang="en-US" altLang="zh-CN" b="0" dirty="0"/>
              <a:t>a</a:t>
            </a:r>
            <a:r>
              <a:rPr lang="en-US" altLang="zh-CN" b="0" baseline="-25000" dirty="0"/>
              <a:t>n</a:t>
            </a:r>
            <a:r>
              <a:rPr lang="en-US" altLang="zh-CN" b="0" dirty="0"/>
              <a:t>)</a:t>
            </a:r>
            <a:r>
              <a:rPr lang="zh-CN" altLang="en-US" b="0" dirty="0"/>
              <a:t>，其中 </a:t>
            </a:r>
            <a:r>
              <a:rPr lang="en-US" altLang="zh-CN" b="0" dirty="0"/>
              <a:t>a</a:t>
            </a:r>
            <a:r>
              <a:rPr lang="en-US" altLang="zh-CN" b="0" baseline="-25000" dirty="0"/>
              <a:t>i </a:t>
            </a:r>
            <a:r>
              <a:rPr lang="zh-CN" altLang="en-US" b="0" dirty="0"/>
              <a:t>称为向量 </a:t>
            </a:r>
            <a:r>
              <a:rPr lang="zh-CN" altLang="zh-CN" dirty="0"/>
              <a:t>α</a:t>
            </a:r>
            <a:r>
              <a:rPr lang="en-US" altLang="zh-CN" dirty="0"/>
              <a:t> </a:t>
            </a:r>
            <a:r>
              <a:rPr lang="zh-CN" altLang="en-US" b="0" dirty="0"/>
              <a:t>的第 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en-US" b="0" dirty="0"/>
              <a:t>个分量，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en-US" b="0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下标</a:t>
            </a:r>
            <a:endParaRPr lang="zh-CN" altLang="en-US" b="0" dirty="0"/>
          </a:p>
          <a:p>
            <a:pPr marL="457200" lvl="1" indent="0">
              <a:buNone/>
            </a:pPr>
            <a:r>
              <a:rPr lang="zh-CN" altLang="en-US" dirty="0"/>
              <a:t>（物理中，只有大小没有方向的量称为标量；既有大小又有</a:t>
            </a:r>
            <a:r>
              <a:rPr lang="zh-CN" altLang="en-US" dirty="0">
                <a:solidFill>
                  <a:srgbClr val="FF0000"/>
                </a:solidFill>
              </a:rPr>
              <a:t>方向</a:t>
            </a:r>
            <a:r>
              <a:rPr lang="zh-CN" altLang="en-US" dirty="0"/>
              <a:t>的量叫做向量</a:t>
            </a:r>
            <a:r>
              <a:rPr lang="en-US" altLang="zh-CN" dirty="0"/>
              <a:t>/</a:t>
            </a:r>
            <a:r>
              <a:rPr lang="zh-CN" altLang="en-US" dirty="0"/>
              <a:t>矢量）</a:t>
            </a:r>
          </a:p>
          <a:p>
            <a:endParaRPr lang="en-US" altLang="zh-CN" dirty="0"/>
          </a:p>
          <a:p>
            <a:r>
              <a:rPr lang="zh-CN" altLang="en-US" dirty="0"/>
              <a:t>矩阵：</a:t>
            </a:r>
            <a:r>
              <a:rPr lang="zh-CN" altLang="en-US" b="0" dirty="0"/>
              <a:t>用来表示具有</a:t>
            </a:r>
            <a:r>
              <a:rPr lang="zh-CN" altLang="en-US" b="0" dirty="0">
                <a:solidFill>
                  <a:srgbClr val="FF0000"/>
                </a:solidFill>
              </a:rPr>
              <a:t>位置关系</a:t>
            </a:r>
            <a:r>
              <a:rPr lang="zh-CN" altLang="en-US" b="0" dirty="0"/>
              <a:t>的同类数据，一般是由方程组的系数及常数所构成的方阵，</a:t>
            </a:r>
            <a:r>
              <a:rPr lang="zh-CN" altLang="zh-CN" b="0" dirty="0"/>
              <a:t>通过矩阵变换</a:t>
            </a:r>
            <a:r>
              <a:rPr lang="zh-CN" altLang="en-US" b="0" dirty="0"/>
              <a:t>来解线性方程组既方便，又直观，例如对于方程组：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x+b</a:t>
            </a:r>
            <a:r>
              <a:rPr lang="en-US" altLang="zh-CN" baseline="-25000" dirty="0"/>
              <a:t>1</a:t>
            </a:r>
            <a:r>
              <a:rPr lang="en-US" altLang="zh-CN" dirty="0"/>
              <a:t>y+c</a:t>
            </a:r>
            <a:r>
              <a:rPr lang="en-US" altLang="zh-CN" baseline="-25000" dirty="0"/>
              <a:t>1</a:t>
            </a:r>
            <a:r>
              <a:rPr lang="en-US" altLang="zh-CN" dirty="0"/>
              <a:t>z=d</a:t>
            </a:r>
            <a:r>
              <a:rPr lang="en-US" altLang="zh-CN" baseline="-25000" dirty="0"/>
              <a:t>1</a:t>
            </a:r>
            <a:r>
              <a:rPr lang="zh-CN" altLang="en-US" dirty="0"/>
              <a:t>可构造一个矩阵：	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   b</a:t>
            </a:r>
            <a:r>
              <a:rPr lang="en-US" altLang="zh-CN" baseline="-25000" dirty="0"/>
              <a:t>1 </a:t>
            </a:r>
            <a:r>
              <a:rPr lang="en-US" altLang="zh-CN" dirty="0"/>
              <a:t>  c</a:t>
            </a:r>
            <a:r>
              <a:rPr lang="en-US" altLang="zh-CN" baseline="-25000" dirty="0"/>
              <a:t>1   </a:t>
            </a:r>
            <a:r>
              <a:rPr lang="en-US" altLang="zh-CN" dirty="0"/>
              <a:t>d</a:t>
            </a:r>
            <a:r>
              <a:rPr lang="en-US" altLang="zh-CN" baseline="-25000" dirty="0"/>
              <a:t>1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x+b</a:t>
            </a:r>
            <a:r>
              <a:rPr lang="en-US" altLang="zh-CN" baseline="-25000" dirty="0"/>
              <a:t>2</a:t>
            </a:r>
            <a:r>
              <a:rPr lang="en-US" altLang="zh-CN" dirty="0"/>
              <a:t>y+c</a:t>
            </a:r>
            <a:r>
              <a:rPr lang="en-US" altLang="zh-CN" baseline="-25000" dirty="0"/>
              <a:t>2</a:t>
            </a:r>
            <a:r>
              <a:rPr lang="en-US" altLang="zh-CN" dirty="0"/>
              <a:t>z=d</a:t>
            </a:r>
            <a:r>
              <a:rPr lang="en-US" altLang="zh-CN" baseline="-25000" dirty="0"/>
              <a:t>2</a:t>
            </a:r>
            <a:r>
              <a:rPr lang="en-US" altLang="zh-CN" dirty="0"/>
              <a:t>  			a</a:t>
            </a:r>
            <a:r>
              <a:rPr lang="en-US" altLang="zh-CN" baseline="-25000" dirty="0"/>
              <a:t>2    </a:t>
            </a:r>
            <a:r>
              <a:rPr lang="en-US" altLang="zh-CN" dirty="0"/>
              <a:t>b</a:t>
            </a:r>
            <a:r>
              <a:rPr lang="en-US" altLang="zh-CN" baseline="-25000" dirty="0"/>
              <a:t>2</a:t>
            </a:r>
            <a:r>
              <a:rPr lang="en-US" altLang="zh-CN" dirty="0"/>
              <a:t>   c</a:t>
            </a:r>
            <a:r>
              <a:rPr lang="en-US" altLang="zh-CN" baseline="-25000" dirty="0"/>
              <a:t>2   </a:t>
            </a:r>
            <a:r>
              <a:rPr lang="en-US" altLang="zh-CN" dirty="0"/>
              <a:t>d</a:t>
            </a:r>
            <a:r>
              <a:rPr lang="en-US" altLang="zh-CN" baseline="-25000" dirty="0"/>
              <a:t>2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x+b</a:t>
            </a:r>
            <a:r>
              <a:rPr lang="en-US" altLang="zh-CN" baseline="-25000" dirty="0"/>
              <a:t>3</a:t>
            </a:r>
            <a:r>
              <a:rPr lang="en-US" altLang="zh-CN" dirty="0"/>
              <a:t>y+c</a:t>
            </a:r>
            <a:r>
              <a:rPr lang="en-US" altLang="zh-CN" baseline="-25000" dirty="0"/>
              <a:t>3</a:t>
            </a:r>
            <a:r>
              <a:rPr lang="en-US" altLang="zh-CN" dirty="0"/>
              <a:t>z=d</a:t>
            </a:r>
            <a:r>
              <a:rPr lang="en-US" altLang="zh-CN" baseline="-25000" dirty="0"/>
              <a:t>3</a:t>
            </a:r>
            <a:r>
              <a:rPr lang="en-US" altLang="zh-CN" dirty="0"/>
              <a:t>			a</a:t>
            </a:r>
            <a:r>
              <a:rPr lang="en-US" altLang="zh-CN" baseline="-25000" dirty="0"/>
              <a:t>3</a:t>
            </a:r>
            <a:r>
              <a:rPr lang="en-US" altLang="zh-CN" dirty="0"/>
              <a:t>   b</a:t>
            </a:r>
            <a:r>
              <a:rPr lang="en-US" altLang="zh-CN" baseline="-25000" dirty="0"/>
              <a:t>3    </a:t>
            </a:r>
            <a:r>
              <a:rPr lang="en-US" altLang="zh-CN" dirty="0"/>
              <a:t>c</a:t>
            </a:r>
            <a:r>
              <a:rPr lang="en-US" altLang="zh-CN" baseline="-25000" dirty="0"/>
              <a:t>3   </a:t>
            </a:r>
            <a:r>
              <a:rPr lang="en-US" altLang="zh-CN" dirty="0"/>
              <a:t>d</a:t>
            </a:r>
            <a:r>
              <a:rPr lang="en-US" altLang="zh-CN" baseline="-25000" dirty="0"/>
              <a:t>3</a:t>
            </a:r>
            <a:endParaRPr lang="en-US" altLang="zh-CN" dirty="0"/>
          </a:p>
        </p:txBody>
      </p:sp>
      <p:sp>
        <p:nvSpPr>
          <p:cNvPr id="614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A87C90BD-B313-4DA4-B074-D8C832E37203}" type="slidenum">
              <a:rPr lang="en-US" altLang="zh-CN" sz="1200">
                <a:ea typeface="楷体_GB2312" pitchFamily="49" charset="-122"/>
              </a:rPr>
              <a:pPr algn="r" eaLnBrk="1" hangingPunct="1"/>
              <a:t>3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例</a:t>
            </a:r>
            <a:r>
              <a:rPr lang="en-US" altLang="zh-CN" dirty="0"/>
              <a:t>5.4 </a:t>
            </a:r>
            <a:r>
              <a:rPr lang="zh-CN" altLang="zh-CN" dirty="0"/>
              <a:t>用函数实现求矩阵的和。</a:t>
            </a:r>
            <a:endParaRPr lang="zh-CN" altLang="en-US"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93121" y="863600"/>
            <a:ext cx="9362914" cy="59499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#define N 5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x[ ][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lin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altLang="zh-CN" sz="240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 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mtrx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[10][N] = {……};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printf("sum = %d \n",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Sum(mtrx, 10)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return 0;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 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4378" y="3683001"/>
            <a:ext cx="7199963" cy="31210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Sum(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x[ ][</a:t>
            </a:r>
            <a:r>
              <a:rPr lang="en-US" altLang="zh-CN" b="1" kern="0" dirty="0">
                <a:solidFill>
                  <a:srgbClr val="FF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N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],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lin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)</a:t>
            </a:r>
            <a:endParaRPr lang="zh-CN" altLang="zh-CN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{	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s = 0;</a:t>
            </a:r>
            <a:endParaRPr lang="zh-CN" altLang="zh-CN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	for(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= 0;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&lt;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lin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; ++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)</a:t>
            </a:r>
            <a:endParaRPr lang="zh-CN" altLang="zh-CN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		for(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j = 0; j &lt; N; ++j)</a:t>
            </a:r>
            <a:endParaRPr lang="zh-CN" altLang="zh-CN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			s += x[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][j];</a:t>
            </a:r>
            <a:endParaRPr lang="zh-CN" altLang="zh-CN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	return s;</a:t>
            </a:r>
            <a:endParaRPr lang="zh-CN" altLang="zh-CN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}</a:t>
            </a:r>
            <a:endParaRPr lang="zh-CN" altLang="en-US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690161" y="773114"/>
            <a:ext cx="6440994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/>
              <a:t>形参二维数组的</a:t>
            </a:r>
            <a:r>
              <a:rPr lang="zh-CN" altLang="en-US" b="1" dirty="0">
                <a:solidFill>
                  <a:srgbClr val="FF3300"/>
                </a:solidFill>
              </a:rPr>
              <a:t>列数必须确定</a:t>
            </a:r>
            <a:r>
              <a:rPr lang="zh-CN" altLang="en-US" b="1" dirty="0"/>
              <a:t>，否则，与实参类型不匹配。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实参：</a:t>
            </a:r>
            <a:r>
              <a:rPr lang="zh-CN" altLang="zh-CN" b="1" dirty="0"/>
              <a:t>第一行</a:t>
            </a:r>
            <a:r>
              <a:rPr lang="zh-CN" altLang="en-US" b="1" dirty="0"/>
              <a:t>（</a:t>
            </a:r>
            <a:r>
              <a:rPr lang="en-US" altLang="zh-CN" b="1" dirty="0"/>
              <a:t>N</a:t>
            </a:r>
            <a:r>
              <a:rPr lang="zh-CN" altLang="en-US" b="1" dirty="0"/>
              <a:t>个）</a:t>
            </a:r>
            <a:r>
              <a:rPr lang="zh-CN" altLang="zh-CN" b="1" dirty="0"/>
              <a:t>元素在内存的</a:t>
            </a:r>
            <a:r>
              <a:rPr lang="zh-CN" altLang="en-US" b="1" dirty="0"/>
              <a:t>地址；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形参：一个可以存放某行（</a:t>
            </a:r>
            <a:r>
              <a:rPr lang="en-US" altLang="zh-CN" b="1" dirty="0"/>
              <a:t>N</a:t>
            </a:r>
            <a:r>
              <a:rPr lang="zh-CN" altLang="en-US" b="1" dirty="0"/>
              <a:t>个元素）地址的空间。</a:t>
            </a:r>
          </a:p>
        </p:txBody>
      </p:sp>
      <p:sp>
        <p:nvSpPr>
          <p:cNvPr id="3175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3B754540-265A-4D4E-A2A3-7DD447F77F28}" type="slidenum">
              <a:rPr lang="en-US" altLang="zh-CN" sz="1200">
                <a:ea typeface="楷体_GB2312" pitchFamily="49" charset="-122"/>
              </a:rPr>
              <a:pPr algn="r" eaLnBrk="1" hangingPunct="1"/>
              <a:t>30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#define N 5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x[ ][ ],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lin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col)</a:t>
            </a:r>
            <a:r>
              <a:rPr lang="fr-FR" altLang="zh-CN" sz="24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×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 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mtrx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[10][N] = {……};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printf("sum = %d \n",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Sum(mtrx, 10, N)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); 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return 0;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 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4378" y="3683001"/>
            <a:ext cx="8446393" cy="31208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Sum(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x[ ][ ],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lin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,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col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) //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×</a:t>
            </a:r>
            <a:endParaRPr lang="zh-CN" altLang="zh-CN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{	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s = 0;</a:t>
            </a:r>
            <a:endParaRPr lang="zh-CN" altLang="zh-CN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	for(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= 0;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&lt;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lin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; ++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)</a:t>
            </a:r>
            <a:endParaRPr lang="zh-CN" altLang="zh-CN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		for(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j = 0; j &lt; col; ++j)</a:t>
            </a:r>
            <a:endParaRPr lang="zh-CN" altLang="zh-CN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			s += x[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][j];</a:t>
            </a:r>
            <a:endParaRPr lang="zh-CN" altLang="zh-CN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	return s;</a:t>
            </a:r>
            <a:endParaRPr lang="zh-CN" altLang="zh-CN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}</a:t>
            </a:r>
            <a:endParaRPr lang="zh-CN" altLang="en-US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</p:txBody>
      </p:sp>
      <p:sp>
        <p:nvSpPr>
          <p:cNvPr id="3277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01C2DA8E-9B38-4DA0-A573-6828C484C436}" type="slidenum">
              <a:rPr lang="en-US" altLang="zh-CN" sz="1200">
                <a:ea typeface="楷体_GB2312" pitchFamily="49" charset="-122"/>
              </a:rPr>
              <a:pPr algn="r" eaLnBrk="1" hangingPunct="1"/>
              <a:t>31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960191" y="842963"/>
            <a:ext cx="6014350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/>
              <a:t>实参：</a:t>
            </a:r>
            <a:r>
              <a:rPr lang="zh-CN" altLang="zh-CN" b="1" dirty="0"/>
              <a:t>第一行</a:t>
            </a:r>
            <a:r>
              <a:rPr lang="zh-CN" altLang="en-US" b="1" dirty="0"/>
              <a:t>（</a:t>
            </a:r>
            <a:r>
              <a:rPr lang="en-US" altLang="zh-CN" b="1" dirty="0"/>
              <a:t>N</a:t>
            </a:r>
            <a:r>
              <a:rPr lang="zh-CN" altLang="en-US" b="1" dirty="0"/>
              <a:t>个）</a:t>
            </a:r>
            <a:r>
              <a:rPr lang="zh-CN" altLang="zh-CN" b="1" dirty="0"/>
              <a:t>元素在内存的</a:t>
            </a:r>
            <a:r>
              <a:rPr lang="zh-CN" altLang="en-US" b="1" dirty="0"/>
              <a:t>地址；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形参：？</a:t>
            </a:r>
          </a:p>
        </p:txBody>
      </p:sp>
      <p:sp>
        <p:nvSpPr>
          <p:cNvPr id="327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#define N 5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x[ ][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lin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altLang="zh-CN" sz="240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 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[40]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[20]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{……};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printf("sum = %d \n",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Sum(m, 40)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);  //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× 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因为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的类型不同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return 0;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 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96282" y="3698876"/>
            <a:ext cx="6878271" cy="31210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Sum(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x[ ][</a:t>
            </a:r>
            <a:r>
              <a:rPr lang="en-US" altLang="zh-CN" b="1" kern="0" dirty="0">
                <a:solidFill>
                  <a:srgbClr val="FF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N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],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lin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)</a:t>
            </a:r>
            <a:endParaRPr lang="zh-CN" altLang="zh-CN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{	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s = 0;</a:t>
            </a:r>
            <a:endParaRPr lang="zh-CN" altLang="zh-CN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	for(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= 0;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&lt;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lin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; ++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)</a:t>
            </a:r>
            <a:endParaRPr lang="zh-CN" altLang="zh-CN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		for(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j = 0; j &lt; N; ++j)</a:t>
            </a:r>
            <a:endParaRPr lang="zh-CN" altLang="zh-CN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			s += x[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][j];</a:t>
            </a:r>
            <a:endParaRPr lang="zh-CN" altLang="zh-CN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	return s;</a:t>
            </a:r>
            <a:endParaRPr lang="zh-CN" altLang="zh-CN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}</a:t>
            </a:r>
            <a:endParaRPr lang="zh-CN" altLang="en-US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</p:txBody>
      </p:sp>
      <p:sp>
        <p:nvSpPr>
          <p:cNvPr id="3379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834C47CC-463F-4D84-8591-C7FA5EFEF9EF}" type="slidenum">
              <a:rPr lang="en-US" altLang="zh-CN" sz="1200">
                <a:ea typeface="楷体_GB2312" pitchFamily="49" charset="-122"/>
              </a:rPr>
              <a:pPr algn="r" eaLnBrk="1" hangingPunct="1"/>
              <a:t>32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337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EC0ED-DD87-48F8-9FD8-8B727EB8D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281" y="863715"/>
            <a:ext cx="10361851" cy="1470025"/>
          </a:xfrm>
        </p:spPr>
        <p:txBody>
          <a:bodyPr/>
          <a:lstStyle/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二维数组可以看成一个特殊的一维数组</a:t>
            </a: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3EAACD-A695-4C89-82EA-6ED8C4F77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46" y="2618910"/>
            <a:ext cx="11926325" cy="2520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dirty="0">
                <a:latin typeface="Courier New" pitchFamily="49" charset="0"/>
                <a:cs typeface="Courier New" pitchFamily="49" charset="0"/>
              </a:rPr>
              <a:t>例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如，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[3][2]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这个二维数组看成一维数组时，有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个元素，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每个元素又是一个一维数组（对应二维数组的一行元素），名为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b[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数组名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b[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可以代表自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开始的第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行第一个元素在内存的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地址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：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0~2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），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b[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][j]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表示自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b[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开始的第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j+1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个元素（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：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0~1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），也即第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i+1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行第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j+1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个元素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39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b[3][2];  //  </a:t>
            </a:r>
            <a:r>
              <a:rPr lang="zh-CN" alt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有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zh-CN" alt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个元素，每个元素都是一个小数组：</a:t>
            </a:r>
          </a:p>
          <a:p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95239" y="1341439"/>
            <a:ext cx="6480390" cy="2185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>
            <a:spAutoFit/>
          </a:bodyPr>
          <a:lstStyle/>
          <a:p>
            <a:pPr eaLnBrk="1" hangingPunct="1">
              <a:spcBef>
                <a:spcPct val="50000"/>
              </a:spcBef>
              <a:buSzPct val="85000"/>
              <a:buFont typeface="Wingdings 3" pitchFamily="18" charset="2"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b[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	(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0~2)</a:t>
            </a:r>
          </a:p>
          <a:p>
            <a:pPr eaLnBrk="1" hangingPunct="1">
              <a:spcBef>
                <a:spcPct val="50000"/>
              </a:spcBef>
              <a:buSzPct val="85000"/>
              <a:buFont typeface="Wingdings 3" pitchFamily="18" charset="2"/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b[0]</a:t>
            </a:r>
            <a:endParaRPr kumimoji="1" lang="en-US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50000"/>
              </a:spcBef>
              <a:buSzPct val="85000"/>
              <a:buFont typeface="Wingdings 3" pitchFamily="18" charset="2"/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b[1]</a:t>
            </a:r>
            <a:endParaRPr kumimoji="1" lang="en-US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50000"/>
              </a:spcBef>
              <a:buSzPct val="85000"/>
              <a:buFont typeface="Wingdings 3" pitchFamily="18" charset="2"/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b[2]</a:t>
            </a:r>
          </a:p>
        </p:txBody>
      </p:sp>
      <p:sp>
        <p:nvSpPr>
          <p:cNvPr id="3686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3D0014FE-F417-41AE-9108-69EFD8F3A5A7}" type="slidenum">
              <a:rPr lang="en-US" altLang="zh-CN" sz="1200">
                <a:ea typeface="楷体_GB2312" pitchFamily="49" charset="-122"/>
              </a:rPr>
              <a:pPr algn="r" eaLnBrk="1" hangingPunct="1"/>
              <a:t>34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160836" y="4238625"/>
            <a:ext cx="7974562" cy="1385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zh-CN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 &lt; 3; ++</a:t>
            </a:r>
            <a:r>
              <a:rPr lang="en-US" altLang="zh-CN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 j = 0; j &lt; 2; ++j)</a:t>
            </a:r>
            <a:endParaRPr lang="zh-CN" altLang="zh-CN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altLang="zh-CN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b[</a:t>
            </a:r>
            <a:r>
              <a:rPr lang="en-US" altLang="zh-CN" sz="2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altLang="zh-CN" sz="28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[j]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zh-CN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94704" y="1962645"/>
            <a:ext cx="46800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b[0]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[0]  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b[0]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[1]  ( j:0~1 )</a:t>
            </a:r>
            <a:endParaRPr lang="zh-CN" altLang="zh-CN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994704" y="2534145"/>
            <a:ext cx="46800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b[1]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[0]  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b[1]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[1]  ( j:0~1 )</a:t>
            </a:r>
            <a:endParaRPr lang="zh-CN" altLang="zh-CN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994704" y="3073895"/>
            <a:ext cx="46800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b[2]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[0]  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b[2]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[1]  ( j:0~1 )</a:t>
            </a:r>
            <a:endParaRPr lang="zh-CN" altLang="zh-CN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组合 11"/>
          <p:cNvGrpSpPr>
            <a:grpSpLocks/>
          </p:cNvGrpSpPr>
          <p:nvPr/>
        </p:nvGrpSpPr>
        <p:grpSpPr bwMode="auto">
          <a:xfrm>
            <a:off x="7115308" y="1789113"/>
            <a:ext cx="4812673" cy="450850"/>
            <a:chOff x="1556665" y="3834045"/>
            <a:chExt cx="3609897" cy="450050"/>
          </a:xfrm>
        </p:grpSpPr>
        <p:sp>
          <p:nvSpPr>
            <p:cNvPr id="36877" name="Rectangle 6"/>
            <p:cNvSpPr>
              <a:spLocks noChangeArrowheads="1"/>
            </p:cNvSpPr>
            <p:nvPr/>
          </p:nvSpPr>
          <p:spPr bwMode="auto">
            <a:xfrm>
              <a:off x="1556665" y="3834045"/>
              <a:ext cx="3609897" cy="450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36878" name="Line 7"/>
            <p:cNvSpPr>
              <a:spLocks noChangeShapeType="1"/>
            </p:cNvSpPr>
            <p:nvPr/>
          </p:nvSpPr>
          <p:spPr bwMode="auto">
            <a:xfrm>
              <a:off x="2165815" y="3834045"/>
              <a:ext cx="0" cy="450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Line 8"/>
            <p:cNvSpPr>
              <a:spLocks noChangeShapeType="1"/>
            </p:cNvSpPr>
            <p:nvPr/>
          </p:nvSpPr>
          <p:spPr bwMode="auto">
            <a:xfrm>
              <a:off x="2774966" y="3834045"/>
              <a:ext cx="0" cy="450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Line 9"/>
            <p:cNvSpPr>
              <a:spLocks noChangeShapeType="1"/>
            </p:cNvSpPr>
            <p:nvPr/>
          </p:nvSpPr>
          <p:spPr bwMode="auto">
            <a:xfrm>
              <a:off x="4581497" y="3834045"/>
              <a:ext cx="0" cy="450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Line 8"/>
            <p:cNvSpPr>
              <a:spLocks noChangeShapeType="1"/>
            </p:cNvSpPr>
            <p:nvPr/>
          </p:nvSpPr>
          <p:spPr bwMode="auto">
            <a:xfrm>
              <a:off x="3366362" y="3834045"/>
              <a:ext cx="0" cy="450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2" name="Line 8"/>
            <p:cNvSpPr>
              <a:spLocks noChangeShapeType="1"/>
            </p:cNvSpPr>
            <p:nvPr/>
          </p:nvSpPr>
          <p:spPr bwMode="auto">
            <a:xfrm>
              <a:off x="3951427" y="3834045"/>
              <a:ext cx="0" cy="450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7115307" y="1282701"/>
            <a:ext cx="479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              第</a:t>
            </a:r>
            <a:r>
              <a:rPr lang="en-US" altLang="zh-CN" dirty="0"/>
              <a:t>2</a:t>
            </a:r>
            <a:r>
              <a:rPr lang="zh-CN" altLang="en-US" dirty="0"/>
              <a:t>行          第</a:t>
            </a:r>
            <a:r>
              <a:rPr lang="en-US" altLang="zh-CN" dirty="0"/>
              <a:t>3</a:t>
            </a:r>
            <a:r>
              <a:rPr lang="zh-CN" altLang="en-US" dirty="0"/>
              <a:t>行</a:t>
            </a:r>
          </a:p>
        </p:txBody>
      </p:sp>
      <p:sp>
        <p:nvSpPr>
          <p:cNvPr id="19" name="矩形 13"/>
          <p:cNvSpPr>
            <a:spLocks noChangeArrowheads="1"/>
          </p:cNvSpPr>
          <p:nvPr/>
        </p:nvSpPr>
        <p:spPr bwMode="auto">
          <a:xfrm>
            <a:off x="8734347" y="1789113"/>
            <a:ext cx="1574595" cy="450850"/>
          </a:xfrm>
          <a:prstGeom prst="rect">
            <a:avLst/>
          </a:prstGeom>
          <a:solidFill>
            <a:schemeClr val="accent1">
              <a:alpha val="43921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739569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2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二维数组可以看成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另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一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种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特殊的一维数组。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又例如，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可以将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看作长度为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的一维数组，用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b[0][2*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（等价于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b[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][j]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）表示自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b[0]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开始的第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i+j+1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个元素。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1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85335F78-DAFD-4C01-85F0-716FF41CF6CE}" type="slidenum">
              <a:rPr lang="en-US" altLang="zh-CN" sz="1200">
                <a:ea typeface="楷体_GB2312" pitchFamily="49" charset="-122"/>
              </a:rPr>
              <a:pPr algn="r" eaLnBrk="1" hangingPunct="1"/>
              <a:t>35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55466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b[3][2];	//   </a:t>
            </a:r>
            <a:r>
              <a:rPr lang="zh-CN" alt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共有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zh-CN" alt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个元素：</a:t>
            </a:r>
          </a:p>
          <a:p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91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673EF717-AD34-46CF-9E19-FEF941D45991}" type="slidenum">
              <a:rPr lang="en-US" altLang="zh-CN" sz="1200">
                <a:ea typeface="楷体_GB2312" pitchFamily="49" charset="-122"/>
              </a:rPr>
              <a:pPr algn="r" eaLnBrk="1" hangingPunct="1"/>
              <a:t>36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95236" y="4972050"/>
            <a:ext cx="8345276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 3; 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j = 0; j &lt; 2; ++j)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b[0][2*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j]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455025" y="1493839"/>
            <a:ext cx="6421131" cy="3138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>
            <a:spAutoFit/>
          </a:bodyPr>
          <a:lstStyle/>
          <a:p>
            <a:pPr eaLnBrk="1" hangingPunct="1">
              <a:spcBef>
                <a:spcPts val="600"/>
              </a:spcBef>
              <a:buSzPct val="85000"/>
              <a:buFont typeface="Wingdings 3" pitchFamily="18" charset="2"/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b[0][2*</a:t>
            </a:r>
            <a:r>
              <a:rPr kumimoji="1"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j]	(</a:t>
            </a:r>
            <a:r>
              <a:rPr kumimoji="1"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0~2,  j: 0~1)</a:t>
            </a:r>
          </a:p>
          <a:p>
            <a:pPr eaLnBrk="1" hangingPunct="1">
              <a:spcBef>
                <a:spcPts val="600"/>
              </a:spcBef>
              <a:buSzPct val="85000"/>
              <a:buFont typeface="Wingdings 3" pitchFamily="18" charset="2"/>
              <a:buNone/>
            </a:pP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b[0][0]</a:t>
            </a:r>
            <a:r>
              <a:rPr kumimoji="1" lang="zh-CN" alt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=0,  j=0)</a:t>
            </a:r>
          </a:p>
          <a:p>
            <a:pPr eaLnBrk="1" hangingPunct="1">
              <a:spcBef>
                <a:spcPts val="600"/>
              </a:spcBef>
              <a:buSzPct val="85000"/>
              <a:buFont typeface="Wingdings 3" pitchFamily="18" charset="2"/>
              <a:buNone/>
            </a:pP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b[0][1]	(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=0,  j=1)</a:t>
            </a:r>
          </a:p>
          <a:p>
            <a:pPr eaLnBrk="1" hangingPunct="1">
              <a:spcBef>
                <a:spcPts val="600"/>
              </a:spcBef>
              <a:buSzPct val="85000"/>
              <a:buFont typeface="Wingdings 3" pitchFamily="18" charset="2"/>
              <a:buNone/>
            </a:pP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b[0][2] </a:t>
            </a:r>
            <a:r>
              <a:rPr kumimoji="1" lang="zh-CN" alt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=1,  j=0)</a:t>
            </a:r>
          </a:p>
          <a:p>
            <a:pPr eaLnBrk="1" hangingPunct="1">
              <a:spcBef>
                <a:spcPts val="600"/>
              </a:spcBef>
              <a:buSzPct val="85000"/>
              <a:buFont typeface="Wingdings 3" pitchFamily="18" charset="2"/>
              <a:buNone/>
            </a:pP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b[0][3] </a:t>
            </a:r>
            <a:r>
              <a:rPr kumimoji="1" lang="zh-CN" alt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=1,  j=1)</a:t>
            </a:r>
          </a:p>
          <a:p>
            <a:pPr eaLnBrk="1" hangingPunct="1">
              <a:spcBef>
                <a:spcPts val="600"/>
              </a:spcBef>
              <a:buSzPct val="85000"/>
              <a:buFont typeface="Wingdings 3" pitchFamily="18" charset="2"/>
              <a:buNone/>
            </a:pP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b[0][4] </a:t>
            </a:r>
            <a:r>
              <a:rPr kumimoji="1" lang="zh-CN" alt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=2,  j=0)</a:t>
            </a:r>
          </a:p>
          <a:p>
            <a:pPr eaLnBrk="1" hangingPunct="1">
              <a:spcBef>
                <a:spcPts val="600"/>
              </a:spcBef>
              <a:buSzPct val="85000"/>
              <a:buFont typeface="Wingdings 3" pitchFamily="18" charset="2"/>
              <a:buNone/>
            </a:pP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b[0][5]</a:t>
            </a:r>
            <a:r>
              <a:rPr kumimoji="1" lang="zh-CN" alt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</a:rPr>
              <a:t>=2,  j=1)</a:t>
            </a:r>
          </a:p>
        </p:txBody>
      </p:sp>
      <p:grpSp>
        <p:nvGrpSpPr>
          <p:cNvPr id="38919" name="组合 11"/>
          <p:cNvGrpSpPr>
            <a:grpSpLocks/>
          </p:cNvGrpSpPr>
          <p:nvPr/>
        </p:nvGrpSpPr>
        <p:grpSpPr bwMode="auto">
          <a:xfrm>
            <a:off x="7115308" y="1789113"/>
            <a:ext cx="4812673" cy="450850"/>
            <a:chOff x="1556665" y="3834045"/>
            <a:chExt cx="3609897" cy="450050"/>
          </a:xfrm>
        </p:grpSpPr>
        <p:sp>
          <p:nvSpPr>
            <p:cNvPr id="38922" name="Rectangle 6"/>
            <p:cNvSpPr>
              <a:spLocks noChangeArrowheads="1"/>
            </p:cNvSpPr>
            <p:nvPr/>
          </p:nvSpPr>
          <p:spPr bwMode="auto">
            <a:xfrm>
              <a:off x="1556665" y="3834045"/>
              <a:ext cx="3609897" cy="450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38923" name="Line 7"/>
            <p:cNvSpPr>
              <a:spLocks noChangeShapeType="1"/>
            </p:cNvSpPr>
            <p:nvPr/>
          </p:nvSpPr>
          <p:spPr bwMode="auto">
            <a:xfrm>
              <a:off x="2165815" y="3834045"/>
              <a:ext cx="0" cy="450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4" name="Line 8"/>
            <p:cNvSpPr>
              <a:spLocks noChangeShapeType="1"/>
            </p:cNvSpPr>
            <p:nvPr/>
          </p:nvSpPr>
          <p:spPr bwMode="auto">
            <a:xfrm>
              <a:off x="2774966" y="3834045"/>
              <a:ext cx="0" cy="450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5" name="Line 9"/>
            <p:cNvSpPr>
              <a:spLocks noChangeShapeType="1"/>
            </p:cNvSpPr>
            <p:nvPr/>
          </p:nvSpPr>
          <p:spPr bwMode="auto">
            <a:xfrm>
              <a:off x="4581497" y="3834045"/>
              <a:ext cx="0" cy="450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Line 8"/>
            <p:cNvSpPr>
              <a:spLocks noChangeShapeType="1"/>
            </p:cNvSpPr>
            <p:nvPr/>
          </p:nvSpPr>
          <p:spPr bwMode="auto">
            <a:xfrm>
              <a:off x="3366362" y="3834045"/>
              <a:ext cx="0" cy="450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Line 8"/>
            <p:cNvSpPr>
              <a:spLocks noChangeShapeType="1"/>
            </p:cNvSpPr>
            <p:nvPr/>
          </p:nvSpPr>
          <p:spPr bwMode="auto">
            <a:xfrm>
              <a:off x="3951427" y="3834045"/>
              <a:ext cx="0" cy="450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20" name="TextBox 12"/>
          <p:cNvSpPr txBox="1">
            <a:spLocks noChangeArrowheads="1"/>
          </p:cNvSpPr>
          <p:nvPr/>
        </p:nvSpPr>
        <p:spPr bwMode="auto">
          <a:xfrm>
            <a:off x="7115307" y="1282701"/>
            <a:ext cx="479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              第</a:t>
            </a:r>
            <a:r>
              <a:rPr lang="en-US" altLang="zh-CN" dirty="0"/>
              <a:t>2</a:t>
            </a:r>
            <a:r>
              <a:rPr lang="zh-CN" altLang="en-US" dirty="0"/>
              <a:t>行       第</a:t>
            </a:r>
            <a:r>
              <a:rPr lang="en-US" altLang="zh-CN" dirty="0"/>
              <a:t>3</a:t>
            </a:r>
            <a:r>
              <a:rPr lang="zh-CN" altLang="en-US" dirty="0"/>
              <a:t>行</a:t>
            </a:r>
          </a:p>
        </p:txBody>
      </p:sp>
      <p:sp>
        <p:nvSpPr>
          <p:cNvPr id="38921" name="矩形 13"/>
          <p:cNvSpPr>
            <a:spLocks noChangeArrowheads="1"/>
          </p:cNvSpPr>
          <p:nvPr/>
        </p:nvSpPr>
        <p:spPr bwMode="auto">
          <a:xfrm>
            <a:off x="8734347" y="1789113"/>
            <a:ext cx="1574595" cy="450850"/>
          </a:xfrm>
          <a:prstGeom prst="rect">
            <a:avLst/>
          </a:prstGeom>
          <a:solidFill>
            <a:schemeClr val="accent1">
              <a:alpha val="43921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3545067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93121" y="863600"/>
            <a:ext cx="9362914" cy="59499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#define N 5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x[ ][N],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lin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altLang="zh-CN" sz="240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 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mtrx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[10][N] = {……};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printf("sum = %d \n", Sum(mtrx, 10));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return 0;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 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84816" y="3683001"/>
            <a:ext cx="6525725" cy="31210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Sum(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x[ ][</a:t>
            </a:r>
            <a:r>
              <a:rPr lang="en-US" altLang="zh-CN" b="1" kern="0" dirty="0">
                <a:latin typeface="Courier New" pitchFamily="49" charset="0"/>
                <a:ea typeface="楷体_GB2312"/>
                <a:cs typeface="Courier New" pitchFamily="49" charset="0"/>
              </a:rPr>
              <a:t>N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],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lin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)</a:t>
            </a:r>
            <a:endParaRPr lang="zh-CN" altLang="zh-CN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{	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s = 0;</a:t>
            </a:r>
            <a:endParaRPr lang="zh-CN" altLang="zh-CN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	for(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= 0;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&lt;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lin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; ++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)</a:t>
            </a:r>
            <a:endParaRPr lang="zh-CN" altLang="zh-CN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		for(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j = 0; j &lt; N; ++j)</a:t>
            </a:r>
            <a:endParaRPr lang="zh-CN" altLang="zh-CN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			s += </a:t>
            </a:r>
            <a:r>
              <a:rPr lang="en-US" altLang="zh-CN" b="1" kern="0" dirty="0">
                <a:solidFill>
                  <a:srgbClr val="FF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x[</a:t>
            </a:r>
            <a:r>
              <a:rPr lang="en-US" altLang="zh-CN" b="1" kern="0" dirty="0" err="1">
                <a:solidFill>
                  <a:srgbClr val="FF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</a:t>
            </a:r>
            <a:r>
              <a:rPr lang="en-US" altLang="zh-CN" b="1" kern="0" dirty="0">
                <a:solidFill>
                  <a:srgbClr val="FF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][j]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;</a:t>
            </a:r>
            <a:endParaRPr lang="zh-CN" altLang="zh-CN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	return s;</a:t>
            </a:r>
            <a:endParaRPr lang="zh-CN" altLang="zh-CN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}</a:t>
            </a:r>
            <a:endParaRPr lang="zh-CN" altLang="en-US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</p:txBody>
      </p:sp>
      <p:sp>
        <p:nvSpPr>
          <p:cNvPr id="3994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F660C492-2105-4063-AFC3-6DF023BCD81A}" type="slidenum">
              <a:rPr lang="en-US" altLang="zh-CN" sz="1200">
                <a:ea typeface="楷体_GB2312" pitchFamily="49" charset="-122"/>
              </a:rPr>
              <a:pPr algn="r" eaLnBrk="1" hangingPunct="1"/>
              <a:t>37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935415" y="5499101"/>
            <a:ext cx="5287025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也可写成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 += 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x[0][N * i + j]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94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767690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如果要提高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前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述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Sum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函数的通用性，可以将二维数组降为一维数组处理：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x[ ]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s = 0;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s += x[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];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s;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......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int m1[10][5], m2[20][6], m3[40][20];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......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printf("sum = %d \n", Sum(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m1[0]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, 10 * 5));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printf("sum = %d \n", Sum(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m2[0]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, 20 * 6));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printf("sum = %d \n", Sum(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m3[0]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, 40 * 20));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96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6B2BAE3F-9283-4477-BA18-5611392D970F}" type="slidenum">
              <a:rPr lang="en-US" altLang="zh-CN" sz="1200">
                <a:ea typeface="楷体_GB2312" pitchFamily="49" charset="-122"/>
              </a:rPr>
              <a:pPr algn="r" eaLnBrk="1" hangingPunct="1"/>
              <a:t>38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5575326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93121" y="863601"/>
            <a:ext cx="11995705" cy="4500563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二维</a:t>
            </a:r>
            <a:r>
              <a:rPr lang="zh-CN" altLang="zh-CN">
                <a:solidFill>
                  <a:srgbClr val="FF0000"/>
                </a:solidFill>
              </a:rPr>
              <a:t>数组作为函数参数传递数据时，实际传递的</a:t>
            </a:r>
            <a:r>
              <a:rPr lang="zh-CN" altLang="en-US">
                <a:solidFill>
                  <a:srgbClr val="FF0000"/>
                </a:solidFill>
              </a:rPr>
              <a:t>也</a:t>
            </a:r>
            <a:r>
              <a:rPr lang="zh-CN" altLang="zh-CN">
                <a:solidFill>
                  <a:srgbClr val="FF0000"/>
                </a:solidFill>
              </a:rPr>
              <a:t>是数组在内存的起始位置</a:t>
            </a:r>
            <a:r>
              <a:rPr lang="zh-CN" altLang="zh-CN"/>
              <a:t>，函数的形参数组不再</a:t>
            </a:r>
            <a:r>
              <a:rPr lang="zh-CN" altLang="en-US"/>
              <a:t>为整个数组</a:t>
            </a:r>
            <a:r>
              <a:rPr lang="zh-CN" altLang="zh-CN"/>
              <a:t>分配内存空间，它共享实参数组的内存空间。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返回值不能是</a:t>
            </a:r>
            <a:r>
              <a:rPr lang="zh-CN" altLang="en-US"/>
              <a:t>二维</a:t>
            </a:r>
            <a:r>
              <a:rPr lang="zh-CN" altLang="zh-CN"/>
              <a:t>数组类型，因为数组不能整体操作。</a:t>
            </a:r>
          </a:p>
          <a:p>
            <a:endParaRPr lang="zh-CN" altLang="en-US"/>
          </a:p>
        </p:txBody>
      </p:sp>
      <p:sp>
        <p:nvSpPr>
          <p:cNvPr id="3482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2DF439BB-3792-4E40-8CAC-7B38AB8E6B40}" type="slidenum">
              <a:rPr lang="en-US" altLang="zh-CN" sz="1200">
                <a:ea typeface="楷体_GB2312" pitchFamily="49" charset="-122"/>
              </a:rPr>
              <a:pPr algn="r" eaLnBrk="1" hangingPunct="1"/>
              <a:t>39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7196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如何表示向量和矩阵这样的数据？</a:t>
            </a:r>
            <a:r>
              <a:rPr lang="zh-CN" altLang="zh-CN" b="0" dirty="0"/>
              <a:t>用基本类型来表示数据的各个分量</a:t>
            </a:r>
            <a:r>
              <a:rPr lang="zh-CN" altLang="en-US" b="0" dirty="0"/>
              <a:t>？</a:t>
            </a: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r>
              <a:rPr lang="zh-CN" altLang="en-US" b="1" dirty="0">
                <a:solidFill>
                  <a:srgbClr val="0000FF"/>
                </a:solidFill>
              </a:rPr>
              <a:t>变量数量太多；</a:t>
            </a:r>
          </a:p>
          <a:p>
            <a:pPr lvl="1"/>
            <a:r>
              <a:rPr lang="zh-CN" altLang="zh-CN" b="1" dirty="0">
                <a:solidFill>
                  <a:srgbClr val="0000FF"/>
                </a:solidFill>
              </a:rPr>
              <a:t>独立的</a:t>
            </a:r>
            <a:r>
              <a:rPr lang="zh-CN" altLang="en-US" b="1" dirty="0">
                <a:solidFill>
                  <a:srgbClr val="0000FF"/>
                </a:solidFill>
              </a:rPr>
              <a:t>变量之间缺乏显式的联系</a:t>
            </a:r>
            <a:r>
              <a:rPr lang="zh-CN" altLang="zh-CN" b="1" dirty="0">
                <a:solidFill>
                  <a:srgbClr val="0000FF"/>
                </a:solidFill>
              </a:rPr>
              <a:t>，从而降低了程序的可读性和可维护性，不利于数据操作流程的设计。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0000FF"/>
                </a:solidFill>
              </a:rPr>
              <a:t>不能保留各个分量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b="1" dirty="0"/>
          </a:p>
          <a:p>
            <a:pPr lvl="1"/>
            <a:endParaRPr lang="zh-CN" altLang="zh-CN" sz="2000" dirty="0"/>
          </a:p>
          <a:p>
            <a:pPr lvl="1"/>
            <a:endParaRPr lang="zh-CN" altLang="zh-CN" b="1" dirty="0"/>
          </a:p>
          <a:p>
            <a:endParaRPr lang="en-US" altLang="zh-CN" dirty="0"/>
          </a:p>
        </p:txBody>
      </p:sp>
      <p:sp>
        <p:nvSpPr>
          <p:cNvPr id="717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828B07A9-6AF3-4943-92FB-3B6451231E4A}" type="slidenum">
              <a:rPr lang="en-US" altLang="zh-CN" sz="1200">
                <a:ea typeface="楷体_GB2312" pitchFamily="49" charset="-122"/>
              </a:rPr>
              <a:pPr algn="r" eaLnBrk="1" hangingPunct="1"/>
              <a:t>4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09541" y="3068960"/>
            <a:ext cx="637065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u, v, w, x, y, s = 0;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("%d…", &amp;u, &amp;v, &amp;w, &amp;x, &amp;y);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 = u + v + w + x + y;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printf("%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.2</a:t>
            </a:r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f \n", s / 5.0);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441139" y="4116974"/>
            <a:ext cx="545356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z, s = 0;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("%d", &amp;z);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s += z;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printf("%.2f \n", s / 5.0);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2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楷体_GB2312" pitchFamily="49" charset="-122"/>
              </a:rPr>
              <a:t>多维数组</a:t>
            </a: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多维数组可以用来表示数据立方体等高维数据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应用于图像处理、销售记录分析等领域。</a:t>
            </a:r>
          </a:p>
          <a:p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多维数组类型由元素类型关键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字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、多个中括号和多个整数（分别表示每一维的元素个数）构造而成。可以用构造好的多维数组类型定义多维数组，也可以在构造多维数组类型的同时直接定义多维数组。</a:t>
            </a: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比如，</a:t>
            </a: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d[2][3][4];</a:t>
            </a: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定义了一个三维数组，元素个数为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24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 2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）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zh-CN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98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9C09ED92-F978-48B7-B2BD-CDC4BA2DA2D3}" type="slidenum">
              <a:rPr lang="en-US" altLang="zh-CN" sz="1200">
                <a:ea typeface="楷体_GB2312" pitchFamily="49" charset="-122"/>
              </a:rPr>
              <a:pPr algn="r" eaLnBrk="1" hangingPunct="1"/>
              <a:t>40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72CFB0F1-3D33-4C97-8C68-F83501EFD07C}" type="slidenum">
              <a:rPr lang="en-US" altLang="zh-CN" sz="1200">
                <a:ea typeface="楷体_GB2312" pitchFamily="49" charset="-122"/>
              </a:rPr>
              <a:pPr algn="r" eaLnBrk="1" hangingPunct="1"/>
              <a:t>41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一维数组</a:t>
            </a:r>
            <a:endParaRPr lang="en-US" altLang="zh-CN" dirty="0"/>
          </a:p>
          <a:p>
            <a:pPr eaLnBrk="1" hangingPunct="1"/>
            <a:r>
              <a:rPr lang="zh-CN" altLang="en-US" dirty="0"/>
              <a:t>二维数组</a:t>
            </a:r>
            <a:endParaRPr lang="en-US" altLang="zh-CN" dirty="0"/>
          </a:p>
          <a:p>
            <a:pPr eaLnBrk="1" hangingPunct="1"/>
            <a:r>
              <a:rPr lang="zh-CN" altLang="en-US" b="0" dirty="0"/>
              <a:t>多维数组</a:t>
            </a:r>
            <a:endParaRPr lang="en-US" altLang="zh-CN" b="0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数组的应用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可以利用数组存储</a:t>
            </a:r>
            <a:r>
              <a:rPr lang="zh-CN" altLang="zh-CN" b="1" dirty="0">
                <a:solidFill>
                  <a:srgbClr val="FF0000"/>
                </a:solidFill>
              </a:rPr>
              <a:t>一组</a:t>
            </a:r>
            <a:r>
              <a:rPr lang="zh-CN" altLang="en-US" b="1" dirty="0">
                <a:solidFill>
                  <a:srgbClr val="FF0000"/>
                </a:solidFill>
              </a:rPr>
              <a:t>有序</a:t>
            </a:r>
            <a:r>
              <a:rPr lang="zh-CN" altLang="zh-CN" b="1" dirty="0">
                <a:solidFill>
                  <a:srgbClr val="FF0000"/>
                </a:solidFill>
              </a:rPr>
              <a:t>数据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>
              <a:spcBef>
                <a:spcPct val="0"/>
              </a:spcBef>
            </a:pPr>
            <a:r>
              <a:rPr lang="zh-CN" altLang="zh-CN" b="1" dirty="0">
                <a:solidFill>
                  <a:srgbClr val="FF0000"/>
                </a:solidFill>
              </a:rPr>
              <a:t>基于数组的排序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>
              <a:spcBef>
                <a:spcPct val="0"/>
              </a:spcBef>
            </a:pPr>
            <a:r>
              <a:rPr lang="zh-CN" altLang="zh-CN" dirty="0">
                <a:solidFill>
                  <a:srgbClr val="FF0000"/>
                </a:solidFill>
              </a:rPr>
              <a:t>斐波那契数求解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矩阵相乘（二维数组）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杨辉三角（二维数组）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…</a:t>
            </a:r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可以利用数组存储</a:t>
            </a:r>
            <a:r>
              <a:rPr lang="zh-CN" altLang="zh-CN" b="1" dirty="0">
                <a:solidFill>
                  <a:srgbClr val="FF0000"/>
                </a:solidFill>
              </a:rPr>
              <a:t>一组有序标志</a:t>
            </a:r>
            <a:r>
              <a:rPr lang="zh-CN" altLang="en-US" dirty="0">
                <a:solidFill>
                  <a:srgbClr val="FF0000"/>
                </a:solidFill>
              </a:rPr>
              <a:t>，以对应一组数据的状态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spcBef>
                <a:spcPct val="0"/>
              </a:spcBef>
            </a:pPr>
            <a:r>
              <a:rPr lang="zh-CN" altLang="zh-CN" dirty="0">
                <a:solidFill>
                  <a:srgbClr val="FF0000"/>
                </a:solidFill>
              </a:rPr>
              <a:t>用筛法求素数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spcBef>
                <a:spcPct val="0"/>
              </a:spcBef>
            </a:pPr>
            <a:r>
              <a:rPr lang="zh-CN" altLang="zh-CN" b="1" dirty="0">
                <a:solidFill>
                  <a:srgbClr val="FF0000"/>
                </a:solidFill>
              </a:rPr>
              <a:t>约瑟夫问题求解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鞍点（二维数组）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512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数组及其应用</a:t>
            </a:r>
          </a:p>
        </p:txBody>
      </p:sp>
    </p:spTree>
    <p:extLst>
      <p:ext uri="{BB962C8B-B14F-4D97-AF65-F5344CB8AC3E}">
        <p14:creationId xmlns:p14="http://schemas.microsoft.com/office/powerpoint/2010/main" val="257581292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基于</a:t>
            </a:r>
            <a:r>
              <a:rPr lang="zh-CN" altLang="en-US"/>
              <a:t>一维</a:t>
            </a:r>
            <a:r>
              <a:rPr lang="zh-CN" altLang="zh-CN"/>
              <a:t>数组的排序程序</a:t>
            </a:r>
            <a:endParaRPr lang="zh-CN" altLang="en-US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排序问题是一种常见的非数值计算问题。</a:t>
            </a:r>
            <a:endParaRPr lang="en-US" altLang="zh-CN" dirty="0"/>
          </a:p>
          <a:p>
            <a:r>
              <a:rPr lang="zh-CN" altLang="zh-CN" dirty="0"/>
              <a:t>解决排序问题的算法有很多，比如</a:t>
            </a:r>
            <a:r>
              <a:rPr lang="zh-CN" altLang="en-US" dirty="0"/>
              <a:t>冒</a:t>
            </a:r>
            <a:r>
              <a:rPr lang="zh-CN" altLang="zh-CN" dirty="0"/>
              <a:t>泡排序、选择排序、插入排序、快速排序等等，以及它们的变种。</a:t>
            </a:r>
            <a:endParaRPr lang="en-US" altLang="zh-CN" dirty="0"/>
          </a:p>
          <a:p>
            <a:r>
              <a:rPr lang="zh-CN" altLang="zh-CN" dirty="0"/>
              <a:t>如果待排序数据存在数组中，则用程序实现这些排序算法时，需要实现</a:t>
            </a:r>
            <a:endParaRPr lang="en-US" altLang="zh-CN" dirty="0"/>
          </a:p>
          <a:p>
            <a:pPr lvl="1"/>
            <a:r>
              <a:rPr lang="zh-CN" altLang="zh-CN" dirty="0"/>
              <a:t>数组的遍历、两个元素的比较、交换、一个元素的插入等操作，</a:t>
            </a:r>
            <a:endParaRPr lang="en-US" altLang="zh-CN" dirty="0"/>
          </a:p>
          <a:p>
            <a:pPr lvl="1"/>
            <a:r>
              <a:rPr lang="zh-CN" altLang="zh-CN" dirty="0"/>
              <a:t>这些操作往往是通过综合运用循环、分支流程控制及赋值操作等技术来完成的。</a:t>
            </a:r>
          </a:p>
          <a:p>
            <a:endParaRPr lang="zh-CN" altLang="en-US" dirty="0"/>
          </a:p>
        </p:txBody>
      </p:sp>
      <p:sp>
        <p:nvSpPr>
          <p:cNvPr id="4403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ABD8BDA4-D23F-4A53-B98A-B048248149AC}" type="slidenum">
              <a:rPr lang="en-US" altLang="zh-CN" sz="1200">
                <a:ea typeface="楷体_GB2312" pitchFamily="49" charset="-122"/>
              </a:rPr>
              <a:pPr algn="r" eaLnBrk="1" hangingPunct="1"/>
              <a:t>42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5963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例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5.5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基于数组的排序。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#define N 4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Sort(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 ], 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count);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 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a[N];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("%d", &amp;a[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]);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Sort(a, N);	//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对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个数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2)</a:t>
            </a:r>
            <a:r>
              <a:rPr lang="zh-CN" altLang="en-US" sz="2400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从小到大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排序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("%d \t", a[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]);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8E6F9943-8296-4655-9315-93BA2F4883E6}" type="slidenum">
              <a:rPr lang="en-US" altLang="zh-CN" sz="1200">
                <a:ea typeface="楷体_GB2312" pitchFamily="49" charset="-122"/>
              </a:rPr>
              <a:pPr algn="r" eaLnBrk="1" hangingPunct="1"/>
              <a:t>43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ABC76049-E909-4051-8601-AD6E67601796}"/>
              </a:ext>
            </a:extLst>
          </p:cNvPr>
          <p:cNvSpPr txBox="1"/>
          <p:nvPr/>
        </p:nvSpPr>
        <p:spPr>
          <a:xfrm>
            <a:off x="7936653" y="143635"/>
            <a:ext cx="41521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C++ </a:t>
            </a:r>
            <a:r>
              <a:rPr lang="zh-CN" altLang="en-US" dirty="0"/>
              <a:t>有这样的库函数 </a:t>
            </a:r>
            <a:r>
              <a:rPr lang="en-US" altLang="zh-CN" dirty="0"/>
              <a:t>sort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3416031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</a:t>
            </a:r>
            <a:r>
              <a:rPr lang="zh-CN" altLang="zh-CN" dirty="0"/>
              <a:t>泡法排序</a:t>
            </a:r>
            <a:endParaRPr lang="zh-CN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2400" dirty="0"/>
              <a:t>比较相邻两个数，</a:t>
            </a:r>
            <a:r>
              <a:rPr lang="zh-CN" altLang="en-US" sz="2400" dirty="0"/>
              <a:t>大</a:t>
            </a:r>
            <a:r>
              <a:rPr lang="zh-CN" altLang="zh-CN" sz="2400" dirty="0"/>
              <a:t>的调到</a:t>
            </a:r>
            <a:r>
              <a:rPr lang="zh-CN" altLang="en-US" sz="2400" dirty="0"/>
              <a:t>后</a:t>
            </a:r>
            <a:r>
              <a:rPr lang="zh-CN" altLang="zh-CN" sz="2400" dirty="0"/>
              <a:t>头</a:t>
            </a:r>
            <a:endParaRPr lang="en-US" altLang="zh-CN" sz="2400" dirty="0"/>
          </a:p>
          <a:p>
            <a:r>
              <a:rPr lang="en-US" altLang="zh-CN" sz="2400" dirty="0"/>
              <a:t>N</a:t>
            </a:r>
            <a:r>
              <a:rPr lang="zh-CN" altLang="zh-CN" sz="2400" dirty="0"/>
              <a:t>个数排</a:t>
            </a:r>
            <a:r>
              <a:rPr lang="en-US" altLang="zh-CN" sz="2400" dirty="0"/>
              <a:t>N-1</a:t>
            </a:r>
            <a:r>
              <a:rPr lang="zh-CN" altLang="zh-CN" sz="2400" dirty="0"/>
              <a:t>趟，每趟内比较的次数随趟数递减。</a:t>
            </a:r>
          </a:p>
        </p:txBody>
      </p:sp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7212661" y="1936750"/>
            <a:ext cx="4571405" cy="4229100"/>
            <a:chOff x="3408" y="1220"/>
            <a:chExt cx="2160" cy="2664"/>
          </a:xfrm>
        </p:grpSpPr>
        <p:sp>
          <p:nvSpPr>
            <p:cNvPr id="46148" name="Rectangle 6"/>
            <p:cNvSpPr>
              <a:spLocks noChangeArrowheads="1"/>
            </p:cNvSpPr>
            <p:nvPr/>
          </p:nvSpPr>
          <p:spPr bwMode="auto">
            <a:xfrm>
              <a:off x="3456" y="1580"/>
              <a:ext cx="2064" cy="23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6149" name="Text Box 7"/>
            <p:cNvSpPr txBox="1">
              <a:spLocks noChangeArrowheads="1"/>
            </p:cNvSpPr>
            <p:nvPr/>
          </p:nvSpPr>
          <p:spPr bwMode="auto">
            <a:xfrm>
              <a:off x="3408" y="1580"/>
              <a:ext cx="2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</a:rPr>
                <a:t> </a:t>
              </a:r>
              <a:r>
                <a:rPr kumimoji="1" lang="zh-CN" altLang="en-US" b="1">
                  <a:latin typeface="Times New Roman" pitchFamily="18" charset="0"/>
                </a:rPr>
                <a:t>输入</a:t>
              </a:r>
              <a:r>
                <a:rPr kumimoji="1" lang="en-US" altLang="zh-CN" b="1">
                  <a:latin typeface="Times New Roman" pitchFamily="18" charset="0"/>
                </a:rPr>
                <a:t>4</a:t>
              </a:r>
              <a:r>
                <a:rPr kumimoji="1" lang="zh-CN" altLang="en-US" b="1">
                  <a:latin typeface="Times New Roman" pitchFamily="18" charset="0"/>
                </a:rPr>
                <a:t>个数给</a:t>
              </a:r>
              <a:r>
                <a:rPr kumimoji="1" lang="en-US" altLang="zh-CN" b="1">
                  <a:latin typeface="Times New Roman" pitchFamily="18" charset="0"/>
                </a:rPr>
                <a:t>a[0]</a:t>
              </a:r>
              <a:r>
                <a:rPr kumimoji="1" lang="zh-CN" altLang="en-US" b="1">
                  <a:latin typeface="Times New Roman" pitchFamily="18" charset="0"/>
                </a:rPr>
                <a:t>到</a:t>
              </a:r>
              <a:r>
                <a:rPr kumimoji="1" lang="en-US" altLang="zh-CN" b="1">
                  <a:latin typeface="Times New Roman" pitchFamily="18" charset="0"/>
                </a:rPr>
                <a:t>a[3]</a:t>
              </a:r>
            </a:p>
          </p:txBody>
        </p:sp>
        <p:sp>
          <p:nvSpPr>
            <p:cNvPr id="46150" name="Text Box 8"/>
            <p:cNvSpPr txBox="1">
              <a:spLocks noChangeArrowheads="1"/>
            </p:cNvSpPr>
            <p:nvPr/>
          </p:nvSpPr>
          <p:spPr bwMode="auto">
            <a:xfrm>
              <a:off x="3408" y="1916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</a:t>
              </a:r>
              <a:r>
                <a:rPr kumimoji="1" lang="en-US" altLang="zh-CN" b="1" dirty="0">
                  <a:latin typeface="Times New Roman" pitchFamily="18" charset="0"/>
                </a:rPr>
                <a:t>for(</a:t>
              </a:r>
              <a:r>
                <a:rPr kumimoji="1" lang="en-US" altLang="zh-CN" b="1" dirty="0" err="1">
                  <a:latin typeface="Times New Roman" pitchFamily="18" charset="0"/>
                </a:rPr>
                <a:t>i</a:t>
              </a:r>
              <a:r>
                <a:rPr kumimoji="1" lang="en-US" altLang="zh-CN" b="1" dirty="0">
                  <a:latin typeface="Times New Roman" pitchFamily="18" charset="0"/>
                  <a:sym typeface="Wingdings 3" pitchFamily="18" charset="2"/>
                </a:rPr>
                <a:t>=0; </a:t>
              </a:r>
              <a:r>
                <a:rPr kumimoji="1" lang="en-US" altLang="zh-CN" b="1" dirty="0" err="1">
                  <a:latin typeface="Times New Roman" pitchFamily="18" charset="0"/>
                  <a:sym typeface="Wingdings 3" pitchFamily="18" charset="2"/>
                </a:rPr>
                <a:t>i</a:t>
              </a:r>
              <a:r>
                <a:rPr kumimoji="1" lang="en-US" altLang="zh-CN" b="1" dirty="0">
                  <a:latin typeface="Times New Roman" pitchFamily="18" charset="0"/>
                  <a:sym typeface="Wingdings 3" pitchFamily="18" charset="2"/>
                </a:rPr>
                <a:t>&lt;3; ++</a:t>
              </a:r>
              <a:r>
                <a:rPr kumimoji="1" lang="en-US" altLang="zh-CN" b="1" dirty="0" err="1">
                  <a:latin typeface="Times New Roman" pitchFamily="18" charset="0"/>
                </a:rPr>
                <a:t>i</a:t>
              </a:r>
              <a:r>
                <a:rPr kumimoji="1" lang="en-US" altLang="zh-CN" b="1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46151" name="Line 9"/>
            <p:cNvSpPr>
              <a:spLocks noChangeShapeType="1"/>
            </p:cNvSpPr>
            <p:nvPr/>
          </p:nvSpPr>
          <p:spPr bwMode="auto">
            <a:xfrm>
              <a:off x="3456" y="186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2" name="Line 10"/>
            <p:cNvSpPr>
              <a:spLocks noChangeShapeType="1"/>
            </p:cNvSpPr>
            <p:nvPr/>
          </p:nvSpPr>
          <p:spPr bwMode="auto">
            <a:xfrm>
              <a:off x="3792" y="2204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3" name="Line 11"/>
            <p:cNvSpPr>
              <a:spLocks noChangeShapeType="1"/>
            </p:cNvSpPr>
            <p:nvPr/>
          </p:nvSpPr>
          <p:spPr bwMode="auto">
            <a:xfrm>
              <a:off x="3792" y="220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4" name="Line 12"/>
            <p:cNvSpPr>
              <a:spLocks noChangeShapeType="1"/>
            </p:cNvSpPr>
            <p:nvPr/>
          </p:nvSpPr>
          <p:spPr bwMode="auto">
            <a:xfrm>
              <a:off x="3456" y="354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5" name="Text Box 13"/>
            <p:cNvSpPr txBox="1">
              <a:spLocks noChangeArrowheads="1"/>
            </p:cNvSpPr>
            <p:nvPr/>
          </p:nvSpPr>
          <p:spPr bwMode="auto">
            <a:xfrm>
              <a:off x="3504" y="1220"/>
              <a:ext cx="8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int a[4]</a:t>
              </a:r>
            </a:p>
          </p:txBody>
        </p:sp>
        <p:sp>
          <p:nvSpPr>
            <p:cNvPr id="46156" name="Line 14"/>
            <p:cNvSpPr>
              <a:spLocks noChangeShapeType="1"/>
            </p:cNvSpPr>
            <p:nvPr/>
          </p:nvSpPr>
          <p:spPr bwMode="auto">
            <a:xfrm>
              <a:off x="4032" y="2492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7" name="Line 15"/>
            <p:cNvSpPr>
              <a:spLocks noChangeShapeType="1"/>
            </p:cNvSpPr>
            <p:nvPr/>
          </p:nvSpPr>
          <p:spPr bwMode="auto">
            <a:xfrm>
              <a:off x="4032" y="2876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8" name="Line 16"/>
            <p:cNvSpPr>
              <a:spLocks noChangeShapeType="1"/>
            </p:cNvSpPr>
            <p:nvPr/>
          </p:nvSpPr>
          <p:spPr bwMode="auto">
            <a:xfrm flipV="1">
              <a:off x="5088" y="2492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9" name="Line 17"/>
            <p:cNvSpPr>
              <a:spLocks noChangeShapeType="1"/>
            </p:cNvSpPr>
            <p:nvPr/>
          </p:nvSpPr>
          <p:spPr bwMode="auto">
            <a:xfrm>
              <a:off x="5088" y="287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60" name="Rectangle 18"/>
            <p:cNvSpPr>
              <a:spLocks noChangeArrowheads="1"/>
            </p:cNvSpPr>
            <p:nvPr/>
          </p:nvSpPr>
          <p:spPr bwMode="auto">
            <a:xfrm>
              <a:off x="4032" y="2492"/>
              <a:ext cx="1488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6161" name="Text Box 19"/>
            <p:cNvSpPr txBox="1">
              <a:spLocks noChangeArrowheads="1"/>
            </p:cNvSpPr>
            <p:nvPr/>
          </p:nvSpPr>
          <p:spPr bwMode="auto">
            <a:xfrm>
              <a:off x="4176" y="2684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6162" name="Text Box 20"/>
            <p:cNvSpPr txBox="1">
              <a:spLocks noChangeArrowheads="1"/>
            </p:cNvSpPr>
            <p:nvPr/>
          </p:nvSpPr>
          <p:spPr bwMode="auto">
            <a:xfrm>
              <a:off x="5328" y="2636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6163" name="Text Box 21"/>
            <p:cNvSpPr txBox="1">
              <a:spLocks noChangeArrowheads="1"/>
            </p:cNvSpPr>
            <p:nvPr/>
          </p:nvSpPr>
          <p:spPr bwMode="auto">
            <a:xfrm>
              <a:off x="4032" y="3030"/>
              <a:ext cx="11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dirty="0">
                  <a:latin typeface="Times New Roman" pitchFamily="18" charset="0"/>
                </a:rPr>
                <a:t> </a:t>
              </a:r>
              <a:r>
                <a:rPr kumimoji="1" lang="en-US" altLang="zh-CN" b="1" dirty="0">
                  <a:latin typeface="Times New Roman" pitchFamily="18" charset="0"/>
                </a:rPr>
                <a:t>a[j]      a[j+1]</a:t>
              </a:r>
            </a:p>
          </p:txBody>
        </p:sp>
        <p:sp>
          <p:nvSpPr>
            <p:cNvPr id="46164" name="AutoShape 22"/>
            <p:cNvSpPr>
              <a:spLocks noChangeArrowheads="1"/>
            </p:cNvSpPr>
            <p:nvPr/>
          </p:nvSpPr>
          <p:spPr bwMode="auto">
            <a:xfrm>
              <a:off x="4283" y="3116"/>
              <a:ext cx="192" cy="144"/>
            </a:xfrm>
            <a:prstGeom prst="leftRightArrow">
              <a:avLst>
                <a:gd name="adj1" fmla="val 50000"/>
                <a:gd name="adj2" fmla="val 26667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6165" name="Text Box 23"/>
            <p:cNvSpPr txBox="1">
              <a:spLocks noChangeArrowheads="1"/>
            </p:cNvSpPr>
            <p:nvPr/>
          </p:nvSpPr>
          <p:spPr bwMode="auto">
            <a:xfrm>
              <a:off x="4464" y="2454"/>
              <a:ext cx="96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</a:rPr>
                <a:t> </a:t>
              </a:r>
              <a:r>
                <a:rPr kumimoji="1" lang="en-US" altLang="zh-CN" b="1">
                  <a:latin typeface="Times New Roman" pitchFamily="18" charset="0"/>
                </a:rPr>
                <a:t>a[j]&gt;a[j+1]</a:t>
              </a:r>
            </a:p>
          </p:txBody>
        </p:sp>
        <p:sp>
          <p:nvSpPr>
            <p:cNvPr id="46166" name="Text Box 24"/>
            <p:cNvSpPr txBox="1">
              <a:spLocks noChangeArrowheads="1"/>
            </p:cNvSpPr>
            <p:nvPr/>
          </p:nvSpPr>
          <p:spPr bwMode="auto">
            <a:xfrm>
              <a:off x="3744" y="2204"/>
              <a:ext cx="18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</a:t>
              </a:r>
              <a:r>
                <a:rPr kumimoji="1" lang="en-US" altLang="zh-CN" b="1" dirty="0">
                  <a:latin typeface="Times New Roman" pitchFamily="18" charset="0"/>
                </a:rPr>
                <a:t>for(j=0; j&lt;3-i; ++j)</a:t>
              </a:r>
              <a:endParaRPr kumimoji="1" lang="en-US" altLang="zh-CN" b="1" baseline="30000" dirty="0">
                <a:latin typeface="Times New Roman" pitchFamily="18" charset="0"/>
              </a:endParaRPr>
            </a:p>
          </p:txBody>
        </p:sp>
        <p:sp>
          <p:nvSpPr>
            <p:cNvPr id="46167" name="Text Box 25"/>
            <p:cNvSpPr txBox="1">
              <a:spLocks noChangeArrowheads="1"/>
            </p:cNvSpPr>
            <p:nvPr/>
          </p:nvSpPr>
          <p:spPr bwMode="auto">
            <a:xfrm>
              <a:off x="3456" y="3596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</a:rPr>
                <a:t> </a:t>
              </a:r>
              <a:r>
                <a:rPr kumimoji="1" lang="zh-CN" altLang="en-US" b="1">
                  <a:latin typeface="Times New Roman" pitchFamily="18" charset="0"/>
                </a:rPr>
                <a:t>输出</a:t>
              </a:r>
              <a:r>
                <a:rPr kumimoji="1" lang="en-US" altLang="zh-CN" b="1">
                  <a:latin typeface="Times New Roman" pitchFamily="18" charset="0"/>
                </a:rPr>
                <a:t>a[0]</a:t>
              </a:r>
              <a:r>
                <a:rPr kumimoji="1" lang="zh-CN" altLang="en-US" b="1">
                  <a:latin typeface="Times New Roman" pitchFamily="18" charset="0"/>
                </a:rPr>
                <a:t>到</a:t>
              </a:r>
              <a:r>
                <a:rPr kumimoji="1" lang="en-US" altLang="zh-CN" b="1">
                  <a:latin typeface="Times New Roman" pitchFamily="18" charset="0"/>
                </a:rPr>
                <a:t>a[3]</a:t>
              </a: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912165" y="2971800"/>
            <a:ext cx="99470" cy="457200"/>
            <a:chOff x="624" y="3072"/>
            <a:chExt cx="192" cy="336"/>
          </a:xfrm>
        </p:grpSpPr>
        <p:sp>
          <p:nvSpPr>
            <p:cNvPr id="46145" name="Freeform 54"/>
            <p:cNvSpPr>
              <a:spLocks/>
            </p:cNvSpPr>
            <p:nvPr/>
          </p:nvSpPr>
          <p:spPr bwMode="auto">
            <a:xfrm>
              <a:off x="720" y="3120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96 w 96"/>
                <a:gd name="T3" fmla="*/ 96 h 240"/>
                <a:gd name="T4" fmla="*/ 0 w 96"/>
                <a:gd name="T5" fmla="*/ 240 h 240"/>
                <a:gd name="T6" fmla="*/ 0 60000 65536"/>
                <a:gd name="T7" fmla="*/ 0 60000 65536"/>
                <a:gd name="T8" fmla="*/ 0 60000 65536"/>
                <a:gd name="T9" fmla="*/ 0 w 96"/>
                <a:gd name="T10" fmla="*/ 0 h 240"/>
                <a:gd name="T11" fmla="*/ 96 w 9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40">
                  <a:moveTo>
                    <a:pt x="0" y="0"/>
                  </a:moveTo>
                  <a:cubicBezTo>
                    <a:pt x="48" y="28"/>
                    <a:pt x="96" y="56"/>
                    <a:pt x="96" y="96"/>
                  </a:cubicBezTo>
                  <a:cubicBezTo>
                    <a:pt x="96" y="136"/>
                    <a:pt x="48" y="188"/>
                    <a:pt x="0" y="24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6" name="Line 55"/>
            <p:cNvSpPr>
              <a:spLocks noChangeShapeType="1"/>
            </p:cNvSpPr>
            <p:nvPr/>
          </p:nvSpPr>
          <p:spPr bwMode="auto">
            <a:xfrm flipH="1" flipV="1">
              <a:off x="624" y="3072"/>
              <a:ext cx="9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7" name="Line 56"/>
            <p:cNvSpPr>
              <a:spLocks noChangeShapeType="1"/>
            </p:cNvSpPr>
            <p:nvPr/>
          </p:nvSpPr>
          <p:spPr bwMode="auto">
            <a:xfrm flipH="1">
              <a:off x="672" y="3360"/>
              <a:ext cx="48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5858" name="Rectangle 77"/>
          <p:cNvSpPr>
            <a:spLocks noChangeArrowheads="1"/>
          </p:cNvSpPr>
          <p:nvPr/>
        </p:nvSpPr>
        <p:spPr bwMode="auto">
          <a:xfrm>
            <a:off x="526982" y="2779713"/>
            <a:ext cx="48042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5  </a:t>
            </a:r>
          </a:p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4</a:t>
            </a:r>
          </a:p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0</a:t>
            </a:r>
          </a:p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2</a:t>
            </a:r>
            <a:endParaRPr kumimoji="1" lang="zh-CN" altLang="en-US" b="1">
              <a:solidFill>
                <a:schemeClr val="tx2"/>
              </a:solidFill>
              <a:latin typeface="Times New Roman" pitchFamily="18" charset="0"/>
              <a:sym typeface="Wingdings 3" pitchFamily="18" charset="2"/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487824" y="3330575"/>
            <a:ext cx="101587" cy="457200"/>
            <a:chOff x="624" y="3072"/>
            <a:chExt cx="192" cy="336"/>
          </a:xfrm>
        </p:grpSpPr>
        <p:sp>
          <p:nvSpPr>
            <p:cNvPr id="46142" name="Freeform 54"/>
            <p:cNvSpPr>
              <a:spLocks/>
            </p:cNvSpPr>
            <p:nvPr/>
          </p:nvSpPr>
          <p:spPr bwMode="auto">
            <a:xfrm>
              <a:off x="720" y="3120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96 w 96"/>
                <a:gd name="T3" fmla="*/ 96 h 240"/>
                <a:gd name="T4" fmla="*/ 0 w 96"/>
                <a:gd name="T5" fmla="*/ 240 h 240"/>
                <a:gd name="T6" fmla="*/ 0 60000 65536"/>
                <a:gd name="T7" fmla="*/ 0 60000 65536"/>
                <a:gd name="T8" fmla="*/ 0 60000 65536"/>
                <a:gd name="T9" fmla="*/ 0 w 96"/>
                <a:gd name="T10" fmla="*/ 0 h 240"/>
                <a:gd name="T11" fmla="*/ 96 w 9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40">
                  <a:moveTo>
                    <a:pt x="0" y="0"/>
                  </a:moveTo>
                  <a:cubicBezTo>
                    <a:pt x="48" y="28"/>
                    <a:pt x="96" y="56"/>
                    <a:pt x="96" y="96"/>
                  </a:cubicBezTo>
                  <a:cubicBezTo>
                    <a:pt x="96" y="136"/>
                    <a:pt x="48" y="188"/>
                    <a:pt x="0" y="24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3" name="Line 55"/>
            <p:cNvSpPr>
              <a:spLocks noChangeShapeType="1"/>
            </p:cNvSpPr>
            <p:nvPr/>
          </p:nvSpPr>
          <p:spPr bwMode="auto">
            <a:xfrm flipH="1" flipV="1">
              <a:off x="624" y="3072"/>
              <a:ext cx="9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4" name="Line 56"/>
            <p:cNvSpPr>
              <a:spLocks noChangeShapeType="1"/>
            </p:cNvSpPr>
            <p:nvPr/>
          </p:nvSpPr>
          <p:spPr bwMode="auto">
            <a:xfrm flipH="1">
              <a:off x="672" y="3360"/>
              <a:ext cx="48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5863" name="Rectangle 77"/>
          <p:cNvSpPr>
            <a:spLocks noChangeArrowheads="1"/>
          </p:cNvSpPr>
          <p:nvPr/>
        </p:nvSpPr>
        <p:spPr bwMode="auto">
          <a:xfrm>
            <a:off x="1142852" y="2779713"/>
            <a:ext cx="48042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4  </a:t>
            </a:r>
          </a:p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5</a:t>
            </a:r>
          </a:p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02</a:t>
            </a:r>
            <a:endParaRPr kumimoji="1" lang="zh-CN" altLang="en-US" b="1">
              <a:solidFill>
                <a:schemeClr val="tx2"/>
              </a:solidFill>
              <a:latin typeface="Times New Roman" pitchFamily="18" charset="0"/>
              <a:sym typeface="Wingdings 3" pitchFamily="18" charset="2"/>
            </a:endParaRPr>
          </a:p>
        </p:txBody>
      </p:sp>
      <p:sp>
        <p:nvSpPr>
          <p:cNvPr id="115864" name="Rectangle 77"/>
          <p:cNvSpPr>
            <a:spLocks noChangeArrowheads="1"/>
          </p:cNvSpPr>
          <p:nvPr/>
        </p:nvSpPr>
        <p:spPr bwMode="auto">
          <a:xfrm>
            <a:off x="1640204" y="2779713"/>
            <a:ext cx="48042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4  </a:t>
            </a:r>
          </a:p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0</a:t>
            </a:r>
          </a:p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5</a:t>
            </a:r>
          </a:p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2</a:t>
            </a:r>
            <a:endParaRPr kumimoji="1" lang="zh-CN" altLang="en-US" b="1">
              <a:solidFill>
                <a:schemeClr val="tx2"/>
              </a:solidFill>
              <a:latin typeface="Times New Roman" pitchFamily="18" charset="0"/>
              <a:sym typeface="Wingdings 3" pitchFamily="18" charset="2"/>
            </a:endParaRPr>
          </a:p>
        </p:txBody>
      </p:sp>
      <p:sp>
        <p:nvSpPr>
          <p:cNvPr id="115865" name="Rectangle 77"/>
          <p:cNvSpPr>
            <a:spLocks noChangeArrowheads="1"/>
          </p:cNvSpPr>
          <p:nvPr/>
        </p:nvSpPr>
        <p:spPr bwMode="auto">
          <a:xfrm>
            <a:off x="2137556" y="2779713"/>
            <a:ext cx="48042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4  </a:t>
            </a:r>
          </a:p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02</a:t>
            </a:r>
          </a:p>
          <a:p>
            <a:pPr eaLnBrk="1" hangingPunct="1"/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  <a:sym typeface="Wingdings 3" pitchFamily="18" charset="2"/>
              </a:rPr>
              <a:t>5</a:t>
            </a:r>
            <a:endParaRPr kumimoji="1" lang="zh-CN" altLang="en-US" b="1">
              <a:solidFill>
                <a:schemeClr val="bg2"/>
              </a:solidFill>
              <a:latin typeface="Times New Roman" pitchFamily="18" charset="0"/>
              <a:sym typeface="Wingdings 3" pitchFamily="18" charset="2"/>
            </a:endParaRPr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1968244" y="3690938"/>
            <a:ext cx="101587" cy="457200"/>
            <a:chOff x="624" y="3072"/>
            <a:chExt cx="192" cy="336"/>
          </a:xfrm>
        </p:grpSpPr>
        <p:sp>
          <p:nvSpPr>
            <p:cNvPr id="46139" name="Freeform 54"/>
            <p:cNvSpPr>
              <a:spLocks/>
            </p:cNvSpPr>
            <p:nvPr/>
          </p:nvSpPr>
          <p:spPr bwMode="auto">
            <a:xfrm>
              <a:off x="720" y="3120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96 w 96"/>
                <a:gd name="T3" fmla="*/ 96 h 240"/>
                <a:gd name="T4" fmla="*/ 0 w 96"/>
                <a:gd name="T5" fmla="*/ 240 h 240"/>
                <a:gd name="T6" fmla="*/ 0 60000 65536"/>
                <a:gd name="T7" fmla="*/ 0 60000 65536"/>
                <a:gd name="T8" fmla="*/ 0 60000 65536"/>
                <a:gd name="T9" fmla="*/ 0 w 96"/>
                <a:gd name="T10" fmla="*/ 0 h 240"/>
                <a:gd name="T11" fmla="*/ 96 w 9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40">
                  <a:moveTo>
                    <a:pt x="0" y="0"/>
                  </a:moveTo>
                  <a:cubicBezTo>
                    <a:pt x="48" y="28"/>
                    <a:pt x="96" y="56"/>
                    <a:pt x="96" y="96"/>
                  </a:cubicBezTo>
                  <a:cubicBezTo>
                    <a:pt x="96" y="136"/>
                    <a:pt x="48" y="188"/>
                    <a:pt x="0" y="24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0" name="Line 55"/>
            <p:cNvSpPr>
              <a:spLocks noChangeShapeType="1"/>
            </p:cNvSpPr>
            <p:nvPr/>
          </p:nvSpPr>
          <p:spPr bwMode="auto">
            <a:xfrm flipH="1" flipV="1">
              <a:off x="624" y="3072"/>
              <a:ext cx="9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1" name="Line 56"/>
            <p:cNvSpPr>
              <a:spLocks noChangeShapeType="1"/>
            </p:cNvSpPr>
            <p:nvPr/>
          </p:nvSpPr>
          <p:spPr bwMode="auto">
            <a:xfrm flipH="1">
              <a:off x="672" y="3360"/>
              <a:ext cx="48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5870" name="Rectangle 77"/>
          <p:cNvSpPr>
            <a:spLocks noChangeArrowheads="1"/>
          </p:cNvSpPr>
          <p:nvPr/>
        </p:nvSpPr>
        <p:spPr bwMode="auto">
          <a:xfrm>
            <a:off x="3119561" y="2779713"/>
            <a:ext cx="48042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4  </a:t>
            </a:r>
          </a:p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02</a:t>
            </a:r>
          </a:p>
          <a:p>
            <a:pPr eaLnBrk="1" hangingPunct="1"/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  <a:sym typeface="Wingdings 3" pitchFamily="18" charset="2"/>
              </a:rPr>
              <a:t>5</a:t>
            </a:r>
            <a:endParaRPr kumimoji="1" lang="zh-CN" altLang="en-US" b="1">
              <a:solidFill>
                <a:schemeClr val="bg2"/>
              </a:solidFill>
              <a:latin typeface="Times New Roman" pitchFamily="18" charset="0"/>
              <a:sym typeface="Wingdings 3" pitchFamily="18" charset="2"/>
            </a:endParaRPr>
          </a:p>
        </p:txBody>
      </p:sp>
      <p:sp>
        <p:nvSpPr>
          <p:cNvPr id="115871" name="Rectangle 77"/>
          <p:cNvSpPr>
            <a:spLocks noChangeArrowheads="1"/>
          </p:cNvSpPr>
          <p:nvPr/>
        </p:nvSpPr>
        <p:spPr bwMode="auto">
          <a:xfrm>
            <a:off x="3646543" y="2779713"/>
            <a:ext cx="48042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0  </a:t>
            </a:r>
          </a:p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4</a:t>
            </a:r>
          </a:p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2</a:t>
            </a:r>
          </a:p>
          <a:p>
            <a:pPr eaLnBrk="1" hangingPunct="1"/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  <a:sym typeface="Wingdings 3" pitchFamily="18" charset="2"/>
              </a:rPr>
              <a:t>5</a:t>
            </a:r>
            <a:endParaRPr kumimoji="1" lang="zh-CN" altLang="en-US" b="1">
              <a:solidFill>
                <a:schemeClr val="bg2"/>
              </a:solidFill>
              <a:latin typeface="Times New Roman" pitchFamily="18" charset="0"/>
              <a:sym typeface="Wingdings 3" pitchFamily="18" charset="2"/>
            </a:endParaRPr>
          </a:p>
        </p:txBody>
      </p:sp>
      <p:sp>
        <p:nvSpPr>
          <p:cNvPr id="115872" name="Rectangle 77"/>
          <p:cNvSpPr>
            <a:spLocks noChangeArrowheads="1"/>
          </p:cNvSpPr>
          <p:nvPr/>
        </p:nvSpPr>
        <p:spPr bwMode="auto">
          <a:xfrm>
            <a:off x="4175640" y="2779713"/>
            <a:ext cx="48042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02  </a:t>
            </a:r>
          </a:p>
          <a:p>
            <a:pPr eaLnBrk="1" hangingPunct="1"/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  <a:sym typeface="Wingdings 3" pitchFamily="18" charset="2"/>
              </a:rPr>
              <a:t>4</a:t>
            </a:r>
          </a:p>
          <a:p>
            <a:pPr eaLnBrk="1" hangingPunct="1"/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  <a:sym typeface="Wingdings 3" pitchFamily="18" charset="2"/>
              </a:rPr>
              <a:t>5</a:t>
            </a:r>
            <a:endParaRPr kumimoji="1" lang="zh-CN" altLang="en-US" b="1">
              <a:solidFill>
                <a:schemeClr val="bg2"/>
              </a:solidFill>
              <a:latin typeface="Times New Roman" pitchFamily="18" charset="0"/>
              <a:sym typeface="Wingdings 3" pitchFamily="18" charset="2"/>
            </a:endParaRP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3498395" y="2971800"/>
            <a:ext cx="99470" cy="457200"/>
            <a:chOff x="624" y="3072"/>
            <a:chExt cx="192" cy="336"/>
          </a:xfrm>
        </p:grpSpPr>
        <p:sp>
          <p:nvSpPr>
            <p:cNvPr id="46136" name="Freeform 54"/>
            <p:cNvSpPr>
              <a:spLocks/>
            </p:cNvSpPr>
            <p:nvPr/>
          </p:nvSpPr>
          <p:spPr bwMode="auto">
            <a:xfrm>
              <a:off x="720" y="3120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96 w 96"/>
                <a:gd name="T3" fmla="*/ 96 h 240"/>
                <a:gd name="T4" fmla="*/ 0 w 96"/>
                <a:gd name="T5" fmla="*/ 240 h 240"/>
                <a:gd name="T6" fmla="*/ 0 60000 65536"/>
                <a:gd name="T7" fmla="*/ 0 60000 65536"/>
                <a:gd name="T8" fmla="*/ 0 60000 65536"/>
                <a:gd name="T9" fmla="*/ 0 w 96"/>
                <a:gd name="T10" fmla="*/ 0 h 240"/>
                <a:gd name="T11" fmla="*/ 96 w 9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40">
                  <a:moveTo>
                    <a:pt x="0" y="0"/>
                  </a:moveTo>
                  <a:cubicBezTo>
                    <a:pt x="48" y="28"/>
                    <a:pt x="96" y="56"/>
                    <a:pt x="96" y="96"/>
                  </a:cubicBezTo>
                  <a:cubicBezTo>
                    <a:pt x="96" y="136"/>
                    <a:pt x="48" y="188"/>
                    <a:pt x="0" y="24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7" name="Line 55"/>
            <p:cNvSpPr>
              <a:spLocks noChangeShapeType="1"/>
            </p:cNvSpPr>
            <p:nvPr/>
          </p:nvSpPr>
          <p:spPr bwMode="auto">
            <a:xfrm flipH="1" flipV="1">
              <a:off x="624" y="3072"/>
              <a:ext cx="9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8" name="Line 56"/>
            <p:cNvSpPr>
              <a:spLocks noChangeShapeType="1"/>
            </p:cNvSpPr>
            <p:nvPr/>
          </p:nvSpPr>
          <p:spPr bwMode="auto">
            <a:xfrm flipH="1">
              <a:off x="672" y="3360"/>
              <a:ext cx="48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4074054" y="3330575"/>
            <a:ext cx="101587" cy="457200"/>
            <a:chOff x="624" y="3072"/>
            <a:chExt cx="192" cy="336"/>
          </a:xfrm>
        </p:grpSpPr>
        <p:sp>
          <p:nvSpPr>
            <p:cNvPr id="46133" name="Freeform 54"/>
            <p:cNvSpPr>
              <a:spLocks/>
            </p:cNvSpPr>
            <p:nvPr/>
          </p:nvSpPr>
          <p:spPr bwMode="auto">
            <a:xfrm>
              <a:off x="720" y="3120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96 w 96"/>
                <a:gd name="T3" fmla="*/ 96 h 240"/>
                <a:gd name="T4" fmla="*/ 0 w 96"/>
                <a:gd name="T5" fmla="*/ 240 h 240"/>
                <a:gd name="T6" fmla="*/ 0 60000 65536"/>
                <a:gd name="T7" fmla="*/ 0 60000 65536"/>
                <a:gd name="T8" fmla="*/ 0 60000 65536"/>
                <a:gd name="T9" fmla="*/ 0 w 96"/>
                <a:gd name="T10" fmla="*/ 0 h 240"/>
                <a:gd name="T11" fmla="*/ 96 w 9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40">
                  <a:moveTo>
                    <a:pt x="0" y="0"/>
                  </a:moveTo>
                  <a:cubicBezTo>
                    <a:pt x="48" y="28"/>
                    <a:pt x="96" y="56"/>
                    <a:pt x="96" y="96"/>
                  </a:cubicBezTo>
                  <a:cubicBezTo>
                    <a:pt x="96" y="136"/>
                    <a:pt x="48" y="188"/>
                    <a:pt x="0" y="24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4" name="Line 55"/>
            <p:cNvSpPr>
              <a:spLocks noChangeShapeType="1"/>
            </p:cNvSpPr>
            <p:nvPr/>
          </p:nvSpPr>
          <p:spPr bwMode="auto">
            <a:xfrm flipH="1" flipV="1">
              <a:off x="624" y="3072"/>
              <a:ext cx="9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5" name="Line 56"/>
            <p:cNvSpPr>
              <a:spLocks noChangeShapeType="1"/>
            </p:cNvSpPr>
            <p:nvPr/>
          </p:nvSpPr>
          <p:spPr bwMode="auto">
            <a:xfrm flipH="1">
              <a:off x="672" y="3360"/>
              <a:ext cx="48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5881" name="Rectangle 169"/>
          <p:cNvSpPr>
            <a:spLocks noChangeArrowheads="1"/>
          </p:cNvSpPr>
          <p:nvPr/>
        </p:nvSpPr>
        <p:spPr bwMode="auto">
          <a:xfrm>
            <a:off x="526983" y="2779714"/>
            <a:ext cx="2112158" cy="1512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15882" name="Rectangle 170"/>
          <p:cNvSpPr>
            <a:spLocks noChangeArrowheads="1"/>
          </p:cNvSpPr>
          <p:nvPr/>
        </p:nvSpPr>
        <p:spPr bwMode="auto">
          <a:xfrm>
            <a:off x="3119561" y="2779714"/>
            <a:ext cx="1536500" cy="1512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15883" name="Rectangle 171"/>
          <p:cNvSpPr>
            <a:spLocks noChangeArrowheads="1"/>
          </p:cNvSpPr>
          <p:nvPr/>
        </p:nvSpPr>
        <p:spPr bwMode="auto">
          <a:xfrm>
            <a:off x="5134365" y="2779714"/>
            <a:ext cx="1058196" cy="1512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15884" name="Rectangle 77"/>
          <p:cNvSpPr>
            <a:spLocks noChangeArrowheads="1"/>
          </p:cNvSpPr>
          <p:nvPr/>
        </p:nvSpPr>
        <p:spPr bwMode="auto">
          <a:xfrm>
            <a:off x="5134366" y="2779713"/>
            <a:ext cx="48042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0  </a:t>
            </a:r>
          </a:p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2</a:t>
            </a:r>
          </a:p>
          <a:p>
            <a:pPr eaLnBrk="1" hangingPunct="1"/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  <a:sym typeface="Wingdings 3" pitchFamily="18" charset="2"/>
              </a:rPr>
              <a:t>4</a:t>
            </a:r>
          </a:p>
          <a:p>
            <a:pPr eaLnBrk="1" hangingPunct="1"/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  <a:sym typeface="Wingdings 3" pitchFamily="18" charset="2"/>
              </a:rPr>
              <a:t>5</a:t>
            </a:r>
            <a:endParaRPr kumimoji="1" lang="zh-CN" altLang="en-US" b="1">
              <a:solidFill>
                <a:schemeClr val="bg2"/>
              </a:solidFill>
              <a:latin typeface="Times New Roman" pitchFamily="18" charset="0"/>
              <a:sym typeface="Wingdings 3" pitchFamily="18" charset="2"/>
            </a:endParaRPr>
          </a:p>
        </p:txBody>
      </p:sp>
      <p:sp>
        <p:nvSpPr>
          <p:cNvPr id="115885" name="Rectangle 77"/>
          <p:cNvSpPr>
            <a:spLocks noChangeArrowheads="1"/>
          </p:cNvSpPr>
          <p:nvPr/>
        </p:nvSpPr>
        <p:spPr bwMode="auto">
          <a:xfrm>
            <a:off x="5614786" y="2779713"/>
            <a:ext cx="48042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0  </a:t>
            </a:r>
          </a:p>
          <a:p>
            <a:pPr eaLnBrk="1" hangingPunct="1"/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  <a:sym typeface="Wingdings 3" pitchFamily="18" charset="2"/>
              </a:rPr>
              <a:t>2</a:t>
            </a:r>
          </a:p>
          <a:p>
            <a:pPr eaLnBrk="1" hangingPunct="1"/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  <a:sym typeface="Wingdings 3" pitchFamily="18" charset="2"/>
              </a:rPr>
              <a:t>4</a:t>
            </a:r>
          </a:p>
          <a:p>
            <a:pPr eaLnBrk="1" hangingPunct="1"/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  <a:sym typeface="Wingdings 3" pitchFamily="18" charset="2"/>
              </a:rPr>
              <a:t>5</a:t>
            </a:r>
            <a:endParaRPr kumimoji="1" lang="zh-CN" altLang="en-US" b="1">
              <a:solidFill>
                <a:schemeClr val="bg2"/>
              </a:solidFill>
              <a:latin typeface="Times New Roman" pitchFamily="18" charset="0"/>
              <a:sym typeface="Wingdings 3" pitchFamily="18" charset="2"/>
            </a:endParaRP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5422194" y="2995613"/>
            <a:ext cx="101587" cy="457200"/>
            <a:chOff x="624" y="3072"/>
            <a:chExt cx="192" cy="336"/>
          </a:xfrm>
        </p:grpSpPr>
        <p:sp>
          <p:nvSpPr>
            <p:cNvPr id="46130" name="Freeform 54"/>
            <p:cNvSpPr>
              <a:spLocks/>
            </p:cNvSpPr>
            <p:nvPr/>
          </p:nvSpPr>
          <p:spPr bwMode="auto">
            <a:xfrm>
              <a:off x="720" y="3120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96 w 96"/>
                <a:gd name="T3" fmla="*/ 96 h 240"/>
                <a:gd name="T4" fmla="*/ 0 w 96"/>
                <a:gd name="T5" fmla="*/ 240 h 240"/>
                <a:gd name="T6" fmla="*/ 0 60000 65536"/>
                <a:gd name="T7" fmla="*/ 0 60000 65536"/>
                <a:gd name="T8" fmla="*/ 0 60000 65536"/>
                <a:gd name="T9" fmla="*/ 0 w 96"/>
                <a:gd name="T10" fmla="*/ 0 h 240"/>
                <a:gd name="T11" fmla="*/ 96 w 9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40">
                  <a:moveTo>
                    <a:pt x="0" y="0"/>
                  </a:moveTo>
                  <a:cubicBezTo>
                    <a:pt x="48" y="28"/>
                    <a:pt x="96" y="56"/>
                    <a:pt x="96" y="96"/>
                  </a:cubicBezTo>
                  <a:cubicBezTo>
                    <a:pt x="96" y="136"/>
                    <a:pt x="48" y="188"/>
                    <a:pt x="0" y="240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1" name="Line 55"/>
            <p:cNvSpPr>
              <a:spLocks noChangeShapeType="1"/>
            </p:cNvSpPr>
            <p:nvPr/>
          </p:nvSpPr>
          <p:spPr bwMode="auto">
            <a:xfrm flipH="1" flipV="1">
              <a:off x="624" y="3072"/>
              <a:ext cx="96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2" name="Line 56"/>
            <p:cNvSpPr>
              <a:spLocks noChangeShapeType="1"/>
            </p:cNvSpPr>
            <p:nvPr/>
          </p:nvSpPr>
          <p:spPr bwMode="auto">
            <a:xfrm flipH="1">
              <a:off x="672" y="3360"/>
              <a:ext cx="48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103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90BFABBF-641F-467D-B76E-46E478D5BBBA}" type="slidenum">
              <a:rPr lang="en-US" altLang="zh-CN" sz="1200">
                <a:ea typeface="楷体_GB2312" pitchFamily="49" charset="-122"/>
              </a:rPr>
              <a:pPr algn="r" eaLnBrk="1" hangingPunct="1"/>
              <a:t>44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980" y="2336801"/>
            <a:ext cx="668929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 err="1"/>
              <a:t>i</a:t>
            </a:r>
            <a:r>
              <a:rPr lang="en-US" altLang="zh-CN" dirty="0"/>
              <a:t>	     0			1	    	2    </a:t>
            </a:r>
            <a:endParaRPr lang="zh-CN" altLang="en-US" dirty="0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8678" y="4443413"/>
            <a:ext cx="6351289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j	0  1  2		   0  1	    	    0</a:t>
            </a:r>
          </a:p>
          <a:p>
            <a:r>
              <a:rPr lang="en-US" altLang="zh-CN" dirty="0"/>
              <a:t>	1  2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		   1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	    	   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   </a:t>
            </a:r>
            <a:endParaRPr lang="zh-CN" altLang="en-US" dirty="0"/>
          </a:p>
        </p:txBody>
      </p:sp>
      <p:grpSp>
        <p:nvGrpSpPr>
          <p:cNvPr id="64" name="Group 53"/>
          <p:cNvGrpSpPr>
            <a:grpSpLocks/>
          </p:cNvGrpSpPr>
          <p:nvPr/>
        </p:nvGrpSpPr>
        <p:grpSpPr bwMode="auto">
          <a:xfrm>
            <a:off x="1225206" y="4666360"/>
            <a:ext cx="99470" cy="457200"/>
            <a:chOff x="624" y="3072"/>
            <a:chExt cx="192" cy="336"/>
          </a:xfrm>
        </p:grpSpPr>
        <p:sp>
          <p:nvSpPr>
            <p:cNvPr id="46127" name="Freeform 54"/>
            <p:cNvSpPr>
              <a:spLocks/>
            </p:cNvSpPr>
            <p:nvPr/>
          </p:nvSpPr>
          <p:spPr bwMode="auto">
            <a:xfrm>
              <a:off x="720" y="3120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96 w 96"/>
                <a:gd name="T3" fmla="*/ 96 h 240"/>
                <a:gd name="T4" fmla="*/ 0 w 96"/>
                <a:gd name="T5" fmla="*/ 240 h 240"/>
                <a:gd name="T6" fmla="*/ 0 60000 65536"/>
                <a:gd name="T7" fmla="*/ 0 60000 65536"/>
                <a:gd name="T8" fmla="*/ 0 60000 65536"/>
                <a:gd name="T9" fmla="*/ 0 w 96"/>
                <a:gd name="T10" fmla="*/ 0 h 240"/>
                <a:gd name="T11" fmla="*/ 96 w 9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40">
                  <a:moveTo>
                    <a:pt x="0" y="0"/>
                  </a:moveTo>
                  <a:cubicBezTo>
                    <a:pt x="48" y="28"/>
                    <a:pt x="96" y="56"/>
                    <a:pt x="96" y="96"/>
                  </a:cubicBezTo>
                  <a:cubicBezTo>
                    <a:pt x="96" y="136"/>
                    <a:pt x="48" y="188"/>
                    <a:pt x="0" y="24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8" name="Line 55"/>
            <p:cNvSpPr>
              <a:spLocks noChangeShapeType="1"/>
            </p:cNvSpPr>
            <p:nvPr/>
          </p:nvSpPr>
          <p:spPr bwMode="auto">
            <a:xfrm flipH="1" flipV="1">
              <a:off x="624" y="3072"/>
              <a:ext cx="9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9" name="Line 56"/>
            <p:cNvSpPr>
              <a:spLocks noChangeShapeType="1"/>
            </p:cNvSpPr>
            <p:nvPr/>
          </p:nvSpPr>
          <p:spPr bwMode="auto">
            <a:xfrm flipH="1">
              <a:off x="672" y="3360"/>
              <a:ext cx="48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8" name="Group 53"/>
          <p:cNvGrpSpPr>
            <a:grpSpLocks/>
          </p:cNvGrpSpPr>
          <p:nvPr/>
        </p:nvGrpSpPr>
        <p:grpSpPr bwMode="auto">
          <a:xfrm>
            <a:off x="1549701" y="4664772"/>
            <a:ext cx="99471" cy="457200"/>
            <a:chOff x="624" y="3072"/>
            <a:chExt cx="192" cy="336"/>
          </a:xfrm>
        </p:grpSpPr>
        <p:sp>
          <p:nvSpPr>
            <p:cNvPr id="46124" name="Freeform 54"/>
            <p:cNvSpPr>
              <a:spLocks/>
            </p:cNvSpPr>
            <p:nvPr/>
          </p:nvSpPr>
          <p:spPr bwMode="auto">
            <a:xfrm>
              <a:off x="720" y="3120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96 w 96"/>
                <a:gd name="T3" fmla="*/ 96 h 240"/>
                <a:gd name="T4" fmla="*/ 0 w 96"/>
                <a:gd name="T5" fmla="*/ 240 h 240"/>
                <a:gd name="T6" fmla="*/ 0 60000 65536"/>
                <a:gd name="T7" fmla="*/ 0 60000 65536"/>
                <a:gd name="T8" fmla="*/ 0 60000 65536"/>
                <a:gd name="T9" fmla="*/ 0 w 96"/>
                <a:gd name="T10" fmla="*/ 0 h 240"/>
                <a:gd name="T11" fmla="*/ 96 w 9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40">
                  <a:moveTo>
                    <a:pt x="0" y="0"/>
                  </a:moveTo>
                  <a:cubicBezTo>
                    <a:pt x="48" y="28"/>
                    <a:pt x="96" y="56"/>
                    <a:pt x="96" y="96"/>
                  </a:cubicBezTo>
                  <a:cubicBezTo>
                    <a:pt x="96" y="136"/>
                    <a:pt x="48" y="188"/>
                    <a:pt x="0" y="24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5" name="Line 55"/>
            <p:cNvSpPr>
              <a:spLocks noChangeShapeType="1"/>
            </p:cNvSpPr>
            <p:nvPr/>
          </p:nvSpPr>
          <p:spPr bwMode="auto">
            <a:xfrm flipH="1" flipV="1">
              <a:off x="624" y="3072"/>
              <a:ext cx="9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6" name="Line 56"/>
            <p:cNvSpPr>
              <a:spLocks noChangeShapeType="1"/>
            </p:cNvSpPr>
            <p:nvPr/>
          </p:nvSpPr>
          <p:spPr bwMode="auto">
            <a:xfrm flipH="1">
              <a:off x="672" y="3360"/>
              <a:ext cx="48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2" name="Group 53"/>
          <p:cNvGrpSpPr>
            <a:grpSpLocks/>
          </p:cNvGrpSpPr>
          <p:nvPr/>
        </p:nvGrpSpPr>
        <p:grpSpPr bwMode="auto">
          <a:xfrm>
            <a:off x="1909741" y="4667947"/>
            <a:ext cx="99470" cy="457200"/>
            <a:chOff x="624" y="3072"/>
            <a:chExt cx="192" cy="336"/>
          </a:xfrm>
        </p:grpSpPr>
        <p:sp>
          <p:nvSpPr>
            <p:cNvPr id="46121" name="Freeform 54"/>
            <p:cNvSpPr>
              <a:spLocks/>
            </p:cNvSpPr>
            <p:nvPr/>
          </p:nvSpPr>
          <p:spPr bwMode="auto">
            <a:xfrm>
              <a:off x="720" y="3120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96 w 96"/>
                <a:gd name="T3" fmla="*/ 96 h 240"/>
                <a:gd name="T4" fmla="*/ 0 w 96"/>
                <a:gd name="T5" fmla="*/ 240 h 240"/>
                <a:gd name="T6" fmla="*/ 0 60000 65536"/>
                <a:gd name="T7" fmla="*/ 0 60000 65536"/>
                <a:gd name="T8" fmla="*/ 0 60000 65536"/>
                <a:gd name="T9" fmla="*/ 0 w 96"/>
                <a:gd name="T10" fmla="*/ 0 h 240"/>
                <a:gd name="T11" fmla="*/ 96 w 9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40">
                  <a:moveTo>
                    <a:pt x="0" y="0"/>
                  </a:moveTo>
                  <a:cubicBezTo>
                    <a:pt x="48" y="28"/>
                    <a:pt x="96" y="56"/>
                    <a:pt x="96" y="96"/>
                  </a:cubicBezTo>
                  <a:cubicBezTo>
                    <a:pt x="96" y="136"/>
                    <a:pt x="48" y="188"/>
                    <a:pt x="0" y="24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2" name="Line 55"/>
            <p:cNvSpPr>
              <a:spLocks noChangeShapeType="1"/>
            </p:cNvSpPr>
            <p:nvPr/>
          </p:nvSpPr>
          <p:spPr bwMode="auto">
            <a:xfrm flipH="1" flipV="1">
              <a:off x="624" y="3072"/>
              <a:ext cx="9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3" name="Line 56"/>
            <p:cNvSpPr>
              <a:spLocks noChangeShapeType="1"/>
            </p:cNvSpPr>
            <p:nvPr/>
          </p:nvSpPr>
          <p:spPr bwMode="auto">
            <a:xfrm flipH="1">
              <a:off x="672" y="3360"/>
              <a:ext cx="48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6" name="Group 53"/>
          <p:cNvGrpSpPr>
            <a:grpSpLocks/>
          </p:cNvGrpSpPr>
          <p:nvPr/>
        </p:nvGrpSpPr>
        <p:grpSpPr bwMode="auto">
          <a:xfrm>
            <a:off x="3315189" y="4667947"/>
            <a:ext cx="99471" cy="457200"/>
            <a:chOff x="624" y="3072"/>
            <a:chExt cx="192" cy="336"/>
          </a:xfrm>
        </p:grpSpPr>
        <p:sp>
          <p:nvSpPr>
            <p:cNvPr id="46118" name="Freeform 54"/>
            <p:cNvSpPr>
              <a:spLocks/>
            </p:cNvSpPr>
            <p:nvPr/>
          </p:nvSpPr>
          <p:spPr bwMode="auto">
            <a:xfrm>
              <a:off x="720" y="3120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96 w 96"/>
                <a:gd name="T3" fmla="*/ 96 h 240"/>
                <a:gd name="T4" fmla="*/ 0 w 96"/>
                <a:gd name="T5" fmla="*/ 240 h 240"/>
                <a:gd name="T6" fmla="*/ 0 60000 65536"/>
                <a:gd name="T7" fmla="*/ 0 60000 65536"/>
                <a:gd name="T8" fmla="*/ 0 60000 65536"/>
                <a:gd name="T9" fmla="*/ 0 w 96"/>
                <a:gd name="T10" fmla="*/ 0 h 240"/>
                <a:gd name="T11" fmla="*/ 96 w 9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40">
                  <a:moveTo>
                    <a:pt x="0" y="0"/>
                  </a:moveTo>
                  <a:cubicBezTo>
                    <a:pt x="48" y="28"/>
                    <a:pt x="96" y="56"/>
                    <a:pt x="96" y="96"/>
                  </a:cubicBezTo>
                  <a:cubicBezTo>
                    <a:pt x="96" y="136"/>
                    <a:pt x="48" y="188"/>
                    <a:pt x="0" y="24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9" name="Line 55"/>
            <p:cNvSpPr>
              <a:spLocks noChangeShapeType="1"/>
            </p:cNvSpPr>
            <p:nvPr/>
          </p:nvSpPr>
          <p:spPr bwMode="auto">
            <a:xfrm flipH="1" flipV="1">
              <a:off x="624" y="3072"/>
              <a:ext cx="9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0" name="Line 56"/>
            <p:cNvSpPr>
              <a:spLocks noChangeShapeType="1"/>
            </p:cNvSpPr>
            <p:nvPr/>
          </p:nvSpPr>
          <p:spPr bwMode="auto">
            <a:xfrm flipH="1">
              <a:off x="672" y="3360"/>
              <a:ext cx="48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0" name="Group 53"/>
          <p:cNvGrpSpPr>
            <a:grpSpLocks/>
          </p:cNvGrpSpPr>
          <p:nvPr/>
        </p:nvGrpSpPr>
        <p:grpSpPr bwMode="auto">
          <a:xfrm>
            <a:off x="3710954" y="4664772"/>
            <a:ext cx="99470" cy="457200"/>
            <a:chOff x="624" y="3072"/>
            <a:chExt cx="192" cy="336"/>
          </a:xfrm>
        </p:grpSpPr>
        <p:sp>
          <p:nvSpPr>
            <p:cNvPr id="46115" name="Freeform 54"/>
            <p:cNvSpPr>
              <a:spLocks/>
            </p:cNvSpPr>
            <p:nvPr/>
          </p:nvSpPr>
          <p:spPr bwMode="auto">
            <a:xfrm>
              <a:off x="720" y="3120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96 w 96"/>
                <a:gd name="T3" fmla="*/ 96 h 240"/>
                <a:gd name="T4" fmla="*/ 0 w 96"/>
                <a:gd name="T5" fmla="*/ 240 h 240"/>
                <a:gd name="T6" fmla="*/ 0 60000 65536"/>
                <a:gd name="T7" fmla="*/ 0 60000 65536"/>
                <a:gd name="T8" fmla="*/ 0 60000 65536"/>
                <a:gd name="T9" fmla="*/ 0 w 96"/>
                <a:gd name="T10" fmla="*/ 0 h 240"/>
                <a:gd name="T11" fmla="*/ 96 w 9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40">
                  <a:moveTo>
                    <a:pt x="0" y="0"/>
                  </a:moveTo>
                  <a:cubicBezTo>
                    <a:pt x="48" y="28"/>
                    <a:pt x="96" y="56"/>
                    <a:pt x="96" y="96"/>
                  </a:cubicBezTo>
                  <a:cubicBezTo>
                    <a:pt x="96" y="136"/>
                    <a:pt x="48" y="188"/>
                    <a:pt x="0" y="24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6" name="Line 55"/>
            <p:cNvSpPr>
              <a:spLocks noChangeShapeType="1"/>
            </p:cNvSpPr>
            <p:nvPr/>
          </p:nvSpPr>
          <p:spPr bwMode="auto">
            <a:xfrm flipH="1" flipV="1">
              <a:off x="624" y="3072"/>
              <a:ext cx="9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7" name="Line 56"/>
            <p:cNvSpPr>
              <a:spLocks noChangeShapeType="1"/>
            </p:cNvSpPr>
            <p:nvPr/>
          </p:nvSpPr>
          <p:spPr bwMode="auto">
            <a:xfrm flipH="1">
              <a:off x="672" y="3360"/>
              <a:ext cx="48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4" name="Group 53"/>
          <p:cNvGrpSpPr>
            <a:grpSpLocks/>
          </p:cNvGrpSpPr>
          <p:nvPr/>
        </p:nvGrpSpPr>
        <p:grpSpPr bwMode="auto">
          <a:xfrm>
            <a:off x="5230650" y="4644135"/>
            <a:ext cx="99471" cy="457200"/>
            <a:chOff x="624" y="3072"/>
            <a:chExt cx="192" cy="336"/>
          </a:xfrm>
        </p:grpSpPr>
        <p:sp>
          <p:nvSpPr>
            <p:cNvPr id="46112" name="Freeform 54"/>
            <p:cNvSpPr>
              <a:spLocks/>
            </p:cNvSpPr>
            <p:nvPr/>
          </p:nvSpPr>
          <p:spPr bwMode="auto">
            <a:xfrm>
              <a:off x="720" y="3120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96 w 96"/>
                <a:gd name="T3" fmla="*/ 96 h 240"/>
                <a:gd name="T4" fmla="*/ 0 w 96"/>
                <a:gd name="T5" fmla="*/ 240 h 240"/>
                <a:gd name="T6" fmla="*/ 0 60000 65536"/>
                <a:gd name="T7" fmla="*/ 0 60000 65536"/>
                <a:gd name="T8" fmla="*/ 0 60000 65536"/>
                <a:gd name="T9" fmla="*/ 0 w 96"/>
                <a:gd name="T10" fmla="*/ 0 h 240"/>
                <a:gd name="T11" fmla="*/ 96 w 9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40">
                  <a:moveTo>
                    <a:pt x="0" y="0"/>
                  </a:moveTo>
                  <a:cubicBezTo>
                    <a:pt x="48" y="28"/>
                    <a:pt x="96" y="56"/>
                    <a:pt x="96" y="96"/>
                  </a:cubicBezTo>
                  <a:cubicBezTo>
                    <a:pt x="96" y="136"/>
                    <a:pt x="48" y="188"/>
                    <a:pt x="0" y="24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3" name="Line 55"/>
            <p:cNvSpPr>
              <a:spLocks noChangeShapeType="1"/>
            </p:cNvSpPr>
            <p:nvPr/>
          </p:nvSpPr>
          <p:spPr bwMode="auto">
            <a:xfrm flipH="1" flipV="1">
              <a:off x="624" y="3072"/>
              <a:ext cx="9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4" name="Line 56"/>
            <p:cNvSpPr>
              <a:spLocks noChangeShapeType="1"/>
            </p:cNvSpPr>
            <p:nvPr/>
          </p:nvSpPr>
          <p:spPr bwMode="auto">
            <a:xfrm flipH="1">
              <a:off x="672" y="3360"/>
              <a:ext cx="48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97279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858" grpId="0"/>
      <p:bldP spid="115863" grpId="0"/>
      <p:bldP spid="115864" grpId="0"/>
      <p:bldP spid="115865" grpId="0"/>
      <p:bldP spid="115870" grpId="0"/>
      <p:bldP spid="115871" grpId="0"/>
      <p:bldP spid="115872" grpId="0"/>
      <p:bldP spid="115881" grpId="0" animBg="1"/>
      <p:bldP spid="115882" grpId="0" animBg="1"/>
      <p:bldP spid="115883" grpId="0" animBg="1"/>
      <p:bldP spid="115884" grpId="0"/>
      <p:bldP spid="115885" grpId="0"/>
      <p:bldP spid="9" grpId="0"/>
      <p:bldP spid="6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2400" dirty="0">
                <a:solidFill>
                  <a:schemeClr val="tx2"/>
                </a:solidFill>
                <a:sym typeface="Wingdings 3" pitchFamily="18" charset="2"/>
              </a:rPr>
              <a:t>推广到</a:t>
            </a:r>
            <a:r>
              <a:rPr kumimoji="1" lang="en-US" altLang="zh-CN" sz="2400" dirty="0">
                <a:solidFill>
                  <a:schemeClr val="tx2"/>
                </a:solidFill>
                <a:sym typeface="Wingdings 3" pitchFamily="18" charset="2"/>
              </a:rPr>
              <a:t>N</a:t>
            </a:r>
            <a:r>
              <a:rPr kumimoji="1" lang="zh-CN" altLang="en-US" sz="2400" dirty="0">
                <a:solidFill>
                  <a:schemeClr val="tx2"/>
                </a:solidFill>
                <a:sym typeface="Wingdings 3" pitchFamily="18" charset="2"/>
              </a:rPr>
              <a:t>个数</a:t>
            </a:r>
          </a:p>
        </p:txBody>
      </p:sp>
      <p:grpSp>
        <p:nvGrpSpPr>
          <p:cNvPr id="47108" name="Group 57"/>
          <p:cNvGrpSpPr>
            <a:grpSpLocks/>
          </p:cNvGrpSpPr>
          <p:nvPr/>
        </p:nvGrpSpPr>
        <p:grpSpPr bwMode="auto">
          <a:xfrm>
            <a:off x="6804199" y="1670050"/>
            <a:ext cx="4979868" cy="4495800"/>
            <a:chOff x="3215" y="1052"/>
            <a:chExt cx="2353" cy="2832"/>
          </a:xfrm>
        </p:grpSpPr>
        <p:sp>
          <p:nvSpPr>
            <p:cNvPr id="47111" name="Rectangle 6"/>
            <p:cNvSpPr>
              <a:spLocks noChangeArrowheads="1"/>
            </p:cNvSpPr>
            <p:nvPr/>
          </p:nvSpPr>
          <p:spPr bwMode="auto">
            <a:xfrm>
              <a:off x="3267" y="1580"/>
              <a:ext cx="2249" cy="23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7112" name="Text Box 7"/>
            <p:cNvSpPr txBox="1">
              <a:spLocks noChangeArrowheads="1"/>
            </p:cNvSpPr>
            <p:nvPr/>
          </p:nvSpPr>
          <p:spPr bwMode="auto">
            <a:xfrm>
              <a:off x="3215" y="1580"/>
              <a:ext cx="23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</a:rPr>
                <a:t> </a:t>
              </a:r>
              <a:r>
                <a:rPr kumimoji="1" lang="zh-CN" altLang="en-US" b="1">
                  <a:latin typeface="Times New Roman" pitchFamily="18" charset="0"/>
                </a:rPr>
                <a:t>输入</a:t>
              </a:r>
              <a:r>
                <a:rPr kumimoji="1" lang="en-US" altLang="zh-CN" b="1">
                  <a:latin typeface="Times New Roman" pitchFamily="18" charset="0"/>
                </a:rPr>
                <a:t>N</a:t>
              </a:r>
              <a:r>
                <a:rPr kumimoji="1" lang="zh-CN" altLang="en-US" b="1">
                  <a:latin typeface="Times New Roman" pitchFamily="18" charset="0"/>
                </a:rPr>
                <a:t>个数给</a:t>
              </a:r>
              <a:r>
                <a:rPr kumimoji="1" lang="en-US" altLang="zh-CN" b="1">
                  <a:latin typeface="Times New Roman" pitchFamily="18" charset="0"/>
                </a:rPr>
                <a:t>a[0]</a:t>
              </a:r>
              <a:r>
                <a:rPr kumimoji="1" lang="zh-CN" altLang="en-US" b="1">
                  <a:latin typeface="Times New Roman" pitchFamily="18" charset="0"/>
                </a:rPr>
                <a:t>到</a:t>
              </a:r>
              <a:r>
                <a:rPr kumimoji="1" lang="en-US" altLang="zh-CN" b="1">
                  <a:latin typeface="Times New Roman" pitchFamily="18" charset="0"/>
                </a:rPr>
                <a:t>a[N-1]</a:t>
              </a:r>
            </a:p>
          </p:txBody>
        </p:sp>
        <p:sp>
          <p:nvSpPr>
            <p:cNvPr id="47113" name="Text Box 8"/>
            <p:cNvSpPr txBox="1">
              <a:spLocks noChangeArrowheads="1"/>
            </p:cNvSpPr>
            <p:nvPr/>
          </p:nvSpPr>
          <p:spPr bwMode="auto">
            <a:xfrm>
              <a:off x="3215" y="1916"/>
              <a:ext cx="19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</a:t>
              </a:r>
              <a:r>
                <a:rPr kumimoji="1" lang="en-US" altLang="zh-CN" b="1" dirty="0">
                  <a:latin typeface="Times New Roman" pitchFamily="18" charset="0"/>
                </a:rPr>
                <a:t>for(</a:t>
              </a:r>
              <a:r>
                <a:rPr kumimoji="1" lang="en-US" altLang="zh-CN" b="1" dirty="0" err="1">
                  <a:latin typeface="Times New Roman" pitchFamily="18" charset="0"/>
                </a:rPr>
                <a:t>i</a:t>
              </a:r>
              <a:r>
                <a:rPr kumimoji="1" lang="en-US" altLang="zh-CN" b="1" dirty="0">
                  <a:latin typeface="Times New Roman" pitchFamily="18" charset="0"/>
                  <a:sym typeface="Wingdings 3" pitchFamily="18" charset="2"/>
                </a:rPr>
                <a:t>=0; </a:t>
              </a:r>
              <a:r>
                <a:rPr kumimoji="1" lang="en-US" altLang="zh-CN" b="1" dirty="0" err="1">
                  <a:latin typeface="Times New Roman" pitchFamily="18" charset="0"/>
                  <a:sym typeface="Wingdings 3" pitchFamily="18" charset="2"/>
                </a:rPr>
                <a:t>i</a:t>
              </a:r>
              <a:r>
                <a:rPr kumimoji="1" lang="en-US" altLang="zh-CN" b="1" dirty="0">
                  <a:latin typeface="Times New Roman" pitchFamily="18" charset="0"/>
                  <a:sym typeface="Wingdings 3" pitchFamily="18" charset="2"/>
                </a:rPr>
                <a:t>&lt;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sym typeface="Wingdings 3" pitchFamily="18" charset="2"/>
                </a:rPr>
                <a:t>N-1</a:t>
              </a:r>
              <a:r>
                <a:rPr kumimoji="1" lang="en-US" altLang="zh-CN" b="1" dirty="0">
                  <a:latin typeface="Times New Roman" pitchFamily="18" charset="0"/>
                  <a:sym typeface="Wingdings 3" pitchFamily="18" charset="2"/>
                </a:rPr>
                <a:t>; </a:t>
              </a:r>
              <a:r>
                <a:rPr kumimoji="1" lang="en-US" altLang="zh-CN" b="1" dirty="0">
                  <a:latin typeface="Times New Roman" pitchFamily="18" charset="0"/>
                </a:rPr>
                <a:t>++</a:t>
              </a:r>
              <a:r>
                <a:rPr kumimoji="1" lang="en-US" altLang="zh-CN" b="1" dirty="0" err="1">
                  <a:latin typeface="Times New Roman" pitchFamily="18" charset="0"/>
                </a:rPr>
                <a:t>i</a:t>
              </a:r>
              <a:r>
                <a:rPr kumimoji="1" lang="en-US" altLang="zh-CN" b="1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47114" name="Line 9"/>
            <p:cNvSpPr>
              <a:spLocks noChangeShapeType="1"/>
            </p:cNvSpPr>
            <p:nvPr/>
          </p:nvSpPr>
          <p:spPr bwMode="auto">
            <a:xfrm>
              <a:off x="3267" y="1868"/>
              <a:ext cx="2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5" name="Line 10"/>
            <p:cNvSpPr>
              <a:spLocks noChangeShapeType="1"/>
            </p:cNvSpPr>
            <p:nvPr/>
          </p:nvSpPr>
          <p:spPr bwMode="auto">
            <a:xfrm>
              <a:off x="3633" y="2204"/>
              <a:ext cx="18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6" name="Line 11"/>
            <p:cNvSpPr>
              <a:spLocks noChangeShapeType="1"/>
            </p:cNvSpPr>
            <p:nvPr/>
          </p:nvSpPr>
          <p:spPr bwMode="auto">
            <a:xfrm>
              <a:off x="3633" y="220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7" name="Line 12"/>
            <p:cNvSpPr>
              <a:spLocks noChangeShapeType="1"/>
            </p:cNvSpPr>
            <p:nvPr/>
          </p:nvSpPr>
          <p:spPr bwMode="auto">
            <a:xfrm>
              <a:off x="3267" y="3548"/>
              <a:ext cx="2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8" name="Text Box 13"/>
            <p:cNvSpPr txBox="1">
              <a:spLocks noChangeArrowheads="1"/>
            </p:cNvSpPr>
            <p:nvPr/>
          </p:nvSpPr>
          <p:spPr bwMode="auto">
            <a:xfrm>
              <a:off x="3320" y="1052"/>
              <a:ext cx="8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int a[N]</a:t>
              </a:r>
            </a:p>
          </p:txBody>
        </p:sp>
        <p:sp>
          <p:nvSpPr>
            <p:cNvPr id="47119" name="Line 14"/>
            <p:cNvSpPr>
              <a:spLocks noChangeShapeType="1"/>
            </p:cNvSpPr>
            <p:nvPr/>
          </p:nvSpPr>
          <p:spPr bwMode="auto">
            <a:xfrm>
              <a:off x="3895" y="2492"/>
              <a:ext cx="115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0" name="Line 15"/>
            <p:cNvSpPr>
              <a:spLocks noChangeShapeType="1"/>
            </p:cNvSpPr>
            <p:nvPr/>
          </p:nvSpPr>
          <p:spPr bwMode="auto">
            <a:xfrm>
              <a:off x="3895" y="2876"/>
              <a:ext cx="16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1" name="Line 16"/>
            <p:cNvSpPr>
              <a:spLocks noChangeShapeType="1"/>
            </p:cNvSpPr>
            <p:nvPr/>
          </p:nvSpPr>
          <p:spPr bwMode="auto">
            <a:xfrm flipV="1">
              <a:off x="5045" y="2492"/>
              <a:ext cx="471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2" name="Line 17"/>
            <p:cNvSpPr>
              <a:spLocks noChangeShapeType="1"/>
            </p:cNvSpPr>
            <p:nvPr/>
          </p:nvSpPr>
          <p:spPr bwMode="auto">
            <a:xfrm>
              <a:off x="5045" y="287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3" name="Rectangle 18"/>
            <p:cNvSpPr>
              <a:spLocks noChangeArrowheads="1"/>
            </p:cNvSpPr>
            <p:nvPr/>
          </p:nvSpPr>
          <p:spPr bwMode="auto">
            <a:xfrm>
              <a:off x="3895" y="2492"/>
              <a:ext cx="1621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7124" name="Text Box 19"/>
            <p:cNvSpPr txBox="1">
              <a:spLocks noChangeArrowheads="1"/>
            </p:cNvSpPr>
            <p:nvPr/>
          </p:nvSpPr>
          <p:spPr bwMode="auto">
            <a:xfrm>
              <a:off x="4052" y="2684"/>
              <a:ext cx="2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7125" name="Text Box 20"/>
            <p:cNvSpPr txBox="1">
              <a:spLocks noChangeArrowheads="1"/>
            </p:cNvSpPr>
            <p:nvPr/>
          </p:nvSpPr>
          <p:spPr bwMode="auto">
            <a:xfrm>
              <a:off x="5307" y="2636"/>
              <a:ext cx="1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7126" name="Text Box 21"/>
            <p:cNvSpPr txBox="1">
              <a:spLocks noChangeArrowheads="1"/>
            </p:cNvSpPr>
            <p:nvPr/>
          </p:nvSpPr>
          <p:spPr bwMode="auto">
            <a:xfrm>
              <a:off x="3895" y="3030"/>
              <a:ext cx="12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dirty="0">
                  <a:latin typeface="Times New Roman" pitchFamily="18" charset="0"/>
                </a:rPr>
                <a:t> </a:t>
              </a:r>
              <a:r>
                <a:rPr kumimoji="1" lang="en-US" altLang="zh-CN" b="1" dirty="0">
                  <a:latin typeface="Times New Roman" pitchFamily="18" charset="0"/>
                </a:rPr>
                <a:t>a[j]       a[j+1]</a:t>
              </a:r>
            </a:p>
          </p:txBody>
        </p:sp>
        <p:sp>
          <p:nvSpPr>
            <p:cNvPr id="47127" name="AutoShape 22"/>
            <p:cNvSpPr>
              <a:spLocks noChangeArrowheads="1"/>
            </p:cNvSpPr>
            <p:nvPr/>
          </p:nvSpPr>
          <p:spPr bwMode="auto">
            <a:xfrm>
              <a:off x="4177" y="3116"/>
              <a:ext cx="209" cy="144"/>
            </a:xfrm>
            <a:prstGeom prst="leftRightArrow">
              <a:avLst>
                <a:gd name="adj1" fmla="val 50000"/>
                <a:gd name="adj2" fmla="val 29028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7128" name="Text Box 23"/>
            <p:cNvSpPr txBox="1">
              <a:spLocks noChangeArrowheads="1"/>
            </p:cNvSpPr>
            <p:nvPr/>
          </p:nvSpPr>
          <p:spPr bwMode="auto">
            <a:xfrm>
              <a:off x="4365" y="2454"/>
              <a:ext cx="10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</a:rPr>
                <a:t> </a:t>
              </a:r>
              <a:r>
                <a:rPr kumimoji="1" lang="en-US" altLang="zh-CN" b="1">
                  <a:latin typeface="Times New Roman" pitchFamily="18" charset="0"/>
                </a:rPr>
                <a:t>a[j]&gt;a[j+1]</a:t>
              </a:r>
            </a:p>
          </p:txBody>
        </p:sp>
        <p:sp>
          <p:nvSpPr>
            <p:cNvPr id="47129" name="Text Box 24"/>
            <p:cNvSpPr txBox="1">
              <a:spLocks noChangeArrowheads="1"/>
            </p:cNvSpPr>
            <p:nvPr/>
          </p:nvSpPr>
          <p:spPr bwMode="auto">
            <a:xfrm>
              <a:off x="3581" y="2204"/>
              <a:ext cx="19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</a:t>
              </a:r>
              <a:r>
                <a:rPr kumimoji="1" lang="en-US" altLang="zh-CN" b="1" dirty="0">
                  <a:latin typeface="Times New Roman" pitchFamily="18" charset="0"/>
                </a:rPr>
                <a:t>for(j=0; j&lt;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N-1-i</a:t>
              </a:r>
              <a:r>
                <a:rPr kumimoji="1" lang="en-US" altLang="zh-CN" b="1" dirty="0">
                  <a:latin typeface="Times New Roman" pitchFamily="18" charset="0"/>
                </a:rPr>
                <a:t>; ++j)</a:t>
              </a:r>
              <a:endParaRPr kumimoji="1" lang="en-US" altLang="zh-CN" b="1" baseline="30000" dirty="0">
                <a:latin typeface="Times New Roman" pitchFamily="18" charset="0"/>
              </a:endParaRPr>
            </a:p>
          </p:txBody>
        </p:sp>
        <p:sp>
          <p:nvSpPr>
            <p:cNvPr id="47130" name="Text Box 25"/>
            <p:cNvSpPr txBox="1">
              <a:spLocks noChangeArrowheads="1"/>
            </p:cNvSpPr>
            <p:nvPr/>
          </p:nvSpPr>
          <p:spPr bwMode="auto">
            <a:xfrm>
              <a:off x="3267" y="3596"/>
              <a:ext cx="19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</a:rPr>
                <a:t> </a:t>
              </a:r>
              <a:r>
                <a:rPr kumimoji="1" lang="zh-CN" altLang="en-US" b="1">
                  <a:latin typeface="Times New Roman" pitchFamily="18" charset="0"/>
                </a:rPr>
                <a:t>输出</a:t>
              </a:r>
              <a:r>
                <a:rPr kumimoji="1" lang="en-US" altLang="zh-CN" b="1">
                  <a:latin typeface="Times New Roman" pitchFamily="18" charset="0"/>
                </a:rPr>
                <a:t>a[0]</a:t>
              </a:r>
              <a:r>
                <a:rPr kumimoji="1" lang="zh-CN" altLang="en-US" b="1">
                  <a:latin typeface="Times New Roman" pitchFamily="18" charset="0"/>
                </a:rPr>
                <a:t>到</a:t>
              </a:r>
              <a:r>
                <a:rPr kumimoji="1" lang="en-US" altLang="zh-CN" b="1">
                  <a:latin typeface="Times New Roman" pitchFamily="18" charset="0"/>
                </a:rPr>
                <a:t>a[N-1]</a:t>
              </a:r>
            </a:p>
          </p:txBody>
        </p:sp>
      </p:grpSp>
      <p:sp>
        <p:nvSpPr>
          <p:cNvPr id="277584" name="AutoShape 80"/>
          <p:cNvSpPr>
            <a:spLocks noChangeArrowheads="1"/>
          </p:cNvSpPr>
          <p:nvPr/>
        </p:nvSpPr>
        <p:spPr bwMode="auto">
          <a:xfrm>
            <a:off x="1513218" y="2898538"/>
            <a:ext cx="3960000" cy="1656000"/>
          </a:xfrm>
          <a:prstGeom prst="wedgeRectCallout">
            <a:avLst>
              <a:gd name="adj1" fmla="val 122211"/>
              <a:gd name="adj2" fmla="val 85959"/>
            </a:avLst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>
            <a:flatTx/>
          </a:bodyPr>
          <a:lstStyle/>
          <a:p>
            <a:pPr algn="just" eaLnBrk="1" hangingPunct="1">
              <a:spcBef>
                <a:spcPts val="0"/>
              </a:spcBef>
              <a:buSzPct val="85000"/>
            </a:pPr>
            <a:r>
              <a:rPr kumimoji="1" lang="zh-CN" alt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 3" pitchFamily="18" charset="2"/>
              </a:rPr>
              <a:t> 交换</a:t>
            </a:r>
          </a:p>
          <a:p>
            <a:pPr algn="just" eaLnBrk="1" hangingPunct="1">
              <a:spcBef>
                <a:spcPts val="0"/>
              </a:spcBef>
              <a:buSzPct val="85000"/>
            </a:pPr>
            <a:r>
              <a:rPr kumimoji="1" lang="zh-CN" alt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 3" pitchFamily="18" charset="2"/>
              </a:rPr>
              <a:t>    </a:t>
            </a:r>
            <a:r>
              <a:rPr kumimoji="1"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 3" pitchFamily="18" charset="2"/>
              </a:rPr>
              <a:t>temp = a[j]; </a:t>
            </a:r>
          </a:p>
          <a:p>
            <a:pPr algn="just" eaLnBrk="1" hangingPunct="1">
              <a:spcBef>
                <a:spcPts val="0"/>
              </a:spcBef>
              <a:buSzPct val="85000"/>
            </a:pPr>
            <a:r>
              <a:rPr kumimoji="1"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 3" pitchFamily="18" charset="2"/>
              </a:rPr>
              <a:t>    a[j] = a[j+1];</a:t>
            </a:r>
          </a:p>
          <a:p>
            <a:pPr algn="just" eaLnBrk="1" hangingPunct="1">
              <a:spcBef>
                <a:spcPts val="0"/>
              </a:spcBef>
              <a:buSzPct val="85000"/>
            </a:pPr>
            <a:r>
              <a:rPr kumimoji="1"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 3" pitchFamily="18" charset="2"/>
              </a:rPr>
              <a:t>    a[j+1] = temp;</a:t>
            </a:r>
          </a:p>
        </p:txBody>
      </p:sp>
      <p:sp>
        <p:nvSpPr>
          <p:cNvPr id="4711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2181122C-8EB1-4ACD-A208-90B416423C57}" type="slidenum">
              <a:rPr lang="en-US" altLang="zh-CN" sz="1200">
                <a:ea typeface="楷体_GB2312" pitchFamily="49" charset="-122"/>
              </a:rPr>
              <a:pPr algn="r" eaLnBrk="1" hangingPunct="1"/>
              <a:t>45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9362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8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174" y="1196975"/>
            <a:ext cx="5508967" cy="504031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#define N 4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main( 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{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a[N];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("%d", &amp;a[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FontTx/>
              <a:buNone/>
            </a:pP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("%d \t", a[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]);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	return 0;                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}</a:t>
            </a: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5902616" y="1196975"/>
            <a:ext cx="5892033" cy="3762195"/>
          </a:xfrm>
          <a:prstGeom prst="wedgeRectCallout">
            <a:avLst>
              <a:gd name="adj1" fmla="val -72378"/>
              <a:gd name="adj2" fmla="val 271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eaLnBrk="1" hangingPunct="1">
              <a:spcBef>
                <a:spcPct val="20000"/>
              </a:spcBef>
              <a:buSzPct val="85000"/>
            </a:pPr>
            <a:r>
              <a:rPr kumimoji="1" lang="zh-CN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for(</a:t>
            </a:r>
            <a:r>
              <a:rPr kumimoji="1"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i</a:t>
            </a: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=0; </a:t>
            </a:r>
            <a:r>
              <a:rPr kumimoji="1"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i</a:t>
            </a: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&lt;N-1; ++</a:t>
            </a:r>
            <a:r>
              <a:rPr kumimoji="1"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i</a:t>
            </a: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)</a:t>
            </a:r>
          </a:p>
          <a:p>
            <a:pPr algn="just" eaLnBrk="1" hangingPunct="1">
              <a:spcBef>
                <a:spcPct val="20000"/>
              </a:spcBef>
              <a:buSzPct val="85000"/>
            </a:pP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 	for(j=0; j&lt;N-1-i; ++j)</a:t>
            </a:r>
          </a:p>
          <a:p>
            <a:pPr algn="just" eaLnBrk="1" hangingPunct="1">
              <a:spcBef>
                <a:spcPct val="20000"/>
              </a:spcBef>
              <a:buSzPct val="85000"/>
            </a:pP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     		if(a[j]&gt;a[j+1])</a:t>
            </a:r>
          </a:p>
          <a:p>
            <a:pPr algn="just" eaLnBrk="1" hangingPunct="1">
              <a:spcBef>
                <a:spcPct val="20000"/>
              </a:spcBef>
              <a:buSzPct val="85000"/>
            </a:pP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          {</a:t>
            </a:r>
          </a:p>
          <a:p>
            <a:pPr algn="just" eaLnBrk="1" hangingPunct="1">
              <a:spcBef>
                <a:spcPct val="20000"/>
              </a:spcBef>
              <a:buSzPct val="85000"/>
            </a:pP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			</a:t>
            </a:r>
            <a:r>
              <a:rPr kumimoji="1"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int</a:t>
            </a: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 temp=a[j]; </a:t>
            </a:r>
          </a:p>
          <a:p>
            <a:pPr algn="just" eaLnBrk="1" hangingPunct="1">
              <a:spcBef>
                <a:spcPct val="20000"/>
              </a:spcBef>
              <a:buSzPct val="85000"/>
            </a:pP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			a[j]=a[j+1];</a:t>
            </a:r>
          </a:p>
          <a:p>
            <a:pPr algn="just" eaLnBrk="1" hangingPunct="1">
              <a:spcBef>
                <a:spcPct val="20000"/>
              </a:spcBef>
              <a:buSzPct val="85000"/>
            </a:pP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			a[j+1]=temp;</a:t>
            </a:r>
          </a:p>
          <a:p>
            <a:pPr algn="just" eaLnBrk="1" hangingPunct="1">
              <a:spcBef>
                <a:spcPct val="20000"/>
              </a:spcBef>
              <a:buSzPct val="85000"/>
            </a:pP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	   	}</a:t>
            </a:r>
            <a:endParaRPr kumimoji="1" lang="zh-CN" alt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</p:txBody>
      </p:sp>
      <p:sp>
        <p:nvSpPr>
          <p:cNvPr id="4813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0EAAE58F-25B9-4DF9-AE02-240F6A3C6906}" type="slidenum">
              <a:rPr lang="en-US" altLang="zh-CN" sz="1200">
                <a:ea typeface="楷体_GB2312" pitchFamily="49" charset="-122"/>
              </a:rPr>
              <a:pPr algn="r" eaLnBrk="1" hangingPunct="1"/>
              <a:t>46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64289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46560" y="44450"/>
            <a:ext cx="7297317" cy="3786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#define N 4</a:t>
            </a:r>
            <a:r>
              <a:rPr kumimoji="1" lang="en-US" altLang="zh-CN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</a:t>
            </a:r>
          </a:p>
          <a:p>
            <a:pPr eaLnBrk="1" hangingPunct="1"/>
            <a:r>
              <a:rPr kumimoji="1"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int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main( )</a:t>
            </a:r>
          </a:p>
          <a:p>
            <a:pPr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{	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int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a[N];</a:t>
            </a:r>
          </a:p>
          <a:p>
            <a:pPr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	for(int 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=0; 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&lt; N; ++</a:t>
            </a:r>
            <a:r>
              <a:rPr kumimoji="1"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)</a:t>
            </a:r>
          </a:p>
          <a:p>
            <a:pPr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	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("%d", &amp;a[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]);</a:t>
            </a:r>
            <a:endParaRPr kumimoji="1" lang="en-US" altLang="zh-CN" b="1" dirty="0"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  <a:p>
            <a:pPr eaLnBrk="1" hangingPunct="1"/>
            <a:endParaRPr kumimoji="1" lang="en-US" altLang="zh-CN" b="1" dirty="0"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  <a:p>
            <a:pPr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	</a:t>
            </a:r>
            <a:r>
              <a:rPr kumimoji="1"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BubbleSort</a:t>
            </a: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(a, N); </a:t>
            </a:r>
            <a:endParaRPr kumimoji="1" lang="en-US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  <a:p>
            <a:pPr eaLnBrk="1" hangingPunct="1"/>
            <a:endParaRPr kumimoji="1" lang="en-US" altLang="zh-CN" b="1" dirty="0"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  <a:p>
            <a:pPr eaLnBrk="1" hangingPunct="1"/>
            <a:r>
              <a:rPr kumimoji="1" lang="en-US" altLang="zh-CN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	</a:t>
            </a:r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…</a:t>
            </a:r>
            <a:endParaRPr kumimoji="1" lang="en-US" altLang="zh-CN" b="1" dirty="0">
              <a:solidFill>
                <a:srgbClr val="003366"/>
              </a:solidFill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  <a:p>
            <a:pPr eaLnBrk="1" hangingPunct="1"/>
            <a:r>
              <a:rPr kumimoji="1"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}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2014805" y="2663825"/>
            <a:ext cx="9407359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BubbleSort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 ],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count)  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{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 count-1; 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j = 0; j &lt; count-1-i; ++j)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if(sdata[j] &gt; sdata[j+1])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eaLnBrk="1" hangingPunct="1"/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temp = sdata[j];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				sdata[j] = sdata[j+1];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				sdata[j+1] = temp;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14886" y="1912009"/>
            <a:ext cx="2990461" cy="660400"/>
            <a:chOff x="1791" y="1064"/>
            <a:chExt cx="2314" cy="416"/>
          </a:xfrm>
        </p:grpSpPr>
        <p:sp>
          <p:nvSpPr>
            <p:cNvPr id="49162" name="Freeform 5"/>
            <p:cNvSpPr>
              <a:spLocks/>
            </p:cNvSpPr>
            <p:nvPr/>
          </p:nvSpPr>
          <p:spPr bwMode="auto">
            <a:xfrm>
              <a:off x="1791" y="1064"/>
              <a:ext cx="2268" cy="325"/>
            </a:xfrm>
            <a:custGeom>
              <a:avLst/>
              <a:gdLst>
                <a:gd name="T0" fmla="*/ 0 w 2268"/>
                <a:gd name="T1" fmla="*/ 280 h 325"/>
                <a:gd name="T2" fmla="*/ 1769 w 2268"/>
                <a:gd name="T3" fmla="*/ 7 h 325"/>
                <a:gd name="T4" fmla="*/ 2268 w 2268"/>
                <a:gd name="T5" fmla="*/ 325 h 325"/>
                <a:gd name="T6" fmla="*/ 0 60000 65536"/>
                <a:gd name="T7" fmla="*/ 0 60000 65536"/>
                <a:gd name="T8" fmla="*/ 0 60000 65536"/>
                <a:gd name="T9" fmla="*/ 0 w 2268"/>
                <a:gd name="T10" fmla="*/ 0 h 325"/>
                <a:gd name="T11" fmla="*/ 2268 w 2268"/>
                <a:gd name="T12" fmla="*/ 325 h 3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8" h="325">
                  <a:moveTo>
                    <a:pt x="0" y="280"/>
                  </a:moveTo>
                  <a:cubicBezTo>
                    <a:pt x="695" y="140"/>
                    <a:pt x="1391" y="0"/>
                    <a:pt x="1769" y="7"/>
                  </a:cubicBezTo>
                  <a:cubicBezTo>
                    <a:pt x="2147" y="14"/>
                    <a:pt x="2207" y="169"/>
                    <a:pt x="2268" y="325"/>
                  </a:cubicBezTo>
                </a:path>
              </a:pathLst>
            </a:custGeom>
            <a:noFill/>
            <a:ln w="952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3" name="Line 6"/>
            <p:cNvSpPr>
              <a:spLocks noChangeShapeType="1"/>
            </p:cNvSpPr>
            <p:nvPr/>
          </p:nvSpPr>
          <p:spPr bwMode="auto">
            <a:xfrm>
              <a:off x="4059" y="1389"/>
              <a:ext cx="46" cy="91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844956" y="1313765"/>
            <a:ext cx="4675635" cy="1277938"/>
            <a:chOff x="1791" y="1064"/>
            <a:chExt cx="2314" cy="416"/>
          </a:xfrm>
        </p:grpSpPr>
        <p:sp>
          <p:nvSpPr>
            <p:cNvPr id="49160" name="Freeform 8"/>
            <p:cNvSpPr>
              <a:spLocks/>
            </p:cNvSpPr>
            <p:nvPr/>
          </p:nvSpPr>
          <p:spPr bwMode="auto">
            <a:xfrm>
              <a:off x="1791" y="1064"/>
              <a:ext cx="2268" cy="325"/>
            </a:xfrm>
            <a:custGeom>
              <a:avLst/>
              <a:gdLst>
                <a:gd name="T0" fmla="*/ 0 w 2268"/>
                <a:gd name="T1" fmla="*/ 280 h 325"/>
                <a:gd name="T2" fmla="*/ 1769 w 2268"/>
                <a:gd name="T3" fmla="*/ 7 h 325"/>
                <a:gd name="T4" fmla="*/ 2268 w 2268"/>
                <a:gd name="T5" fmla="*/ 325 h 325"/>
                <a:gd name="T6" fmla="*/ 0 60000 65536"/>
                <a:gd name="T7" fmla="*/ 0 60000 65536"/>
                <a:gd name="T8" fmla="*/ 0 60000 65536"/>
                <a:gd name="T9" fmla="*/ 0 w 2268"/>
                <a:gd name="T10" fmla="*/ 0 h 325"/>
                <a:gd name="T11" fmla="*/ 2268 w 2268"/>
                <a:gd name="T12" fmla="*/ 325 h 3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8" h="325">
                  <a:moveTo>
                    <a:pt x="0" y="280"/>
                  </a:moveTo>
                  <a:cubicBezTo>
                    <a:pt x="695" y="140"/>
                    <a:pt x="1391" y="0"/>
                    <a:pt x="1769" y="7"/>
                  </a:cubicBezTo>
                  <a:cubicBezTo>
                    <a:pt x="2147" y="14"/>
                    <a:pt x="2207" y="169"/>
                    <a:pt x="2268" y="325"/>
                  </a:cubicBezTo>
                </a:path>
              </a:pathLst>
            </a:custGeom>
            <a:noFill/>
            <a:ln w="952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1" name="Line 9"/>
            <p:cNvSpPr>
              <a:spLocks noChangeShapeType="1"/>
            </p:cNvSpPr>
            <p:nvPr/>
          </p:nvSpPr>
          <p:spPr bwMode="auto">
            <a:xfrm>
              <a:off x="4059" y="1389"/>
              <a:ext cx="46" cy="91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15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02CB8294-DAD2-4409-8474-88F778E97884}" type="slidenum">
              <a:rPr lang="en-US" altLang="zh-CN" sz="1200">
                <a:ea typeface="楷体_GB2312" pitchFamily="49" charset="-122"/>
              </a:rPr>
              <a:pPr algn="r" eaLnBrk="1" hangingPunct="1"/>
              <a:t>47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7474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选择法排序</a:t>
            </a:r>
            <a:endParaRPr lang="zh-CN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2400"/>
              <a:t>从</a:t>
            </a:r>
            <a:r>
              <a:rPr lang="en-US" altLang="zh-CN" sz="2400"/>
              <a:t>N</a:t>
            </a:r>
            <a:r>
              <a:rPr lang="zh-CN" altLang="zh-CN" sz="2400"/>
              <a:t>个数中找出最大者，与第</a:t>
            </a:r>
            <a:r>
              <a:rPr lang="en-US" altLang="zh-CN" sz="2400"/>
              <a:t>N</a:t>
            </a:r>
            <a:r>
              <a:rPr lang="zh-CN" altLang="zh-CN" sz="2400"/>
              <a:t>个数交换位置；然后从剩余的</a:t>
            </a:r>
            <a:r>
              <a:rPr lang="en-US" altLang="zh-CN" sz="2400"/>
              <a:t>N-1</a:t>
            </a:r>
            <a:r>
              <a:rPr lang="zh-CN" altLang="zh-CN" sz="2400"/>
              <a:t>个数中再找出最大者，与第</a:t>
            </a:r>
            <a:r>
              <a:rPr lang="en-US" altLang="zh-CN" sz="2400"/>
              <a:t>N-1</a:t>
            </a:r>
            <a:r>
              <a:rPr lang="zh-CN" altLang="zh-CN" sz="2400"/>
              <a:t>个数交换位置；</a:t>
            </a:r>
            <a:r>
              <a:rPr lang="en-US" altLang="zh-CN" sz="2400"/>
              <a:t>…</a:t>
            </a:r>
            <a:r>
              <a:rPr lang="zh-CN" altLang="zh-CN" sz="2400"/>
              <a:t>；直到只剩下一个数为止</a:t>
            </a:r>
            <a:endParaRPr lang="en-US" altLang="zh-CN" sz="2400"/>
          </a:p>
          <a:p>
            <a:r>
              <a:rPr lang="en-US" altLang="zh-CN" sz="2400"/>
              <a:t>N</a:t>
            </a:r>
            <a:r>
              <a:rPr lang="zh-CN" altLang="zh-CN" sz="2400"/>
              <a:t>个数选择</a:t>
            </a:r>
            <a:r>
              <a:rPr lang="en-US" altLang="zh-CN" sz="2400"/>
              <a:t>N-1</a:t>
            </a:r>
            <a:r>
              <a:rPr lang="zh-CN" altLang="zh-CN" sz="2400"/>
              <a:t>趟，每趟内比较的次数随趟数递减，且</a:t>
            </a:r>
            <a:r>
              <a:rPr lang="zh-CN" altLang="zh-CN" sz="2400">
                <a:solidFill>
                  <a:srgbClr val="FF0000"/>
                </a:solidFill>
              </a:rPr>
              <a:t>不是每次比较都进行元素交换操作</a:t>
            </a:r>
            <a:r>
              <a:rPr lang="zh-CN" altLang="zh-CN" sz="2400"/>
              <a:t>。</a:t>
            </a:r>
            <a:endParaRPr lang="zh-CN" altLang="en-US" sz="2400"/>
          </a:p>
        </p:txBody>
      </p:sp>
      <p:grpSp>
        <p:nvGrpSpPr>
          <p:cNvPr id="2" name="Group 144"/>
          <p:cNvGrpSpPr>
            <a:grpSpLocks/>
          </p:cNvGrpSpPr>
          <p:nvPr/>
        </p:nvGrpSpPr>
        <p:grpSpPr bwMode="auto">
          <a:xfrm>
            <a:off x="6154465" y="2419350"/>
            <a:ext cx="5784098" cy="3962400"/>
            <a:chOff x="2971" y="1524"/>
            <a:chExt cx="2733" cy="2496"/>
          </a:xfrm>
        </p:grpSpPr>
        <p:sp>
          <p:nvSpPr>
            <p:cNvPr id="50205" name="Rectangle 3"/>
            <p:cNvSpPr>
              <a:spLocks noChangeArrowheads="1"/>
            </p:cNvSpPr>
            <p:nvPr/>
          </p:nvSpPr>
          <p:spPr bwMode="auto">
            <a:xfrm>
              <a:off x="3032" y="1524"/>
              <a:ext cx="2611" cy="2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0206" name="Text Box 4"/>
            <p:cNvSpPr txBox="1">
              <a:spLocks noChangeArrowheads="1"/>
            </p:cNvSpPr>
            <p:nvPr/>
          </p:nvSpPr>
          <p:spPr bwMode="auto">
            <a:xfrm>
              <a:off x="2971" y="1524"/>
              <a:ext cx="27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</a:rPr>
                <a:t> </a:t>
              </a:r>
              <a:r>
                <a:rPr kumimoji="1" lang="zh-CN" altLang="en-US" b="1">
                  <a:latin typeface="Times New Roman" pitchFamily="18" charset="0"/>
                </a:rPr>
                <a:t>输入</a:t>
              </a:r>
              <a:r>
                <a:rPr kumimoji="1" lang="en-US" altLang="zh-CN" b="1">
                  <a:latin typeface="Times New Roman" pitchFamily="18" charset="0"/>
                </a:rPr>
                <a:t>N</a:t>
              </a:r>
              <a:r>
                <a:rPr kumimoji="1" lang="zh-CN" altLang="en-US" b="1">
                  <a:latin typeface="Times New Roman" pitchFamily="18" charset="0"/>
                </a:rPr>
                <a:t>个数给</a:t>
              </a:r>
              <a:r>
                <a:rPr kumimoji="1" lang="en-US" altLang="zh-CN" b="1">
                  <a:latin typeface="Times New Roman" pitchFamily="18" charset="0"/>
                </a:rPr>
                <a:t>a[0]</a:t>
              </a:r>
              <a:r>
                <a:rPr kumimoji="1" lang="zh-CN" altLang="en-US" b="1">
                  <a:latin typeface="Times New Roman" pitchFamily="18" charset="0"/>
                </a:rPr>
                <a:t>到</a:t>
              </a:r>
              <a:r>
                <a:rPr kumimoji="1" lang="en-US" altLang="zh-CN" b="1">
                  <a:latin typeface="Times New Roman" pitchFamily="18" charset="0"/>
                </a:rPr>
                <a:t>a[N-1]</a:t>
              </a:r>
            </a:p>
          </p:txBody>
        </p:sp>
        <p:sp>
          <p:nvSpPr>
            <p:cNvPr id="50207" name="Text Box 5"/>
            <p:cNvSpPr txBox="1">
              <a:spLocks noChangeArrowheads="1"/>
            </p:cNvSpPr>
            <p:nvPr/>
          </p:nvSpPr>
          <p:spPr bwMode="auto">
            <a:xfrm>
              <a:off x="2971" y="1812"/>
              <a:ext cx="2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</a:t>
              </a:r>
              <a:r>
                <a:rPr kumimoji="1" lang="en-US" altLang="zh-CN" b="1" dirty="0">
                  <a:latin typeface="Times New Roman" pitchFamily="18" charset="0"/>
                </a:rPr>
                <a:t>for(</a:t>
              </a:r>
              <a:r>
                <a:rPr kumimoji="1" lang="en-US" altLang="zh-CN" b="1" dirty="0" err="1">
                  <a:latin typeface="Times New Roman" pitchFamily="18" charset="0"/>
                </a:rPr>
                <a:t>i</a:t>
              </a:r>
              <a:r>
                <a:rPr kumimoji="1" lang="en-US" altLang="zh-CN" b="1" dirty="0">
                  <a:latin typeface="Times New Roman" pitchFamily="18" charset="0"/>
                </a:rPr>
                <a:t>=N; </a:t>
              </a:r>
              <a:r>
                <a:rPr kumimoji="1" lang="en-US" altLang="zh-CN" b="1" dirty="0" err="1">
                  <a:latin typeface="Times New Roman" pitchFamily="18" charset="0"/>
                </a:rPr>
                <a:t>i</a:t>
              </a:r>
              <a:r>
                <a:rPr kumimoji="1" lang="en-US" altLang="zh-CN" b="1" dirty="0">
                  <a:latin typeface="Times New Roman" pitchFamily="18" charset="0"/>
                </a:rPr>
                <a:t>&gt;1; --</a:t>
              </a:r>
              <a:r>
                <a:rPr kumimoji="1" lang="en-US" altLang="zh-CN" b="1" dirty="0" err="1">
                  <a:latin typeface="Times New Roman" pitchFamily="18" charset="0"/>
                </a:rPr>
                <a:t>i</a:t>
              </a:r>
              <a:r>
                <a:rPr kumimoji="1" lang="en-US" altLang="zh-CN" b="1" dirty="0">
                  <a:latin typeface="Times New Roman" pitchFamily="18" charset="0"/>
                </a:rPr>
                <a:t>)</a:t>
              </a:r>
              <a:endParaRPr kumimoji="1" lang="en-US" altLang="zh-CN" b="1" baseline="30000" dirty="0">
                <a:latin typeface="Times New Roman" pitchFamily="18" charset="0"/>
              </a:endParaRPr>
            </a:p>
          </p:txBody>
        </p:sp>
        <p:sp>
          <p:nvSpPr>
            <p:cNvPr id="50208" name="Line 6"/>
            <p:cNvSpPr>
              <a:spLocks noChangeShapeType="1"/>
            </p:cNvSpPr>
            <p:nvPr/>
          </p:nvSpPr>
          <p:spPr bwMode="auto">
            <a:xfrm>
              <a:off x="3032" y="1812"/>
              <a:ext cx="2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9" name="Line 7"/>
            <p:cNvSpPr>
              <a:spLocks noChangeShapeType="1"/>
            </p:cNvSpPr>
            <p:nvPr/>
          </p:nvSpPr>
          <p:spPr bwMode="auto">
            <a:xfrm>
              <a:off x="3457" y="2340"/>
              <a:ext cx="21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0" name="Line 8"/>
            <p:cNvSpPr>
              <a:spLocks noChangeShapeType="1"/>
            </p:cNvSpPr>
            <p:nvPr/>
          </p:nvSpPr>
          <p:spPr bwMode="auto">
            <a:xfrm>
              <a:off x="3457" y="210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1" name="Line 9"/>
            <p:cNvSpPr>
              <a:spLocks noChangeShapeType="1"/>
            </p:cNvSpPr>
            <p:nvPr/>
          </p:nvSpPr>
          <p:spPr bwMode="auto">
            <a:xfrm>
              <a:off x="3032" y="3684"/>
              <a:ext cx="2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2" name="Line 11"/>
            <p:cNvSpPr>
              <a:spLocks noChangeShapeType="1"/>
            </p:cNvSpPr>
            <p:nvPr/>
          </p:nvSpPr>
          <p:spPr bwMode="auto">
            <a:xfrm>
              <a:off x="3760" y="2628"/>
              <a:ext cx="1337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3" name="Line 12"/>
            <p:cNvSpPr>
              <a:spLocks noChangeShapeType="1"/>
            </p:cNvSpPr>
            <p:nvPr/>
          </p:nvSpPr>
          <p:spPr bwMode="auto">
            <a:xfrm>
              <a:off x="3760" y="3012"/>
              <a:ext cx="18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4" name="Line 13"/>
            <p:cNvSpPr>
              <a:spLocks noChangeShapeType="1"/>
            </p:cNvSpPr>
            <p:nvPr/>
          </p:nvSpPr>
          <p:spPr bwMode="auto">
            <a:xfrm flipV="1">
              <a:off x="5097" y="2628"/>
              <a:ext cx="54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5" name="Line 14"/>
            <p:cNvSpPr>
              <a:spLocks noChangeShapeType="1"/>
            </p:cNvSpPr>
            <p:nvPr/>
          </p:nvSpPr>
          <p:spPr bwMode="auto">
            <a:xfrm>
              <a:off x="5097" y="301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6" name="Rectangle 15"/>
            <p:cNvSpPr>
              <a:spLocks noChangeArrowheads="1"/>
            </p:cNvSpPr>
            <p:nvPr/>
          </p:nvSpPr>
          <p:spPr bwMode="auto">
            <a:xfrm>
              <a:off x="3760" y="2628"/>
              <a:ext cx="1883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0217" name="Text Box 16"/>
            <p:cNvSpPr txBox="1">
              <a:spLocks noChangeArrowheads="1"/>
            </p:cNvSpPr>
            <p:nvPr/>
          </p:nvSpPr>
          <p:spPr bwMode="auto">
            <a:xfrm>
              <a:off x="3942" y="2820"/>
              <a:ext cx="2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50218" name="Text Box 17"/>
            <p:cNvSpPr txBox="1">
              <a:spLocks noChangeArrowheads="1"/>
            </p:cNvSpPr>
            <p:nvPr/>
          </p:nvSpPr>
          <p:spPr bwMode="auto">
            <a:xfrm>
              <a:off x="5400" y="2772"/>
              <a:ext cx="1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0219" name="Text Box 18"/>
            <p:cNvSpPr txBox="1">
              <a:spLocks noChangeArrowheads="1"/>
            </p:cNvSpPr>
            <p:nvPr/>
          </p:nvSpPr>
          <p:spPr bwMode="auto">
            <a:xfrm>
              <a:off x="3782" y="3454"/>
              <a:ext cx="145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dirty="0">
                  <a:latin typeface="Times New Roman" pitchFamily="18" charset="0"/>
                </a:rPr>
                <a:t>a[</a:t>
              </a:r>
              <a:r>
                <a:rPr kumimoji="1" lang="en-US" altLang="zh-CN" b="1" dirty="0">
                  <a:solidFill>
                    <a:srgbClr val="FF33CC"/>
                  </a:solidFill>
                  <a:latin typeface="Times New Roman" pitchFamily="18" charset="0"/>
                </a:rPr>
                <a:t>max</a:t>
              </a:r>
              <a:r>
                <a:rPr kumimoji="1" lang="en-US" altLang="zh-CN" b="1" dirty="0">
                  <a:latin typeface="Times New Roman" pitchFamily="18" charset="0"/>
                </a:rPr>
                <a:t>]        a[</a:t>
              </a:r>
              <a:r>
                <a:rPr kumimoji="1" lang="en-US" altLang="zh-CN" b="1" dirty="0">
                  <a:solidFill>
                    <a:srgbClr val="FF33CC"/>
                  </a:solidFill>
                  <a:latin typeface="Times New Roman" pitchFamily="18" charset="0"/>
                </a:rPr>
                <a:t>i-1</a:t>
              </a:r>
              <a:r>
                <a:rPr kumimoji="1" lang="en-US" altLang="zh-CN" b="1" dirty="0"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50220" name="AutoShape 19"/>
            <p:cNvSpPr>
              <a:spLocks noChangeArrowheads="1"/>
            </p:cNvSpPr>
            <p:nvPr/>
          </p:nvSpPr>
          <p:spPr bwMode="auto">
            <a:xfrm>
              <a:off x="4219" y="3521"/>
              <a:ext cx="243" cy="144"/>
            </a:xfrm>
            <a:prstGeom prst="leftRightArrow">
              <a:avLst>
                <a:gd name="adj1" fmla="val 50000"/>
                <a:gd name="adj2" fmla="val 3375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0221" name="Text Box 20"/>
            <p:cNvSpPr txBox="1">
              <a:spLocks noChangeArrowheads="1"/>
            </p:cNvSpPr>
            <p:nvPr/>
          </p:nvSpPr>
          <p:spPr bwMode="auto">
            <a:xfrm>
              <a:off x="4308" y="2590"/>
              <a:ext cx="121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a[</a:t>
              </a:r>
              <a:r>
                <a:rPr kumimoji="1" lang="en-US" altLang="zh-CN" b="1">
                  <a:solidFill>
                    <a:srgbClr val="FF33CC"/>
                  </a:solidFill>
                  <a:latin typeface="Times New Roman" pitchFamily="18" charset="0"/>
                </a:rPr>
                <a:t>max</a:t>
              </a:r>
              <a:r>
                <a:rPr kumimoji="1" lang="en-US" altLang="zh-CN" b="1">
                  <a:latin typeface="Times New Roman" pitchFamily="18" charset="0"/>
                </a:rPr>
                <a:t>]&lt;a[</a:t>
              </a:r>
              <a:r>
                <a:rPr kumimoji="1" lang="en-US" altLang="zh-CN" b="1">
                  <a:solidFill>
                    <a:srgbClr val="FF33CC"/>
                  </a:solidFill>
                  <a:latin typeface="Times New Roman" pitchFamily="18" charset="0"/>
                </a:rPr>
                <a:t>j</a:t>
              </a:r>
              <a:r>
                <a:rPr kumimoji="1" lang="en-US" altLang="zh-CN" b="1"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50222" name="Text Box 21"/>
            <p:cNvSpPr txBox="1">
              <a:spLocks noChangeArrowheads="1"/>
            </p:cNvSpPr>
            <p:nvPr/>
          </p:nvSpPr>
          <p:spPr bwMode="auto">
            <a:xfrm>
              <a:off x="3396" y="2340"/>
              <a:ext cx="2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</a:t>
              </a:r>
              <a:r>
                <a:rPr kumimoji="1" lang="en-US" altLang="zh-CN" b="1" dirty="0">
                  <a:latin typeface="Times New Roman" pitchFamily="18" charset="0"/>
                </a:rPr>
                <a:t>for(j=</a:t>
              </a:r>
              <a:r>
                <a:rPr kumimoji="1" lang="en-US" altLang="zh-CN" b="1" dirty="0">
                  <a:solidFill>
                    <a:srgbClr val="FF33CC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b="1" dirty="0">
                  <a:latin typeface="Times New Roman" pitchFamily="18" charset="0"/>
                </a:rPr>
                <a:t>; j &lt; </a:t>
              </a:r>
              <a:r>
                <a:rPr kumimoji="1" lang="en-US" altLang="zh-CN" b="1" dirty="0" err="1">
                  <a:solidFill>
                    <a:srgbClr val="FF33CC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b="1" dirty="0">
                  <a:latin typeface="Times New Roman" pitchFamily="18" charset="0"/>
                </a:rPr>
                <a:t>; ++j)</a:t>
              </a:r>
              <a:endParaRPr kumimoji="1" lang="en-US" altLang="zh-CN" b="1" baseline="30000" dirty="0">
                <a:latin typeface="Times New Roman" pitchFamily="18" charset="0"/>
              </a:endParaRPr>
            </a:p>
          </p:txBody>
        </p:sp>
        <p:sp>
          <p:nvSpPr>
            <p:cNvPr id="50223" name="Text Box 22"/>
            <p:cNvSpPr txBox="1">
              <a:spLocks noChangeArrowheads="1"/>
            </p:cNvSpPr>
            <p:nvPr/>
          </p:nvSpPr>
          <p:spPr bwMode="auto">
            <a:xfrm>
              <a:off x="3032" y="3732"/>
              <a:ext cx="22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</a:rPr>
                <a:t> </a:t>
              </a:r>
              <a:r>
                <a:rPr kumimoji="1" lang="zh-CN" altLang="en-US" b="1">
                  <a:latin typeface="Times New Roman" pitchFamily="18" charset="0"/>
                </a:rPr>
                <a:t>输出</a:t>
              </a:r>
              <a:r>
                <a:rPr kumimoji="1" lang="en-US" altLang="zh-CN" b="1">
                  <a:latin typeface="Times New Roman" pitchFamily="18" charset="0"/>
                </a:rPr>
                <a:t>a[0]</a:t>
              </a:r>
              <a:r>
                <a:rPr kumimoji="1" lang="zh-CN" altLang="en-US" b="1">
                  <a:latin typeface="Times New Roman" pitchFamily="18" charset="0"/>
                </a:rPr>
                <a:t>到</a:t>
              </a:r>
              <a:r>
                <a:rPr kumimoji="1" lang="en-US" altLang="zh-CN" b="1">
                  <a:latin typeface="Times New Roman" pitchFamily="18" charset="0"/>
                </a:rPr>
                <a:t>a[N-1]</a:t>
              </a:r>
            </a:p>
          </p:txBody>
        </p:sp>
        <p:sp>
          <p:nvSpPr>
            <p:cNvPr id="50224" name="Text Box 23"/>
            <p:cNvSpPr txBox="1">
              <a:spLocks noChangeArrowheads="1"/>
            </p:cNvSpPr>
            <p:nvPr/>
          </p:nvSpPr>
          <p:spPr bwMode="auto">
            <a:xfrm>
              <a:off x="4003" y="3108"/>
              <a:ext cx="7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</a:rPr>
                <a:t> </a:t>
              </a:r>
              <a:r>
                <a:rPr kumimoji="1" lang="en-US" altLang="zh-CN" b="1">
                  <a:solidFill>
                    <a:srgbClr val="FF33CC"/>
                  </a:solidFill>
                  <a:latin typeface="Times New Roman" pitchFamily="18" charset="0"/>
                </a:rPr>
                <a:t>max=j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  <p:sp>
          <p:nvSpPr>
            <p:cNvPr id="50225" name="Line 24"/>
            <p:cNvSpPr>
              <a:spLocks noChangeShapeType="1"/>
            </p:cNvSpPr>
            <p:nvPr/>
          </p:nvSpPr>
          <p:spPr bwMode="auto">
            <a:xfrm>
              <a:off x="3457" y="2100"/>
              <a:ext cx="21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26" name="Text Box 25"/>
            <p:cNvSpPr txBox="1">
              <a:spLocks noChangeArrowheads="1"/>
            </p:cNvSpPr>
            <p:nvPr/>
          </p:nvSpPr>
          <p:spPr bwMode="auto">
            <a:xfrm>
              <a:off x="3432" y="2052"/>
              <a:ext cx="10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dirty="0">
                  <a:latin typeface="Times New Roman" pitchFamily="18" charset="0"/>
                </a:rPr>
                <a:t>max=0</a:t>
              </a:r>
            </a:p>
          </p:txBody>
        </p:sp>
        <p:sp>
          <p:nvSpPr>
            <p:cNvPr id="50227" name="Line 26"/>
            <p:cNvSpPr>
              <a:spLocks noChangeShapeType="1"/>
            </p:cNvSpPr>
            <p:nvPr/>
          </p:nvSpPr>
          <p:spPr bwMode="auto">
            <a:xfrm flipH="1">
              <a:off x="3457" y="3444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80603" name="AutoShape 27"/>
          <p:cNvSpPr>
            <a:spLocks noChangeArrowheads="1"/>
          </p:cNvSpPr>
          <p:nvPr/>
        </p:nvSpPr>
        <p:spPr bwMode="auto">
          <a:xfrm>
            <a:off x="3314269" y="5703888"/>
            <a:ext cx="2783055" cy="457200"/>
          </a:xfrm>
          <a:prstGeom prst="wedgeRectCallout">
            <a:avLst>
              <a:gd name="adj1" fmla="val 101181"/>
              <a:gd name="adj2" fmla="val -7694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spcBef>
                <a:spcPct val="20000"/>
              </a:spcBef>
              <a:buSzPct val="85000"/>
            </a:pP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sym typeface="Wingdings 3" pitchFamily="18" charset="2"/>
              </a:rPr>
              <a:t> 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  <a:sym typeface="Wingdings 3" pitchFamily="18" charset="2"/>
              </a:rPr>
              <a:t>if(max != i-1)</a:t>
            </a: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784616" y="3386139"/>
            <a:ext cx="192591" cy="1176337"/>
            <a:chOff x="624" y="3072"/>
            <a:chExt cx="192" cy="336"/>
          </a:xfrm>
        </p:grpSpPr>
        <p:sp>
          <p:nvSpPr>
            <p:cNvPr id="50202" name="Freeform 54"/>
            <p:cNvSpPr>
              <a:spLocks/>
            </p:cNvSpPr>
            <p:nvPr/>
          </p:nvSpPr>
          <p:spPr bwMode="auto">
            <a:xfrm>
              <a:off x="720" y="3120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96 w 96"/>
                <a:gd name="T3" fmla="*/ 96 h 240"/>
                <a:gd name="T4" fmla="*/ 0 w 96"/>
                <a:gd name="T5" fmla="*/ 240 h 240"/>
                <a:gd name="T6" fmla="*/ 0 60000 65536"/>
                <a:gd name="T7" fmla="*/ 0 60000 65536"/>
                <a:gd name="T8" fmla="*/ 0 60000 65536"/>
                <a:gd name="T9" fmla="*/ 0 w 96"/>
                <a:gd name="T10" fmla="*/ 0 h 240"/>
                <a:gd name="T11" fmla="*/ 96 w 9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40">
                  <a:moveTo>
                    <a:pt x="0" y="0"/>
                  </a:moveTo>
                  <a:cubicBezTo>
                    <a:pt x="48" y="28"/>
                    <a:pt x="96" y="56"/>
                    <a:pt x="96" y="96"/>
                  </a:cubicBezTo>
                  <a:cubicBezTo>
                    <a:pt x="96" y="136"/>
                    <a:pt x="48" y="188"/>
                    <a:pt x="0" y="24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3" name="Line 55"/>
            <p:cNvSpPr>
              <a:spLocks noChangeShapeType="1"/>
            </p:cNvSpPr>
            <p:nvPr/>
          </p:nvSpPr>
          <p:spPr bwMode="auto">
            <a:xfrm flipH="1" flipV="1">
              <a:off x="624" y="3072"/>
              <a:ext cx="9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4" name="Line 56"/>
            <p:cNvSpPr>
              <a:spLocks noChangeShapeType="1"/>
            </p:cNvSpPr>
            <p:nvPr/>
          </p:nvSpPr>
          <p:spPr bwMode="auto">
            <a:xfrm flipH="1">
              <a:off x="672" y="3360"/>
              <a:ext cx="48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9933" name="Rectangle 77"/>
          <p:cNvSpPr>
            <a:spLocks noChangeArrowheads="1"/>
          </p:cNvSpPr>
          <p:nvPr/>
        </p:nvSpPr>
        <p:spPr bwMode="auto">
          <a:xfrm>
            <a:off x="526982" y="3194051"/>
            <a:ext cx="48042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5  </a:t>
            </a:r>
          </a:p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4</a:t>
            </a:r>
          </a:p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02</a:t>
            </a:r>
            <a:endParaRPr kumimoji="1" lang="zh-CN" altLang="en-US" b="1">
              <a:solidFill>
                <a:schemeClr val="tx2"/>
              </a:solidFill>
              <a:latin typeface="Times New Roman" pitchFamily="18" charset="0"/>
              <a:sym typeface="Wingdings 3" pitchFamily="18" charset="2"/>
            </a:endParaRPr>
          </a:p>
        </p:txBody>
      </p:sp>
      <p:sp>
        <p:nvSpPr>
          <p:cNvPr id="119934" name="Rectangle 77"/>
          <p:cNvSpPr>
            <a:spLocks noChangeArrowheads="1"/>
          </p:cNvSpPr>
          <p:nvPr/>
        </p:nvSpPr>
        <p:spPr bwMode="auto">
          <a:xfrm>
            <a:off x="1142852" y="3194051"/>
            <a:ext cx="48042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2  </a:t>
            </a:r>
          </a:p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4</a:t>
            </a:r>
          </a:p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0</a:t>
            </a:r>
          </a:p>
          <a:p>
            <a:pPr eaLnBrk="1" hangingPunct="1"/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  <a:sym typeface="Wingdings 3" pitchFamily="18" charset="2"/>
              </a:rPr>
              <a:t>5</a:t>
            </a:r>
            <a:endParaRPr kumimoji="1" lang="zh-CN" altLang="en-US" b="1">
              <a:solidFill>
                <a:schemeClr val="bg2"/>
              </a:solidFill>
              <a:latin typeface="Times New Roman" pitchFamily="18" charset="0"/>
              <a:sym typeface="Wingdings 3" pitchFamily="18" charset="2"/>
            </a:endParaRPr>
          </a:p>
        </p:txBody>
      </p:sp>
      <p:sp>
        <p:nvSpPr>
          <p:cNvPr id="119935" name="Rectangle 77"/>
          <p:cNvSpPr>
            <a:spLocks noChangeArrowheads="1"/>
          </p:cNvSpPr>
          <p:nvPr/>
        </p:nvSpPr>
        <p:spPr bwMode="auto">
          <a:xfrm>
            <a:off x="2546019" y="3194051"/>
            <a:ext cx="48042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2  </a:t>
            </a:r>
          </a:p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4</a:t>
            </a:r>
          </a:p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0</a:t>
            </a:r>
          </a:p>
          <a:p>
            <a:pPr eaLnBrk="1" hangingPunct="1"/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  <a:sym typeface="Wingdings 3" pitchFamily="18" charset="2"/>
              </a:rPr>
              <a:t>5</a:t>
            </a:r>
            <a:endParaRPr kumimoji="1" lang="zh-CN" altLang="en-US" b="1">
              <a:solidFill>
                <a:schemeClr val="bg2"/>
              </a:solidFill>
              <a:latin typeface="Times New Roman" pitchFamily="18" charset="0"/>
              <a:sym typeface="Wingdings 3" pitchFamily="18" charset="2"/>
            </a:endParaRPr>
          </a:p>
        </p:txBody>
      </p:sp>
      <p:sp>
        <p:nvSpPr>
          <p:cNvPr id="119936" name="Rectangle 77"/>
          <p:cNvSpPr>
            <a:spLocks noChangeArrowheads="1"/>
          </p:cNvSpPr>
          <p:nvPr/>
        </p:nvSpPr>
        <p:spPr bwMode="auto">
          <a:xfrm>
            <a:off x="3123794" y="3194051"/>
            <a:ext cx="48042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2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  <a:sym typeface="Wingdings 3" pitchFamily="18" charset="2"/>
              </a:rPr>
              <a:t>0</a:t>
            </a:r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  <a:sym typeface="Wingdings 3" pitchFamily="18" charset="2"/>
              </a:rPr>
              <a:t>4</a:t>
            </a:r>
          </a:p>
          <a:p>
            <a:pPr eaLnBrk="1" hangingPunct="1"/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  <a:sym typeface="Wingdings 3" pitchFamily="18" charset="2"/>
              </a:rPr>
              <a:t>5</a:t>
            </a:r>
            <a:endParaRPr kumimoji="1" lang="zh-CN" altLang="en-US" b="1">
              <a:solidFill>
                <a:schemeClr val="bg2"/>
              </a:solidFill>
              <a:latin typeface="Times New Roman" pitchFamily="18" charset="0"/>
              <a:sym typeface="Wingdings 3" pitchFamily="18" charset="2"/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809841" y="3744913"/>
            <a:ext cx="99471" cy="457200"/>
            <a:chOff x="624" y="3072"/>
            <a:chExt cx="192" cy="336"/>
          </a:xfrm>
        </p:grpSpPr>
        <p:sp>
          <p:nvSpPr>
            <p:cNvPr id="50199" name="Freeform 54"/>
            <p:cNvSpPr>
              <a:spLocks/>
            </p:cNvSpPr>
            <p:nvPr/>
          </p:nvSpPr>
          <p:spPr bwMode="auto">
            <a:xfrm>
              <a:off x="720" y="3120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96 w 96"/>
                <a:gd name="T3" fmla="*/ 96 h 240"/>
                <a:gd name="T4" fmla="*/ 0 w 96"/>
                <a:gd name="T5" fmla="*/ 240 h 240"/>
                <a:gd name="T6" fmla="*/ 0 60000 65536"/>
                <a:gd name="T7" fmla="*/ 0 60000 65536"/>
                <a:gd name="T8" fmla="*/ 0 60000 65536"/>
                <a:gd name="T9" fmla="*/ 0 w 96"/>
                <a:gd name="T10" fmla="*/ 0 h 240"/>
                <a:gd name="T11" fmla="*/ 96 w 9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40">
                  <a:moveTo>
                    <a:pt x="0" y="0"/>
                  </a:moveTo>
                  <a:cubicBezTo>
                    <a:pt x="48" y="28"/>
                    <a:pt x="96" y="56"/>
                    <a:pt x="96" y="96"/>
                  </a:cubicBezTo>
                  <a:cubicBezTo>
                    <a:pt x="96" y="136"/>
                    <a:pt x="48" y="188"/>
                    <a:pt x="0" y="24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0" name="Line 55"/>
            <p:cNvSpPr>
              <a:spLocks noChangeShapeType="1"/>
            </p:cNvSpPr>
            <p:nvPr/>
          </p:nvSpPr>
          <p:spPr bwMode="auto">
            <a:xfrm flipH="1" flipV="1">
              <a:off x="624" y="3072"/>
              <a:ext cx="9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1" name="Line 56"/>
            <p:cNvSpPr>
              <a:spLocks noChangeShapeType="1"/>
            </p:cNvSpPr>
            <p:nvPr/>
          </p:nvSpPr>
          <p:spPr bwMode="auto">
            <a:xfrm flipH="1">
              <a:off x="672" y="3360"/>
              <a:ext cx="48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9941" name="Rectangle 133"/>
          <p:cNvSpPr>
            <a:spLocks noChangeArrowheads="1"/>
          </p:cNvSpPr>
          <p:nvPr/>
        </p:nvSpPr>
        <p:spPr bwMode="auto">
          <a:xfrm>
            <a:off x="526982" y="3194050"/>
            <a:ext cx="1250787" cy="151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19942" name="Rectangle 134"/>
          <p:cNvSpPr>
            <a:spLocks noChangeArrowheads="1"/>
          </p:cNvSpPr>
          <p:nvPr/>
        </p:nvSpPr>
        <p:spPr bwMode="auto">
          <a:xfrm>
            <a:off x="2546020" y="3194050"/>
            <a:ext cx="1153433" cy="151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19943" name="Rectangle 135"/>
          <p:cNvSpPr>
            <a:spLocks noChangeArrowheads="1"/>
          </p:cNvSpPr>
          <p:nvPr/>
        </p:nvSpPr>
        <p:spPr bwMode="auto">
          <a:xfrm>
            <a:off x="4465585" y="3225800"/>
            <a:ext cx="1058196" cy="151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19944" name="Rectangle 77"/>
          <p:cNvSpPr>
            <a:spLocks noChangeArrowheads="1"/>
          </p:cNvSpPr>
          <p:nvPr/>
        </p:nvSpPr>
        <p:spPr bwMode="auto">
          <a:xfrm>
            <a:off x="4465586" y="3225801"/>
            <a:ext cx="48042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2  </a:t>
            </a:r>
          </a:p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0</a:t>
            </a:r>
          </a:p>
          <a:p>
            <a:pPr eaLnBrk="1" hangingPunct="1"/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  <a:sym typeface="Wingdings 3" pitchFamily="18" charset="2"/>
              </a:rPr>
              <a:t>4</a:t>
            </a:r>
          </a:p>
          <a:p>
            <a:pPr eaLnBrk="1" hangingPunct="1"/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  <a:sym typeface="Wingdings 3" pitchFamily="18" charset="2"/>
              </a:rPr>
              <a:t>5</a:t>
            </a:r>
            <a:endParaRPr kumimoji="1" lang="zh-CN" altLang="en-US" b="1">
              <a:solidFill>
                <a:schemeClr val="bg2"/>
              </a:solidFill>
              <a:latin typeface="Times New Roman" pitchFamily="18" charset="0"/>
              <a:sym typeface="Wingdings 3" pitchFamily="18" charset="2"/>
            </a:endParaRPr>
          </a:p>
        </p:txBody>
      </p:sp>
      <p:sp>
        <p:nvSpPr>
          <p:cNvPr id="119945" name="Rectangle 77"/>
          <p:cNvSpPr>
            <a:spLocks noChangeArrowheads="1"/>
          </p:cNvSpPr>
          <p:nvPr/>
        </p:nvSpPr>
        <p:spPr bwMode="auto">
          <a:xfrm>
            <a:off x="4946007" y="3225801"/>
            <a:ext cx="48042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sym typeface="Wingdings 3" pitchFamily="18" charset="2"/>
              </a:rPr>
              <a:t>0  </a:t>
            </a:r>
          </a:p>
          <a:p>
            <a:pPr eaLnBrk="1" hangingPunct="1"/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  <a:sym typeface="Wingdings 3" pitchFamily="18" charset="2"/>
              </a:rPr>
              <a:t>2</a:t>
            </a:r>
          </a:p>
          <a:p>
            <a:pPr eaLnBrk="1" hangingPunct="1"/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  <a:sym typeface="Wingdings 3" pitchFamily="18" charset="2"/>
              </a:rPr>
              <a:t>4</a:t>
            </a:r>
          </a:p>
          <a:p>
            <a:pPr eaLnBrk="1" hangingPunct="1"/>
            <a:r>
              <a:rPr kumimoji="1" lang="en-US" altLang="zh-CN" b="1">
                <a:solidFill>
                  <a:schemeClr val="bg2"/>
                </a:solidFill>
                <a:latin typeface="Times New Roman" pitchFamily="18" charset="0"/>
                <a:sym typeface="Wingdings 3" pitchFamily="18" charset="2"/>
              </a:rPr>
              <a:t>5</a:t>
            </a:r>
            <a:endParaRPr kumimoji="1" lang="zh-CN" altLang="en-US" b="1">
              <a:solidFill>
                <a:schemeClr val="bg2"/>
              </a:solidFill>
              <a:latin typeface="Times New Roman" pitchFamily="18" charset="0"/>
              <a:sym typeface="Wingdings 3" pitchFamily="18" charset="2"/>
            </a:endParaRPr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4745056" y="3384550"/>
            <a:ext cx="99470" cy="457200"/>
            <a:chOff x="624" y="3072"/>
            <a:chExt cx="192" cy="336"/>
          </a:xfrm>
        </p:grpSpPr>
        <p:sp>
          <p:nvSpPr>
            <p:cNvPr id="50196" name="Freeform 54"/>
            <p:cNvSpPr>
              <a:spLocks/>
            </p:cNvSpPr>
            <p:nvPr/>
          </p:nvSpPr>
          <p:spPr bwMode="auto">
            <a:xfrm>
              <a:off x="720" y="3120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96 w 96"/>
                <a:gd name="T3" fmla="*/ 96 h 240"/>
                <a:gd name="T4" fmla="*/ 0 w 96"/>
                <a:gd name="T5" fmla="*/ 240 h 240"/>
                <a:gd name="T6" fmla="*/ 0 60000 65536"/>
                <a:gd name="T7" fmla="*/ 0 60000 65536"/>
                <a:gd name="T8" fmla="*/ 0 60000 65536"/>
                <a:gd name="T9" fmla="*/ 0 w 96"/>
                <a:gd name="T10" fmla="*/ 0 h 240"/>
                <a:gd name="T11" fmla="*/ 96 w 9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40">
                  <a:moveTo>
                    <a:pt x="0" y="0"/>
                  </a:moveTo>
                  <a:cubicBezTo>
                    <a:pt x="48" y="28"/>
                    <a:pt x="96" y="56"/>
                    <a:pt x="96" y="96"/>
                  </a:cubicBezTo>
                  <a:cubicBezTo>
                    <a:pt x="96" y="136"/>
                    <a:pt x="48" y="188"/>
                    <a:pt x="0" y="24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7" name="Line 55"/>
            <p:cNvSpPr>
              <a:spLocks noChangeShapeType="1"/>
            </p:cNvSpPr>
            <p:nvPr/>
          </p:nvSpPr>
          <p:spPr bwMode="auto">
            <a:xfrm flipH="1" flipV="1">
              <a:off x="624" y="3072"/>
              <a:ext cx="9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8" name="Line 56"/>
            <p:cNvSpPr>
              <a:spLocks noChangeShapeType="1"/>
            </p:cNvSpPr>
            <p:nvPr/>
          </p:nvSpPr>
          <p:spPr bwMode="auto">
            <a:xfrm flipH="1">
              <a:off x="672" y="3360"/>
              <a:ext cx="48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019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E7B70CB-43E9-42A0-8C19-C3857677BFD9}" type="slidenum">
              <a:rPr lang="en-US" altLang="zh-CN" sz="1200">
                <a:ea typeface="楷体_GB2312" pitchFamily="49" charset="-122"/>
              </a:rPr>
              <a:pPr algn="r" eaLnBrk="1" hangingPunct="1"/>
              <a:t>48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108697" y="2632198"/>
            <a:ext cx="5851494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 err="1"/>
              <a:t>i</a:t>
            </a:r>
            <a:r>
              <a:rPr lang="en-US" altLang="zh-CN" dirty="0"/>
              <a:t>        4		   	3	            2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2640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8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03" grpId="0" animBg="1" autoUpdateAnimBg="0"/>
      <p:bldP spid="119933" grpId="0"/>
      <p:bldP spid="119934" grpId="0"/>
      <p:bldP spid="119935" grpId="0"/>
      <p:bldP spid="119936" grpId="0"/>
      <p:bldP spid="119941" grpId="0" animBg="1"/>
      <p:bldP spid="119942" grpId="0" animBg="1"/>
      <p:bldP spid="119943" grpId="0" animBg="1"/>
      <p:bldP spid="119944" grpId="0"/>
      <p:bldP spid="119945" grpId="0"/>
      <p:bldP spid="5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4546" y="773114"/>
            <a:ext cx="10861319" cy="6002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SelSort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 ],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count)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count;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&gt; 1; --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{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max = 0;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j = 1; j &lt;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++j)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if(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[max] &lt;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[j])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	max = j;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if(max != i-1)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			int temp = sdata[max];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			sdata[max] = sdata[i-1];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			sdata[i-1] = temp;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20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4AF322A7-7C99-41C9-B763-5B66C472C19A}" type="slidenum">
              <a:rPr lang="en-US" altLang="zh-CN" sz="1200">
                <a:ea typeface="楷体_GB2312" pitchFamily="49" charset="-122"/>
              </a:rPr>
              <a:pPr algn="r" eaLnBrk="1" hangingPunct="1"/>
              <a:t>49</a:t>
            </a:fld>
            <a:endParaRPr lang="en-US" altLang="zh-CN" sz="1200">
              <a:ea typeface="楷体_GB2312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919631" y="3774282"/>
            <a:ext cx="96760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725276" y="1508591"/>
            <a:ext cx="549061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若改为“</a:t>
            </a:r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 count; ++</a:t>
            </a:r>
            <a:r>
              <a:rPr lang="en-US" altLang="zh-CN" dirty="0" err="1"/>
              <a:t>i</a:t>
            </a:r>
            <a:r>
              <a:rPr lang="en-US" altLang="zh-CN" dirty="0"/>
              <a:t>)”</a:t>
            </a:r>
            <a:r>
              <a:rPr lang="zh-CN" altLang="en-US" dirty="0"/>
              <a:t>，程序中的其他代码应做哪些相应修改，可以实现原功能？</a:t>
            </a:r>
          </a:p>
        </p:txBody>
      </p:sp>
      <p:sp>
        <p:nvSpPr>
          <p:cNvPr id="8" name="AutoShape 80">
            <a:extLst>
              <a:ext uri="{FF2B5EF4-FFF2-40B4-BE49-F238E27FC236}">
                <a16:creationId xmlns:a16="http://schemas.microsoft.com/office/drawing/2014/main" id="{C2FC0A46-C45C-4895-9811-1BA489BB3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56" y="5724255"/>
            <a:ext cx="6876000" cy="1020122"/>
          </a:xfrm>
          <a:prstGeom prst="wedgeRectCallout">
            <a:avLst>
              <a:gd name="adj1" fmla="val 46943"/>
              <a:gd name="adj2" fmla="val -11897"/>
            </a:avLst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>
            <a:flatTx/>
          </a:bodyPr>
          <a:lstStyle/>
          <a:p>
            <a:pPr algn="just" eaLnBrk="1" hangingPunct="1">
              <a:spcBef>
                <a:spcPts val="0"/>
              </a:spcBef>
              <a:buSzPct val="85000"/>
            </a:pPr>
            <a:r>
              <a:rPr kumimoji="1"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 3" pitchFamily="18" charset="2"/>
              </a:rPr>
              <a:t>交换</a:t>
            </a:r>
            <a:r>
              <a:rPr kumimoji="1"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 3" pitchFamily="18" charset="2"/>
              </a:rPr>
              <a:t>	</a:t>
            </a:r>
            <a:r>
              <a:rPr lang="pt-BR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[max] = </a:t>
            </a:r>
            <a:r>
              <a:rPr lang="pt-BR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[max] ^ </a:t>
            </a:r>
            <a:r>
              <a:rPr lang="pt-BR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[max] ^ </a:t>
            </a:r>
            <a:r>
              <a:rPr lang="pt-BR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[max] = </a:t>
            </a:r>
            <a:r>
              <a:rPr lang="pt-BR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[max] ^ </a:t>
            </a:r>
            <a:r>
              <a:rPr lang="pt-BR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sym typeface="Wingdings 3" pitchFamily="18" charset="2"/>
              </a:rPr>
              <a:t>	</a:t>
            </a:r>
          </a:p>
        </p:txBody>
      </p:sp>
      <p:sp>
        <p:nvSpPr>
          <p:cNvPr id="14" name="AutoShape 80">
            <a:extLst>
              <a:ext uri="{FF2B5EF4-FFF2-40B4-BE49-F238E27FC236}">
                <a16:creationId xmlns:a16="http://schemas.microsoft.com/office/drawing/2014/main" id="{28231CAE-9ABB-4C8E-8E3E-A2AA5B58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141" y="3537865"/>
            <a:ext cx="6840000" cy="1020122"/>
          </a:xfrm>
          <a:prstGeom prst="wedgeRectCallout">
            <a:avLst>
              <a:gd name="adj1" fmla="val 46943"/>
              <a:gd name="adj2" fmla="val -11897"/>
            </a:avLst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Plastic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>
            <a:flatTx/>
          </a:bodyPr>
          <a:lstStyle/>
          <a:p>
            <a:pPr algn="just" eaLnBrk="1" hangingPunct="1">
              <a:spcBef>
                <a:spcPts val="0"/>
              </a:spcBef>
              <a:buSzPct val="85000"/>
            </a:pPr>
            <a:r>
              <a:rPr kumimoji="1"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 3" pitchFamily="18" charset="2"/>
              </a:rPr>
              <a:t>交换</a:t>
            </a:r>
            <a:r>
              <a:rPr kumimoji="1"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 3" pitchFamily="18" charset="2"/>
              </a:rPr>
              <a:t>	</a:t>
            </a:r>
            <a:r>
              <a:rPr lang="pt-BR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[max] = </a:t>
            </a:r>
            <a:r>
              <a:rPr lang="pt-BR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[max] + </a:t>
            </a:r>
            <a:r>
              <a:rPr lang="pt-BR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</a:t>
            </a:r>
            <a:r>
              <a:rPr lang="pt-BR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[max] - </a:t>
            </a:r>
            <a:r>
              <a:rPr lang="pt-BR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pt-BR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sdata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[max] = </a:t>
            </a:r>
            <a:r>
              <a:rPr lang="pt-BR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[max] - </a:t>
            </a:r>
            <a:r>
              <a:rPr lang="pt-BR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sym typeface="Wingdings 3" pitchFamily="18" charset="2"/>
              </a:rPr>
              <a:t>	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493A46A-C6AD-453F-B176-5B566B721531}"/>
              </a:ext>
            </a:extLst>
          </p:cNvPr>
          <p:cNvSpPr/>
          <p:nvPr/>
        </p:nvSpPr>
        <p:spPr bwMode="auto">
          <a:xfrm>
            <a:off x="1894099" y="3733597"/>
            <a:ext cx="2790310" cy="419792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3E3CEE-EAEA-473A-ADFD-4E11053F90C0}"/>
              </a:ext>
            </a:extLst>
          </p:cNvPr>
          <p:cNvSpPr/>
          <p:nvPr/>
        </p:nvSpPr>
        <p:spPr>
          <a:xfrm>
            <a:off x="8255445" y="4843416"/>
            <a:ext cx="261437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zh-CN" altLang="en-US" b="1" dirty="0">
                <a:solidFill>
                  <a:schemeClr val="tx2"/>
                </a:solidFill>
                <a:sym typeface="Wingdings 3" pitchFamily="18" charset="2"/>
              </a:rPr>
              <a:t>同一个的变量？</a:t>
            </a:r>
          </a:p>
        </p:txBody>
      </p:sp>
    </p:spTree>
    <p:extLst>
      <p:ext uri="{BB962C8B-B14F-4D97-AF65-F5344CB8AC3E}">
        <p14:creationId xmlns:p14="http://schemas.microsoft.com/office/powerpoint/2010/main" val="15039199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4" grpId="0" animBg="1"/>
      <p:bldP spid="4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C</a:t>
            </a:r>
            <a:r>
              <a:rPr lang="zh-CN" altLang="zh-CN" sz="2400" dirty="0"/>
              <a:t>语言用数组</a:t>
            </a:r>
            <a:r>
              <a:rPr lang="zh-CN" altLang="en-US" sz="2400" dirty="0"/>
              <a:t>类型</a:t>
            </a:r>
            <a:r>
              <a:rPr lang="zh-CN" altLang="zh-CN" sz="2400" dirty="0"/>
              <a:t>（</a:t>
            </a:r>
            <a:r>
              <a:rPr lang="zh-CN" altLang="en-US" sz="2400" dirty="0"/>
              <a:t>简称数组，</a:t>
            </a:r>
            <a:r>
              <a:rPr lang="en-US" altLang="zh-CN" sz="2400" dirty="0"/>
              <a:t>array</a:t>
            </a:r>
            <a:r>
              <a:rPr lang="zh-CN" altLang="zh-CN" sz="2400" dirty="0"/>
              <a:t>）</a:t>
            </a:r>
            <a:r>
              <a:rPr lang="zh-CN" altLang="en-US" sz="2400" dirty="0"/>
              <a:t>描述</a:t>
            </a:r>
            <a:r>
              <a:rPr lang="zh-CN" altLang="zh-CN" sz="2400" dirty="0"/>
              <a:t>这种</a:t>
            </a:r>
            <a:r>
              <a:rPr lang="zh-CN" altLang="en-US" sz="2400" dirty="0"/>
              <a:t>由多个同类分量</a:t>
            </a:r>
            <a:r>
              <a:rPr lang="zh-CN" altLang="zh-CN" sz="2400" dirty="0"/>
              <a:t>构成的数据群体。</a:t>
            </a:r>
            <a:endParaRPr lang="en-US" altLang="zh-CN" sz="2400" dirty="0"/>
          </a:p>
        </p:txBody>
      </p:sp>
      <p:sp>
        <p:nvSpPr>
          <p:cNvPr id="819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F879A320-8C91-45D2-A1B4-24707F6F8F94}" type="slidenum">
              <a:rPr lang="en-US" altLang="zh-CN" sz="1200">
                <a:ea typeface="楷体_GB2312" pitchFamily="49" charset="-122"/>
              </a:rPr>
              <a:pPr algn="r" eaLnBrk="1" hangingPunct="1"/>
              <a:t>5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645156" y="1839913"/>
            <a:ext cx="6435715" cy="4031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#define N 5</a:t>
            </a:r>
          </a:p>
          <a:p>
            <a:pPr>
              <a:spcAft>
                <a:spcPts val="600"/>
              </a:spcAft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a_group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[N], s = 0;</a:t>
            </a:r>
          </a:p>
          <a:p>
            <a:pPr>
              <a:spcAft>
                <a:spcPts val="600"/>
              </a:spcAft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a_group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s +=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a_group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r>
              <a:rPr lang="pt-BR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printf("%.2f \n", </a:t>
            </a:r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)s / N);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122" y="2753925"/>
            <a:ext cx="5417019" cy="31208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</a:t>
            </a:r>
            <a:r>
              <a:rPr lang="en-US" altLang="zh-CN" b="1" kern="0" dirty="0" err="1">
                <a:solidFill>
                  <a:srgbClr val="FF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a_group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[5], s = 0;</a:t>
            </a: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for(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int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=0; 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 &lt; 5; ++</a:t>
            </a:r>
            <a:r>
              <a:rPr lang="en-US" altLang="zh-CN" b="1" kern="0" dirty="0" err="1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{</a:t>
            </a:r>
            <a:endParaRPr lang="zh-CN" altLang="zh-CN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altLang="zh-CN" b="1" kern="0" dirty="0" err="1">
                <a:solidFill>
                  <a:srgbClr val="FF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a_group</a:t>
            </a:r>
            <a:r>
              <a:rPr lang="en-US" altLang="zh-CN" b="1" kern="0" dirty="0">
                <a:solidFill>
                  <a:srgbClr val="FF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[</a:t>
            </a:r>
            <a:r>
              <a:rPr lang="en-US" altLang="zh-CN" b="1" kern="0" dirty="0" err="1">
                <a:solidFill>
                  <a:srgbClr val="FF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</a:t>
            </a:r>
            <a:r>
              <a:rPr lang="en-US" altLang="zh-CN" b="1" kern="0" dirty="0">
                <a:solidFill>
                  <a:srgbClr val="FF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]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);</a:t>
            </a:r>
            <a:endParaRPr lang="zh-CN" altLang="zh-CN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	s += </a:t>
            </a:r>
            <a:r>
              <a:rPr lang="en-US" altLang="zh-CN" b="1" kern="0" dirty="0" err="1">
                <a:solidFill>
                  <a:srgbClr val="FF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a_group</a:t>
            </a:r>
            <a:r>
              <a:rPr lang="en-US" altLang="zh-CN" b="1" kern="0" dirty="0">
                <a:solidFill>
                  <a:srgbClr val="FF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[</a:t>
            </a:r>
            <a:r>
              <a:rPr lang="en-US" altLang="zh-CN" b="1" kern="0" dirty="0" err="1">
                <a:solidFill>
                  <a:srgbClr val="FF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i</a:t>
            </a:r>
            <a:r>
              <a:rPr lang="en-US" altLang="zh-CN" b="1" kern="0" dirty="0">
                <a:solidFill>
                  <a:srgbClr val="FF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]</a:t>
            </a: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}</a:t>
            </a:r>
            <a:endParaRPr lang="zh-CN" altLang="zh-CN" b="1" kern="0" dirty="0">
              <a:solidFill>
                <a:srgbClr val="000000"/>
              </a:solidFill>
              <a:latin typeface="Courier New" pitchFamily="49" charset="0"/>
              <a:ea typeface="楷体_GB231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SzPct val="80000"/>
              <a:defRPr/>
            </a:pPr>
            <a:r>
              <a:rPr lang="pt-BR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printf("%.2f \n", s / 5.0);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快速法排序</a:t>
            </a:r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是对</a:t>
            </a:r>
            <a:r>
              <a:rPr lang="zh-CN" altLang="en-US" dirty="0"/>
              <a:t>冒</a:t>
            </a:r>
            <a:r>
              <a:rPr lang="zh-CN" altLang="zh-CN" dirty="0"/>
              <a:t>泡法的一种改进</a:t>
            </a:r>
            <a:endParaRPr lang="en-US" altLang="zh-CN" dirty="0"/>
          </a:p>
          <a:p>
            <a:r>
              <a:rPr lang="zh-CN" altLang="en-US" dirty="0"/>
              <a:t>基本</a:t>
            </a:r>
            <a:r>
              <a:rPr lang="zh-CN" altLang="zh-CN" dirty="0"/>
              <a:t>思想</a:t>
            </a:r>
            <a:r>
              <a:rPr lang="zh-CN" altLang="en-US" dirty="0"/>
              <a:t>：</a:t>
            </a:r>
            <a:r>
              <a:rPr lang="zh-CN" altLang="zh-CN" dirty="0"/>
              <a:t>通过一趟排序将待排数据分隔成独立的两部分，其中一部分数据均比另一部分数据小，然后对这两部分数据分别进行快速排序，整个排序过程可以递归进行，以达到整个序列有序</a:t>
            </a:r>
            <a:endParaRPr lang="en-US" altLang="zh-CN" dirty="0"/>
          </a:p>
          <a:p>
            <a:r>
              <a:rPr lang="zh-CN" altLang="zh-CN" dirty="0"/>
              <a:t>即，设两个下标变量</a:t>
            </a:r>
            <a:r>
              <a:rPr lang="en-US" altLang="zh-CN" dirty="0"/>
              <a:t>first</a:t>
            </a:r>
            <a:r>
              <a:rPr lang="zh-CN" altLang="zh-CN" dirty="0"/>
              <a:t>和</a:t>
            </a:r>
            <a:r>
              <a:rPr lang="en-US" altLang="zh-CN" dirty="0"/>
              <a:t>last</a:t>
            </a:r>
            <a:r>
              <a:rPr lang="zh-CN" altLang="zh-CN" dirty="0"/>
              <a:t>，它们的初始值分别为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N-1</a:t>
            </a:r>
            <a:r>
              <a:rPr lang="zh-CN" altLang="zh-CN" dirty="0"/>
              <a:t>，然后寻找分割点</a:t>
            </a:r>
            <a:r>
              <a:rPr lang="en-US" altLang="zh-CN" dirty="0" err="1"/>
              <a:t>split_point</a:t>
            </a:r>
            <a:r>
              <a:rPr lang="zh-CN" altLang="zh-CN" dirty="0"/>
              <a:t>，再将分割点±</a:t>
            </a:r>
            <a:r>
              <a:rPr lang="en-US" altLang="zh-CN" dirty="0"/>
              <a:t>1</a:t>
            </a:r>
            <a:r>
              <a:rPr lang="zh-CN" altLang="zh-CN" dirty="0"/>
              <a:t>分别作为右半部分的</a:t>
            </a:r>
            <a:r>
              <a:rPr lang="en-US" altLang="zh-CN" dirty="0"/>
              <a:t>first</a:t>
            </a:r>
            <a:r>
              <a:rPr lang="zh-CN" altLang="zh-CN" dirty="0"/>
              <a:t>和左半部分的</a:t>
            </a:r>
            <a:r>
              <a:rPr lang="en-US" altLang="zh-CN" dirty="0"/>
              <a:t>last</a:t>
            </a:r>
            <a:r>
              <a:rPr lang="zh-CN" altLang="zh-CN" dirty="0"/>
              <a:t>，对两部分重复上述步骤，每部分直至</a:t>
            </a:r>
            <a:r>
              <a:rPr lang="en-US" altLang="zh-CN" dirty="0"/>
              <a:t>first==last</a:t>
            </a:r>
            <a:r>
              <a:rPr lang="zh-CN" altLang="zh-CN" dirty="0"/>
              <a:t>为止。</a:t>
            </a:r>
          </a:p>
        </p:txBody>
      </p:sp>
      <p:sp>
        <p:nvSpPr>
          <p:cNvPr id="5222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CB3C40DF-8136-4BE4-AFCD-BB1D817CE8F0}" type="slidenum">
              <a:rPr lang="en-US" altLang="zh-CN" sz="1200">
                <a:ea typeface="楷体_GB2312" pitchFamily="49" charset="-122"/>
              </a:rPr>
              <a:pPr algn="r" eaLnBrk="1" hangingPunct="1"/>
              <a:t>50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41141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Wingdings 3" pitchFamily="18" charset="2"/>
              </a:rPr>
              <a:t>一趟快速排序的思想：</a:t>
            </a:r>
          </a:p>
          <a:p>
            <a:pPr>
              <a:buFontTx/>
              <a:buNone/>
            </a:pPr>
            <a:endParaRPr lang="zh-CN" altLang="en-US" dirty="0">
              <a:sym typeface="Wingdings 3" pitchFamily="18" charset="2"/>
            </a:endParaRPr>
          </a:p>
          <a:p>
            <a:pPr>
              <a:buFontTx/>
              <a:buNone/>
            </a:pPr>
            <a:r>
              <a:rPr lang="zh-CN" altLang="en-US" dirty="0">
                <a:sym typeface="Wingdings 3" pitchFamily="18" charset="2"/>
              </a:rPr>
              <a:t>	首先任意选取一个数据（通常选第一个数据）作为关键数据（转换值），然后将所有比它小的元素都放到它前面，所有比它大的元素都放到它后面。</a:t>
            </a:r>
          </a:p>
          <a:p>
            <a:pPr>
              <a:buFontTx/>
              <a:buNone/>
            </a:pPr>
            <a:endParaRPr lang="zh-CN" altLang="en-US" dirty="0">
              <a:sym typeface="Wingdings 3" pitchFamily="18" charset="2"/>
            </a:endParaRPr>
          </a:p>
          <a:p>
            <a:pPr>
              <a:buFontTx/>
              <a:buNone/>
            </a:pPr>
            <a:r>
              <a:rPr lang="zh-CN" altLang="en-US" dirty="0">
                <a:sym typeface="Wingdings 3" pitchFamily="18" charset="2"/>
              </a:rPr>
              <a:t>	即，设分割点</a:t>
            </a:r>
            <a:r>
              <a:rPr lang="en-US" altLang="zh-CN" dirty="0" err="1">
                <a:sym typeface="Wingdings 3" pitchFamily="18" charset="2"/>
              </a:rPr>
              <a:t>split_point</a:t>
            </a:r>
            <a:r>
              <a:rPr lang="zh-CN" altLang="en-US" dirty="0">
                <a:sym typeface="Wingdings 3" pitchFamily="18" charset="2"/>
              </a:rPr>
              <a:t>的初始值为</a:t>
            </a:r>
            <a:r>
              <a:rPr lang="en-US" altLang="zh-CN" dirty="0">
                <a:sym typeface="Wingdings 3" pitchFamily="18" charset="2"/>
              </a:rPr>
              <a:t>0</a:t>
            </a:r>
            <a:r>
              <a:rPr lang="zh-CN" altLang="en-US" dirty="0">
                <a:sym typeface="Wingdings 3" pitchFamily="18" charset="2"/>
              </a:rPr>
              <a:t>，其对应元素推选为</a:t>
            </a:r>
            <a:r>
              <a:rPr lang="en-US" altLang="zh-CN" dirty="0">
                <a:sym typeface="Wingdings 3" pitchFamily="18" charset="2"/>
              </a:rPr>
              <a:t>pivot</a:t>
            </a:r>
            <a:r>
              <a:rPr lang="zh-CN" altLang="en-US" dirty="0">
                <a:sym typeface="Wingdings 3" pitchFamily="18" charset="2"/>
              </a:rPr>
              <a:t>（转换值），从</a:t>
            </a:r>
            <a:r>
              <a:rPr lang="en-US" altLang="zh-CN" dirty="0">
                <a:sym typeface="Wingdings 3" pitchFamily="18" charset="2"/>
              </a:rPr>
              <a:t>first</a:t>
            </a:r>
            <a:r>
              <a:rPr lang="zh-CN" altLang="en-US" dirty="0">
                <a:sym typeface="Wingdings 3" pitchFamily="18" charset="2"/>
              </a:rPr>
              <a:t>所指位置后起，向后搜索，</a:t>
            </a:r>
            <a:r>
              <a:rPr lang="zh-CN" altLang="en-US" dirty="0">
                <a:solidFill>
                  <a:srgbClr val="3366CC"/>
                </a:solidFill>
                <a:sym typeface="Wingdings 3" pitchFamily="18" charset="2"/>
              </a:rPr>
              <a:t>每遇到小于转换值的元素，就将分割点右移一次，并将那个小元素和分割点元素互换</a:t>
            </a:r>
            <a:r>
              <a:rPr lang="zh-CN" altLang="en-US" dirty="0">
                <a:sym typeface="Wingdings 3" pitchFamily="18" charset="2"/>
              </a:rPr>
              <a:t>，最后将分割点元素与</a:t>
            </a:r>
            <a:r>
              <a:rPr lang="en-US" altLang="zh-CN" dirty="0">
                <a:sym typeface="Wingdings 3" pitchFamily="18" charset="2"/>
              </a:rPr>
              <a:t>first</a:t>
            </a:r>
            <a:r>
              <a:rPr lang="zh-CN" altLang="en-US" dirty="0">
                <a:sym typeface="Wingdings 3" pitchFamily="18" charset="2"/>
              </a:rPr>
              <a:t>元素交换，此时以分割点</a:t>
            </a:r>
            <a:r>
              <a:rPr lang="en-US" altLang="zh-CN" dirty="0" err="1">
                <a:sym typeface="Wingdings 3" pitchFamily="18" charset="2"/>
              </a:rPr>
              <a:t>split_point</a:t>
            </a:r>
            <a:r>
              <a:rPr lang="zh-CN" altLang="en-US" dirty="0">
                <a:sym typeface="Wingdings 3" pitchFamily="18" charset="2"/>
              </a:rPr>
              <a:t>为分界线，将序列分隔成了符合要求的两个子序列。</a:t>
            </a:r>
            <a:endParaRPr lang="zh-CN" altLang="en-US" dirty="0"/>
          </a:p>
        </p:txBody>
      </p:sp>
      <p:sp>
        <p:nvSpPr>
          <p:cNvPr id="5325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94590269-CCA7-47AF-8FDF-D1B8674D735B}" type="slidenum">
              <a:rPr lang="en-US" altLang="zh-CN" sz="1200">
                <a:ea typeface="楷体_GB2312" pitchFamily="49" charset="-122"/>
              </a:rPr>
              <a:pPr algn="r" eaLnBrk="1" hangingPunct="1"/>
              <a:t>51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5277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3124876" y="216886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 dirty="0">
                <a:latin typeface="Times New Roman" pitchFamily="18" charset="0"/>
              </a:rPr>
              <a:t>↓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831327" y="125561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 dirty="0">
                <a:latin typeface="Times New Roman" pitchFamily="18" charset="0"/>
              </a:rPr>
              <a:t>↓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554485" y="1859862"/>
            <a:ext cx="48042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Times New Roman" pitchFamily="18" charset="0"/>
              </a:rPr>
              <a:t>↑</a:t>
            </a:r>
          </a:p>
        </p:txBody>
      </p:sp>
      <p:sp>
        <p:nvSpPr>
          <p:cNvPr id="286725" name="Rectangle 5"/>
          <p:cNvSpPr>
            <a:spLocks noChangeArrowheads="1"/>
          </p:cNvSpPr>
          <p:nvPr/>
        </p:nvSpPr>
        <p:spPr bwMode="auto">
          <a:xfrm>
            <a:off x="2554485" y="2747817"/>
            <a:ext cx="48042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Times New Roman" pitchFamily="18" charset="0"/>
              </a:rPr>
              <a:t>↑</a:t>
            </a:r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2809841" y="2747817"/>
            <a:ext cx="48042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</a:rPr>
              <a:t>↑</a:t>
            </a:r>
          </a:p>
        </p:txBody>
      </p:sp>
      <p:sp>
        <p:nvSpPr>
          <p:cNvPr id="286727" name="Rectangle 7"/>
          <p:cNvSpPr>
            <a:spLocks noChangeArrowheads="1"/>
          </p:cNvSpPr>
          <p:nvPr/>
        </p:nvSpPr>
        <p:spPr bwMode="auto">
          <a:xfrm>
            <a:off x="3394906" y="311396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 dirty="0">
                <a:latin typeface="Times New Roman" pitchFamily="18" charset="0"/>
              </a:rPr>
              <a:t>↓</a:t>
            </a:r>
          </a:p>
        </p:txBody>
      </p:sp>
      <p:sp>
        <p:nvSpPr>
          <p:cNvPr id="286729" name="Rectangle 9"/>
          <p:cNvSpPr>
            <a:spLocks noChangeArrowheads="1"/>
          </p:cNvSpPr>
          <p:nvPr/>
        </p:nvSpPr>
        <p:spPr bwMode="auto">
          <a:xfrm>
            <a:off x="3124876" y="3656168"/>
            <a:ext cx="48042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</a:rPr>
              <a:t>↑</a:t>
            </a:r>
          </a:p>
        </p:txBody>
      </p:sp>
      <p:sp>
        <p:nvSpPr>
          <p:cNvPr id="286730" name="Rectangle 10"/>
          <p:cNvSpPr>
            <a:spLocks noChangeArrowheads="1"/>
          </p:cNvSpPr>
          <p:nvPr/>
        </p:nvSpPr>
        <p:spPr bwMode="auto">
          <a:xfrm>
            <a:off x="3754946" y="401406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 dirty="0">
                <a:latin typeface="Times New Roman" pitchFamily="18" charset="0"/>
              </a:rPr>
              <a:t>↓</a:t>
            </a:r>
          </a:p>
        </p:txBody>
      </p:sp>
      <p:sp>
        <p:nvSpPr>
          <p:cNvPr id="286731" name="Rectangle 11"/>
          <p:cNvSpPr>
            <a:spLocks noChangeArrowheads="1"/>
          </p:cNvSpPr>
          <p:nvPr/>
        </p:nvSpPr>
        <p:spPr bwMode="auto">
          <a:xfrm>
            <a:off x="3124876" y="4592238"/>
            <a:ext cx="48042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</a:rPr>
              <a:t>↑</a:t>
            </a:r>
          </a:p>
        </p:txBody>
      </p:sp>
      <p:sp>
        <p:nvSpPr>
          <p:cNvPr id="286732" name="Rectangle 12"/>
          <p:cNvSpPr>
            <a:spLocks noChangeArrowheads="1"/>
          </p:cNvSpPr>
          <p:nvPr/>
        </p:nvSpPr>
        <p:spPr bwMode="auto">
          <a:xfrm>
            <a:off x="3439911" y="4600175"/>
            <a:ext cx="48042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</a:rPr>
              <a:t>↑</a:t>
            </a:r>
          </a:p>
        </p:txBody>
      </p:sp>
      <p:sp>
        <p:nvSpPr>
          <p:cNvPr id="286733" name="Rectangle 13"/>
          <p:cNvSpPr>
            <a:spLocks noChangeArrowheads="1"/>
          </p:cNvSpPr>
          <p:nvPr/>
        </p:nvSpPr>
        <p:spPr bwMode="auto">
          <a:xfrm>
            <a:off x="6050201" y="4665938"/>
            <a:ext cx="48042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</a:rPr>
              <a:t>↑</a:t>
            </a:r>
          </a:p>
        </p:txBody>
      </p:sp>
      <p:sp>
        <p:nvSpPr>
          <p:cNvPr id="286734" name="Rectangle 14"/>
          <p:cNvSpPr>
            <a:spLocks noChangeArrowheads="1"/>
          </p:cNvSpPr>
          <p:nvPr/>
        </p:nvSpPr>
        <p:spPr bwMode="auto">
          <a:xfrm>
            <a:off x="3439911" y="5622005"/>
            <a:ext cx="48042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</a:rPr>
              <a:t>↑</a:t>
            </a:r>
          </a:p>
        </p:txBody>
      </p:sp>
      <p:sp>
        <p:nvSpPr>
          <p:cNvPr id="54286" name="Rectangle 15"/>
          <p:cNvSpPr>
            <a:spLocks noChangeArrowheads="1"/>
          </p:cNvSpPr>
          <p:nvPr/>
        </p:nvSpPr>
        <p:spPr bwMode="auto">
          <a:xfrm>
            <a:off x="2520623" y="1578875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</a:rPr>
              <a:t>4</a:t>
            </a:r>
            <a:r>
              <a:rPr kumimoji="1" lang="en-US" altLang="zh-CN" b="1" dirty="0">
                <a:latin typeface="Times New Roman" pitchFamily="18" charset="0"/>
              </a:rPr>
              <a:t>  5  0  3  2</a:t>
            </a:r>
          </a:p>
        </p:txBody>
      </p:sp>
      <p:sp>
        <p:nvSpPr>
          <p:cNvPr id="286736" name="Rectangle 16"/>
          <p:cNvSpPr>
            <a:spLocks noChangeArrowheads="1"/>
          </p:cNvSpPr>
          <p:nvPr/>
        </p:nvSpPr>
        <p:spPr bwMode="auto">
          <a:xfrm>
            <a:off x="2520623" y="2458892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kumimoji="1" lang="en-US" altLang="zh-CN" b="1" dirty="0">
                <a:latin typeface="Times New Roman" pitchFamily="18" charset="0"/>
              </a:rPr>
              <a:t>  5  0  3  2</a:t>
            </a:r>
          </a:p>
        </p:txBody>
      </p:sp>
      <p:sp>
        <p:nvSpPr>
          <p:cNvPr id="286737" name="Rectangle 17"/>
          <p:cNvSpPr>
            <a:spLocks noChangeArrowheads="1"/>
          </p:cNvSpPr>
          <p:nvPr/>
        </p:nvSpPr>
        <p:spPr bwMode="auto">
          <a:xfrm>
            <a:off x="2495226" y="3430743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kumimoji="1" lang="en-US" altLang="zh-CN" b="1" dirty="0">
                <a:latin typeface="Times New Roman" pitchFamily="18" charset="0"/>
              </a:rPr>
              <a:t>  0  5  3  2</a:t>
            </a:r>
          </a:p>
        </p:txBody>
      </p:sp>
      <p:sp>
        <p:nvSpPr>
          <p:cNvPr id="286738" name="Rectangle 18"/>
          <p:cNvSpPr>
            <a:spLocks noChangeArrowheads="1"/>
          </p:cNvSpPr>
          <p:nvPr/>
        </p:nvSpPr>
        <p:spPr bwMode="auto">
          <a:xfrm>
            <a:off x="2520623" y="4338238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kumimoji="1" lang="en-US" altLang="zh-CN" b="1">
                <a:latin typeface="Times New Roman" pitchFamily="18" charset="0"/>
              </a:rPr>
              <a:t>  0  3  5  2</a:t>
            </a:r>
          </a:p>
        </p:txBody>
      </p:sp>
      <p:sp>
        <p:nvSpPr>
          <p:cNvPr id="286739" name="Rectangle 19"/>
          <p:cNvSpPr>
            <a:spLocks noChangeArrowheads="1"/>
          </p:cNvSpPr>
          <p:nvPr/>
        </p:nvSpPr>
        <p:spPr bwMode="auto">
          <a:xfrm>
            <a:off x="5106853" y="4459564"/>
            <a:ext cx="156966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kumimoji="1" lang="en-US" altLang="zh-CN" b="1">
                <a:latin typeface="Times New Roman" pitchFamily="18" charset="0"/>
              </a:rPr>
              <a:t>  0  3  2  5</a:t>
            </a:r>
          </a:p>
        </p:txBody>
      </p:sp>
      <p:sp>
        <p:nvSpPr>
          <p:cNvPr id="286740" name="Rectangle 20"/>
          <p:cNvSpPr>
            <a:spLocks noChangeArrowheads="1"/>
          </p:cNvSpPr>
          <p:nvPr/>
        </p:nvSpPr>
        <p:spPr bwMode="auto">
          <a:xfrm>
            <a:off x="2520623" y="5396581"/>
            <a:ext cx="156966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b="1">
                <a:latin typeface="Times New Roman" pitchFamily="18" charset="0"/>
              </a:rPr>
              <a:t>2  0  3 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kumimoji="1" lang="en-US" altLang="zh-CN" b="1">
                <a:latin typeface="Times New Roman" pitchFamily="18" charset="0"/>
              </a:rPr>
              <a:t>  5</a:t>
            </a:r>
          </a:p>
        </p:txBody>
      </p:sp>
      <p:sp>
        <p:nvSpPr>
          <p:cNvPr id="54292" name="Rectangle 23"/>
          <p:cNvSpPr>
            <a:spLocks noChangeArrowheads="1"/>
          </p:cNvSpPr>
          <p:nvPr/>
        </p:nvSpPr>
        <p:spPr bwMode="auto">
          <a:xfrm>
            <a:off x="5326958" y="1052514"/>
            <a:ext cx="4896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  <a:sym typeface="Wingdings 3" pitchFamily="18" charset="2"/>
              </a:rPr>
              <a:t>pivot </a:t>
            </a:r>
            <a:r>
              <a:rPr lang="zh-CN" altLang="en-US" b="1" dirty="0">
                <a:sym typeface="Wingdings 3" pitchFamily="18" charset="2"/>
              </a:rPr>
              <a:t>是 </a:t>
            </a:r>
            <a:r>
              <a:rPr lang="en-US" altLang="zh-CN" b="1" dirty="0">
                <a:solidFill>
                  <a:srgbClr val="FF0000"/>
                </a:solidFill>
                <a:sym typeface="Wingdings 3" pitchFamily="18" charset="2"/>
              </a:rPr>
              <a:t>4</a:t>
            </a:r>
            <a:r>
              <a:rPr lang="zh-CN" altLang="en-US" b="1" dirty="0">
                <a:sym typeface="Wingdings 3" pitchFamily="18" charset="2"/>
              </a:rPr>
              <a:t>，其下标是 </a:t>
            </a:r>
            <a:r>
              <a:rPr lang="en-US" altLang="zh-CN" b="1" dirty="0" err="1">
                <a:solidFill>
                  <a:srgbClr val="0000FF"/>
                </a:solidFill>
                <a:sym typeface="Wingdings 3" pitchFamily="18" charset="2"/>
              </a:rPr>
              <a:t>split_point</a:t>
            </a:r>
            <a:endParaRPr lang="zh-CN" altLang="en-US" b="1" dirty="0">
              <a:solidFill>
                <a:srgbClr val="0000FF"/>
              </a:solidFill>
              <a:sym typeface="Wingdings 3" pitchFamily="18" charset="2"/>
            </a:endParaRPr>
          </a:p>
        </p:txBody>
      </p:sp>
      <p:sp>
        <p:nvSpPr>
          <p:cNvPr id="54293" name="Rectangle 25"/>
          <p:cNvSpPr>
            <a:spLocks noChangeArrowheads="1"/>
          </p:cNvSpPr>
          <p:nvPr/>
        </p:nvSpPr>
        <p:spPr bwMode="auto">
          <a:xfrm>
            <a:off x="2151402" y="742262"/>
            <a:ext cx="2571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 dirty="0">
                <a:sym typeface="Wingdings 3" pitchFamily="18" charset="2"/>
              </a:rPr>
              <a:t>first               last</a:t>
            </a:r>
            <a:endParaRPr lang="zh-CN" altLang="en-US" b="1" dirty="0">
              <a:sym typeface="Wingdings 3" pitchFamily="18" charset="2"/>
            </a:endParaRPr>
          </a:p>
        </p:txBody>
      </p:sp>
      <p:sp>
        <p:nvSpPr>
          <p:cNvPr id="54294" name="Line 26"/>
          <p:cNvSpPr>
            <a:spLocks noChangeShapeType="1"/>
          </p:cNvSpPr>
          <p:nvPr/>
        </p:nvSpPr>
        <p:spPr bwMode="auto">
          <a:xfrm>
            <a:off x="2386997" y="1155837"/>
            <a:ext cx="287829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5" name="Line 27"/>
          <p:cNvSpPr>
            <a:spLocks noChangeShapeType="1"/>
          </p:cNvSpPr>
          <p:nvPr/>
        </p:nvSpPr>
        <p:spPr bwMode="auto">
          <a:xfrm flipH="1">
            <a:off x="3962171" y="1147657"/>
            <a:ext cx="324000" cy="46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870890" y="5791872"/>
            <a:ext cx="1892055" cy="652463"/>
            <a:chOff x="884" y="3884"/>
            <a:chExt cx="894" cy="411"/>
          </a:xfrm>
        </p:grpSpPr>
        <p:sp>
          <p:nvSpPr>
            <p:cNvPr id="54306" name="Rectangle 28"/>
            <p:cNvSpPr>
              <a:spLocks noChangeArrowheads="1"/>
            </p:cNvSpPr>
            <p:nvPr/>
          </p:nvSpPr>
          <p:spPr bwMode="auto">
            <a:xfrm>
              <a:off x="884" y="4004"/>
              <a:ext cx="8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 dirty="0">
                  <a:sym typeface="Wingdings 3" pitchFamily="18" charset="2"/>
                </a:rPr>
                <a:t>first       last</a:t>
              </a:r>
              <a:endParaRPr lang="zh-CN" altLang="en-US" b="1" dirty="0">
                <a:sym typeface="Wingdings 3" pitchFamily="18" charset="2"/>
              </a:endParaRPr>
            </a:p>
          </p:txBody>
        </p:sp>
        <p:sp>
          <p:nvSpPr>
            <p:cNvPr id="54307" name="Line 29"/>
            <p:cNvSpPr>
              <a:spLocks noChangeShapeType="1"/>
            </p:cNvSpPr>
            <p:nvPr/>
          </p:nvSpPr>
          <p:spPr bwMode="auto">
            <a:xfrm flipV="1">
              <a:off x="1136" y="3884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8" name="Line 30"/>
            <p:cNvSpPr>
              <a:spLocks noChangeShapeType="1"/>
            </p:cNvSpPr>
            <p:nvPr/>
          </p:nvSpPr>
          <p:spPr bwMode="auto">
            <a:xfrm flipH="1" flipV="1">
              <a:off x="1562" y="3884"/>
              <a:ext cx="45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29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C02C5B0E-0BCD-4A0B-99C0-0FB23F554177}" type="slidenum">
              <a:rPr lang="en-US" altLang="zh-CN" sz="1200">
                <a:ea typeface="楷体_GB2312" pitchFamily="49" charset="-122"/>
              </a:rPr>
              <a:pPr algn="r" eaLnBrk="1" hangingPunct="1"/>
              <a:t>52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780171" y="20788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 dirty="0">
                <a:latin typeface="Times New Roman" pitchFamily="18" charset="0"/>
              </a:rPr>
              <a:t>↓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465136" y="2619310"/>
            <a:ext cx="48042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</a:rPr>
              <a:t>↑</a:t>
            </a: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5155529" y="2393885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kumimoji="1" lang="en-US" altLang="zh-CN" b="1">
                <a:latin typeface="Times New Roman" pitchFamily="18" charset="0"/>
              </a:rPr>
              <a:t>  0  5  3  2</a:t>
            </a: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2809113" y="3654580"/>
            <a:ext cx="48042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</a:rPr>
              <a:t>↑</a:t>
            </a: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6005196" y="29789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 dirty="0">
                <a:latin typeface="Times New Roman" pitchFamily="18" charset="0"/>
              </a:rPr>
              <a:t>↓</a:t>
            </a: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5735166" y="3568911"/>
            <a:ext cx="48042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</a:rPr>
              <a:t>↑</a:t>
            </a:r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5100503" y="3314911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kumimoji="1" lang="en-US" altLang="zh-CN" b="1">
                <a:latin typeface="Times New Roman" pitchFamily="18" charset="0"/>
              </a:rPr>
              <a:t>  0  3  5  2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6320231" y="40722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 dirty="0">
                <a:latin typeface="Times New Roman" pitchFamily="18" charset="0"/>
              </a:rPr>
              <a:t>↓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333EA67-8D3C-4209-A800-EAD6E7C3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快速法排序</a:t>
            </a:r>
            <a:r>
              <a:rPr lang="en-US" altLang="zh-CN" dirty="0"/>
              <a:t>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744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2" grpId="0"/>
      <p:bldP spid="54275" grpId="0"/>
      <p:bldP spid="54276" grpId="0"/>
      <p:bldP spid="286725" grpId="0"/>
      <p:bldP spid="286725" grpId="1"/>
      <p:bldP spid="286726" grpId="0"/>
      <p:bldP spid="286727" grpId="0"/>
      <p:bldP spid="286729" grpId="0"/>
      <p:bldP spid="286730" grpId="0"/>
      <p:bldP spid="286731" grpId="0"/>
      <p:bldP spid="286731" grpId="1"/>
      <p:bldP spid="286732" grpId="0"/>
      <p:bldP spid="286733" grpId="0"/>
      <p:bldP spid="286734" grpId="0"/>
      <p:bldP spid="54286" grpId="0"/>
      <p:bldP spid="286736" grpId="0"/>
      <p:bldP spid="286737" grpId="0"/>
      <p:bldP spid="286738" grpId="0"/>
      <p:bldP spid="286739" grpId="0"/>
      <p:bldP spid="286740" grpId="0"/>
      <p:bldP spid="54292" grpId="0" animBg="1"/>
      <p:bldP spid="54293" grpId="0"/>
      <p:bldP spid="54294" grpId="0" animBg="1"/>
      <p:bldP spid="54295" grpId="0" animBg="1"/>
      <p:bldP spid="30" grpId="0"/>
      <p:bldP spid="31" grpId="0"/>
      <p:bldP spid="33" grpId="0"/>
      <p:bldP spid="35" grpId="0"/>
      <p:bldP spid="35" grpId="1"/>
      <p:bldP spid="36" grpId="0"/>
      <p:bldP spid="37" grpId="0"/>
      <p:bldP spid="39" grpId="0"/>
      <p:bldP spid="4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95766" y="908051"/>
            <a:ext cx="11398883" cy="535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Split(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 ],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first,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last);</a:t>
            </a:r>
          </a:p>
          <a:p>
            <a:pPr eaLnBrk="1" hangingPunct="1"/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 ],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first,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last)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if(first &lt; last)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{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split_point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Split(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first, last);	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	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寻找分割点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first, split_point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	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	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对分割点以</a:t>
            </a:r>
            <a:r>
              <a:rPr lang="zh-CN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左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的部分进行排序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split_point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+1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last);	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	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对分割点以</a:t>
            </a:r>
            <a:r>
              <a:rPr lang="zh-CN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右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的部分进行排序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29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DC8B9B43-EE96-4779-BEAC-5A7DD79A732C}" type="slidenum">
              <a:rPr lang="en-US" altLang="zh-CN" sz="1200">
                <a:ea typeface="楷体_GB2312" pitchFamily="49" charset="-122"/>
              </a:rPr>
              <a:pPr algn="r" eaLnBrk="1" hangingPunct="1"/>
              <a:t>53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13695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143915" y="863715"/>
            <a:ext cx="11051795" cy="59212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Split(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 ],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first,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last)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	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pivot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[first];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split_point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first;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unknown = first+1; unknown &lt;= last; ++unknown)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[unknown] &lt; pivot)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{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split_point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 =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split_point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zh-CN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split_point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[unknown];</a:t>
            </a:r>
            <a:endParaRPr lang="zh-CN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[unknown] = t;</a:t>
            </a:r>
            <a:endParaRPr lang="zh-CN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[first]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split_point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split_point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 = pivot;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split_point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2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A537FA4A-64B7-420D-94D5-93E9B6A15B25}" type="slidenum">
              <a:rPr lang="en-US" altLang="zh-CN" sz="1200">
                <a:ea typeface="楷体_GB2312" pitchFamily="49" charset="-122"/>
              </a:rPr>
              <a:pPr algn="r" eaLnBrk="1" hangingPunct="1"/>
              <a:t>54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071770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令第一个元素为 </a:t>
            </a:r>
            <a:r>
              <a:rPr lang="en-US" altLang="zh-CN" dirty="0"/>
              <a:t>pivot</a:t>
            </a:r>
            <a:endParaRPr lang="zh-CN" altLang="en-US" dirty="0"/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143915" y="863715"/>
            <a:ext cx="11051795" cy="58762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Split(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 ],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first,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last)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	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pivot =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[first];</a:t>
            </a:r>
            <a:endParaRPr lang="zh-CN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split_point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first;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unknown = first+1; unknown &lt;= last; ++unknown)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[unknown] &lt; pivot)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{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split_point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t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split_point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split_point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[unknown];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[unknown] = t;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[first] =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split_point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zh-CN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sdata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split_point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= pivot;</a:t>
            </a:r>
            <a:endParaRPr lang="zh-CN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split_point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34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BA2FBDDB-E4CE-49B8-A51F-A671703D188E}" type="slidenum">
              <a:rPr lang="en-US" altLang="zh-CN" sz="1200">
                <a:ea typeface="楷体_GB2312" pitchFamily="49" charset="-122"/>
              </a:rPr>
              <a:pPr algn="r" eaLnBrk="1" hangingPunct="1"/>
              <a:t>55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422124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线性查找 </a:t>
            </a:r>
            <a:r>
              <a:rPr lang="en-US" altLang="zh-CN" dirty="0"/>
              <a:t>Liner Search</a:t>
            </a:r>
            <a:endParaRPr lang="zh-CN" altLang="en-US" dirty="0"/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143915" y="863715"/>
            <a:ext cx="11051795" cy="59212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在数组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中查找值为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的项，如果找到则返回该项的索引，否则返回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-1.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lSearch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(int item, int a[], int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	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for(int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if (a[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 == item) {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return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return -1;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2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A537FA4A-64B7-420D-94D5-93E9B6A15B25}" type="slidenum">
              <a:rPr lang="en-US" altLang="zh-CN" sz="1200">
                <a:ea typeface="楷体_GB2312" pitchFamily="49" charset="-122"/>
              </a:rPr>
              <a:pPr algn="r" eaLnBrk="1" hangingPunct="1"/>
              <a:t>56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836907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二分法查找 </a:t>
            </a:r>
            <a:r>
              <a:rPr lang="en-US" altLang="zh-CN" dirty="0"/>
              <a:t>(binary search)</a:t>
            </a:r>
            <a:endParaRPr lang="zh-CN" altLang="en-US" dirty="0"/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143915" y="863715"/>
            <a:ext cx="11051795" cy="59212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在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升序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排列的数组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中查找值为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的项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找到则返回该项的索引，否则返回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-1.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bSearch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(int item, int a[], int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	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int low = 0; 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int high = len-1; 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while (low &lt;= high) {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int mid = low+ (high -low) /2;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if (a[mid] == item) {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return mid;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} else if (a[mid] &lt;item ) {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low = mid + 1;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} else {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high = mid -1;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return -1;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2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A537FA4A-64B7-420D-94D5-93E9B6A15B25}" type="slidenum">
              <a:rPr lang="en-US" altLang="zh-CN" sz="1200">
                <a:ea typeface="楷体_GB2312" pitchFamily="49" charset="-122"/>
              </a:rPr>
              <a:pPr algn="r" eaLnBrk="1" hangingPunct="1"/>
              <a:t>57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613605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归并有序数组 </a:t>
            </a:r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143915" y="863715"/>
            <a:ext cx="11051795" cy="59212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#define LEN_L 5</a:t>
            </a:r>
          </a:p>
          <a:p>
            <a:pPr eaLnBrk="1" hangingPunct="1"/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#define LEN_R 6</a:t>
            </a:r>
          </a:p>
          <a:p>
            <a:pPr eaLnBrk="1" hangingPunct="1"/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int L[LEN_L] = { 1, 3, 5, 7, 9 };</a:t>
            </a:r>
          </a:p>
          <a:p>
            <a:pPr eaLnBrk="1" hangingPunct="1"/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int R[LEN_R] = { 0, 2, 4, 6, 8, 10 };</a:t>
            </a:r>
          </a:p>
          <a:p>
            <a:pPr eaLnBrk="1" hangingPunct="1"/>
            <a:endParaRPr lang="en-US" altLang="zh-CN" sz="2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int main(void) {</a:t>
            </a:r>
          </a:p>
          <a:p>
            <a:pPr eaLnBrk="1" hangingPunct="1"/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int l = 0,</a:t>
            </a:r>
            <a:r>
              <a:rPr lang="zh-CN" alt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r = 0;</a:t>
            </a:r>
          </a:p>
          <a:p>
            <a:pPr eaLnBrk="1" hangingPunct="1"/>
            <a:endParaRPr lang="en-US" altLang="zh-CN" sz="2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 (l &lt; LEN_L &amp;&amp; r &lt; LEN_R) {</a:t>
            </a:r>
          </a:p>
          <a:p>
            <a:pPr eaLnBrk="1" hangingPunct="1"/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if (L[l] &lt;= R[r]) {</a:t>
            </a:r>
          </a:p>
          <a:p>
            <a:pPr eaLnBrk="1" hangingPunct="1"/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("%d ", L[l]);</a:t>
            </a:r>
          </a:p>
          <a:p>
            <a:pPr eaLnBrk="1" hangingPunct="1"/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l++;</a:t>
            </a:r>
          </a:p>
          <a:p>
            <a:pPr eaLnBrk="1" hangingPunct="1"/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 eaLnBrk="1" hangingPunct="1"/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("%d ", R[r]);</a:t>
            </a:r>
          </a:p>
          <a:p>
            <a:pPr eaLnBrk="1" hangingPunct="1"/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r++;</a:t>
            </a:r>
          </a:p>
          <a:p>
            <a:pPr eaLnBrk="1" hangingPunct="1"/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endParaRPr lang="en-US" altLang="zh-CN" sz="2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while (r &lt; LEN_R) {</a:t>
            </a:r>
          </a:p>
          <a:p>
            <a:pPr eaLnBrk="1" hangingPunct="1"/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("%d ", R[r]);</a:t>
            </a:r>
          </a:p>
          <a:p>
            <a:pPr eaLnBrk="1" hangingPunct="1"/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r++;</a:t>
            </a:r>
          </a:p>
          <a:p>
            <a:pPr eaLnBrk="1" hangingPunct="1"/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endParaRPr lang="en-US" altLang="zh-CN" sz="2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while (l &lt; LEN_L) {</a:t>
            </a:r>
          </a:p>
          <a:p>
            <a:pPr eaLnBrk="1" hangingPunct="1"/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("%d ", L[l]);</a:t>
            </a:r>
          </a:p>
          <a:p>
            <a:pPr eaLnBrk="1" hangingPunct="1"/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l++;</a:t>
            </a:r>
          </a:p>
          <a:p>
            <a:pPr eaLnBrk="1" hangingPunct="1"/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// l &gt;= LEN_L || r &gt;= LEN_R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// if (l &gt;= LEN_L) {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//   while (r &lt; LEN_R) {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// 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("%d ", R[r]);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//     r++;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//   }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// }</a:t>
            </a:r>
          </a:p>
          <a:p>
            <a:pPr eaLnBrk="1" hangingPunct="1"/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// if (r &gt;= LEN_R) {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//   while (l &lt; LEN_L) {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// 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("%d ", L[l]);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//     l++;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//   }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// }</a:t>
            </a:r>
          </a:p>
          <a:p>
            <a:pPr eaLnBrk="1" hangingPunct="1"/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2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A537FA4A-64B7-420D-94D5-93E9B6A15B25}" type="slidenum">
              <a:rPr lang="en-US" altLang="zh-CN" sz="1200">
                <a:ea typeface="楷体_GB2312" pitchFamily="49" charset="-122"/>
              </a:rPr>
              <a:pPr algn="r" eaLnBrk="1" hangingPunct="1"/>
              <a:t>58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2661270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归并有序数组 </a:t>
            </a:r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143915" y="863715"/>
            <a:ext cx="11051795" cy="59212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int main(void) {</a:t>
            </a:r>
          </a:p>
          <a:p>
            <a:pPr eaLnBrk="1" hangingPunct="1"/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while (l &lt; LEN_L &amp;&amp; r &lt; LEN_R) {</a:t>
            </a:r>
          </a:p>
          <a:p>
            <a:pPr eaLnBrk="1" hangingPunct="1"/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if (L[l] &lt;= R[r]) {</a:t>
            </a:r>
          </a:p>
          <a:p>
            <a:pPr eaLnBrk="1" hangingPunct="1"/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("%d ", L[l]);</a:t>
            </a:r>
          </a:p>
          <a:p>
            <a:pPr eaLnBrk="1" hangingPunct="1"/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  l++;</a:t>
            </a:r>
          </a:p>
          <a:p>
            <a:pPr eaLnBrk="1" hangingPunct="1"/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 eaLnBrk="1" hangingPunct="1"/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("%d ", R[r]);</a:t>
            </a:r>
          </a:p>
          <a:p>
            <a:pPr eaLnBrk="1" hangingPunct="1"/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  r++;</a:t>
            </a:r>
          </a:p>
          <a:p>
            <a:pPr eaLnBrk="1" hangingPunct="1"/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endParaRPr lang="en-US" altLang="zh-CN" sz="2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 (r &lt; LEN_R) {</a:t>
            </a:r>
          </a:p>
          <a:p>
            <a:pPr eaLnBrk="1" hangingPunct="1"/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("%d ", R[r]);</a:t>
            </a:r>
          </a:p>
          <a:p>
            <a:pPr eaLnBrk="1" hangingPunct="1"/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r++;</a:t>
            </a:r>
          </a:p>
          <a:p>
            <a:pPr eaLnBrk="1" hangingPunct="1"/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while (l &lt; LEN_L) {</a:t>
            </a:r>
          </a:p>
          <a:p>
            <a:pPr eaLnBrk="1" hangingPunct="1"/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("%d ", L[l]);</a:t>
            </a:r>
          </a:p>
          <a:p>
            <a:pPr eaLnBrk="1" hangingPunct="1"/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l++;</a:t>
            </a:r>
          </a:p>
          <a:p>
            <a:pPr eaLnBrk="1" hangingPunct="1"/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2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A537FA4A-64B7-420D-94D5-93E9B6A15B25}" type="slidenum">
              <a:rPr lang="en-US" altLang="zh-CN" sz="1200">
                <a:ea typeface="楷体_GB2312" pitchFamily="49" charset="-122"/>
              </a:rPr>
              <a:pPr algn="r" eaLnBrk="1" hangingPunct="1"/>
              <a:t>59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36231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它</a:t>
            </a:r>
            <a:r>
              <a:rPr lang="zh-CN" altLang="zh-CN" sz="2400" dirty="0"/>
              <a:t>是一种由程序员构造出来的派生类型，具体包括一维数组、二维数组和多维数组，可用来定义相应的数组变量（通常也简称为数组）。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zh-CN" sz="2400" dirty="0"/>
              <a:t>一个数组包括多个</a:t>
            </a:r>
            <a:r>
              <a:rPr lang="zh-CN" altLang="zh-CN" sz="2400" dirty="0">
                <a:solidFill>
                  <a:srgbClr val="FF0000"/>
                </a:solidFill>
              </a:rPr>
              <a:t>类型相同</a:t>
            </a:r>
            <a:r>
              <a:rPr lang="zh-CN" altLang="zh-CN" sz="2400" dirty="0"/>
              <a:t>的</a:t>
            </a:r>
            <a:r>
              <a:rPr lang="zh-CN" altLang="zh-CN" sz="2400" dirty="0">
                <a:solidFill>
                  <a:srgbClr val="FF0000"/>
                </a:solidFill>
              </a:rPr>
              <a:t>元素</a:t>
            </a:r>
            <a:r>
              <a:rPr lang="zh-CN" altLang="zh-CN" sz="2400" dirty="0"/>
              <a:t>。元素的类型为数组的</a:t>
            </a:r>
            <a:r>
              <a:rPr lang="zh-CN" altLang="zh-CN" sz="2400" dirty="0">
                <a:solidFill>
                  <a:srgbClr val="FF0000"/>
                </a:solidFill>
              </a:rPr>
              <a:t>基类型</a:t>
            </a:r>
            <a:r>
              <a:rPr lang="zh-CN" altLang="zh-CN" sz="2400" dirty="0"/>
              <a:t>。每个元素由一个或多个索引（</a:t>
            </a:r>
            <a:r>
              <a:rPr lang="en-US" altLang="zh-CN" sz="2400" dirty="0"/>
              <a:t>index</a:t>
            </a:r>
            <a:r>
              <a:rPr lang="zh-CN" altLang="zh-CN" sz="2400" dirty="0"/>
              <a:t>，即</a:t>
            </a:r>
            <a:r>
              <a:rPr lang="zh-CN" altLang="zh-CN" sz="2400" dirty="0">
                <a:solidFill>
                  <a:srgbClr val="FF0000"/>
                </a:solidFill>
              </a:rPr>
              <a:t>下标</a:t>
            </a:r>
            <a:r>
              <a:rPr lang="zh-CN" altLang="zh-CN" sz="2400" dirty="0"/>
              <a:t>）唯一标识。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zh-CN" sz="2400" dirty="0"/>
              <a:t>一个数组中的所有元素在内存中占据</a:t>
            </a:r>
            <a:r>
              <a:rPr lang="zh-CN" altLang="zh-CN" sz="2400" dirty="0">
                <a:solidFill>
                  <a:srgbClr val="FF0000"/>
                </a:solidFill>
              </a:rPr>
              <a:t>连续的空间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zh-CN" sz="2400" dirty="0"/>
              <a:t>元素的个数为</a:t>
            </a:r>
            <a:r>
              <a:rPr lang="zh-CN" altLang="zh-CN" sz="2400" dirty="0">
                <a:solidFill>
                  <a:srgbClr val="FF0000"/>
                </a:solidFill>
              </a:rPr>
              <a:t>数组的长度</a:t>
            </a:r>
            <a:r>
              <a:rPr lang="zh-CN" altLang="zh-CN" sz="2400" dirty="0"/>
              <a:t>，一般为大于</a:t>
            </a:r>
            <a:r>
              <a:rPr lang="en-US" altLang="zh-CN" sz="2400" dirty="0"/>
              <a:t>1</a:t>
            </a:r>
            <a:r>
              <a:rPr lang="zh-CN" altLang="zh-CN" sz="2400" dirty="0"/>
              <a:t>的常量。从</a:t>
            </a:r>
            <a:r>
              <a:rPr lang="en-US" altLang="zh-CN" sz="2400" dirty="0"/>
              <a:t>C99</a:t>
            </a:r>
            <a:r>
              <a:rPr lang="zh-CN" altLang="zh-CN" sz="2400" dirty="0"/>
              <a:t>标准开始允许数组的长度为变量，不过必须在定义数组前确定该变量的值，以便分配空间。</a:t>
            </a:r>
            <a:r>
              <a:rPr lang="en-US" altLang="zh-CN" sz="2400" dirty="0"/>
              <a:t>VC6</a:t>
            </a:r>
            <a:r>
              <a:rPr lang="zh-CN" altLang="zh-CN" sz="2400" dirty="0"/>
              <a:t>、</a:t>
            </a:r>
            <a:r>
              <a:rPr lang="en-US" altLang="zh-CN" sz="2400" dirty="0"/>
              <a:t>VS2008</a:t>
            </a:r>
            <a:r>
              <a:rPr lang="zh-CN" altLang="zh-CN" sz="2400" dirty="0"/>
              <a:t>、</a:t>
            </a:r>
            <a:r>
              <a:rPr lang="en-US" altLang="zh-CN" sz="2400" dirty="0"/>
              <a:t>TC</a:t>
            </a:r>
            <a:r>
              <a:rPr lang="zh-CN" altLang="zh-CN" sz="2400" dirty="0"/>
              <a:t>等开发环境中，数组长度需为常量，</a:t>
            </a:r>
            <a:r>
              <a:rPr lang="en-US" altLang="zh-CN" sz="2400" dirty="0" err="1"/>
              <a:t>DevC</a:t>
            </a:r>
            <a:r>
              <a:rPr lang="en-US" altLang="zh-CN" sz="2400" dirty="0"/>
              <a:t>++</a:t>
            </a:r>
            <a:r>
              <a:rPr lang="zh-CN" altLang="zh-CN" sz="2400" dirty="0"/>
              <a:t>等开发环境允许数组长度为变量。</a:t>
            </a:r>
          </a:p>
          <a:p>
            <a:endParaRPr lang="en-US" altLang="zh-CN" sz="2400" dirty="0"/>
          </a:p>
          <a:p>
            <a:r>
              <a:rPr lang="zh-CN" altLang="zh-CN" sz="2400" dirty="0"/>
              <a:t>通常情况下，对数组</a:t>
            </a:r>
            <a:r>
              <a:rPr lang="zh-CN" altLang="zh-CN" sz="2400" dirty="0">
                <a:solidFill>
                  <a:srgbClr val="FF0000"/>
                </a:solidFill>
              </a:rPr>
              <a:t>不能进行整体操作</a:t>
            </a:r>
            <a:r>
              <a:rPr lang="zh-CN" altLang="zh-CN" sz="2400" dirty="0"/>
              <a:t>。</a:t>
            </a:r>
            <a:endParaRPr lang="en-US" altLang="zh-CN" sz="2400" dirty="0"/>
          </a:p>
        </p:txBody>
      </p:sp>
      <p:sp>
        <p:nvSpPr>
          <p:cNvPr id="921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61AF6125-46A0-4E22-A5ED-737F8148E5D0}" type="slidenum">
              <a:rPr lang="en-US" altLang="zh-CN" sz="1200">
                <a:ea typeface="楷体_GB2312" pitchFamily="49" charset="-122"/>
              </a:rPr>
              <a:pPr algn="r" eaLnBrk="1" hangingPunct="1"/>
              <a:t>6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922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 </a:t>
            </a:r>
            <a:r>
              <a:rPr lang="en-US" altLang="zh-CN" dirty="0"/>
              <a:t>(merge sort)</a:t>
            </a:r>
            <a:endParaRPr lang="zh-CN" altLang="en-US" dirty="0"/>
          </a:p>
        </p:txBody>
      </p:sp>
      <p:sp>
        <p:nvSpPr>
          <p:cNvPr id="5632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A537FA4A-64B7-420D-94D5-93E9B6A15B25}" type="slidenum">
              <a:rPr lang="en-US" altLang="zh-CN" sz="1200">
                <a:ea typeface="楷体_GB2312" pitchFamily="49" charset="-122"/>
              </a:rPr>
              <a:pPr algn="r" eaLnBrk="1" hangingPunct="1"/>
              <a:t>60</a:t>
            </a:fld>
            <a:endParaRPr lang="en-US" altLang="zh-CN" sz="1200">
              <a:ea typeface="楷体_GB2312" pitchFamily="49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369FFA-9584-4C77-96B4-946E76B8D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924" y="2168860"/>
            <a:ext cx="72580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778ED4A-2768-458A-A46E-97FCDE5AD4E5}"/>
              </a:ext>
            </a:extLst>
          </p:cNvPr>
          <p:cNvSpPr txBox="1"/>
          <p:nvPr/>
        </p:nvSpPr>
        <p:spPr>
          <a:xfrm>
            <a:off x="244556" y="863715"/>
            <a:ext cx="87759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先将原序列分成两个子序列，分别对两个子序列进行排序，排序好后再合成一个序列。</a:t>
            </a:r>
            <a:endParaRPr lang="en-US" altLang="zh-CN" sz="2000" b="1" dirty="0"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分别对子序列进行排序的时候，重复使用上述的方法，直到每个子序列只含有一个元素为止。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058787"/>
      </p:ext>
    </p:extLst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 </a:t>
            </a:r>
            <a:r>
              <a:rPr lang="en-US" altLang="zh-CN" dirty="0"/>
              <a:t>(merge sort)</a:t>
            </a:r>
            <a:endParaRPr lang="zh-CN" altLang="en-US" dirty="0"/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143915" y="863715"/>
            <a:ext cx="11051795" cy="59212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void merge (int a[], int low, int mid, int high) {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int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=0,k=0;  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int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lLow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low,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lHigh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mid;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int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rLow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mid+1,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rHigh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=high;</a:t>
            </a:r>
          </a:p>
          <a:p>
            <a:pPr eaLnBrk="1" hangingPunct="1"/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int *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(int *) malloc((high-low+1)*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(int));</a:t>
            </a:r>
          </a:p>
          <a:p>
            <a:pPr eaLnBrk="1" hangingPunct="1"/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for(k=0;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lLow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lHigh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rLow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rHigh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k++) {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if (a[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lLow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 &lt;= a[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rLow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[k] = a[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lLow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++];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[k] = a[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rLow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++];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2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A537FA4A-64B7-420D-94D5-93E9B6A15B25}" type="slidenum">
              <a:rPr lang="en-US" altLang="zh-CN" sz="1200">
                <a:ea typeface="楷体_GB2312" pitchFamily="49" charset="-122"/>
              </a:rPr>
              <a:pPr algn="r" eaLnBrk="1" hangingPunct="1"/>
              <a:t>61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20516"/>
      </p:ext>
    </p:extLst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 </a:t>
            </a:r>
            <a:r>
              <a:rPr lang="en-US" altLang="zh-CN" dirty="0"/>
              <a:t>(merge sort)</a:t>
            </a:r>
            <a:endParaRPr lang="zh-CN" altLang="en-US" dirty="0"/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143915" y="863715"/>
            <a:ext cx="11051795" cy="59212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void merge (int a[], int low, int mid, int high) {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for(k=0;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lLow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lHigh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rLow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rHigh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k++) {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if (a[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lLow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 &lt;= a[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rLow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[k] = a[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lLow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++];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[k] = a[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rLow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++];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lLow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lHigh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[k++] = a[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rLow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rHigh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[k++] = a[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/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2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A537FA4A-64B7-420D-94D5-93E9B6A15B25}" type="slidenum">
              <a:rPr lang="en-US" altLang="zh-CN" sz="1200">
                <a:ea typeface="楷体_GB2312" pitchFamily="49" charset="-122"/>
              </a:rPr>
              <a:pPr algn="r" eaLnBrk="1" hangingPunct="1"/>
              <a:t>62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471418"/>
      </p:ext>
    </p:extLst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 </a:t>
            </a:r>
            <a:r>
              <a:rPr lang="en-US" altLang="zh-CN" dirty="0"/>
              <a:t>(merge sort)</a:t>
            </a:r>
            <a:endParaRPr lang="zh-CN" altLang="en-US" dirty="0"/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143915" y="863715"/>
            <a:ext cx="11051795" cy="59212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void merge (int a[], int low, int mid, int high) {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……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lLow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lHigh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[k++] = a[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rLow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rHigh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[k++] = a[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/>
            <a:endParaRPr lang="en-US" altLang="zh-CN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&lt;high-low+1;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/>
            <a:endParaRPr lang="en-US" altLang="zh-CN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free(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632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A537FA4A-64B7-420D-94D5-93E9B6A15B25}" type="slidenum">
              <a:rPr lang="en-US" altLang="zh-CN" sz="1200">
                <a:ea typeface="楷体_GB2312" pitchFamily="49" charset="-122"/>
              </a:rPr>
              <a:pPr algn="r" eaLnBrk="1" hangingPunct="1"/>
              <a:t>63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516372"/>
      </p:ext>
    </p:extLst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 </a:t>
            </a:r>
            <a:r>
              <a:rPr lang="en-US" altLang="zh-CN" dirty="0"/>
              <a:t>(merge sort)</a:t>
            </a:r>
            <a:endParaRPr lang="zh-CN" altLang="en-US" dirty="0"/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143915" y="863715"/>
            <a:ext cx="11051795" cy="59212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merge_sort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(int a[], int first, int last) {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if (first &lt; last) {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int mid = 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first+last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)/2;</a:t>
            </a:r>
          </a:p>
          <a:p>
            <a:pPr eaLnBrk="1" hangingPunct="1"/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merge_sort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a,first,mid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merge_sort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(a,mid+1,last);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merge(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a,first,mid,last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2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A537FA4A-64B7-420D-94D5-93E9B6A15B25}" type="slidenum">
              <a:rPr lang="en-US" altLang="zh-CN" sz="1200">
                <a:ea typeface="楷体_GB2312" pitchFamily="49" charset="-122"/>
              </a:rPr>
              <a:pPr algn="r" eaLnBrk="1" hangingPunct="1"/>
              <a:t>64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52040"/>
      </p:ext>
    </p:extLst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实现一维数组上的排序功能涉及哪些程序设计要素？</a:t>
            </a:r>
            <a:endParaRPr lang="en-US" altLang="zh-CN"/>
          </a:p>
          <a:p>
            <a:endParaRPr lang="en-US" altLang="zh-CN"/>
          </a:p>
          <a:p>
            <a:pPr lvl="1"/>
            <a:r>
              <a:rPr lang="zh-CN" altLang="en-US" b="1"/>
              <a:t>循环流程控制</a:t>
            </a:r>
            <a:endParaRPr lang="en-US" altLang="zh-CN" b="1"/>
          </a:p>
          <a:p>
            <a:pPr lvl="1"/>
            <a:r>
              <a:rPr lang="zh-CN" altLang="en-US" b="1"/>
              <a:t>分支流程控制</a:t>
            </a:r>
            <a:endParaRPr lang="en-US" altLang="zh-CN" b="1"/>
          </a:p>
          <a:p>
            <a:pPr lvl="1"/>
            <a:r>
              <a:rPr lang="zh-CN" altLang="en-US" b="1"/>
              <a:t>赋值操作</a:t>
            </a:r>
            <a:endParaRPr lang="en-US" altLang="zh-CN" b="1"/>
          </a:p>
          <a:p>
            <a:pPr lvl="1"/>
            <a:r>
              <a:rPr lang="zh-CN" altLang="en-US" b="1"/>
              <a:t>比较操作</a:t>
            </a:r>
            <a:endParaRPr lang="en-US" altLang="zh-CN" b="1"/>
          </a:p>
          <a:p>
            <a:pPr lvl="1"/>
            <a:r>
              <a:rPr lang="zh-CN" altLang="en-US" b="1"/>
              <a:t>算术操作</a:t>
            </a:r>
          </a:p>
        </p:txBody>
      </p:sp>
      <p:sp>
        <p:nvSpPr>
          <p:cNvPr id="583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37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183FAFD1-5CA1-4313-B32C-E147E31D0FE8}" type="slidenum">
              <a:rPr lang="en-US" altLang="zh-CN" sz="1200">
                <a:ea typeface="楷体_GB2312" pitchFamily="49" charset="-122"/>
              </a:rPr>
              <a:pPr algn="r" eaLnBrk="1" hangingPunct="1"/>
              <a:t>65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80504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例</a:t>
            </a:r>
            <a:r>
              <a:rPr lang="en-US" altLang="zh-CN" dirty="0"/>
              <a:t>5.6 </a:t>
            </a:r>
            <a:r>
              <a:rPr lang="zh-CN" altLang="zh-CN" dirty="0"/>
              <a:t>求矩阵的乘积</a:t>
            </a:r>
            <a:endParaRPr lang="zh-CN" altLang="en-US" dirty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 dirty="0">
                <a:latin typeface="Arial" charset="0"/>
                <a:cs typeface="Arial" charset="0"/>
              </a:rPr>
              <a:t>设有两个矩阵</a:t>
            </a:r>
            <a:r>
              <a:rPr lang="en-US" altLang="zh-CN" i="1" dirty="0" err="1">
                <a:latin typeface="Arial" charset="0"/>
                <a:cs typeface="Arial" charset="0"/>
              </a:rPr>
              <a:t>A</a:t>
            </a:r>
            <a:r>
              <a:rPr lang="en-US" altLang="zh-CN" i="1" baseline="-25000" dirty="0" err="1">
                <a:latin typeface="Arial" charset="0"/>
                <a:cs typeface="Arial" charset="0"/>
              </a:rPr>
              <a:t>mn</a:t>
            </a:r>
            <a:r>
              <a:rPr lang="en-US" altLang="zh-CN" i="1" baseline="-25000" dirty="0">
                <a:latin typeface="Arial" charset="0"/>
                <a:cs typeface="Arial" charset="0"/>
              </a:rPr>
              <a:t> </a:t>
            </a:r>
            <a:r>
              <a:rPr lang="zh-CN" altLang="zh-CN" dirty="0">
                <a:latin typeface="Arial" charset="0"/>
                <a:cs typeface="Arial" charset="0"/>
              </a:rPr>
              <a:t>、</a:t>
            </a:r>
            <a:r>
              <a:rPr lang="en-US" altLang="zh-CN" i="1" dirty="0" err="1">
                <a:latin typeface="Arial" charset="0"/>
                <a:cs typeface="Arial" charset="0"/>
              </a:rPr>
              <a:t>B</a:t>
            </a:r>
            <a:r>
              <a:rPr lang="en-US" altLang="zh-CN" i="1" baseline="-25000" dirty="0" err="1">
                <a:latin typeface="Arial" charset="0"/>
                <a:cs typeface="Arial" charset="0"/>
              </a:rPr>
              <a:t>np</a:t>
            </a:r>
            <a:r>
              <a:rPr lang="zh-CN" altLang="zh-CN" dirty="0">
                <a:latin typeface="Arial" charset="0"/>
                <a:cs typeface="Arial" charset="0"/>
              </a:rPr>
              <a:t>，</a:t>
            </a:r>
            <a:endParaRPr lang="en-US" altLang="zh-CN" dirty="0">
              <a:latin typeface="Arial" charset="0"/>
              <a:cs typeface="Arial" charset="0"/>
            </a:endParaRPr>
          </a:p>
          <a:p>
            <a:endParaRPr lang="en-US" altLang="zh-CN" sz="2400" dirty="0">
              <a:latin typeface="Arial" charset="0"/>
              <a:cs typeface="Arial" charset="0"/>
            </a:endParaRPr>
          </a:p>
          <a:p>
            <a:endParaRPr lang="en-US" altLang="zh-CN" sz="2400" dirty="0">
              <a:latin typeface="Arial" charset="0"/>
              <a:cs typeface="Arial" charset="0"/>
            </a:endParaRPr>
          </a:p>
          <a:p>
            <a:endParaRPr lang="en-US" altLang="zh-CN" sz="2400" dirty="0">
              <a:latin typeface="Arial" charset="0"/>
              <a:cs typeface="Arial" charset="0"/>
            </a:endParaRPr>
          </a:p>
          <a:p>
            <a:pPr lvl="1"/>
            <a:endParaRPr lang="en-US" altLang="zh-CN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r>
              <a:rPr lang="zh-CN" altLang="zh-CN" dirty="0">
                <a:latin typeface="Arial" charset="0"/>
                <a:cs typeface="Arial" charset="0"/>
              </a:rPr>
              <a:t>乘积矩阵</a:t>
            </a:r>
            <a:r>
              <a:rPr lang="en-US" altLang="zh-CN" i="1" dirty="0" err="1">
                <a:latin typeface="Arial" charset="0"/>
                <a:cs typeface="Arial" charset="0"/>
              </a:rPr>
              <a:t>C</a:t>
            </a:r>
            <a:r>
              <a:rPr lang="en-US" altLang="zh-CN" i="1" baseline="-25000" dirty="0" err="1">
                <a:latin typeface="Arial" charset="0"/>
                <a:cs typeface="Arial" charset="0"/>
              </a:rPr>
              <a:t>mp</a:t>
            </a:r>
            <a:r>
              <a:rPr lang="en-US" altLang="zh-CN" dirty="0">
                <a:latin typeface="Arial" charset="0"/>
                <a:cs typeface="Arial" charset="0"/>
              </a:rPr>
              <a:t> = </a:t>
            </a:r>
            <a:r>
              <a:rPr lang="en-US" altLang="zh-CN" i="1" dirty="0" err="1">
                <a:latin typeface="Arial" charset="0"/>
                <a:cs typeface="Arial" charset="0"/>
              </a:rPr>
              <a:t>A</a:t>
            </a:r>
            <a:r>
              <a:rPr lang="en-US" altLang="zh-CN" i="1" baseline="-25000" dirty="0" err="1">
                <a:latin typeface="Arial" charset="0"/>
                <a:cs typeface="Arial" charset="0"/>
              </a:rPr>
              <a:t>m</a:t>
            </a:r>
            <a:r>
              <a:rPr lang="en-US" altLang="zh-CN" i="1" baseline="-25000" dirty="0" err="1">
                <a:solidFill>
                  <a:srgbClr val="FF0000"/>
                </a:solidFill>
                <a:latin typeface="Arial" charset="0"/>
                <a:cs typeface="Arial" charset="0"/>
              </a:rPr>
              <a:t>n</a:t>
            </a:r>
            <a:r>
              <a:rPr lang="zh-CN" altLang="zh-CN" dirty="0">
                <a:latin typeface="Arial" charset="0"/>
                <a:cs typeface="Arial" charset="0"/>
              </a:rPr>
              <a:t>×</a:t>
            </a:r>
            <a:r>
              <a:rPr lang="en-US" altLang="zh-CN" i="1" dirty="0" err="1">
                <a:latin typeface="Arial" charset="0"/>
                <a:cs typeface="Arial" charset="0"/>
              </a:rPr>
              <a:t>B</a:t>
            </a:r>
            <a:r>
              <a:rPr lang="en-US" altLang="zh-CN" i="1" baseline="-25000" dirty="0" err="1">
                <a:solidFill>
                  <a:srgbClr val="FF0000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i="1" baseline="-25000" dirty="0" err="1">
                <a:latin typeface="Arial" charset="0"/>
                <a:cs typeface="Arial" charset="0"/>
              </a:rPr>
              <a:t>p</a:t>
            </a:r>
            <a:r>
              <a:rPr lang="zh-CN" altLang="zh-CN" dirty="0">
                <a:latin typeface="Arial" charset="0"/>
                <a:cs typeface="Arial" charset="0"/>
              </a:rPr>
              <a:t>，</a:t>
            </a:r>
            <a:r>
              <a:rPr lang="en-US" altLang="zh-CN" i="1" dirty="0" err="1">
                <a:latin typeface="Arial" charset="0"/>
                <a:cs typeface="Arial" charset="0"/>
              </a:rPr>
              <a:t>C</a:t>
            </a:r>
            <a:r>
              <a:rPr lang="en-US" altLang="zh-CN" i="1" baseline="-25000" dirty="0" err="1">
                <a:latin typeface="Arial" charset="0"/>
                <a:cs typeface="Arial" charset="0"/>
              </a:rPr>
              <a:t>mp</a:t>
            </a:r>
            <a:r>
              <a:rPr lang="zh-CN" altLang="zh-CN" dirty="0">
                <a:latin typeface="Arial" charset="0"/>
                <a:cs typeface="Arial" charset="0"/>
              </a:rPr>
              <a:t>中每一项的计算公式为：</a:t>
            </a:r>
            <a:endParaRPr lang="en-US" altLang="zh-CN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zh-CN" i="1" dirty="0">
                <a:latin typeface="Arial" charset="0"/>
                <a:cs typeface="Arial" charset="0"/>
              </a:rPr>
              <a:t>                </a:t>
            </a:r>
            <a:r>
              <a:rPr lang="en-US" altLang="zh-CN" i="1" baseline="-25000" dirty="0">
                <a:latin typeface="Arial" charset="0"/>
                <a:cs typeface="Arial" charset="0"/>
              </a:rPr>
              <a:t>n-1</a:t>
            </a:r>
            <a:r>
              <a:rPr lang="en-US" altLang="zh-CN" i="1" dirty="0">
                <a:latin typeface="Arial" charset="0"/>
                <a:cs typeface="Arial" charset="0"/>
              </a:rPr>
              <a:t> </a:t>
            </a:r>
          </a:p>
          <a:p>
            <a:pPr lvl="1">
              <a:buFontTx/>
              <a:buNone/>
            </a:pPr>
            <a:r>
              <a:rPr lang="en-US" altLang="zh-CN" i="1" dirty="0" err="1">
                <a:latin typeface="Arial" charset="0"/>
                <a:cs typeface="Arial" charset="0"/>
              </a:rPr>
              <a:t>C</a:t>
            </a:r>
            <a:r>
              <a:rPr lang="en-US" altLang="zh-CN" i="1" baseline="-25000" dirty="0" err="1">
                <a:latin typeface="Arial" charset="0"/>
                <a:cs typeface="Arial" charset="0"/>
              </a:rPr>
              <a:t>ij</a:t>
            </a:r>
            <a:r>
              <a:rPr lang="en-US" altLang="zh-CN" i="1" dirty="0">
                <a:latin typeface="Arial" charset="0"/>
                <a:cs typeface="Arial" charset="0"/>
              </a:rPr>
              <a:t>   =   Σ  </a:t>
            </a:r>
            <a:r>
              <a:rPr lang="en-US" altLang="zh-CN" i="1" dirty="0" err="1">
                <a:latin typeface="Arial" charset="0"/>
                <a:cs typeface="Arial" charset="0"/>
              </a:rPr>
              <a:t>A</a:t>
            </a:r>
            <a:r>
              <a:rPr lang="en-US" altLang="zh-CN" i="1" baseline="-25000" dirty="0" err="1">
                <a:latin typeface="Arial" charset="0"/>
                <a:cs typeface="Arial" charset="0"/>
              </a:rPr>
              <a:t>i</a:t>
            </a:r>
            <a:r>
              <a:rPr lang="en-US" altLang="zh-CN" i="1" baseline="-25000" dirty="0" err="1">
                <a:solidFill>
                  <a:schemeClr val="accent2"/>
                </a:solidFill>
                <a:latin typeface="Arial" charset="0"/>
                <a:cs typeface="Arial" charset="0"/>
              </a:rPr>
              <a:t>k</a:t>
            </a:r>
            <a:r>
              <a:rPr lang="en-US" altLang="zh-CN" i="1" dirty="0" err="1">
                <a:latin typeface="Arial" charset="0"/>
                <a:cs typeface="Arial" charset="0"/>
              </a:rPr>
              <a:t>×B</a:t>
            </a:r>
            <a:r>
              <a:rPr lang="en-US" altLang="zh-CN" i="1" baseline="-25000" dirty="0" err="1">
                <a:solidFill>
                  <a:schemeClr val="accent2"/>
                </a:solidFill>
                <a:latin typeface="Arial" charset="0"/>
                <a:cs typeface="Arial" charset="0"/>
              </a:rPr>
              <a:t>k</a:t>
            </a:r>
            <a:r>
              <a:rPr lang="en-US" altLang="zh-CN" i="1" baseline="-25000" dirty="0" err="1">
                <a:latin typeface="Arial" charset="0"/>
                <a:cs typeface="Arial" charset="0"/>
              </a:rPr>
              <a:t>j</a:t>
            </a:r>
            <a:r>
              <a:rPr lang="en-US" altLang="zh-CN" i="1" dirty="0">
                <a:latin typeface="Arial" charset="0"/>
                <a:cs typeface="Arial" charset="0"/>
              </a:rPr>
              <a:t> </a:t>
            </a:r>
          </a:p>
          <a:p>
            <a:pPr lvl="1">
              <a:buFontTx/>
              <a:buNone/>
            </a:pPr>
            <a:r>
              <a:rPr lang="en-US" altLang="zh-CN" i="1" dirty="0">
                <a:latin typeface="Arial" charset="0"/>
                <a:cs typeface="Arial" charset="0"/>
              </a:rPr>
              <a:t>                </a:t>
            </a:r>
            <a:r>
              <a:rPr lang="en-US" altLang="zh-CN" i="1" baseline="30000" dirty="0">
                <a:latin typeface="Arial" charset="0"/>
                <a:cs typeface="Arial" charset="0"/>
              </a:rPr>
              <a:t>k=0</a:t>
            </a:r>
            <a:endParaRPr lang="en-US" altLang="zh-CN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zh-CN" i="1" dirty="0" err="1">
                <a:latin typeface="Arial" charset="0"/>
                <a:cs typeface="Arial" charset="0"/>
              </a:rPr>
              <a:t>i</a:t>
            </a:r>
            <a:r>
              <a:rPr lang="en-US" altLang="zh-CN" i="1" dirty="0">
                <a:latin typeface="Arial" charset="0"/>
                <a:cs typeface="Arial" charset="0"/>
              </a:rPr>
              <a:t>=0 , ... , m-1</a:t>
            </a:r>
            <a:r>
              <a:rPr lang="zh-CN" altLang="zh-CN" dirty="0">
                <a:latin typeface="Arial" charset="0"/>
                <a:cs typeface="Arial" charset="0"/>
              </a:rPr>
              <a:t>，</a:t>
            </a:r>
            <a:r>
              <a:rPr lang="en-US" altLang="zh-CN" i="1" dirty="0">
                <a:latin typeface="Arial" charset="0"/>
                <a:cs typeface="Arial" charset="0"/>
              </a:rPr>
              <a:t>j=0 , ... , p-1</a:t>
            </a:r>
            <a:endParaRPr lang="zh-CN" altLang="zh-CN" dirty="0">
              <a:latin typeface="Arial" charset="0"/>
              <a:cs typeface="Arial" charset="0"/>
            </a:endParaRPr>
          </a:p>
          <a:p>
            <a:endParaRPr lang="zh-CN" altLang="en-US" sz="2400" dirty="0">
              <a:latin typeface="Arial" charset="0"/>
              <a:cs typeface="Arial" charset="0"/>
            </a:endParaRPr>
          </a:p>
        </p:txBody>
      </p:sp>
      <p:grpSp>
        <p:nvGrpSpPr>
          <p:cNvPr id="59396" name="组合 12"/>
          <p:cNvGrpSpPr>
            <a:grpSpLocks/>
          </p:cNvGrpSpPr>
          <p:nvPr/>
        </p:nvGrpSpPr>
        <p:grpSpPr bwMode="auto">
          <a:xfrm>
            <a:off x="2336496" y="1798639"/>
            <a:ext cx="2438083" cy="1570037"/>
            <a:chOff x="1752600" y="1798585"/>
            <a:chExt cx="1828800" cy="1569660"/>
          </a:xfrm>
        </p:grpSpPr>
        <p:sp>
          <p:nvSpPr>
            <p:cNvPr id="59406" name="Text Box 11"/>
            <p:cNvSpPr txBox="1">
              <a:spLocks noChangeArrowheads="1"/>
            </p:cNvSpPr>
            <p:nvPr/>
          </p:nvSpPr>
          <p:spPr bwMode="auto">
            <a:xfrm>
              <a:off x="1828800" y="1798585"/>
              <a:ext cx="17526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dirty="0">
                  <a:latin typeface="Times New Roman" pitchFamily="18" charset="0"/>
                  <a:cs typeface="Times New Roman" pitchFamily="18" charset="0"/>
                </a:rPr>
                <a:t>1    1    1   1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 dirty="0">
                  <a:latin typeface="Times New Roman" pitchFamily="18" charset="0"/>
                  <a:cs typeface="Times New Roman" pitchFamily="18" charset="0"/>
                </a:rPr>
                <a:t>2    2    2   2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 dirty="0">
                  <a:latin typeface="Times New Roman" pitchFamily="18" charset="0"/>
                  <a:cs typeface="Times New Roman" pitchFamily="18" charset="0"/>
                </a:rPr>
                <a:t>3    3    3   3</a:t>
              </a:r>
            </a:p>
          </p:txBody>
        </p:sp>
        <p:sp>
          <p:nvSpPr>
            <p:cNvPr id="59407" name="AutoShape 13"/>
            <p:cNvSpPr>
              <a:spLocks/>
            </p:cNvSpPr>
            <p:nvPr/>
          </p:nvSpPr>
          <p:spPr bwMode="auto">
            <a:xfrm>
              <a:off x="1752600" y="1950985"/>
              <a:ext cx="76200" cy="1219200"/>
            </a:xfrm>
            <a:prstGeom prst="leftBracket">
              <a:avLst>
                <a:gd name="adj" fmla="val 13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408" name="AutoShape 14"/>
            <p:cNvSpPr>
              <a:spLocks/>
            </p:cNvSpPr>
            <p:nvPr/>
          </p:nvSpPr>
          <p:spPr bwMode="auto">
            <a:xfrm>
              <a:off x="3505200" y="1950985"/>
              <a:ext cx="76200" cy="1219200"/>
            </a:xfrm>
            <a:prstGeom prst="rightBracket">
              <a:avLst>
                <a:gd name="adj" fmla="val 13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9397" name="组合 13"/>
          <p:cNvGrpSpPr>
            <a:grpSpLocks/>
          </p:cNvGrpSpPr>
          <p:nvPr/>
        </p:nvGrpSpPr>
        <p:grpSpPr bwMode="auto">
          <a:xfrm>
            <a:off x="6395734" y="1493839"/>
            <a:ext cx="1523802" cy="2124075"/>
            <a:chOff x="5410200" y="1493785"/>
            <a:chExt cx="1143000" cy="2123658"/>
          </a:xfrm>
        </p:grpSpPr>
        <p:sp>
          <p:nvSpPr>
            <p:cNvPr id="59403" name="Text Box 12"/>
            <p:cNvSpPr txBox="1">
              <a:spLocks noChangeArrowheads="1"/>
            </p:cNvSpPr>
            <p:nvPr/>
          </p:nvSpPr>
          <p:spPr bwMode="auto">
            <a:xfrm>
              <a:off x="5562600" y="1493785"/>
              <a:ext cx="990600" cy="2123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itchFamily="18" charset="0"/>
                  <a:cs typeface="Times New Roman" pitchFamily="18" charset="0"/>
                </a:rPr>
                <a:t>4    4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itchFamily="18" charset="0"/>
                  <a:cs typeface="Times New Roman" pitchFamily="18" charset="0"/>
                </a:rPr>
                <a:t>5    5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itchFamily="18" charset="0"/>
                  <a:cs typeface="Times New Roman" pitchFamily="18" charset="0"/>
                </a:rPr>
                <a:t>6    6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itchFamily="18" charset="0"/>
                  <a:cs typeface="Times New Roman" pitchFamily="18" charset="0"/>
                </a:rPr>
                <a:t>7    7 </a:t>
              </a:r>
            </a:p>
          </p:txBody>
        </p:sp>
        <p:sp>
          <p:nvSpPr>
            <p:cNvPr id="59404" name="AutoShape 15"/>
            <p:cNvSpPr>
              <a:spLocks/>
            </p:cNvSpPr>
            <p:nvPr/>
          </p:nvSpPr>
          <p:spPr bwMode="auto">
            <a:xfrm>
              <a:off x="5410200" y="1722385"/>
              <a:ext cx="76200" cy="1676400"/>
            </a:xfrm>
            <a:prstGeom prst="leftBracket">
              <a:avLst>
                <a:gd name="adj" fmla="val 18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405" name="AutoShape 16"/>
            <p:cNvSpPr>
              <a:spLocks/>
            </p:cNvSpPr>
            <p:nvPr/>
          </p:nvSpPr>
          <p:spPr bwMode="auto">
            <a:xfrm>
              <a:off x="6400800" y="1722385"/>
              <a:ext cx="76200" cy="1676400"/>
            </a:xfrm>
            <a:prstGeom prst="rightBracket">
              <a:avLst>
                <a:gd name="adj" fmla="val 18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9398" name="组合 11"/>
          <p:cNvGrpSpPr>
            <a:grpSpLocks/>
          </p:cNvGrpSpPr>
          <p:nvPr/>
        </p:nvGrpSpPr>
        <p:grpSpPr bwMode="auto">
          <a:xfrm>
            <a:off x="5811610" y="4216400"/>
            <a:ext cx="5384099" cy="1570038"/>
            <a:chOff x="4114800" y="3781425"/>
            <a:chExt cx="4038600" cy="1569660"/>
          </a:xfrm>
        </p:grpSpPr>
        <p:sp>
          <p:nvSpPr>
            <p:cNvPr id="59401" name="AutoShape 19"/>
            <p:cNvSpPr>
              <a:spLocks/>
            </p:cNvSpPr>
            <p:nvPr/>
          </p:nvSpPr>
          <p:spPr bwMode="auto">
            <a:xfrm>
              <a:off x="4114800" y="4010025"/>
              <a:ext cx="76200" cy="1143000"/>
            </a:xfrm>
            <a:prstGeom prst="leftBracket">
              <a:avLst>
                <a:gd name="adj" fmla="val 1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402" name="Text Box 21"/>
            <p:cNvSpPr txBox="1">
              <a:spLocks noChangeArrowheads="1"/>
            </p:cNvSpPr>
            <p:nvPr/>
          </p:nvSpPr>
          <p:spPr bwMode="auto">
            <a:xfrm>
              <a:off x="4191000" y="3781425"/>
              <a:ext cx="39624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itchFamily="18" charset="0"/>
                  <a:cs typeface="Times New Roman" pitchFamily="18" charset="0"/>
                </a:rPr>
                <a:t>4+5+6+7	 4+5+6+7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itchFamily="18" charset="0"/>
                  <a:cs typeface="Times New Roman" pitchFamily="18" charset="0"/>
                </a:rPr>
                <a:t>8+10+12+14	 8+10+12+14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itchFamily="18" charset="0"/>
                  <a:cs typeface="Times New Roman" pitchFamily="18" charset="0"/>
                </a:rPr>
                <a:t>12+15+18+21	 12+15+18+21</a:t>
              </a:r>
            </a:p>
          </p:txBody>
        </p:sp>
      </p:grpSp>
      <p:sp>
        <p:nvSpPr>
          <p:cNvPr id="59399" name="AutoShape 20"/>
          <p:cNvSpPr>
            <a:spLocks/>
          </p:cNvSpPr>
          <p:nvPr/>
        </p:nvSpPr>
        <p:spPr bwMode="auto">
          <a:xfrm>
            <a:off x="10954440" y="4419600"/>
            <a:ext cx="101587" cy="1143000"/>
          </a:xfrm>
          <a:prstGeom prst="rightBracket">
            <a:avLst>
              <a:gd name="adj" fmla="val 1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5940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3E311646-8699-4AFE-897B-F9CD4CF81831}" type="slidenum">
              <a:rPr lang="en-US" altLang="zh-CN" sz="1200">
                <a:ea typeface="楷体_GB2312" pitchFamily="49" charset="-122"/>
              </a:rPr>
              <a:pPr algn="r" eaLnBrk="1" hangingPunct="1"/>
              <a:t>66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483984"/>
      </p:ext>
    </p:extLst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93121" y="44450"/>
            <a:ext cx="11995705" cy="6737350"/>
          </a:xfrm>
        </p:spPr>
        <p:txBody>
          <a:bodyPr/>
          <a:lstStyle/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#define N 4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#define M 3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#define P 2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void prod(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ma[ ][N],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[ ][P],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mc[ ][P],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 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ma[M][N] = {{1, 1, 1, 1}, {2, 2, 2, 2}, {3, 3, 3, 3}};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[N][P] = {{4, 4}, {5, 5}, {6, 6}, {7, 7}};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mc[M][P];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prod(ma, 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mb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mc, M);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 M;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j = 0; j &lt; P; ++j)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{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("%d \t", mc[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][j]);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      if((j + 1) % P == 0)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("\n");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换行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 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0; 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646511" y="3136901"/>
            <a:ext cx="2317449" cy="12366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altLang="zh-CN" b="1" dirty="0">
                <a:solidFill>
                  <a:schemeClr val="bg1"/>
                </a:solidFill>
                <a:ea typeface="宋体" pitchFamily="2" charset="-122"/>
              </a:rPr>
              <a:t>22     22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CN" b="1" dirty="0">
                <a:solidFill>
                  <a:schemeClr val="bg1"/>
                </a:solidFill>
                <a:ea typeface="宋体" pitchFamily="2" charset="-122"/>
              </a:rPr>
              <a:t>44     44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CN" b="1" dirty="0">
                <a:solidFill>
                  <a:schemeClr val="bg1"/>
                </a:solidFill>
                <a:ea typeface="宋体" pitchFamily="2" charset="-122"/>
              </a:rPr>
              <a:t>66     66 </a:t>
            </a:r>
          </a:p>
        </p:txBody>
      </p:sp>
      <p:sp>
        <p:nvSpPr>
          <p:cNvPr id="60421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6ED2F6F7-97E8-4021-A903-0AFAE8BAC71D}" type="slidenum">
              <a:rPr lang="en-US" altLang="zh-CN" sz="1200">
                <a:ea typeface="楷体_GB2312" pitchFamily="49" charset="-122"/>
              </a:rPr>
              <a:pPr algn="r" eaLnBrk="1" hangingPunct="1"/>
              <a:t>67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13994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void prod(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ma[ ][N],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[ ][P],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mc[ ][P],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 m;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j = 0; j &lt; P; ++j)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s = 0;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for(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k = 0; k &lt;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 ++k)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	s += ma[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[k][j];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mc[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][j] = s;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44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C54C1C88-2F0B-44E3-890B-CAF5B2F2A0DE}" type="slidenum">
              <a:rPr lang="en-US" altLang="zh-CN" sz="1200">
                <a:ea typeface="楷体_GB2312" pitchFamily="49" charset="-122"/>
              </a:rPr>
              <a:pPr algn="r" eaLnBrk="1" hangingPunct="1"/>
              <a:t>68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583227"/>
      </p:ext>
    </p:extLst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例</a:t>
            </a:r>
            <a:r>
              <a:rPr lang="en-US" altLang="zh-CN" dirty="0"/>
              <a:t>5.7</a:t>
            </a:r>
            <a:r>
              <a:rPr lang="pt-BR" altLang="zh-CN" dirty="0"/>
              <a:t> </a:t>
            </a:r>
            <a:r>
              <a:rPr lang="zh-CN" altLang="zh-CN" dirty="0"/>
              <a:t>求解约瑟夫斯</a:t>
            </a:r>
            <a:r>
              <a:rPr lang="zh-CN" altLang="en-US" b="0" dirty="0"/>
              <a:t>（</a:t>
            </a:r>
            <a:r>
              <a:rPr lang="en-US" altLang="zh-CN" b="0" dirty="0"/>
              <a:t>Josephus</a:t>
            </a:r>
            <a:r>
              <a:rPr lang="zh-CN" altLang="en-US" b="0" dirty="0"/>
              <a:t>）</a:t>
            </a:r>
            <a:r>
              <a:rPr lang="zh-CN" altLang="zh-CN" dirty="0"/>
              <a:t>问题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0" dirty="0"/>
              <a:t>有</a:t>
            </a:r>
            <a:r>
              <a:rPr lang="en-US" altLang="zh-CN" b="0" dirty="0"/>
              <a:t>n</a:t>
            </a:r>
            <a:r>
              <a:rPr lang="zh-CN" altLang="zh-CN" b="0" dirty="0"/>
              <a:t>个囚犯站成一圈，准备被处决。从某个人开始顺时针报数，报到</a:t>
            </a:r>
            <a:r>
              <a:rPr lang="en-US" altLang="zh-CN" b="0" dirty="0"/>
              <a:t>k</a:t>
            </a:r>
            <a:r>
              <a:rPr lang="zh-CN" altLang="zh-CN" b="0" dirty="0"/>
              <a:t>的囚犯从圈子离开，被处决；然后，从下一个人开始重新报数，每报到</a:t>
            </a:r>
            <a:r>
              <a:rPr lang="en-US" altLang="zh-CN" b="0" dirty="0"/>
              <a:t>k</a:t>
            </a:r>
            <a:r>
              <a:rPr lang="zh-CN" altLang="zh-CN" b="0" dirty="0"/>
              <a:t>，相应的囚犯从圈子离开，被处决；最后只剩下一个人，该囚犯可以继续活着；这位幸运的囚犯一开始站在什么位置？</a:t>
            </a:r>
            <a:endParaRPr lang="en-US" altLang="zh-CN" b="0" dirty="0"/>
          </a:p>
          <a:p>
            <a:endParaRPr lang="zh-CN" altLang="zh-CN" dirty="0"/>
          </a:p>
          <a:p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分析：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采用一维数组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in_circle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[n]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表示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个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囚犯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围成一圈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in_circle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[index]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表示编号为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index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囚犯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在圈子里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剩下的人数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numRemained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n → 1</a:t>
            </a:r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从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index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囚犯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开始报数，圈子中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index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的下一个位置为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(index+1)%n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（下一圈连续报数）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46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8CEB1B56-65E7-40DE-93B5-2B9FA419423B}" type="slidenum">
              <a:rPr lang="en-US" altLang="zh-CN" sz="1200">
                <a:ea typeface="楷体_GB2312" pitchFamily="49" charset="-122"/>
              </a:rPr>
              <a:pPr algn="r" eaLnBrk="1" hangingPunct="1"/>
              <a:t>69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5494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一维数组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0" dirty="0">
                <a:latin typeface="Courier New" pitchFamily="49" charset="0"/>
                <a:cs typeface="Courier New" pitchFamily="49" charset="0"/>
              </a:rPr>
              <a:t>一维数组是常见的数组形式，用来表示向量这类数据。</a:t>
            </a:r>
          </a:p>
          <a:p>
            <a:endParaRPr lang="en-US" altLang="zh-CN" b="0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zh-CN" b="0" dirty="0">
                <a:latin typeface="Courier New" pitchFamily="49" charset="0"/>
                <a:cs typeface="Courier New" pitchFamily="49" charset="0"/>
              </a:rPr>
              <a:t>一维数组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类型的构造</a:t>
            </a:r>
            <a:endParaRPr lang="en-US" altLang="zh-CN" b="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一维数组类型由元素类型关键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字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、一个中括号和一个整数（表示数组的长度）构造而成。</a:t>
            </a:r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可以给构造好的数组类型取一个别名，作为数组类型标识符，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语言规定该别名写在中括号前边。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比如，</a:t>
            </a: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[6]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//A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是由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个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型元素所构成的一维数组类型标识符</a:t>
            </a:r>
          </a:p>
          <a:p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65CAF711-4204-4571-A7E8-5FD7136E3292}" type="slidenum">
              <a:rPr lang="en-US" altLang="zh-CN" sz="1200">
                <a:ea typeface="楷体_GB2312" pitchFamily="49" charset="-122"/>
              </a:rPr>
              <a:pPr algn="r" eaLnBrk="1" hangingPunct="1"/>
              <a:t>7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#define N 20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#define K 5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Josephus(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k);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 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("The survival is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No.%d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\n",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Josephus(N, K)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49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6A8414DE-A4DA-41E0-BA4C-683800D4EE87}" type="slidenum">
              <a:rPr lang="en-US" altLang="zh-CN" sz="1200">
                <a:ea typeface="楷体_GB2312" pitchFamily="49" charset="-122"/>
              </a:rPr>
              <a:pPr algn="r" eaLnBrk="1" hangingPunct="1"/>
              <a:t>70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4984782"/>
      </p:ext>
    </p:extLst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Josephus(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k)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bool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in_circle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[n];		//bool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in_circle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[N];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index;		</a:t>
            </a:r>
          </a:p>
          <a:p>
            <a:pPr>
              <a:buFontTx/>
              <a:buNone/>
            </a:pP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for(index = 0; index &lt; n; ++index)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in_circle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[index] = true;	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给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数组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in_circle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置初值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51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5606EB58-F0A5-4BFE-B692-5FC17D07D7F0}" type="slidenum">
              <a:rPr lang="en-US" altLang="zh-CN" sz="1200">
                <a:ea typeface="楷体_GB2312" pitchFamily="49" charset="-122"/>
              </a:rPr>
              <a:pPr algn="r" eaLnBrk="1" hangingPunct="1"/>
              <a:t>71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941805"/>
      </p:ext>
    </p:extLst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340" name="矩形 3"/>
          <p:cNvSpPr>
            <a:spLocks noChangeArrowheads="1"/>
          </p:cNvSpPr>
          <p:nvPr/>
        </p:nvSpPr>
        <p:spPr bwMode="auto">
          <a:xfrm>
            <a:off x="476188" y="1014414"/>
            <a:ext cx="10952324" cy="56323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3038" indent="-173038" defTabSz="441325" eaLnBrk="1" hangingPunct="1">
              <a:defRPr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numRemained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n;</a:t>
            </a:r>
          </a:p>
          <a:p>
            <a:pPr marL="173038" indent="-173038" defTabSz="441325" eaLnBrk="1" hangingPunct="1"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index = 0;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numRemained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&gt; 1)</a:t>
            </a:r>
            <a:endParaRPr lang="zh-CN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73038" indent="-173038" defTabSz="441325" eaLnBrk="1" hangingPunct="1"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count = 0;</a:t>
            </a:r>
          </a:p>
          <a:p>
            <a:pPr marL="173038" indent="-173038" defTabSz="441325" eaLnBrk="1" hangingPunct="1"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while(count &lt; k)	</a:t>
            </a:r>
          </a:p>
          <a:p>
            <a:pPr marL="173038" indent="-173038" defTabSz="441325" eaLnBrk="1" hangingPunct="1"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marL="173038" indent="-173038" defTabSz="441325" eaLnBrk="1" hangingPunct="1">
              <a:defRPr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173038" indent="-173038" defTabSz="441325" eaLnBrk="1" hangingPunct="1"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if(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in_circle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[index])</a:t>
            </a:r>
          </a:p>
          <a:p>
            <a:pPr marL="173038" indent="-173038" defTabSz="441325" eaLnBrk="1" hangingPunct="1"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	++count;</a:t>
            </a:r>
          </a:p>
          <a:p>
            <a:pPr marL="173038" indent="-173038" defTabSz="441325">
              <a:defRPr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index = (index+1)%n;</a:t>
            </a:r>
          </a:p>
          <a:p>
            <a:pPr marL="173038" indent="-173038" defTabSz="441325" eaLnBrk="1" hangingPunct="1"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173038" indent="-173038" defTabSz="441325" eaLnBrk="1" hangingPunct="1"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in_circle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[index] = false;	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囚犯离开圈子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173038" indent="-173038" defTabSz="441325" eaLnBrk="1" hangingPunct="1"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numRemained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--;	//</a:t>
            </a:r>
            <a:r>
              <a:rPr lang="zh-CN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圈中人数减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8613" name="灯片编号占位符 5"/>
          <p:cNvSpPr txBox="1">
            <a:spLocks noGrp="1"/>
          </p:cNvSpPr>
          <p:nvPr/>
        </p:nvSpPr>
        <p:spPr bwMode="auto">
          <a:xfrm>
            <a:off x="10888832" y="6553200"/>
            <a:ext cx="1199994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C11AEB3-101B-4279-9F1D-B329D749BC61}" type="slidenum">
              <a:rPr lang="en-US" altLang="zh-CN" sz="1200">
                <a:ea typeface="楷体_GB2312" pitchFamily="49" charset="-122"/>
              </a:rPr>
              <a:pPr algn="r" eaLnBrk="1" hangingPunct="1"/>
              <a:t>72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98538" y="1302151"/>
            <a:ext cx="738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 flipV="1">
            <a:off x="1930073" y="1409582"/>
            <a:ext cx="369477" cy="3992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820692" y="4914165"/>
            <a:ext cx="44630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矩形 5"/>
          <p:cNvSpPr/>
          <p:nvPr/>
        </p:nvSpPr>
        <p:spPr>
          <a:xfrm>
            <a:off x="1361668" y="3599736"/>
            <a:ext cx="38781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3038" indent="-173038" defTabSz="441325" eaLnBrk="1" hangingPunct="1"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 = (index+1)%n;</a:t>
            </a:r>
          </a:p>
        </p:txBody>
      </p:sp>
      <p:sp>
        <p:nvSpPr>
          <p:cNvPr id="5" name="矩形标注 4"/>
          <p:cNvSpPr/>
          <p:nvPr/>
        </p:nvSpPr>
        <p:spPr bwMode="auto">
          <a:xfrm>
            <a:off x="6072917" y="4490094"/>
            <a:ext cx="5355595" cy="848141"/>
          </a:xfrm>
          <a:prstGeom prst="wedgeRectCallout">
            <a:avLst>
              <a:gd name="adj1" fmla="val -63035"/>
              <a:gd name="adj2" fmla="val 5122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in_circle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[index-1] = false;</a:t>
            </a:r>
          </a:p>
        </p:txBody>
      </p:sp>
      <p:sp>
        <p:nvSpPr>
          <p:cNvPr id="7" name="矩形 6"/>
          <p:cNvSpPr/>
          <p:nvPr/>
        </p:nvSpPr>
        <p:spPr>
          <a:xfrm>
            <a:off x="6095206" y="4902550"/>
            <a:ext cx="2468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可能会出现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-1</a:t>
            </a:r>
            <a:endParaRPr lang="zh-CN" alt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3221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 animBg="1"/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0660" name="矩形 3"/>
          <p:cNvSpPr>
            <a:spLocks noChangeArrowheads="1"/>
          </p:cNvSpPr>
          <p:nvPr/>
        </p:nvSpPr>
        <p:spPr bwMode="auto">
          <a:xfrm>
            <a:off x="482538" y="1044576"/>
            <a:ext cx="10952325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找最后一个囚犯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for(index = 0; index &lt; n; ++index) 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in_circle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[index])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return index;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	</a:t>
            </a:r>
          </a:p>
        </p:txBody>
      </p:sp>
      <p:sp>
        <p:nvSpPr>
          <p:cNvPr id="70661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B8C4DB09-DAF8-4F72-8980-6ADA129319B7}" type="slidenum">
              <a:rPr lang="en-US" altLang="zh-CN" sz="1200">
                <a:ea typeface="楷体_GB2312" pitchFamily="49" charset="-122"/>
              </a:rPr>
              <a:pPr algn="r" eaLnBrk="1" hangingPunct="1"/>
              <a:t>73</a:t>
            </a:fld>
            <a:endParaRPr lang="en-US" altLang="zh-CN" sz="1200">
              <a:ea typeface="楷体_GB2312" pitchFamily="49" charset="-122"/>
            </a:endParaRPr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53" y="4419601"/>
            <a:ext cx="7843346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003987" y="4381892"/>
            <a:ext cx="189341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</a:t>
            </a:r>
            <a:endParaRPr lang="en-US" altLang="zh-CN" dirty="0"/>
          </a:p>
          <a:p>
            <a:r>
              <a:rPr lang="en-US" altLang="zh-CN" dirty="0"/>
              <a:t>    break;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615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Josephus </a:t>
            </a:r>
            <a:r>
              <a:rPr lang="zh-CN" altLang="en-US" b="0" dirty="0"/>
              <a:t>解法</a:t>
            </a:r>
            <a:r>
              <a:rPr lang="en-US" altLang="zh-CN" b="0" dirty="0"/>
              <a:t>2 next</a:t>
            </a:r>
            <a:r>
              <a:rPr lang="zh-CN" altLang="en-US" b="0" dirty="0"/>
              <a:t>数组</a:t>
            </a:r>
            <a:endParaRPr lang="zh-CN" altLang="en-US" dirty="0"/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0660" name="矩形 3"/>
          <p:cNvSpPr>
            <a:spLocks noChangeArrowheads="1"/>
          </p:cNvSpPr>
          <p:nvPr/>
        </p:nvSpPr>
        <p:spPr bwMode="auto">
          <a:xfrm>
            <a:off x="482538" y="1044576"/>
            <a:ext cx="10952325" cy="507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pt-BR" altLang="zh-C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scanf(</a:t>
            </a:r>
            <a:r>
              <a:rPr lang="pt-BR" altLang="zh-C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"%d %d"</a:t>
            </a:r>
            <a:r>
              <a:rPr lang="pt-BR" altLang="zh-C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&amp;n, &amp;k);</a:t>
            </a:r>
          </a:p>
          <a:p>
            <a:endParaRPr lang="zh-CN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altLang="zh-C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altLang="zh-C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(i = 0; i &lt; n-1; i++)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next[</a:t>
            </a:r>
            <a:r>
              <a:rPr lang="en-US" altLang="zh-C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i+1;</a:t>
            </a:r>
          </a:p>
          <a:p>
            <a:endParaRPr lang="zh-CN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next[n-1] = 0;</a:t>
            </a:r>
          </a:p>
          <a:p>
            <a:endParaRPr lang="zh-CN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altLang="zh-C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=0,j=1,last =0; next[</a:t>
            </a:r>
            <a:r>
              <a:rPr lang="en-US" altLang="zh-C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!= </a:t>
            </a:r>
            <a:r>
              <a:rPr lang="en-US" altLang="zh-C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last=</a:t>
            </a:r>
            <a:r>
              <a:rPr lang="en-US" altLang="zh-C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US" altLang="zh-C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next[</a:t>
            </a:r>
            <a:r>
              <a:rPr lang="en-US" altLang="zh-C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 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altLang="zh-C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 j % k == 0) 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next[last] = next[</a:t>
            </a:r>
            <a:r>
              <a:rPr lang="en-US" altLang="zh-C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		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endParaRPr lang="zh-CN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zh-CN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altLang="zh-C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printf(</a:t>
            </a:r>
            <a:r>
              <a:rPr lang="pt-BR" altLang="zh-C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"%d\n"</a:t>
            </a:r>
            <a:r>
              <a:rPr lang="pt-BR" altLang="zh-C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i+1);</a:t>
            </a:r>
          </a:p>
          <a:p>
            <a:endParaRPr lang="zh-CN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661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B8C4DB09-DAF8-4F72-8980-6ADA129319B7}" type="slidenum">
              <a:rPr lang="en-US" altLang="zh-CN" sz="1200">
                <a:ea typeface="楷体_GB2312" pitchFamily="49" charset="-122"/>
              </a:rPr>
              <a:pPr algn="r" eaLnBrk="1" hangingPunct="1"/>
              <a:t>74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256326"/>
      </p:ext>
    </p:extLst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5.8</a:t>
            </a:r>
            <a:r>
              <a:rPr lang="zh-CN" altLang="en-US" dirty="0"/>
              <a:t>：</a:t>
            </a:r>
            <a:r>
              <a:rPr lang="zh-CN" altLang="zh-CN" dirty="0"/>
              <a:t>计算矩阵的鞍点。</a:t>
            </a:r>
            <a:endParaRPr lang="zh-CN" altLang="en-US" dirty="0"/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（矩阵的鞍点是指矩阵中的一个位置，该位置上的元素是其所在行上的</a:t>
            </a:r>
            <a:r>
              <a:rPr lang="zh-CN" altLang="en-US" dirty="0"/>
              <a:t>最</a:t>
            </a:r>
            <a:r>
              <a:rPr lang="zh-CN" altLang="zh-CN" dirty="0"/>
              <a:t>大值且是一个极大值，所在列的最小值且是一个极小值。一个矩阵</a:t>
            </a:r>
            <a:r>
              <a:rPr lang="zh-CN" altLang="en-US" dirty="0"/>
              <a:t>可能有多个鞍点，</a:t>
            </a:r>
            <a:r>
              <a:rPr lang="zh-CN" altLang="zh-CN" dirty="0"/>
              <a:t>也可能没有鞍点。）</a:t>
            </a:r>
            <a:endParaRPr lang="zh-CN" altLang="en-US" dirty="0"/>
          </a:p>
        </p:txBody>
      </p:sp>
      <p:sp>
        <p:nvSpPr>
          <p:cNvPr id="7168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77A634BA-1AC4-49CF-A201-2BEE01010E4F}" type="slidenum">
              <a:rPr lang="en-US" altLang="zh-CN" sz="1200">
                <a:ea typeface="楷体_GB2312" pitchFamily="49" charset="-122"/>
              </a:rPr>
              <a:pPr algn="r" eaLnBrk="1" hangingPunct="1"/>
              <a:t>75</a:t>
            </a:fld>
            <a:endParaRPr lang="en-US" altLang="zh-CN" sz="1200">
              <a:ea typeface="楷体_GB2312" pitchFamily="49" charset="-122"/>
            </a:endParaRPr>
          </a:p>
        </p:txBody>
      </p:sp>
      <p:pic>
        <p:nvPicPr>
          <p:cNvPr id="70661" name="Picture 2" descr="http://tse1.mm.bing.net/th?&amp;id=OIP.M90585e6e6f507e96c840d7130395604co0&amp;w=300&amp;h=234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686" y="2573338"/>
            <a:ext cx="776504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171D717-FC23-4B5A-AD79-4062C407CD55}"/>
              </a:ext>
            </a:extLst>
          </p:cNvPr>
          <p:cNvSpPr txBox="1"/>
          <p:nvPr/>
        </p:nvSpPr>
        <p:spPr>
          <a:xfrm>
            <a:off x="8004212" y="3913019"/>
            <a:ext cx="4166669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3	7	7	9	3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3	6	3	6	3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4	5	4	5	4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3	6	3	6	3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3	8	3	8	3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1773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2708" name="矩形 3"/>
          <p:cNvSpPr>
            <a:spLocks noChangeArrowheads="1"/>
          </p:cNvSpPr>
          <p:nvPr/>
        </p:nvSpPr>
        <p:spPr bwMode="auto">
          <a:xfrm>
            <a:off x="199551" y="2033845"/>
            <a:ext cx="1188927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#define M 5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#define N 5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j, l, k, a[M][N] =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{{3,7,3,9,3},{3,6,3,6,3},{4,5,4,5,4},{3,6,3,6,3},{3,8,3,8,3}}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 M; 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for(j=0; j &lt; N; ++j)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("%d \t", a[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][j]);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("\n");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("\n");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70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DB227AE1-A171-47B1-825F-565083CD94C4}" type="slidenum">
              <a:rPr lang="en-US" altLang="zh-CN" sz="1200">
                <a:ea typeface="楷体_GB2312" pitchFamily="49" charset="-122"/>
              </a:rPr>
              <a:pPr algn="r" eaLnBrk="1" hangingPunct="1"/>
              <a:t>76</a:t>
            </a:fld>
            <a:endParaRPr lang="en-US" altLang="zh-CN" sz="1200">
              <a:ea typeface="楷体_GB2312" pitchFamily="49" charset="-122"/>
            </a:endParaRPr>
          </a:p>
        </p:txBody>
      </p:sp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48" y="142875"/>
            <a:ext cx="7072979" cy="261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00251" y="717085"/>
            <a:ext cx="61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33730" y="717085"/>
            <a:ext cx="61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570206"/>
      </p:ext>
    </p:extLst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3732" name="矩形 3"/>
          <p:cNvSpPr>
            <a:spLocks noChangeArrowheads="1"/>
          </p:cNvSpPr>
          <p:nvPr/>
        </p:nvSpPr>
        <p:spPr bwMode="auto">
          <a:xfrm>
            <a:off x="95239" y="1179513"/>
            <a:ext cx="11915282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flag_max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[M][N] = {false};</a:t>
            </a:r>
          </a:p>
          <a:p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 M; 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k = 0;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for(j=1; j &lt; N; ++j)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if(a[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][j] &gt; a[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][k])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k = j;	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第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行找最大数，下标存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k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		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for(j=0; j &lt; N; ++j)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if(a[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][j] == a[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][k])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flag_max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][j] = true;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第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行所有最大数对应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，处理多个鞍点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3733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3C6DF01C-1AFC-444A-8F90-8947E395CCB1}" type="slidenum">
              <a:rPr lang="en-US" altLang="zh-CN" sz="1200">
                <a:ea typeface="楷体_GB2312" pitchFamily="49" charset="-122"/>
              </a:rPr>
              <a:pPr algn="r" eaLnBrk="1" hangingPunct="1"/>
              <a:t>77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4319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756" name="矩形 3"/>
          <p:cNvSpPr>
            <a:spLocks noChangeArrowheads="1"/>
          </p:cNvSpPr>
          <p:nvPr/>
        </p:nvSpPr>
        <p:spPr bwMode="auto">
          <a:xfrm>
            <a:off x="95238" y="1179513"/>
            <a:ext cx="11934329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flag_min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[M][N] = {false};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for(j=0; j &lt; N; ++j)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k = 0;		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 M; 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if(a[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][j] &lt; a[k][j])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k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	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第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列找最小数，下标存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k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	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 M; 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if(a[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][j] == a[k][j])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flag_min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][j] = true;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第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列所有最小数对应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 ，处理多个鞍点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75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A6719D0C-FBC9-4C71-AE21-72716FEAC8AA}" type="slidenum">
              <a:rPr lang="en-US" altLang="zh-CN" sz="1200">
                <a:ea typeface="楷体_GB2312" pitchFamily="49" charset="-122"/>
              </a:rPr>
              <a:pPr algn="r" eaLnBrk="1" hangingPunct="1"/>
              <a:t>78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646373"/>
      </p:ext>
    </p:extLst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flag_extremum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[M][N] = {false};	//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初始化极值标志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 M-1;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for(j=1; j &lt; N-1; ++j)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if(a[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][j] != a[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][j-1]		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左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	&amp;&amp; a[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][j] != a[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][j+1]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右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	&amp;&amp; a[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][j] != a[i-1][j]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上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	&amp;&amp; a[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][j] != a[i+1][j])	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下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flag_extremum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][j] = true;	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		//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第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行第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列元素为极值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72CFB0F1-3D33-4C97-8C68-F83501EFD07C}" type="slidenum">
              <a:rPr lang="en-US" altLang="zh-CN" sz="1200">
                <a:ea typeface="楷体_GB2312" pitchFamily="49" charset="-122"/>
              </a:rPr>
              <a:pPr algn="r" eaLnBrk="1" hangingPunct="1"/>
              <a:t>79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571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一维数组变量的定义</a:t>
            </a:r>
            <a:endParaRPr lang="zh-CN" altLang="en-US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先构造类型，再定义变量，便于定义多个同类型变量</a:t>
            </a:r>
            <a:endParaRPr lang="en-US" altLang="zh-CN" b="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[6]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		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定义了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一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个一维数组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构造类型的同时定义变量</a:t>
            </a:r>
            <a:endParaRPr lang="en-US" altLang="zh-CN" b="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[6]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构造了一个一维数组类型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	//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并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用该类型定义了一个一维数组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</a:t>
            </a:r>
          </a:p>
          <a:p>
            <a:pPr lvl="1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一维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数组名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标识符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）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可以代表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第一个元素在内存的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地址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zh-CN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6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957EC335-CBCB-4149-8FC0-86329E5BD198}" type="slidenum">
              <a:rPr lang="en-US" altLang="zh-CN" sz="1200">
                <a:ea typeface="楷体_GB2312" pitchFamily="49" charset="-122"/>
              </a:rPr>
              <a:pPr algn="r" eaLnBrk="1" hangingPunct="1"/>
              <a:t>8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11269" name="矩形 1"/>
          <p:cNvSpPr>
            <a:spLocks noChangeArrowheads="1"/>
          </p:cNvSpPr>
          <p:nvPr/>
        </p:nvSpPr>
        <p:spPr bwMode="auto">
          <a:xfrm>
            <a:off x="658199" y="5294597"/>
            <a:ext cx="4177756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pt-BR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printf("%x \n",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a);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70" name="矩形 1"/>
          <p:cNvSpPr>
            <a:spLocks noChangeArrowheads="1"/>
          </p:cNvSpPr>
          <p:nvPr/>
        </p:nvSpPr>
        <p:spPr bwMode="auto">
          <a:xfrm>
            <a:off x="5314259" y="5307297"/>
            <a:ext cx="2520621" cy="4619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22fea8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644974" y="4619896"/>
            <a:ext cx="4177756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pt-BR" altLang="zh-CN" b="1" kern="0" dirty="0">
                <a:solidFill>
                  <a:srgbClr val="000000"/>
                </a:solidFill>
                <a:latin typeface="Courier New" pitchFamily="49" charset="0"/>
                <a:ea typeface="楷体_GB2312"/>
                <a:cs typeface="Courier New" pitchFamily="49" charset="0"/>
              </a:rPr>
              <a:t>printf("%d \n",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a);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5301034" y="4632596"/>
            <a:ext cx="2520621" cy="4619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2293416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65236" y="188640"/>
            <a:ext cx="486054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[6]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A;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3934966" y="650305"/>
            <a:ext cx="2639603" cy="888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  <p:bldP spid="11270" grpId="0" animBg="1"/>
      <p:bldP spid="8" grpId="0" animBg="1"/>
      <p:bldP spid="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6803" name="矩形 3"/>
          <p:cNvSpPr>
            <a:spLocks noChangeArrowheads="1"/>
          </p:cNvSpPr>
          <p:nvPr/>
        </p:nvSpPr>
        <p:spPr bwMode="auto">
          <a:xfrm>
            <a:off x="37049" y="819150"/>
            <a:ext cx="12088827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count = false; 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初始化无鞍点标志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 M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				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for(j=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j &lt;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++j)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if(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flag_max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][j] &amp;&amp;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flag_min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][j]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flag_extremum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][j]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{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("Saddle Point: a[%d][%d]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：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%d \n",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j, a[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][j]);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    count = true;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if(!count)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("not any Saddle Points. \n");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80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3F513F5-3D9E-47F3-8C7F-FE4D0EE82D86}" type="slidenum">
              <a:rPr lang="en-US" altLang="zh-CN" sz="1200">
                <a:ea typeface="楷体_GB2312" pitchFamily="49" charset="-122"/>
              </a:rPr>
              <a:pPr algn="r" eaLnBrk="1" hangingPunct="1"/>
              <a:t>80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8103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John Conway’s Game of Life</a:t>
            </a:r>
            <a:endParaRPr lang="zh-CN" altLang="en-US" dirty="0"/>
          </a:p>
        </p:txBody>
      </p:sp>
      <p:sp>
        <p:nvSpPr>
          <p:cNvPr id="76803" name="矩形 3"/>
          <p:cNvSpPr>
            <a:spLocks noChangeArrowheads="1"/>
          </p:cNvSpPr>
          <p:nvPr/>
        </p:nvSpPr>
        <p:spPr bwMode="auto">
          <a:xfrm>
            <a:off x="37049" y="819150"/>
            <a:ext cx="1208882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  <a:cs typeface="华文中宋" pitchFamily="2" charset="-122"/>
              </a:rPr>
              <a:t>一个网格，随机在上面给定一个或几个点代表生命体，设想每个方格中都可放置一个细胞，细胞只有两种状态：“活”或“死”。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itchFamily="49" charset="-122"/>
                <a:ea typeface="黑体" pitchFamily="49" charset="-122"/>
                <a:cs typeface="华文中宋" pitchFamily="2" charset="-122"/>
              </a:rPr>
              <a:t>每个细胞的生死由其周围的八个方格的细胞的状态决定，当这个细胞周围不足两个“活”体时，他就会因为孤独而死掉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itchFamily="49" charset="-122"/>
                <a:ea typeface="黑体" pitchFamily="49" charset="-122"/>
                <a:cs typeface="华文中宋" pitchFamily="2" charset="-122"/>
              </a:rPr>
              <a:t>当这个细胞周围多于三个活体时，他就会被挤死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itchFamily="49" charset="-122"/>
                <a:ea typeface="黑体" pitchFamily="49" charset="-122"/>
                <a:cs typeface="华文中宋" pitchFamily="2" charset="-122"/>
              </a:rPr>
              <a:t>一个方格周围如果有三个活体，这个方格上就活化一个细胞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itchFamily="49" charset="-122"/>
                <a:ea typeface="黑体" pitchFamily="49" charset="-122"/>
                <a:cs typeface="华文中宋" pitchFamily="2" charset="-122"/>
              </a:rPr>
              <a:t>一个方格周围周围有两个活体，这个方格上细胞的生死状态保持不变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80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3F513F5-3D9E-47F3-8C7F-FE4D0EE82D86}" type="slidenum">
              <a:rPr lang="en-US" altLang="zh-CN" sz="1200">
                <a:ea typeface="楷体_GB2312" pitchFamily="49" charset="-122"/>
              </a:rPr>
              <a:pPr algn="r" eaLnBrk="1" hangingPunct="1"/>
              <a:t>81</a:t>
            </a:fld>
            <a:endParaRPr lang="en-US" altLang="zh-CN" sz="1200">
              <a:ea typeface="楷体_GB2312" pitchFamily="49" charset="-122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6765D3F-D0AF-4234-ABC0-6915E8B90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51" y="3496806"/>
            <a:ext cx="10846204" cy="328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3889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of Life</a:t>
            </a:r>
            <a:endParaRPr lang="zh-CN" altLang="en-US" dirty="0"/>
          </a:p>
        </p:txBody>
      </p:sp>
      <p:sp>
        <p:nvSpPr>
          <p:cNvPr id="76803" name="矩形 3"/>
          <p:cNvSpPr>
            <a:spLocks noChangeArrowheads="1"/>
          </p:cNvSpPr>
          <p:nvPr/>
        </p:nvSpPr>
        <p:spPr bwMode="auto">
          <a:xfrm>
            <a:off x="37049" y="819150"/>
            <a:ext cx="12088827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#define SIZE 6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const int board[SIZE][SIZE] = {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{ 0 },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{ 0, 1, 1, 0, 0, 0 },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{ 0, 1, 1, 0, 0, 0 },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{ 0, 0, 0, 1, 1, 0 },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{ 0, 0, 0, 1, 1, 0 },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{ 0 }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//const int board[SIZE][SIZE] = {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//    [1][1] = 1, [1][2] = 1,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//    [2][1] = 1, [2][2] = 1,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//    [3][3] = 1, [3][4] = 1,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//    [4][3] = 1, [4][4] = 1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//};</a:t>
            </a:r>
          </a:p>
        </p:txBody>
      </p:sp>
      <p:sp>
        <p:nvSpPr>
          <p:cNvPr id="7680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3F513F5-3D9E-47F3-8C7F-FE4D0EE82D86}" type="slidenum">
              <a:rPr lang="en-US" altLang="zh-CN" sz="1200">
                <a:ea typeface="楷体_GB2312" pitchFamily="49" charset="-122"/>
              </a:rPr>
              <a:pPr algn="r" eaLnBrk="1" hangingPunct="1"/>
              <a:t>82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7137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of Life</a:t>
            </a:r>
            <a:endParaRPr lang="zh-CN" altLang="en-US" dirty="0"/>
          </a:p>
        </p:txBody>
      </p:sp>
      <p:sp>
        <p:nvSpPr>
          <p:cNvPr id="76803" name="矩形 3"/>
          <p:cNvSpPr>
            <a:spLocks noChangeArrowheads="1"/>
          </p:cNvSpPr>
          <p:nvPr/>
        </p:nvSpPr>
        <p:spPr bwMode="auto">
          <a:xfrm>
            <a:off x="37049" y="819150"/>
            <a:ext cx="12088827" cy="621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// extended board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int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old_board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[SIZE + 2][SIZE + 2] = { 0 };</a:t>
            </a:r>
          </a:p>
          <a:p>
            <a:endParaRPr lang="en-US" altLang="zh-CN" sz="2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for (int row = 1; row &lt;= SIZE; row++) {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for (int col = 1; col &lt;= SIZE; col++) {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old_board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[row][col] = board[row - 1][col - 1];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altLang="zh-CN" sz="2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// print the original board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for (int row = 1; row &lt;= SIZE; row++) {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for (int col = 1; col &lt;= SIZE; col++) {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("%c ",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old_board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[row][col] ? '*' : ' ');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80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3F513F5-3D9E-47F3-8C7F-FE4D0EE82D86}" type="slidenum">
              <a:rPr lang="en-US" altLang="zh-CN" sz="1200">
                <a:ea typeface="楷体_GB2312" pitchFamily="49" charset="-122"/>
              </a:rPr>
              <a:pPr algn="r" eaLnBrk="1" hangingPunct="1"/>
              <a:t>83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80393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of Life</a:t>
            </a:r>
            <a:endParaRPr lang="zh-CN" altLang="en-US" dirty="0"/>
          </a:p>
        </p:txBody>
      </p:sp>
      <p:sp>
        <p:nvSpPr>
          <p:cNvPr id="76803" name="矩形 3"/>
          <p:cNvSpPr>
            <a:spLocks noChangeArrowheads="1"/>
          </p:cNvSpPr>
          <p:nvPr/>
        </p:nvSpPr>
        <p:spPr bwMode="auto">
          <a:xfrm>
            <a:off x="37049" y="819150"/>
            <a:ext cx="12088827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int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new_board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[SIZE + 2][SIZE + 2] = { 0 };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……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for (int round = 1; round &lt; 10; round++) {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for (int row = 1; row &lt;= SIZE; row++) {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  for (int col = 1; col &lt;= SIZE; col++) {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    // count the number of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neighbours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old_board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[row][col]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neighbours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old_board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[row - 1][col - 1] +</a:t>
            </a:r>
          </a:p>
          <a:p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old_board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[row - 1][col] +</a:t>
            </a:r>
          </a:p>
          <a:p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old_board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[row - 1][col + 1] +</a:t>
            </a:r>
          </a:p>
          <a:p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old_board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[row][col - 1] +</a:t>
            </a:r>
          </a:p>
          <a:p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old_board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[row][col + 1] +</a:t>
            </a:r>
          </a:p>
          <a:p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old_board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[row + 1][col - 1] +</a:t>
            </a:r>
          </a:p>
          <a:p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old_board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[row + 1][col] +</a:t>
            </a:r>
          </a:p>
          <a:p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old_board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[row + 1][col + 1];</a:t>
            </a:r>
          </a:p>
          <a:p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  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80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3F513F5-3D9E-47F3-8C7F-FE4D0EE82D86}" type="slidenum">
              <a:rPr lang="en-US" altLang="zh-CN" sz="1200">
                <a:ea typeface="楷体_GB2312" pitchFamily="49" charset="-122"/>
              </a:rPr>
              <a:pPr algn="r" eaLnBrk="1" hangingPunct="1"/>
              <a:t>84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3084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of Life</a:t>
            </a:r>
            <a:endParaRPr lang="zh-CN" altLang="en-US" dirty="0"/>
          </a:p>
        </p:txBody>
      </p:sp>
      <p:sp>
        <p:nvSpPr>
          <p:cNvPr id="76803" name="矩形 3"/>
          <p:cNvSpPr>
            <a:spLocks noChangeArrowheads="1"/>
          </p:cNvSpPr>
          <p:nvPr/>
        </p:nvSpPr>
        <p:spPr bwMode="auto">
          <a:xfrm>
            <a:off x="37049" y="819150"/>
            <a:ext cx="12088827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int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new_board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[SIZE + 2][SIZE + 2] = { 0 };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for (int round = 1; round &lt; 10; round++) {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for (int row = 1; row &lt;= SIZE; row++) {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  for (int col = 1; col &lt;= SIZE; col++) {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    // count the number of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neighbours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old_board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[row][col]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		……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evaluate the new board</a:t>
            </a:r>
          </a:p>
          <a:p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old_board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[row][col]) { //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old_board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[row][col] is alive</a:t>
            </a:r>
          </a:p>
          <a:p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new_board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[row][col] = (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neighbours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== 2 || 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neighbours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== 3);</a:t>
            </a:r>
          </a:p>
          <a:p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} else {  // 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old_board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[row][col] is dead</a:t>
            </a:r>
          </a:p>
          <a:p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new_board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[row][col] = (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neighbours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== 3);</a:t>
            </a:r>
          </a:p>
          <a:p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80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3F513F5-3D9E-47F3-8C7F-FE4D0EE82D86}" type="slidenum">
              <a:rPr lang="en-US" altLang="zh-CN" sz="1200">
                <a:ea typeface="楷体_GB2312" pitchFamily="49" charset="-122"/>
              </a:rPr>
              <a:pPr algn="r" eaLnBrk="1" hangingPunct="1"/>
              <a:t>85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6563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of Life</a:t>
            </a:r>
            <a:endParaRPr lang="zh-CN" altLang="en-US" dirty="0"/>
          </a:p>
        </p:txBody>
      </p:sp>
      <p:sp>
        <p:nvSpPr>
          <p:cNvPr id="76803" name="矩形 3"/>
          <p:cNvSpPr>
            <a:spLocks noChangeArrowheads="1"/>
          </p:cNvSpPr>
          <p:nvPr/>
        </p:nvSpPr>
        <p:spPr bwMode="auto">
          <a:xfrm>
            <a:off x="37049" y="819150"/>
            <a:ext cx="12088827" cy="1526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int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new_board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[SIZE + 2][SIZE + 2] = { 0 };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for (int round = 1; round &lt; 10; round++) {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for (int row = 1; row &lt;= SIZE; row++) {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  for (int col = 1; col &lt;= SIZE; col++) {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    // count the number of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neighbours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old_board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[row][col]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		……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	  // evaluate the new board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		……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// print the new board</a:t>
            </a:r>
          </a:p>
          <a:p>
            <a:r>
              <a:rPr lang="en-US" altLang="zh-CN" sz="2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   for (int row = 1; row &lt;= SIZE; row++) {</a:t>
            </a:r>
          </a:p>
          <a:p>
            <a:r>
              <a:rPr lang="en-US" altLang="zh-CN" sz="2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     for (int col = 1; col &lt;= SIZE; col++) {</a:t>
            </a:r>
          </a:p>
          <a:p>
            <a:r>
              <a:rPr lang="en-US" altLang="zh-CN" sz="2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2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("%c ", </a:t>
            </a:r>
            <a:r>
              <a:rPr lang="en-US" altLang="zh-CN" sz="22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new_board</a:t>
            </a:r>
            <a:r>
              <a:rPr lang="en-US" altLang="zh-CN" sz="2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[row][col] ? '*' : ' ');</a:t>
            </a:r>
          </a:p>
          <a:p>
            <a:r>
              <a:rPr lang="en-US" altLang="zh-CN" sz="2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altLang="zh-CN" sz="2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sz="22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2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// sleep for a while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// Linux: #include 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unistd.h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sleep(1);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// Windows: #include 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windows.h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&gt;: Sleep(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// Sleep(1000);</a:t>
            </a:r>
          </a:p>
          <a:p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// clear the screen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// Linux: #include 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system("clear");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// Windows: #include 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 system("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// system("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// start the next round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for (int row = 1; row &lt;= SIZE; row++) {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for (int col = 1; col &lt;= SIZE; col++) {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old_board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[row][col]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new_board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[row][col];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80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3F513F5-3D9E-47F3-8C7F-FE4D0EE82D86}" type="slidenum">
              <a:rPr lang="en-US" altLang="zh-CN" sz="1200">
                <a:ea typeface="楷体_GB2312" pitchFamily="49" charset="-122"/>
              </a:rPr>
              <a:pPr algn="r" eaLnBrk="1" hangingPunct="1"/>
              <a:t>86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94948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of Life</a:t>
            </a:r>
            <a:endParaRPr lang="zh-CN" altLang="en-US" dirty="0"/>
          </a:p>
        </p:txBody>
      </p:sp>
      <p:sp>
        <p:nvSpPr>
          <p:cNvPr id="76803" name="矩形 3"/>
          <p:cNvSpPr>
            <a:spLocks noChangeArrowheads="1"/>
          </p:cNvSpPr>
          <p:nvPr/>
        </p:nvSpPr>
        <p:spPr bwMode="auto">
          <a:xfrm>
            <a:off x="37049" y="819150"/>
            <a:ext cx="12088827" cy="720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int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new_board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[SIZE + 2][SIZE + 2] = { 0 };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for (int round = 1; round &lt; 10; round++) {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for (int row = 1; row &lt;= SIZE; row++) {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  for (int col = 1; col &lt;= SIZE; col++) {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    // count the number of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neighbours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old_board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[row][col]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	  // evaluate the new board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// print the new board</a:t>
            </a:r>
          </a:p>
          <a:p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// start the next round</a:t>
            </a:r>
          </a:p>
          <a:p>
            <a:r>
              <a:rPr lang="en-US" altLang="zh-CN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   for (int row = 1; row &lt;= SIZE; row++) {</a:t>
            </a:r>
          </a:p>
          <a:p>
            <a:r>
              <a:rPr lang="en-US" altLang="zh-CN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     for (int col = 1; col &lt;= SIZE; col++) {</a:t>
            </a:r>
          </a:p>
          <a:p>
            <a:r>
              <a:rPr lang="en-US" altLang="zh-CN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old_board</a:t>
            </a:r>
            <a:r>
              <a:rPr lang="en-US" altLang="zh-CN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[row][col] = </a:t>
            </a:r>
            <a:r>
              <a:rPr lang="en-US" altLang="zh-CN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new_board</a:t>
            </a:r>
            <a:r>
              <a:rPr lang="en-US" altLang="zh-CN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[row][col];</a:t>
            </a:r>
          </a:p>
          <a:p>
            <a:r>
              <a:rPr lang="en-US" altLang="zh-CN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80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3F513F5-3D9E-47F3-8C7F-FE4D0EE82D86}" type="slidenum">
              <a:rPr lang="en-US" altLang="zh-CN" sz="1200">
                <a:ea typeface="楷体_GB2312" pitchFamily="49" charset="-122"/>
              </a:rPr>
              <a:pPr algn="r" eaLnBrk="1" hangingPunct="1"/>
              <a:t>87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59469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宏的用法（补充）</a:t>
            </a:r>
          </a:p>
        </p:txBody>
      </p:sp>
      <p:sp>
        <p:nvSpPr>
          <p:cNvPr id="7680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3F513F5-3D9E-47F3-8C7F-FE4D0EE82D86}" type="slidenum">
              <a:rPr lang="en-US" altLang="zh-CN" sz="1200">
                <a:ea typeface="楷体_GB2312" pitchFamily="49" charset="-122"/>
              </a:rPr>
              <a:pPr algn="r" eaLnBrk="1" hangingPunct="1"/>
              <a:t>88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455AE1-3B2E-4E8E-89C2-A64546E55EF7}"/>
              </a:ext>
            </a:extLst>
          </p:cNvPr>
          <p:cNvSpPr txBox="1"/>
          <p:nvPr/>
        </p:nvSpPr>
        <p:spPr>
          <a:xfrm>
            <a:off x="649601" y="793632"/>
            <a:ext cx="1089121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宏的本质： 借助预处理程序，进行</a:t>
            </a:r>
            <a:r>
              <a:rPr lang="zh-CN" altLang="en-US" sz="2800" b="1" dirty="0">
                <a:solidFill>
                  <a:srgbClr val="3366FF"/>
                </a:solidFill>
                <a:latin typeface="华文中宋" pitchFamily="2" charset="-122"/>
                <a:ea typeface="华文中宋" pitchFamily="2" charset="-122"/>
              </a:rPr>
              <a:t>字符替代</a:t>
            </a:r>
            <a:endParaRPr lang="en-US" altLang="zh-CN" sz="2800" b="1" dirty="0">
              <a:solidFill>
                <a:srgbClr val="3366FF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altLang="zh-CN" b="1" dirty="0"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开较大的数组时，你可能会将数组大小封装，以便修改：</a:t>
            </a:r>
          </a:p>
          <a:p>
            <a:endParaRPr lang="zh-CN" altLang="en-US" b="1" dirty="0"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b="1" dirty="0">
                <a:latin typeface="华文中宋" pitchFamily="2" charset="-122"/>
                <a:ea typeface="华文中宋" pitchFamily="2" charset="-122"/>
              </a:rPr>
              <a:t>	#define SIZE 1000007</a:t>
            </a:r>
          </a:p>
          <a:p>
            <a:r>
              <a:rPr lang="en-US" altLang="zh-CN" b="1" dirty="0">
                <a:latin typeface="华文中宋" pitchFamily="2" charset="-122"/>
                <a:ea typeface="华文中宋" pitchFamily="2" charset="-122"/>
              </a:rPr>
              <a:t>	int </a:t>
            </a:r>
            <a:r>
              <a:rPr lang="en-US" altLang="zh-CN" b="1" dirty="0" err="1">
                <a:latin typeface="华文中宋" pitchFamily="2" charset="-122"/>
                <a:ea typeface="华文中宋" pitchFamily="2" charset="-122"/>
              </a:rPr>
              <a:t>nums</a:t>
            </a:r>
            <a:r>
              <a:rPr lang="en-US" altLang="zh-CN" b="1" dirty="0">
                <a:latin typeface="华文中宋" pitchFamily="2" charset="-122"/>
                <a:ea typeface="华文中宋" pitchFamily="2" charset="-122"/>
              </a:rPr>
              <a:t>[SIZE];</a:t>
            </a:r>
          </a:p>
          <a:p>
            <a:endParaRPr lang="en-US" altLang="zh-CN" b="1" dirty="0"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增加代码的可读性</a:t>
            </a:r>
            <a:endParaRPr lang="en-US" altLang="zh-CN" b="1" dirty="0"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b="1" dirty="0"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b="1" dirty="0">
                <a:latin typeface="华文中宋" pitchFamily="2" charset="-122"/>
                <a:ea typeface="华文中宋" pitchFamily="2" charset="-122"/>
              </a:rPr>
              <a:t>	#define EOF -1</a:t>
            </a:r>
          </a:p>
          <a:p>
            <a:r>
              <a:rPr lang="en-US" altLang="zh-CN" b="1" dirty="0">
                <a:latin typeface="华文中宋" pitchFamily="2" charset="-122"/>
                <a:ea typeface="华文中宋" pitchFamily="2" charset="-122"/>
              </a:rPr>
              <a:t>	#define INT_MIN -2147483648</a:t>
            </a:r>
          </a:p>
          <a:p>
            <a:r>
              <a:rPr lang="en-US" altLang="zh-CN" b="1" dirty="0">
                <a:latin typeface="华文中宋" pitchFamily="2" charset="-122"/>
                <a:ea typeface="华文中宋" pitchFamily="2" charset="-122"/>
              </a:rPr>
              <a:t>	#define MY_TA "</a:t>
            </a:r>
            <a:r>
              <a:rPr lang="en-US" altLang="zh-CN" b="1" dirty="0" err="1">
                <a:latin typeface="华文中宋" pitchFamily="2" charset="-122"/>
                <a:ea typeface="华文中宋" pitchFamily="2" charset="-122"/>
              </a:rPr>
              <a:t>Sakiyary</a:t>
            </a:r>
            <a:r>
              <a:rPr lang="en-US" altLang="zh-CN" b="1" dirty="0">
                <a:latin typeface="华文中宋" pitchFamily="2" charset="-122"/>
                <a:ea typeface="华文中宋" pitchFamily="2" charset="-122"/>
              </a:rPr>
              <a:t>"</a:t>
            </a:r>
          </a:p>
          <a:p>
            <a:r>
              <a:rPr lang="en-US" altLang="zh-CN" b="1" dirty="0">
                <a:latin typeface="华文中宋" pitchFamily="2" charset="-122"/>
                <a:ea typeface="华文中宋" pitchFamily="2" charset="-122"/>
              </a:rPr>
              <a:t>	#define MY_BIRTHDAY 1919810</a:t>
            </a:r>
          </a:p>
          <a:p>
            <a:r>
              <a:rPr lang="en-US" altLang="zh-CN" b="1" dirty="0">
                <a:latin typeface="华文中宋" pitchFamily="2" charset="-122"/>
                <a:ea typeface="华文中宋" pitchFamily="2" charset="-122"/>
              </a:rPr>
              <a:t>	#define THE_ANSWER_TO_UNIVERSE 42</a:t>
            </a:r>
            <a:endParaRPr lang="zh-CN" altLang="en-US" b="1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423273"/>
      </p:ext>
    </p:extLst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宏的用法（补充）</a:t>
            </a:r>
          </a:p>
        </p:txBody>
      </p:sp>
      <p:sp>
        <p:nvSpPr>
          <p:cNvPr id="7680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3F513F5-3D9E-47F3-8C7F-FE4D0EE82D86}" type="slidenum">
              <a:rPr lang="en-US" altLang="zh-CN" sz="1200">
                <a:ea typeface="楷体_GB2312" pitchFamily="49" charset="-122"/>
              </a:rPr>
              <a:pPr algn="r" eaLnBrk="1" hangingPunct="1"/>
              <a:t>89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455AE1-3B2E-4E8E-89C2-A64546E55EF7}"/>
              </a:ext>
            </a:extLst>
          </p:cNvPr>
          <p:cNvSpPr txBox="1"/>
          <p:nvPr/>
        </p:nvSpPr>
        <p:spPr>
          <a:xfrm>
            <a:off x="649601" y="793632"/>
            <a:ext cx="1089121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宏的本质： 借助预处理程序，进行</a:t>
            </a:r>
            <a:r>
              <a:rPr lang="zh-CN" altLang="en-US" sz="2800" b="1" dirty="0">
                <a:solidFill>
                  <a:srgbClr val="3366FF"/>
                </a:solidFill>
                <a:latin typeface="华文中宋" pitchFamily="2" charset="-122"/>
                <a:ea typeface="华文中宋" pitchFamily="2" charset="-122"/>
              </a:rPr>
              <a:t>字符替代</a:t>
            </a:r>
            <a:endParaRPr lang="en-US" altLang="zh-CN" b="1" dirty="0"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含参数的宏定义：</a:t>
            </a:r>
          </a:p>
          <a:p>
            <a:endParaRPr lang="zh-CN" altLang="en-US" b="1" dirty="0"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b="1" dirty="0">
                <a:latin typeface="华文中宋" pitchFamily="2" charset="-122"/>
                <a:ea typeface="华文中宋" pitchFamily="2" charset="-122"/>
              </a:rPr>
              <a:t>	#define AUGMENT(x) ((x) + 1)</a:t>
            </a:r>
          </a:p>
          <a:p>
            <a:r>
              <a:rPr lang="en-US" altLang="zh-CN" b="1" dirty="0">
                <a:latin typeface="华文中宋" pitchFamily="2" charset="-122"/>
                <a:ea typeface="华文中宋" pitchFamily="2" charset="-122"/>
              </a:rPr>
              <a:t>	#define MAX(x, y) ((x) &gt; (y) ? (x) : (y))</a:t>
            </a:r>
          </a:p>
          <a:p>
            <a:r>
              <a:rPr lang="en-US" altLang="zh-CN" b="1" dirty="0">
                <a:latin typeface="华文中宋" pitchFamily="2" charset="-122"/>
                <a:ea typeface="华文中宋" pitchFamily="2" charset="-122"/>
              </a:rPr>
              <a:t>	#define MAX_AND_AUGMENT(x, y) (AUGMENT(MAX(x, y)))</a:t>
            </a:r>
          </a:p>
          <a:p>
            <a:r>
              <a:rPr lang="en-US" altLang="zh-CN" b="1" dirty="0">
                <a:latin typeface="华文中宋" pitchFamily="2" charset="-122"/>
                <a:ea typeface="华文中宋" pitchFamily="2" charset="-122"/>
              </a:rPr>
              <a:t>	#define SING_IF_YOU_LIKE(condition) if (condition) { \</a:t>
            </a:r>
          </a:p>
          <a:p>
            <a:r>
              <a:rPr lang="en-US" altLang="zh-CN" b="1" dirty="0">
                <a:latin typeface="华文中宋" pitchFamily="2" charset="-122"/>
                <a:ea typeface="华文中宋" pitchFamily="2" charset="-122"/>
              </a:rPr>
              <a:t>  	</a:t>
            </a:r>
            <a:r>
              <a:rPr lang="en-US" altLang="zh-CN" b="1" dirty="0" err="1">
                <a:latin typeface="华文中宋" pitchFamily="2" charset="-122"/>
                <a:ea typeface="华文中宋" pitchFamily="2" charset="-122"/>
              </a:rPr>
              <a:t>printf</a:t>
            </a:r>
            <a:r>
              <a:rPr lang="en-US" altLang="zh-CN" b="1" dirty="0">
                <a:latin typeface="华文中宋" pitchFamily="2" charset="-122"/>
                <a:ea typeface="华文中宋" pitchFamily="2" charset="-122"/>
              </a:rPr>
              <a:t>("</a:t>
            </a:r>
            <a:r>
              <a:rPr lang="en-US" altLang="zh-CN" b="1" dirty="0" err="1">
                <a:latin typeface="华文中宋" pitchFamily="2" charset="-122"/>
                <a:ea typeface="华文中宋" pitchFamily="2" charset="-122"/>
              </a:rPr>
              <a:t>mymymymyqtddt</a:t>
            </a:r>
            <a:r>
              <a:rPr lang="en-US" altLang="zh-CN" b="1" dirty="0">
                <a:latin typeface="华文中宋" pitchFamily="2" charset="-122"/>
                <a:ea typeface="华文中宋" pitchFamily="2" charset="-122"/>
              </a:rPr>
              <a:t>\n");                         \</a:t>
            </a:r>
          </a:p>
          <a:p>
            <a:r>
              <a:rPr lang="en-US" altLang="zh-CN" b="1" dirty="0">
                <a:latin typeface="华文中宋" pitchFamily="2" charset="-122"/>
                <a:ea typeface="华文中宋" pitchFamily="2" charset="-122"/>
              </a:rPr>
              <a:t>	}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含参宏的展开</a:t>
            </a:r>
            <a:endParaRPr lang="en-US" altLang="zh-CN" b="1" dirty="0"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b="1" dirty="0">
                <a:latin typeface="华文中宋" pitchFamily="2" charset="-122"/>
                <a:ea typeface="华文中宋" pitchFamily="2" charset="-122"/>
              </a:rPr>
              <a:t>	int two = AUGMENT(1);</a:t>
            </a:r>
          </a:p>
          <a:p>
            <a:r>
              <a:rPr lang="en-US" altLang="zh-CN" b="1" dirty="0">
                <a:latin typeface="华文中宋" pitchFamily="2" charset="-122"/>
                <a:ea typeface="华文中宋" pitchFamily="2" charset="-122"/>
              </a:rPr>
              <a:t>	int six = MAX(5, 6);</a:t>
            </a:r>
          </a:p>
          <a:p>
            <a:r>
              <a:rPr lang="en-US" altLang="zh-CN" b="1" dirty="0">
                <a:latin typeface="华文中宋" pitchFamily="2" charset="-122"/>
                <a:ea typeface="华文中宋" pitchFamily="2" charset="-122"/>
              </a:rPr>
              <a:t>	int one = MAX_AND_AUGMENT(-2, 0);</a:t>
            </a:r>
          </a:p>
          <a:p>
            <a:r>
              <a:rPr lang="en-US" altLang="zh-CN" b="1" dirty="0">
                <a:latin typeface="华文中宋" pitchFamily="2" charset="-122"/>
                <a:ea typeface="华文中宋" pitchFamily="2" charset="-122"/>
              </a:rPr>
              <a:t>	SING_IF_YOU_LIKE(one)</a:t>
            </a:r>
            <a:endParaRPr lang="zh-CN" altLang="en-US" b="1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51212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程序执行到数组定义处，即意味着系统要在内存为该数组分配一定大小的空间，以准备存储其各元素的值。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[6]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数组所占内存空间的大小可以用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操作符来计算。</a:t>
            </a:r>
            <a:r>
              <a:rPr lang="zh-CN" altLang="zh-CN" b="0" dirty="0">
                <a:latin typeface="Courier New" pitchFamily="49" charset="0"/>
                <a:cs typeface="Courier New" pitchFamily="49" charset="0"/>
              </a:rPr>
              <a:t>比如，</a:t>
            </a:r>
          </a:p>
          <a:p>
            <a:pPr lvl="1">
              <a:buFontTx/>
              <a:buNone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a[6];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printf("%d \n",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(a));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输出数组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所占内存字节数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24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1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2292" name="组合 15"/>
          <p:cNvGrpSpPr>
            <a:grpSpLocks/>
          </p:cNvGrpSpPr>
          <p:nvPr/>
        </p:nvGrpSpPr>
        <p:grpSpPr bwMode="auto">
          <a:xfrm>
            <a:off x="3214800" y="1808163"/>
            <a:ext cx="4812673" cy="450850"/>
            <a:chOff x="1007108" y="1898830"/>
            <a:chExt cx="3609897" cy="450050"/>
          </a:xfrm>
        </p:grpSpPr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1007108" y="1898830"/>
              <a:ext cx="3609897" cy="450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1616258" y="1898830"/>
              <a:ext cx="0" cy="450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>
              <a:off x="2225409" y="1898830"/>
              <a:ext cx="0" cy="450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4031940" y="1898830"/>
              <a:ext cx="0" cy="450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Line 8"/>
            <p:cNvSpPr>
              <a:spLocks noChangeShapeType="1"/>
            </p:cNvSpPr>
            <p:nvPr/>
          </p:nvSpPr>
          <p:spPr bwMode="auto">
            <a:xfrm>
              <a:off x="2816805" y="1898830"/>
              <a:ext cx="0" cy="450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" name="Line 8"/>
            <p:cNvSpPr>
              <a:spLocks noChangeShapeType="1"/>
            </p:cNvSpPr>
            <p:nvPr/>
          </p:nvSpPr>
          <p:spPr bwMode="auto">
            <a:xfrm>
              <a:off x="3401870" y="1898830"/>
              <a:ext cx="0" cy="450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3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991A4B68-0633-4DC9-BAA8-EC67B1ACADA0}" type="slidenum">
              <a:rPr lang="en-US" altLang="zh-CN" sz="1200">
                <a:ea typeface="楷体_GB2312" pitchFamily="49" charset="-122"/>
              </a:rPr>
              <a:pPr algn="r" eaLnBrk="1" hangingPunct="1"/>
              <a:t>9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0">
                <a:ea typeface="黑体" pitchFamily="49" charset="-122"/>
              </a:rPr>
              <a:t>小结</a:t>
            </a:r>
          </a:p>
        </p:txBody>
      </p:sp>
      <p:sp>
        <p:nvSpPr>
          <p:cNvPr id="274435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93121" y="863600"/>
            <a:ext cx="11995705" cy="5373688"/>
          </a:xfrm>
        </p:spPr>
        <p:txBody>
          <a:bodyPr/>
          <a:lstStyle/>
          <a:p>
            <a:r>
              <a:rPr lang="zh-CN" altLang="en-US" sz="2400" b="0" dirty="0">
                <a:latin typeface="黑体" pitchFamily="49" charset="-122"/>
                <a:ea typeface="黑体" pitchFamily="49" charset="-122"/>
              </a:rPr>
              <a:t>数组：</a:t>
            </a:r>
            <a:endParaRPr lang="en-US" altLang="zh-CN" sz="2400" b="0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一种派生数据类型，表示固定多个同类型的有序数据群体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存储于内存中的连续空间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不能整体操作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th-TH" sz="2400" b="0" dirty="0">
                <a:latin typeface="黑体" pitchFamily="49" charset="-122"/>
                <a:ea typeface="黑体" pitchFamily="49" charset="-122"/>
              </a:rPr>
              <a:t>要求</a:t>
            </a:r>
            <a:r>
              <a:rPr lang="zh-CN" altLang="en-US" sz="2400" b="0" dirty="0">
                <a:latin typeface="黑体" pitchFamily="49" charset="-122"/>
                <a:ea typeface="黑体" pitchFamily="49" charset="-122"/>
              </a:rPr>
              <a:t>：</a:t>
            </a:r>
          </a:p>
          <a:p>
            <a:pPr lvl="1"/>
            <a:r>
              <a:rPr lang="zh-CN" altLang="zh-CN" dirty="0">
                <a:latin typeface="黑体" pitchFamily="49" charset="-122"/>
                <a:ea typeface="黑体" pitchFamily="49" charset="-122"/>
              </a:rPr>
              <a:t>掌握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数组的定义、初始化和操作方法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掌握一维数组、二维数组的特征与应用方法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2"/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作为函数的参数用法</a:t>
            </a:r>
          </a:p>
          <a:p>
            <a:pPr lvl="2"/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一个程序代码量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≈100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行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继续保持良好的编程习惯</a:t>
            </a:r>
          </a:p>
        </p:txBody>
      </p:sp>
      <p:sp>
        <p:nvSpPr>
          <p:cNvPr id="7782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CDC948ED-1AC3-4471-B5C7-A2552B5E5558}" type="slidenum">
              <a:rPr lang="en-US" altLang="zh-CN" sz="1200">
                <a:ea typeface="楷体_GB2312" pitchFamily="49" charset="-122"/>
              </a:rPr>
              <a:pPr algn="r" eaLnBrk="1" hangingPunct="1"/>
              <a:t>90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957759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我的PPT母板">
  <a:themeElements>
    <a:clrScheme name="我的PPT母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FF0000"/>
      </a:accent2>
      <a:accent3>
        <a:srgbClr val="FFFFFF"/>
      </a:accent3>
      <a:accent4>
        <a:srgbClr val="000000"/>
      </a:accent4>
      <a:accent5>
        <a:srgbClr val="DAEDEF"/>
      </a:accent5>
      <a:accent6>
        <a:srgbClr val="E70000"/>
      </a:accent6>
      <a:hlink>
        <a:srgbClr val="009999"/>
      </a:hlink>
      <a:folHlink>
        <a:srgbClr val="99CC00"/>
      </a:folHlink>
    </a:clrScheme>
    <a:fontScheme name="我的PPT母板">
      <a:majorFont>
        <a:latin typeface="Comic Sans MS"/>
        <a:ea typeface="楷体_GB2312"/>
        <a:cs typeface=""/>
      </a:majorFont>
      <a:minorFont>
        <a:latin typeface="Comic Sans MS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我的PPT母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00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10256</TotalTime>
  <Words>12055</Words>
  <Application>Microsoft Office PowerPoint</Application>
  <PresentationFormat>自定义</PresentationFormat>
  <Paragraphs>1451</Paragraphs>
  <Slides>90</Slides>
  <Notes>21</Notes>
  <HiddenSlides>6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103" baseType="lpstr">
      <vt:lpstr>-apple-system</vt:lpstr>
      <vt:lpstr>黑体</vt:lpstr>
      <vt:lpstr>华文中宋</vt:lpstr>
      <vt:lpstr>楷体_GB2312</vt:lpstr>
      <vt:lpstr>Arial</vt:lpstr>
      <vt:lpstr>Calibri</vt:lpstr>
      <vt:lpstr>Cascadia Mono</vt:lpstr>
      <vt:lpstr>Comic Sans MS</vt:lpstr>
      <vt:lpstr>Courier New</vt:lpstr>
      <vt:lpstr>Times New Roman</vt:lpstr>
      <vt:lpstr>Wingdings</vt:lpstr>
      <vt:lpstr>Wingdings 3</vt:lpstr>
      <vt:lpstr>我的PPT母板</vt:lpstr>
      <vt:lpstr>step further</vt:lpstr>
      <vt:lpstr>数组及其应用</vt:lpstr>
      <vt:lpstr>PowerPoint 演示文稿</vt:lpstr>
      <vt:lpstr>PowerPoint 演示文稿</vt:lpstr>
      <vt:lpstr>PowerPoint 演示文稿</vt:lpstr>
      <vt:lpstr>PowerPoint 演示文稿</vt:lpstr>
      <vt:lpstr>一维数组</vt:lpstr>
      <vt:lpstr>一维数组变量的定义</vt:lpstr>
      <vt:lpstr>PowerPoint 演示文稿</vt:lpstr>
      <vt:lpstr>一维数组的初始化</vt:lpstr>
      <vt:lpstr>一维数组的操作</vt:lpstr>
      <vt:lpstr>PowerPoint 演示文稿</vt:lpstr>
      <vt:lpstr>PowerPoint 演示文稿</vt:lpstr>
      <vt:lpstr>思考：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特殊的做法（根据具体需求）</vt:lpstr>
      <vt:lpstr>二维数组</vt:lpstr>
      <vt:lpstr>二维数组变量的定义</vt:lpstr>
      <vt:lpstr>PowerPoint 演示文稿</vt:lpstr>
      <vt:lpstr>二维数组的初始化</vt:lpstr>
      <vt:lpstr>二维数组的操作</vt:lpstr>
      <vt:lpstr>PowerPoint 演示文稿</vt:lpstr>
      <vt:lpstr>例5.3 求矩阵的和。</vt:lpstr>
      <vt:lpstr>PowerPoint 演示文稿</vt:lpstr>
      <vt:lpstr>PowerPoint 演示文稿</vt:lpstr>
      <vt:lpstr>例5.4 用函数实现求矩阵的和。</vt:lpstr>
      <vt:lpstr>PowerPoint 演示文稿</vt:lpstr>
      <vt:lpstr>PowerPoint 演示文稿</vt:lpstr>
      <vt:lpstr>二维数组可以看成一个特殊的一维数组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多维数组</vt:lpstr>
      <vt:lpstr>数组及其应用</vt:lpstr>
      <vt:lpstr>基于一维数组的排序程序</vt:lpstr>
      <vt:lpstr>PowerPoint 演示文稿</vt:lpstr>
      <vt:lpstr>冒泡法排序</vt:lpstr>
      <vt:lpstr>PowerPoint 演示文稿</vt:lpstr>
      <vt:lpstr>PowerPoint 演示文稿</vt:lpstr>
      <vt:lpstr>PowerPoint 演示文稿</vt:lpstr>
      <vt:lpstr>选择法排序</vt:lpstr>
      <vt:lpstr>PowerPoint 演示文稿</vt:lpstr>
      <vt:lpstr>快速法排序*</vt:lpstr>
      <vt:lpstr>PowerPoint 演示文稿</vt:lpstr>
      <vt:lpstr>快速法排序*</vt:lpstr>
      <vt:lpstr>PowerPoint 演示文稿</vt:lpstr>
      <vt:lpstr>PowerPoint 演示文稿</vt:lpstr>
      <vt:lpstr>令第一个元素为 pivot</vt:lpstr>
      <vt:lpstr>线性查找 Liner Search</vt:lpstr>
      <vt:lpstr>二分法查找 (binary search)</vt:lpstr>
      <vt:lpstr>归并有序数组 </vt:lpstr>
      <vt:lpstr>归并有序数组 </vt:lpstr>
      <vt:lpstr>归并排序 (merge sort)</vt:lpstr>
      <vt:lpstr>归并排序 (merge sort)</vt:lpstr>
      <vt:lpstr>归并排序 (merge sort)</vt:lpstr>
      <vt:lpstr>归并排序 (merge sort)</vt:lpstr>
      <vt:lpstr>归并排序 (merge sort)</vt:lpstr>
      <vt:lpstr>PowerPoint 演示文稿</vt:lpstr>
      <vt:lpstr>例5.6 求矩阵的乘积</vt:lpstr>
      <vt:lpstr>PowerPoint 演示文稿</vt:lpstr>
      <vt:lpstr>PowerPoint 演示文稿</vt:lpstr>
      <vt:lpstr>例5.7 求解约瑟夫斯（Josephus）问题</vt:lpstr>
      <vt:lpstr>PowerPoint 演示文稿</vt:lpstr>
      <vt:lpstr>PowerPoint 演示文稿</vt:lpstr>
      <vt:lpstr>PowerPoint 演示文稿</vt:lpstr>
      <vt:lpstr>PowerPoint 演示文稿</vt:lpstr>
      <vt:lpstr>Josephus 解法2 next数组</vt:lpstr>
      <vt:lpstr>例5.8：计算矩阵的鞍点。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John Conway’s Game of Life</vt:lpstr>
      <vt:lpstr>Game of Life</vt:lpstr>
      <vt:lpstr>Game of Life</vt:lpstr>
      <vt:lpstr>Game of Life</vt:lpstr>
      <vt:lpstr>Game of Life</vt:lpstr>
      <vt:lpstr>Game of Life</vt:lpstr>
      <vt:lpstr>Game of Life</vt:lpstr>
      <vt:lpstr>宏的用法（补充）</vt:lpstr>
      <vt:lpstr>宏的用法（补充）</vt:lpstr>
      <vt:lpstr>小结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程序的流程控制</dc:title>
  <dc:creator>liu</dc:creator>
  <cp:lastModifiedBy>chenxin</cp:lastModifiedBy>
  <cp:revision>701</cp:revision>
  <cp:lastPrinted>1601-01-01T00:00:00Z</cp:lastPrinted>
  <dcterms:created xsi:type="dcterms:W3CDTF">2011-09-02T01:59:06Z</dcterms:created>
  <dcterms:modified xsi:type="dcterms:W3CDTF">2024-10-17T23:37:59Z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