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6452024-0828-49A9-9CDC-0CF112A0E76D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erveone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94" autoAdjust="0"/>
    <p:restoredTop sz="96481" autoAdjust="0"/>
  </p:normalViewPr>
  <p:slideViewPr>
    <p:cSldViewPr snapToGrid="0">
      <p:cViewPr varScale="1">
        <p:scale>
          <a:sx n="100" d="100"/>
          <a:sy n="100" d="100"/>
        </p:scale>
        <p:origin x="1651" y="72"/>
      </p:cViewPr>
      <p:guideLst>
        <p:guide orient="horz" pos="1659"/>
        <p:guide orient="horz" pos="2387"/>
        <p:guide orient="horz" pos="2908"/>
        <p:guide orient="horz" pos="3633"/>
        <p:guide orient="horz" pos="1049"/>
        <p:guide pos="4160"/>
        <p:guide pos="3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4" y="2"/>
            <a:ext cx="2918831" cy="495029"/>
          </a:xfrm>
          <a:prstGeom prst="rect">
            <a:avLst/>
          </a:prstGeom>
        </p:spPr>
        <p:txBody>
          <a:bodyPr vert="horz" lIns="91407" tIns="45705" rIns="91407" bIns="4570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1" cy="495029"/>
          </a:xfrm>
          <a:prstGeom prst="rect">
            <a:avLst/>
          </a:prstGeom>
        </p:spPr>
        <p:txBody>
          <a:bodyPr vert="horz" lIns="91407" tIns="45705" rIns="91407" bIns="45705"/>
          <a:lstStyle>
            <a:lvl1pPr algn="r">
              <a:defRPr sz="1200"/>
            </a:lvl1pPr>
          </a:lstStyle>
          <a:p>
            <a:pPr lvl="0">
              <a:defRPr/>
            </a:pPr>
            <a:fld id="{8296B745-F3B4-46C1-A1EE-82AF8A85C61F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7" tIns="45705" rIns="91407" bIns="4570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8"/>
            <a:ext cx="5388610" cy="3884861"/>
          </a:xfrm>
          <a:prstGeom prst="rect">
            <a:avLst/>
          </a:prstGeom>
        </p:spPr>
        <p:txBody>
          <a:bodyPr vert="horz" lIns="91407" tIns="45705" rIns="91407" bIns="45705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1286"/>
            <a:ext cx="2918831" cy="495028"/>
          </a:xfrm>
          <a:prstGeom prst="rect">
            <a:avLst/>
          </a:prstGeom>
        </p:spPr>
        <p:txBody>
          <a:bodyPr vert="horz" lIns="91407" tIns="45705" rIns="91407" bIns="4570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6"/>
            <a:ext cx="2918831" cy="495028"/>
          </a:xfrm>
          <a:prstGeom prst="rect">
            <a:avLst/>
          </a:prstGeom>
        </p:spPr>
        <p:txBody>
          <a:bodyPr vert="horz" lIns="91407" tIns="45705" rIns="91407" bIns="45705" anchor="b"/>
          <a:lstStyle>
            <a:lvl1pPr algn="r">
              <a:defRPr sz="1200"/>
            </a:lvl1pPr>
          </a:lstStyle>
          <a:p>
            <a:pPr lvl="0">
              <a:defRPr/>
            </a:pPr>
            <a:fld id="{DB32BA8A-B016-4275-8123-7704E60F06E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B32BA8A-B016-4275-8123-7704E60F06E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42949" y="2130425"/>
            <a:ext cx="84200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899" y="3886200"/>
            <a:ext cx="6934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906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299" y="274638"/>
            <a:ext cx="89153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1700" y="2214563"/>
            <a:ext cx="5262579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81849" y="274638"/>
            <a:ext cx="222884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99" y="274638"/>
            <a:ext cx="652144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2504" y="4406900"/>
            <a:ext cx="84200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4" y="2906713"/>
            <a:ext cx="84200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99" y="1600200"/>
            <a:ext cx="43751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49" y="1600200"/>
            <a:ext cx="43751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4030" y="1643063"/>
            <a:ext cx="89153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299" y="160020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49" y="160020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30" y="398422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79" y="398422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41644" y="4800600"/>
            <a:ext cx="59435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4" y="612775"/>
            <a:ext cx="59435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4" y="5367338"/>
            <a:ext cx="59435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99" y="274638"/>
            <a:ext cx="89153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99" y="1600200"/>
            <a:ext cx="89153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491713" y="466582"/>
            <a:ext cx="4922574" cy="690829"/>
          </a:xfrm>
        </p:spPr>
        <p:txBody>
          <a:bodyPr>
            <a:noAutofit/>
          </a:bodyPr>
          <a:lstStyle/>
          <a:p>
            <a:pPr lvl="0" algn="ctr">
              <a:defRPr lang="ko-KR" altLang="en-US"/>
            </a:pPr>
            <a:r>
              <a:rPr lang="ko-KR" altLang="en-US" sz="4300" b="0" spc="400">
                <a:solidFill>
                  <a:schemeClr val="lt1"/>
                </a:solidFill>
                <a:latin typeface="Bahnschrift Condensed"/>
                <a:ea typeface="맑은 고딕"/>
              </a:rPr>
              <a:t>SECTION1-PROJECT</a:t>
            </a:r>
            <a:endParaRPr lang="ko-KR" altLang="en-US" sz="4300" b="0" spc="400">
              <a:solidFill>
                <a:schemeClr val="lt1"/>
              </a:solidFill>
              <a:latin typeface="Bahnschrift Condensed"/>
              <a:ea typeface="맑은 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739170" y="1240409"/>
            <a:ext cx="4427658" cy="395450"/>
          </a:xfrm>
        </p:spPr>
        <p:txBody>
          <a:bodyPr/>
          <a:lstStyle/>
          <a:p>
            <a:pPr lvl="0" algn="ctr">
              <a:defRPr lang="ko-KR" altLang="en-US"/>
            </a:pPr>
            <a:r>
              <a:rPr lang="ko-KR" altLang="en-US" sz="1600">
                <a:latin typeface="맑은 고딕"/>
                <a:ea typeface="맑은 고딕"/>
              </a:rPr>
              <a:t>다음 분기에 어떤 게임을 설계해야 할까 </a:t>
            </a:r>
            <a:r>
              <a:rPr lang="en-US" altLang="ko-KR" sz="1600">
                <a:latin typeface="맑은 고딕"/>
                <a:ea typeface="맑은 고딕"/>
              </a:rPr>
              <a:t>?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5" name="제목 2"/>
          <p:cNvSpPr>
            <a:spLocks noGrp="1"/>
          </p:cNvSpPr>
          <p:nvPr/>
        </p:nvSpPr>
        <p:spPr>
          <a:xfrm>
            <a:off x="7645892" y="6413214"/>
            <a:ext cx="2119398" cy="317655"/>
          </a:xfrm>
          <a:prstGeom prst="rect">
            <a:avLst/>
          </a:prstGeom>
        </p:spPr>
        <p:txBody>
          <a:bodyPr vert="horz" lIns="91440" tIns="45720" rIns="91440" bIns="45720" anchor="t">
            <a:normAutofit fontScale="625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000" b="1" u="none" strike="noStrike" kern="1200" cap="all" spc="300" normalizeH="0" baseline="0" mc:Ignorable="hp" hp:hslEmbossed="0">
                <a:solidFill>
                  <a:schemeClr val="dk1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u="none" strike="noStrike" kern="1200" cap="all" spc="300" normalizeH="0" baseline="0" mc:Ignorable="hp" hp:hslEmbossed="0">
                <a:solidFill>
                  <a:schemeClr val="dk1"/>
                </a:solidFill>
              </a:rPr>
              <a:t>ai_13_</a:t>
            </a:r>
            <a:r>
              <a:rPr xmlns:mc="http://schemas.openxmlformats.org/markup-compatibility/2006" xmlns:hp="http://schemas.haansoft.com/office/presentation/8.0" kumimoji="0" lang="ko-KR" altLang="en-US" sz="3000" b="1" u="none" strike="noStrike" kern="1200" cap="all" spc="300" normalizeH="0" baseline="0" mc:Ignorable="hp" hp:hslEmbossed="0">
                <a:solidFill>
                  <a:schemeClr val="dk1"/>
                </a:solidFill>
              </a:rPr>
              <a:t>김현석</a:t>
            </a:r>
            <a:endParaRPr xmlns:mc="http://schemas.openxmlformats.org/markup-compatibility/2006" xmlns:hp="http://schemas.haansoft.com/office/presentation/8.0" kumimoji="0" lang="ko-KR" altLang="en-US" sz="3000" b="1" u="none" strike="noStrike" kern="1200" cap="all" spc="30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906000" cy="54027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6964" y="4656977"/>
            <a:ext cx="598750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906000" cy="54027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6964" y="4656977"/>
            <a:ext cx="598750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126" y="468312"/>
            <a:ext cx="9413874" cy="3693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906000" cy="54027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6964" y="4656977"/>
            <a:ext cx="598750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126" y="468312"/>
            <a:ext cx="9413874" cy="369341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20089204">
            <a:off x="451388" y="2083995"/>
            <a:ext cx="9542976" cy="12042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7300" b="1" spc="2200" mc:Ignorable="hp" hp:hslEmbossed="0">
                <a:solidFill>
                  <a:srgbClr val="ad010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NINTENDO</a:t>
            </a:r>
            <a:endParaRPr xmlns:mc="http://schemas.openxmlformats.org/markup-compatibility/2006" xmlns:hp="http://schemas.haansoft.com/office/presentation/8.0" lang="en-US" altLang="ko-KR" sz="7300" b="1" spc="2200" mc:Ignorable="hp" hp:hslEmbossed="0">
              <a:solidFill>
                <a:srgbClr val="ad010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906000" cy="54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800" b="0" spc="100">
                <a:latin typeface="맑은 고딕"/>
                <a:ea typeface="맑은 고딕"/>
              </a:rPr>
              <a:t>Q4.</a:t>
            </a:r>
            <a:r>
              <a:rPr lang="ko-KR" altLang="en-US" sz="2800" b="0" spc="100">
                <a:latin typeface="맑은 고딕"/>
                <a:ea typeface="맑은 고딕"/>
              </a:rPr>
              <a:t> 다음 분기에 어떤 게임을 설계해야 할까</a:t>
            </a:r>
            <a:endParaRPr lang="ko-KR" altLang="en-US" sz="2800" b="0" spc="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-123824" y="4589716"/>
            <a:ext cx="10277475" cy="22682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4" name=""/>
          <p:cNvSpPr/>
          <p:nvPr/>
        </p:nvSpPr>
        <p:spPr>
          <a:xfrm>
            <a:off x="-114299" y="0"/>
            <a:ext cx="10153650" cy="22682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4000"/>
          </a:p>
        </p:txBody>
      </p:sp>
      <p:sp>
        <p:nvSpPr>
          <p:cNvPr id="5" name=""/>
          <p:cNvSpPr/>
          <p:nvPr/>
        </p:nvSpPr>
        <p:spPr>
          <a:xfrm>
            <a:off x="-133349" y="2104358"/>
            <a:ext cx="10210800" cy="25635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99060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Q1.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지역별 선호도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Platform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Shooter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endParaRPr lang="ko-KR" altLang="en-US" sz="4000">
              <a:solidFill>
                <a:schemeClr val="tx1"/>
              </a:solidFill>
              <a:latin typeface="Bahnschrift Condense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0" y="2303929"/>
            <a:ext cx="9906000" cy="160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Q2.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연도별 트렌드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lt1"/>
              </a:solidFill>
              <a:latin typeface="Bahnschrift Condensed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[BROOK XONE]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[SIE PS4, PS5]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[Nintendo 3DS, wii u]</a:t>
            </a:r>
            <a:endParaRPr lang="ko-KR" altLang="en-US" sz="4000">
              <a:solidFill>
                <a:schemeClr val="lt1"/>
              </a:solidFill>
              <a:latin typeface="Bahnschrift Condense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-285751" y="4645959"/>
            <a:ext cx="10496550" cy="221966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Q3.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출고량이 높은 게임의 주요시장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dk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Bahnschrift Condensed"/>
              </a:rPr>
              <a:t>[N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rthern America]</a:t>
            </a:r>
            <a:endParaRPr lang="en-US" altLang="ko-KR" sz="4000">
              <a:solidFill>
                <a:schemeClr val="lt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4000">
              <a:solidFill>
                <a:schemeClr val="lt1"/>
              </a:solidFill>
              <a:latin typeface="Bahnschrift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-123824" y="4589716"/>
            <a:ext cx="10277475" cy="22682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4" name=""/>
          <p:cNvSpPr/>
          <p:nvPr/>
        </p:nvSpPr>
        <p:spPr>
          <a:xfrm>
            <a:off x="-114299" y="0"/>
            <a:ext cx="10153650" cy="2268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40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-133349" y="2104358"/>
            <a:ext cx="10210800" cy="25635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99060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Q1.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지역별 선호도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Platform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Shooter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endParaRPr lang="ko-KR" altLang="en-US" sz="4000">
              <a:solidFill>
                <a:schemeClr val="tx1"/>
              </a:solidFill>
              <a:latin typeface="Bahnschrift Condense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0" y="2303929"/>
            <a:ext cx="9906000" cy="160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Q2.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연도별 트렌드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lt1"/>
              </a:solidFill>
              <a:latin typeface="Bahnschrift Condensed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[BROOK XONE]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[SIE PS4, PS5]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[Nintendo 3DS, wii u]</a:t>
            </a:r>
            <a:endParaRPr lang="ko-KR" altLang="en-US" sz="4000">
              <a:solidFill>
                <a:schemeClr val="lt1"/>
              </a:solidFill>
              <a:latin typeface="Bahnschrift Condense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-285751" y="4645959"/>
            <a:ext cx="10496550" cy="221966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Q3.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출고량이 높은 게임의 주요시장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dk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Bahnschrift Condensed"/>
              </a:rPr>
              <a:t>[N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rthern America]</a:t>
            </a:r>
            <a:endParaRPr lang="en-US" altLang="ko-KR" sz="4000">
              <a:solidFill>
                <a:schemeClr val="lt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4000">
              <a:solidFill>
                <a:schemeClr val="lt1"/>
              </a:solidFill>
              <a:latin typeface="Bahnschrift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-123824" y="4589716"/>
            <a:ext cx="10277475" cy="22682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4" name=""/>
          <p:cNvSpPr/>
          <p:nvPr/>
        </p:nvSpPr>
        <p:spPr>
          <a:xfrm>
            <a:off x="-114299" y="0"/>
            <a:ext cx="10153650" cy="2268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40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-133349" y="2104358"/>
            <a:ext cx="10210800" cy="25635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99060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Q1.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지역별 선호도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Platform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Shooter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endParaRPr lang="ko-KR" altLang="en-US" sz="4000">
              <a:solidFill>
                <a:schemeClr val="tx1"/>
              </a:solidFill>
              <a:latin typeface="Bahnschrift Condense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0" y="2303929"/>
            <a:ext cx="9906000" cy="160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Q2.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연도별 트렌드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lt1"/>
              </a:solidFill>
              <a:latin typeface="Bahnschrift Condensed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[BROOK XONE]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[SIE PS4, PS5]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[Nintendo 3DS, wii u]</a:t>
            </a:r>
            <a:endParaRPr lang="ko-KR" altLang="en-US" sz="4000">
              <a:solidFill>
                <a:schemeClr val="lt1"/>
              </a:solidFill>
              <a:latin typeface="Bahnschrift Condense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-285751" y="4645959"/>
            <a:ext cx="10496550" cy="221966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Q3.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출고량이 높은 게임의 주요시장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dk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Bahnschrift Condensed"/>
              </a:rPr>
              <a:t>[N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rthern America]</a:t>
            </a:r>
            <a:endParaRPr lang="en-US" altLang="ko-KR" sz="4000">
              <a:solidFill>
                <a:schemeClr val="lt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4000">
              <a:solidFill>
                <a:schemeClr val="lt1"/>
              </a:solidFill>
              <a:latin typeface="Bahnschrift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-123824" y="4589716"/>
            <a:ext cx="10277475" cy="22682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4" name=""/>
          <p:cNvSpPr/>
          <p:nvPr/>
        </p:nvSpPr>
        <p:spPr>
          <a:xfrm>
            <a:off x="-114299" y="0"/>
            <a:ext cx="10153650" cy="2268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40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-133349" y="2104358"/>
            <a:ext cx="10210800" cy="25635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4000"/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99060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Q1.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지역별 선호도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Platform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[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Shooter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]</a:t>
            </a: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endParaRPr lang="ko-KR" altLang="en-US" sz="4000">
              <a:solidFill>
                <a:schemeClr val="tx1"/>
              </a:solidFill>
              <a:latin typeface="Bahnschrift Condense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0" y="2303929"/>
            <a:ext cx="9906000" cy="160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Q2.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연도별 트렌드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lt1"/>
              </a:solidFill>
              <a:latin typeface="Bahnschrift Condensed"/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tx1"/>
                </a:solidFill>
                <a:latin typeface="Bahnschrift Condensed"/>
              </a:rPr>
              <a:t> 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[BROOK XONE]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[SIE PS4, PS5]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,</a:t>
            </a:r>
            <a:r>
              <a:rPr lang="ko-KR" altLang="en-US" sz="4000">
                <a:solidFill>
                  <a:schemeClr val="lt1"/>
                </a:solidFill>
                <a:latin typeface="Bahnschrift Condensed"/>
              </a:rPr>
              <a:t> [Nintendo 3DS, wii u]</a:t>
            </a:r>
            <a:endParaRPr lang="ko-KR" altLang="en-US" sz="4000">
              <a:solidFill>
                <a:schemeClr val="lt1"/>
              </a:solidFill>
              <a:latin typeface="Bahnschrift Condensed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-285751" y="4645959"/>
            <a:ext cx="10496550" cy="2219661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              </a:t>
            </a:r>
            <a:r>
              <a:rPr lang="en-US" altLang="ko-KR" sz="4000">
                <a:solidFill>
                  <a:schemeClr val="dk1"/>
                </a:solidFill>
                <a:latin typeface="Bahnschrift Condensed"/>
              </a:rPr>
              <a:t>Q3.</a:t>
            </a:r>
            <a:r>
              <a:rPr lang="ko-KR" altLang="en-US" sz="4000">
                <a:solidFill>
                  <a:schemeClr val="dk1"/>
                </a:solidFill>
                <a:latin typeface="Bahnschrift Condensed"/>
              </a:rPr>
              <a:t> </a:t>
            </a: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출고량이 높은 게임의 주요시장</a:t>
            </a:r>
            <a:endParaRPr lang="ko-KR" altLang="en-US" sz="3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50000"/>
              </a:lnSpc>
              <a:defRPr/>
            </a:pPr>
            <a:endParaRPr lang="ko-KR" altLang="en-US" sz="4000">
              <a:solidFill>
                <a:schemeClr val="dk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Bahnschrift Condensed"/>
              </a:rPr>
              <a:t>[N</a:t>
            </a:r>
            <a:r>
              <a:rPr lang="en-US" altLang="ko-KR" sz="4000">
                <a:solidFill>
                  <a:schemeClr val="lt1"/>
                </a:solidFill>
                <a:latin typeface="Bahnschrift Condensed"/>
              </a:rPr>
              <a:t>rthern America]</a:t>
            </a:r>
            <a:endParaRPr lang="en-US" altLang="ko-KR" sz="4000">
              <a:solidFill>
                <a:schemeClr val="lt1"/>
              </a:solidFill>
              <a:latin typeface="Bahnschrift Condense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4000">
              <a:solidFill>
                <a:schemeClr val="lt1"/>
              </a:solidFill>
              <a:latin typeface="Bahnschrift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dk1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spc="500">
                <a:latin typeface="맑은 고딕"/>
                <a:ea typeface="맑은 고딕"/>
              </a:rPr>
              <a:t>THANK YOU</a:t>
            </a:r>
            <a:endParaRPr lang="en-US" altLang="ko-KR" b="0" spc="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9906000" cy="10801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0" y="0"/>
            <a:ext cx="3525946" cy="1078056"/>
          </a:xfrm>
        </p:spPr>
        <p:txBody>
          <a:bodyPr/>
          <a:lstStyle/>
          <a:p>
            <a:pPr lvl="0" algn="l">
              <a:defRPr lang="ko-KR" altLang="en-US"/>
            </a:pPr>
            <a:r>
              <a:rPr lang="en-US" altLang="ko-KR" sz="4000" b="1" spc="700">
                <a:solidFill>
                  <a:schemeClr val="lt1"/>
                </a:solidFill>
                <a:latin typeface="Bahnschrift Condensed"/>
                <a:ea typeface="맑은 고딕"/>
              </a:rPr>
              <a:t> CONTENTS</a:t>
            </a:r>
            <a:endParaRPr lang="en-US" altLang="ko-KR" sz="4000" b="1" spc="700">
              <a:solidFill>
                <a:schemeClr val="lt1"/>
              </a:solidFill>
              <a:latin typeface="Bahnschrift Condensed"/>
              <a:ea typeface="맑은 고딕"/>
            </a:endParaRPr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60573"/>
            <a:ext cx="9906000" cy="5797427"/>
          </a:xfrm>
        </p:spPr>
        <p:txBody>
          <a:bodyPr/>
          <a:lstStyle/>
          <a:p>
            <a:pPr marL="388500" indent="-388500">
              <a:lnSpc>
                <a:spcPct val="200000"/>
              </a:lnSpc>
              <a:buAutoNum type="arabicPeriod"/>
              <a:defRPr/>
            </a:pPr>
            <a:endParaRPr lang="ko-KR" altLang="en-US" sz="2100" b="1" spc="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388500" indent="-388500">
              <a:lnSpc>
                <a:spcPct val="200000"/>
              </a:lnSpc>
              <a:buAutoNum type="arabicPeriod"/>
              <a:defRPr/>
            </a:pPr>
            <a:r>
              <a:rPr lang="ko-KR" altLang="en-US" sz="2100" b="1" spc="100">
                <a:solidFill>
                  <a:schemeClr val="dk1"/>
                </a:solidFill>
                <a:latin typeface="맑은 고딕"/>
                <a:ea typeface="맑은 고딕"/>
              </a:rPr>
              <a:t>지역에 따라서 선호하는 게임 장르가 다를까</a:t>
            </a:r>
            <a:endParaRPr lang="ko-KR" altLang="en-US" sz="2100" b="1" spc="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388500" indent="-388500">
              <a:lnSpc>
                <a:spcPct val="200000"/>
              </a:lnSpc>
              <a:buAutoNum type="arabicPeriod"/>
              <a:defRPr/>
            </a:pPr>
            <a:r>
              <a:rPr lang="ko-KR" altLang="en-US" sz="2100" b="1" spc="100">
                <a:solidFill>
                  <a:schemeClr val="dk1"/>
                </a:solidFill>
                <a:latin typeface="맑은 고딕"/>
                <a:ea typeface="맑은 고딕"/>
              </a:rPr>
              <a:t>연도별 게임의 트렌드가 있을까</a:t>
            </a:r>
            <a:endParaRPr lang="ko-KR" altLang="en-US" sz="2100" b="1" spc="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388500" indent="-388500">
              <a:lnSpc>
                <a:spcPct val="200000"/>
              </a:lnSpc>
              <a:buAutoNum type="arabicPeriod"/>
              <a:defRPr/>
            </a:pPr>
            <a:r>
              <a:rPr lang="ko-KR" altLang="en-US" sz="2100" b="1" spc="100">
                <a:solidFill>
                  <a:schemeClr val="dk1"/>
                </a:solidFill>
                <a:latin typeface="맑은 고딕"/>
                <a:ea typeface="맑은 고딕"/>
              </a:rPr>
              <a:t>출고량이 높은 게임에 대한 분석 및 시각화 프로세스</a:t>
            </a:r>
            <a:endParaRPr lang="ko-KR" altLang="en-US" sz="2100" b="1" spc="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388500" indent="-388500">
              <a:lnSpc>
                <a:spcPct val="200000"/>
              </a:lnSpc>
              <a:buAutoNum type="arabicPeriod"/>
              <a:defRPr/>
            </a:pPr>
            <a:r>
              <a:rPr lang="ko-KR" altLang="en-US" sz="2100" b="1" spc="100">
                <a:solidFill>
                  <a:schemeClr val="dk1"/>
                </a:solidFill>
                <a:latin typeface="맑은 고딕"/>
                <a:ea typeface="맑은 고딕"/>
              </a:rPr>
              <a:t>다음 분기에 어떤 게임을 설계해야 할까</a:t>
            </a:r>
            <a:endParaRPr lang="ko-KR" altLang="en-US" sz="2100" b="1" spc="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9906000" cy="10801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0" y="0"/>
            <a:ext cx="9683750" cy="832619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  <a:defRPr/>
            </a:pPr>
            <a:r>
              <a:rPr lang="en-US" altLang="ko-KR" sz="4000" b="0" spc="500">
                <a:solidFill>
                  <a:schemeClr val="lt1"/>
                </a:solidFill>
                <a:latin typeface="Bahnschrift Condensed"/>
                <a:ea typeface="맑은 고딕"/>
              </a:rPr>
              <a:t> DATAFRAME FEATURE STRUCTURE</a:t>
            </a:r>
            <a:endParaRPr lang="en-US" altLang="ko-KR" sz="4000" b="0" spc="500">
              <a:solidFill>
                <a:schemeClr val="lt1"/>
              </a:solidFill>
              <a:latin typeface="Bahnschrift Condensed"/>
              <a:ea typeface="맑은 고딕"/>
            </a:endParaRPr>
          </a:p>
        </p:txBody>
      </p:sp>
      <p:sp>
        <p:nvSpPr>
          <p:cNvPr id="7" name="제목 3"/>
          <p:cNvSpPr>
            <a:spLocks noGrp="1"/>
          </p:cNvSpPr>
          <p:nvPr/>
        </p:nvSpPr>
        <p:spPr>
          <a:xfrm>
            <a:off x="0" y="1077015"/>
            <a:ext cx="9906000" cy="578098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vgames2.csv / Dataset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Name : 게임 이름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Platform : 게임 지원 플랫폼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Year : 게임 출시 연도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Publisher : 게임 제작 회사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NA_Sales : 북미지역 출고량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EU_Sales : 유럽지역 출고량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JP_Sales : 일본지역 출고량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600" indent="-285600" algn="l" defTabSz="914400">
              <a:lnSpc>
                <a:spcPct val="8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Other_Sales : 기타지역 출고량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9906000" cy="10801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0" y="0"/>
            <a:ext cx="9683750" cy="832619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  <a:defRPr/>
            </a:pPr>
            <a:r>
              <a:rPr lang="en-US" altLang="ko-KR" sz="4000" b="0" spc="500">
                <a:solidFill>
                  <a:schemeClr val="lt1"/>
                </a:solidFill>
                <a:latin typeface="Bahnschrift Condensed"/>
                <a:ea typeface="맑은 고딕"/>
              </a:rPr>
              <a:t> DATA PREPROCESSING</a:t>
            </a:r>
            <a:endParaRPr lang="en-US" altLang="ko-KR" sz="4000" b="0" spc="500">
              <a:solidFill>
                <a:schemeClr val="lt1"/>
              </a:solidFill>
              <a:latin typeface="Bahnschrift Condensed"/>
              <a:ea typeface="맑은 고딕"/>
            </a:endParaRPr>
          </a:p>
        </p:txBody>
      </p:sp>
      <p:sp>
        <p:nvSpPr>
          <p:cNvPr id="5" name="제목 3"/>
          <p:cNvSpPr>
            <a:spLocks noGrp="1"/>
          </p:cNvSpPr>
          <p:nvPr/>
        </p:nvSpPr>
        <p:spPr>
          <a:xfrm>
            <a:off x="0" y="1499370"/>
            <a:ext cx="9906000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-20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제목 3"/>
          <p:cNvSpPr>
            <a:spLocks noGrp="1"/>
          </p:cNvSpPr>
          <p:nvPr/>
        </p:nvSpPr>
        <p:spPr>
          <a:xfrm>
            <a:off x="296333" y="1086175"/>
            <a:ext cx="9609667" cy="5771825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  <a:solidFill>
                  <a:srgbClr val="ad010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Year,</a:t>
            </a:r>
            <a:endPara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<a:solidFill>
                <a:srgbClr val="ad010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  <a:solidFill>
                  <a:srgbClr val="ad010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Sales,</a:t>
            </a:r>
            <a:endPara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<a:solidFill>
                <a:srgbClr val="ad010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5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  <a:solidFill>
                  <a:srgbClr val="ad010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NaN</a:t>
            </a:r>
            <a:endParaRPr xmlns:mc="http://schemas.openxmlformats.org/markup-compatibility/2006" xmlns:hp="http://schemas.haansoft.com/office/presentation/8.0" kumimoji="0" lang="en-US" altLang="ko-KR" sz="6200" b="1" i="0" u="none" strike="noStrike" kern="1200" cap="none" spc="500" normalizeH="0" baseline="0" mc:Ignorable="hp" hp:hslEmbossed="0">
              <a:solidFill>
                <a:srgbClr val="ad010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800" b="0" spc="100">
                <a:latin typeface="맑은 고딕"/>
                <a:ea typeface="맑은 고딕"/>
              </a:rPr>
              <a:t>Q1.</a:t>
            </a:r>
            <a:r>
              <a:rPr lang="ko-KR" altLang="en-US" sz="2800" b="0" spc="100">
                <a:latin typeface="맑은 고딕"/>
                <a:ea typeface="맑은 고딕"/>
              </a:rPr>
              <a:t> 지역에 따라서 선호하는 게임 장르가 다를까</a:t>
            </a:r>
            <a:endParaRPr lang="ko-KR" altLang="en-US" sz="2800" b="0" spc="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906000" cy="540814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2946075" y="4611402"/>
            <a:ext cx="613834" cy="4379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1" name=""/>
          <p:cNvSpPr/>
          <p:nvPr/>
        </p:nvSpPr>
        <p:spPr>
          <a:xfrm>
            <a:off x="6021918" y="4609937"/>
            <a:ext cx="613834" cy="4379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2" name=""/>
          <p:cNvSpPr/>
          <p:nvPr/>
        </p:nvSpPr>
        <p:spPr>
          <a:xfrm>
            <a:off x="9139524" y="4595281"/>
            <a:ext cx="613834" cy="4379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800" b="0" spc="100">
                <a:latin typeface="맑은 고딕"/>
                <a:ea typeface="맑은 고딕"/>
              </a:rPr>
              <a:t>Q2. </a:t>
            </a:r>
            <a:r>
              <a:rPr lang="ko-KR" altLang="en-US" sz="2800" b="0" spc="100">
                <a:latin typeface="맑은 고딕"/>
                <a:ea typeface="맑은 고딕"/>
              </a:rPr>
              <a:t>연도별 게임의 트렌드가 있을까</a:t>
            </a:r>
            <a:endParaRPr lang="ko-KR" altLang="en-US" sz="2800" b="0" spc="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906000" cy="54037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808899" y="4653410"/>
            <a:ext cx="316686" cy="33541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4209074" y="4653410"/>
            <a:ext cx="330859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7" name=""/>
          <p:cNvSpPr/>
          <p:nvPr/>
        </p:nvSpPr>
        <p:spPr>
          <a:xfrm>
            <a:off x="7028474" y="4662935"/>
            <a:ext cx="330859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8" name=""/>
          <p:cNvSpPr/>
          <p:nvPr/>
        </p:nvSpPr>
        <p:spPr>
          <a:xfrm>
            <a:off x="6733199" y="4662935"/>
            <a:ext cx="330859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9" name=""/>
          <p:cNvSpPr/>
          <p:nvPr/>
        </p:nvSpPr>
        <p:spPr>
          <a:xfrm>
            <a:off x="2928876" y="955978"/>
            <a:ext cx="77502" cy="8352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0" name=""/>
          <p:cNvSpPr/>
          <p:nvPr/>
        </p:nvSpPr>
        <p:spPr>
          <a:xfrm>
            <a:off x="4334342" y="1154944"/>
            <a:ext cx="77502" cy="8352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1" name=""/>
          <p:cNvSpPr/>
          <p:nvPr/>
        </p:nvSpPr>
        <p:spPr>
          <a:xfrm>
            <a:off x="6302843" y="979261"/>
            <a:ext cx="77502" cy="8352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2" name=""/>
          <p:cNvSpPr/>
          <p:nvPr/>
        </p:nvSpPr>
        <p:spPr>
          <a:xfrm>
            <a:off x="6864818" y="1095678"/>
            <a:ext cx="77502" cy="8352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159035" y="1048052"/>
            <a:ext cx="77502" cy="8352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14" name=""/>
          <p:cNvSpPr/>
          <p:nvPr/>
        </p:nvSpPr>
        <p:spPr>
          <a:xfrm>
            <a:off x="6166990" y="4662935"/>
            <a:ext cx="330859" cy="332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12700" cap="flat" cmpd="sng" algn="ctr">
                <a:solidFill>
                  <a:schemeClr val="accent3"/>
                </a:solidFill>
                <a:prstDash val="sysDot"/>
                <a:round/>
              </a:ln>
              <a:solidFill>
                <a:srgbClr val="ad0101"/>
              </a:solidFill>
              <a:effectLst>
                <a:glow rad="63500">
                  <a:schemeClr val="accent3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800" b="0" spc="100">
                <a:latin typeface="맑은 고딕"/>
                <a:ea typeface="맑은 고딕"/>
              </a:rPr>
              <a:t>Q3.</a:t>
            </a:r>
            <a:r>
              <a:rPr lang="ko-KR" altLang="en-US" sz="2800" b="0" spc="100">
                <a:latin typeface="맑은 고딕"/>
                <a:ea typeface="맑은 고딕"/>
              </a:rPr>
              <a:t> 출고량이 높은 게임에 대한 분석</a:t>
            </a:r>
            <a:endParaRPr lang="ko-KR" altLang="en-US" sz="2800" b="0" spc="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382</ep:Words>
  <ep:PresentationFormat>A4 용지(210x297mm)</ep:PresentationFormat>
  <ep:Paragraphs>116</ep:Paragraphs>
  <ep:Slides>19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SECTION1-PROJECT</vt:lpstr>
      <vt:lpstr>CONTENTS</vt:lpstr>
      <vt:lpstr>DATAFRAME FEATURE STRUCTURE</vt:lpstr>
      <vt:lpstr>DATA PREPROCESSING</vt:lpstr>
      <vt:lpstr>Q1. 지역에 따라서 선호하는 게임 장르가 다를까</vt:lpstr>
      <vt:lpstr>슬라이드 6</vt:lpstr>
      <vt:lpstr>Q2. 연도별 게임의 트렌드가 있을까</vt:lpstr>
      <vt:lpstr>슬라이드 8</vt:lpstr>
      <vt:lpstr>Q3. 출고량이 높은 게임에 대한 분석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2015-05-08T06:52:01.000</dcterms:created>
  <dc:creator>USER</dc:creator>
  <cp:lastModifiedBy>스기</cp:lastModifiedBy>
  <dcterms:modified xsi:type="dcterms:W3CDTF">2022-04-21T05:43:22.629</dcterms:modified>
  <cp:revision>1885</cp:revision>
  <dc:title>PowerPoint 프레젠테이션</dc:title>
  <cp:version>1000.0000.01</cp:version>
</cp:coreProperties>
</file>