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85" r:id="rId5"/>
    <p:sldId id="259" r:id="rId6"/>
    <p:sldId id="260" r:id="rId7"/>
    <p:sldId id="28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6" r:id="rId31"/>
    <p:sldId id="283" r:id="rId32"/>
    <p:sldId id="28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60"/>
  </p:normalViewPr>
  <p:slideViewPr>
    <p:cSldViewPr>
      <p:cViewPr varScale="1">
        <p:scale>
          <a:sx n="70" d="100"/>
          <a:sy n="70" d="100"/>
        </p:scale>
        <p:origin x="52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AA631-3C87-405C-B3D9-43C383C5BA2F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14BFE-6D58-4FCC-B403-FE2C3F6E3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164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0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，比</a:t>
            </a:r>
            <a:r>
              <a:rPr lang="en-US" altLang="zh-CN" dirty="0"/>
              <a:t>7</a:t>
            </a:r>
            <a:r>
              <a:rPr lang="zh-CN" altLang="en-US" dirty="0"/>
              <a:t>小，更新</a:t>
            </a:r>
            <a:r>
              <a:rPr lang="en-US" altLang="zh-CN" dirty="0"/>
              <a:t>beta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  <a:r>
              <a:rPr lang="en-US" altLang="zh-CN" dirty="0"/>
              <a:t>beta</a:t>
            </a:r>
            <a:r>
              <a:rPr lang="zh-CN" altLang="en-US" dirty="0"/>
              <a:t>比</a:t>
            </a:r>
            <a:r>
              <a:rPr lang="en-US" altLang="zh-CN" dirty="0"/>
              <a:t>alpha</a:t>
            </a:r>
            <a:r>
              <a:rPr lang="zh-CN" altLang="en-US" dirty="0"/>
              <a:t>还小，说明走这条路的答案一定不超过</a:t>
            </a:r>
            <a:r>
              <a:rPr lang="en-US" altLang="zh-CN" dirty="0"/>
              <a:t>4</a:t>
            </a:r>
            <a:r>
              <a:rPr lang="zh-CN" altLang="en-US" dirty="0"/>
              <a:t>，比刚才的还差，直接剪枝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91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2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返回上一层，更新最大值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77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搜索另一个节点，发现</a:t>
            </a:r>
            <a:r>
              <a:rPr lang="en-US" altLang="zh-CN" dirty="0"/>
              <a:t>3</a:t>
            </a:r>
            <a:r>
              <a:rPr lang="zh-CN" altLang="en-US" dirty="0"/>
              <a:t>，由于取最小值，</a:t>
            </a:r>
            <a:r>
              <a:rPr lang="en-US" altLang="zh-CN" dirty="0"/>
              <a:t>3</a:t>
            </a:r>
            <a:r>
              <a:rPr lang="zh-CN" altLang="en-US" dirty="0"/>
              <a:t>比</a:t>
            </a:r>
            <a:r>
              <a:rPr lang="en-US" altLang="zh-CN" dirty="0"/>
              <a:t>5</a:t>
            </a:r>
            <a:r>
              <a:rPr lang="zh-CN" altLang="en-US" dirty="0"/>
              <a:t>小，更新</a:t>
            </a:r>
            <a:r>
              <a:rPr lang="en-US" altLang="zh-CN" dirty="0"/>
              <a:t>beta=3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0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3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29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比</a:t>
            </a:r>
            <a:r>
              <a:rPr lang="en-US" altLang="zh-CN" dirty="0"/>
              <a:t>5</a:t>
            </a:r>
            <a:r>
              <a:rPr lang="zh-CN" altLang="en-US" dirty="0"/>
              <a:t>还小，更新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67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返回根节点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16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搜索第二棵子树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1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6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</a:t>
            </a:r>
            <a:r>
              <a:rPr lang="en-US" altLang="zh-CN" dirty="0"/>
              <a:t>6</a:t>
            </a:r>
            <a:r>
              <a:rPr lang="zh-CN" altLang="en-US" dirty="0"/>
              <a:t>，比</a:t>
            </a:r>
            <a:r>
              <a:rPr lang="en-US" altLang="zh-CN" dirty="0"/>
              <a:t>3</a:t>
            </a:r>
            <a:r>
              <a:rPr lang="zh-CN" altLang="en-US" dirty="0"/>
              <a:t>大，更新根结点的</a:t>
            </a:r>
            <a:r>
              <a:rPr lang="en-US" altLang="zh-CN" dirty="0"/>
              <a:t>alpha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00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搜索第三棵子树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03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46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比可以取到的结果</a:t>
            </a:r>
            <a:r>
              <a:rPr lang="en-US" altLang="zh-CN" dirty="0"/>
              <a:t>6</a:t>
            </a:r>
            <a:r>
              <a:rPr lang="zh-CN" altLang="en-US" dirty="0"/>
              <a:t>还小，所以这棵树直接砍掉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3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最终答案是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由于我们在根节点需要最大值，所以所有的剪枝都发生在更新最大值的情况，也就是对方的节点才会剪枝。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02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7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2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在对博弈树采取深度优先的搜索策略时，从左路分枝的叶节点倒推得到某一层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节点的值，可表示到此为止得以“落实”的着法最佳值，记为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显然此值可作为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方着法指标的下界。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在搜索此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节点的其它子节点，即探讨另一着法时，如果发现一个回合（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步棋）之后评估值变差，即孙节点评估值低于下界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值，则便可以剪掉此枝（以该子节点为根的子树），即不再考虑此“软着”的延伸。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同理，由左路分枝的叶节点倒推得到某一层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节点的值，可表示到此为止对方着法的钳制值，记为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值可作为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方无法实现着法指标的上界。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在搜索该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节点的其它子节点，即探讨另外着法时，如果发现一个回合之后钳制局面减弱，即孙节点评估值高于上界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值，则便可以剪掉此枝，即不再考虑此“软着”的延伸。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此类剪枝称为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剪枝。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0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首先按照</a:t>
            </a:r>
            <a:r>
              <a:rPr lang="en-US" altLang="zh-CN" dirty="0"/>
              <a:t>DFS</a:t>
            </a:r>
            <a:r>
              <a:rPr lang="zh-CN" altLang="en-US" dirty="0"/>
              <a:t>的规则，从最左边开始搜索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在叶子找到</a:t>
            </a:r>
            <a:r>
              <a:rPr lang="en-US" altLang="zh-CN" dirty="0"/>
              <a:t>5</a:t>
            </a:r>
            <a:r>
              <a:rPr lang="zh-CN" altLang="en-US" dirty="0"/>
              <a:t>，由于取最小值，答案不会大于</a:t>
            </a:r>
            <a:r>
              <a:rPr lang="en-US" altLang="zh-CN" dirty="0"/>
              <a:t>5</a:t>
            </a:r>
            <a:r>
              <a:rPr lang="zh-CN" altLang="en-US" dirty="0"/>
              <a:t>，所以</a:t>
            </a:r>
            <a:r>
              <a:rPr lang="en-US" altLang="zh-CN" dirty="0"/>
              <a:t>beta=5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4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/>
              <a:t>6</a:t>
            </a:r>
            <a:r>
              <a:rPr lang="zh-CN" altLang="en-US" dirty="0"/>
              <a:t>，但是比</a:t>
            </a:r>
            <a:r>
              <a:rPr lang="en-US" altLang="zh-CN" dirty="0"/>
              <a:t>5</a:t>
            </a:r>
            <a:r>
              <a:rPr lang="zh-CN" altLang="en-US" dirty="0"/>
              <a:t>的情况差，不做更新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66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返回上一层，这层取最大值，下一层不大于</a:t>
            </a:r>
            <a:r>
              <a:rPr lang="en-US" altLang="zh-CN" dirty="0"/>
              <a:t>5</a:t>
            </a:r>
            <a:r>
              <a:rPr lang="zh-CN" altLang="en-US" dirty="0"/>
              <a:t>，所以这一层不会小于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alpha=5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9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向下搜索。此时已经知道答案不小于</a:t>
            </a:r>
            <a:r>
              <a:rPr lang="en-US" altLang="zh-CN" dirty="0"/>
              <a:t>5</a:t>
            </a:r>
            <a:r>
              <a:rPr lang="zh-CN" altLang="en-US" dirty="0"/>
              <a:t>，所以</a:t>
            </a:r>
            <a:r>
              <a:rPr lang="en-US" altLang="zh-CN" dirty="0"/>
              <a:t>alpha=5</a:t>
            </a:r>
            <a:r>
              <a:rPr lang="zh-CN" altLang="en-US" dirty="0"/>
              <a:t>，比</a:t>
            </a:r>
            <a:r>
              <a:rPr lang="en-US" altLang="zh-CN" dirty="0"/>
              <a:t>5</a:t>
            </a:r>
            <a:r>
              <a:rPr lang="zh-CN" altLang="en-US" dirty="0"/>
              <a:t>小的统统不需要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0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，比</a:t>
            </a:r>
            <a:r>
              <a:rPr lang="en-US" altLang="zh-CN" dirty="0"/>
              <a:t>5</a:t>
            </a:r>
            <a:r>
              <a:rPr lang="zh-CN" altLang="en-US" dirty="0"/>
              <a:t>大，取最小值，所以</a:t>
            </a:r>
            <a:r>
              <a:rPr lang="en-US" altLang="zh-CN" dirty="0"/>
              <a:t>beta=7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0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5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4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8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2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9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6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6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18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3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D0179-1C11-4E9C-A391-B44A2224271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BE119-4AD7-427F-8935-0EE99E90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8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8.png"/><Relationship Id="rId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8.png"/><Relationship Id="rId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6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13.png"/><Relationship Id="rId9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8.png"/><Relationship Id="rId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AI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III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游戏博弈搜索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5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=""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=""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=""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=""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=""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="" xmlns:a16="http://schemas.microsoft.com/office/drawing/2014/main" id="{1FB004E7-F269-49CC-B85D-71ED0F159504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92" name="等腰三角形 91">
              <a:extLst>
                <a:ext uri="{FF2B5EF4-FFF2-40B4-BE49-F238E27FC236}">
                  <a16:creationId xmlns="" xmlns:a16="http://schemas.microsoft.com/office/drawing/2014/main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=""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553B755-07AE-4288-AE65-A5F166B363B7}"/>
              </a:ext>
            </a:extLst>
          </p:cNvPr>
          <p:cNvGrpSpPr/>
          <p:nvPr/>
        </p:nvGrpSpPr>
        <p:grpSpPr>
          <a:xfrm>
            <a:off x="978747" y="4716337"/>
            <a:ext cx="3556009" cy="923330"/>
            <a:chOff x="1304996" y="5145451"/>
            <a:chExt cx="4741345" cy="1231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="" xmlns:a16="http://schemas.microsoft.com/office/drawing/2014/main" id="{3A5D9E3F-A270-4650-875D-8AC071033C8C}"/>
                    </a:ext>
                  </a:extLst>
                </p:cNvPr>
                <p:cNvSpPr txBox="1"/>
                <p:nvPr/>
              </p:nvSpPr>
              <p:spPr>
                <a:xfrm>
                  <a:off x="2025533" y="5145451"/>
                  <a:ext cx="4020808" cy="123110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Reached a leaf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The state requires minimum,</a:t>
                  </a:r>
                </a:p>
                <a:p>
                  <a:r>
                    <a:rPr lang="en-US" dirty="0"/>
                    <a:t>And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&lt;6</m:t>
                      </m:r>
                    </m:oMath>
                  </a14:m>
                  <a:r>
                    <a:rPr lang="en-US" dirty="0"/>
                    <a:t>, no change.</a:t>
                  </a: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A5D9E3F-A270-4650-875D-8AC071033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533" y="5145451"/>
                  <a:ext cx="4020808" cy="12311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任意多边形: 形状 101">
              <a:extLst>
                <a:ext uri="{FF2B5EF4-FFF2-40B4-BE49-F238E27FC236}">
                  <a16:creationId xmlns="" xmlns:a16="http://schemas.microsoft.com/office/drawing/2014/main" id="{6050D9D3-C3BB-43A0-B583-61B08E27AA97}"/>
                </a:ext>
              </a:extLst>
            </p:cNvPr>
            <p:cNvSpPr/>
            <p:nvPr/>
          </p:nvSpPr>
          <p:spPr>
            <a:xfrm>
              <a:off x="1304996" y="5818494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="" xmlns:a16="http://schemas.microsoft.com/office/drawing/2014/main" id="{267CBD63-14EE-4203-B452-EAB5C3BD8B16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19" name="矩形 118">
              <a:extLst>
                <a:ext uri="{FF2B5EF4-FFF2-40B4-BE49-F238E27FC236}">
                  <a16:creationId xmlns="" xmlns:a16="http://schemas.microsoft.com/office/drawing/2014/main" id="{D9326CA2-1356-4DE3-B413-74EFE32B2C09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0" name="组合 119">
              <a:extLst>
                <a:ext uri="{FF2B5EF4-FFF2-40B4-BE49-F238E27FC236}">
                  <a16:creationId xmlns="" xmlns:a16="http://schemas.microsoft.com/office/drawing/2014/main" id="{57BC2740-B23C-4B7D-8966-A798328E6533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1" name="等腰三角形 120">
                <a:extLst>
                  <a:ext uri="{FF2B5EF4-FFF2-40B4-BE49-F238E27FC236}">
                    <a16:creationId xmlns="" xmlns:a16="http://schemas.microsoft.com/office/drawing/2014/main" id="{94A21079-CF67-4E6C-99B4-0764A9DA81DC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2" name="等腰三角形 121">
                <a:extLst>
                  <a:ext uri="{FF2B5EF4-FFF2-40B4-BE49-F238E27FC236}">
                    <a16:creationId xmlns="" xmlns:a16="http://schemas.microsoft.com/office/drawing/2014/main" id="{DE6AF902-07FF-4FEB-B4C7-EDBACD5A9BA6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92C3651F-9E4A-40FC-8539-5F154BD1CF60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="" xmlns:a16="http://schemas.microsoft.com/office/drawing/2014/main" id="{93801620-4EDE-40C5-A03C-029C563DA5BC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="" xmlns:a16="http://schemas.microsoft.com/office/drawing/2014/main" id="{53DFF9D4-81E8-4C87-BD75-0C498E07A625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等腰三角形 125">
                <a:extLst>
                  <a:ext uri="{FF2B5EF4-FFF2-40B4-BE49-F238E27FC236}">
                    <a16:creationId xmlns="" xmlns:a16="http://schemas.microsoft.com/office/drawing/2014/main" id="{9EC7A513-7876-4FBA-9953-F40C49DF465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7" name="组合 126">
            <a:extLst>
              <a:ext uri="{FF2B5EF4-FFF2-40B4-BE49-F238E27FC236}">
                <a16:creationId xmlns="" xmlns:a16="http://schemas.microsoft.com/office/drawing/2014/main" id="{B86657D6-097B-423C-8964-B23914CB05AE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28" name="组合 127">
              <a:extLst>
                <a:ext uri="{FF2B5EF4-FFF2-40B4-BE49-F238E27FC236}">
                  <a16:creationId xmlns="" xmlns:a16="http://schemas.microsoft.com/office/drawing/2014/main" id="{E28C33EC-CBFD-4DBC-BBDD-473A4BD1D5A8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="" xmlns:a16="http://schemas.microsoft.com/office/drawing/2014/main" id="{57743033-A5CC-4159-BDC0-40F12BBBF3D5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2" name="箭头: 右 131">
                  <a:extLst>
                    <a:ext uri="{FF2B5EF4-FFF2-40B4-BE49-F238E27FC236}">
                      <a16:creationId xmlns="" xmlns:a16="http://schemas.microsoft.com/office/drawing/2014/main" id="{CBB56D38-A32E-4F10-A2CE-507059E248F5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3" name="矩形 132">
                  <a:extLst>
                    <a:ext uri="{FF2B5EF4-FFF2-40B4-BE49-F238E27FC236}">
                      <a16:creationId xmlns="" xmlns:a16="http://schemas.microsoft.com/office/drawing/2014/main" id="{537DBCF6-6E8E-4675-9F6E-014FF67E0A40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1" name="等腰三角形 130">
                <a:extLst>
                  <a:ext uri="{FF2B5EF4-FFF2-40B4-BE49-F238E27FC236}">
                    <a16:creationId xmlns="" xmlns:a16="http://schemas.microsoft.com/office/drawing/2014/main" id="{ED0A8B19-E690-4131-AA1B-C751D5FAD29A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="" xmlns:a16="http://schemas.microsoft.com/office/drawing/2014/main" id="{B9319B9A-D3D8-452D-BD56-3340EE29E354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9319B9A-D3D8-452D-BD56-3340EE29E3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=""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=""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=""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=""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=""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="" xmlns:a16="http://schemas.microsoft.com/office/drawing/2014/main" id="{1FB004E7-F269-49CC-B85D-71ED0F159504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92" name="等腰三角形 91">
              <a:extLst>
                <a:ext uri="{FF2B5EF4-FFF2-40B4-BE49-F238E27FC236}">
                  <a16:creationId xmlns="" xmlns:a16="http://schemas.microsoft.com/office/drawing/2014/main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=""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="" xmlns:a16="http://schemas.microsoft.com/office/drawing/2014/main" id="{18D9054B-6D1E-4AB5-892F-293A83A3BFA7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0" name="矩形 119">
              <a:extLst>
                <a:ext uri="{FF2B5EF4-FFF2-40B4-BE49-F238E27FC236}">
                  <a16:creationId xmlns="" xmlns:a16="http://schemas.microsoft.com/office/drawing/2014/main" id="{FD6B4F54-DD73-4D02-B2DB-21D1E5AE8B2B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="" xmlns:a16="http://schemas.microsoft.com/office/drawing/2014/main" id="{A7571510-5BCC-40C2-A9BF-63FC631DCFE1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2" name="等腰三角形 121">
                <a:extLst>
                  <a:ext uri="{FF2B5EF4-FFF2-40B4-BE49-F238E27FC236}">
                    <a16:creationId xmlns="" xmlns:a16="http://schemas.microsoft.com/office/drawing/2014/main" id="{56FA5945-5A3B-4539-9E9A-6DD887B835E2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71494154-227D-4157-B61A-DAA1AD81D30B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A74C5FCD-10F8-4684-B91C-E03F536F74C6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="" xmlns:a16="http://schemas.microsoft.com/office/drawing/2014/main" id="{47903F88-FA5F-4009-9179-EE2D4EB4B4C0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6" name="等腰三角形 125">
                <a:extLst>
                  <a:ext uri="{FF2B5EF4-FFF2-40B4-BE49-F238E27FC236}">
                    <a16:creationId xmlns="" xmlns:a16="http://schemas.microsoft.com/office/drawing/2014/main" id="{D4AE9CE8-A4A3-4F5C-9499-99464311B74E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9FCDDB95-EC61-4C38-97ED-B830D4462E08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8" name="组合 127">
            <a:extLst>
              <a:ext uri="{FF2B5EF4-FFF2-40B4-BE49-F238E27FC236}">
                <a16:creationId xmlns="" xmlns:a16="http://schemas.microsoft.com/office/drawing/2014/main" id="{13E7B897-EB91-45BC-B333-350B3AB8230A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29" name="组合 128">
              <a:extLst>
                <a:ext uri="{FF2B5EF4-FFF2-40B4-BE49-F238E27FC236}">
                  <a16:creationId xmlns="" xmlns:a16="http://schemas.microsoft.com/office/drawing/2014/main" id="{07A39D0A-3F13-4E35-AEC9-0BAF93FA85D5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="" xmlns:a16="http://schemas.microsoft.com/office/drawing/2014/main" id="{DB5CB1DC-7000-49AC-960C-AD92F999F6F7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3" name="箭头: 右 132">
                  <a:extLst>
                    <a:ext uri="{FF2B5EF4-FFF2-40B4-BE49-F238E27FC236}">
                      <a16:creationId xmlns="" xmlns:a16="http://schemas.microsoft.com/office/drawing/2014/main" id="{D34BB004-6955-4B63-95B3-DCD0E49EFF3A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="" xmlns:a16="http://schemas.microsoft.com/office/drawing/2014/main" id="{A0092EC9-357A-4EB0-9705-F1809F9D891D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2" name="等腰三角形 131">
                <a:extLst>
                  <a:ext uri="{FF2B5EF4-FFF2-40B4-BE49-F238E27FC236}">
                    <a16:creationId xmlns="" xmlns:a16="http://schemas.microsoft.com/office/drawing/2014/main" id="{EE960319-120B-4C85-82FC-3A309E9B07A5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="" xmlns:a16="http://schemas.microsoft.com/office/drawing/2014/main" id="{A3E3CA05-B3E7-47B8-8070-6B3AB69BDC7C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A3E3CA05-B3E7-47B8-8070-6B3AB69BD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="" xmlns:a16="http://schemas.microsoft.com/office/drawing/2014/main" id="{AB4927EA-8919-4339-A419-9EDE13C47ED4}"/>
                  </a:ext>
                </a:extLst>
              </p:cNvPr>
              <p:cNvSpPr txBox="1"/>
              <p:nvPr/>
            </p:nvSpPr>
            <p:spPr>
              <a:xfrm>
                <a:off x="2073183" y="3274993"/>
                <a:ext cx="3268960" cy="92333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choose the maximum here, and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5, +∞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 we update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B4927EA-8919-4339-A419-9EDE13C4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183" y="3274993"/>
                <a:ext cx="3268960" cy="92333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6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=""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=""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=""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=""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=""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="" xmlns:a16="http://schemas.microsoft.com/office/drawing/2014/main" id="{1FB004E7-F269-49CC-B85D-71ED0F159504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92" name="等腰三角形 91">
              <a:extLst>
                <a:ext uri="{FF2B5EF4-FFF2-40B4-BE49-F238E27FC236}">
                  <a16:creationId xmlns="" xmlns:a16="http://schemas.microsoft.com/office/drawing/2014/main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=""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E79B40D0-6982-4424-9766-208008AD62F4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09" name="等腰三角形 108">
              <a:extLst>
                <a:ext uri="{FF2B5EF4-FFF2-40B4-BE49-F238E27FC236}">
                  <a16:creationId xmlns="" xmlns:a16="http://schemas.microsoft.com/office/drawing/2014/main" id="{9562604B-64E0-44F5-8E15-1E503A4D1F4A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="" xmlns:a16="http://schemas.microsoft.com/office/drawing/2014/main" id="{E929986B-0FE5-42B6-AF6A-A7871DF078AF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929986B-0FE5-42B6-AF6A-A7871DF07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组合 118">
            <a:extLst>
              <a:ext uri="{FF2B5EF4-FFF2-40B4-BE49-F238E27FC236}">
                <a16:creationId xmlns="" xmlns:a16="http://schemas.microsoft.com/office/drawing/2014/main" id="{18D9054B-6D1E-4AB5-892F-293A83A3BFA7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0" name="矩形 119">
              <a:extLst>
                <a:ext uri="{FF2B5EF4-FFF2-40B4-BE49-F238E27FC236}">
                  <a16:creationId xmlns="" xmlns:a16="http://schemas.microsoft.com/office/drawing/2014/main" id="{FD6B4F54-DD73-4D02-B2DB-21D1E5AE8B2B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="" xmlns:a16="http://schemas.microsoft.com/office/drawing/2014/main" id="{A7571510-5BCC-40C2-A9BF-63FC631DCFE1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2" name="等腰三角形 121">
                <a:extLst>
                  <a:ext uri="{FF2B5EF4-FFF2-40B4-BE49-F238E27FC236}">
                    <a16:creationId xmlns="" xmlns:a16="http://schemas.microsoft.com/office/drawing/2014/main" id="{56FA5945-5A3B-4539-9E9A-6DD887B835E2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71494154-227D-4157-B61A-DAA1AD81D30B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A74C5FCD-10F8-4684-B91C-E03F536F74C6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="" xmlns:a16="http://schemas.microsoft.com/office/drawing/2014/main" id="{47903F88-FA5F-4009-9179-EE2D4EB4B4C0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6" name="等腰三角形 125">
                <a:extLst>
                  <a:ext uri="{FF2B5EF4-FFF2-40B4-BE49-F238E27FC236}">
                    <a16:creationId xmlns="" xmlns:a16="http://schemas.microsoft.com/office/drawing/2014/main" id="{D4AE9CE8-A4A3-4F5C-9499-99464311B74E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9FCDDB95-EC61-4C38-97ED-B830D4462E08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8" name="组合 127">
            <a:extLst>
              <a:ext uri="{FF2B5EF4-FFF2-40B4-BE49-F238E27FC236}">
                <a16:creationId xmlns="" xmlns:a16="http://schemas.microsoft.com/office/drawing/2014/main" id="{13E7B897-EB91-45BC-B333-350B3AB8230A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29" name="组合 128">
              <a:extLst>
                <a:ext uri="{FF2B5EF4-FFF2-40B4-BE49-F238E27FC236}">
                  <a16:creationId xmlns="" xmlns:a16="http://schemas.microsoft.com/office/drawing/2014/main" id="{07A39D0A-3F13-4E35-AEC9-0BAF93FA85D5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="" xmlns:a16="http://schemas.microsoft.com/office/drawing/2014/main" id="{DB5CB1DC-7000-49AC-960C-AD92F999F6F7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3" name="箭头: 右 132">
                  <a:extLst>
                    <a:ext uri="{FF2B5EF4-FFF2-40B4-BE49-F238E27FC236}">
                      <a16:creationId xmlns="" xmlns:a16="http://schemas.microsoft.com/office/drawing/2014/main" id="{D34BB004-6955-4B63-95B3-DCD0E49EFF3A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="" xmlns:a16="http://schemas.microsoft.com/office/drawing/2014/main" id="{A0092EC9-357A-4EB0-9705-F1809F9D891D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2" name="等腰三角形 131">
                <a:extLst>
                  <a:ext uri="{FF2B5EF4-FFF2-40B4-BE49-F238E27FC236}">
                    <a16:creationId xmlns="" xmlns:a16="http://schemas.microsoft.com/office/drawing/2014/main" id="{EE960319-120B-4C85-82FC-3A309E9B07A5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="" xmlns:a16="http://schemas.microsoft.com/office/drawing/2014/main" id="{A3E3CA05-B3E7-47B8-8070-6B3AB69BDC7C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A3E3CA05-B3E7-47B8-8070-6B3AB69BD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文本框 107">
            <a:extLst>
              <a:ext uri="{FF2B5EF4-FFF2-40B4-BE49-F238E27FC236}">
                <a16:creationId xmlns="" xmlns:a16="http://schemas.microsoft.com/office/drawing/2014/main" id="{AC7AF044-0C73-41FE-8EA2-E4D06B0E98E5}"/>
              </a:ext>
            </a:extLst>
          </p:cNvPr>
          <p:cNvSpPr txBox="1"/>
          <p:nvPr/>
        </p:nvSpPr>
        <p:spPr>
          <a:xfrm>
            <a:off x="2575958" y="4395387"/>
            <a:ext cx="2364439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Search the other state</a:t>
            </a:r>
          </a:p>
        </p:txBody>
      </p:sp>
      <p:sp>
        <p:nvSpPr>
          <p:cNvPr id="110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=""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=""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=""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=""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=""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="" xmlns:a16="http://schemas.microsoft.com/office/drawing/2014/main" id="{1FB004E7-F269-49CC-B85D-71ED0F159504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92" name="等腰三角形 91">
              <a:extLst>
                <a:ext uri="{FF2B5EF4-FFF2-40B4-BE49-F238E27FC236}">
                  <a16:creationId xmlns="" xmlns:a16="http://schemas.microsoft.com/office/drawing/2014/main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=""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E79B40D0-6982-4424-9766-208008AD62F4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09" name="等腰三角形 108">
              <a:extLst>
                <a:ext uri="{FF2B5EF4-FFF2-40B4-BE49-F238E27FC236}">
                  <a16:creationId xmlns="" xmlns:a16="http://schemas.microsoft.com/office/drawing/2014/main" id="{9562604B-64E0-44F5-8E15-1E503A4D1F4A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="" xmlns:a16="http://schemas.microsoft.com/office/drawing/2014/main" id="{E929986B-0FE5-42B6-AF6A-A7871DF078AF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929986B-0FE5-42B6-AF6A-A7871DF07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组合 118">
            <a:extLst>
              <a:ext uri="{FF2B5EF4-FFF2-40B4-BE49-F238E27FC236}">
                <a16:creationId xmlns="" xmlns:a16="http://schemas.microsoft.com/office/drawing/2014/main" id="{18D9054B-6D1E-4AB5-892F-293A83A3BFA7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0" name="矩形 119">
              <a:extLst>
                <a:ext uri="{FF2B5EF4-FFF2-40B4-BE49-F238E27FC236}">
                  <a16:creationId xmlns="" xmlns:a16="http://schemas.microsoft.com/office/drawing/2014/main" id="{FD6B4F54-DD73-4D02-B2DB-21D1E5AE8B2B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="" xmlns:a16="http://schemas.microsoft.com/office/drawing/2014/main" id="{A7571510-5BCC-40C2-A9BF-63FC631DCFE1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2" name="等腰三角形 121">
                <a:extLst>
                  <a:ext uri="{FF2B5EF4-FFF2-40B4-BE49-F238E27FC236}">
                    <a16:creationId xmlns="" xmlns:a16="http://schemas.microsoft.com/office/drawing/2014/main" id="{56FA5945-5A3B-4539-9E9A-6DD887B835E2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71494154-227D-4157-B61A-DAA1AD81D30B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A74C5FCD-10F8-4684-B91C-E03F536F74C6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="" xmlns:a16="http://schemas.microsoft.com/office/drawing/2014/main" id="{47903F88-FA5F-4009-9179-EE2D4EB4B4C0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6" name="等腰三角形 125">
                <a:extLst>
                  <a:ext uri="{FF2B5EF4-FFF2-40B4-BE49-F238E27FC236}">
                    <a16:creationId xmlns="" xmlns:a16="http://schemas.microsoft.com/office/drawing/2014/main" id="{D4AE9CE8-A4A3-4F5C-9499-99464311B74E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9FCDDB95-EC61-4C38-97ED-B830D4462E08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8" name="组合 127">
            <a:extLst>
              <a:ext uri="{FF2B5EF4-FFF2-40B4-BE49-F238E27FC236}">
                <a16:creationId xmlns="" xmlns:a16="http://schemas.microsoft.com/office/drawing/2014/main" id="{13E7B897-EB91-45BC-B333-350B3AB8230A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29" name="组合 128">
              <a:extLst>
                <a:ext uri="{FF2B5EF4-FFF2-40B4-BE49-F238E27FC236}">
                  <a16:creationId xmlns="" xmlns:a16="http://schemas.microsoft.com/office/drawing/2014/main" id="{07A39D0A-3F13-4E35-AEC9-0BAF93FA85D5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="" xmlns:a16="http://schemas.microsoft.com/office/drawing/2014/main" id="{DB5CB1DC-7000-49AC-960C-AD92F999F6F7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3" name="箭头: 右 132">
                  <a:extLst>
                    <a:ext uri="{FF2B5EF4-FFF2-40B4-BE49-F238E27FC236}">
                      <a16:creationId xmlns="" xmlns:a16="http://schemas.microsoft.com/office/drawing/2014/main" id="{D34BB004-6955-4B63-95B3-DCD0E49EFF3A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="" xmlns:a16="http://schemas.microsoft.com/office/drawing/2014/main" id="{A0092EC9-357A-4EB0-9705-F1809F9D891D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2" name="等腰三角形 131">
                <a:extLst>
                  <a:ext uri="{FF2B5EF4-FFF2-40B4-BE49-F238E27FC236}">
                    <a16:creationId xmlns="" xmlns:a16="http://schemas.microsoft.com/office/drawing/2014/main" id="{EE960319-120B-4C85-82FC-3A309E9B07A5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="" xmlns:a16="http://schemas.microsoft.com/office/drawing/2014/main" id="{A3E3CA05-B3E7-47B8-8070-6B3AB69BDC7C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A3E3CA05-B3E7-47B8-8070-6B3AB69BD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34DF7BF2-655A-484A-92E7-36BFF7F84609}"/>
              </a:ext>
            </a:extLst>
          </p:cNvPr>
          <p:cNvGrpSpPr/>
          <p:nvPr/>
        </p:nvGrpSpPr>
        <p:grpSpPr>
          <a:xfrm>
            <a:off x="1513842" y="5227490"/>
            <a:ext cx="2868687" cy="390651"/>
            <a:chOff x="2018456" y="5826978"/>
            <a:chExt cx="3824916" cy="520867"/>
          </a:xfrm>
        </p:grpSpPr>
        <p:sp>
          <p:nvSpPr>
            <p:cNvPr id="110" name="任意多边形: 形状 109">
              <a:extLst>
                <a:ext uri="{FF2B5EF4-FFF2-40B4-BE49-F238E27FC236}">
                  <a16:creationId xmlns="" xmlns:a16="http://schemas.microsoft.com/office/drawing/2014/main" id="{E66662C3-0504-4DE4-95B0-4CF5DDCDB22B}"/>
                </a:ext>
              </a:extLst>
            </p:cNvPr>
            <p:cNvSpPr/>
            <p:nvPr/>
          </p:nvSpPr>
          <p:spPr>
            <a:xfrm>
              <a:off x="2018456" y="5826978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="" xmlns:a16="http://schemas.microsoft.com/office/drawing/2014/main" id="{9ABD976B-41CA-4E1A-ACFC-02CD95AE80EB}"/>
                    </a:ext>
                  </a:extLst>
                </p:cNvPr>
                <p:cNvSpPr txBox="1"/>
                <p:nvPr/>
              </p:nvSpPr>
              <p:spPr>
                <a:xfrm>
                  <a:off x="2730521" y="5855403"/>
                  <a:ext cx="3112851" cy="49244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Meet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7</m:t>
                      </m:r>
                    </m:oMath>
                  </a14:m>
                  <a:r>
                    <a:rPr lang="en-US" dirty="0"/>
                    <a:t> and update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ABD976B-41CA-4E1A-ACFC-02CD95AE8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0521" y="5855403"/>
                  <a:ext cx="3112851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3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2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=""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=""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=""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=""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=""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0" name="任意多边形: 形状 109">
            <a:extLst>
              <a:ext uri="{FF2B5EF4-FFF2-40B4-BE49-F238E27FC236}">
                <a16:creationId xmlns="" xmlns:a16="http://schemas.microsoft.com/office/drawing/2014/main" id="{E66662C3-0504-4DE4-95B0-4CF5DDCDB22B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CF49CC5-1725-4F94-869E-D507C371DDD1}"/>
              </a:ext>
            </a:extLst>
          </p:cNvPr>
          <p:cNvGrpSpPr/>
          <p:nvPr/>
        </p:nvGrpSpPr>
        <p:grpSpPr>
          <a:xfrm>
            <a:off x="1998410" y="4719471"/>
            <a:ext cx="3528711" cy="923330"/>
            <a:chOff x="2664546" y="5149626"/>
            <a:chExt cx="4704948" cy="1231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="" xmlns:a16="http://schemas.microsoft.com/office/drawing/2014/main" id="{D64D7F88-EE9C-4D87-A25E-D0EAC3B7CF7B}"/>
                    </a:ext>
                  </a:extLst>
                </p:cNvPr>
                <p:cNvSpPr txBox="1"/>
                <p:nvPr/>
              </p:nvSpPr>
              <p:spPr>
                <a:xfrm>
                  <a:off x="3348686" y="5149626"/>
                  <a:ext cx="4020808" cy="123110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Reached a leaf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The state requires minimum,</a:t>
                  </a:r>
                </a:p>
                <a:p>
                  <a:r>
                    <a:rPr lang="en-US" dirty="0"/>
                    <a:t>And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&gt;4</m:t>
                      </m:r>
                    </m:oMath>
                  </a14:m>
                  <a:r>
                    <a:rPr lang="en-US" dirty="0"/>
                    <a:t>, hence, let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64D7F88-EE9C-4D87-A25E-D0EAC3B7C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8686" y="5149626"/>
                  <a:ext cx="4020808" cy="12311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任意多边形: 形状 111">
              <a:extLst>
                <a:ext uri="{FF2B5EF4-FFF2-40B4-BE49-F238E27FC236}">
                  <a16:creationId xmlns="" xmlns:a16="http://schemas.microsoft.com/office/drawing/2014/main" id="{BA3F4D15-A6A6-43CD-BDB5-C8F879B86295}"/>
                </a:ext>
              </a:extLst>
            </p:cNvPr>
            <p:cNvSpPr/>
            <p:nvPr/>
          </p:nvSpPr>
          <p:spPr>
            <a:xfrm>
              <a:off x="2664546" y="5820862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=""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=""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=""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=""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=""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="" xmlns:a16="http://schemas.microsoft.com/office/drawing/2014/main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="" xmlns:a16="http://schemas.microsoft.com/office/drawing/2014/main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="" xmlns:a16="http://schemas.microsoft.com/office/drawing/2014/main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="" xmlns:a16="http://schemas.microsoft.com/office/drawing/2014/main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="" xmlns:a16="http://schemas.microsoft.com/office/drawing/2014/main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="" xmlns:a16="http://schemas.microsoft.com/office/drawing/2014/main" id="{82E09F1C-2092-4AFB-835E-7ED47A85A839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37" name="等腰三角形 136">
              <a:extLst>
                <a:ext uri="{FF2B5EF4-FFF2-40B4-BE49-F238E27FC236}">
                  <a16:creationId xmlns="" xmlns:a16="http://schemas.microsoft.com/office/drawing/2014/main" id="{40516994-6809-469D-922E-2E57EAAE06FE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3FC3941D-FF8C-4A7C-8545-1480EC7214F8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FC3941D-FF8C-4A7C-8545-1480EC721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组合 142">
            <a:extLst>
              <a:ext uri="{FF2B5EF4-FFF2-40B4-BE49-F238E27FC236}">
                <a16:creationId xmlns="" xmlns:a16="http://schemas.microsoft.com/office/drawing/2014/main" id="{4313F17E-EE11-4433-9410-16A558CF0356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44" name="等腰三角形 143">
              <a:extLst>
                <a:ext uri="{FF2B5EF4-FFF2-40B4-BE49-F238E27FC236}">
                  <a16:creationId xmlns="" xmlns:a16="http://schemas.microsoft.com/office/drawing/2014/main" id="{B11209C4-603E-42DE-829C-79B3794C4D1E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="" xmlns:a16="http://schemas.microsoft.com/office/drawing/2014/main" id="{6ABBD417-F51D-416F-A606-43DDF1F993D9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ABBD417-F51D-416F-A606-43DDF1F99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3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9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=""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=""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=""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=""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=""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CF49CC5-1725-4F94-869E-D507C371DDD1}"/>
              </a:ext>
            </a:extLst>
          </p:cNvPr>
          <p:cNvGrpSpPr/>
          <p:nvPr/>
        </p:nvGrpSpPr>
        <p:grpSpPr>
          <a:xfrm>
            <a:off x="1998409" y="4271147"/>
            <a:ext cx="3111860" cy="1340638"/>
            <a:chOff x="2664546" y="4551862"/>
            <a:chExt cx="4149146" cy="1787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="" xmlns:a16="http://schemas.microsoft.com/office/drawing/2014/main" id="{D64D7F88-EE9C-4D87-A25E-D0EAC3B7CF7B}"/>
                    </a:ext>
                  </a:extLst>
                </p:cNvPr>
                <p:cNvSpPr txBox="1"/>
                <p:nvPr/>
              </p:nvSpPr>
              <p:spPr>
                <a:xfrm>
                  <a:off x="3385689" y="4551862"/>
                  <a:ext cx="3428003" cy="86177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∈[5, 4]</m:t>
                      </m:r>
                    </m:oMath>
                  </a14:m>
                  <a:r>
                    <a:rPr lang="en-US" dirty="0"/>
                    <a:t>,</a:t>
                  </a:r>
                </a:p>
                <a:p>
                  <a:r>
                    <a:rPr lang="en-US" dirty="0"/>
                    <a:t>A </a:t>
                  </a:r>
                  <a:r>
                    <a:rPr lang="en-US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contradiction</a:t>
                  </a:r>
                  <a:r>
                    <a:rPr lang="en-US" dirty="0"/>
                    <a:t> appear.</a:t>
                  </a: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64D7F88-EE9C-4D87-A25E-D0EAC3B7C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5689" y="4551862"/>
                  <a:ext cx="3428003" cy="861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任意多边形: 形状 111">
              <a:extLst>
                <a:ext uri="{FF2B5EF4-FFF2-40B4-BE49-F238E27FC236}">
                  <a16:creationId xmlns="" xmlns:a16="http://schemas.microsoft.com/office/drawing/2014/main" id="{BA3F4D15-A6A6-43CD-BDB5-C8F879B86295}"/>
                </a:ext>
              </a:extLst>
            </p:cNvPr>
            <p:cNvSpPr/>
            <p:nvPr/>
          </p:nvSpPr>
          <p:spPr>
            <a:xfrm>
              <a:off x="2664546" y="5820862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=""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=""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=""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=""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=""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="" xmlns:a16="http://schemas.microsoft.com/office/drawing/2014/main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="" xmlns:a16="http://schemas.microsoft.com/office/drawing/2014/main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="" xmlns:a16="http://schemas.microsoft.com/office/drawing/2014/main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="" xmlns:a16="http://schemas.microsoft.com/office/drawing/2014/main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="" xmlns:a16="http://schemas.microsoft.com/office/drawing/2014/main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=""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=""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=""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1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=""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=""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=""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=""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=""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="" xmlns:a16="http://schemas.microsoft.com/office/drawing/2014/main" id="{D64D7F88-EE9C-4D87-A25E-D0EAC3B7CF7B}"/>
              </a:ext>
            </a:extLst>
          </p:cNvPr>
          <p:cNvSpPr txBox="1"/>
          <p:nvPr/>
        </p:nvSpPr>
        <p:spPr>
          <a:xfrm>
            <a:off x="2988815" y="5152124"/>
            <a:ext cx="1274280" cy="5078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Prune</a:t>
            </a:r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任意多边形: 形状 111">
            <a:extLst>
              <a:ext uri="{FF2B5EF4-FFF2-40B4-BE49-F238E27FC236}">
                <a16:creationId xmlns=""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=""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=""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=""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=""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=""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="" xmlns:a16="http://schemas.microsoft.com/office/drawing/2014/main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="" xmlns:a16="http://schemas.microsoft.com/office/drawing/2014/main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="" xmlns:a16="http://schemas.microsoft.com/office/drawing/2014/main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="" xmlns:a16="http://schemas.microsoft.com/office/drawing/2014/main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="" xmlns:a16="http://schemas.microsoft.com/office/drawing/2014/main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=""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=""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=""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A33256A-102F-4FFE-9715-D5A7A61D7FD2}"/>
              </a:ext>
            </a:extLst>
          </p:cNvPr>
          <p:cNvSpPr/>
          <p:nvPr/>
        </p:nvSpPr>
        <p:spPr>
          <a:xfrm rot="19633665">
            <a:off x="1961374" y="4427385"/>
            <a:ext cx="984885" cy="108491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zh-CN" altLang="en-US" sz="6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任意多边形: 形状 135">
            <a:extLst>
              <a:ext uri="{FF2B5EF4-FFF2-40B4-BE49-F238E27FC236}">
                <a16:creationId xmlns=""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137" name="组合 136">
            <a:extLst>
              <a:ext uri="{FF2B5EF4-FFF2-40B4-BE49-F238E27FC236}">
                <a16:creationId xmlns="" xmlns:a16="http://schemas.microsoft.com/office/drawing/2014/main" id="{30521ADD-8AB1-48E6-847E-CFD360E89E03}"/>
              </a:ext>
            </a:extLst>
          </p:cNvPr>
          <p:cNvGrpSpPr/>
          <p:nvPr/>
        </p:nvGrpSpPr>
        <p:grpSpPr>
          <a:xfrm>
            <a:off x="899657" y="3825482"/>
            <a:ext cx="1585023" cy="710790"/>
            <a:chOff x="1451308" y="3949222"/>
            <a:chExt cx="2113363" cy="947720"/>
          </a:xfrm>
        </p:grpSpPr>
        <p:sp>
          <p:nvSpPr>
            <p:cNvPr id="138" name="矩形 137">
              <a:extLst>
                <a:ext uri="{FF2B5EF4-FFF2-40B4-BE49-F238E27FC236}">
                  <a16:creationId xmlns="" xmlns:a16="http://schemas.microsoft.com/office/drawing/2014/main" id="{A8CD8BD3-4344-4F00-8C0A-8E71A5D3BC5E}"/>
                </a:ext>
              </a:extLst>
            </p:cNvPr>
            <p:cNvSpPr/>
            <p:nvPr/>
          </p:nvSpPr>
          <p:spPr>
            <a:xfrm>
              <a:off x="1451308" y="3973613"/>
              <a:ext cx="53519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altLang="zh-CN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5</a:t>
              </a:r>
              <a:endParaRPr lang="zh-CN" altLang="en-US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="" xmlns:a16="http://schemas.microsoft.com/office/drawing/2014/main" id="{0D11CEA0-CDA1-4FFA-B4B0-7B2BDDF781A3}"/>
                </a:ext>
              </a:extLst>
            </p:cNvPr>
            <p:cNvSpPr/>
            <p:nvPr/>
          </p:nvSpPr>
          <p:spPr>
            <a:xfrm>
              <a:off x="2685370" y="3949222"/>
              <a:ext cx="879301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altLang="zh-CN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&lt;5</a:t>
              </a:r>
              <a:endParaRPr lang="zh-CN" altLang="en-US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sp>
        <p:nvSpPr>
          <p:cNvPr id="140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=""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=""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=""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=""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=""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FF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=""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=""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=""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=""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=""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=""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="" xmlns:a16="http://schemas.microsoft.com/office/drawing/2014/main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="" xmlns:a16="http://schemas.microsoft.com/office/drawing/2014/main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="" xmlns:a16="http://schemas.microsoft.com/office/drawing/2014/main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="" xmlns:a16="http://schemas.microsoft.com/office/drawing/2014/main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="" xmlns:a16="http://schemas.microsoft.com/office/drawing/2014/main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=""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=""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=""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A33256A-102F-4FFE-9715-D5A7A61D7FD2}"/>
              </a:ext>
            </a:extLst>
          </p:cNvPr>
          <p:cNvSpPr/>
          <p:nvPr/>
        </p:nvSpPr>
        <p:spPr>
          <a:xfrm rot="19633665">
            <a:off x="1961374" y="4427385"/>
            <a:ext cx="984885" cy="108491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zh-CN" altLang="en-US" sz="6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任意多边形: 形状 135">
            <a:extLst>
              <a:ext uri="{FF2B5EF4-FFF2-40B4-BE49-F238E27FC236}">
                <a16:creationId xmlns=""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7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=""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=""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=""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=""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=""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FF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=""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=""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=""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=""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=""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=""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="" xmlns:a16="http://schemas.microsoft.com/office/drawing/2014/main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="" xmlns:a16="http://schemas.microsoft.com/office/drawing/2014/main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="" xmlns:a16="http://schemas.microsoft.com/office/drawing/2014/main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="" xmlns:a16="http://schemas.microsoft.com/office/drawing/2014/main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="" xmlns:a16="http://schemas.microsoft.com/office/drawing/2014/main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=""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=""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=""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=""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="" xmlns:a16="http://schemas.microsoft.com/office/drawing/2014/main" id="{DA46E364-408E-4AC5-95D7-24A6619F64BC}"/>
                  </a:ext>
                </a:extLst>
              </p:cNvPr>
              <p:cNvSpPr txBox="1"/>
              <p:nvPr/>
            </p:nvSpPr>
            <p:spPr>
              <a:xfrm>
                <a:off x="3575847" y="5171347"/>
                <a:ext cx="2407222" cy="5078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700" dirty="0"/>
                  <a:t> is less than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700" dirty="0"/>
                  <a:t>.</a:t>
                </a: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46E364-408E-4AC5-95D7-24A6619F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847" y="5171347"/>
                <a:ext cx="2407222" cy="5078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=""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=""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=""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00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9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4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=""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=""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=""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=""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=""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FF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=""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=""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=""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=""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=""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=""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="" xmlns:a16="http://schemas.microsoft.com/office/drawing/2014/main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="" xmlns:a16="http://schemas.microsoft.com/office/drawing/2014/main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="" xmlns:a16="http://schemas.microsoft.com/office/drawing/2014/main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="" xmlns:a16="http://schemas.microsoft.com/office/drawing/2014/main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="" xmlns:a16="http://schemas.microsoft.com/office/drawing/2014/main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=""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=""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=""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=""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="" xmlns:a16="http://schemas.microsoft.com/office/drawing/2014/main" id="{DA46E364-408E-4AC5-95D7-24A6619F64BC}"/>
                  </a:ext>
                </a:extLst>
              </p:cNvPr>
              <p:cNvSpPr txBox="1"/>
              <p:nvPr/>
            </p:nvSpPr>
            <p:spPr>
              <a:xfrm>
                <a:off x="3565567" y="4331422"/>
                <a:ext cx="2407222" cy="5078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700" dirty="0"/>
                  <a:t>Update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7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46E364-408E-4AC5-95D7-24A6619F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567" y="4331422"/>
                <a:ext cx="2407222" cy="5078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=""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=""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F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=""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F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9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0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Zero-Sum Games (</a:t>
            </a:r>
            <a:r>
              <a:rPr lang="zh-CN" altLang="en-US" dirty="0"/>
              <a:t>零和博弈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所有博弈方的利益之和为</a:t>
            </a:r>
            <a:r>
              <a:rPr lang="zh-CN" altLang="en-US" dirty="0" smtClean="0"/>
              <a:t>零，</a:t>
            </a:r>
            <a:r>
              <a:rPr lang="zh-CN" altLang="en-US" dirty="0"/>
              <a:t>即一方有所得，其他方必有所失。在零和博弈中，博弈各方是对抗的</a:t>
            </a:r>
            <a:r>
              <a:rPr lang="zh-CN" altLang="en-US" dirty="0" smtClean="0"/>
              <a:t>（</a:t>
            </a:r>
            <a:r>
              <a:rPr lang="zh-CN" altLang="en-US" dirty="0"/>
              <a:t>不合作</a:t>
            </a:r>
            <a:r>
              <a:rPr lang="zh-CN" altLang="en-US" dirty="0" smtClean="0"/>
              <a:t>的）。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DD1FBC67-1BE6-4E6C-8848-FFF051218303}"/>
              </a:ext>
            </a:extLst>
          </p:cNvPr>
          <p:cNvGrpSpPr/>
          <p:nvPr/>
        </p:nvGrpSpPr>
        <p:grpSpPr>
          <a:xfrm>
            <a:off x="827584" y="3996308"/>
            <a:ext cx="7195082" cy="2554545"/>
            <a:chOff x="1252632" y="4001294"/>
            <a:chExt cx="7195082" cy="2554545"/>
          </a:xfrm>
        </p:grpSpPr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A78C5120-FF2A-41AB-9E10-0DFDEA055C91}"/>
                </a:ext>
              </a:extLst>
            </p:cNvPr>
            <p:cNvGrpSpPr/>
            <p:nvPr/>
          </p:nvGrpSpPr>
          <p:grpSpPr>
            <a:xfrm>
              <a:off x="1252632" y="4001294"/>
              <a:ext cx="7195082" cy="2554545"/>
              <a:chOff x="1252632" y="4001294"/>
              <a:chExt cx="7195082" cy="2554545"/>
            </a:xfrm>
          </p:grpSpPr>
          <p:pic>
            <p:nvPicPr>
              <p:cNvPr id="9" name="Picture 2" descr="https://upload.wikimedia.org/wikipedia/commons/thumb/1/1b/Tic-tac-toe-game-1.svg/479px-Tic-tac-toe-game-1.svg.png">
                <a:extLst>
                  <a:ext uri="{FF2B5EF4-FFF2-40B4-BE49-F238E27FC236}">
                    <a16:creationId xmlns="" xmlns:a16="http://schemas.microsoft.com/office/drawing/2014/main" id="{ADC0AE6D-1C94-478B-8BEA-E2DDF7DF9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2632" y="4001294"/>
                <a:ext cx="4562475" cy="533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文本框 3">
                <a:extLst>
                  <a:ext uri="{FF2B5EF4-FFF2-40B4-BE49-F238E27FC236}">
                    <a16:creationId xmlns="" xmlns:a16="http://schemas.microsoft.com/office/drawing/2014/main" id="{13E4B2D2-03EB-48B2-B901-C0A0EDE03096}"/>
                  </a:ext>
                </a:extLst>
              </p:cNvPr>
              <p:cNvSpPr txBox="1"/>
              <p:nvPr/>
            </p:nvSpPr>
            <p:spPr>
              <a:xfrm>
                <a:off x="5894664" y="4001294"/>
                <a:ext cx="255305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Tip Tap Toe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Go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Chess</a:t>
                </a:r>
              </a:p>
            </p:txBody>
          </p:sp>
        </p:grpSp>
        <p:pic>
          <p:nvPicPr>
            <p:cNvPr id="7" name="Picture 4" descr="å´æ£">
              <a:extLst>
                <a:ext uri="{FF2B5EF4-FFF2-40B4-BE49-F238E27FC236}">
                  <a16:creationId xmlns="" xmlns:a16="http://schemas.microsoft.com/office/drawing/2014/main" id="{48206C78-6E61-439D-BFBB-102B74609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632" y="4854425"/>
              <a:ext cx="2089995" cy="160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https://upload.wikimedia.org/wikipedia/commons/thumb/3/30/ChessStartingPosition.jpg/220px-ChessStartingPosition.jpg">
              <a:extLst>
                <a:ext uri="{FF2B5EF4-FFF2-40B4-BE49-F238E27FC236}">
                  <a16:creationId xmlns="" xmlns:a16="http://schemas.microsoft.com/office/drawing/2014/main" id="{1C690CDB-B5E9-4818-9286-23E3D1A08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607" y="4966421"/>
              <a:ext cx="2095500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14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=""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=""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=""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=""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=""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FF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=""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=""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=""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=""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=""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=""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="" xmlns:a16="http://schemas.microsoft.com/office/drawing/2014/main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="" xmlns:a16="http://schemas.microsoft.com/office/drawing/2014/main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="" xmlns:a16="http://schemas.microsoft.com/office/drawing/2014/main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="" xmlns:a16="http://schemas.microsoft.com/office/drawing/2014/main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="" xmlns:a16="http://schemas.microsoft.com/office/drawing/2014/main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=""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=""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=""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=""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="" xmlns:a16="http://schemas.microsoft.com/office/drawing/2014/main" id="{DA46E364-408E-4AC5-95D7-24A6619F64BC}"/>
                  </a:ext>
                </a:extLst>
              </p:cNvPr>
              <p:cNvSpPr txBox="1"/>
              <p:nvPr/>
            </p:nvSpPr>
            <p:spPr>
              <a:xfrm>
                <a:off x="3066489" y="3560182"/>
                <a:ext cx="2407222" cy="5078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700" dirty="0"/>
                  <a:t>Update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7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46E364-408E-4AC5-95D7-24A6619F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489" y="3560182"/>
                <a:ext cx="2407222" cy="5078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=""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F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=""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F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=""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F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9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=""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=""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=""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=""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=""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FF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=""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=""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=""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=""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=""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=""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="" xmlns:a16="http://schemas.microsoft.com/office/drawing/2014/main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="" xmlns:a16="http://schemas.microsoft.com/office/drawing/2014/main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="" xmlns:a16="http://schemas.microsoft.com/office/drawing/2014/main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="" xmlns:a16="http://schemas.microsoft.com/office/drawing/2014/main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="" xmlns:a16="http://schemas.microsoft.com/office/drawing/2014/main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=""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=""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=""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=""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="" xmlns:a16="http://schemas.microsoft.com/office/drawing/2014/main" id="{DA46E364-408E-4AC5-95D7-24A6619F64BC}"/>
                  </a:ext>
                </a:extLst>
              </p:cNvPr>
              <p:cNvSpPr txBox="1"/>
              <p:nvPr/>
            </p:nvSpPr>
            <p:spPr>
              <a:xfrm>
                <a:off x="2635133" y="2608620"/>
                <a:ext cx="4465788" cy="5078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700" dirty="0"/>
                  <a:t>Update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700" dirty="0"/>
                  <a:t> and best choice</a:t>
                </a: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46E364-408E-4AC5-95D7-24A6619F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33" y="2608620"/>
                <a:ext cx="4465788" cy="5078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=""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=""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=""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="" xmlns:a16="http://schemas.microsoft.com/office/drawing/2014/main" id="{C2DAB261-C3F0-4EA1-91BD-A0D3A809EC94}"/>
              </a:ext>
            </a:extLst>
          </p:cNvPr>
          <p:cNvGrpSpPr/>
          <p:nvPr/>
        </p:nvGrpSpPr>
        <p:grpSpPr>
          <a:xfrm>
            <a:off x="1426491" y="2962629"/>
            <a:ext cx="1583217" cy="693214"/>
            <a:chOff x="3966045" y="1280864"/>
            <a:chExt cx="2110957" cy="924285"/>
          </a:xfrm>
        </p:grpSpPr>
        <p:sp>
          <p:nvSpPr>
            <p:cNvPr id="141" name="矩形 140">
              <a:extLst>
                <a:ext uri="{FF2B5EF4-FFF2-40B4-BE49-F238E27FC236}">
                  <a16:creationId xmlns="" xmlns:a16="http://schemas.microsoft.com/office/drawing/2014/main" id="{0DB819F6-179D-49A1-87DB-906D63170108}"/>
                </a:ext>
              </a:extLst>
            </p:cNvPr>
            <p:cNvSpPr/>
            <p:nvPr/>
          </p:nvSpPr>
          <p:spPr>
            <a:xfrm>
              <a:off x="3966045" y="1281821"/>
              <a:ext cx="535191" cy="923328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altLang="zh-CN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5</a:t>
              </a:r>
              <a:endParaRPr lang="zh-CN" altLang="en-US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="" xmlns:a16="http://schemas.microsoft.com/office/drawing/2014/main" id="{56670643-61AF-4F35-A691-74F0183E1E69}"/>
                </a:ext>
              </a:extLst>
            </p:cNvPr>
            <p:cNvSpPr/>
            <p:nvPr/>
          </p:nvSpPr>
          <p:spPr>
            <a:xfrm>
              <a:off x="5541811" y="1280864"/>
              <a:ext cx="535191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altLang="zh-CN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3</a:t>
              </a:r>
              <a:endParaRPr lang="zh-CN" altLang="en-US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sp>
        <p:nvSpPr>
          <p:cNvPr id="146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3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2604207"/>
            <a:ext cx="1305511" cy="507831"/>
            <a:chOff x="1461397" y="2329276"/>
            <a:chExt cx="1740681" cy="677108"/>
          </a:xfrm>
        </p:grpSpPr>
        <p:sp>
          <p:nvSpPr>
            <p:cNvPr id="91" name="等腰三角形 90">
              <a:extLst>
                <a:ext uri="{FF2B5EF4-FFF2-40B4-BE49-F238E27FC236}">
                  <a16:creationId xmlns="" xmlns:a16="http://schemas.microsoft.com/office/drawing/2014/main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=""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=""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=""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=""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=""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=""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3284279" y="1573420"/>
            <a:ext cx="1145615" cy="547056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="" xmlns:a16="http://schemas.microsoft.com/office/drawing/2014/main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=""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=""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=""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=""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=""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=""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=""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10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9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2604207"/>
            <a:ext cx="1305511" cy="507831"/>
            <a:chOff x="1461397" y="2329276"/>
            <a:chExt cx="1740681" cy="677108"/>
          </a:xfrm>
        </p:grpSpPr>
        <p:sp>
          <p:nvSpPr>
            <p:cNvPr id="91" name="等腰三角形 90">
              <a:extLst>
                <a:ext uri="{FF2B5EF4-FFF2-40B4-BE49-F238E27FC236}">
                  <a16:creationId xmlns="" xmlns:a16="http://schemas.microsoft.com/office/drawing/2014/main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=""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=""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=""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=""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=""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=""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3284279" y="1573420"/>
            <a:ext cx="1145615" cy="547056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="" xmlns:a16="http://schemas.microsoft.com/office/drawing/2014/main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=""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=""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=""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=""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=""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=""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=""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3C3600D1-1570-4603-B03A-2C7D69F07B3A}"/>
              </a:ext>
            </a:extLst>
          </p:cNvPr>
          <p:cNvGrpSpPr/>
          <p:nvPr/>
        </p:nvGrpSpPr>
        <p:grpSpPr>
          <a:xfrm>
            <a:off x="3192245" y="2612111"/>
            <a:ext cx="2171550" cy="3009407"/>
            <a:chOff x="4256326" y="2339815"/>
            <a:chExt cx="2895400" cy="4012542"/>
          </a:xfrm>
        </p:grpSpPr>
        <p:grpSp>
          <p:nvGrpSpPr>
            <p:cNvPr id="4" name="组合 3">
              <a:extLst>
                <a:ext uri="{FF2B5EF4-FFF2-40B4-BE49-F238E27FC236}">
                  <a16:creationId xmlns="" xmlns:a16="http://schemas.microsoft.com/office/drawing/2014/main" id="{B6E4F125-7139-4CD3-BEE0-27957A82F3A4}"/>
                </a:ext>
              </a:extLst>
            </p:cNvPr>
            <p:cNvGrpSpPr/>
            <p:nvPr/>
          </p:nvGrpSpPr>
          <p:grpSpPr>
            <a:xfrm>
              <a:off x="4256326" y="2339815"/>
              <a:ext cx="1642517" cy="4003653"/>
              <a:chOff x="4256326" y="2339815"/>
              <a:chExt cx="1642517" cy="40036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文本框 136">
                    <a:extLst>
                      <a:ext uri="{FF2B5EF4-FFF2-40B4-BE49-F238E27FC236}">
                        <a16:creationId xmlns="" xmlns:a16="http://schemas.microsoft.com/office/drawing/2014/main" id="{F7888672-6488-4BFE-85E6-DEB354098D82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326" y="2339815"/>
                    <a:ext cx="1244856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n-US" sz="135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=+∞</m:t>
                          </m:r>
                        </m:oMath>
                      </m:oMathPara>
                    </a14:m>
                    <a:endParaRPr lang="en-US" sz="135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F7888672-6488-4BFE-85E6-DEB354098D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6326" y="2339815"/>
                    <a:ext cx="1244856" cy="67710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9" name="等腰三角形 138">
                <a:extLst>
                  <a:ext uri="{FF2B5EF4-FFF2-40B4-BE49-F238E27FC236}">
                    <a16:creationId xmlns="" xmlns:a16="http://schemas.microsoft.com/office/drawing/2014/main" id="{DA5B1A1E-0947-4CC2-8B52-4A7B2947B47A}"/>
                  </a:ext>
                </a:extLst>
              </p:cNvPr>
              <p:cNvSpPr/>
              <p:nvPr/>
            </p:nvSpPr>
            <p:spPr>
              <a:xfrm rot="10800000">
                <a:off x="5360732" y="2437755"/>
                <a:ext cx="522643" cy="499998"/>
              </a:xfrm>
              <a:prstGeom prst="triangle">
                <a:avLst/>
              </a:prstGeom>
              <a:solidFill>
                <a:srgbClr val="00B0F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1" name="等腰三角形 140">
                <a:extLst>
                  <a:ext uri="{FF2B5EF4-FFF2-40B4-BE49-F238E27FC236}">
                    <a16:creationId xmlns="" xmlns:a16="http://schemas.microsoft.com/office/drawing/2014/main" id="{8C9DCF05-9C37-4BCA-9A41-6B49DA836F9A}"/>
                  </a:ext>
                </a:extLst>
              </p:cNvPr>
              <p:cNvSpPr/>
              <p:nvPr/>
            </p:nvSpPr>
            <p:spPr>
              <a:xfrm rot="10800000">
                <a:off x="4766324" y="4729410"/>
                <a:ext cx="522643" cy="499998"/>
              </a:xfrm>
              <a:prstGeom prst="triangle">
                <a:avLst/>
              </a:prstGeom>
              <a:solidFill>
                <a:srgbClr val="00B0F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="" xmlns:a16="http://schemas.microsoft.com/office/drawing/2014/main" id="{570BB349-5B7C-48DE-8823-01A2984376B2}"/>
                  </a:ext>
                </a:extLst>
              </p:cNvPr>
              <p:cNvSpPr/>
              <p:nvPr/>
            </p:nvSpPr>
            <p:spPr>
              <a:xfrm>
                <a:off x="4768578" y="582495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F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146" name="等腰三角形 145">
                <a:extLst>
                  <a:ext uri="{FF2B5EF4-FFF2-40B4-BE49-F238E27FC236}">
                    <a16:creationId xmlns="" xmlns:a16="http://schemas.microsoft.com/office/drawing/2014/main" id="{46479FBB-0AD6-49AD-A13D-151BC463733A}"/>
                  </a:ext>
                </a:extLst>
              </p:cNvPr>
              <p:cNvSpPr/>
              <p:nvPr/>
            </p:nvSpPr>
            <p:spPr>
              <a:xfrm>
                <a:off x="5356842" y="3686768"/>
                <a:ext cx="542001" cy="518517"/>
              </a:xfrm>
              <a:prstGeom prst="triangle">
                <a:avLst/>
              </a:prstGeom>
              <a:solidFill>
                <a:srgbClr val="00B0F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文本框 129">
                    <a:extLst>
                      <a:ext uri="{FF2B5EF4-FFF2-40B4-BE49-F238E27FC236}">
                        <a16:creationId xmlns="" xmlns:a16="http://schemas.microsoft.com/office/drawing/2014/main" id="{56A45D61-2B2F-42C4-AAFC-35D20142C653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462" y="3647323"/>
                    <a:ext cx="1244856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n-US" sz="135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=+∞</m:t>
                          </m:r>
                        </m:oMath>
                      </m:oMathPara>
                    </a14:m>
                    <a:endParaRPr lang="en-US" sz="135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56A45D61-2B2F-42C4-AAFC-35D20142C6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6462" y="3647323"/>
                    <a:ext cx="1244856" cy="67710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7" name="等腰三角形 146">
              <a:extLst>
                <a:ext uri="{FF2B5EF4-FFF2-40B4-BE49-F238E27FC236}">
                  <a16:creationId xmlns="" xmlns:a16="http://schemas.microsoft.com/office/drawing/2014/main" id="{2EEC8EAC-765B-495E-BBF7-7E2827F79D84}"/>
                </a:ext>
              </a:extLst>
            </p:cNvPr>
            <p:cNvSpPr/>
            <p:nvPr/>
          </p:nvSpPr>
          <p:spPr>
            <a:xfrm>
              <a:off x="6104549" y="3681373"/>
              <a:ext cx="542001" cy="518517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8" name="等腰三角形 147">
              <a:extLst>
                <a:ext uri="{FF2B5EF4-FFF2-40B4-BE49-F238E27FC236}">
                  <a16:creationId xmlns="" xmlns:a16="http://schemas.microsoft.com/office/drawing/2014/main" id="{5E7DC911-1994-4D39-BB21-80B38E943A57}"/>
                </a:ext>
              </a:extLst>
            </p:cNvPr>
            <p:cNvSpPr/>
            <p:nvPr/>
          </p:nvSpPr>
          <p:spPr>
            <a:xfrm rot="10800000">
              <a:off x="5976079" y="4730649"/>
              <a:ext cx="522643" cy="499998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9" name="等腰三角形 148">
              <a:extLst>
                <a:ext uri="{FF2B5EF4-FFF2-40B4-BE49-F238E27FC236}">
                  <a16:creationId xmlns="" xmlns:a16="http://schemas.microsoft.com/office/drawing/2014/main" id="{C67F9579-1E1D-4DE7-8F63-B292BDC555F3}"/>
                </a:ext>
              </a:extLst>
            </p:cNvPr>
            <p:cNvSpPr/>
            <p:nvPr/>
          </p:nvSpPr>
          <p:spPr>
            <a:xfrm rot="10800000">
              <a:off x="6613586" y="4729410"/>
              <a:ext cx="522643" cy="499998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="" xmlns:a16="http://schemas.microsoft.com/office/drawing/2014/main" id="{216594A6-9AD9-43C4-A867-8067CD477BE3}"/>
                </a:ext>
              </a:extLst>
            </p:cNvPr>
            <p:cNvSpPr/>
            <p:nvPr/>
          </p:nvSpPr>
          <p:spPr>
            <a:xfrm>
              <a:off x="5355736" y="5830071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="" xmlns:a16="http://schemas.microsoft.com/office/drawing/2014/main" id="{4F47944F-68C6-4261-A436-F70C609A3D6E}"/>
                </a:ext>
              </a:extLst>
            </p:cNvPr>
            <p:cNvSpPr/>
            <p:nvPr/>
          </p:nvSpPr>
          <p:spPr>
            <a:xfrm>
              <a:off x="5993741" y="5833840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="" xmlns:a16="http://schemas.microsoft.com/office/drawing/2014/main" id="{74492E1B-DFC5-4892-8172-5D46D3D00A50}"/>
                </a:ext>
              </a:extLst>
            </p:cNvPr>
            <p:cNvSpPr/>
            <p:nvPr/>
          </p:nvSpPr>
          <p:spPr>
            <a:xfrm>
              <a:off x="6609725" y="5833718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154" name="箭头: 下 153">
            <a:extLst>
              <a:ext uri="{FF2B5EF4-FFF2-40B4-BE49-F238E27FC236}">
                <a16:creationId xmlns="" xmlns:a16="http://schemas.microsoft.com/office/drawing/2014/main" id="{A0D8A4DE-6AEC-4764-9BAA-100C417FB4D0}"/>
              </a:ext>
            </a:extLst>
          </p:cNvPr>
          <p:cNvSpPr/>
          <p:nvPr/>
        </p:nvSpPr>
        <p:spPr>
          <a:xfrm>
            <a:off x="4553047" y="2253695"/>
            <a:ext cx="135620" cy="10236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2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5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2604207"/>
            <a:ext cx="1305511" cy="507831"/>
            <a:chOff x="1461397" y="2329276"/>
            <a:chExt cx="1740681" cy="677108"/>
          </a:xfrm>
        </p:grpSpPr>
        <p:sp>
          <p:nvSpPr>
            <p:cNvPr id="91" name="等腰三角形 90">
              <a:extLst>
                <a:ext uri="{FF2B5EF4-FFF2-40B4-BE49-F238E27FC236}">
                  <a16:creationId xmlns="" xmlns:a16="http://schemas.microsoft.com/office/drawing/2014/main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=""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=""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=""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=""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=""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=""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3284279" y="1573420"/>
            <a:ext cx="1145615" cy="547056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="" xmlns:a16="http://schemas.microsoft.com/office/drawing/2014/main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=""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=""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=""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=""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=""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=""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=""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="" xmlns:a16="http://schemas.microsoft.com/office/drawing/2014/main" id="{A5B1414B-D15B-4132-889A-217C4374B8BD}"/>
              </a:ext>
            </a:extLst>
          </p:cNvPr>
          <p:cNvGrpSpPr/>
          <p:nvPr/>
        </p:nvGrpSpPr>
        <p:grpSpPr>
          <a:xfrm>
            <a:off x="2887473" y="1812015"/>
            <a:ext cx="1336769" cy="912854"/>
            <a:chOff x="4101729" y="1264600"/>
            <a:chExt cx="1782358" cy="1217138"/>
          </a:xfrm>
        </p:grpSpPr>
        <p:sp>
          <p:nvSpPr>
            <p:cNvPr id="134" name="矩形 133">
              <a:extLst>
                <a:ext uri="{FF2B5EF4-FFF2-40B4-BE49-F238E27FC236}">
                  <a16:creationId xmlns="" xmlns:a16="http://schemas.microsoft.com/office/drawing/2014/main" id="{8E33DA9E-B4E2-4592-AC49-DB5D5523A66A}"/>
                </a:ext>
              </a:extLst>
            </p:cNvPr>
            <p:cNvSpPr/>
            <p:nvPr/>
          </p:nvSpPr>
          <p:spPr>
            <a:xfrm>
              <a:off x="4101729" y="1264600"/>
              <a:ext cx="53519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altLang="zh-CN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3</a:t>
              </a:r>
              <a:endParaRPr lang="zh-CN" altLang="en-US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="" xmlns:a16="http://schemas.microsoft.com/office/drawing/2014/main" id="{051E915C-CA21-4570-A6F2-A531F14CBA13}"/>
                </a:ext>
              </a:extLst>
            </p:cNvPr>
            <p:cNvSpPr/>
            <p:nvPr/>
          </p:nvSpPr>
          <p:spPr>
            <a:xfrm>
              <a:off x="5348897" y="1558409"/>
              <a:ext cx="53519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altLang="zh-CN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6</a:t>
              </a:r>
              <a:endParaRPr lang="zh-CN" altLang="en-US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C79ECFCE-95B1-410E-A48E-8CEA6091E617}"/>
              </a:ext>
            </a:extLst>
          </p:cNvPr>
          <p:cNvGrpSpPr/>
          <p:nvPr/>
        </p:nvGrpSpPr>
        <p:grpSpPr>
          <a:xfrm>
            <a:off x="3192245" y="2612111"/>
            <a:ext cx="2171550" cy="3009407"/>
            <a:chOff x="4256326" y="2339815"/>
            <a:chExt cx="2895400" cy="4012542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1F55530B-3A33-4D64-8176-9F2D7CF6FA6F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3C3600D1-1570-4603-B03A-2C7D69F07B3A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2895400" cy="4012542"/>
                <a:chOff x="4256326" y="2339815"/>
                <a:chExt cx="2895400" cy="4012542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="" xmlns:a16="http://schemas.microsoft.com/office/drawing/2014/main" id="{B6E4F125-7139-4CD3-BEE0-27957A82F3A4}"/>
                    </a:ext>
                  </a:extLst>
                </p:cNvPr>
                <p:cNvGrpSpPr/>
                <p:nvPr/>
              </p:nvGrpSpPr>
              <p:grpSpPr>
                <a:xfrm>
                  <a:off x="4256326" y="2339815"/>
                  <a:ext cx="1642517" cy="4003653"/>
                  <a:chOff x="4256326" y="2339815"/>
                  <a:chExt cx="1642517" cy="40036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文本框 136">
                        <a:extLst>
                          <a:ext uri="{FF2B5EF4-FFF2-40B4-BE49-F238E27FC236}">
                            <a16:creationId xmlns="" xmlns:a16="http://schemas.microsoft.com/office/drawing/2014/main" id="{F7888672-6488-4BFE-85E6-DEB354098D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56326" y="2339815"/>
                        <a:ext cx="1244856" cy="67710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oMath>
                          </m:oMathPara>
                        </a14:m>
                        <a:endParaRPr lang="en-US" sz="1350" i="1" dirty="0">
                          <a:latin typeface="Cambria Math" panose="02040503050406030204" pitchFamily="18" charset="0"/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</m:oMath>
                          </m:oMathPara>
                        </a14:m>
                        <a:endParaRPr lang="en-US" sz="1350" i="1" dirty="0"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文本框 136">
                        <a:extLst>
                          <a:ext uri="{FF2B5EF4-FFF2-40B4-BE49-F238E27FC236}">
                            <a16:creationId xmlns:a16="http://schemas.microsoft.com/office/drawing/2014/main" xmlns:a14="http://schemas.microsoft.com/office/drawing/2010/main" xmlns="" id="{F7888672-6488-4BFE-85E6-DEB354098D8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56326" y="2339815"/>
                        <a:ext cx="1244856" cy="677108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9" name="等腰三角形 138">
                    <a:extLst>
                      <a:ext uri="{FF2B5EF4-FFF2-40B4-BE49-F238E27FC236}">
                        <a16:creationId xmlns="" xmlns:a16="http://schemas.microsoft.com/office/drawing/2014/main" id="{DA5B1A1E-0947-4CC2-8B52-4A7B2947B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60732" y="2437755"/>
                    <a:ext cx="522643" cy="499998"/>
                  </a:xfrm>
                  <a:prstGeom prst="triangle">
                    <a:avLst/>
                  </a:prstGeom>
                  <a:solidFill>
                    <a:srgbClr val="FFFF00"/>
                  </a:solidFill>
                  <a:ln w="29014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41" name="等腰三角形 140">
                    <a:extLst>
                      <a:ext uri="{FF2B5EF4-FFF2-40B4-BE49-F238E27FC236}">
                        <a16:creationId xmlns="" xmlns:a16="http://schemas.microsoft.com/office/drawing/2014/main" id="{8C9DCF05-9C37-4BCA-9A41-6B49DA836F9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6324" y="4729410"/>
                    <a:ext cx="522643" cy="499998"/>
                  </a:xfrm>
                  <a:prstGeom prst="triangle">
                    <a:avLst/>
                  </a:prstGeom>
                  <a:solidFill>
                    <a:srgbClr val="FFFF00"/>
                  </a:solidFill>
                  <a:ln w="29014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43" name="任意多边形: 形状 142">
                    <a:extLst>
                      <a:ext uri="{FF2B5EF4-FFF2-40B4-BE49-F238E27FC236}">
                        <a16:creationId xmlns="" xmlns:a16="http://schemas.microsoft.com/office/drawing/2014/main" id="{570BB349-5B7C-48DE-8823-01A2984376B2}"/>
                      </a:ext>
                    </a:extLst>
                  </p:cNvPr>
                  <p:cNvSpPr/>
                  <p:nvPr/>
                </p:nvSpPr>
                <p:spPr>
                  <a:xfrm>
                    <a:off x="4768578" y="5824951"/>
                    <a:ext cx="542001" cy="518517"/>
                  </a:xfrm>
                  <a:custGeom>
                    <a:avLst/>
                    <a:gdLst>
                      <a:gd name="connsiteX0" fmla="*/ 18038 w 448944"/>
                      <a:gd name="connsiteY0" fmla="*/ 18038 h 448944"/>
                      <a:gd name="connsiteX1" fmla="*/ 435761 w 448944"/>
                      <a:gd name="connsiteY1" fmla="*/ 18038 h 448944"/>
                      <a:gd name="connsiteX2" fmla="*/ 435761 w 448944"/>
                      <a:gd name="connsiteY2" fmla="*/ 435761 h 448944"/>
                      <a:gd name="connsiteX3" fmla="*/ 18038 w 448944"/>
                      <a:gd name="connsiteY3" fmla="*/ 435761 h 448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8944" h="448944">
                        <a:moveTo>
                          <a:pt x="18038" y="18038"/>
                        </a:moveTo>
                        <a:lnTo>
                          <a:pt x="435761" y="18038"/>
                        </a:lnTo>
                        <a:lnTo>
                          <a:pt x="435761" y="435761"/>
                        </a:lnTo>
                        <a:lnTo>
                          <a:pt x="18038" y="43576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US" sz="2400" dirty="0"/>
                      <a:t>6</a:t>
                    </a:r>
                  </a:p>
                </p:txBody>
              </p:sp>
              <p:sp>
                <p:nvSpPr>
                  <p:cNvPr id="146" name="等腰三角形 145">
                    <a:extLst>
                      <a:ext uri="{FF2B5EF4-FFF2-40B4-BE49-F238E27FC236}">
                        <a16:creationId xmlns="" xmlns:a16="http://schemas.microsoft.com/office/drawing/2014/main" id="{46479FBB-0AD6-49AD-A13D-151BC463733A}"/>
                      </a:ext>
                    </a:extLst>
                  </p:cNvPr>
                  <p:cNvSpPr/>
                  <p:nvPr/>
                </p:nvSpPr>
                <p:spPr>
                  <a:xfrm>
                    <a:off x="5356842" y="3686768"/>
                    <a:ext cx="542001" cy="518517"/>
                  </a:xfrm>
                  <a:prstGeom prst="triangle">
                    <a:avLst/>
                  </a:prstGeom>
                  <a:solidFill>
                    <a:srgbClr val="FFFF00"/>
                  </a:solidFill>
                  <a:ln w="2857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147" name="等腰三角形 146">
                  <a:extLst>
                    <a:ext uri="{FF2B5EF4-FFF2-40B4-BE49-F238E27FC236}">
                      <a16:creationId xmlns="" xmlns:a16="http://schemas.microsoft.com/office/drawing/2014/main" id="{2EEC8EAC-765B-495E-BBF7-7E2827F79D84}"/>
                    </a:ext>
                  </a:extLst>
                </p:cNvPr>
                <p:cNvSpPr/>
                <p:nvPr/>
              </p:nvSpPr>
              <p:spPr>
                <a:xfrm>
                  <a:off x="6104549" y="3681373"/>
                  <a:ext cx="542001" cy="518517"/>
                </a:xfrm>
                <a:prstGeom prst="triangle">
                  <a:avLst/>
                </a:prstGeom>
                <a:solidFill>
                  <a:srgbClr val="00B05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8" name="等腰三角形 147">
                  <a:extLst>
                    <a:ext uri="{FF2B5EF4-FFF2-40B4-BE49-F238E27FC236}">
                      <a16:creationId xmlns="" xmlns:a16="http://schemas.microsoft.com/office/drawing/2014/main" id="{5E7DC911-1994-4D39-BB21-80B38E943A57}"/>
                    </a:ext>
                  </a:extLst>
                </p:cNvPr>
                <p:cNvSpPr/>
                <p:nvPr/>
              </p:nvSpPr>
              <p:spPr>
                <a:xfrm rot="10800000">
                  <a:off x="5976079" y="4730649"/>
                  <a:ext cx="522643" cy="499998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9" name="等腰三角形 148">
                  <a:extLst>
                    <a:ext uri="{FF2B5EF4-FFF2-40B4-BE49-F238E27FC236}">
                      <a16:creationId xmlns="" xmlns:a16="http://schemas.microsoft.com/office/drawing/2014/main" id="{C67F9579-1E1D-4DE7-8F63-B292BDC555F3}"/>
                    </a:ext>
                  </a:extLst>
                </p:cNvPr>
                <p:cNvSpPr/>
                <p:nvPr/>
              </p:nvSpPr>
              <p:spPr>
                <a:xfrm rot="10800000">
                  <a:off x="6613586" y="4729410"/>
                  <a:ext cx="522643" cy="499998"/>
                </a:xfrm>
                <a:prstGeom prst="triangle">
                  <a:avLst/>
                </a:prstGeom>
                <a:solidFill>
                  <a:srgbClr val="00B05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50" name="任意多边形: 形状 149">
                  <a:extLst>
                    <a:ext uri="{FF2B5EF4-FFF2-40B4-BE49-F238E27FC236}">
                      <a16:creationId xmlns="" xmlns:a16="http://schemas.microsoft.com/office/drawing/2014/main" id="{216594A6-9AD9-43C4-A867-8067CD477BE3}"/>
                    </a:ext>
                  </a:extLst>
                </p:cNvPr>
                <p:cNvSpPr/>
                <p:nvPr/>
              </p:nvSpPr>
              <p:spPr>
                <a:xfrm>
                  <a:off x="5355736" y="583007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2 w 448944"/>
                    <a:gd name="connsiteY1" fmla="*/ 18038 h 448944"/>
                    <a:gd name="connsiteX2" fmla="*/ 435762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2" y="18038"/>
                      </a:lnTo>
                      <a:lnTo>
                        <a:pt x="435762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6</a:t>
                  </a:r>
                </a:p>
              </p:txBody>
            </p:sp>
            <p:sp>
              <p:nvSpPr>
                <p:cNvPr id="151" name="任意多边形: 形状 150">
                  <a:extLst>
                    <a:ext uri="{FF2B5EF4-FFF2-40B4-BE49-F238E27FC236}">
                      <a16:creationId xmlns="" xmlns:a16="http://schemas.microsoft.com/office/drawing/2014/main" id="{4F47944F-68C6-4261-A436-F70C609A3D6E}"/>
                    </a:ext>
                  </a:extLst>
                </p:cNvPr>
                <p:cNvSpPr/>
                <p:nvPr/>
              </p:nvSpPr>
              <p:spPr>
                <a:xfrm>
                  <a:off x="5993741" y="5833840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2 w 448944"/>
                    <a:gd name="connsiteY1" fmla="*/ 18038 h 448944"/>
                    <a:gd name="connsiteX2" fmla="*/ 435762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2" y="18038"/>
                      </a:lnTo>
                      <a:lnTo>
                        <a:pt x="435762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9</a:t>
                  </a:r>
                </a:p>
              </p:txBody>
            </p:sp>
            <p:sp>
              <p:nvSpPr>
                <p:cNvPr id="152" name="任意多边形: 形状 151">
                  <a:extLst>
                    <a:ext uri="{FF2B5EF4-FFF2-40B4-BE49-F238E27FC236}">
                      <a16:creationId xmlns="" xmlns:a16="http://schemas.microsoft.com/office/drawing/2014/main" id="{74492E1B-DFC5-4892-8172-5D46D3D00A50}"/>
                    </a:ext>
                  </a:extLst>
                </p:cNvPr>
                <p:cNvSpPr/>
                <p:nvPr/>
              </p:nvSpPr>
              <p:spPr>
                <a:xfrm>
                  <a:off x="6609725" y="5833718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2 w 448944"/>
                    <a:gd name="connsiteY1" fmla="*/ 18038 h 448944"/>
                    <a:gd name="connsiteX2" fmla="*/ 435762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2" y="18038"/>
                      </a:lnTo>
                      <a:lnTo>
                        <a:pt x="435762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7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文本框 129">
                    <a:extLst>
                      <a:ext uri="{FF2B5EF4-FFF2-40B4-BE49-F238E27FC236}">
                        <a16:creationId xmlns="" xmlns:a16="http://schemas.microsoft.com/office/drawing/2014/main" id="{5E25499C-5A53-4409-BCA8-BD0D6C2A18B9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462" y="3647323"/>
                    <a:ext cx="1244856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=6</m:t>
                          </m:r>
                        </m:oMath>
                      </m:oMathPara>
                    </a14:m>
                    <a:endParaRPr lang="en-US" sz="135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=+∞</m:t>
                          </m:r>
                        </m:oMath>
                      </m:oMathPara>
                    </a14:m>
                    <a:endParaRPr lang="en-US" sz="135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5E25499C-5A53-4409-BCA8-BD0D6C2A18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6462" y="3647323"/>
                    <a:ext cx="1244856" cy="67710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="" xmlns:a16="http://schemas.microsoft.com/office/drawing/2014/main" id="{FCEB2A8E-E59E-46F7-B07A-648855EEC755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FCEB2A8E-E59E-46F7-B07A-648855EEC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3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0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2604207"/>
            <a:ext cx="1305511" cy="507831"/>
            <a:chOff x="1461397" y="2329276"/>
            <a:chExt cx="1740681" cy="677108"/>
          </a:xfrm>
        </p:grpSpPr>
        <p:sp>
          <p:nvSpPr>
            <p:cNvPr id="91" name="等腰三角形 90">
              <a:extLst>
                <a:ext uri="{FF2B5EF4-FFF2-40B4-BE49-F238E27FC236}">
                  <a16:creationId xmlns="" xmlns:a16="http://schemas.microsoft.com/office/drawing/2014/main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=""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=""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=""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=""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=""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=""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3284279" y="1573420"/>
            <a:ext cx="1145615" cy="547056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="" xmlns:a16="http://schemas.microsoft.com/office/drawing/2014/main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35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sz="135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=""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=""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=""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=""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=""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=""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=""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1C4B517C-901F-47AF-AC94-787461899D47}"/>
              </a:ext>
            </a:extLst>
          </p:cNvPr>
          <p:cNvGrpSpPr/>
          <p:nvPr/>
        </p:nvGrpSpPr>
        <p:grpSpPr>
          <a:xfrm>
            <a:off x="5235661" y="2637156"/>
            <a:ext cx="1184832" cy="2981254"/>
            <a:chOff x="6980881" y="2373207"/>
            <a:chExt cx="1579776" cy="3975005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A65D4AFB-E9C1-444B-9773-7E33775495C6}"/>
                </a:ext>
              </a:extLst>
            </p:cNvPr>
            <p:cNvGrpSpPr/>
            <p:nvPr/>
          </p:nvGrpSpPr>
          <p:grpSpPr>
            <a:xfrm>
              <a:off x="7275309" y="2429910"/>
              <a:ext cx="1285348" cy="3918302"/>
              <a:chOff x="7275309" y="2429910"/>
              <a:chExt cx="1285348" cy="3918302"/>
            </a:xfrm>
          </p:grpSpPr>
          <p:sp>
            <p:nvSpPr>
              <p:cNvPr id="130" name="等腰三角形 129">
                <a:extLst>
                  <a:ext uri="{FF2B5EF4-FFF2-40B4-BE49-F238E27FC236}">
                    <a16:creationId xmlns="" xmlns:a16="http://schemas.microsoft.com/office/drawing/2014/main" id="{25436976-2CFA-4046-8A98-5432B81E1CB7}"/>
                  </a:ext>
                </a:extLst>
              </p:cNvPr>
              <p:cNvSpPr/>
              <p:nvPr/>
            </p:nvSpPr>
            <p:spPr>
              <a:xfrm rot="10800000">
                <a:off x="8038014" y="2429910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3" name="等腰三角形 152">
                <a:extLst>
                  <a:ext uri="{FF2B5EF4-FFF2-40B4-BE49-F238E27FC236}">
                    <a16:creationId xmlns="" xmlns:a16="http://schemas.microsoft.com/office/drawing/2014/main" id="{A9C09AF4-F8D3-4B57-A628-E5422B486A07}"/>
                  </a:ext>
                </a:extLst>
              </p:cNvPr>
              <p:cNvSpPr/>
              <p:nvPr/>
            </p:nvSpPr>
            <p:spPr>
              <a:xfrm>
                <a:off x="7292324" y="3687962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="" xmlns:a16="http://schemas.microsoft.com/office/drawing/2014/main" id="{4BEAA544-AF25-4043-BB48-68855F6961D1}"/>
                  </a:ext>
                </a:extLst>
              </p:cNvPr>
              <p:cNvSpPr/>
              <p:nvPr/>
            </p:nvSpPr>
            <p:spPr>
              <a:xfrm rot="10800000">
                <a:off x="7275309" y="4729410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="" xmlns:a16="http://schemas.microsoft.com/office/drawing/2014/main" id="{605068B5-AFFB-45E9-93A0-4FAE3B7A8810}"/>
                  </a:ext>
                </a:extLst>
              </p:cNvPr>
              <p:cNvSpPr/>
              <p:nvPr/>
            </p:nvSpPr>
            <p:spPr>
              <a:xfrm>
                <a:off x="7294287" y="5829695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="" xmlns:a16="http://schemas.microsoft.com/office/drawing/2014/main" id="{885F06D2-0287-49DB-A66D-20FF9CEE54CD}"/>
                    </a:ext>
                  </a:extLst>
                </p:cNvPr>
                <p:cNvSpPr txBox="1"/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35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sz="1350" dirty="0"/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85F06D2-0287-49DB-A66D-20FF9CEE5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8" name="箭头: 下 157">
            <a:extLst>
              <a:ext uri="{FF2B5EF4-FFF2-40B4-BE49-F238E27FC236}">
                <a16:creationId xmlns="" xmlns:a16="http://schemas.microsoft.com/office/drawing/2014/main" id="{359B8A0B-30F7-4586-B084-0A4C5F545C80}"/>
              </a:ext>
            </a:extLst>
          </p:cNvPr>
          <p:cNvSpPr/>
          <p:nvPr/>
        </p:nvSpPr>
        <p:spPr>
          <a:xfrm rot="17283713">
            <a:off x="5151250" y="1729056"/>
            <a:ext cx="135620" cy="10236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482D41EA-2621-4AFF-B9CA-78023A92C46A}"/>
              </a:ext>
            </a:extLst>
          </p:cNvPr>
          <p:cNvGrpSpPr/>
          <p:nvPr/>
        </p:nvGrpSpPr>
        <p:grpSpPr>
          <a:xfrm>
            <a:off x="3192245" y="2612111"/>
            <a:ext cx="2171550" cy="3009407"/>
            <a:chOff x="4256326" y="2339815"/>
            <a:chExt cx="2895400" cy="4012542"/>
          </a:xfrm>
        </p:grpSpPr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3C3600D1-1570-4603-B03A-2C7D69F07B3A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="" xmlns:a16="http://schemas.microsoft.com/office/drawing/2014/main" id="{B6E4F125-7139-4CD3-BEE0-27957A82F3A4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1642517" cy="4003653"/>
                <a:chOff x="4256326" y="2339815"/>
                <a:chExt cx="1642517" cy="40036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="" xmlns:a16="http://schemas.microsoft.com/office/drawing/2014/main" id="{F7888672-6488-4BFE-85E6-DEB354098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=6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="" id="{F7888672-6488-4BFE-85E6-DEB354098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等腰三角形 138">
                  <a:extLst>
                    <a:ext uri="{FF2B5EF4-FFF2-40B4-BE49-F238E27FC236}">
                      <a16:creationId xmlns="" xmlns:a16="http://schemas.microsoft.com/office/drawing/2014/main" id="{DA5B1A1E-0947-4CC2-8B52-4A7B2947B47A}"/>
                    </a:ext>
                  </a:extLst>
                </p:cNvPr>
                <p:cNvSpPr/>
                <p:nvPr/>
              </p:nvSpPr>
              <p:spPr>
                <a:xfrm rot="10800000">
                  <a:off x="5360732" y="2437755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="" xmlns:a16="http://schemas.microsoft.com/office/drawing/2014/main" id="{8C9DCF05-9C37-4BCA-9A41-6B49DA836F9A}"/>
                    </a:ext>
                  </a:extLst>
                </p:cNvPr>
                <p:cNvSpPr/>
                <p:nvPr/>
              </p:nvSpPr>
              <p:spPr>
                <a:xfrm rot="10800000">
                  <a:off x="4766324" y="4729410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="" xmlns:a16="http://schemas.microsoft.com/office/drawing/2014/main" id="{570BB349-5B7C-48DE-8823-01A2984376B2}"/>
                    </a:ext>
                  </a:extLst>
                </p:cNvPr>
                <p:cNvSpPr/>
                <p:nvPr/>
              </p:nvSpPr>
              <p:spPr>
                <a:xfrm>
                  <a:off x="4768578" y="582495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1 w 448944"/>
                    <a:gd name="connsiteY1" fmla="*/ 18038 h 448944"/>
                    <a:gd name="connsiteX2" fmla="*/ 435761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1" y="18038"/>
                      </a:lnTo>
                      <a:lnTo>
                        <a:pt x="435761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6</a:t>
                  </a:r>
                </a:p>
              </p:txBody>
            </p:sp>
            <p:sp>
              <p:nvSpPr>
                <p:cNvPr id="146" name="等腰三角形 145">
                  <a:extLst>
                    <a:ext uri="{FF2B5EF4-FFF2-40B4-BE49-F238E27FC236}">
                      <a16:creationId xmlns="" xmlns:a16="http://schemas.microsoft.com/office/drawing/2014/main" id="{46479FBB-0AD6-49AD-A13D-151BC463733A}"/>
                    </a:ext>
                  </a:extLst>
                </p:cNvPr>
                <p:cNvSpPr/>
                <p:nvPr/>
              </p:nvSpPr>
              <p:spPr>
                <a:xfrm>
                  <a:off x="5356842" y="3686768"/>
                  <a:ext cx="542001" cy="518517"/>
                </a:xfrm>
                <a:prstGeom prst="triangle">
                  <a:avLst/>
                </a:pr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47" name="等腰三角形 146">
                <a:extLst>
                  <a:ext uri="{FF2B5EF4-FFF2-40B4-BE49-F238E27FC236}">
                    <a16:creationId xmlns="" xmlns:a16="http://schemas.microsoft.com/office/drawing/2014/main" id="{2EEC8EAC-765B-495E-BBF7-7E2827F79D84}"/>
                  </a:ext>
                </a:extLst>
              </p:cNvPr>
              <p:cNvSpPr/>
              <p:nvPr/>
            </p:nvSpPr>
            <p:spPr>
              <a:xfrm>
                <a:off x="6104549" y="3681373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等腰三角形 147">
                <a:extLst>
                  <a:ext uri="{FF2B5EF4-FFF2-40B4-BE49-F238E27FC236}">
                    <a16:creationId xmlns="" xmlns:a16="http://schemas.microsoft.com/office/drawing/2014/main" id="{5E7DC911-1994-4D39-BB21-80B38E943A57}"/>
                  </a:ext>
                </a:extLst>
              </p:cNvPr>
              <p:cNvSpPr/>
              <p:nvPr/>
            </p:nvSpPr>
            <p:spPr>
              <a:xfrm rot="10800000">
                <a:off x="5976079" y="4730649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等腰三角形 148">
                <a:extLst>
                  <a:ext uri="{FF2B5EF4-FFF2-40B4-BE49-F238E27FC236}">
                    <a16:creationId xmlns="" xmlns:a16="http://schemas.microsoft.com/office/drawing/2014/main" id="{C67F9579-1E1D-4DE7-8F63-B292BDC555F3}"/>
                  </a:ext>
                </a:extLst>
              </p:cNvPr>
              <p:cNvSpPr/>
              <p:nvPr/>
            </p:nvSpPr>
            <p:spPr>
              <a:xfrm rot="10800000">
                <a:off x="6613586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="" xmlns:a16="http://schemas.microsoft.com/office/drawing/2014/main" id="{216594A6-9AD9-43C4-A867-8067CD477BE3}"/>
                  </a:ext>
                </a:extLst>
              </p:cNvPr>
              <p:cNvSpPr/>
              <p:nvPr/>
            </p:nvSpPr>
            <p:spPr>
              <a:xfrm>
                <a:off x="5355736" y="583007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="" xmlns:a16="http://schemas.microsoft.com/office/drawing/2014/main" id="{4F47944F-68C6-4261-A436-F70C609A3D6E}"/>
                  </a:ext>
                </a:extLst>
              </p:cNvPr>
              <p:cNvSpPr/>
              <p:nvPr/>
            </p:nvSpPr>
            <p:spPr>
              <a:xfrm>
                <a:off x="5993741" y="5833840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="" xmlns:a16="http://schemas.microsoft.com/office/drawing/2014/main" id="{74492E1B-DFC5-4892-8172-5D46D3D00A50}"/>
                  </a:ext>
                </a:extLst>
              </p:cNvPr>
              <p:cNvSpPr/>
              <p:nvPr/>
            </p:nvSpPr>
            <p:spPr>
              <a:xfrm>
                <a:off x="6609725" y="5833718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="" xmlns:a16="http://schemas.microsoft.com/office/drawing/2014/main" id="{8A4EDF68-2495-488F-BB67-3F1F669C7B48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A4EDF68-2495-488F-BB67-3F1F669C7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7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2604207"/>
            <a:ext cx="1305511" cy="507831"/>
            <a:chOff x="1461397" y="2329276"/>
            <a:chExt cx="1740681" cy="677108"/>
          </a:xfrm>
        </p:grpSpPr>
        <p:sp>
          <p:nvSpPr>
            <p:cNvPr id="91" name="等腰三角形 90">
              <a:extLst>
                <a:ext uri="{FF2B5EF4-FFF2-40B4-BE49-F238E27FC236}">
                  <a16:creationId xmlns="" xmlns:a16="http://schemas.microsoft.com/office/drawing/2014/main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=""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=""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=""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=""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=""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=""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3284279" y="1573420"/>
            <a:ext cx="1145615" cy="547056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="" xmlns:a16="http://schemas.microsoft.com/office/drawing/2014/main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=""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=""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=""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=""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=""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=""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=""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1C4B517C-901F-47AF-AC94-787461899D47}"/>
              </a:ext>
            </a:extLst>
          </p:cNvPr>
          <p:cNvGrpSpPr/>
          <p:nvPr/>
        </p:nvGrpSpPr>
        <p:grpSpPr>
          <a:xfrm>
            <a:off x="5235661" y="2637156"/>
            <a:ext cx="1184832" cy="2981254"/>
            <a:chOff x="6980881" y="2373207"/>
            <a:chExt cx="1579776" cy="3975005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A65D4AFB-E9C1-444B-9773-7E33775495C6}"/>
                </a:ext>
              </a:extLst>
            </p:cNvPr>
            <p:cNvGrpSpPr/>
            <p:nvPr/>
          </p:nvGrpSpPr>
          <p:grpSpPr>
            <a:xfrm>
              <a:off x="7275309" y="2429910"/>
              <a:ext cx="1285348" cy="3918302"/>
              <a:chOff x="7275309" y="2429910"/>
              <a:chExt cx="1285348" cy="3918302"/>
            </a:xfrm>
          </p:grpSpPr>
          <p:sp>
            <p:nvSpPr>
              <p:cNvPr id="130" name="等腰三角形 129">
                <a:extLst>
                  <a:ext uri="{FF2B5EF4-FFF2-40B4-BE49-F238E27FC236}">
                    <a16:creationId xmlns="" xmlns:a16="http://schemas.microsoft.com/office/drawing/2014/main" id="{25436976-2CFA-4046-8A98-5432B81E1CB7}"/>
                  </a:ext>
                </a:extLst>
              </p:cNvPr>
              <p:cNvSpPr/>
              <p:nvPr/>
            </p:nvSpPr>
            <p:spPr>
              <a:xfrm rot="10800000">
                <a:off x="8038014" y="2429910"/>
                <a:ext cx="522643" cy="499998"/>
              </a:xfrm>
              <a:prstGeom prst="triangle">
                <a:avLst/>
              </a:prstGeom>
              <a:solidFill>
                <a:srgbClr val="00B0F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3" name="等腰三角形 152">
                <a:extLst>
                  <a:ext uri="{FF2B5EF4-FFF2-40B4-BE49-F238E27FC236}">
                    <a16:creationId xmlns="" xmlns:a16="http://schemas.microsoft.com/office/drawing/2014/main" id="{A9C09AF4-F8D3-4B57-A628-E5422B486A07}"/>
                  </a:ext>
                </a:extLst>
              </p:cNvPr>
              <p:cNvSpPr/>
              <p:nvPr/>
            </p:nvSpPr>
            <p:spPr>
              <a:xfrm>
                <a:off x="7292324" y="3687962"/>
                <a:ext cx="542001" cy="518517"/>
              </a:xfrm>
              <a:prstGeom prst="triangle">
                <a:avLst/>
              </a:prstGeom>
              <a:solidFill>
                <a:srgbClr val="00B0F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="" xmlns:a16="http://schemas.microsoft.com/office/drawing/2014/main" id="{4BEAA544-AF25-4043-BB48-68855F6961D1}"/>
                  </a:ext>
                </a:extLst>
              </p:cNvPr>
              <p:cNvSpPr/>
              <p:nvPr/>
            </p:nvSpPr>
            <p:spPr>
              <a:xfrm rot="10800000">
                <a:off x="7275309" y="4729410"/>
                <a:ext cx="522643" cy="499998"/>
              </a:xfrm>
              <a:prstGeom prst="triangle">
                <a:avLst/>
              </a:prstGeom>
              <a:solidFill>
                <a:srgbClr val="00B0F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="" xmlns:a16="http://schemas.microsoft.com/office/drawing/2014/main" id="{605068B5-AFFB-45E9-93A0-4FAE3B7A8810}"/>
                  </a:ext>
                </a:extLst>
              </p:cNvPr>
              <p:cNvSpPr/>
              <p:nvPr/>
            </p:nvSpPr>
            <p:spPr>
              <a:xfrm>
                <a:off x="7294287" y="5829695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F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="" xmlns:a16="http://schemas.microsoft.com/office/drawing/2014/main" id="{885F06D2-0287-49DB-A66D-20FF9CEE54CD}"/>
                    </a:ext>
                  </a:extLst>
                </p:cNvPr>
                <p:cNvSpPr txBox="1"/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85F06D2-0287-49DB-A66D-20FF9CEE5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9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C71F279C-1969-4F4A-A056-EADB432001BC}"/>
              </a:ext>
            </a:extLst>
          </p:cNvPr>
          <p:cNvGrpSpPr/>
          <p:nvPr/>
        </p:nvGrpSpPr>
        <p:grpSpPr>
          <a:xfrm>
            <a:off x="3192245" y="2612111"/>
            <a:ext cx="2171550" cy="3009407"/>
            <a:chOff x="4256326" y="2339815"/>
            <a:chExt cx="2895400" cy="4012542"/>
          </a:xfrm>
        </p:grpSpPr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3C3600D1-1570-4603-B03A-2C7D69F07B3A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="" xmlns:a16="http://schemas.microsoft.com/office/drawing/2014/main" id="{B6E4F125-7139-4CD3-BEE0-27957A82F3A4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1642517" cy="4003653"/>
                <a:chOff x="4256326" y="2339815"/>
                <a:chExt cx="1642517" cy="40036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="" xmlns:a16="http://schemas.microsoft.com/office/drawing/2014/main" id="{F7888672-6488-4BFE-85E6-DEB354098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=6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="" id="{F7888672-6488-4BFE-85E6-DEB354098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等腰三角形 138">
                  <a:extLst>
                    <a:ext uri="{FF2B5EF4-FFF2-40B4-BE49-F238E27FC236}">
                      <a16:creationId xmlns="" xmlns:a16="http://schemas.microsoft.com/office/drawing/2014/main" id="{DA5B1A1E-0947-4CC2-8B52-4A7B2947B47A}"/>
                    </a:ext>
                  </a:extLst>
                </p:cNvPr>
                <p:cNvSpPr/>
                <p:nvPr/>
              </p:nvSpPr>
              <p:spPr>
                <a:xfrm rot="10800000">
                  <a:off x="5360732" y="2437755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="" xmlns:a16="http://schemas.microsoft.com/office/drawing/2014/main" id="{8C9DCF05-9C37-4BCA-9A41-6B49DA836F9A}"/>
                    </a:ext>
                  </a:extLst>
                </p:cNvPr>
                <p:cNvSpPr/>
                <p:nvPr/>
              </p:nvSpPr>
              <p:spPr>
                <a:xfrm rot="10800000">
                  <a:off x="4766324" y="4729410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="" xmlns:a16="http://schemas.microsoft.com/office/drawing/2014/main" id="{570BB349-5B7C-48DE-8823-01A2984376B2}"/>
                    </a:ext>
                  </a:extLst>
                </p:cNvPr>
                <p:cNvSpPr/>
                <p:nvPr/>
              </p:nvSpPr>
              <p:spPr>
                <a:xfrm>
                  <a:off x="4768578" y="582495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1 w 448944"/>
                    <a:gd name="connsiteY1" fmla="*/ 18038 h 448944"/>
                    <a:gd name="connsiteX2" fmla="*/ 435761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1" y="18038"/>
                      </a:lnTo>
                      <a:lnTo>
                        <a:pt x="435761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6</a:t>
                  </a:r>
                </a:p>
              </p:txBody>
            </p:sp>
            <p:sp>
              <p:nvSpPr>
                <p:cNvPr id="146" name="等腰三角形 145">
                  <a:extLst>
                    <a:ext uri="{FF2B5EF4-FFF2-40B4-BE49-F238E27FC236}">
                      <a16:creationId xmlns="" xmlns:a16="http://schemas.microsoft.com/office/drawing/2014/main" id="{46479FBB-0AD6-49AD-A13D-151BC463733A}"/>
                    </a:ext>
                  </a:extLst>
                </p:cNvPr>
                <p:cNvSpPr/>
                <p:nvPr/>
              </p:nvSpPr>
              <p:spPr>
                <a:xfrm>
                  <a:off x="5356842" y="3686768"/>
                  <a:ext cx="542001" cy="518517"/>
                </a:xfrm>
                <a:prstGeom prst="triangle">
                  <a:avLst/>
                </a:pr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47" name="等腰三角形 146">
                <a:extLst>
                  <a:ext uri="{FF2B5EF4-FFF2-40B4-BE49-F238E27FC236}">
                    <a16:creationId xmlns="" xmlns:a16="http://schemas.microsoft.com/office/drawing/2014/main" id="{2EEC8EAC-765B-495E-BBF7-7E2827F79D84}"/>
                  </a:ext>
                </a:extLst>
              </p:cNvPr>
              <p:cNvSpPr/>
              <p:nvPr/>
            </p:nvSpPr>
            <p:spPr>
              <a:xfrm>
                <a:off x="6104549" y="3681373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等腰三角形 147">
                <a:extLst>
                  <a:ext uri="{FF2B5EF4-FFF2-40B4-BE49-F238E27FC236}">
                    <a16:creationId xmlns="" xmlns:a16="http://schemas.microsoft.com/office/drawing/2014/main" id="{5E7DC911-1994-4D39-BB21-80B38E943A57}"/>
                  </a:ext>
                </a:extLst>
              </p:cNvPr>
              <p:cNvSpPr/>
              <p:nvPr/>
            </p:nvSpPr>
            <p:spPr>
              <a:xfrm rot="10800000">
                <a:off x="5976079" y="4730649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等腰三角形 148">
                <a:extLst>
                  <a:ext uri="{FF2B5EF4-FFF2-40B4-BE49-F238E27FC236}">
                    <a16:creationId xmlns="" xmlns:a16="http://schemas.microsoft.com/office/drawing/2014/main" id="{C67F9579-1E1D-4DE7-8F63-B292BDC555F3}"/>
                  </a:ext>
                </a:extLst>
              </p:cNvPr>
              <p:cNvSpPr/>
              <p:nvPr/>
            </p:nvSpPr>
            <p:spPr>
              <a:xfrm rot="10800000">
                <a:off x="6613586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="" xmlns:a16="http://schemas.microsoft.com/office/drawing/2014/main" id="{216594A6-9AD9-43C4-A867-8067CD477BE3}"/>
                  </a:ext>
                </a:extLst>
              </p:cNvPr>
              <p:cNvSpPr/>
              <p:nvPr/>
            </p:nvSpPr>
            <p:spPr>
              <a:xfrm>
                <a:off x="5355736" y="583007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="" xmlns:a16="http://schemas.microsoft.com/office/drawing/2014/main" id="{4F47944F-68C6-4261-A436-F70C609A3D6E}"/>
                  </a:ext>
                </a:extLst>
              </p:cNvPr>
              <p:cNvSpPr/>
              <p:nvPr/>
            </p:nvSpPr>
            <p:spPr>
              <a:xfrm>
                <a:off x="5993741" y="5833840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="" xmlns:a16="http://schemas.microsoft.com/office/drawing/2014/main" id="{74492E1B-DFC5-4892-8172-5D46D3D00A50}"/>
                  </a:ext>
                </a:extLst>
              </p:cNvPr>
              <p:cNvSpPr/>
              <p:nvPr/>
            </p:nvSpPr>
            <p:spPr>
              <a:xfrm>
                <a:off x="6609725" y="5833718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="" xmlns:a16="http://schemas.microsoft.com/office/drawing/2014/main" id="{DF00E2C5-57EB-4C50-96B3-D6F7449CFDA8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F00E2C5-57EB-4C50-96B3-D6F7449CF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0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2604207"/>
            <a:ext cx="1305511" cy="507831"/>
            <a:chOff x="1461397" y="2329276"/>
            <a:chExt cx="1740681" cy="677108"/>
          </a:xfrm>
        </p:grpSpPr>
        <p:sp>
          <p:nvSpPr>
            <p:cNvPr id="91" name="等腰三角形 90">
              <a:extLst>
                <a:ext uri="{FF2B5EF4-FFF2-40B4-BE49-F238E27FC236}">
                  <a16:creationId xmlns="" xmlns:a16="http://schemas.microsoft.com/office/drawing/2014/main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=""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=""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=""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=""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=""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=""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=""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=""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=""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3284279" y="1573420"/>
            <a:ext cx="1145615" cy="547056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="" xmlns:a16="http://schemas.microsoft.com/office/drawing/2014/main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=""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=""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=""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=""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=""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=""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=""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1C4B517C-901F-47AF-AC94-787461899D47}"/>
              </a:ext>
            </a:extLst>
          </p:cNvPr>
          <p:cNvGrpSpPr/>
          <p:nvPr/>
        </p:nvGrpSpPr>
        <p:grpSpPr>
          <a:xfrm>
            <a:off x="5235661" y="2637156"/>
            <a:ext cx="1184832" cy="2981254"/>
            <a:chOff x="6980881" y="2373207"/>
            <a:chExt cx="1579776" cy="3975005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A65D4AFB-E9C1-444B-9773-7E33775495C6}"/>
                </a:ext>
              </a:extLst>
            </p:cNvPr>
            <p:cNvGrpSpPr/>
            <p:nvPr/>
          </p:nvGrpSpPr>
          <p:grpSpPr>
            <a:xfrm>
              <a:off x="7275309" y="2429910"/>
              <a:ext cx="1285348" cy="3918302"/>
              <a:chOff x="7275309" y="2429910"/>
              <a:chExt cx="1285348" cy="3918302"/>
            </a:xfrm>
          </p:grpSpPr>
          <p:sp>
            <p:nvSpPr>
              <p:cNvPr id="130" name="等腰三角形 129">
                <a:extLst>
                  <a:ext uri="{FF2B5EF4-FFF2-40B4-BE49-F238E27FC236}">
                    <a16:creationId xmlns="" xmlns:a16="http://schemas.microsoft.com/office/drawing/2014/main" id="{25436976-2CFA-4046-8A98-5432B81E1CB7}"/>
                  </a:ext>
                </a:extLst>
              </p:cNvPr>
              <p:cNvSpPr/>
              <p:nvPr/>
            </p:nvSpPr>
            <p:spPr>
              <a:xfrm rot="10800000">
                <a:off x="8038014" y="2429910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3" name="等腰三角形 152">
                <a:extLst>
                  <a:ext uri="{FF2B5EF4-FFF2-40B4-BE49-F238E27FC236}">
                    <a16:creationId xmlns="" xmlns:a16="http://schemas.microsoft.com/office/drawing/2014/main" id="{A9C09AF4-F8D3-4B57-A628-E5422B486A07}"/>
                  </a:ext>
                </a:extLst>
              </p:cNvPr>
              <p:cNvSpPr/>
              <p:nvPr/>
            </p:nvSpPr>
            <p:spPr>
              <a:xfrm>
                <a:off x="7292324" y="3687962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="" xmlns:a16="http://schemas.microsoft.com/office/drawing/2014/main" id="{4BEAA544-AF25-4043-BB48-68855F6961D1}"/>
                  </a:ext>
                </a:extLst>
              </p:cNvPr>
              <p:cNvSpPr/>
              <p:nvPr/>
            </p:nvSpPr>
            <p:spPr>
              <a:xfrm rot="10800000">
                <a:off x="7275309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="" xmlns:a16="http://schemas.microsoft.com/office/drawing/2014/main" id="{605068B5-AFFB-45E9-93A0-4FAE3B7A8810}"/>
                  </a:ext>
                </a:extLst>
              </p:cNvPr>
              <p:cNvSpPr/>
              <p:nvPr/>
            </p:nvSpPr>
            <p:spPr>
              <a:xfrm>
                <a:off x="7294287" y="5829695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="" xmlns:a16="http://schemas.microsoft.com/office/drawing/2014/main" id="{885F06D2-0287-49DB-A66D-20FF9CEE54CD}"/>
                    </a:ext>
                  </a:extLst>
                </p:cNvPr>
                <p:cNvSpPr txBox="1"/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85F06D2-0287-49DB-A66D-20FF9CEE5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9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2" name="矩形 131">
            <a:extLst>
              <a:ext uri="{FF2B5EF4-FFF2-40B4-BE49-F238E27FC236}">
                <a16:creationId xmlns="" xmlns:a16="http://schemas.microsoft.com/office/drawing/2014/main" id="{EA1DA521-7F17-4BD9-85EC-C72D6C310B57}"/>
              </a:ext>
            </a:extLst>
          </p:cNvPr>
          <p:cNvSpPr/>
          <p:nvPr/>
        </p:nvSpPr>
        <p:spPr>
          <a:xfrm>
            <a:off x="5736043" y="2803121"/>
            <a:ext cx="984885" cy="108491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zh-CN" altLang="en-US" sz="6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7932C5F4-6BBE-4CCD-B6F9-500B8DEE706C}"/>
              </a:ext>
            </a:extLst>
          </p:cNvPr>
          <p:cNvGrpSpPr/>
          <p:nvPr/>
        </p:nvGrpSpPr>
        <p:grpSpPr>
          <a:xfrm>
            <a:off x="2887473" y="1812015"/>
            <a:ext cx="2880105" cy="912854"/>
            <a:chOff x="3849964" y="1273020"/>
            <a:chExt cx="3840139" cy="1217138"/>
          </a:xfrm>
        </p:grpSpPr>
        <p:grpSp>
          <p:nvGrpSpPr>
            <p:cNvPr id="134" name="组合 133">
              <a:extLst>
                <a:ext uri="{FF2B5EF4-FFF2-40B4-BE49-F238E27FC236}">
                  <a16:creationId xmlns="" xmlns:a16="http://schemas.microsoft.com/office/drawing/2014/main" id="{90C001C9-478C-403D-9765-74B99094649C}"/>
                </a:ext>
              </a:extLst>
            </p:cNvPr>
            <p:cNvGrpSpPr/>
            <p:nvPr/>
          </p:nvGrpSpPr>
          <p:grpSpPr>
            <a:xfrm>
              <a:off x="3849964" y="1273020"/>
              <a:ext cx="1782358" cy="1217138"/>
              <a:chOff x="4101729" y="1264600"/>
              <a:chExt cx="1782358" cy="1217138"/>
            </a:xfrm>
          </p:grpSpPr>
          <p:sp>
            <p:nvSpPr>
              <p:cNvPr id="135" name="矩形 134">
                <a:extLst>
                  <a:ext uri="{FF2B5EF4-FFF2-40B4-BE49-F238E27FC236}">
                    <a16:creationId xmlns="" xmlns:a16="http://schemas.microsoft.com/office/drawing/2014/main" id="{4A8535E9-A954-4D92-8E0F-E4B8B6B13C7F}"/>
                  </a:ext>
                </a:extLst>
              </p:cNvPr>
              <p:cNvSpPr/>
              <p:nvPr/>
            </p:nvSpPr>
            <p:spPr>
              <a:xfrm>
                <a:off x="4101729" y="1264600"/>
                <a:ext cx="535190" cy="92332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en-US" altLang="zh-CN" sz="405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3</a:t>
                </a:r>
                <a:endParaRPr lang="zh-CN" altLang="en-US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="" xmlns:a16="http://schemas.microsoft.com/office/drawing/2014/main" id="{6B7A0EFD-8E85-4DCB-9024-99A9AFCC0A03}"/>
                  </a:ext>
                </a:extLst>
              </p:cNvPr>
              <p:cNvSpPr/>
              <p:nvPr/>
            </p:nvSpPr>
            <p:spPr>
              <a:xfrm>
                <a:off x="5348897" y="1558409"/>
                <a:ext cx="535190" cy="92332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en-US" altLang="zh-CN" sz="405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6</a:t>
                </a:r>
                <a:endParaRPr lang="zh-CN" altLang="en-US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p:grpSp>
        <p:sp>
          <p:nvSpPr>
            <p:cNvPr id="158" name="矩形 157">
              <a:extLst>
                <a:ext uri="{FF2B5EF4-FFF2-40B4-BE49-F238E27FC236}">
                  <a16:creationId xmlns="" xmlns:a16="http://schemas.microsoft.com/office/drawing/2014/main" id="{4A1240F2-F82F-4B4E-9609-011C783E24A1}"/>
                </a:ext>
              </a:extLst>
            </p:cNvPr>
            <p:cNvSpPr/>
            <p:nvPr/>
          </p:nvSpPr>
          <p:spPr>
            <a:xfrm>
              <a:off x="6810802" y="1376573"/>
              <a:ext cx="879301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altLang="zh-CN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&lt;5</a:t>
              </a:r>
              <a:endParaRPr lang="zh-CN" altLang="en-US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CE6AB0D6-FB84-4B4C-97BC-1EE446BFFE2C}"/>
              </a:ext>
            </a:extLst>
          </p:cNvPr>
          <p:cNvGrpSpPr/>
          <p:nvPr/>
        </p:nvGrpSpPr>
        <p:grpSpPr>
          <a:xfrm>
            <a:off x="3192245" y="2612111"/>
            <a:ext cx="2171550" cy="3009407"/>
            <a:chOff x="4256326" y="2339815"/>
            <a:chExt cx="2895400" cy="4012542"/>
          </a:xfrm>
        </p:grpSpPr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3C3600D1-1570-4603-B03A-2C7D69F07B3A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="" xmlns:a16="http://schemas.microsoft.com/office/drawing/2014/main" id="{B6E4F125-7139-4CD3-BEE0-27957A82F3A4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1642517" cy="4003653"/>
                <a:chOff x="4256326" y="2339815"/>
                <a:chExt cx="1642517" cy="40036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="" xmlns:a16="http://schemas.microsoft.com/office/drawing/2014/main" id="{F7888672-6488-4BFE-85E6-DEB354098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=6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="" id="{F7888672-6488-4BFE-85E6-DEB354098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等腰三角形 138">
                  <a:extLst>
                    <a:ext uri="{FF2B5EF4-FFF2-40B4-BE49-F238E27FC236}">
                      <a16:creationId xmlns="" xmlns:a16="http://schemas.microsoft.com/office/drawing/2014/main" id="{DA5B1A1E-0947-4CC2-8B52-4A7B2947B47A}"/>
                    </a:ext>
                  </a:extLst>
                </p:cNvPr>
                <p:cNvSpPr/>
                <p:nvPr/>
              </p:nvSpPr>
              <p:spPr>
                <a:xfrm rot="10800000">
                  <a:off x="5360732" y="2437755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="" xmlns:a16="http://schemas.microsoft.com/office/drawing/2014/main" id="{8C9DCF05-9C37-4BCA-9A41-6B49DA836F9A}"/>
                    </a:ext>
                  </a:extLst>
                </p:cNvPr>
                <p:cNvSpPr/>
                <p:nvPr/>
              </p:nvSpPr>
              <p:spPr>
                <a:xfrm rot="10800000">
                  <a:off x="4766324" y="4729410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="" xmlns:a16="http://schemas.microsoft.com/office/drawing/2014/main" id="{570BB349-5B7C-48DE-8823-01A2984376B2}"/>
                    </a:ext>
                  </a:extLst>
                </p:cNvPr>
                <p:cNvSpPr/>
                <p:nvPr/>
              </p:nvSpPr>
              <p:spPr>
                <a:xfrm>
                  <a:off x="4768578" y="582495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1 w 448944"/>
                    <a:gd name="connsiteY1" fmla="*/ 18038 h 448944"/>
                    <a:gd name="connsiteX2" fmla="*/ 435761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1" y="18038"/>
                      </a:lnTo>
                      <a:lnTo>
                        <a:pt x="435761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6</a:t>
                  </a:r>
                </a:p>
              </p:txBody>
            </p:sp>
            <p:sp>
              <p:nvSpPr>
                <p:cNvPr id="146" name="等腰三角形 145">
                  <a:extLst>
                    <a:ext uri="{FF2B5EF4-FFF2-40B4-BE49-F238E27FC236}">
                      <a16:creationId xmlns="" xmlns:a16="http://schemas.microsoft.com/office/drawing/2014/main" id="{46479FBB-0AD6-49AD-A13D-151BC463733A}"/>
                    </a:ext>
                  </a:extLst>
                </p:cNvPr>
                <p:cNvSpPr/>
                <p:nvPr/>
              </p:nvSpPr>
              <p:spPr>
                <a:xfrm>
                  <a:off x="5356842" y="3686768"/>
                  <a:ext cx="542001" cy="518517"/>
                </a:xfrm>
                <a:prstGeom prst="triangle">
                  <a:avLst/>
                </a:pr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47" name="等腰三角形 146">
                <a:extLst>
                  <a:ext uri="{FF2B5EF4-FFF2-40B4-BE49-F238E27FC236}">
                    <a16:creationId xmlns="" xmlns:a16="http://schemas.microsoft.com/office/drawing/2014/main" id="{2EEC8EAC-765B-495E-BBF7-7E2827F79D84}"/>
                  </a:ext>
                </a:extLst>
              </p:cNvPr>
              <p:cNvSpPr/>
              <p:nvPr/>
            </p:nvSpPr>
            <p:spPr>
              <a:xfrm>
                <a:off x="6104549" y="3681373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等腰三角形 147">
                <a:extLst>
                  <a:ext uri="{FF2B5EF4-FFF2-40B4-BE49-F238E27FC236}">
                    <a16:creationId xmlns="" xmlns:a16="http://schemas.microsoft.com/office/drawing/2014/main" id="{5E7DC911-1994-4D39-BB21-80B38E943A57}"/>
                  </a:ext>
                </a:extLst>
              </p:cNvPr>
              <p:cNvSpPr/>
              <p:nvPr/>
            </p:nvSpPr>
            <p:spPr>
              <a:xfrm rot="10800000">
                <a:off x="5976079" y="4730649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等腰三角形 148">
                <a:extLst>
                  <a:ext uri="{FF2B5EF4-FFF2-40B4-BE49-F238E27FC236}">
                    <a16:creationId xmlns="" xmlns:a16="http://schemas.microsoft.com/office/drawing/2014/main" id="{C67F9579-1E1D-4DE7-8F63-B292BDC555F3}"/>
                  </a:ext>
                </a:extLst>
              </p:cNvPr>
              <p:cNvSpPr/>
              <p:nvPr/>
            </p:nvSpPr>
            <p:spPr>
              <a:xfrm rot="10800000">
                <a:off x="6613586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="" xmlns:a16="http://schemas.microsoft.com/office/drawing/2014/main" id="{216594A6-9AD9-43C4-A867-8067CD477BE3}"/>
                  </a:ext>
                </a:extLst>
              </p:cNvPr>
              <p:cNvSpPr/>
              <p:nvPr/>
            </p:nvSpPr>
            <p:spPr>
              <a:xfrm>
                <a:off x="5355736" y="583007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="" xmlns:a16="http://schemas.microsoft.com/office/drawing/2014/main" id="{4F47944F-68C6-4261-A436-F70C609A3D6E}"/>
                  </a:ext>
                </a:extLst>
              </p:cNvPr>
              <p:cNvSpPr/>
              <p:nvPr/>
            </p:nvSpPr>
            <p:spPr>
              <a:xfrm>
                <a:off x="5993741" y="5833840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="" xmlns:a16="http://schemas.microsoft.com/office/drawing/2014/main" id="{74492E1B-DFC5-4892-8172-5D46D3D00A50}"/>
                  </a:ext>
                </a:extLst>
              </p:cNvPr>
              <p:cNvSpPr/>
              <p:nvPr/>
            </p:nvSpPr>
            <p:spPr>
              <a:xfrm>
                <a:off x="6609725" y="5833718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="" xmlns:a16="http://schemas.microsoft.com/office/drawing/2014/main" id="{B21B02CE-A9FE-4B50-A530-41149DEE7EC8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21B02CE-A9FE-4B50-A530-41149DEE7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0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2604207"/>
            <a:ext cx="1305511" cy="507831"/>
            <a:chOff x="1461397" y="2329276"/>
            <a:chExt cx="1740681" cy="677108"/>
          </a:xfrm>
        </p:grpSpPr>
        <p:sp>
          <p:nvSpPr>
            <p:cNvPr id="91" name="等腰三角形 90">
              <a:extLst>
                <a:ext uri="{FF2B5EF4-FFF2-40B4-BE49-F238E27FC236}">
                  <a16:creationId xmlns="" xmlns:a16="http://schemas.microsoft.com/office/drawing/2014/main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=""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3284279" y="1573420"/>
            <a:ext cx="1145615" cy="547056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="" xmlns:a16="http://schemas.microsoft.com/office/drawing/2014/main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=""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=""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=""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=""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=""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=""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=""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1C4B517C-901F-47AF-AC94-787461899D47}"/>
              </a:ext>
            </a:extLst>
          </p:cNvPr>
          <p:cNvGrpSpPr/>
          <p:nvPr/>
        </p:nvGrpSpPr>
        <p:grpSpPr>
          <a:xfrm>
            <a:off x="5235661" y="2637156"/>
            <a:ext cx="1184832" cy="2981254"/>
            <a:chOff x="6980881" y="2373207"/>
            <a:chExt cx="1579776" cy="3975005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A65D4AFB-E9C1-444B-9773-7E33775495C6}"/>
                </a:ext>
              </a:extLst>
            </p:cNvPr>
            <p:cNvGrpSpPr/>
            <p:nvPr/>
          </p:nvGrpSpPr>
          <p:grpSpPr>
            <a:xfrm>
              <a:off x="7275309" y="2429910"/>
              <a:ext cx="1285348" cy="3918302"/>
              <a:chOff x="7275309" y="2429910"/>
              <a:chExt cx="1285348" cy="3918302"/>
            </a:xfrm>
          </p:grpSpPr>
          <p:sp>
            <p:nvSpPr>
              <p:cNvPr id="130" name="等腰三角形 129">
                <a:extLst>
                  <a:ext uri="{FF2B5EF4-FFF2-40B4-BE49-F238E27FC236}">
                    <a16:creationId xmlns="" xmlns:a16="http://schemas.microsoft.com/office/drawing/2014/main" id="{25436976-2CFA-4046-8A98-5432B81E1CB7}"/>
                  </a:ext>
                </a:extLst>
              </p:cNvPr>
              <p:cNvSpPr/>
              <p:nvPr/>
            </p:nvSpPr>
            <p:spPr>
              <a:xfrm rot="10800000">
                <a:off x="8038014" y="2429910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3" name="等腰三角形 152">
                <a:extLst>
                  <a:ext uri="{FF2B5EF4-FFF2-40B4-BE49-F238E27FC236}">
                    <a16:creationId xmlns="" xmlns:a16="http://schemas.microsoft.com/office/drawing/2014/main" id="{A9C09AF4-F8D3-4B57-A628-E5422B486A07}"/>
                  </a:ext>
                </a:extLst>
              </p:cNvPr>
              <p:cNvSpPr/>
              <p:nvPr/>
            </p:nvSpPr>
            <p:spPr>
              <a:xfrm>
                <a:off x="7292324" y="3687962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="" xmlns:a16="http://schemas.microsoft.com/office/drawing/2014/main" id="{4BEAA544-AF25-4043-BB48-68855F6961D1}"/>
                  </a:ext>
                </a:extLst>
              </p:cNvPr>
              <p:cNvSpPr/>
              <p:nvPr/>
            </p:nvSpPr>
            <p:spPr>
              <a:xfrm rot="10800000">
                <a:off x="7275309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="" xmlns:a16="http://schemas.microsoft.com/office/drawing/2014/main" id="{605068B5-AFFB-45E9-93A0-4FAE3B7A8810}"/>
                  </a:ext>
                </a:extLst>
              </p:cNvPr>
              <p:cNvSpPr/>
              <p:nvPr/>
            </p:nvSpPr>
            <p:spPr>
              <a:xfrm>
                <a:off x="7294287" y="5829695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="" xmlns:a16="http://schemas.microsoft.com/office/drawing/2014/main" id="{885F06D2-0287-49DB-A66D-20FF9CEE54CD}"/>
                    </a:ext>
                  </a:extLst>
                </p:cNvPr>
                <p:cNvSpPr txBox="1"/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85F06D2-0287-49DB-A66D-20FF9CEE5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箭头: 下 133">
            <a:extLst>
              <a:ext uri="{FF2B5EF4-FFF2-40B4-BE49-F238E27FC236}">
                <a16:creationId xmlns="" xmlns:a16="http://schemas.microsoft.com/office/drawing/2014/main" id="{C549F554-43FD-46A4-9ED0-37C2951E7AE8}"/>
              </a:ext>
            </a:extLst>
          </p:cNvPr>
          <p:cNvSpPr/>
          <p:nvPr/>
        </p:nvSpPr>
        <p:spPr>
          <a:xfrm rot="14773992">
            <a:off x="5125329" y="1493174"/>
            <a:ext cx="170606" cy="15134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="" xmlns:a16="http://schemas.microsoft.com/office/drawing/2014/main" id="{24CEB3F4-D5A2-4427-9B18-3E369ADE7220}"/>
                  </a:ext>
                </a:extLst>
              </p:cNvPr>
              <p:cNvSpPr/>
              <p:nvPr/>
            </p:nvSpPr>
            <p:spPr>
              <a:xfrm>
                <a:off x="6006547" y="1400874"/>
                <a:ext cx="2390719" cy="69249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50" b="1" i="1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𝒂𝒏𝒔</m:t>
                      </m:r>
                      <m:r>
                        <a:rPr lang="en-US" altLang="zh-CN" sz="4050" b="1" i="1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4050" b="1" i="1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zh-CN" altLang="en-US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4CEB3F4-D5A2-4427-9B18-3E369ADE7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547" y="1400874"/>
                <a:ext cx="2390719" cy="69249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24CA6C51-77B6-4F1F-A02A-57C4807DB63C}"/>
              </a:ext>
            </a:extLst>
          </p:cNvPr>
          <p:cNvGrpSpPr/>
          <p:nvPr/>
        </p:nvGrpSpPr>
        <p:grpSpPr>
          <a:xfrm>
            <a:off x="3192245" y="2612111"/>
            <a:ext cx="2171550" cy="3009407"/>
            <a:chOff x="4256326" y="2339815"/>
            <a:chExt cx="2895400" cy="4012542"/>
          </a:xfrm>
        </p:grpSpPr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3C3600D1-1570-4603-B03A-2C7D69F07B3A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="" xmlns:a16="http://schemas.microsoft.com/office/drawing/2014/main" id="{B6E4F125-7139-4CD3-BEE0-27957A82F3A4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1642517" cy="4003653"/>
                <a:chOff x="4256326" y="2339815"/>
                <a:chExt cx="1642517" cy="40036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="" xmlns:a16="http://schemas.microsoft.com/office/drawing/2014/main" id="{F7888672-6488-4BFE-85E6-DEB354098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=6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="" id="{F7888672-6488-4BFE-85E6-DEB354098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等腰三角形 138">
                  <a:extLst>
                    <a:ext uri="{FF2B5EF4-FFF2-40B4-BE49-F238E27FC236}">
                      <a16:creationId xmlns="" xmlns:a16="http://schemas.microsoft.com/office/drawing/2014/main" id="{DA5B1A1E-0947-4CC2-8B52-4A7B2947B47A}"/>
                    </a:ext>
                  </a:extLst>
                </p:cNvPr>
                <p:cNvSpPr/>
                <p:nvPr/>
              </p:nvSpPr>
              <p:spPr>
                <a:xfrm rot="10800000">
                  <a:off x="5360732" y="2437755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="" xmlns:a16="http://schemas.microsoft.com/office/drawing/2014/main" id="{8C9DCF05-9C37-4BCA-9A41-6B49DA836F9A}"/>
                    </a:ext>
                  </a:extLst>
                </p:cNvPr>
                <p:cNvSpPr/>
                <p:nvPr/>
              </p:nvSpPr>
              <p:spPr>
                <a:xfrm rot="10800000">
                  <a:off x="4766324" y="4729410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="" xmlns:a16="http://schemas.microsoft.com/office/drawing/2014/main" id="{570BB349-5B7C-48DE-8823-01A2984376B2}"/>
                    </a:ext>
                  </a:extLst>
                </p:cNvPr>
                <p:cNvSpPr/>
                <p:nvPr/>
              </p:nvSpPr>
              <p:spPr>
                <a:xfrm>
                  <a:off x="4768578" y="582495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1 w 448944"/>
                    <a:gd name="connsiteY1" fmla="*/ 18038 h 448944"/>
                    <a:gd name="connsiteX2" fmla="*/ 435761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1" y="18038"/>
                      </a:lnTo>
                      <a:lnTo>
                        <a:pt x="435761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6</a:t>
                  </a:r>
                </a:p>
              </p:txBody>
            </p:sp>
            <p:sp>
              <p:nvSpPr>
                <p:cNvPr id="146" name="等腰三角形 145">
                  <a:extLst>
                    <a:ext uri="{FF2B5EF4-FFF2-40B4-BE49-F238E27FC236}">
                      <a16:creationId xmlns="" xmlns:a16="http://schemas.microsoft.com/office/drawing/2014/main" id="{46479FBB-0AD6-49AD-A13D-151BC463733A}"/>
                    </a:ext>
                  </a:extLst>
                </p:cNvPr>
                <p:cNvSpPr/>
                <p:nvPr/>
              </p:nvSpPr>
              <p:spPr>
                <a:xfrm>
                  <a:off x="5356842" y="3686768"/>
                  <a:ext cx="542001" cy="518517"/>
                </a:xfrm>
                <a:prstGeom prst="triangle">
                  <a:avLst/>
                </a:pr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47" name="等腰三角形 146">
                <a:extLst>
                  <a:ext uri="{FF2B5EF4-FFF2-40B4-BE49-F238E27FC236}">
                    <a16:creationId xmlns="" xmlns:a16="http://schemas.microsoft.com/office/drawing/2014/main" id="{2EEC8EAC-765B-495E-BBF7-7E2827F79D84}"/>
                  </a:ext>
                </a:extLst>
              </p:cNvPr>
              <p:cNvSpPr/>
              <p:nvPr/>
            </p:nvSpPr>
            <p:spPr>
              <a:xfrm>
                <a:off x="6104549" y="3681373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等腰三角形 147">
                <a:extLst>
                  <a:ext uri="{FF2B5EF4-FFF2-40B4-BE49-F238E27FC236}">
                    <a16:creationId xmlns="" xmlns:a16="http://schemas.microsoft.com/office/drawing/2014/main" id="{5E7DC911-1994-4D39-BB21-80B38E943A57}"/>
                  </a:ext>
                </a:extLst>
              </p:cNvPr>
              <p:cNvSpPr/>
              <p:nvPr/>
            </p:nvSpPr>
            <p:spPr>
              <a:xfrm rot="10800000">
                <a:off x="5976079" y="4730649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等腰三角形 148">
                <a:extLst>
                  <a:ext uri="{FF2B5EF4-FFF2-40B4-BE49-F238E27FC236}">
                    <a16:creationId xmlns="" xmlns:a16="http://schemas.microsoft.com/office/drawing/2014/main" id="{C67F9579-1E1D-4DE7-8F63-B292BDC555F3}"/>
                  </a:ext>
                </a:extLst>
              </p:cNvPr>
              <p:cNvSpPr/>
              <p:nvPr/>
            </p:nvSpPr>
            <p:spPr>
              <a:xfrm rot="10800000">
                <a:off x="6613586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="" xmlns:a16="http://schemas.microsoft.com/office/drawing/2014/main" id="{216594A6-9AD9-43C4-A867-8067CD477BE3}"/>
                  </a:ext>
                </a:extLst>
              </p:cNvPr>
              <p:cNvSpPr/>
              <p:nvPr/>
            </p:nvSpPr>
            <p:spPr>
              <a:xfrm>
                <a:off x="5355736" y="583007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="" xmlns:a16="http://schemas.microsoft.com/office/drawing/2014/main" id="{4F47944F-68C6-4261-A436-F70C609A3D6E}"/>
                  </a:ext>
                </a:extLst>
              </p:cNvPr>
              <p:cNvSpPr/>
              <p:nvPr/>
            </p:nvSpPr>
            <p:spPr>
              <a:xfrm>
                <a:off x="5993741" y="5833840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="" xmlns:a16="http://schemas.microsoft.com/office/drawing/2014/main" id="{74492E1B-DFC5-4892-8172-5D46D3D00A50}"/>
                  </a:ext>
                </a:extLst>
              </p:cNvPr>
              <p:cNvSpPr/>
              <p:nvPr/>
            </p:nvSpPr>
            <p:spPr>
              <a:xfrm>
                <a:off x="6609725" y="5833718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="" xmlns:a16="http://schemas.microsoft.com/office/drawing/2014/main" id="{350AA392-865D-471B-BAC1-6FF7F016BD58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50AA392-865D-471B-BAC1-6FF7F016BD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1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85" y="1016719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Where to prune?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2604207"/>
            <a:ext cx="1305511" cy="507831"/>
            <a:chOff x="1461397" y="2329276"/>
            <a:chExt cx="1740681" cy="677108"/>
          </a:xfrm>
        </p:grpSpPr>
        <p:sp>
          <p:nvSpPr>
            <p:cNvPr id="91" name="等腰三角形 90">
              <a:extLst>
                <a:ext uri="{FF2B5EF4-FFF2-40B4-BE49-F238E27FC236}">
                  <a16:creationId xmlns="" xmlns:a16="http://schemas.microsoft.com/office/drawing/2014/main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=""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=""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3284279" y="1573420"/>
            <a:ext cx="1145615" cy="547056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="" xmlns:a16="http://schemas.microsoft.com/office/drawing/2014/main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=""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=""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=""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=""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=""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=""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=""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1C4B517C-901F-47AF-AC94-787461899D47}"/>
              </a:ext>
            </a:extLst>
          </p:cNvPr>
          <p:cNvGrpSpPr/>
          <p:nvPr/>
        </p:nvGrpSpPr>
        <p:grpSpPr>
          <a:xfrm>
            <a:off x="5235661" y="2637156"/>
            <a:ext cx="1184832" cy="2981254"/>
            <a:chOff x="6980881" y="2373207"/>
            <a:chExt cx="1579776" cy="3975005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A65D4AFB-E9C1-444B-9773-7E33775495C6}"/>
                </a:ext>
              </a:extLst>
            </p:cNvPr>
            <p:cNvGrpSpPr/>
            <p:nvPr/>
          </p:nvGrpSpPr>
          <p:grpSpPr>
            <a:xfrm>
              <a:off x="7275309" y="2429910"/>
              <a:ext cx="1285348" cy="3918302"/>
              <a:chOff x="7275309" y="2429910"/>
              <a:chExt cx="1285348" cy="3918302"/>
            </a:xfrm>
          </p:grpSpPr>
          <p:sp>
            <p:nvSpPr>
              <p:cNvPr id="130" name="等腰三角形 129">
                <a:extLst>
                  <a:ext uri="{FF2B5EF4-FFF2-40B4-BE49-F238E27FC236}">
                    <a16:creationId xmlns="" xmlns:a16="http://schemas.microsoft.com/office/drawing/2014/main" id="{25436976-2CFA-4046-8A98-5432B81E1CB7}"/>
                  </a:ext>
                </a:extLst>
              </p:cNvPr>
              <p:cNvSpPr/>
              <p:nvPr/>
            </p:nvSpPr>
            <p:spPr>
              <a:xfrm rot="10800000">
                <a:off x="8038014" y="2429910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3" name="等腰三角形 152">
                <a:extLst>
                  <a:ext uri="{FF2B5EF4-FFF2-40B4-BE49-F238E27FC236}">
                    <a16:creationId xmlns="" xmlns:a16="http://schemas.microsoft.com/office/drawing/2014/main" id="{A9C09AF4-F8D3-4B57-A628-E5422B486A07}"/>
                  </a:ext>
                </a:extLst>
              </p:cNvPr>
              <p:cNvSpPr/>
              <p:nvPr/>
            </p:nvSpPr>
            <p:spPr>
              <a:xfrm>
                <a:off x="7292324" y="3687962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="" xmlns:a16="http://schemas.microsoft.com/office/drawing/2014/main" id="{4BEAA544-AF25-4043-BB48-68855F6961D1}"/>
                  </a:ext>
                </a:extLst>
              </p:cNvPr>
              <p:cNvSpPr/>
              <p:nvPr/>
            </p:nvSpPr>
            <p:spPr>
              <a:xfrm rot="10800000">
                <a:off x="7275309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="" xmlns:a16="http://schemas.microsoft.com/office/drawing/2014/main" id="{605068B5-AFFB-45E9-93A0-4FAE3B7A8810}"/>
                  </a:ext>
                </a:extLst>
              </p:cNvPr>
              <p:cNvSpPr/>
              <p:nvPr/>
            </p:nvSpPr>
            <p:spPr>
              <a:xfrm>
                <a:off x="7294287" y="5829695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="" xmlns:a16="http://schemas.microsoft.com/office/drawing/2014/main" id="{885F06D2-0287-49DB-A66D-20FF9CEE54CD}"/>
                    </a:ext>
                  </a:extLst>
                </p:cNvPr>
                <p:cNvSpPr txBox="1"/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85F06D2-0287-49DB-A66D-20FF9CEE5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21E696A1-4A0B-4A4A-9FB0-FE5E1328EEFD}"/>
              </a:ext>
            </a:extLst>
          </p:cNvPr>
          <p:cNvSpPr/>
          <p:nvPr/>
        </p:nvSpPr>
        <p:spPr>
          <a:xfrm>
            <a:off x="1228639" y="3926059"/>
            <a:ext cx="1550146" cy="128126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3" name="椭圆 122">
            <a:extLst>
              <a:ext uri="{FF2B5EF4-FFF2-40B4-BE49-F238E27FC236}">
                <a16:creationId xmlns="" xmlns:a16="http://schemas.microsoft.com/office/drawing/2014/main" id="{D46F530A-F5B2-4B4D-8137-201B9E175B0F}"/>
              </a:ext>
            </a:extLst>
          </p:cNvPr>
          <p:cNvSpPr/>
          <p:nvPr/>
        </p:nvSpPr>
        <p:spPr>
          <a:xfrm>
            <a:off x="5165282" y="2206948"/>
            <a:ext cx="1550146" cy="128126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8A84D520-1D0A-4EED-9F1D-E9D8B5510B11}"/>
              </a:ext>
            </a:extLst>
          </p:cNvPr>
          <p:cNvGrpSpPr/>
          <p:nvPr/>
        </p:nvGrpSpPr>
        <p:grpSpPr>
          <a:xfrm>
            <a:off x="3192245" y="2612111"/>
            <a:ext cx="2171550" cy="3009407"/>
            <a:chOff x="4256326" y="2339815"/>
            <a:chExt cx="2895400" cy="4012542"/>
          </a:xfrm>
        </p:grpSpPr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3C3600D1-1570-4603-B03A-2C7D69F07B3A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="" xmlns:a16="http://schemas.microsoft.com/office/drawing/2014/main" id="{B6E4F125-7139-4CD3-BEE0-27957A82F3A4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1642517" cy="4003653"/>
                <a:chOff x="4256326" y="2339815"/>
                <a:chExt cx="1642517" cy="40036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="" xmlns:a16="http://schemas.microsoft.com/office/drawing/2014/main" id="{F7888672-6488-4BFE-85E6-DEB354098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=6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="" id="{F7888672-6488-4BFE-85E6-DEB354098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等腰三角形 138">
                  <a:extLst>
                    <a:ext uri="{FF2B5EF4-FFF2-40B4-BE49-F238E27FC236}">
                      <a16:creationId xmlns="" xmlns:a16="http://schemas.microsoft.com/office/drawing/2014/main" id="{DA5B1A1E-0947-4CC2-8B52-4A7B2947B47A}"/>
                    </a:ext>
                  </a:extLst>
                </p:cNvPr>
                <p:cNvSpPr/>
                <p:nvPr/>
              </p:nvSpPr>
              <p:spPr>
                <a:xfrm rot="10800000">
                  <a:off x="5360732" y="2437755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="" xmlns:a16="http://schemas.microsoft.com/office/drawing/2014/main" id="{8C9DCF05-9C37-4BCA-9A41-6B49DA836F9A}"/>
                    </a:ext>
                  </a:extLst>
                </p:cNvPr>
                <p:cNvSpPr/>
                <p:nvPr/>
              </p:nvSpPr>
              <p:spPr>
                <a:xfrm rot="10800000">
                  <a:off x="4766324" y="4729410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="" xmlns:a16="http://schemas.microsoft.com/office/drawing/2014/main" id="{570BB349-5B7C-48DE-8823-01A2984376B2}"/>
                    </a:ext>
                  </a:extLst>
                </p:cNvPr>
                <p:cNvSpPr/>
                <p:nvPr/>
              </p:nvSpPr>
              <p:spPr>
                <a:xfrm>
                  <a:off x="4768578" y="582495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1 w 448944"/>
                    <a:gd name="connsiteY1" fmla="*/ 18038 h 448944"/>
                    <a:gd name="connsiteX2" fmla="*/ 435761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1" y="18038"/>
                      </a:lnTo>
                      <a:lnTo>
                        <a:pt x="435761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6</a:t>
                  </a:r>
                </a:p>
              </p:txBody>
            </p:sp>
            <p:sp>
              <p:nvSpPr>
                <p:cNvPr id="146" name="等腰三角形 145">
                  <a:extLst>
                    <a:ext uri="{FF2B5EF4-FFF2-40B4-BE49-F238E27FC236}">
                      <a16:creationId xmlns="" xmlns:a16="http://schemas.microsoft.com/office/drawing/2014/main" id="{46479FBB-0AD6-49AD-A13D-151BC463733A}"/>
                    </a:ext>
                  </a:extLst>
                </p:cNvPr>
                <p:cNvSpPr/>
                <p:nvPr/>
              </p:nvSpPr>
              <p:spPr>
                <a:xfrm>
                  <a:off x="5356842" y="3686768"/>
                  <a:ext cx="542001" cy="518517"/>
                </a:xfrm>
                <a:prstGeom prst="triangle">
                  <a:avLst/>
                </a:pr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47" name="等腰三角形 146">
                <a:extLst>
                  <a:ext uri="{FF2B5EF4-FFF2-40B4-BE49-F238E27FC236}">
                    <a16:creationId xmlns="" xmlns:a16="http://schemas.microsoft.com/office/drawing/2014/main" id="{2EEC8EAC-765B-495E-BBF7-7E2827F79D84}"/>
                  </a:ext>
                </a:extLst>
              </p:cNvPr>
              <p:cNvSpPr/>
              <p:nvPr/>
            </p:nvSpPr>
            <p:spPr>
              <a:xfrm>
                <a:off x="6104549" y="3681373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等腰三角形 147">
                <a:extLst>
                  <a:ext uri="{FF2B5EF4-FFF2-40B4-BE49-F238E27FC236}">
                    <a16:creationId xmlns="" xmlns:a16="http://schemas.microsoft.com/office/drawing/2014/main" id="{5E7DC911-1994-4D39-BB21-80B38E943A57}"/>
                  </a:ext>
                </a:extLst>
              </p:cNvPr>
              <p:cNvSpPr/>
              <p:nvPr/>
            </p:nvSpPr>
            <p:spPr>
              <a:xfrm rot="10800000">
                <a:off x="5976079" y="4730649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等腰三角形 148">
                <a:extLst>
                  <a:ext uri="{FF2B5EF4-FFF2-40B4-BE49-F238E27FC236}">
                    <a16:creationId xmlns="" xmlns:a16="http://schemas.microsoft.com/office/drawing/2014/main" id="{C67F9579-1E1D-4DE7-8F63-B292BDC555F3}"/>
                  </a:ext>
                </a:extLst>
              </p:cNvPr>
              <p:cNvSpPr/>
              <p:nvPr/>
            </p:nvSpPr>
            <p:spPr>
              <a:xfrm rot="10800000">
                <a:off x="6613586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="" xmlns:a16="http://schemas.microsoft.com/office/drawing/2014/main" id="{216594A6-9AD9-43C4-A867-8067CD477BE3}"/>
                  </a:ext>
                </a:extLst>
              </p:cNvPr>
              <p:cNvSpPr/>
              <p:nvPr/>
            </p:nvSpPr>
            <p:spPr>
              <a:xfrm>
                <a:off x="5355736" y="583007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="" xmlns:a16="http://schemas.microsoft.com/office/drawing/2014/main" id="{4F47944F-68C6-4261-A436-F70C609A3D6E}"/>
                  </a:ext>
                </a:extLst>
              </p:cNvPr>
              <p:cNvSpPr/>
              <p:nvPr/>
            </p:nvSpPr>
            <p:spPr>
              <a:xfrm>
                <a:off x="5993741" y="5833840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="" xmlns:a16="http://schemas.microsoft.com/office/drawing/2014/main" id="{74492E1B-DFC5-4892-8172-5D46D3D00A50}"/>
                  </a:ext>
                </a:extLst>
              </p:cNvPr>
              <p:cNvSpPr/>
              <p:nvPr/>
            </p:nvSpPr>
            <p:spPr>
              <a:xfrm>
                <a:off x="6609725" y="5833718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="" xmlns:a16="http://schemas.microsoft.com/office/drawing/2014/main" id="{D9F89719-DFD6-4FF5-9F65-3CBED8444EF2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9F89719-DFD6-4FF5-9F65-3CBED8444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" name="椭圆 121">
            <a:extLst>
              <a:ext uri="{FF2B5EF4-FFF2-40B4-BE49-F238E27FC236}">
                <a16:creationId xmlns="" xmlns:a16="http://schemas.microsoft.com/office/drawing/2014/main" id="{988C3DDE-B882-48BC-A801-BAD93681EE2E}"/>
              </a:ext>
            </a:extLst>
          </p:cNvPr>
          <p:cNvSpPr/>
          <p:nvPr/>
        </p:nvSpPr>
        <p:spPr>
          <a:xfrm>
            <a:off x="3626862" y="3917823"/>
            <a:ext cx="1550146" cy="128126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542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Minimax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dirty="0" err="1"/>
              <a:t>Minimax</a:t>
            </a:r>
            <a:r>
              <a:rPr lang="zh-CN" altLang="en-US" dirty="0"/>
              <a:t>算法普遍</a:t>
            </a:r>
            <a:r>
              <a:rPr lang="zh-CN" altLang="en-US" dirty="0" smtClean="0"/>
              <a:t>用于博弈</a:t>
            </a:r>
            <a:r>
              <a:rPr lang="zh-CN" altLang="en-US" dirty="0"/>
              <a:t>游戏中</a:t>
            </a:r>
            <a:r>
              <a:rPr lang="zh-CN" altLang="en-US" dirty="0" smtClean="0"/>
              <a:t>，一方</a:t>
            </a:r>
            <a:r>
              <a:rPr lang="zh-CN" altLang="en-US" dirty="0"/>
              <a:t>要将自己的利益最大化，而另一方要</a:t>
            </a:r>
            <a:r>
              <a:rPr lang="zh-CN" altLang="en-US" dirty="0" smtClean="0"/>
              <a:t>让对方的</a:t>
            </a:r>
            <a:r>
              <a:rPr lang="zh-CN" altLang="en-US" dirty="0"/>
              <a:t>利益最小</a:t>
            </a:r>
            <a:r>
              <a:rPr lang="zh-CN" altLang="en-US" dirty="0" smtClean="0"/>
              <a:t>化。</a:t>
            </a:r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39807D13-4938-44AC-9BE4-C3D1D668A68F}"/>
              </a:ext>
            </a:extLst>
          </p:cNvPr>
          <p:cNvGrpSpPr/>
          <p:nvPr/>
        </p:nvGrpSpPr>
        <p:grpSpPr>
          <a:xfrm>
            <a:off x="827584" y="2780928"/>
            <a:ext cx="6840760" cy="3939540"/>
            <a:chOff x="4938490" y="2029282"/>
            <a:chExt cx="6840760" cy="3939540"/>
          </a:xfrm>
        </p:grpSpPr>
        <p:grpSp>
          <p:nvGrpSpPr>
            <p:cNvPr id="12" name="图形 6">
              <a:extLst>
                <a:ext uri="{FF2B5EF4-FFF2-40B4-BE49-F238E27FC236}">
                  <a16:creationId xmlns="" xmlns:a16="http://schemas.microsoft.com/office/drawing/2014/main" id="{EA19E4BD-DE6C-4170-B151-5AEE58E12625}"/>
                </a:ext>
              </a:extLst>
            </p:cNvPr>
            <p:cNvGrpSpPr/>
            <p:nvPr/>
          </p:nvGrpSpPr>
          <p:grpSpPr>
            <a:xfrm>
              <a:off x="5524500" y="2142067"/>
              <a:ext cx="6254750" cy="3658270"/>
              <a:chOff x="5524500" y="2142067"/>
              <a:chExt cx="6254750" cy="3658270"/>
            </a:xfrm>
          </p:grpSpPr>
          <p:sp>
            <p:nvSpPr>
              <p:cNvPr id="14" name="任意多边形: 形状 80">
                <a:extLst>
                  <a:ext uri="{FF2B5EF4-FFF2-40B4-BE49-F238E27FC236}">
                    <a16:creationId xmlns="" xmlns:a16="http://schemas.microsoft.com/office/drawing/2014/main" id="{60AAA691-1ED5-41AB-96B2-7D26D91D228D}"/>
                  </a:ext>
                </a:extLst>
              </p:cNvPr>
              <p:cNvSpPr/>
              <p:nvPr/>
            </p:nvSpPr>
            <p:spPr>
              <a:xfrm>
                <a:off x="8812482" y="2137606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5" name="任意多边形: 形状 81">
                <a:extLst>
                  <a:ext uri="{FF2B5EF4-FFF2-40B4-BE49-F238E27FC236}">
                    <a16:creationId xmlns="" xmlns:a16="http://schemas.microsoft.com/office/drawing/2014/main" id="{1AC0F327-DEA2-4B42-9028-62C2BCA5DFF4}"/>
                  </a:ext>
                </a:extLst>
              </p:cNvPr>
              <p:cNvSpPr/>
              <p:nvPr/>
            </p:nvSpPr>
            <p:spPr>
              <a:xfrm>
                <a:off x="7491936" y="292279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3</a:t>
                </a:r>
                <a:endParaRPr lang="zh-CN" altLang="en-US" sz="1400" dirty="0"/>
              </a:p>
            </p:txBody>
          </p:sp>
          <p:sp>
            <p:nvSpPr>
              <p:cNvPr id="16" name="任意多边形: 形状 82">
                <a:extLst>
                  <a:ext uri="{FF2B5EF4-FFF2-40B4-BE49-F238E27FC236}">
                    <a16:creationId xmlns="" xmlns:a16="http://schemas.microsoft.com/office/drawing/2014/main" id="{88B3B19F-9BB4-4F4B-9382-91CA9230501B}"/>
                  </a:ext>
                </a:extLst>
              </p:cNvPr>
              <p:cNvSpPr/>
              <p:nvPr/>
            </p:nvSpPr>
            <p:spPr>
              <a:xfrm>
                <a:off x="10168719" y="292279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17" name="任意多边形: 形状 83">
                <a:extLst>
                  <a:ext uri="{FF2B5EF4-FFF2-40B4-BE49-F238E27FC236}">
                    <a16:creationId xmlns="" xmlns:a16="http://schemas.microsoft.com/office/drawing/2014/main" id="{F23934AE-7AC3-4401-9FEC-D49FB7608E5B}"/>
                  </a:ext>
                </a:extLst>
              </p:cNvPr>
              <p:cNvSpPr/>
              <p:nvPr/>
            </p:nvSpPr>
            <p:spPr>
              <a:xfrm>
                <a:off x="6778127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</a:t>
                </a:r>
                <a:endParaRPr lang="zh-CN" altLang="en-US" dirty="0"/>
              </a:p>
            </p:txBody>
          </p:sp>
          <p:sp>
            <p:nvSpPr>
              <p:cNvPr id="18" name="任意多边形: 形状 84">
                <a:extLst>
                  <a:ext uri="{FF2B5EF4-FFF2-40B4-BE49-F238E27FC236}">
                    <a16:creationId xmlns="" xmlns:a16="http://schemas.microsoft.com/office/drawing/2014/main" id="{0BAA69E3-60F7-4A7C-9081-E083847A36C4}"/>
                  </a:ext>
                </a:extLst>
              </p:cNvPr>
              <p:cNvSpPr/>
              <p:nvPr/>
            </p:nvSpPr>
            <p:spPr>
              <a:xfrm>
                <a:off x="8116518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3</a:t>
                </a:r>
                <a:endParaRPr lang="zh-CN" altLang="en-US" sz="1400" dirty="0"/>
              </a:p>
            </p:txBody>
          </p:sp>
          <p:sp>
            <p:nvSpPr>
              <p:cNvPr id="19" name="任意多边形: 形状 85">
                <a:extLst>
                  <a:ext uri="{FF2B5EF4-FFF2-40B4-BE49-F238E27FC236}">
                    <a16:creationId xmlns="" xmlns:a16="http://schemas.microsoft.com/office/drawing/2014/main" id="{2180CE98-0EB3-44C2-BA7E-878878C07CFA}"/>
                  </a:ext>
                </a:extLst>
              </p:cNvPr>
              <p:cNvSpPr/>
              <p:nvPr/>
            </p:nvSpPr>
            <p:spPr>
              <a:xfrm>
                <a:off x="9544136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20" name="任意多边形: 形状 86">
                <a:extLst>
                  <a:ext uri="{FF2B5EF4-FFF2-40B4-BE49-F238E27FC236}">
                    <a16:creationId xmlns="" xmlns:a16="http://schemas.microsoft.com/office/drawing/2014/main" id="{179E2AEC-B3B5-4D88-8F67-2881E49B521F}"/>
                  </a:ext>
                </a:extLst>
              </p:cNvPr>
              <p:cNvSpPr/>
              <p:nvPr/>
            </p:nvSpPr>
            <p:spPr>
              <a:xfrm>
                <a:off x="10953909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21" name="任意多边形: 形状 87">
                <a:extLst>
                  <a:ext uri="{FF2B5EF4-FFF2-40B4-BE49-F238E27FC236}">
                    <a16:creationId xmlns="" xmlns:a16="http://schemas.microsoft.com/office/drawing/2014/main" id="{36601284-756E-413F-9B1E-623362E8378A}"/>
                  </a:ext>
                </a:extLst>
              </p:cNvPr>
              <p:cNvSpPr/>
              <p:nvPr/>
            </p:nvSpPr>
            <p:spPr>
              <a:xfrm>
                <a:off x="6224925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</a:t>
                </a:r>
                <a:endParaRPr lang="zh-CN" altLang="en-US" dirty="0"/>
              </a:p>
            </p:txBody>
          </p:sp>
          <p:sp>
            <p:nvSpPr>
              <p:cNvPr id="22" name="任意多边形: 形状 88">
                <a:extLst>
                  <a:ext uri="{FF2B5EF4-FFF2-40B4-BE49-F238E27FC236}">
                    <a16:creationId xmlns="" xmlns:a16="http://schemas.microsoft.com/office/drawing/2014/main" id="{1CBDDE33-094E-4421-A87A-7FCFA6539C0E}"/>
                  </a:ext>
                </a:extLst>
              </p:cNvPr>
              <p:cNvSpPr/>
              <p:nvPr/>
            </p:nvSpPr>
            <p:spPr>
              <a:xfrm>
                <a:off x="7313483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23" name="任意多边形: 形状 89">
                <a:extLst>
                  <a:ext uri="{FF2B5EF4-FFF2-40B4-BE49-F238E27FC236}">
                    <a16:creationId xmlns="" xmlns:a16="http://schemas.microsoft.com/office/drawing/2014/main" id="{C9531BBB-5721-438D-A1A4-A959759DFD0B}"/>
                  </a:ext>
                </a:extLst>
              </p:cNvPr>
              <p:cNvSpPr/>
              <p:nvPr/>
            </p:nvSpPr>
            <p:spPr>
              <a:xfrm>
                <a:off x="8116518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3</a:t>
                </a:r>
                <a:endParaRPr lang="zh-CN" altLang="en-US" sz="1400" dirty="0"/>
              </a:p>
            </p:txBody>
          </p:sp>
          <p:sp>
            <p:nvSpPr>
              <p:cNvPr id="24" name="任意多边形: 形状 90">
                <a:extLst>
                  <a:ext uri="{FF2B5EF4-FFF2-40B4-BE49-F238E27FC236}">
                    <a16:creationId xmlns="" xmlns:a16="http://schemas.microsoft.com/office/drawing/2014/main" id="{961F3726-1BAB-4407-AF11-29D6E5B662E0}"/>
                  </a:ext>
                </a:extLst>
              </p:cNvPr>
              <p:cNvSpPr/>
              <p:nvPr/>
            </p:nvSpPr>
            <p:spPr>
              <a:xfrm>
                <a:off x="9008779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25" name="任意多边形: 形状 91">
                <a:extLst>
                  <a:ext uri="{FF2B5EF4-FFF2-40B4-BE49-F238E27FC236}">
                    <a16:creationId xmlns="" xmlns:a16="http://schemas.microsoft.com/office/drawing/2014/main" id="{C3AAD075-74D6-498C-91FC-4228800C6CD6}"/>
                  </a:ext>
                </a:extLst>
              </p:cNvPr>
              <p:cNvSpPr/>
              <p:nvPr/>
            </p:nvSpPr>
            <p:spPr>
              <a:xfrm>
                <a:off x="10079493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</a:t>
                </a:r>
                <a:r>
                  <a:rPr lang="zh-CN" altLang="en-US" sz="1400" dirty="0"/>
                  <a:t>∞</a:t>
                </a:r>
              </a:p>
            </p:txBody>
          </p:sp>
          <p:sp>
            <p:nvSpPr>
              <p:cNvPr id="26" name="任意多边形: 形状 92">
                <a:extLst>
                  <a:ext uri="{FF2B5EF4-FFF2-40B4-BE49-F238E27FC236}">
                    <a16:creationId xmlns="" xmlns:a16="http://schemas.microsoft.com/office/drawing/2014/main" id="{99B1A9DB-82CD-4B2E-B2ED-4038929F19CA}"/>
                  </a:ext>
                </a:extLst>
              </p:cNvPr>
              <p:cNvSpPr/>
              <p:nvPr/>
            </p:nvSpPr>
            <p:spPr>
              <a:xfrm>
                <a:off x="10953909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27" name="任意多边形: 形状 93">
                <a:extLst>
                  <a:ext uri="{FF2B5EF4-FFF2-40B4-BE49-F238E27FC236}">
                    <a16:creationId xmlns="" xmlns:a16="http://schemas.microsoft.com/office/drawing/2014/main" id="{A9A1E876-CBB3-405C-A37E-32097E0C1A69}"/>
                  </a:ext>
                </a:extLst>
              </p:cNvPr>
              <p:cNvSpPr/>
              <p:nvPr/>
            </p:nvSpPr>
            <p:spPr>
              <a:xfrm>
                <a:off x="5975092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</a:t>
                </a:r>
                <a:endParaRPr lang="zh-CN" altLang="en-US" dirty="0"/>
              </a:p>
            </p:txBody>
          </p:sp>
          <p:sp>
            <p:nvSpPr>
              <p:cNvPr id="28" name="任意多边形: 形状 94">
                <a:extLst>
                  <a:ext uri="{FF2B5EF4-FFF2-40B4-BE49-F238E27FC236}">
                    <a16:creationId xmlns="" xmlns:a16="http://schemas.microsoft.com/office/drawing/2014/main" id="{88E06623-FE2A-45BA-9050-CF05AA4250C0}"/>
                  </a:ext>
                </a:extLst>
              </p:cNvPr>
              <p:cNvSpPr/>
              <p:nvPr/>
            </p:nvSpPr>
            <p:spPr>
              <a:xfrm>
                <a:off x="649260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+</a:t>
                </a:r>
                <a:r>
                  <a:rPr lang="zh-CN" altLang="en-US" sz="1200" dirty="0"/>
                  <a:t>∞</a:t>
                </a:r>
              </a:p>
            </p:txBody>
          </p:sp>
          <p:sp>
            <p:nvSpPr>
              <p:cNvPr id="29" name="任意多边形: 形状 95">
                <a:extLst>
                  <a:ext uri="{FF2B5EF4-FFF2-40B4-BE49-F238E27FC236}">
                    <a16:creationId xmlns="" xmlns:a16="http://schemas.microsoft.com/office/drawing/2014/main" id="{48780052-5111-453A-BA8C-B52D1EEABDDA}"/>
                  </a:ext>
                </a:extLst>
              </p:cNvPr>
              <p:cNvSpPr/>
              <p:nvPr/>
            </p:nvSpPr>
            <p:spPr>
              <a:xfrm>
                <a:off x="731348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0" name="任意多边形: 形状 96">
                <a:extLst>
                  <a:ext uri="{FF2B5EF4-FFF2-40B4-BE49-F238E27FC236}">
                    <a16:creationId xmlns="" xmlns:a16="http://schemas.microsoft.com/office/drawing/2014/main" id="{83E43472-B566-4C35-9E79-CB062B0044DB}"/>
                  </a:ext>
                </a:extLst>
              </p:cNvPr>
              <p:cNvSpPr/>
              <p:nvPr/>
            </p:nvSpPr>
            <p:spPr>
              <a:xfrm>
                <a:off x="8116518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3</a:t>
                </a:r>
                <a:endParaRPr lang="zh-CN" altLang="en-US" sz="1400" dirty="0"/>
              </a:p>
            </p:txBody>
          </p:sp>
          <p:sp>
            <p:nvSpPr>
              <p:cNvPr id="31" name="任意多边形: 形状 97">
                <a:extLst>
                  <a:ext uri="{FF2B5EF4-FFF2-40B4-BE49-F238E27FC236}">
                    <a16:creationId xmlns="" xmlns:a16="http://schemas.microsoft.com/office/drawing/2014/main" id="{9DB8DAAA-1821-4DD1-82AD-7E524AC7D809}"/>
                  </a:ext>
                </a:extLst>
              </p:cNvPr>
              <p:cNvSpPr/>
              <p:nvPr/>
            </p:nvSpPr>
            <p:spPr>
              <a:xfrm>
                <a:off x="8741101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32" name="任意多边形: 形状 98">
                <a:extLst>
                  <a:ext uri="{FF2B5EF4-FFF2-40B4-BE49-F238E27FC236}">
                    <a16:creationId xmlns="" xmlns:a16="http://schemas.microsoft.com/office/drawing/2014/main" id="{EB42422F-391D-4CE8-AC0C-62A54EAA4E11}"/>
                  </a:ext>
                </a:extLst>
              </p:cNvPr>
              <p:cNvSpPr/>
              <p:nvPr/>
            </p:nvSpPr>
            <p:spPr>
              <a:xfrm>
                <a:off x="925861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3" name="任意多边形: 形状 99">
                <a:extLst>
                  <a:ext uri="{FF2B5EF4-FFF2-40B4-BE49-F238E27FC236}">
                    <a16:creationId xmlns="" xmlns:a16="http://schemas.microsoft.com/office/drawing/2014/main" id="{940A16C8-C48A-4190-BCA2-C09722972E02}"/>
                  </a:ext>
                </a:extLst>
              </p:cNvPr>
              <p:cNvSpPr/>
              <p:nvPr/>
            </p:nvSpPr>
            <p:spPr>
              <a:xfrm>
                <a:off x="1007949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</a:t>
                </a:r>
                <a:r>
                  <a:rPr lang="zh-CN" altLang="en-US" sz="1400" dirty="0"/>
                  <a:t>∞</a:t>
                </a:r>
              </a:p>
            </p:txBody>
          </p:sp>
          <p:sp>
            <p:nvSpPr>
              <p:cNvPr id="34" name="任意多边形: 形状 100">
                <a:extLst>
                  <a:ext uri="{FF2B5EF4-FFF2-40B4-BE49-F238E27FC236}">
                    <a16:creationId xmlns="" xmlns:a16="http://schemas.microsoft.com/office/drawing/2014/main" id="{C408F9A6-19A5-45FC-B7B7-DC0A3CEFB73A}"/>
                  </a:ext>
                </a:extLst>
              </p:cNvPr>
              <p:cNvSpPr/>
              <p:nvPr/>
            </p:nvSpPr>
            <p:spPr>
              <a:xfrm>
                <a:off x="10686230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35" name="任意多边形: 形状 101">
                <a:extLst>
                  <a:ext uri="{FF2B5EF4-FFF2-40B4-BE49-F238E27FC236}">
                    <a16:creationId xmlns="" xmlns:a16="http://schemas.microsoft.com/office/drawing/2014/main" id="{F713A416-FC07-475A-ABEF-9D65995E51A9}"/>
                  </a:ext>
                </a:extLst>
              </p:cNvPr>
              <p:cNvSpPr/>
              <p:nvPr/>
            </p:nvSpPr>
            <p:spPr>
              <a:xfrm>
                <a:off x="11239432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-5</a:t>
                </a:r>
                <a:endParaRPr lang="zh-CN" altLang="en-US" dirty="0"/>
              </a:p>
            </p:txBody>
          </p:sp>
          <p:sp>
            <p:nvSpPr>
              <p:cNvPr id="36" name="任意多边形: 形状 102">
                <a:extLst>
                  <a:ext uri="{FF2B5EF4-FFF2-40B4-BE49-F238E27FC236}">
                    <a16:creationId xmlns="" xmlns:a16="http://schemas.microsoft.com/office/drawing/2014/main" id="{A7B93580-F3C4-49CF-8CCA-71C1A72CB829}"/>
                  </a:ext>
                </a:extLst>
              </p:cNvPr>
              <p:cNvSpPr/>
              <p:nvPr/>
            </p:nvSpPr>
            <p:spPr>
              <a:xfrm>
                <a:off x="7750334" y="2664040"/>
                <a:ext cx="2614325" cy="205220"/>
              </a:xfrm>
              <a:custGeom>
                <a:avLst/>
                <a:gdLst>
                  <a:gd name="connsiteX0" fmla="*/ 13741 w 2614324"/>
                  <a:gd name="connsiteY0" fmla="*/ 191836 h 205220"/>
                  <a:gd name="connsiteX1" fmla="*/ 1294770 w 2614324"/>
                  <a:gd name="connsiteY1" fmla="*/ 13384 h 205220"/>
                  <a:gd name="connsiteX2" fmla="*/ 2601299 w 2614324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4324" h="205220">
                    <a:moveTo>
                      <a:pt x="13741" y="191836"/>
                    </a:moveTo>
                    <a:cubicBezTo>
                      <a:pt x="13741" y="191836"/>
                      <a:pt x="-43622" y="191836"/>
                      <a:pt x="1294770" y="13384"/>
                    </a:cubicBezTo>
                    <a:cubicBezTo>
                      <a:pt x="2543935" y="191836"/>
                      <a:pt x="2601299" y="191836"/>
                      <a:pt x="2601299" y="191836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103">
                <a:extLst>
                  <a:ext uri="{FF2B5EF4-FFF2-40B4-BE49-F238E27FC236}">
                    <a16:creationId xmlns="" xmlns:a16="http://schemas.microsoft.com/office/drawing/2014/main" id="{AC62B287-640B-4D85-AB09-FB165695664A}"/>
                  </a:ext>
                </a:extLst>
              </p:cNvPr>
              <p:cNvSpPr/>
              <p:nvPr/>
            </p:nvSpPr>
            <p:spPr>
              <a:xfrm>
                <a:off x="7036882" y="3449229"/>
                <a:ext cx="1275933" cy="205220"/>
              </a:xfrm>
              <a:custGeom>
                <a:avLst/>
                <a:gdLst>
                  <a:gd name="connsiteX0" fmla="*/ 13384 w 1275933"/>
                  <a:gd name="connsiteY0" fmla="*/ 191836 h 205220"/>
                  <a:gd name="connsiteX1" fmla="*/ 682580 w 1275933"/>
                  <a:gd name="connsiteY1" fmla="*/ 13384 h 205220"/>
                  <a:gd name="connsiteX2" fmla="*/ 1262549 w 1275933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5933" h="205220">
                    <a:moveTo>
                      <a:pt x="13384" y="191836"/>
                    </a:moveTo>
                    <a:cubicBezTo>
                      <a:pt x="727193" y="13384"/>
                      <a:pt x="682580" y="13384"/>
                      <a:pt x="682580" y="13384"/>
                    </a:cubicBezTo>
                    <a:lnTo>
                      <a:pt x="126254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104">
                <a:extLst>
                  <a:ext uri="{FF2B5EF4-FFF2-40B4-BE49-F238E27FC236}">
                    <a16:creationId xmlns="" xmlns:a16="http://schemas.microsoft.com/office/drawing/2014/main" id="{D6BC700F-4B67-4E1A-BB7F-9B8BF8D77B82}"/>
                  </a:ext>
                </a:extLst>
              </p:cNvPr>
              <p:cNvSpPr/>
              <p:nvPr/>
            </p:nvSpPr>
            <p:spPr>
              <a:xfrm>
                <a:off x="9807353" y="3457518"/>
                <a:ext cx="1365159" cy="205220"/>
              </a:xfrm>
              <a:custGeom>
                <a:avLst/>
                <a:gdLst>
                  <a:gd name="connsiteX0" fmla="*/ 13384 w 1365159"/>
                  <a:gd name="connsiteY0" fmla="*/ 179086 h 205220"/>
                  <a:gd name="connsiteX1" fmla="*/ 593354 w 1365159"/>
                  <a:gd name="connsiteY1" fmla="*/ 13384 h 205220"/>
                  <a:gd name="connsiteX2" fmla="*/ 1351776 w 1365159"/>
                  <a:gd name="connsiteY2" fmla="*/ 198207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5159" h="205220">
                    <a:moveTo>
                      <a:pt x="13384" y="179086"/>
                    </a:moveTo>
                    <a:cubicBezTo>
                      <a:pt x="593354" y="13384"/>
                      <a:pt x="593354" y="13384"/>
                      <a:pt x="593354" y="13384"/>
                    </a:cubicBezTo>
                    <a:lnTo>
                      <a:pt x="1351776" y="198207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105">
                <a:extLst>
                  <a:ext uri="{FF2B5EF4-FFF2-40B4-BE49-F238E27FC236}">
                    <a16:creationId xmlns="" xmlns:a16="http://schemas.microsoft.com/office/drawing/2014/main" id="{9F4DE3E7-482B-4276-9227-C367D5921A3B}"/>
                  </a:ext>
                </a:extLst>
              </p:cNvPr>
              <p:cNvSpPr/>
              <p:nvPr/>
            </p:nvSpPr>
            <p:spPr>
              <a:xfrm>
                <a:off x="6512358" y="4247803"/>
                <a:ext cx="981487" cy="205220"/>
              </a:xfrm>
              <a:custGeom>
                <a:avLst/>
                <a:gdLst>
                  <a:gd name="connsiteX0" fmla="*/ 13384 w 981487"/>
                  <a:gd name="connsiteY0" fmla="*/ 191836 h 205220"/>
                  <a:gd name="connsiteX1" fmla="*/ 497757 w 981487"/>
                  <a:gd name="connsiteY1" fmla="*/ 13384 h 205220"/>
                  <a:gd name="connsiteX2" fmla="*/ 969379 w 981487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1487" h="205220">
                    <a:moveTo>
                      <a:pt x="13384" y="191836"/>
                    </a:moveTo>
                    <a:cubicBezTo>
                      <a:pt x="504128" y="13384"/>
                      <a:pt x="497757" y="13384"/>
                      <a:pt x="497757" y="13384"/>
                    </a:cubicBezTo>
                    <a:lnTo>
                      <a:pt x="96937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106">
                <a:extLst>
                  <a:ext uri="{FF2B5EF4-FFF2-40B4-BE49-F238E27FC236}">
                    <a16:creationId xmlns="" xmlns:a16="http://schemas.microsoft.com/office/drawing/2014/main" id="{F96FFF93-C908-4409-8B4E-84B32D74A109}"/>
                  </a:ext>
                </a:extLst>
              </p:cNvPr>
              <p:cNvSpPr/>
              <p:nvPr/>
            </p:nvSpPr>
            <p:spPr>
              <a:xfrm>
                <a:off x="9289842" y="4247803"/>
                <a:ext cx="981487" cy="205220"/>
              </a:xfrm>
              <a:custGeom>
                <a:avLst/>
                <a:gdLst>
                  <a:gd name="connsiteX0" fmla="*/ 13384 w 981487"/>
                  <a:gd name="connsiteY0" fmla="*/ 191836 h 205220"/>
                  <a:gd name="connsiteX1" fmla="*/ 497757 w 981487"/>
                  <a:gd name="connsiteY1" fmla="*/ 13384 h 205220"/>
                  <a:gd name="connsiteX2" fmla="*/ 969379 w 981487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1487" h="205220">
                    <a:moveTo>
                      <a:pt x="13384" y="191836"/>
                    </a:moveTo>
                    <a:cubicBezTo>
                      <a:pt x="504128" y="13384"/>
                      <a:pt x="497757" y="13384"/>
                      <a:pt x="497757" y="13384"/>
                    </a:cubicBezTo>
                    <a:lnTo>
                      <a:pt x="96937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107">
                <a:extLst>
                  <a:ext uri="{FF2B5EF4-FFF2-40B4-BE49-F238E27FC236}">
                    <a16:creationId xmlns="" xmlns:a16="http://schemas.microsoft.com/office/drawing/2014/main" id="{4196A1D6-A979-4A8D-ADCC-2484CEAF9B8E}"/>
                  </a:ext>
                </a:extLst>
              </p:cNvPr>
              <p:cNvSpPr/>
              <p:nvPr/>
            </p:nvSpPr>
            <p:spPr>
              <a:xfrm>
                <a:off x="6229386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108">
                <a:extLst>
                  <a:ext uri="{FF2B5EF4-FFF2-40B4-BE49-F238E27FC236}">
                    <a16:creationId xmlns="" xmlns:a16="http://schemas.microsoft.com/office/drawing/2014/main" id="{D37BFCB4-031C-461B-8B5A-277627133822}"/>
                  </a:ext>
                </a:extLst>
              </p:cNvPr>
              <p:cNvSpPr/>
              <p:nvPr/>
            </p:nvSpPr>
            <p:spPr>
              <a:xfrm>
                <a:off x="8989025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109">
                <a:extLst>
                  <a:ext uri="{FF2B5EF4-FFF2-40B4-BE49-F238E27FC236}">
                    <a16:creationId xmlns="" xmlns:a16="http://schemas.microsoft.com/office/drawing/2014/main" id="{E2F50BAC-0271-43FF-8730-3F3B25F038AD}"/>
                  </a:ext>
                </a:extLst>
              </p:cNvPr>
              <p:cNvSpPr/>
              <p:nvPr/>
            </p:nvSpPr>
            <p:spPr>
              <a:xfrm>
                <a:off x="10951999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110">
                <a:extLst>
                  <a:ext uri="{FF2B5EF4-FFF2-40B4-BE49-F238E27FC236}">
                    <a16:creationId xmlns="" xmlns:a16="http://schemas.microsoft.com/office/drawing/2014/main" id="{E3E20424-CA09-44B2-B737-D0574D284E9E}"/>
                  </a:ext>
                </a:extLst>
              </p:cNvPr>
              <p:cNvSpPr/>
              <p:nvPr/>
            </p:nvSpPr>
            <p:spPr>
              <a:xfrm>
                <a:off x="7536549" y="5055299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111">
                <a:extLst>
                  <a:ext uri="{FF2B5EF4-FFF2-40B4-BE49-F238E27FC236}">
                    <a16:creationId xmlns="" xmlns:a16="http://schemas.microsoft.com/office/drawing/2014/main" id="{F62CF791-B6CB-4C76-8D22-CE9C75C0FB29}"/>
                  </a:ext>
                </a:extLst>
              </p:cNvPr>
              <p:cNvSpPr/>
              <p:nvPr/>
            </p:nvSpPr>
            <p:spPr>
              <a:xfrm>
                <a:off x="8335122" y="5059760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112">
                <a:extLst>
                  <a:ext uri="{FF2B5EF4-FFF2-40B4-BE49-F238E27FC236}">
                    <a16:creationId xmlns="" xmlns:a16="http://schemas.microsoft.com/office/drawing/2014/main" id="{FDC43E2E-EB96-443D-B1F5-5707838B8E66}"/>
                  </a:ext>
                </a:extLst>
              </p:cNvPr>
              <p:cNvSpPr/>
              <p:nvPr/>
            </p:nvSpPr>
            <p:spPr>
              <a:xfrm>
                <a:off x="10289807" y="5052747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113">
                <a:extLst>
                  <a:ext uri="{FF2B5EF4-FFF2-40B4-BE49-F238E27FC236}">
                    <a16:creationId xmlns="" xmlns:a16="http://schemas.microsoft.com/office/drawing/2014/main" id="{E3AB22D7-CB2A-4C85-905E-0EBE6208B12B}"/>
                  </a:ext>
                </a:extLst>
              </p:cNvPr>
              <p:cNvSpPr/>
              <p:nvPr/>
            </p:nvSpPr>
            <p:spPr>
              <a:xfrm>
                <a:off x="11190358" y="4256726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114">
                <a:extLst>
                  <a:ext uri="{FF2B5EF4-FFF2-40B4-BE49-F238E27FC236}">
                    <a16:creationId xmlns="" xmlns:a16="http://schemas.microsoft.com/office/drawing/2014/main" id="{4E7B3956-8B45-4A70-AA06-C868372E2A60}"/>
                  </a:ext>
                </a:extLst>
              </p:cNvPr>
              <p:cNvSpPr/>
              <p:nvPr/>
            </p:nvSpPr>
            <p:spPr>
              <a:xfrm>
                <a:off x="8326200" y="4247803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115">
                <a:extLst>
                  <a:ext uri="{FF2B5EF4-FFF2-40B4-BE49-F238E27FC236}">
                    <a16:creationId xmlns="" xmlns:a16="http://schemas.microsoft.com/office/drawing/2014/main" id="{D936D2EC-86CF-4C81-8E77-9BCDC1A963EE}"/>
                  </a:ext>
                </a:extLst>
              </p:cNvPr>
              <p:cNvSpPr/>
              <p:nvPr/>
            </p:nvSpPr>
            <p:spPr>
              <a:xfrm>
                <a:off x="5522269" y="2764419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116">
                <a:extLst>
                  <a:ext uri="{FF2B5EF4-FFF2-40B4-BE49-F238E27FC236}">
                    <a16:creationId xmlns="" xmlns:a16="http://schemas.microsoft.com/office/drawing/2014/main" id="{7A7EEA85-C4B5-41F9-A119-41B1FE292BB4}"/>
                  </a:ext>
                </a:extLst>
              </p:cNvPr>
              <p:cNvSpPr/>
              <p:nvPr/>
            </p:nvSpPr>
            <p:spPr>
              <a:xfrm>
                <a:off x="5522269" y="3567454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117">
                <a:extLst>
                  <a:ext uri="{FF2B5EF4-FFF2-40B4-BE49-F238E27FC236}">
                    <a16:creationId xmlns="" xmlns:a16="http://schemas.microsoft.com/office/drawing/2014/main" id="{6ECFE92F-D8CF-4BCC-A228-D355FC461201}"/>
                  </a:ext>
                </a:extLst>
              </p:cNvPr>
              <p:cNvSpPr/>
              <p:nvPr/>
            </p:nvSpPr>
            <p:spPr>
              <a:xfrm>
                <a:off x="5522269" y="4370489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118">
                <a:extLst>
                  <a:ext uri="{FF2B5EF4-FFF2-40B4-BE49-F238E27FC236}">
                    <a16:creationId xmlns="" xmlns:a16="http://schemas.microsoft.com/office/drawing/2014/main" id="{3EC58197-7FB1-477D-912F-A28E5F135E4D}"/>
                  </a:ext>
                </a:extLst>
              </p:cNvPr>
              <p:cNvSpPr/>
              <p:nvPr/>
            </p:nvSpPr>
            <p:spPr>
              <a:xfrm>
                <a:off x="5522269" y="5173524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119">
                <a:extLst>
                  <a:ext uri="{FF2B5EF4-FFF2-40B4-BE49-F238E27FC236}">
                    <a16:creationId xmlns="" xmlns:a16="http://schemas.microsoft.com/office/drawing/2014/main" id="{61E76A93-C707-41DA-B2CB-A3BB81852211}"/>
                  </a:ext>
                </a:extLst>
              </p:cNvPr>
              <p:cNvSpPr/>
              <p:nvPr/>
            </p:nvSpPr>
            <p:spPr>
              <a:xfrm>
                <a:off x="6134628" y="5034590"/>
                <a:ext cx="151684" cy="285524"/>
              </a:xfrm>
              <a:custGeom>
                <a:avLst/>
                <a:gdLst>
                  <a:gd name="connsiteX0" fmla="*/ 21441 w 151684"/>
                  <a:gd name="connsiteY0" fmla="*/ 268383 h 285523"/>
                  <a:gd name="connsiteX1" fmla="*/ 135454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21441" y="268383"/>
                    </a:moveTo>
                    <a:cubicBezTo>
                      <a:pt x="12331" y="202079"/>
                      <a:pt x="48646" y="94312"/>
                      <a:pt x="13545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120">
                <a:extLst>
                  <a:ext uri="{FF2B5EF4-FFF2-40B4-BE49-F238E27FC236}">
                    <a16:creationId xmlns="" xmlns:a16="http://schemas.microsoft.com/office/drawing/2014/main" id="{1098027C-4895-4289-B753-C44C45EA10AC}"/>
                  </a:ext>
                </a:extLst>
              </p:cNvPr>
              <p:cNvSpPr/>
              <p:nvPr/>
            </p:nvSpPr>
            <p:spPr>
              <a:xfrm>
                <a:off x="6232869" y="4985122"/>
                <a:ext cx="115994" cy="115994"/>
              </a:xfrm>
              <a:custGeom>
                <a:avLst/>
                <a:gdLst>
                  <a:gd name="connsiteX0" fmla="*/ 74335 w 115993"/>
                  <a:gd name="connsiteY0" fmla="*/ 44595 h 115993"/>
                  <a:gd name="connsiteX1" fmla="*/ 65363 w 115993"/>
                  <a:gd name="connsiteY1" fmla="*/ 66309 h 115993"/>
                  <a:gd name="connsiteX2" fmla="*/ 56384 w 115993"/>
                  <a:gd name="connsiteY2" fmla="*/ 88027 h 115993"/>
                  <a:gd name="connsiteX3" fmla="*/ 42070 w 115993"/>
                  <a:gd name="connsiteY3" fmla="*/ 69393 h 115993"/>
                  <a:gd name="connsiteX4" fmla="*/ 27748 w 115993"/>
                  <a:gd name="connsiteY4" fmla="*/ 50763 h 115993"/>
                  <a:gd name="connsiteX5" fmla="*/ 51042 w 115993"/>
                  <a:gd name="connsiteY5" fmla="*/ 47679 h 115993"/>
                  <a:gd name="connsiteX6" fmla="*/ 74335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74335" y="44595"/>
                    </a:moveTo>
                    <a:lnTo>
                      <a:pt x="65363" y="66309"/>
                    </a:lnTo>
                    <a:lnTo>
                      <a:pt x="56384" y="88027"/>
                    </a:lnTo>
                    <a:lnTo>
                      <a:pt x="42070" y="69393"/>
                    </a:lnTo>
                    <a:lnTo>
                      <a:pt x="27748" y="50763"/>
                    </a:lnTo>
                    <a:lnTo>
                      <a:pt x="51042" y="47679"/>
                    </a:lnTo>
                    <a:lnTo>
                      <a:pt x="74335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121">
                <a:extLst>
                  <a:ext uri="{FF2B5EF4-FFF2-40B4-BE49-F238E27FC236}">
                    <a16:creationId xmlns="" xmlns:a16="http://schemas.microsoft.com/office/drawing/2014/main" id="{931E0258-87F7-4178-8100-54D977C0C728}"/>
                  </a:ext>
                </a:extLst>
              </p:cNvPr>
              <p:cNvSpPr/>
              <p:nvPr/>
            </p:nvSpPr>
            <p:spPr>
              <a:xfrm>
                <a:off x="6399255" y="4078782"/>
                <a:ext cx="330137" cy="410440"/>
              </a:xfrm>
              <a:custGeom>
                <a:avLst/>
                <a:gdLst>
                  <a:gd name="connsiteX0" fmla="*/ 20076 w 330136"/>
                  <a:gd name="connsiteY0" fmla="*/ 392318 h 410440"/>
                  <a:gd name="connsiteX1" fmla="*/ 314344 w 330136"/>
                  <a:gd name="connsiteY1" fmla="*/ 20076 h 4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136" h="410440">
                    <a:moveTo>
                      <a:pt x="20076" y="392318"/>
                    </a:moveTo>
                    <a:cubicBezTo>
                      <a:pt x="22503" y="283659"/>
                      <a:pt x="206594" y="85300"/>
                      <a:pt x="31434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122">
                <a:extLst>
                  <a:ext uri="{FF2B5EF4-FFF2-40B4-BE49-F238E27FC236}">
                    <a16:creationId xmlns="" xmlns:a16="http://schemas.microsoft.com/office/drawing/2014/main" id="{A35F11F0-0632-4E2C-A872-5C902BEB93A2}"/>
                  </a:ext>
                </a:extLst>
              </p:cNvPr>
              <p:cNvSpPr/>
              <p:nvPr/>
            </p:nvSpPr>
            <p:spPr>
              <a:xfrm>
                <a:off x="6675051" y="4027607"/>
                <a:ext cx="107071" cy="115994"/>
              </a:xfrm>
              <a:custGeom>
                <a:avLst/>
                <a:gdLst>
                  <a:gd name="connsiteX0" fmla="*/ 74221 w 107071"/>
                  <a:gd name="connsiteY0" fmla="*/ 44799 h 115993"/>
                  <a:gd name="connsiteX1" fmla="*/ 64014 w 107071"/>
                  <a:gd name="connsiteY1" fmla="*/ 65961 h 115993"/>
                  <a:gd name="connsiteX2" fmla="*/ 53799 w 107071"/>
                  <a:gd name="connsiteY2" fmla="*/ 87127 h 115993"/>
                  <a:gd name="connsiteX3" fmla="*/ 40582 w 107071"/>
                  <a:gd name="connsiteY3" fmla="*/ 67699 h 115993"/>
                  <a:gd name="connsiteX4" fmla="*/ 27356 w 107071"/>
                  <a:gd name="connsiteY4" fmla="*/ 48276 h 115993"/>
                  <a:gd name="connsiteX5" fmla="*/ 50789 w 107071"/>
                  <a:gd name="connsiteY5" fmla="*/ 46538 h 115993"/>
                  <a:gd name="connsiteX6" fmla="*/ 74221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74221" y="44799"/>
                    </a:moveTo>
                    <a:lnTo>
                      <a:pt x="64014" y="65961"/>
                    </a:lnTo>
                    <a:lnTo>
                      <a:pt x="53799" y="87127"/>
                    </a:lnTo>
                    <a:lnTo>
                      <a:pt x="40582" y="67699"/>
                    </a:lnTo>
                    <a:lnTo>
                      <a:pt x="27356" y="48276"/>
                    </a:lnTo>
                    <a:lnTo>
                      <a:pt x="50789" y="46538"/>
                    </a:lnTo>
                    <a:lnTo>
                      <a:pt x="74221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123">
                <a:extLst>
                  <a:ext uri="{FF2B5EF4-FFF2-40B4-BE49-F238E27FC236}">
                    <a16:creationId xmlns="" xmlns:a16="http://schemas.microsoft.com/office/drawing/2014/main" id="{CE1ACFF6-3BC6-4454-A4F0-418305993A09}"/>
                  </a:ext>
                </a:extLst>
              </p:cNvPr>
              <p:cNvSpPr/>
              <p:nvPr/>
            </p:nvSpPr>
            <p:spPr>
              <a:xfrm>
                <a:off x="7349903" y="5070806"/>
                <a:ext cx="71381" cy="294446"/>
              </a:xfrm>
              <a:custGeom>
                <a:avLst/>
                <a:gdLst>
                  <a:gd name="connsiteX0" fmla="*/ 53637 w 71380"/>
                  <a:gd name="connsiteY0" fmla="*/ 279653 h 294446"/>
                  <a:gd name="connsiteX1" fmla="*/ 45972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7" y="279653"/>
                    </a:moveTo>
                    <a:cubicBezTo>
                      <a:pt x="17491" y="213349"/>
                      <a:pt x="4223" y="130368"/>
                      <a:pt x="45972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124">
                <a:extLst>
                  <a:ext uri="{FF2B5EF4-FFF2-40B4-BE49-F238E27FC236}">
                    <a16:creationId xmlns="" xmlns:a16="http://schemas.microsoft.com/office/drawing/2014/main" id="{EE2F84E2-5631-4D4C-B069-F4A641F272F6}"/>
                  </a:ext>
                </a:extLst>
              </p:cNvPr>
              <p:cNvSpPr/>
              <p:nvPr/>
            </p:nvSpPr>
            <p:spPr>
              <a:xfrm>
                <a:off x="7350072" y="5012510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125">
                <a:extLst>
                  <a:ext uri="{FF2B5EF4-FFF2-40B4-BE49-F238E27FC236}">
                    <a16:creationId xmlns="" xmlns:a16="http://schemas.microsoft.com/office/drawing/2014/main" id="{5D728704-C357-498C-80C4-2033E3EED001}"/>
                  </a:ext>
                </a:extLst>
              </p:cNvPr>
              <p:cNvSpPr/>
              <p:nvPr/>
            </p:nvSpPr>
            <p:spPr>
              <a:xfrm>
                <a:off x="8141057" y="5061179"/>
                <a:ext cx="71381" cy="294446"/>
              </a:xfrm>
              <a:custGeom>
                <a:avLst/>
                <a:gdLst>
                  <a:gd name="connsiteX0" fmla="*/ 53633 w 71380"/>
                  <a:gd name="connsiteY0" fmla="*/ 279644 h 294446"/>
                  <a:gd name="connsiteX1" fmla="*/ 45968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3" y="279644"/>
                    </a:moveTo>
                    <a:cubicBezTo>
                      <a:pt x="17487" y="213340"/>
                      <a:pt x="4228" y="130359"/>
                      <a:pt x="45968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126">
                <a:extLst>
                  <a:ext uri="{FF2B5EF4-FFF2-40B4-BE49-F238E27FC236}">
                    <a16:creationId xmlns="" xmlns:a16="http://schemas.microsoft.com/office/drawing/2014/main" id="{CCDA3EDC-49B9-41F2-AA4C-B511F7AD25C7}"/>
                  </a:ext>
                </a:extLst>
              </p:cNvPr>
              <p:cNvSpPr/>
              <p:nvPr/>
            </p:nvSpPr>
            <p:spPr>
              <a:xfrm>
                <a:off x="8141224" y="5002873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127">
                <a:extLst>
                  <a:ext uri="{FF2B5EF4-FFF2-40B4-BE49-F238E27FC236}">
                    <a16:creationId xmlns="" xmlns:a16="http://schemas.microsoft.com/office/drawing/2014/main" id="{CD4C9F43-1B61-4A38-9BFD-969BD5A54678}"/>
                  </a:ext>
                </a:extLst>
              </p:cNvPr>
              <p:cNvSpPr/>
              <p:nvPr/>
            </p:nvSpPr>
            <p:spPr>
              <a:xfrm>
                <a:off x="10106407" y="5062856"/>
                <a:ext cx="71381" cy="294446"/>
              </a:xfrm>
              <a:custGeom>
                <a:avLst/>
                <a:gdLst>
                  <a:gd name="connsiteX0" fmla="*/ 53640 w 71380"/>
                  <a:gd name="connsiteY0" fmla="*/ 279653 h 294446"/>
                  <a:gd name="connsiteX1" fmla="*/ 45975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40" y="279653"/>
                    </a:moveTo>
                    <a:cubicBezTo>
                      <a:pt x="17485" y="213349"/>
                      <a:pt x="4226" y="130368"/>
                      <a:pt x="45975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128">
                <a:extLst>
                  <a:ext uri="{FF2B5EF4-FFF2-40B4-BE49-F238E27FC236}">
                    <a16:creationId xmlns="" xmlns:a16="http://schemas.microsoft.com/office/drawing/2014/main" id="{368A591C-C5AF-4A96-9FB5-E87596F35CB2}"/>
                  </a:ext>
                </a:extLst>
              </p:cNvPr>
              <p:cNvSpPr/>
              <p:nvPr/>
            </p:nvSpPr>
            <p:spPr>
              <a:xfrm>
                <a:off x="10106572" y="5004480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129">
                <a:extLst>
                  <a:ext uri="{FF2B5EF4-FFF2-40B4-BE49-F238E27FC236}">
                    <a16:creationId xmlns="" xmlns:a16="http://schemas.microsoft.com/office/drawing/2014/main" id="{34E8A207-8311-4EA8-81BB-55F2B50C7C09}"/>
                  </a:ext>
                </a:extLst>
              </p:cNvPr>
              <p:cNvSpPr/>
              <p:nvPr/>
            </p:nvSpPr>
            <p:spPr>
              <a:xfrm>
                <a:off x="8114289" y="4213531"/>
                <a:ext cx="71381" cy="294446"/>
              </a:xfrm>
              <a:custGeom>
                <a:avLst/>
                <a:gdLst>
                  <a:gd name="connsiteX0" fmla="*/ 53633 w 71380"/>
                  <a:gd name="connsiteY0" fmla="*/ 279644 h 294446"/>
                  <a:gd name="connsiteX1" fmla="*/ 45968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3" y="279644"/>
                    </a:moveTo>
                    <a:cubicBezTo>
                      <a:pt x="17487" y="213340"/>
                      <a:pt x="4228" y="130359"/>
                      <a:pt x="45968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130">
                <a:extLst>
                  <a:ext uri="{FF2B5EF4-FFF2-40B4-BE49-F238E27FC236}">
                    <a16:creationId xmlns="" xmlns:a16="http://schemas.microsoft.com/office/drawing/2014/main" id="{772D0464-BD59-4183-BC7D-C79E974755A1}"/>
                  </a:ext>
                </a:extLst>
              </p:cNvPr>
              <p:cNvSpPr/>
              <p:nvPr/>
            </p:nvSpPr>
            <p:spPr>
              <a:xfrm>
                <a:off x="8114455" y="4155226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131">
                <a:extLst>
                  <a:ext uri="{FF2B5EF4-FFF2-40B4-BE49-F238E27FC236}">
                    <a16:creationId xmlns="" xmlns:a16="http://schemas.microsoft.com/office/drawing/2014/main" id="{C018D8EE-67EE-4B3B-AEEC-75C0F43904CA}"/>
                  </a:ext>
                </a:extLst>
              </p:cNvPr>
              <p:cNvSpPr/>
              <p:nvPr/>
            </p:nvSpPr>
            <p:spPr>
              <a:xfrm>
                <a:off x="10966906" y="4219420"/>
                <a:ext cx="71381" cy="294446"/>
              </a:xfrm>
              <a:custGeom>
                <a:avLst/>
                <a:gdLst>
                  <a:gd name="connsiteX0" fmla="*/ 53637 w 71380"/>
                  <a:gd name="connsiteY0" fmla="*/ 279643 h 294446"/>
                  <a:gd name="connsiteX1" fmla="*/ 45972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7" y="279643"/>
                    </a:moveTo>
                    <a:cubicBezTo>
                      <a:pt x="17491" y="213339"/>
                      <a:pt x="4223" y="130359"/>
                      <a:pt x="45972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132">
                <a:extLst>
                  <a:ext uri="{FF2B5EF4-FFF2-40B4-BE49-F238E27FC236}">
                    <a16:creationId xmlns="" xmlns:a16="http://schemas.microsoft.com/office/drawing/2014/main" id="{E9BBF75B-B730-4B4E-B559-B37637FF7294}"/>
                  </a:ext>
                </a:extLst>
              </p:cNvPr>
              <p:cNvSpPr/>
              <p:nvPr/>
            </p:nvSpPr>
            <p:spPr>
              <a:xfrm>
                <a:off x="10967077" y="4161114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133">
                <a:extLst>
                  <a:ext uri="{FF2B5EF4-FFF2-40B4-BE49-F238E27FC236}">
                    <a16:creationId xmlns="" xmlns:a16="http://schemas.microsoft.com/office/drawing/2014/main" id="{29EB5AE1-EC67-48EE-A66C-D2C8ED900A96}"/>
                  </a:ext>
                </a:extLst>
              </p:cNvPr>
              <p:cNvSpPr/>
              <p:nvPr/>
            </p:nvSpPr>
            <p:spPr>
              <a:xfrm>
                <a:off x="9176266" y="4084876"/>
                <a:ext cx="303369" cy="383672"/>
              </a:xfrm>
              <a:custGeom>
                <a:avLst/>
                <a:gdLst>
                  <a:gd name="connsiteX0" fmla="*/ 20076 w 303368"/>
                  <a:gd name="connsiteY0" fmla="*/ 369780 h 383672"/>
                  <a:gd name="connsiteX1" fmla="*/ 291814 w 303368"/>
                  <a:gd name="connsiteY1" fmla="*/ 20076 h 383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3368" h="383672">
                    <a:moveTo>
                      <a:pt x="20076" y="369780"/>
                    </a:moveTo>
                    <a:cubicBezTo>
                      <a:pt x="22512" y="261120"/>
                      <a:pt x="184065" y="85300"/>
                      <a:pt x="29181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134">
                <a:extLst>
                  <a:ext uri="{FF2B5EF4-FFF2-40B4-BE49-F238E27FC236}">
                    <a16:creationId xmlns="" xmlns:a16="http://schemas.microsoft.com/office/drawing/2014/main" id="{904B6B9C-9236-4CED-99F3-7C18BE639B7C}"/>
                  </a:ext>
                </a:extLst>
              </p:cNvPr>
              <p:cNvSpPr/>
              <p:nvPr/>
            </p:nvSpPr>
            <p:spPr>
              <a:xfrm>
                <a:off x="9434222" y="4029017"/>
                <a:ext cx="107071" cy="115994"/>
              </a:xfrm>
              <a:custGeom>
                <a:avLst/>
                <a:gdLst>
                  <a:gd name="connsiteX0" fmla="*/ 74221 w 107071"/>
                  <a:gd name="connsiteY0" fmla="*/ 44799 h 115993"/>
                  <a:gd name="connsiteX1" fmla="*/ 64014 w 107071"/>
                  <a:gd name="connsiteY1" fmla="*/ 65961 h 115993"/>
                  <a:gd name="connsiteX2" fmla="*/ 53799 w 107071"/>
                  <a:gd name="connsiteY2" fmla="*/ 87127 h 115993"/>
                  <a:gd name="connsiteX3" fmla="*/ 40582 w 107071"/>
                  <a:gd name="connsiteY3" fmla="*/ 67699 h 115993"/>
                  <a:gd name="connsiteX4" fmla="*/ 27356 w 107071"/>
                  <a:gd name="connsiteY4" fmla="*/ 48276 h 115993"/>
                  <a:gd name="connsiteX5" fmla="*/ 50789 w 107071"/>
                  <a:gd name="connsiteY5" fmla="*/ 46538 h 115993"/>
                  <a:gd name="connsiteX6" fmla="*/ 74221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74221" y="44799"/>
                    </a:moveTo>
                    <a:lnTo>
                      <a:pt x="64014" y="65961"/>
                    </a:lnTo>
                    <a:lnTo>
                      <a:pt x="53799" y="87127"/>
                    </a:lnTo>
                    <a:lnTo>
                      <a:pt x="40582" y="67699"/>
                    </a:lnTo>
                    <a:lnTo>
                      <a:pt x="27356" y="48276"/>
                    </a:lnTo>
                    <a:lnTo>
                      <a:pt x="50789" y="46538"/>
                    </a:lnTo>
                    <a:lnTo>
                      <a:pt x="74221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135">
                <a:extLst>
                  <a:ext uri="{FF2B5EF4-FFF2-40B4-BE49-F238E27FC236}">
                    <a16:creationId xmlns="" xmlns:a16="http://schemas.microsoft.com/office/drawing/2014/main" id="{ED29C70B-A425-47F2-BE1B-DFBA9540B44D}"/>
                  </a:ext>
                </a:extLst>
              </p:cNvPr>
              <p:cNvSpPr/>
              <p:nvPr/>
            </p:nvSpPr>
            <p:spPr>
              <a:xfrm>
                <a:off x="9417605" y="5033412"/>
                <a:ext cx="151684" cy="285524"/>
              </a:xfrm>
              <a:custGeom>
                <a:avLst/>
                <a:gdLst>
                  <a:gd name="connsiteX0" fmla="*/ 134089 w 151684"/>
                  <a:gd name="connsiteY0" fmla="*/ 268383 h 285523"/>
                  <a:gd name="connsiteX1" fmla="*/ 20076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134089" y="268383"/>
                    </a:moveTo>
                    <a:cubicBezTo>
                      <a:pt x="143199" y="202079"/>
                      <a:pt x="106884" y="94312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136">
                <a:extLst>
                  <a:ext uri="{FF2B5EF4-FFF2-40B4-BE49-F238E27FC236}">
                    <a16:creationId xmlns="" xmlns:a16="http://schemas.microsoft.com/office/drawing/2014/main" id="{E5B501F8-B3C6-4B27-9A50-27C70217B463}"/>
                  </a:ext>
                </a:extLst>
              </p:cNvPr>
              <p:cNvSpPr/>
              <p:nvPr/>
            </p:nvSpPr>
            <p:spPr>
              <a:xfrm>
                <a:off x="9358302" y="4983935"/>
                <a:ext cx="115994" cy="115994"/>
              </a:xfrm>
              <a:custGeom>
                <a:avLst/>
                <a:gdLst>
                  <a:gd name="connsiteX0" fmla="*/ 42257 w 115993"/>
                  <a:gd name="connsiteY0" fmla="*/ 44595 h 115993"/>
                  <a:gd name="connsiteX1" fmla="*/ 51229 w 115993"/>
                  <a:gd name="connsiteY1" fmla="*/ 66309 h 115993"/>
                  <a:gd name="connsiteX2" fmla="*/ 60208 w 115993"/>
                  <a:gd name="connsiteY2" fmla="*/ 88027 h 115993"/>
                  <a:gd name="connsiteX3" fmla="*/ 74522 w 115993"/>
                  <a:gd name="connsiteY3" fmla="*/ 69393 h 115993"/>
                  <a:gd name="connsiteX4" fmla="*/ 88844 w 115993"/>
                  <a:gd name="connsiteY4" fmla="*/ 50763 h 115993"/>
                  <a:gd name="connsiteX5" fmla="*/ 65550 w 115993"/>
                  <a:gd name="connsiteY5" fmla="*/ 47679 h 115993"/>
                  <a:gd name="connsiteX6" fmla="*/ 42257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42257" y="44595"/>
                    </a:moveTo>
                    <a:lnTo>
                      <a:pt x="51229" y="66309"/>
                    </a:lnTo>
                    <a:lnTo>
                      <a:pt x="60208" y="88027"/>
                    </a:lnTo>
                    <a:lnTo>
                      <a:pt x="74522" y="69393"/>
                    </a:lnTo>
                    <a:lnTo>
                      <a:pt x="88844" y="50763"/>
                    </a:lnTo>
                    <a:lnTo>
                      <a:pt x="65550" y="47679"/>
                    </a:lnTo>
                    <a:lnTo>
                      <a:pt x="42257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137">
                <a:extLst>
                  <a:ext uri="{FF2B5EF4-FFF2-40B4-BE49-F238E27FC236}">
                    <a16:creationId xmlns="" xmlns:a16="http://schemas.microsoft.com/office/drawing/2014/main" id="{0142418B-AD0D-468E-985F-9FCC1DA60AD9}"/>
                  </a:ext>
                </a:extLst>
              </p:cNvPr>
              <p:cNvSpPr/>
              <p:nvPr/>
            </p:nvSpPr>
            <p:spPr>
              <a:xfrm>
                <a:off x="10843794" y="5042335"/>
                <a:ext cx="151684" cy="285524"/>
              </a:xfrm>
              <a:custGeom>
                <a:avLst/>
                <a:gdLst>
                  <a:gd name="connsiteX0" fmla="*/ 21441 w 151684"/>
                  <a:gd name="connsiteY0" fmla="*/ 268374 h 285523"/>
                  <a:gd name="connsiteX1" fmla="*/ 135445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21441" y="268374"/>
                    </a:moveTo>
                    <a:cubicBezTo>
                      <a:pt x="12331" y="202079"/>
                      <a:pt x="48637" y="94312"/>
                      <a:pt x="135445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138">
                <a:extLst>
                  <a:ext uri="{FF2B5EF4-FFF2-40B4-BE49-F238E27FC236}">
                    <a16:creationId xmlns="" xmlns:a16="http://schemas.microsoft.com/office/drawing/2014/main" id="{5736987A-E3E7-47A1-B6AD-4A219709D394}"/>
                  </a:ext>
                </a:extLst>
              </p:cNvPr>
              <p:cNvSpPr/>
              <p:nvPr/>
            </p:nvSpPr>
            <p:spPr>
              <a:xfrm>
                <a:off x="10942026" y="4992858"/>
                <a:ext cx="115994" cy="115994"/>
              </a:xfrm>
              <a:custGeom>
                <a:avLst/>
                <a:gdLst>
                  <a:gd name="connsiteX0" fmla="*/ 74335 w 115993"/>
                  <a:gd name="connsiteY0" fmla="*/ 44595 h 115993"/>
                  <a:gd name="connsiteX1" fmla="*/ 65363 w 115993"/>
                  <a:gd name="connsiteY1" fmla="*/ 66309 h 115993"/>
                  <a:gd name="connsiteX2" fmla="*/ 56384 w 115993"/>
                  <a:gd name="connsiteY2" fmla="*/ 88027 h 115993"/>
                  <a:gd name="connsiteX3" fmla="*/ 42070 w 115993"/>
                  <a:gd name="connsiteY3" fmla="*/ 69393 h 115993"/>
                  <a:gd name="connsiteX4" fmla="*/ 27748 w 115993"/>
                  <a:gd name="connsiteY4" fmla="*/ 50763 h 115993"/>
                  <a:gd name="connsiteX5" fmla="*/ 51042 w 115993"/>
                  <a:gd name="connsiteY5" fmla="*/ 47679 h 115993"/>
                  <a:gd name="connsiteX6" fmla="*/ 74335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74335" y="44595"/>
                    </a:moveTo>
                    <a:lnTo>
                      <a:pt x="65363" y="66309"/>
                    </a:lnTo>
                    <a:lnTo>
                      <a:pt x="56384" y="88027"/>
                    </a:lnTo>
                    <a:lnTo>
                      <a:pt x="42070" y="69393"/>
                    </a:lnTo>
                    <a:lnTo>
                      <a:pt x="27748" y="50763"/>
                    </a:lnTo>
                    <a:lnTo>
                      <a:pt x="51042" y="47679"/>
                    </a:lnTo>
                    <a:lnTo>
                      <a:pt x="74335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139">
                <a:extLst>
                  <a:ext uri="{FF2B5EF4-FFF2-40B4-BE49-F238E27FC236}">
                    <a16:creationId xmlns="" xmlns:a16="http://schemas.microsoft.com/office/drawing/2014/main" id="{3912B1D7-9608-4F77-AA34-C43AE8E46346}"/>
                  </a:ext>
                </a:extLst>
              </p:cNvPr>
              <p:cNvSpPr/>
              <p:nvPr/>
            </p:nvSpPr>
            <p:spPr>
              <a:xfrm>
                <a:off x="8060734" y="3271063"/>
                <a:ext cx="330137" cy="410440"/>
              </a:xfrm>
              <a:custGeom>
                <a:avLst/>
                <a:gdLst>
                  <a:gd name="connsiteX0" fmla="*/ 314353 w 330136"/>
                  <a:gd name="connsiteY0" fmla="*/ 392309 h 410440"/>
                  <a:gd name="connsiteX1" fmla="*/ 20076 w 330136"/>
                  <a:gd name="connsiteY1" fmla="*/ 20076 h 4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136" h="410440">
                    <a:moveTo>
                      <a:pt x="314353" y="392309"/>
                    </a:moveTo>
                    <a:cubicBezTo>
                      <a:pt x="311917" y="283650"/>
                      <a:pt x="127834" y="85300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140">
                <a:extLst>
                  <a:ext uri="{FF2B5EF4-FFF2-40B4-BE49-F238E27FC236}">
                    <a16:creationId xmlns="" xmlns:a16="http://schemas.microsoft.com/office/drawing/2014/main" id="{51BC9E7B-4313-4305-991E-16C10215170B}"/>
                  </a:ext>
                </a:extLst>
              </p:cNvPr>
              <p:cNvSpPr/>
              <p:nvPr/>
            </p:nvSpPr>
            <p:spPr>
              <a:xfrm>
                <a:off x="8004592" y="3219888"/>
                <a:ext cx="107071" cy="115994"/>
              </a:xfrm>
              <a:custGeom>
                <a:avLst/>
                <a:gdLst>
                  <a:gd name="connsiteX0" fmla="*/ 40544 w 107071"/>
                  <a:gd name="connsiteY0" fmla="*/ 44799 h 115993"/>
                  <a:gd name="connsiteX1" fmla="*/ 50751 w 107071"/>
                  <a:gd name="connsiteY1" fmla="*/ 65961 h 115993"/>
                  <a:gd name="connsiteX2" fmla="*/ 60966 w 107071"/>
                  <a:gd name="connsiteY2" fmla="*/ 87127 h 115993"/>
                  <a:gd name="connsiteX3" fmla="*/ 74183 w 107071"/>
                  <a:gd name="connsiteY3" fmla="*/ 67699 h 115993"/>
                  <a:gd name="connsiteX4" fmla="*/ 87409 w 107071"/>
                  <a:gd name="connsiteY4" fmla="*/ 48276 h 115993"/>
                  <a:gd name="connsiteX5" fmla="*/ 63976 w 107071"/>
                  <a:gd name="connsiteY5" fmla="*/ 46538 h 115993"/>
                  <a:gd name="connsiteX6" fmla="*/ 40544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40544" y="44799"/>
                    </a:moveTo>
                    <a:lnTo>
                      <a:pt x="50751" y="65961"/>
                    </a:lnTo>
                    <a:lnTo>
                      <a:pt x="60966" y="87127"/>
                    </a:lnTo>
                    <a:lnTo>
                      <a:pt x="74183" y="67699"/>
                    </a:lnTo>
                    <a:lnTo>
                      <a:pt x="87409" y="48276"/>
                    </a:lnTo>
                    <a:lnTo>
                      <a:pt x="63976" y="46538"/>
                    </a:lnTo>
                    <a:lnTo>
                      <a:pt x="40544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141">
                <a:extLst>
                  <a:ext uri="{FF2B5EF4-FFF2-40B4-BE49-F238E27FC236}">
                    <a16:creationId xmlns="" xmlns:a16="http://schemas.microsoft.com/office/drawing/2014/main" id="{52EBBE30-3BA8-49D2-B76F-964798B197FE}"/>
                  </a:ext>
                </a:extLst>
              </p:cNvPr>
              <p:cNvSpPr/>
              <p:nvPr/>
            </p:nvSpPr>
            <p:spPr>
              <a:xfrm>
                <a:off x="10718396" y="3215617"/>
                <a:ext cx="526434" cy="481821"/>
              </a:xfrm>
              <a:custGeom>
                <a:avLst/>
                <a:gdLst>
                  <a:gd name="connsiteX0" fmla="*/ 511926 w 526434"/>
                  <a:gd name="connsiteY0" fmla="*/ 468785 h 481820"/>
                  <a:gd name="connsiteX1" fmla="*/ 20076 w 526434"/>
                  <a:gd name="connsiteY1" fmla="*/ 20076 h 4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6434" h="481820">
                    <a:moveTo>
                      <a:pt x="511926" y="468785"/>
                    </a:moveTo>
                    <a:cubicBezTo>
                      <a:pt x="514639" y="387465"/>
                      <a:pt x="389098" y="164935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142">
                <a:extLst>
                  <a:ext uri="{FF2B5EF4-FFF2-40B4-BE49-F238E27FC236}">
                    <a16:creationId xmlns="" xmlns:a16="http://schemas.microsoft.com/office/drawing/2014/main" id="{4AE5068A-750B-4CBE-9D9F-7451FAC1CB51}"/>
                  </a:ext>
                </a:extLst>
              </p:cNvPr>
              <p:cNvSpPr/>
              <p:nvPr/>
            </p:nvSpPr>
            <p:spPr>
              <a:xfrm>
                <a:off x="10671952" y="3181416"/>
                <a:ext cx="98149" cy="98149"/>
              </a:xfrm>
              <a:custGeom>
                <a:avLst/>
                <a:gdLst>
                  <a:gd name="connsiteX0" fmla="*/ 32166 w 98148"/>
                  <a:gd name="connsiteY0" fmla="*/ 44082 h 98148"/>
                  <a:gd name="connsiteX1" fmla="*/ 47049 w 98148"/>
                  <a:gd name="connsiteY1" fmla="*/ 62261 h 98148"/>
                  <a:gd name="connsiteX2" fmla="*/ 61940 w 98148"/>
                  <a:gd name="connsiteY2" fmla="*/ 80443 h 98148"/>
                  <a:gd name="connsiteX3" fmla="*/ 70236 w 98148"/>
                  <a:gd name="connsiteY3" fmla="*/ 58459 h 98148"/>
                  <a:gd name="connsiteX4" fmla="*/ 78540 w 98148"/>
                  <a:gd name="connsiteY4" fmla="*/ 36476 h 98148"/>
                  <a:gd name="connsiteX5" fmla="*/ 55353 w 98148"/>
                  <a:gd name="connsiteY5" fmla="*/ 40280 h 98148"/>
                  <a:gd name="connsiteX6" fmla="*/ 32166 w 98148"/>
                  <a:gd name="connsiteY6" fmla="*/ 44082 h 9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48" h="98148">
                    <a:moveTo>
                      <a:pt x="32166" y="44082"/>
                    </a:moveTo>
                    <a:lnTo>
                      <a:pt x="47049" y="62261"/>
                    </a:lnTo>
                    <a:lnTo>
                      <a:pt x="61940" y="80443"/>
                    </a:lnTo>
                    <a:lnTo>
                      <a:pt x="70236" y="58459"/>
                    </a:lnTo>
                    <a:lnTo>
                      <a:pt x="78540" y="36476"/>
                    </a:lnTo>
                    <a:lnTo>
                      <a:pt x="55353" y="40280"/>
                    </a:lnTo>
                    <a:lnTo>
                      <a:pt x="32166" y="44082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143">
                <a:extLst>
                  <a:ext uri="{FF2B5EF4-FFF2-40B4-BE49-F238E27FC236}">
                    <a16:creationId xmlns="" xmlns:a16="http://schemas.microsoft.com/office/drawing/2014/main" id="{FCEB6C3A-D012-42E5-9115-091FD52DB9A6}"/>
                  </a:ext>
                </a:extLst>
              </p:cNvPr>
              <p:cNvSpPr/>
              <p:nvPr/>
            </p:nvSpPr>
            <p:spPr>
              <a:xfrm>
                <a:off x="9367415" y="2354211"/>
                <a:ext cx="1079636" cy="526434"/>
              </a:xfrm>
              <a:custGeom>
                <a:avLst/>
                <a:gdLst>
                  <a:gd name="connsiteX0" fmla="*/ 1060024 w 1079635"/>
                  <a:gd name="connsiteY0" fmla="*/ 513407 h 526433"/>
                  <a:gd name="connsiteX1" fmla="*/ 20076 w 1079635"/>
                  <a:gd name="connsiteY1" fmla="*/ 20076 h 526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9635" h="526433">
                    <a:moveTo>
                      <a:pt x="1060024" y="513407"/>
                    </a:moveTo>
                    <a:cubicBezTo>
                      <a:pt x="964579" y="189846"/>
                      <a:pt x="449610" y="46692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144">
                <a:extLst>
                  <a:ext uri="{FF2B5EF4-FFF2-40B4-BE49-F238E27FC236}">
                    <a16:creationId xmlns="" xmlns:a16="http://schemas.microsoft.com/office/drawing/2014/main" id="{05CCFA4B-84A7-4709-B7B5-2A6DD4B61AD7}"/>
                  </a:ext>
                </a:extLst>
              </p:cNvPr>
              <p:cNvSpPr/>
              <p:nvPr/>
            </p:nvSpPr>
            <p:spPr>
              <a:xfrm>
                <a:off x="9325710" y="2329401"/>
                <a:ext cx="80303" cy="89226"/>
              </a:xfrm>
              <a:custGeom>
                <a:avLst/>
                <a:gdLst>
                  <a:gd name="connsiteX0" fmla="*/ 22056 w 80303"/>
                  <a:gd name="connsiteY0" fmla="*/ 43192 h 89226"/>
                  <a:gd name="connsiteX1" fmla="*/ 42002 w 80303"/>
                  <a:gd name="connsiteY1" fmla="*/ 55609 h 89226"/>
                  <a:gd name="connsiteX2" fmla="*/ 61956 w 80303"/>
                  <a:gd name="connsiteY2" fmla="*/ 68025 h 89226"/>
                  <a:gd name="connsiteX3" fmla="*/ 62728 w 80303"/>
                  <a:gd name="connsiteY3" fmla="*/ 44540 h 89226"/>
                  <a:gd name="connsiteX4" fmla="*/ 63509 w 80303"/>
                  <a:gd name="connsiteY4" fmla="*/ 21055 h 89226"/>
                  <a:gd name="connsiteX5" fmla="*/ 42783 w 80303"/>
                  <a:gd name="connsiteY5" fmla="*/ 32124 h 89226"/>
                  <a:gd name="connsiteX6" fmla="*/ 22056 w 80303"/>
                  <a:gd name="connsiteY6" fmla="*/ 43192 h 89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303" h="89226">
                    <a:moveTo>
                      <a:pt x="22056" y="43192"/>
                    </a:moveTo>
                    <a:lnTo>
                      <a:pt x="42002" y="55609"/>
                    </a:lnTo>
                    <a:lnTo>
                      <a:pt x="61956" y="68025"/>
                    </a:lnTo>
                    <a:lnTo>
                      <a:pt x="62728" y="44540"/>
                    </a:lnTo>
                    <a:lnTo>
                      <a:pt x="63509" y="21055"/>
                    </a:lnTo>
                    <a:lnTo>
                      <a:pt x="42783" y="32124"/>
                    </a:lnTo>
                    <a:lnTo>
                      <a:pt x="22056" y="43192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145">
                <a:extLst>
                  <a:ext uri="{FF2B5EF4-FFF2-40B4-BE49-F238E27FC236}">
                    <a16:creationId xmlns="" xmlns:a16="http://schemas.microsoft.com/office/drawing/2014/main" id="{4B2F7B7E-DEBA-4EE6-ACDC-D5A70458917B}"/>
                  </a:ext>
                </a:extLst>
              </p:cNvPr>
              <p:cNvSpPr/>
              <p:nvPr/>
            </p:nvSpPr>
            <p:spPr>
              <a:xfrm>
                <a:off x="9031086" y="2650656"/>
                <a:ext cx="1347314" cy="231988"/>
              </a:xfrm>
              <a:custGeom>
                <a:avLst/>
                <a:gdLst>
                  <a:gd name="connsiteX0" fmla="*/ 26768 w 1347314"/>
                  <a:gd name="connsiteY0" fmla="*/ 26768 h 231987"/>
                  <a:gd name="connsiteX1" fmla="*/ 1320546 w 1347314"/>
                  <a:gd name="connsiteY1" fmla="*/ 205220 h 231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47314" h="231987">
                    <a:moveTo>
                      <a:pt x="26768" y="26768"/>
                    </a:moveTo>
                    <a:cubicBezTo>
                      <a:pt x="1320546" y="205220"/>
                      <a:pt x="1320546" y="205220"/>
                      <a:pt x="1320546" y="205220"/>
                    </a:cubicBezTo>
                  </a:path>
                </a:pathLst>
              </a:custGeom>
              <a:noFill/>
              <a:ln w="38100" cap="flat">
                <a:solidFill>
                  <a:srgbClr val="0000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146">
                <a:extLst>
                  <a:ext uri="{FF2B5EF4-FFF2-40B4-BE49-F238E27FC236}">
                    <a16:creationId xmlns="" xmlns:a16="http://schemas.microsoft.com/office/drawing/2014/main" id="{7687ED2F-D64F-4601-95B1-FD52DF1690AE}"/>
                  </a:ext>
                </a:extLst>
              </p:cNvPr>
              <p:cNvSpPr/>
              <p:nvPr/>
            </p:nvSpPr>
            <p:spPr>
              <a:xfrm>
                <a:off x="10283014" y="2801898"/>
                <a:ext cx="107071" cy="98149"/>
              </a:xfrm>
              <a:custGeom>
                <a:avLst/>
                <a:gdLst>
                  <a:gd name="connsiteX0" fmla="*/ 85670 w 107071"/>
                  <a:gd name="connsiteY0" fmla="*/ 55341 h 98148"/>
                  <a:gd name="connsiteX1" fmla="*/ 60772 w 107071"/>
                  <a:gd name="connsiteY1" fmla="*/ 39452 h 98148"/>
                  <a:gd name="connsiteX2" fmla="*/ 35862 w 107071"/>
                  <a:gd name="connsiteY2" fmla="*/ 23563 h 98148"/>
                  <a:gd name="connsiteX3" fmla="*/ 31890 w 107071"/>
                  <a:gd name="connsiteY3" fmla="*/ 49569 h 98148"/>
                  <a:gd name="connsiteX4" fmla="*/ 27907 w 107071"/>
                  <a:gd name="connsiteY4" fmla="*/ 75575 h 98148"/>
                  <a:gd name="connsiteX5" fmla="*/ 56789 w 107071"/>
                  <a:gd name="connsiteY5" fmla="*/ 65458 h 98148"/>
                  <a:gd name="connsiteX6" fmla="*/ 85670 w 107071"/>
                  <a:gd name="connsiteY6" fmla="*/ 55341 h 9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98148">
                    <a:moveTo>
                      <a:pt x="85670" y="55341"/>
                    </a:moveTo>
                    <a:lnTo>
                      <a:pt x="60772" y="39452"/>
                    </a:lnTo>
                    <a:lnTo>
                      <a:pt x="35862" y="23563"/>
                    </a:lnTo>
                    <a:lnTo>
                      <a:pt x="31890" y="49569"/>
                    </a:lnTo>
                    <a:lnTo>
                      <a:pt x="27907" y="75575"/>
                    </a:lnTo>
                    <a:lnTo>
                      <a:pt x="56789" y="65458"/>
                    </a:lnTo>
                    <a:lnTo>
                      <a:pt x="85670" y="553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0000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3" name="文本框 79">
              <a:extLst>
                <a:ext uri="{FF2B5EF4-FFF2-40B4-BE49-F238E27FC236}">
                  <a16:creationId xmlns="" xmlns:a16="http://schemas.microsoft.com/office/drawing/2014/main" id="{8FE700C1-F814-417D-92A2-30D9F2370740}"/>
                </a:ext>
              </a:extLst>
            </p:cNvPr>
            <p:cNvSpPr txBox="1"/>
            <p:nvPr/>
          </p:nvSpPr>
          <p:spPr>
            <a:xfrm>
              <a:off x="4938490" y="2029282"/>
              <a:ext cx="1194348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altLang="zh-CN" sz="2400" dirty="0" smtClean="0">
                  <a:solidFill>
                    <a:srgbClr val="0070C0"/>
                  </a:solidFill>
                </a:rPr>
                <a:t>0 Max </a:t>
              </a:r>
              <a:endParaRPr lang="en-US" altLang="zh-CN" sz="2400" dirty="0">
                <a:solidFill>
                  <a:srgbClr val="0070C0"/>
                </a:solidFill>
              </a:endParaRPr>
            </a:p>
            <a:p>
              <a:pPr>
                <a:lnSpc>
                  <a:spcPts val="6000"/>
                </a:lnSpc>
              </a:pPr>
              <a:r>
                <a:rPr lang="en-US" altLang="zh-CN" sz="2400" dirty="0" smtClean="0">
                  <a:solidFill>
                    <a:srgbClr val="0070C0"/>
                  </a:solidFill>
                </a:rPr>
                <a:t>1 Min</a:t>
              </a:r>
              <a:endParaRPr lang="en-US" altLang="zh-CN" sz="2400" dirty="0">
                <a:solidFill>
                  <a:srgbClr val="0070C0"/>
                </a:solidFill>
              </a:endParaRPr>
            </a:p>
            <a:p>
              <a:pPr>
                <a:lnSpc>
                  <a:spcPts val="6000"/>
                </a:lnSpc>
              </a:pPr>
              <a:r>
                <a:rPr lang="en-US" altLang="zh-CN" sz="2400" dirty="0" smtClean="0">
                  <a:solidFill>
                    <a:srgbClr val="0070C0"/>
                  </a:solidFill>
                </a:rPr>
                <a:t>2 Max</a:t>
              </a:r>
              <a:endParaRPr lang="en-US" altLang="zh-CN" sz="2400" dirty="0">
                <a:solidFill>
                  <a:srgbClr val="0070C0"/>
                </a:solidFill>
              </a:endParaRPr>
            </a:p>
            <a:p>
              <a:pPr>
                <a:lnSpc>
                  <a:spcPts val="6000"/>
                </a:lnSpc>
              </a:pPr>
              <a:r>
                <a:rPr lang="en-US" altLang="zh-CN" sz="2400" dirty="0" smtClean="0">
                  <a:solidFill>
                    <a:srgbClr val="0070C0"/>
                  </a:solidFill>
                </a:rPr>
                <a:t>3 Min</a:t>
              </a:r>
              <a:endParaRPr lang="en-US" altLang="zh-CN" sz="2400" dirty="0">
                <a:solidFill>
                  <a:srgbClr val="0070C0"/>
                </a:solidFill>
              </a:endParaRPr>
            </a:p>
            <a:p>
              <a:pPr>
                <a:lnSpc>
                  <a:spcPts val="6000"/>
                </a:lnSpc>
              </a:pPr>
              <a:r>
                <a:rPr lang="en-US" altLang="zh-CN" sz="2400" dirty="0" smtClean="0">
                  <a:solidFill>
                    <a:srgbClr val="0070C0"/>
                  </a:solidFill>
                </a:rPr>
                <a:t>4 Max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1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CC9389-07C6-4AD8-BFF9-4316DD24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56397EC-7149-485A-9536-42CD82866152}"/>
              </a:ext>
            </a:extLst>
          </p:cNvPr>
          <p:cNvSpPr txBox="1"/>
          <p:nvPr/>
        </p:nvSpPr>
        <p:spPr>
          <a:xfrm>
            <a:off x="661938" y="1477769"/>
            <a:ext cx="78201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alphabeta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(node, depth,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β,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maximizingPlayer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     if depth = 0 or node is a terminal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         return the heuristic value of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    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maximizingPlayer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         v := -∞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         for each child of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             v := max(v,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alphabeta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(child, depth – 1,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β,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FALSE))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            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:=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≤ α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cut-off *)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        return 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    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         v := +∞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        for each child of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             v := min(v,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alphabeta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(child, depth – 1,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β,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TRUE))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            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:=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≤ α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cut-off *)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         return v</a:t>
            </a:r>
          </a:p>
        </p:txBody>
      </p:sp>
    </p:spTree>
    <p:extLst>
      <p:ext uri="{BB962C8B-B14F-4D97-AF65-F5344CB8AC3E}">
        <p14:creationId xmlns:p14="http://schemas.microsoft.com/office/powerpoint/2010/main" val="31395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性能提升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67C75CD7-AB74-4B58-9EB7-5BF12D4C8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2555"/>
                <a:ext cx="7886700" cy="384435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Without pruning: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With </a:t>
                </a:r>
                <a:r>
                  <a:rPr lang="el-GR" altLang="zh-CN" dirty="0" smtClean="0"/>
                  <a:t>αβ</a:t>
                </a:r>
                <a:r>
                  <a:rPr lang="en-US" altLang="zh-CN" dirty="0" smtClean="0"/>
                  <a:t> pruning</a:t>
                </a:r>
                <a:r>
                  <a:rPr lang="en-US" altLang="zh-CN" dirty="0"/>
                  <a:t>: </a:t>
                </a:r>
              </a:p>
              <a:p>
                <a:pPr marL="457200" lvl="1" indent="0">
                  <a:buNone/>
                </a:pPr>
                <a:r>
                  <a:rPr lang="zh-CN" altLang="en-US" dirty="0" smtClean="0"/>
                  <a:t>时间</a:t>
                </a:r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C75CD7-AB74-4B58-9EB7-5BF12D4C8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2555"/>
                <a:ext cx="7886700" cy="3844352"/>
              </a:xfrm>
              <a:blipFill rotWithShape="0">
                <a:blip r:embed="rId3"/>
                <a:stretch>
                  <a:fillRect l="-1777" t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10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67C75CD7-AB74-4B58-9EB7-5BF12D4C8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2555"/>
                <a:ext cx="7886700" cy="38443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搜索深度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越大，程序越“聪明”</a:t>
                </a:r>
                <a:endParaRPr lang="en-US" altLang="zh-CN" dirty="0"/>
              </a:p>
              <a:p>
                <a:r>
                  <a:rPr lang="zh-CN" altLang="en-US" dirty="0"/>
                  <a:t>搜索深度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越大，剪枝越多</a:t>
                </a:r>
                <a:endParaRPr lang="en-US" altLang="zh-CN" dirty="0"/>
              </a:p>
              <a:p>
                <a:r>
                  <a:rPr lang="zh-CN" altLang="en-US" dirty="0"/>
                  <a:t>剪枝可以使程序在相同时间内，</a:t>
                </a:r>
                <a:r>
                  <a:rPr lang="zh-CN" altLang="en-US" b="1" dirty="0"/>
                  <a:t>最多</a:t>
                </a:r>
                <a:r>
                  <a:rPr lang="zh-CN" altLang="en-US" dirty="0"/>
                  <a:t>多搜索</a:t>
                </a:r>
                <a:r>
                  <a:rPr lang="zh-CN" altLang="en-US" b="1" dirty="0"/>
                  <a:t>一倍</a:t>
                </a:r>
                <a:r>
                  <a:rPr lang="zh-CN" altLang="en-US" dirty="0"/>
                  <a:t>的深度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7C75CD7-AB74-4B58-9EB7-5BF12D4C8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2555"/>
                <a:ext cx="7886700" cy="3844352"/>
              </a:xfrm>
              <a:blipFill rotWithShape="0">
                <a:blip r:embed="rId3"/>
                <a:stretch>
                  <a:fillRect l="-1777" t="-2857" r="-1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80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E90CE5-64BA-4CB6-ACE9-A29623EE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CF7D7EC-284C-4171-BA43-B3A3B36155E9}"/>
              </a:ext>
            </a:extLst>
          </p:cNvPr>
          <p:cNvSpPr txBox="1"/>
          <p:nvPr/>
        </p:nvSpPr>
        <p:spPr>
          <a:xfrm>
            <a:off x="531436" y="1556792"/>
            <a:ext cx="80811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function minimax(node, depth,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maximizingPlayer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    if depth = 0 or node is a terminal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        return the heuristic value of node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    if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maximizingPlayer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−∞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        for each child of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            v := minimax(child, depth − 1, FALSE)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      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   else    (*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 *)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+∞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       for each child of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            v := minimax(child, depth − 1, TRUE)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      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2D3C892-8E82-4C07-A8D8-0A446A6A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复杂性分析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A549A3B9-B1B2-480E-9FEF-CFC57E172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000" dirty="0" smtClean="0"/>
                  <a:t>时间</a:t>
                </a:r>
                <a:r>
                  <a:rPr lang="zh-CN" altLang="en-US" sz="3000" dirty="0"/>
                  <a:t>复杂度是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zh-CN" altLang="en-US" sz="3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3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：每一</a:t>
                </a:r>
                <a:r>
                  <a:rPr lang="zh-CN" altLang="en-US" dirty="0" smtClean="0"/>
                  <a:t>个节点的平均分支数；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：搜索的深度。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在搜索树中就有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个节点，复杂度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∗…∗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  <a:p>
                <a:pPr marL="0" indent="0">
                  <a:buNone/>
                </a:pPr>
                <a:endParaRPr lang="en-US" altLang="zh-CN" sz="3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549A3B9-B1B2-480E-9FEF-CFC57E172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12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2D3C892-8E82-4C07-A8D8-0A446A6A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复杂性分析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A549A3B9-B1B2-480E-9FEF-CFC57E17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以国际象棋为例</a:t>
            </a:r>
            <a:endParaRPr lang="en-US" altLang="zh-CN" sz="3000" dirty="0" smtClean="0"/>
          </a:p>
          <a:p>
            <a:pPr marL="457200" lvl="1" indent="0">
              <a:buNone/>
            </a:pPr>
            <a:r>
              <a:rPr lang="en-US" altLang="zh-CN" sz="2600" dirty="0" smtClean="0"/>
              <a:t>b=15 d=100 </a:t>
            </a:r>
            <a:r>
              <a:rPr lang="zh-CN" altLang="en-US" sz="2600" dirty="0" smtClean="0"/>
              <a:t>时间复杂度为：</a:t>
            </a:r>
            <a:r>
              <a:rPr lang="en-US" altLang="zh-CN" sz="2600" dirty="0" smtClean="0"/>
              <a:t>O(15</a:t>
            </a:r>
            <a:r>
              <a:rPr lang="en-US" altLang="zh-CN" sz="2600" baseline="30000" dirty="0" smtClean="0"/>
              <a:t>100</a:t>
            </a:r>
            <a:r>
              <a:rPr lang="en-US" altLang="zh-CN" sz="2600" dirty="0" smtClean="0"/>
              <a:t>) ≈ O(10</a:t>
            </a:r>
            <a:r>
              <a:rPr lang="en-US" altLang="zh-CN" sz="2600" baseline="30000" dirty="0" smtClean="0"/>
              <a:t>120</a:t>
            </a:r>
            <a:r>
              <a:rPr lang="en-US" altLang="zh-CN" sz="2600" dirty="0"/>
              <a:t>) </a:t>
            </a:r>
            <a:endParaRPr lang="en-US" altLang="zh-CN" sz="2600" dirty="0" smtClean="0"/>
          </a:p>
          <a:p>
            <a:pPr marL="457200" lvl="1" indent="0">
              <a:buNone/>
            </a:pPr>
            <a:endParaRPr lang="en-US" altLang="zh-CN" sz="3000" dirty="0"/>
          </a:p>
          <a:p>
            <a:pPr marL="457200" lvl="1" indent="0">
              <a:buNone/>
            </a:pPr>
            <a:r>
              <a:rPr lang="zh-CN" altLang="en-US" sz="3000" dirty="0" smtClean="0"/>
              <a:t>宇宙的原子总数：</a:t>
            </a:r>
            <a:r>
              <a:rPr lang="en-US" altLang="zh-CN" sz="2600" dirty="0" smtClean="0"/>
              <a:t>10</a:t>
            </a:r>
            <a:r>
              <a:rPr lang="en-US" altLang="zh-CN" sz="2600" baseline="30000" dirty="0" smtClean="0"/>
              <a:t>80</a:t>
            </a:r>
          </a:p>
          <a:p>
            <a:pPr marL="457200" lvl="1" indent="0">
              <a:buNone/>
            </a:pPr>
            <a:r>
              <a:rPr lang="zh-CN" altLang="en-US" sz="3000" dirty="0" smtClean="0"/>
              <a:t>宇宙的年龄：</a:t>
            </a:r>
            <a:r>
              <a:rPr lang="en-US" altLang="zh-CN" sz="3000" dirty="0" smtClean="0"/>
              <a:t>140</a:t>
            </a:r>
            <a:r>
              <a:rPr lang="zh-CN" altLang="en-US" sz="3000" dirty="0" smtClean="0"/>
              <a:t>亿年 </a:t>
            </a:r>
            <a:r>
              <a:rPr lang="en-US" altLang="zh-CN" sz="3000" dirty="0" smtClean="0"/>
              <a:t>&lt; 10</a:t>
            </a:r>
            <a:r>
              <a:rPr lang="en-US" altLang="zh-CN" sz="3200" baseline="30000" dirty="0" smtClean="0"/>
              <a:t>11</a:t>
            </a:r>
          </a:p>
          <a:p>
            <a:pPr marL="457200" lvl="1" indent="0">
              <a:buNone/>
            </a:pPr>
            <a:r>
              <a:rPr lang="zh-CN" altLang="en-US" sz="3000" dirty="0"/>
              <a:t>一年包含的纳秒数：</a:t>
            </a:r>
            <a:r>
              <a:rPr lang="en-US" altLang="zh-CN" sz="3000" dirty="0"/>
              <a:t>3.15</a:t>
            </a:r>
            <a:r>
              <a:rPr lang="zh-CN" altLang="en-US" sz="3000" dirty="0"/>
              <a:t>*</a:t>
            </a:r>
            <a:r>
              <a:rPr lang="en-US" altLang="zh-CN" sz="3000" dirty="0"/>
              <a:t>10</a:t>
            </a:r>
            <a:r>
              <a:rPr lang="en-US" altLang="zh-CN" sz="3200" baseline="30000" dirty="0"/>
              <a:t>7</a:t>
            </a:r>
            <a:r>
              <a:rPr lang="zh-CN" altLang="en-US" sz="3000" dirty="0"/>
              <a:t>*</a:t>
            </a:r>
            <a:r>
              <a:rPr lang="en-US" altLang="zh-CN" sz="3000" dirty="0"/>
              <a:t>10</a:t>
            </a:r>
            <a:r>
              <a:rPr lang="en-US" altLang="zh-CN" sz="3200" baseline="30000" dirty="0"/>
              <a:t>9</a:t>
            </a:r>
          </a:p>
          <a:p>
            <a:pPr marL="457200" lvl="1" indent="0">
              <a:buNone/>
            </a:pPr>
            <a:r>
              <a:rPr lang="zh-CN" altLang="en-US" sz="3000" dirty="0" smtClean="0"/>
              <a:t>（计算</a:t>
            </a:r>
            <a:r>
              <a:rPr lang="zh-CN" altLang="en-US" sz="3000" dirty="0"/>
              <a:t>速度</a:t>
            </a:r>
            <a:r>
              <a:rPr lang="en-US" altLang="zh-CN" sz="3000" dirty="0"/>
              <a:t>1Ghz </a:t>
            </a:r>
            <a:r>
              <a:rPr lang="en-US" altLang="zh-CN" sz="3000" dirty="0" smtClean="0"/>
              <a:t>=10</a:t>
            </a:r>
            <a:r>
              <a:rPr lang="en-US" altLang="zh-CN" sz="3000" baseline="30000" dirty="0" smtClean="0"/>
              <a:t>9</a:t>
            </a:r>
            <a:r>
              <a:rPr lang="en-US" altLang="zh-CN" sz="3000" dirty="0" smtClean="0"/>
              <a:t>hz</a:t>
            </a:r>
            <a:r>
              <a:rPr lang="zh-CN" altLang="en-US" sz="3000" dirty="0" smtClean="0"/>
              <a:t>）</a:t>
            </a:r>
            <a:endParaRPr lang="en-US" altLang="zh-CN" sz="3000" dirty="0"/>
          </a:p>
          <a:p>
            <a:pPr marL="457200" lvl="1" indent="0">
              <a:buNone/>
            </a:pP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77688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FA48A1-51D7-4358-ACAB-7012B467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Alpha-Beta </a:t>
            </a:r>
            <a:r>
              <a:rPr lang="zh-CN" altLang="en-US" dirty="0" smtClean="0"/>
              <a:t>剪枝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EBCAEFA3-A848-435B-8978-8664D5843F70}"/>
              </a:ext>
            </a:extLst>
          </p:cNvPr>
          <p:cNvGrpSpPr/>
          <p:nvPr/>
        </p:nvGrpSpPr>
        <p:grpSpPr>
          <a:xfrm>
            <a:off x="628651" y="2319977"/>
            <a:ext cx="7993856" cy="830997"/>
            <a:chOff x="838200" y="1950303"/>
            <a:chExt cx="10658475" cy="11079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="" xmlns:a16="http://schemas.microsoft.com/office/drawing/2014/main" id="{D2392C23-AD62-4B9F-BF79-8A9809810D36}"/>
                    </a:ext>
                  </a:extLst>
                </p:cNvPr>
                <p:cNvSpPr txBox="1"/>
                <p:nvPr/>
              </p:nvSpPr>
              <p:spPr>
                <a:xfrm>
                  <a:off x="838200" y="1950303"/>
                  <a:ext cx="5325785" cy="1107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2400" dirty="0"/>
                    <a:t> : </a:t>
                  </a:r>
                  <a:r>
                    <a:rPr lang="zh-CN" altLang="en-US" sz="2400" dirty="0" smtClean="0"/>
                    <a:t>答案最小值</a:t>
                  </a:r>
                  <a:endParaRPr lang="en-US" sz="2400" dirty="0"/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sz="2400" dirty="0"/>
                    <a:t> : </a:t>
                  </a:r>
                  <a:r>
                    <a:rPr lang="zh-CN" altLang="en-US" sz="2400" dirty="0" smtClean="0"/>
                    <a:t>答案最大值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2392C23-AD62-4B9F-BF79-8A9809810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950303"/>
                  <a:ext cx="5325785" cy="11079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 descr="http://web.cs.ucla.edu/~rosen/161/notes/minimax/numline1.gif">
              <a:extLst>
                <a:ext uri="{FF2B5EF4-FFF2-40B4-BE49-F238E27FC236}">
                  <a16:creationId xmlns="" xmlns:a16="http://schemas.microsoft.com/office/drawing/2014/main" id="{D3A4CD25-AF55-45FC-8603-4E38C1F97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175" y="2110710"/>
              <a:ext cx="4762500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A6F45406-0F47-429C-89D4-1E84D2C5FE0D}"/>
              </a:ext>
            </a:extLst>
          </p:cNvPr>
          <p:cNvGrpSpPr/>
          <p:nvPr/>
        </p:nvGrpSpPr>
        <p:grpSpPr>
          <a:xfrm>
            <a:off x="628651" y="3618534"/>
            <a:ext cx="7993856" cy="550069"/>
            <a:chOff x="838200" y="3681711"/>
            <a:chExt cx="10658475" cy="733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="" xmlns:a16="http://schemas.microsoft.com/office/drawing/2014/main" id="{09131096-F206-412D-AF0D-E6789CFFD246}"/>
                    </a:ext>
                  </a:extLst>
                </p:cNvPr>
                <p:cNvSpPr txBox="1"/>
                <p:nvPr/>
              </p:nvSpPr>
              <p:spPr>
                <a:xfrm>
                  <a:off x="838200" y="3756038"/>
                  <a:ext cx="5325785" cy="6155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𝑎𝑛𝑠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9131096-F206-412D-AF0D-E6789CFFD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756038"/>
                  <a:ext cx="5325785" cy="61555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8" name="Picture 4" descr="http://web.cs.ucla.edu/~rosen/161/notes/minimax/numline2.gif">
              <a:extLst>
                <a:ext uri="{FF2B5EF4-FFF2-40B4-BE49-F238E27FC236}">
                  <a16:creationId xmlns="" xmlns:a16="http://schemas.microsoft.com/office/drawing/2014/main" id="{1DBA6090-34C3-4ACE-87A7-3788A2CA2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175" y="3681711"/>
              <a:ext cx="4762500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8612B7FA-4143-4E83-BACA-9B58EC50B8CC}"/>
              </a:ext>
            </a:extLst>
          </p:cNvPr>
          <p:cNvGrpSpPr/>
          <p:nvPr/>
        </p:nvGrpSpPr>
        <p:grpSpPr>
          <a:xfrm>
            <a:off x="628651" y="4659246"/>
            <a:ext cx="7993856" cy="1200329"/>
            <a:chOff x="838200" y="5069329"/>
            <a:chExt cx="10658475" cy="1600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="" xmlns:a16="http://schemas.microsoft.com/office/drawing/2014/main" id="{77843DDC-6619-478C-8E73-16AB5D96DA2D}"/>
                    </a:ext>
                  </a:extLst>
                </p:cNvPr>
                <p:cNvSpPr txBox="1"/>
                <p:nvPr/>
              </p:nvSpPr>
              <p:spPr>
                <a:xfrm>
                  <a:off x="838200" y="5069329"/>
                  <a:ext cx="5325785" cy="16004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不断的</m:t>
                      </m:r>
                    </m:oMath>
                  </a14:m>
                  <a:r>
                    <a:rPr lang="zh-CN" altLang="en-US" sz="2400" dirty="0"/>
                    <a:t>更新搜索到的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zh-CN" altLang="en-US" sz="2400" dirty="0"/>
                    <a:t>，如果出现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 sz="2400" dirty="0"/>
                    <a:t>那么就剪枝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7843DDC-6619-478C-8E73-16AB5D96D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069329"/>
                  <a:ext cx="5325785" cy="16004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0" name="Picture 6" descr="http://web.cs.ucla.edu/~rosen/161/notes/minimax/numline3.gif">
              <a:extLst>
                <a:ext uri="{FF2B5EF4-FFF2-40B4-BE49-F238E27FC236}">
                  <a16:creationId xmlns="" xmlns:a16="http://schemas.microsoft.com/office/drawing/2014/main" id="{1E2CDB30-073D-4A5B-BCE3-538E57AF1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175" y="5329628"/>
              <a:ext cx="4762500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351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1" cy="4228758"/>
            <a:chOff x="871470" y="1582945"/>
            <a:chExt cx="9660348" cy="4881823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70" y="4492450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1" y="1582945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1" y="3522265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3" y="2552513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1" y="5462660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5" y="3175640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4" y="2072086"/>
              <a:ext cx="2164554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21" y="2064085"/>
              <a:ext cx="2188605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7" y="4181212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6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9" y="508314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8" y="4253772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6" y="511545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2" y="511542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80" y="510752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90" y="3130368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3" y="3130368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5" y="4228663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21" y="5104899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7" y="3152359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7" y="4224414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6" y="5110350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32" y="5133567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5" y="4217488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9" y="4217488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5" y="506499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9" y="5119419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7" y="5101283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7" y="421241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7" y="3183504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91" y="3202240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92" y="4224887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5" y="4230555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23" y="513473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6" y="514039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8" y="513756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3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2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7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73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9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901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3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70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9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4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4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20" y="4804937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4" y="4804937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8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202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12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5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41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4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9" y="4804929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41" y="3894641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73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6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7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4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7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8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4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4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="" xmlns:a16="http://schemas.microsoft.com/office/drawing/2014/main" id="{B1D0D104-98D1-471E-A666-BEF18C739860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87" name="组合 86">
              <a:extLst>
                <a:ext uri="{FF2B5EF4-FFF2-40B4-BE49-F238E27FC236}">
                  <a16:creationId xmlns="" xmlns:a16="http://schemas.microsoft.com/office/drawing/2014/main" id="{C8B33208-D35C-4CE5-BD51-EAF2FF7FFCA9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="" xmlns:a16="http://schemas.microsoft.com/office/drawing/2014/main" id="{E9CF4187-A5E8-475F-B17A-6EB5F16F3269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82" name="箭头: 右 81">
                  <a:extLst>
                    <a:ext uri="{FF2B5EF4-FFF2-40B4-BE49-F238E27FC236}">
                      <a16:creationId xmlns="" xmlns:a16="http://schemas.microsoft.com/office/drawing/2014/main" id="{BD519FCD-5CCB-4CF2-B273-172E89919511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="" xmlns:a16="http://schemas.microsoft.com/office/drawing/2014/main" id="{79BDD94E-E7D2-4348-9300-82F73BBC80E8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6" name="等腰三角形 85">
                <a:extLst>
                  <a:ext uri="{FF2B5EF4-FFF2-40B4-BE49-F238E27FC236}">
                    <a16:creationId xmlns="" xmlns:a16="http://schemas.microsoft.com/office/drawing/2014/main" id="{0F6D6D03-EAA8-468F-B9BA-A917CC12DBF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="" xmlns:a16="http://schemas.microsoft.com/office/drawing/2014/main" id="{D9A56E2A-CB1D-4787-9F7B-5D177657E1A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9A56E2A-CB1D-4787-9F7B-5D177657E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=""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=""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=""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=""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=""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="" xmlns:a16="http://schemas.microsoft.com/office/drawing/2014/main" id="{1FB004E7-F269-49CC-B85D-71ED0F159504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92" name="等腰三角形 91">
              <a:extLst>
                <a:ext uri="{FF2B5EF4-FFF2-40B4-BE49-F238E27FC236}">
                  <a16:creationId xmlns="" xmlns:a16="http://schemas.microsoft.com/office/drawing/2014/main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=""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=""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00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="" xmlns:a16="http://schemas.microsoft.com/office/drawing/2014/main" id="{412A1930-3F4F-412F-90EB-5815730AB52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18" name="矩形 117">
              <a:extLst>
                <a:ext uri="{FF2B5EF4-FFF2-40B4-BE49-F238E27FC236}">
                  <a16:creationId xmlns="" xmlns:a16="http://schemas.microsoft.com/office/drawing/2014/main" id="{D4FAE4C1-3475-49DB-A624-44DF38DA1922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="" xmlns:a16="http://schemas.microsoft.com/office/drawing/2014/main" id="{2B754C48-FDCC-4034-BDC2-60D6F75DF377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10" name="等腰三角形 109">
                <a:extLst>
                  <a:ext uri="{FF2B5EF4-FFF2-40B4-BE49-F238E27FC236}">
                    <a16:creationId xmlns="" xmlns:a16="http://schemas.microsoft.com/office/drawing/2014/main" id="{20C67C86-7C6F-47F2-8C07-0C25F9253519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1" name="等腰三角形 110">
                <a:extLst>
                  <a:ext uri="{FF2B5EF4-FFF2-40B4-BE49-F238E27FC236}">
                    <a16:creationId xmlns="" xmlns:a16="http://schemas.microsoft.com/office/drawing/2014/main" id="{F97DDFF8-DF59-4691-BBC0-6A6E836CEF4F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2" name="等腰三角形 111">
                <a:extLst>
                  <a:ext uri="{FF2B5EF4-FFF2-40B4-BE49-F238E27FC236}">
                    <a16:creationId xmlns="" xmlns:a16="http://schemas.microsoft.com/office/drawing/2014/main" id="{BC0A22F3-D81A-4588-94EF-AD35DBC2DAA9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="" xmlns:a16="http://schemas.microsoft.com/office/drawing/2014/main" id="{4C3AC583-C075-4EAC-A635-E5788376774E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14" name="等腰三角形 113">
                <a:extLst>
                  <a:ext uri="{FF2B5EF4-FFF2-40B4-BE49-F238E27FC236}">
                    <a16:creationId xmlns="" xmlns:a16="http://schemas.microsoft.com/office/drawing/2014/main" id="{E6EEDA41-E13C-41EA-88F1-79A59476B831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5" name="等腰三角形 114">
                <a:extLst>
                  <a:ext uri="{FF2B5EF4-FFF2-40B4-BE49-F238E27FC236}">
                    <a16:creationId xmlns="" xmlns:a16="http://schemas.microsoft.com/office/drawing/2014/main" id="{183E4B68-6D5D-4F90-9FF4-1D0FE8DC3947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10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=""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1" cy="4228758"/>
            <a:chOff x="871470" y="1582945"/>
            <a:chExt cx="9660348" cy="4881823"/>
          </a:xfrm>
        </p:grpSpPr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70" y="4492450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1" y="1582945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1" y="3522265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3" y="2552513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1" y="5462660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5" y="3175640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4" y="2072086"/>
              <a:ext cx="2164554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21" y="2064085"/>
              <a:ext cx="2188605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7" y="4181212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6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9" y="508314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8" y="4253772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6" y="511545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2" y="511542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80" y="510752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90" y="3130368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3" y="3130368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5" y="4228663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21" y="5104899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7" y="3152359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7" y="4224414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6" y="5110350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32" y="5133567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5" y="4217488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9" y="4217488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5" y="506499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9" y="5119419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7" y="5101283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7" y="421241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7" y="3183504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91" y="3202240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92" y="4224887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5" y="4230555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23" y="513473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6" y="514039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8" y="513756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3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2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7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73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=""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9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=""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901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=""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=""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=""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3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=""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=""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70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=""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9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=""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4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=""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4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20" y="4804937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4" y="4804937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=""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8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=""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202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=""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12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=""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5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=""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41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=""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4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=""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9" y="4804929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=""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41" y="3894641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=""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73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=""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6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=""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7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=""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4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=""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7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=""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8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=""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4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=""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4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=""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="" xmlns:a16="http://schemas.microsoft.com/office/drawing/2014/main" id="{B1D0D104-98D1-471E-A666-BEF18C739860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87" name="组合 86">
              <a:extLst>
                <a:ext uri="{FF2B5EF4-FFF2-40B4-BE49-F238E27FC236}">
                  <a16:creationId xmlns="" xmlns:a16="http://schemas.microsoft.com/office/drawing/2014/main" id="{C8B33208-D35C-4CE5-BD51-EAF2FF7FFCA9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="" xmlns:a16="http://schemas.microsoft.com/office/drawing/2014/main" id="{E9CF4187-A5E8-475F-B17A-6EB5F16F3269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82" name="箭头: 右 81">
                  <a:extLst>
                    <a:ext uri="{FF2B5EF4-FFF2-40B4-BE49-F238E27FC236}">
                      <a16:creationId xmlns="" xmlns:a16="http://schemas.microsoft.com/office/drawing/2014/main" id="{BD519FCD-5CCB-4CF2-B273-172E89919511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="" xmlns:a16="http://schemas.microsoft.com/office/drawing/2014/main" id="{79BDD94E-E7D2-4348-9300-82F73BBC80E8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6" name="等腰三角形 85">
                <a:extLst>
                  <a:ext uri="{FF2B5EF4-FFF2-40B4-BE49-F238E27FC236}">
                    <a16:creationId xmlns="" xmlns:a16="http://schemas.microsoft.com/office/drawing/2014/main" id="{0F6D6D03-EAA8-468F-B9BA-A917CC12DBF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="" xmlns:a16="http://schemas.microsoft.com/office/drawing/2014/main" id="{D9A56E2A-CB1D-4787-9F7B-5D177657E1A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9A56E2A-CB1D-4787-9F7B-5D177657E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=""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=""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=""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=""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=""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="" xmlns:a16="http://schemas.microsoft.com/office/drawing/2014/main" id="{1FB004E7-F269-49CC-B85D-71ED0F159504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92" name="等腰三角形 91">
              <a:extLst>
                <a:ext uri="{FF2B5EF4-FFF2-40B4-BE49-F238E27FC236}">
                  <a16:creationId xmlns="" xmlns:a16="http://schemas.microsoft.com/office/drawing/2014/main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=""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75CFFCD2-E87C-4463-B564-65333F8B1D22}"/>
              </a:ext>
            </a:extLst>
          </p:cNvPr>
          <p:cNvGrpSpPr/>
          <p:nvPr/>
        </p:nvGrpSpPr>
        <p:grpSpPr>
          <a:xfrm>
            <a:off x="495712" y="4454995"/>
            <a:ext cx="3991932" cy="1200329"/>
            <a:chOff x="660949" y="4796993"/>
            <a:chExt cx="5322576" cy="1600439"/>
          </a:xfrm>
        </p:grpSpPr>
        <p:sp>
          <p:nvSpPr>
            <p:cNvPr id="96" name="任意多边形: 形状 95">
              <a:extLst>
                <a:ext uri="{FF2B5EF4-FFF2-40B4-BE49-F238E27FC236}">
                  <a16:creationId xmlns="" xmlns:a16="http://schemas.microsoft.com/office/drawing/2014/main" id="{29702771-E45F-4486-B470-409AFA93A6A0}"/>
                </a:ext>
              </a:extLst>
            </p:cNvPr>
            <p:cNvSpPr/>
            <p:nvPr/>
          </p:nvSpPr>
          <p:spPr>
            <a:xfrm>
              <a:off x="660949" y="5816063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="" xmlns:a16="http://schemas.microsoft.com/office/drawing/2014/main" id="{65DCBB1B-642E-4B93-B19B-BF74C74424A4}"/>
                    </a:ext>
                  </a:extLst>
                </p:cNvPr>
                <p:cNvSpPr txBox="1"/>
                <p:nvPr/>
              </p:nvSpPr>
              <p:spPr>
                <a:xfrm>
                  <a:off x="1962717" y="4796993"/>
                  <a:ext cx="4020808" cy="16004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Reached a leaf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The state requires minimum,</a:t>
                  </a:r>
                </a:p>
                <a:p>
                  <a:r>
                    <a:rPr lang="en-US" dirty="0"/>
                    <a:t>So we have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ans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−∞, 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And we let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5DCBB1B-642E-4B93-B19B-BF74C7442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717" y="4796993"/>
                  <a:ext cx="4020808" cy="16004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组合 118">
            <a:extLst>
              <a:ext uri="{FF2B5EF4-FFF2-40B4-BE49-F238E27FC236}">
                <a16:creationId xmlns="" xmlns:a16="http://schemas.microsoft.com/office/drawing/2014/main" id="{412A1930-3F4F-412F-90EB-5815730AB52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18" name="矩形 117">
              <a:extLst>
                <a:ext uri="{FF2B5EF4-FFF2-40B4-BE49-F238E27FC236}">
                  <a16:creationId xmlns="" xmlns:a16="http://schemas.microsoft.com/office/drawing/2014/main" id="{D4FAE4C1-3475-49DB-A624-44DF38DA1922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="" xmlns:a16="http://schemas.microsoft.com/office/drawing/2014/main" id="{2B754C48-FDCC-4034-BDC2-60D6F75DF377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10" name="等腰三角形 109">
                <a:extLst>
                  <a:ext uri="{FF2B5EF4-FFF2-40B4-BE49-F238E27FC236}">
                    <a16:creationId xmlns="" xmlns:a16="http://schemas.microsoft.com/office/drawing/2014/main" id="{20C67C86-7C6F-47F2-8C07-0C25F9253519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1" name="等腰三角形 110">
                <a:extLst>
                  <a:ext uri="{FF2B5EF4-FFF2-40B4-BE49-F238E27FC236}">
                    <a16:creationId xmlns="" xmlns:a16="http://schemas.microsoft.com/office/drawing/2014/main" id="{F97DDFF8-DF59-4691-BBC0-6A6E836CEF4F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2" name="等腰三角形 111">
                <a:extLst>
                  <a:ext uri="{FF2B5EF4-FFF2-40B4-BE49-F238E27FC236}">
                    <a16:creationId xmlns="" xmlns:a16="http://schemas.microsoft.com/office/drawing/2014/main" id="{BC0A22F3-D81A-4588-94EF-AD35DBC2DAA9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="" xmlns:a16="http://schemas.microsoft.com/office/drawing/2014/main" id="{4C3AC583-C075-4EAC-A635-E5788376774E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14" name="等腰三角形 113">
                <a:extLst>
                  <a:ext uri="{FF2B5EF4-FFF2-40B4-BE49-F238E27FC236}">
                    <a16:creationId xmlns="" xmlns:a16="http://schemas.microsoft.com/office/drawing/2014/main" id="{E6EEDA41-E13C-41EA-88F1-79A59476B831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5" name="等腰三角形 114">
                <a:extLst>
                  <a:ext uri="{FF2B5EF4-FFF2-40B4-BE49-F238E27FC236}">
                    <a16:creationId xmlns="" xmlns:a16="http://schemas.microsoft.com/office/drawing/2014/main" id="{183E4B68-6D5D-4F90-9FF4-1D0FE8DC3947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117" name="标题 1">
            <a:extLst>
              <a:ext uri="{FF2B5EF4-FFF2-40B4-BE49-F238E27FC236}">
                <a16:creationId xmlns="" xmlns:a16="http://schemas.microsoft.com/office/drawing/2014/main" id="{71C33410-4D05-4F04-BB8B-C2E9F0485650}"/>
              </a:ext>
            </a:extLst>
          </p:cNvPr>
          <p:cNvSpPr txBox="1">
            <a:spLocks/>
          </p:cNvSpPr>
          <p:nvPr/>
        </p:nvSpPr>
        <p:spPr>
          <a:xfrm>
            <a:off x="402459" y="282603"/>
            <a:ext cx="7886700" cy="59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How does </a:t>
            </a:r>
            <a:r>
              <a:rPr lang="el-GR" altLang="zh-CN" smtClean="0"/>
              <a:t>αβ</a:t>
            </a:r>
            <a:r>
              <a:rPr lang="en-US" altLang="zh-CN" smtClean="0"/>
              <a:t> 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1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2789</Words>
  <Application>Microsoft Office PowerPoint</Application>
  <PresentationFormat>全屏显示(4:3)</PresentationFormat>
  <Paragraphs>1178</Paragraphs>
  <Slides>32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宋体</vt:lpstr>
      <vt:lpstr>Arial</vt:lpstr>
      <vt:lpstr>Calibri</vt:lpstr>
      <vt:lpstr>Cambria Math</vt:lpstr>
      <vt:lpstr>Times New Roman</vt:lpstr>
      <vt:lpstr>Office 主题​​</vt:lpstr>
      <vt:lpstr>传统AI方法III</vt:lpstr>
      <vt:lpstr>游戏博弈</vt:lpstr>
      <vt:lpstr>Minimax算法</vt:lpstr>
      <vt:lpstr>Code</vt:lpstr>
      <vt:lpstr>复杂性分析</vt:lpstr>
      <vt:lpstr>复杂性分析</vt:lpstr>
      <vt:lpstr>Alpha-Beta 剪枝</vt:lpstr>
      <vt:lpstr>How does αβ Pruning work?</vt:lpstr>
      <vt:lpstr>PowerPoint 演示文稿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Where to prune?</vt:lpstr>
      <vt:lpstr>Code</vt:lpstr>
      <vt:lpstr>性能提升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传统AI方法</dc:title>
  <dc:creator>user</dc:creator>
  <cp:lastModifiedBy>huhe</cp:lastModifiedBy>
  <cp:revision>30</cp:revision>
  <dcterms:created xsi:type="dcterms:W3CDTF">2018-09-16T07:56:24Z</dcterms:created>
  <dcterms:modified xsi:type="dcterms:W3CDTF">2018-09-29T22:25:26Z</dcterms:modified>
</cp:coreProperties>
</file>