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sldIdLst>
    <p:sldId id="256" r:id="rId2"/>
    <p:sldId id="264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0B521-1C06-4E42-A046-F787BC8B0179}" v="70" dt="2021-04-11T17:35:48.786"/>
    <p1510:client id="{86FEA816-33A2-4D9D-91CD-11B29B5ECF75}" v="748" dt="2021-04-11T17:19:23.086"/>
    <p1510:client id="{B2DF1EDB-15CD-4C10-8EA6-C6B108E49363}" v="2948" dt="2021-04-11T16:40:14.404"/>
    <p1510:client id="{D0EB43CF-CE8E-4FA6-B9CA-8AB09DD30D24}" v="201" dt="2021-04-11T15:16:47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874" y="-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5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88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89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96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859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93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35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61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9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91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7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62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0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6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65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1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9FD0BA-103D-42FD-B22C-871EA5E44A3A}" type="datetimeFigureOut">
              <a:rPr lang="hu-HU" smtClean="0"/>
              <a:t>2021.04.12.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9F5B44-2752-44AB-99E9-4698DD621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xmlns="" id="{F64080D6-34DE-4277-97CC-2FB381284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2" descr="Logo, company name&#10;&#10;Description automatically generated">
            <a:extLst>
              <a:ext uri="{FF2B5EF4-FFF2-40B4-BE49-F238E27FC236}">
                <a16:creationId xmlns:a16="http://schemas.microsoft.com/office/drawing/2014/main" xmlns="" id="{8ED4C931-8A01-4408-917B-2910A0B5D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79" b="7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9A0E8C33-C591-47B6-963A-CDE5FFA0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100347"/>
            <a:ext cx="8584267" cy="289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spc="0"/>
              <a:t>HTTP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C749DF2A-D94B-493A-840A-1807385F2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166748"/>
            <a:ext cx="6987645" cy="29028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Az internet </a:t>
            </a:r>
            <a:r>
              <a:rPr lang="en-US" err="1"/>
              <a:t>múltja</a:t>
            </a:r>
            <a:r>
              <a:rPr lang="en-US"/>
              <a:t>, </a:t>
            </a:r>
            <a:r>
              <a:rPr lang="en-US" err="1"/>
              <a:t>jelenje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jövője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powering you since 1989</a:t>
            </a:r>
          </a:p>
        </p:txBody>
      </p:sp>
    </p:spTree>
    <p:extLst>
      <p:ext uri="{BB962C8B-B14F-4D97-AF65-F5344CB8AC3E}">
        <p14:creationId xmlns:p14="http://schemas.microsoft.com/office/powerpoint/2010/main" val="1350194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3423E-67CE-458B-A047-E0451C5B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Röviden az internetről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2336F2-8445-4A00-88C0-0173F8BF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IP címek: egy számítógép címe egy hálózaton (pl. internet)</a:t>
            </a:r>
          </a:p>
          <a:p>
            <a:pPr>
              <a:buClr>
                <a:srgbClr val="1287C3"/>
              </a:buClr>
            </a:pPr>
            <a:r>
              <a:rPr lang="en-US"/>
              <a:t>Portok: virtuális címek egy gépen belül</a:t>
            </a:r>
          </a:p>
          <a:p>
            <a:pPr>
              <a:buClr>
                <a:srgbClr val="1287C3"/>
              </a:buClr>
            </a:pPr>
            <a:r>
              <a:rPr lang="en-US"/>
              <a:t>Domain nevek: szöveges címek, IP címre mutatnak</a:t>
            </a:r>
          </a:p>
          <a:p>
            <a:pPr>
              <a:buClr>
                <a:srgbClr val="1287C3"/>
              </a:buClr>
            </a:pPr>
            <a:r>
              <a:rPr lang="en-US"/>
              <a:t>Példák:</a:t>
            </a:r>
          </a:p>
          <a:p>
            <a:pPr lvl="1"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207.154.239.57   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(:80)</a:t>
            </a:r>
          </a:p>
          <a:p>
            <a:pPr lvl="1">
              <a:buClr>
                <a:srgbClr val="1287C3"/>
              </a:buClr>
            </a:pPr>
            <a:r>
              <a:rPr lang="en-US"/>
              <a:t>154.191.243.65:9000</a:t>
            </a:r>
          </a:p>
          <a:p>
            <a:pPr lvl="1">
              <a:buClr>
                <a:srgbClr val="1287C3"/>
              </a:buClr>
            </a:pPr>
            <a:r>
              <a:rPr lang="en-US"/>
              <a:t>google.com:645</a:t>
            </a:r>
          </a:p>
          <a:p>
            <a:pPr lvl="1">
              <a:buClr>
                <a:srgbClr val="1287C3"/>
              </a:buClr>
            </a:pPr>
            <a:r>
              <a:rPr lang="en-US"/>
              <a:t>localhost (== ez a gép)</a:t>
            </a:r>
          </a:p>
        </p:txBody>
      </p:sp>
    </p:spTree>
    <p:extLst>
      <p:ext uri="{BB962C8B-B14F-4D97-AF65-F5344CB8AC3E}">
        <p14:creationId xmlns:p14="http://schemas.microsoft.com/office/powerpoint/2010/main" val="5537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B93C370-CA0D-4E8B-BDB9-113B21DAA1D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l"/>
            <a:r>
              <a:rPr lang="en-US"/>
              <a:t>Mi </a:t>
            </a:r>
            <a:r>
              <a:rPr lang="en-US" err="1"/>
              <a:t>ez</a:t>
            </a:r>
            <a:r>
              <a:rPr lang="en-US"/>
              <a:t>?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140998E-D751-4231-A79A-AC5D59F7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sz="2000" dirty="0" err="1"/>
              <a:t>Kérés-válasz</a:t>
            </a:r>
            <a:r>
              <a:rPr lang="en-US" sz="2000" dirty="0"/>
              <a:t> </a:t>
            </a:r>
            <a:r>
              <a:rPr lang="en-US" sz="2000" dirty="0" err="1"/>
              <a:t>alapú</a:t>
            </a:r>
            <a:r>
              <a:rPr lang="en-US" sz="2000" dirty="0"/>
              <a:t> </a:t>
            </a:r>
            <a:r>
              <a:rPr lang="en-US" sz="2000" dirty="0" err="1"/>
              <a:t>protokoll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Leírja</a:t>
            </a:r>
            <a:r>
              <a:rPr lang="en-US" sz="2000" dirty="0"/>
              <a:t> </a:t>
            </a:r>
            <a:r>
              <a:rPr lang="en-US" sz="2000" dirty="0" err="1"/>
              <a:t>hogyan</a:t>
            </a:r>
            <a:r>
              <a:rPr lang="en-US" sz="2000" dirty="0"/>
              <a:t> </a:t>
            </a:r>
            <a:r>
              <a:rPr lang="en-US" sz="2000" dirty="0" err="1"/>
              <a:t>beszél</a:t>
            </a:r>
            <a:r>
              <a:rPr lang="en-US" sz="2000" dirty="0"/>
              <a:t> </a:t>
            </a:r>
            <a:r>
              <a:rPr lang="en-US" sz="2000" dirty="0" err="1"/>
              <a:t>egymással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kliens</a:t>
            </a:r>
            <a:r>
              <a:rPr lang="en-US" sz="2000" dirty="0"/>
              <a:t> (pl. </a:t>
            </a:r>
            <a:r>
              <a:rPr lang="en-US" sz="2000" dirty="0" err="1"/>
              <a:t>böngésző</a:t>
            </a:r>
            <a:r>
              <a:rPr lang="en-US" sz="2000" dirty="0"/>
              <a:t>)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szerver</a:t>
            </a:r>
            <a:endParaRPr lang="en-US" sz="2000" dirty="0"/>
          </a:p>
          <a:p>
            <a:pPr>
              <a:buFontTx/>
              <a:buChar char="-"/>
            </a:pPr>
            <a:r>
              <a:rPr lang="hu-HU" sz="2000"/>
              <a:t>A szerver egy számítógép, ami kérésekre válaszol</a:t>
            </a:r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xmlns="" id="{983505CE-4CBE-470B-AEA4-D2EF97E0C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6" r="13420" b="18847"/>
          <a:stretch/>
        </p:blipFill>
        <p:spPr>
          <a:xfrm>
            <a:off x="3540385" y="4855827"/>
            <a:ext cx="4454323" cy="1870746"/>
          </a:xfrm>
          <a:prstGeom prst="rect">
            <a:avLst/>
          </a:prstGeom>
        </p:spPr>
      </p:pic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xmlns="" id="{CB3F2A3B-4633-4E3D-8F55-CB43AD72F763}"/>
              </a:ext>
            </a:extLst>
          </p:cNvPr>
          <p:cNvCxnSpPr>
            <a:cxnSpLocks/>
          </p:cNvCxnSpPr>
          <p:nvPr/>
        </p:nvCxnSpPr>
        <p:spPr>
          <a:xfrm flipH="1">
            <a:off x="6166498" y="5125673"/>
            <a:ext cx="823105" cy="3593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xmlns="" id="{D59BE631-46DB-483D-92F3-9A29034417D2}"/>
              </a:ext>
            </a:extLst>
          </p:cNvPr>
          <p:cNvCxnSpPr>
            <a:cxnSpLocks/>
          </p:cNvCxnSpPr>
          <p:nvPr/>
        </p:nvCxnSpPr>
        <p:spPr>
          <a:xfrm flipH="1" flipV="1">
            <a:off x="6493666" y="6125012"/>
            <a:ext cx="590542" cy="2677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xmlns="" id="{66740CA8-3FBA-4969-9F51-0FDA91DD7B4B}"/>
              </a:ext>
            </a:extLst>
          </p:cNvPr>
          <p:cNvSpPr txBox="1"/>
          <p:nvPr/>
        </p:nvSpPr>
        <p:spPr>
          <a:xfrm>
            <a:off x="6989603" y="4843027"/>
            <a:ext cx="71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solidFill>
                  <a:srgbClr val="C00000"/>
                </a:solidFill>
              </a:rPr>
              <a:t>kérés</a:t>
            </a:r>
            <a:endParaRPr lang="hu-HU" b="1">
              <a:solidFill>
                <a:srgbClr val="C00000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B3D7897C-49FE-4D36-91AE-9B18E4B33606}"/>
              </a:ext>
            </a:extLst>
          </p:cNvPr>
          <p:cNvSpPr txBox="1"/>
          <p:nvPr/>
        </p:nvSpPr>
        <p:spPr>
          <a:xfrm>
            <a:off x="7117307" y="622522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solidFill>
                  <a:srgbClr val="C00000"/>
                </a:solidFill>
              </a:rPr>
              <a:t>válasz</a:t>
            </a:r>
            <a:endParaRPr lang="hu-HU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3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xmlns="" id="{2FCD9B94-D70B-4446-85E5-ACD3904289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ivatagi homokdűne hullámos mintázata">
            <a:extLst>
              <a:ext uri="{FF2B5EF4-FFF2-40B4-BE49-F238E27FC236}">
                <a16:creationId xmlns:a16="http://schemas.microsoft.com/office/drawing/2014/main" xmlns="" id="{3F811AD1-1B0C-4532-B48D-BC9422A7A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896" b="58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EB93C370-CA0D-4E8B-BDB9-113B21DA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r>
              <a:rPr lang="en-US" err="1"/>
              <a:t>Miből</a:t>
            </a:r>
            <a:r>
              <a:rPr lang="en-US"/>
              <a:t> </a:t>
            </a:r>
            <a:r>
              <a:rPr lang="en-US" err="1"/>
              <a:t>épül</a:t>
            </a:r>
            <a:r>
              <a:rPr lang="en-US"/>
              <a:t> </a:t>
            </a:r>
            <a:r>
              <a:rPr lang="en-US" err="1"/>
              <a:t>fel</a:t>
            </a:r>
            <a:r>
              <a:rPr lang="en-US"/>
              <a:t>?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kérés</a:t>
            </a:r>
            <a:r>
              <a:rPr lang="en-US"/>
              <a:t>)</a:t>
            </a:r>
            <a:endParaRPr lang="hu-HU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xmlns="" id="{3378FF8B-3743-48E1-88E3-F4CADB3DEC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artalom helye 2">
            <a:extLst>
              <a:ext uri="{FF2B5EF4-FFF2-40B4-BE49-F238E27FC236}">
                <a16:creationId xmlns:a16="http://schemas.microsoft.com/office/drawing/2014/main" xmlns="" id="{2140998E-D751-4231-A79A-AC5D59F7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/>
              <a:t>A </a:t>
            </a:r>
            <a:r>
              <a:rPr lang="en-US" err="1"/>
              <a:t>szerver</a:t>
            </a:r>
            <a:r>
              <a:rPr lang="en-US"/>
              <a:t> </a:t>
            </a:r>
            <a:r>
              <a:rPr lang="en-US" err="1"/>
              <a:t>melyik</a:t>
            </a:r>
            <a:r>
              <a:rPr lang="en-US"/>
              <a:t> </a:t>
            </a:r>
            <a:r>
              <a:rPr lang="en-US" err="1"/>
              <a:t>részét</a:t>
            </a:r>
            <a:r>
              <a:rPr lang="en-US"/>
              <a:t> </a:t>
            </a:r>
            <a:r>
              <a:rPr lang="en-US" err="1"/>
              <a:t>szeretné</a:t>
            </a:r>
            <a:r>
              <a:rPr lang="en-US"/>
              <a:t> </a:t>
            </a:r>
            <a:r>
              <a:rPr lang="en-US" err="1"/>
              <a:t>elérni</a:t>
            </a:r>
            <a:r>
              <a:rPr lang="en-US"/>
              <a:t> a </a:t>
            </a:r>
            <a:r>
              <a:rPr lang="en-US" err="1"/>
              <a:t>kliens</a:t>
            </a:r>
            <a:r>
              <a:rPr lang="en-US"/>
              <a:t> (resource)</a:t>
            </a:r>
          </a:p>
          <a:p>
            <a:pPr>
              <a:buFontTx/>
              <a:buChar char="-"/>
            </a:pP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szeretne</a:t>
            </a:r>
            <a:r>
              <a:rPr lang="en-US"/>
              <a:t> </a:t>
            </a:r>
            <a:r>
              <a:rPr lang="en-US" err="1"/>
              <a:t>vele</a:t>
            </a:r>
            <a:r>
              <a:rPr lang="en-US"/>
              <a:t> </a:t>
            </a:r>
            <a:r>
              <a:rPr lang="en-US" err="1"/>
              <a:t>tenni</a:t>
            </a:r>
            <a:r>
              <a:rPr lang="en-US"/>
              <a:t> (method)</a:t>
            </a:r>
          </a:p>
          <a:p>
            <a:pPr>
              <a:buFontTx/>
              <a:buChar char="-"/>
            </a:pPr>
            <a:r>
              <a:rPr lang="en-US" err="1"/>
              <a:t>Hogyan</a:t>
            </a:r>
            <a:r>
              <a:rPr lang="en-US"/>
              <a:t> </a:t>
            </a:r>
            <a:r>
              <a:rPr lang="en-US" err="1"/>
              <a:t>kell</a:t>
            </a:r>
            <a:r>
              <a:rPr lang="en-US"/>
              <a:t> </a:t>
            </a:r>
            <a:r>
              <a:rPr lang="en-US" err="1"/>
              <a:t>kezelni</a:t>
            </a:r>
            <a:r>
              <a:rPr lang="en-US"/>
              <a:t> a </a:t>
            </a:r>
            <a:r>
              <a:rPr lang="en-US" err="1"/>
              <a:t>kérést</a:t>
            </a:r>
            <a:r>
              <a:rPr lang="en-US"/>
              <a:t> (headers)</a:t>
            </a:r>
          </a:p>
          <a:p>
            <a:pPr>
              <a:buFontTx/>
              <a:buChar char="-"/>
            </a:pPr>
            <a:r>
              <a:rPr lang="en-US" err="1"/>
              <a:t>Pontos</a:t>
            </a:r>
            <a:r>
              <a:rPr lang="en-US"/>
              <a:t> </a:t>
            </a:r>
            <a:r>
              <a:rPr lang="en-US" err="1"/>
              <a:t>leírás</a:t>
            </a:r>
            <a:r>
              <a:rPr lang="en-US"/>
              <a:t>/</a:t>
            </a:r>
            <a:r>
              <a:rPr lang="en-US" err="1"/>
              <a:t>adatok</a:t>
            </a:r>
            <a:r>
              <a:rPr lang="en-US"/>
              <a:t> a </a:t>
            </a:r>
            <a:r>
              <a:rPr lang="en-US" err="1"/>
              <a:t>kérésről</a:t>
            </a:r>
            <a:r>
              <a:rPr lang="en-US"/>
              <a:t> (body)</a:t>
            </a:r>
          </a:p>
        </p:txBody>
      </p:sp>
    </p:spTree>
    <p:extLst>
      <p:ext uri="{BB962C8B-B14F-4D97-AF65-F5344CB8AC3E}">
        <p14:creationId xmlns:p14="http://schemas.microsoft.com/office/powerpoint/2010/main" val="3218138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B93C370-CA0D-4E8B-BDB9-113B21DA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84464"/>
            <a:ext cx="10018713" cy="17525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err="1"/>
              <a:t>Hogy</a:t>
            </a:r>
            <a:r>
              <a:rPr lang="en-US"/>
              <a:t> </a:t>
            </a:r>
            <a:r>
              <a:rPr lang="en-US" err="1"/>
              <a:t>néz</a:t>
            </a:r>
            <a:r>
              <a:rPr lang="en-US"/>
              <a:t> </a:t>
            </a:r>
            <a:r>
              <a:rPr lang="en-US" err="1"/>
              <a:t>ez</a:t>
            </a:r>
            <a:r>
              <a:rPr lang="en-US"/>
              <a:t> </a:t>
            </a:r>
            <a:r>
              <a:rPr lang="en-US" err="1"/>
              <a:t>ki</a:t>
            </a:r>
            <a:r>
              <a:rPr lang="en-US"/>
              <a:t>? (</a:t>
            </a:r>
            <a:r>
              <a:rPr lang="en-US" err="1"/>
              <a:t>kérés</a:t>
            </a:r>
            <a:r>
              <a:rPr lang="en-US"/>
              <a:t>)</a:t>
            </a:r>
            <a:endParaRPr lang="hu-HU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xmlns="" id="{0EEECD8E-9AAF-4F12-AAAB-CD8D7E341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68" y="2975339"/>
            <a:ext cx="6215925" cy="1316007"/>
          </a:xfrm>
        </p:spPr>
      </p:pic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xmlns="" id="{5545522D-11F5-4D20-A337-3CD6AD7CE882}"/>
              </a:ext>
            </a:extLst>
          </p:cNvPr>
          <p:cNvCxnSpPr>
            <a:cxnSpLocks/>
          </p:cNvCxnSpPr>
          <p:nvPr/>
        </p:nvCxnSpPr>
        <p:spPr>
          <a:xfrm>
            <a:off x="2466363" y="2567031"/>
            <a:ext cx="0" cy="4754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xmlns="" id="{4C9A7F43-DF9F-42B4-86C3-EBBC7409630B}"/>
              </a:ext>
            </a:extLst>
          </p:cNvPr>
          <p:cNvCxnSpPr>
            <a:cxnSpLocks/>
          </p:cNvCxnSpPr>
          <p:nvPr/>
        </p:nvCxnSpPr>
        <p:spPr>
          <a:xfrm>
            <a:off x="4229449" y="2567031"/>
            <a:ext cx="0" cy="4754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xmlns="" id="{24E6413D-5B92-4FB2-BB75-47E8CF693E86}"/>
              </a:ext>
            </a:extLst>
          </p:cNvPr>
          <p:cNvCxnSpPr>
            <a:cxnSpLocks/>
          </p:cNvCxnSpPr>
          <p:nvPr/>
        </p:nvCxnSpPr>
        <p:spPr>
          <a:xfrm>
            <a:off x="6277761" y="2567031"/>
            <a:ext cx="0" cy="4754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xmlns="" id="{984CD3B3-F01E-4228-BFF5-99793C2CD686}"/>
              </a:ext>
            </a:extLst>
          </p:cNvPr>
          <p:cNvSpPr txBox="1"/>
          <p:nvPr/>
        </p:nvSpPr>
        <p:spPr>
          <a:xfrm>
            <a:off x="1978889" y="217821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method</a:t>
            </a:r>
            <a:endParaRPr lang="hu-HU" b="1">
              <a:solidFill>
                <a:srgbClr val="C00000"/>
              </a:solidFill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xmlns="" id="{02CFF876-4C7D-4AAB-881C-00CC54DAAE89}"/>
              </a:ext>
            </a:extLst>
          </p:cNvPr>
          <p:cNvSpPr txBox="1"/>
          <p:nvPr/>
        </p:nvSpPr>
        <p:spPr>
          <a:xfrm>
            <a:off x="3712320" y="217821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resource</a:t>
            </a:r>
            <a:endParaRPr lang="hu-HU" b="1">
              <a:solidFill>
                <a:srgbClr val="C00000"/>
              </a:solidFill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xmlns="" id="{89F8A1AD-CC80-414F-872D-D0E7DE67D4FA}"/>
              </a:ext>
            </a:extLst>
          </p:cNvPr>
          <p:cNvSpPr txBox="1"/>
          <p:nvPr/>
        </p:nvSpPr>
        <p:spPr>
          <a:xfrm>
            <a:off x="5508800" y="2168467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(HTTP </a:t>
            </a:r>
            <a:r>
              <a:rPr lang="en-US" b="1" err="1">
                <a:solidFill>
                  <a:srgbClr val="C00000"/>
                </a:solidFill>
              </a:rPr>
              <a:t>verzió</a:t>
            </a:r>
            <a:r>
              <a:rPr lang="en-US" b="1">
                <a:solidFill>
                  <a:srgbClr val="C00000"/>
                </a:solidFill>
              </a:rPr>
              <a:t>)</a:t>
            </a:r>
            <a:endParaRPr lang="hu-HU" b="1">
              <a:solidFill>
                <a:srgbClr val="C00000"/>
              </a:solidFill>
            </a:endParaRPr>
          </a:p>
        </p:txBody>
      </p:sp>
      <p:sp>
        <p:nvSpPr>
          <p:cNvPr id="26" name="Jobb oldali kapcsos zárójel 25">
            <a:extLst>
              <a:ext uri="{FF2B5EF4-FFF2-40B4-BE49-F238E27FC236}">
                <a16:creationId xmlns:a16="http://schemas.microsoft.com/office/drawing/2014/main" xmlns="" id="{CB43F479-3170-44D6-9B7D-D774FAA4E538}"/>
              </a:ext>
            </a:extLst>
          </p:cNvPr>
          <p:cNvSpPr/>
          <p:nvPr/>
        </p:nvSpPr>
        <p:spPr>
          <a:xfrm>
            <a:off x="7600426" y="3452405"/>
            <a:ext cx="279012" cy="803946"/>
          </a:xfrm>
          <a:prstGeom prst="rightBrace">
            <a:avLst>
              <a:gd name="adj1" fmla="val 140358"/>
              <a:gd name="adj2" fmla="val 4864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xmlns="" id="{2DD7AE2E-D189-4DD7-9267-1B9CF12B0C11}"/>
              </a:ext>
            </a:extLst>
          </p:cNvPr>
          <p:cNvSpPr txBox="1"/>
          <p:nvPr/>
        </p:nvSpPr>
        <p:spPr>
          <a:xfrm>
            <a:off x="7879450" y="368350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headers</a:t>
            </a:r>
            <a:endParaRPr lang="hu-HU" b="1">
              <a:solidFill>
                <a:srgbClr val="FF0000"/>
              </a:solidFill>
            </a:endParaRPr>
          </a:p>
        </p:txBody>
      </p: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xmlns="" id="{D1945CD4-1A4C-47AA-9F41-071934DC664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729681" y="4256351"/>
            <a:ext cx="187074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xmlns="" id="{A9725A92-59B0-4E5F-95B5-B748EE527E5A}"/>
              </a:ext>
            </a:extLst>
          </p:cNvPr>
          <p:cNvCxnSpPr>
            <a:cxnSpLocks/>
          </p:cNvCxnSpPr>
          <p:nvPr/>
        </p:nvCxnSpPr>
        <p:spPr>
          <a:xfrm flipH="1">
            <a:off x="5729681" y="3452405"/>
            <a:ext cx="18553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>
            <a:extLst>
              <a:ext uri="{FF2B5EF4-FFF2-40B4-BE49-F238E27FC236}">
                <a16:creationId xmlns:a16="http://schemas.microsoft.com/office/drawing/2014/main" xmlns="" id="{5DB0D527-A143-431E-89F5-5988611FC508}"/>
              </a:ext>
            </a:extLst>
          </p:cNvPr>
          <p:cNvSpPr txBox="1"/>
          <p:nvPr/>
        </p:nvSpPr>
        <p:spPr>
          <a:xfrm>
            <a:off x="1025150" y="4508652"/>
            <a:ext cx="1109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Fordítás</a:t>
            </a:r>
            <a:r>
              <a:rPr lang="en-US"/>
              <a:t>: </a:t>
            </a:r>
            <a:r>
              <a:rPr lang="en-US" err="1"/>
              <a:t>Szeretném</a:t>
            </a:r>
            <a:r>
              <a:rPr lang="en-US"/>
              <a:t> </a:t>
            </a:r>
            <a:r>
              <a:rPr lang="en-US" err="1"/>
              <a:t>kérni</a:t>
            </a:r>
            <a:r>
              <a:rPr lang="en-US"/>
              <a:t> (GET) a </a:t>
            </a:r>
            <a:r>
              <a:rPr lang="en-US" err="1"/>
              <a:t>bejelentkező</a:t>
            </a:r>
            <a:r>
              <a:rPr lang="en-US"/>
              <a:t> </a:t>
            </a:r>
            <a:r>
              <a:rPr lang="en-US" err="1"/>
              <a:t>oldalt</a:t>
            </a:r>
            <a:r>
              <a:rPr lang="en-US"/>
              <a:t> (/</a:t>
            </a:r>
            <a:r>
              <a:rPr lang="en-US" err="1"/>
              <a:t>bejelentkezes</a:t>
            </a:r>
            <a:r>
              <a:rPr lang="en-US"/>
              <a:t>), a Facebook-</a:t>
            </a:r>
            <a:r>
              <a:rPr lang="en-US" err="1"/>
              <a:t>tól</a:t>
            </a:r>
            <a:r>
              <a:rPr lang="en-US"/>
              <a:t> (Host: </a:t>
            </a:r>
            <a:r>
              <a:rPr lang="en-US">
                <a:hlinkClick r:id="rId3"/>
              </a:rPr>
              <a:t>www.facebook.com</a:t>
            </a:r>
            <a:r>
              <a:rPr lang="en-US"/>
              <a:t>). </a:t>
            </a:r>
          </a:p>
          <a:p>
            <a:r>
              <a:rPr lang="en-US" err="1"/>
              <a:t>Én</a:t>
            </a:r>
            <a:r>
              <a:rPr lang="en-US"/>
              <a:t> </a:t>
            </a:r>
            <a:r>
              <a:rPr lang="en-US" err="1"/>
              <a:t>egy</a:t>
            </a:r>
            <a:r>
              <a:rPr lang="en-US"/>
              <a:t> Mozilla </a:t>
            </a:r>
            <a:r>
              <a:rPr lang="en-US" err="1"/>
              <a:t>böngésző</a:t>
            </a:r>
            <a:r>
              <a:rPr lang="en-US"/>
              <a:t> </a:t>
            </a:r>
            <a:r>
              <a:rPr lang="en-US" err="1"/>
              <a:t>vagyok</a:t>
            </a:r>
            <a:r>
              <a:rPr lang="en-US"/>
              <a:t> (User-Agent: Mozilla/5.0).</a:t>
            </a:r>
          </a:p>
        </p:txBody>
      </p:sp>
    </p:spTree>
    <p:extLst>
      <p:ext uri="{BB962C8B-B14F-4D97-AF65-F5344CB8AC3E}">
        <p14:creationId xmlns:p14="http://schemas.microsoft.com/office/powerpoint/2010/main" val="24679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2FCD9B94-D70B-4446-85E5-ACD3904289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ivatagi homokdűne hullámos mintázata">
            <a:extLst>
              <a:ext uri="{FF2B5EF4-FFF2-40B4-BE49-F238E27FC236}">
                <a16:creationId xmlns:a16="http://schemas.microsoft.com/office/drawing/2014/main" xmlns="" id="{3F811AD1-1B0C-4532-B48D-BC9422A7A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0023" b="57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EB93C370-CA0D-4E8B-BDB9-113B21DA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err="1"/>
              <a:t>Miből</a:t>
            </a:r>
            <a:r>
              <a:rPr lang="en-US"/>
              <a:t> </a:t>
            </a:r>
            <a:r>
              <a:rPr lang="en-US" err="1"/>
              <a:t>épül</a:t>
            </a:r>
            <a:r>
              <a:rPr lang="en-US"/>
              <a:t> </a:t>
            </a:r>
            <a:r>
              <a:rPr lang="en-US" err="1"/>
              <a:t>fel</a:t>
            </a:r>
            <a:r>
              <a:rPr lang="en-US"/>
              <a:t>?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válasz</a:t>
            </a:r>
            <a:r>
              <a:rPr lang="en-US"/>
              <a:t>)</a:t>
            </a:r>
            <a:endParaRPr lang="hu-H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3378FF8B-3743-48E1-88E3-F4CADB3DEC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artalom helye 2">
            <a:extLst>
              <a:ext uri="{FF2B5EF4-FFF2-40B4-BE49-F238E27FC236}">
                <a16:creationId xmlns:a16="http://schemas.microsoft.com/office/drawing/2014/main" xmlns="" id="{2140998E-D751-4231-A79A-AC5D59F7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err="1"/>
              <a:t>Státuszkód</a:t>
            </a:r>
            <a:endParaRPr lang="en-US"/>
          </a:p>
          <a:p>
            <a:pPr>
              <a:buFontTx/>
              <a:buChar char="-"/>
            </a:pPr>
            <a:r>
              <a:rPr lang="en-US" err="1"/>
              <a:t>Hogyan</a:t>
            </a:r>
            <a:r>
              <a:rPr lang="en-US"/>
              <a:t> </a:t>
            </a:r>
            <a:r>
              <a:rPr lang="en-US" err="1"/>
              <a:t>kell</a:t>
            </a:r>
            <a:r>
              <a:rPr lang="en-US"/>
              <a:t> </a:t>
            </a:r>
            <a:r>
              <a:rPr lang="en-US" err="1"/>
              <a:t>értelmezni</a:t>
            </a:r>
            <a:r>
              <a:rPr lang="en-US"/>
              <a:t> a </a:t>
            </a:r>
            <a:r>
              <a:rPr lang="en-US" err="1"/>
              <a:t>választ</a:t>
            </a:r>
            <a:r>
              <a:rPr lang="en-US"/>
              <a:t> (headers)</a:t>
            </a:r>
          </a:p>
          <a:p>
            <a:pPr>
              <a:buFontTx/>
              <a:buChar char="-"/>
            </a:pPr>
            <a:r>
              <a:rPr lang="en-US"/>
              <a:t>A </a:t>
            </a:r>
            <a:r>
              <a:rPr lang="en-US" err="1"/>
              <a:t>pontos</a:t>
            </a:r>
            <a:r>
              <a:rPr lang="en-US"/>
              <a:t> </a:t>
            </a:r>
            <a:r>
              <a:rPr lang="en-US" err="1"/>
              <a:t>válasz</a:t>
            </a:r>
            <a:r>
              <a:rPr lang="en-US"/>
              <a:t> (body)</a:t>
            </a:r>
          </a:p>
        </p:txBody>
      </p:sp>
    </p:spTree>
    <p:extLst>
      <p:ext uri="{BB962C8B-B14F-4D97-AF65-F5344CB8AC3E}">
        <p14:creationId xmlns:p14="http://schemas.microsoft.com/office/powerpoint/2010/main" val="377084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xmlns="" id="{28BF4A96-E6BD-4682-A3EE-17EC37BE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363" y="2765614"/>
            <a:ext cx="6972892" cy="3851163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EB93C370-CA0D-4E8B-BDB9-113B21DA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5" y="-365301"/>
            <a:ext cx="10018713" cy="17525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err="1"/>
              <a:t>Hogy</a:t>
            </a:r>
            <a:r>
              <a:rPr lang="en-US"/>
              <a:t> </a:t>
            </a:r>
            <a:r>
              <a:rPr lang="en-US" err="1"/>
              <a:t>néz</a:t>
            </a:r>
            <a:r>
              <a:rPr lang="en-US"/>
              <a:t> </a:t>
            </a:r>
            <a:r>
              <a:rPr lang="en-US" err="1"/>
              <a:t>ez</a:t>
            </a:r>
            <a:r>
              <a:rPr lang="en-US"/>
              <a:t> </a:t>
            </a:r>
            <a:r>
              <a:rPr lang="en-US" err="1"/>
              <a:t>ki</a:t>
            </a:r>
            <a:r>
              <a:rPr lang="en-US"/>
              <a:t>? (</a:t>
            </a:r>
            <a:r>
              <a:rPr lang="en-US" err="1"/>
              <a:t>válasz</a:t>
            </a:r>
            <a:r>
              <a:rPr lang="en-US"/>
              <a:t>)</a:t>
            </a:r>
            <a:endParaRPr lang="hu-HU"/>
          </a:p>
        </p:txBody>
      </p: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xmlns="" id="{24E6413D-5B92-4FB2-BB75-47E8CF693E8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402047" y="2110471"/>
            <a:ext cx="0" cy="72711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xmlns="" id="{89F8A1AD-CC80-414F-872D-D0E7DE67D4FA}"/>
              </a:ext>
            </a:extLst>
          </p:cNvPr>
          <p:cNvSpPr txBox="1"/>
          <p:nvPr/>
        </p:nvSpPr>
        <p:spPr>
          <a:xfrm>
            <a:off x="1633086" y="1741139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(HTTP </a:t>
            </a:r>
            <a:r>
              <a:rPr lang="en-US" b="1" err="1">
                <a:solidFill>
                  <a:srgbClr val="C00000"/>
                </a:solidFill>
              </a:rPr>
              <a:t>verzió</a:t>
            </a:r>
            <a:r>
              <a:rPr lang="en-US" b="1">
                <a:solidFill>
                  <a:srgbClr val="C00000"/>
                </a:solidFill>
              </a:rPr>
              <a:t>)</a:t>
            </a:r>
            <a:endParaRPr lang="hu-HU" b="1">
              <a:solidFill>
                <a:srgbClr val="C00000"/>
              </a:solidFill>
            </a:endParaRPr>
          </a:p>
        </p:txBody>
      </p:sp>
      <p:sp>
        <p:nvSpPr>
          <p:cNvPr id="26" name="Jobb oldali kapcsos zárójel 25">
            <a:extLst>
              <a:ext uri="{FF2B5EF4-FFF2-40B4-BE49-F238E27FC236}">
                <a16:creationId xmlns:a16="http://schemas.microsoft.com/office/drawing/2014/main" xmlns="" id="{CB43F479-3170-44D6-9B7D-D774FAA4E538}"/>
              </a:ext>
            </a:extLst>
          </p:cNvPr>
          <p:cNvSpPr/>
          <p:nvPr/>
        </p:nvSpPr>
        <p:spPr>
          <a:xfrm>
            <a:off x="8086985" y="4249358"/>
            <a:ext cx="279012" cy="2361165"/>
          </a:xfrm>
          <a:prstGeom prst="rightBrace">
            <a:avLst>
              <a:gd name="adj1" fmla="val 140358"/>
              <a:gd name="adj2" fmla="val 4864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xmlns="" id="{2DD7AE2E-D189-4DD7-9267-1B9CF12B0C11}"/>
              </a:ext>
            </a:extLst>
          </p:cNvPr>
          <p:cNvSpPr txBox="1"/>
          <p:nvPr/>
        </p:nvSpPr>
        <p:spPr>
          <a:xfrm>
            <a:off x="8442863" y="518513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body</a:t>
            </a:r>
            <a:endParaRPr lang="hu-HU" b="1">
              <a:solidFill>
                <a:srgbClr val="FF0000"/>
              </a:solidFill>
            </a:endParaRPr>
          </a:p>
        </p:txBody>
      </p: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xmlns="" id="{D1945CD4-1A4C-47AA-9F41-071934DC664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6359" y="6610523"/>
            <a:ext cx="1350626" cy="31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xmlns="" id="{A9725A92-59B0-4E5F-95B5-B748EE527E5A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6736359" y="4249358"/>
            <a:ext cx="1350626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Jobb oldali kapcsos zárójel 17">
            <a:extLst>
              <a:ext uri="{FF2B5EF4-FFF2-40B4-BE49-F238E27FC236}">
                <a16:creationId xmlns:a16="http://schemas.microsoft.com/office/drawing/2014/main" xmlns="" id="{658C4164-B442-4CEB-8A05-20A733A97B2D}"/>
              </a:ext>
            </a:extLst>
          </p:cNvPr>
          <p:cNvSpPr/>
          <p:nvPr/>
        </p:nvSpPr>
        <p:spPr>
          <a:xfrm>
            <a:off x="8043024" y="3071957"/>
            <a:ext cx="279012" cy="929592"/>
          </a:xfrm>
          <a:prstGeom prst="rightBrace">
            <a:avLst>
              <a:gd name="adj1" fmla="val 140358"/>
              <a:gd name="adj2" fmla="val 4864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xmlns="" id="{179E3096-BA3C-458D-9496-42407C8F27E3}"/>
              </a:ext>
            </a:extLst>
          </p:cNvPr>
          <p:cNvSpPr txBox="1"/>
          <p:nvPr/>
        </p:nvSpPr>
        <p:spPr>
          <a:xfrm>
            <a:off x="8280103" y="3303057"/>
            <a:ext cx="9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headers</a:t>
            </a:r>
            <a:endParaRPr lang="hu-HU" b="1">
              <a:solidFill>
                <a:srgbClr val="FF0000"/>
              </a:solidFill>
            </a:endParaRP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xmlns="" id="{24D0AEEC-EFDF-4B79-8649-8B83B26D69E6}"/>
              </a:ext>
            </a:extLst>
          </p:cNvPr>
          <p:cNvCxnSpPr>
            <a:cxnSpLocks/>
          </p:cNvCxnSpPr>
          <p:nvPr/>
        </p:nvCxnSpPr>
        <p:spPr>
          <a:xfrm flipH="1">
            <a:off x="4471333" y="4001549"/>
            <a:ext cx="355792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xmlns="" id="{E1E812E4-3573-4E44-A05F-88C7D359B1BA}"/>
              </a:ext>
            </a:extLst>
          </p:cNvPr>
          <p:cNvCxnSpPr>
            <a:cxnSpLocks/>
          </p:cNvCxnSpPr>
          <p:nvPr/>
        </p:nvCxnSpPr>
        <p:spPr>
          <a:xfrm flipH="1">
            <a:off x="4481124" y="3071957"/>
            <a:ext cx="35619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xmlns="" id="{863541EA-A073-4CD0-AA88-AC4B2241BB97}"/>
              </a:ext>
            </a:extLst>
          </p:cNvPr>
          <p:cNvCxnSpPr>
            <a:cxnSpLocks/>
          </p:cNvCxnSpPr>
          <p:nvPr/>
        </p:nvCxnSpPr>
        <p:spPr>
          <a:xfrm>
            <a:off x="3359791" y="2437664"/>
            <a:ext cx="0" cy="40345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xmlns="" id="{B34E0552-AD81-4B17-9257-0FAB7465DC34}"/>
              </a:ext>
            </a:extLst>
          </p:cNvPr>
          <p:cNvSpPr txBox="1"/>
          <p:nvPr/>
        </p:nvSpPr>
        <p:spPr>
          <a:xfrm>
            <a:off x="2691498" y="2072388"/>
            <a:ext cx="131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solidFill>
                  <a:srgbClr val="C00000"/>
                </a:solidFill>
              </a:rPr>
              <a:t>Státuszkód</a:t>
            </a:r>
            <a:endParaRPr lang="hu-HU" b="1">
              <a:solidFill>
                <a:srgbClr val="C00000"/>
              </a:solidFill>
            </a:endParaRP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xmlns="" id="{DE43886B-2B86-49FD-8F93-2474F5D4242D}"/>
              </a:ext>
            </a:extLst>
          </p:cNvPr>
          <p:cNvSpPr txBox="1"/>
          <p:nvPr/>
        </p:nvSpPr>
        <p:spPr>
          <a:xfrm>
            <a:off x="5206625" y="1094843"/>
            <a:ext cx="6722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Fordítás</a:t>
            </a:r>
            <a:r>
              <a:rPr lang="en-US"/>
              <a:t>: </a:t>
            </a:r>
            <a:r>
              <a:rPr lang="en-US" err="1"/>
              <a:t>Sikeresen</a:t>
            </a:r>
            <a:r>
              <a:rPr lang="en-US"/>
              <a:t> </a:t>
            </a:r>
            <a:r>
              <a:rPr lang="en-US" err="1"/>
              <a:t>értelmeztem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feldolgoztam</a:t>
            </a:r>
            <a:r>
              <a:rPr lang="en-US"/>
              <a:t> a </a:t>
            </a:r>
            <a:r>
              <a:rPr lang="en-US" err="1"/>
              <a:t>kérést</a:t>
            </a:r>
            <a:r>
              <a:rPr lang="en-US"/>
              <a:t> (200 OK), </a:t>
            </a:r>
            <a:r>
              <a:rPr lang="en-US" err="1"/>
              <a:t>egy</a:t>
            </a:r>
            <a:r>
              <a:rPr lang="en-US"/>
              <a:t> HTML </a:t>
            </a:r>
            <a:r>
              <a:rPr lang="en-US" err="1"/>
              <a:t>fájlt</a:t>
            </a:r>
            <a:r>
              <a:rPr lang="en-US"/>
              <a:t> </a:t>
            </a:r>
            <a:r>
              <a:rPr lang="en-US" err="1"/>
              <a:t>küldök</a:t>
            </a:r>
            <a:r>
              <a:rPr lang="en-US"/>
              <a:t> most </a:t>
            </a:r>
            <a:r>
              <a:rPr lang="en-US" err="1"/>
              <a:t>neked</a:t>
            </a:r>
            <a:r>
              <a:rPr lang="en-US"/>
              <a:t> (Content-Type: text/html), </a:t>
            </a:r>
            <a:r>
              <a:rPr lang="en-US" err="1"/>
              <a:t>itt</a:t>
            </a:r>
            <a:r>
              <a:rPr lang="en-US"/>
              <a:t> van:</a:t>
            </a:r>
          </a:p>
          <a:p>
            <a:r>
              <a:rPr lang="en-US"/>
              <a:t>+ a html </a:t>
            </a:r>
            <a:r>
              <a:rPr lang="en-US" err="1"/>
              <a:t>fájl</a:t>
            </a:r>
            <a:r>
              <a:rPr lang="en-US"/>
              <a:t> </a:t>
            </a:r>
            <a:r>
              <a:rPr lang="en-US" err="1"/>
              <a:t>tartalma</a:t>
            </a:r>
            <a:r>
              <a:rPr lang="en-US"/>
              <a:t> (body)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xmlns="" id="{403A34B4-F12B-4659-9E01-27BFE5B2E447}"/>
              </a:ext>
            </a:extLst>
          </p:cNvPr>
          <p:cNvSpPr txBox="1"/>
          <p:nvPr/>
        </p:nvSpPr>
        <p:spPr>
          <a:xfrm>
            <a:off x="3635650" y="332220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111</a:t>
            </a: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2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8C2E791-2EE1-4467-82E4-3A4E8CFC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895055" cy="1752599"/>
          </a:xfrm>
        </p:spPr>
        <p:txBody>
          <a:bodyPr/>
          <a:lstStyle/>
          <a:p>
            <a:r>
              <a:rPr lang="en-US" err="1"/>
              <a:t>Státuszok</a:t>
            </a:r>
            <a:endParaRPr lang="hu-HU" err="1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5745DA7A-DD65-4B10-B6EE-F59B1C653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1287C3"/>
              </a:buClr>
            </a:pPr>
            <a:r>
              <a:rPr lang="hu-HU"/>
              <a:t>2xx – rendben</a:t>
            </a:r>
            <a:endParaRPr lang="en-US"/>
          </a:p>
          <a:p>
            <a:pPr>
              <a:buClr>
                <a:srgbClr val="1287C3"/>
              </a:buClr>
            </a:pPr>
            <a:r>
              <a:rPr lang="hu-HU"/>
              <a:t>3xx </a:t>
            </a:r>
            <a:r>
              <a:rPr lang="hu-HU">
                <a:ea typeface="+mn-lt"/>
                <a:cs typeface="+mn-lt"/>
              </a:rPr>
              <a:t>– átirányítás</a:t>
            </a:r>
          </a:p>
          <a:p>
            <a:pPr>
              <a:buClr>
                <a:srgbClr val="1287C3"/>
              </a:buClr>
            </a:pPr>
            <a:r>
              <a:rPr lang="hu-HU"/>
              <a:t>4xx </a:t>
            </a:r>
            <a:r>
              <a:rPr lang="hu-HU">
                <a:ea typeface="+mn-lt"/>
                <a:cs typeface="+mn-lt"/>
              </a:rPr>
              <a:t>– kliens hibák</a:t>
            </a:r>
          </a:p>
          <a:p>
            <a:pPr>
              <a:buClr>
                <a:srgbClr val="1287C3"/>
              </a:buClr>
            </a:pPr>
            <a:r>
              <a:rPr lang="hu-HU"/>
              <a:t>5xx </a:t>
            </a:r>
            <a:r>
              <a:rPr lang="hu-HU">
                <a:ea typeface="+mn-lt"/>
                <a:cs typeface="+mn-lt"/>
              </a:rPr>
              <a:t>– szerver hibák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CFD1C333-6D71-4D8C-A14F-2E1AEDE9CB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GET: </a:t>
            </a:r>
            <a:r>
              <a:rPr lang="en-US" err="1"/>
              <a:t>Kérek</a:t>
            </a:r>
            <a:r>
              <a:rPr lang="en-US"/>
              <a:t> </a:t>
            </a:r>
            <a:r>
              <a:rPr lang="en-US" err="1"/>
              <a:t>valamit</a:t>
            </a:r>
            <a:endParaRPr lang="en-US"/>
          </a:p>
          <a:p>
            <a:pPr lvl="1"/>
            <a:r>
              <a:rPr lang="en-US"/>
              <a:t>Pl. </a:t>
            </a:r>
            <a:r>
              <a:rPr lang="en-US" err="1"/>
              <a:t>weboldal</a:t>
            </a:r>
            <a:r>
              <a:rPr lang="en-US"/>
              <a:t> </a:t>
            </a:r>
            <a:r>
              <a:rPr lang="en-US" err="1"/>
              <a:t>megnyitása</a:t>
            </a:r>
            <a:r>
              <a:rPr lang="en-US"/>
              <a:t>, </a:t>
            </a:r>
            <a:r>
              <a:rPr lang="en-US" err="1"/>
              <a:t>lekérése</a:t>
            </a:r>
            <a:endParaRPr lang="en-US"/>
          </a:p>
          <a:p>
            <a:r>
              <a:rPr lang="en-US"/>
              <a:t>POST: </a:t>
            </a:r>
            <a:r>
              <a:rPr lang="en-US" err="1"/>
              <a:t>Küldök</a:t>
            </a:r>
            <a:r>
              <a:rPr lang="en-US"/>
              <a:t> </a:t>
            </a:r>
            <a:r>
              <a:rPr lang="en-US" err="1"/>
              <a:t>valamit</a:t>
            </a:r>
            <a:r>
              <a:rPr lang="en-US"/>
              <a:t>, </a:t>
            </a:r>
            <a:r>
              <a:rPr lang="en-US" err="1"/>
              <a:t>dolgozd</a:t>
            </a:r>
            <a:r>
              <a:rPr lang="en-US"/>
              <a:t> </a:t>
            </a:r>
            <a:r>
              <a:rPr lang="en-US" err="1"/>
              <a:t>fel</a:t>
            </a:r>
            <a:endParaRPr lang="en-US"/>
          </a:p>
          <a:p>
            <a:pPr lvl="1"/>
            <a:r>
              <a:rPr lang="en-US" err="1"/>
              <a:t>Általában</a:t>
            </a:r>
            <a:r>
              <a:rPr lang="en-US"/>
              <a:t> </a:t>
            </a:r>
            <a:r>
              <a:rPr lang="en-US" err="1"/>
              <a:t>létrehoz</a:t>
            </a:r>
            <a:r>
              <a:rPr lang="en-US"/>
              <a:t> </a:t>
            </a:r>
            <a:r>
              <a:rPr lang="en-US" err="1"/>
              <a:t>valamit</a:t>
            </a:r>
            <a:endParaRPr lang="en-US"/>
          </a:p>
          <a:p>
            <a:pPr lvl="1"/>
            <a:r>
              <a:rPr lang="en-US"/>
              <a:t>Pl. </a:t>
            </a:r>
            <a:r>
              <a:rPr lang="en-US" err="1"/>
              <a:t>regisztráció</a:t>
            </a:r>
            <a:endParaRPr lang="en-US"/>
          </a:p>
          <a:p>
            <a:r>
              <a:rPr lang="en-US"/>
              <a:t>PUT: </a:t>
            </a:r>
            <a:r>
              <a:rPr lang="en-US" err="1"/>
              <a:t>Módosítok</a:t>
            </a:r>
            <a:r>
              <a:rPr lang="en-US"/>
              <a:t> </a:t>
            </a:r>
            <a:r>
              <a:rPr lang="en-US" err="1"/>
              <a:t>valamit</a:t>
            </a:r>
            <a:endParaRPr lang="en-US"/>
          </a:p>
          <a:p>
            <a:pPr lvl="1"/>
            <a:r>
              <a:rPr lang="en-US"/>
              <a:t>Pl. </a:t>
            </a:r>
            <a:r>
              <a:rPr lang="en-US" err="1"/>
              <a:t>jelszó</a:t>
            </a:r>
            <a:r>
              <a:rPr lang="en-US"/>
              <a:t> </a:t>
            </a:r>
            <a:r>
              <a:rPr lang="en-US" err="1"/>
              <a:t>módosítás</a:t>
            </a:r>
            <a:endParaRPr lang="en-US"/>
          </a:p>
          <a:p>
            <a:r>
              <a:rPr lang="en-US"/>
              <a:t>DELETE: </a:t>
            </a:r>
            <a:r>
              <a:rPr lang="en-US" err="1"/>
              <a:t>Törlök</a:t>
            </a:r>
            <a:r>
              <a:rPr lang="en-US"/>
              <a:t> </a:t>
            </a:r>
            <a:r>
              <a:rPr lang="en-US" err="1"/>
              <a:t>valamit</a:t>
            </a:r>
            <a:endParaRPr lang="en-US"/>
          </a:p>
          <a:p>
            <a:pPr lvl="1"/>
            <a:r>
              <a:rPr lang="en-US"/>
              <a:t>Pl. </a:t>
            </a:r>
            <a:r>
              <a:rPr lang="en-US" err="1"/>
              <a:t>fiók</a:t>
            </a:r>
            <a:r>
              <a:rPr lang="en-US"/>
              <a:t> </a:t>
            </a:r>
            <a:r>
              <a:rPr lang="en-US" err="1"/>
              <a:t>törlése</a:t>
            </a:r>
            <a:endParaRPr lang="hu-HU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xmlns="" id="{4716F69D-20EC-491B-B170-810E715C8C87}"/>
              </a:ext>
            </a:extLst>
          </p:cNvPr>
          <p:cNvSpPr txBox="1">
            <a:spLocks/>
          </p:cNvSpPr>
          <p:nvPr/>
        </p:nvSpPr>
        <p:spPr>
          <a:xfrm>
            <a:off x="6607968" y="685799"/>
            <a:ext cx="489505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err="1"/>
              <a:t>Metódusok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940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Egyéni</PresentationFormat>
  <Paragraphs>58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Parallaxis</vt:lpstr>
      <vt:lpstr>HTTP</vt:lpstr>
      <vt:lpstr>Röviden az internetről</vt:lpstr>
      <vt:lpstr>Mi ez?</vt:lpstr>
      <vt:lpstr>Miből épül fel? (kérés)</vt:lpstr>
      <vt:lpstr>Hogy néz ez ki? (kérés)</vt:lpstr>
      <vt:lpstr>Miből épül fel? (válasz)</vt:lpstr>
      <vt:lpstr>Hogy néz ez ki? (válasz)</vt:lpstr>
      <vt:lpstr>Státuszok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Szűcs Gergely</dc:creator>
  <cp:lastModifiedBy>Andris</cp:lastModifiedBy>
  <cp:revision>22</cp:revision>
  <dcterms:created xsi:type="dcterms:W3CDTF">2021-04-11T14:35:12Z</dcterms:created>
  <dcterms:modified xsi:type="dcterms:W3CDTF">2021-04-12T11:16:40Z</dcterms:modified>
</cp:coreProperties>
</file>