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94" r:id="rId2"/>
  </p:sldMasterIdLst>
  <p:sldIdLst>
    <p:sldId id="256" r:id="rId3"/>
    <p:sldId id="261" r:id="rId4"/>
    <p:sldId id="263" r:id="rId5"/>
    <p:sldId id="265" r:id="rId6"/>
    <p:sldId id="266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ta Kovács" initials="P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5B2DA-EDF8-44F8-9958-FA7DE4C946A3}" v="61" dt="2021-04-28T20:37:45.579"/>
    <p1510:client id="{7B696517-A36E-4BF5-98BA-178483286990}" v="68" dt="2021-04-29T08:36:30.532"/>
    <p1510:client id="{D85FC188-D45E-4FCE-8775-04AFBFB87B1A}" v="315" dt="2021-04-28T19:19:15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4/29/2021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4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18BA-F7F9-4A41-B40A-D7B5407A26E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8D60-C364-4E58-B48F-751DBF2E9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59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4/29/2021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18BA-F7F9-4A41-B40A-D7B5407A26E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B68D60-C364-4E58-B48F-751DBF2E9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xmlns="" id="{D00382C6-249C-4F5B-A1AB-9531B5398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87256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xmlns="" id="{EE4C8343-9B2C-4A33-AE54-5945E6E9D4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11772" y="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xmlns="" id="{B76FEFBE-09C1-441E-BB53-303E4CED5D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Light bulbs on blackboard background">
            <a:extLst>
              <a:ext uri="{FF2B5EF4-FFF2-40B4-BE49-F238E27FC236}">
                <a16:creationId xmlns:a16="http://schemas.microsoft.com/office/drawing/2014/main" xmlns="" id="{6ED95987-A02F-4F31-B4AF-378B4B88B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0" r="9790" b="4"/>
          <a:stretch/>
        </p:blipFill>
        <p:spPr>
          <a:xfrm>
            <a:off x="9109901" y="-9271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185FD2CF-35DE-4F7D-B04C-C7B7DC4DB0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6B357D90-5835-41AD-A093-F73220E27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493" y="310561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xmlns="" id="{E188EC29-E620-4E9C-9ABB-0CD603CCF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814" y="3406834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491" y="4320614"/>
            <a:ext cx="5788550" cy="527981"/>
          </a:xfrm>
        </p:spPr>
        <p:txBody>
          <a:bodyPr anchor="b">
            <a:normAutofit fontScale="90000"/>
          </a:bodyPr>
          <a:lstStyle/>
          <a:p>
            <a:r>
              <a:rPr lang="en-US" sz="1800" b="0" dirty="0" err="1">
                <a:solidFill>
                  <a:schemeClr val="tx1"/>
                </a:solidFill>
                <a:ea typeface="+mj-lt"/>
                <a:cs typeface="+mj-lt"/>
              </a:rPr>
              <a:t>Sütik</a:t>
            </a:r>
            <a:r>
              <a:rPr lang="en-US" sz="1800" b="0" dirty="0">
                <a:solidFill>
                  <a:schemeClr val="tx1"/>
                </a:solidFill>
                <a:ea typeface="+mj-lt"/>
                <a:cs typeface="+mj-lt"/>
              </a:rPr>
              <a:t>, session-</a:t>
            </a:r>
            <a:r>
              <a:rPr lang="en-US" sz="1800" b="0" dirty="0" err="1">
                <a:solidFill>
                  <a:schemeClr val="tx1"/>
                </a:solidFill>
                <a:ea typeface="+mj-lt"/>
                <a:cs typeface="+mj-lt"/>
              </a:rPr>
              <a:t>ök</a:t>
            </a:r>
            <a:r>
              <a:rPr lang="en-US" sz="1800" b="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a typeface="+mj-lt"/>
                <a:cs typeface="+mj-lt"/>
              </a:rPr>
              <a:t>és</a:t>
            </a:r>
            <a:r>
              <a:rPr lang="en-US" sz="1800" b="0" dirty="0">
                <a:solidFill>
                  <a:schemeClr val="tx1"/>
                </a:solidFill>
                <a:ea typeface="+mj-lt"/>
                <a:cs typeface="+mj-lt"/>
              </a:rPr>
              <a:t> hash-</a:t>
            </a:r>
            <a:r>
              <a:rPr lang="en-US" sz="1800" b="0" dirty="0" err="1">
                <a:solidFill>
                  <a:schemeClr val="tx1"/>
                </a:solidFill>
                <a:ea typeface="+mj-lt"/>
                <a:cs typeface="+mj-lt"/>
              </a:rPr>
              <a:t>elés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491" y="3738645"/>
            <a:ext cx="5521058" cy="692845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DDG_ProximaNova"/>
              </a:rPr>
              <a:t>Felhasználók</a:t>
            </a:r>
            <a:r>
              <a:rPr lang="en-US" dirty="0">
                <a:solidFill>
                  <a:schemeClr val="tx1"/>
                </a:solidFill>
                <a:latin typeface="DDG_ProximaNov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DDG_ProximaNova"/>
              </a:rPr>
              <a:t>Kezelése</a:t>
            </a:r>
            <a:endParaRPr lang="en-US" dirty="0" err="1">
              <a:solidFill>
                <a:schemeClr val="tx1"/>
              </a:solidFill>
              <a:latin typeface="DDG_ProximaNova"/>
              <a:ea typeface="Meiryo"/>
            </a:endParaRPr>
          </a:p>
        </p:txBody>
      </p:sp>
      <p:pic>
        <p:nvPicPr>
          <p:cNvPr id="1026" name="Picture 2" descr="Understanding freemium models with the free cookie clicker — a UX analysis  | by Takuma Kakehi | UX Collective">
            <a:extLst>
              <a:ext uri="{FF2B5EF4-FFF2-40B4-BE49-F238E27FC236}">
                <a16:creationId xmlns:a16="http://schemas.microsoft.com/office/drawing/2014/main" xmlns="" id="{679E4218-927C-48E1-93FE-46D74AC01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6" b="2"/>
          <a:stretch/>
        </p:blipFill>
        <p:spPr bwMode="auto">
          <a:xfrm>
            <a:off x="6807197" y="3656544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9CCAF-1611-48A6-A55A-3564024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Sütik</a:t>
            </a:r>
            <a:r>
              <a:rPr lang="en-US"/>
              <a:t> (cookie)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64C4D-58BF-43D6-81F3-3E4243C6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Minden </a:t>
            </a:r>
            <a:r>
              <a:rPr lang="en-US" err="1"/>
              <a:t>kéréssel</a:t>
            </a:r>
            <a:r>
              <a:rPr lang="en-US"/>
              <a:t> </a:t>
            </a:r>
            <a:r>
              <a:rPr lang="en-US" err="1"/>
              <a:t>elküldi</a:t>
            </a:r>
            <a:r>
              <a:rPr lang="en-US"/>
              <a:t> </a:t>
            </a:r>
            <a:r>
              <a:rPr lang="en-US" err="1"/>
              <a:t>őket</a:t>
            </a:r>
            <a:r>
              <a:rPr lang="en-US"/>
              <a:t> a </a:t>
            </a:r>
            <a:r>
              <a:rPr lang="en-US" err="1"/>
              <a:t>böngésző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Oldalanként</a:t>
            </a:r>
            <a:r>
              <a:rPr lang="en-US"/>
              <a:t> </a:t>
            </a:r>
            <a:r>
              <a:rPr lang="en-US" err="1"/>
              <a:t>vannak</a:t>
            </a:r>
            <a:r>
              <a:rPr lang="en-US"/>
              <a:t> </a:t>
            </a:r>
            <a:r>
              <a:rPr lang="en-US" err="1"/>
              <a:t>tárolva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Kliensről</a:t>
            </a:r>
            <a:r>
              <a:rPr lang="en-US"/>
              <a:t> </a:t>
            </a:r>
            <a:r>
              <a:rPr lang="en-US" err="1"/>
              <a:t>szóló</a:t>
            </a:r>
            <a:r>
              <a:rPr lang="en-US"/>
              <a:t> </a:t>
            </a:r>
            <a:r>
              <a:rPr lang="en-US" err="1"/>
              <a:t>információ</a:t>
            </a:r>
            <a:r>
              <a:rPr lang="en-US"/>
              <a:t>/</a:t>
            </a:r>
            <a:r>
              <a:rPr lang="en-US" err="1"/>
              <a:t>állapot</a:t>
            </a:r>
            <a:r>
              <a:rPr lang="en-US"/>
              <a:t> </a:t>
            </a:r>
            <a:r>
              <a:rPr lang="en-US" err="1"/>
              <a:t>tárolására</a:t>
            </a:r>
            <a:r>
              <a:rPr lang="en-US"/>
              <a:t> </a:t>
            </a:r>
            <a:r>
              <a:rPr lang="en-US" err="1"/>
              <a:t>vannak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Kulcs</a:t>
            </a:r>
            <a:r>
              <a:rPr lang="en-US"/>
              <a:t> </a:t>
            </a:r>
            <a:r>
              <a:rPr lang="en-US" err="1"/>
              <a:t>érték</a:t>
            </a:r>
            <a:r>
              <a:rPr lang="en-US"/>
              <a:t> </a:t>
            </a:r>
            <a:r>
              <a:rPr lang="en-US" err="1"/>
              <a:t>párok</a:t>
            </a:r>
            <a:r>
              <a:rPr lang="en-US"/>
              <a:t> extra </a:t>
            </a:r>
            <a:r>
              <a:rPr lang="en-US" err="1"/>
              <a:t>tulajdonságokkal</a:t>
            </a:r>
            <a:r>
              <a:rPr lang="en-US"/>
              <a:t> (directive)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Sima</a:t>
            </a:r>
            <a:r>
              <a:rPr lang="en-US"/>
              <a:t> </a:t>
            </a:r>
            <a:r>
              <a:rPr lang="en-US" err="1"/>
              <a:t>szövegként</a:t>
            </a:r>
            <a:r>
              <a:rPr lang="en-US"/>
              <a:t> </a:t>
            </a:r>
            <a:r>
              <a:rPr lang="en-US" err="1"/>
              <a:t>vannak</a:t>
            </a:r>
            <a:r>
              <a:rPr lang="en-US"/>
              <a:t> </a:t>
            </a:r>
            <a:r>
              <a:rPr lang="en-US" err="1"/>
              <a:t>elküldve</a:t>
            </a:r>
            <a:r>
              <a:rPr lang="en-US"/>
              <a:t> a </a:t>
            </a:r>
            <a:r>
              <a:rPr lang="en-US" err="1"/>
              <a:t>kérések</a:t>
            </a:r>
            <a:r>
              <a:rPr lang="en-US"/>
              <a:t> </a:t>
            </a:r>
            <a:r>
              <a:rPr lang="en-US" err="1"/>
              <a:t>fejlécében</a:t>
            </a:r>
            <a:r>
              <a:rPr lang="en-US"/>
              <a:t> (header)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630EE2B-9047-4048-B624-A32FA76EB123}"/>
              </a:ext>
            </a:extLst>
          </p:cNvPr>
          <p:cNvGrpSpPr/>
          <p:nvPr/>
        </p:nvGrpSpPr>
        <p:grpSpPr>
          <a:xfrm>
            <a:off x="5418572" y="189059"/>
            <a:ext cx="6351183" cy="1598430"/>
            <a:chOff x="5418572" y="189059"/>
            <a:chExt cx="6351183" cy="1598430"/>
          </a:xfrm>
        </p:grpSpPr>
        <p:pic>
          <p:nvPicPr>
            <p:cNvPr id="7" name="Picture 2" descr="Servers - Radiant">
              <a:extLst>
                <a:ext uri="{FF2B5EF4-FFF2-40B4-BE49-F238E27FC236}">
                  <a16:creationId xmlns:a16="http://schemas.microsoft.com/office/drawing/2014/main" xmlns="" id="{82147BE9-8692-49AB-9130-6379C896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057" y="584838"/>
              <a:ext cx="2138045" cy="1202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1B4EC6D5-6484-41DC-92E8-973FB3C14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93438" l="6875" r="95625">
                          <a14:foregroundMark x1="65208" y1="22500" x2="54167" y2="16406"/>
                          <a14:foregroundMark x1="54167" y1="16406" x2="41667" y2="15625"/>
                          <a14:foregroundMark x1="41667" y1="15625" x2="30833" y2="17813"/>
                          <a14:foregroundMark x1="30833" y1="17813" x2="28750" y2="25625"/>
                          <a14:foregroundMark x1="28750" y1="25625" x2="43542" y2="28594"/>
                          <a14:foregroundMark x1="43542" y1="28594" x2="63750" y2="23906"/>
                          <a14:foregroundMark x1="79167" y1="25938" x2="60000" y2="14688"/>
                          <a14:foregroundMark x1="60000" y1="14688" x2="60208" y2="6875"/>
                          <a14:foregroundMark x1="60208" y1="6875" x2="49583" y2="3906"/>
                          <a14:foregroundMark x1="49583" y1="3906" x2="12083" y2="20469"/>
                          <a14:foregroundMark x1="12083" y1="20469" x2="10833" y2="28438"/>
                          <a14:foregroundMark x1="10833" y1="28438" x2="5208" y2="35156"/>
                          <a14:foregroundMark x1="5208" y1="35156" x2="9167" y2="79063"/>
                          <a14:foregroundMark x1="9167" y1="79063" x2="12083" y2="87656"/>
                          <a14:foregroundMark x1="12083" y1="87656" x2="21458" y2="92656"/>
                          <a14:foregroundMark x1="21458" y1="92656" x2="57083" y2="96250"/>
                          <a14:foregroundMark x1="57083" y1="96250" x2="80417" y2="94531"/>
                          <a14:foregroundMark x1="80417" y1="94531" x2="90208" y2="91563"/>
                          <a14:foregroundMark x1="90208" y1="91563" x2="93125" y2="83438"/>
                          <a14:foregroundMark x1="93125" y1="83438" x2="91250" y2="50000"/>
                          <a14:foregroundMark x1="91250" y1="50000" x2="94792" y2="33438"/>
                          <a14:foregroundMark x1="94792" y1="33438" x2="81667" y2="19844"/>
                          <a14:foregroundMark x1="81667" y1="19844" x2="71250" y2="17656"/>
                          <a14:foregroundMark x1="71250" y1="17656" x2="62917" y2="12812"/>
                          <a14:foregroundMark x1="62917" y1="12812" x2="58125" y2="11563"/>
                          <a14:foregroundMark x1="57917" y1="11563" x2="53958" y2="4375"/>
                          <a14:foregroundMark x1="53958" y1="4375" x2="44583" y2="9531"/>
                          <a14:foregroundMark x1="44583" y1="9531" x2="53125" y2="13281"/>
                          <a14:foregroundMark x1="80833" y1="93281" x2="28958" y2="95625"/>
                          <a14:foregroundMark x1="28958" y1="95625" x2="17917" y2="92656"/>
                          <a14:foregroundMark x1="17917" y1="92656" x2="22917" y2="84844"/>
                          <a14:foregroundMark x1="22917" y1="84844" x2="80625" y2="80156"/>
                          <a14:foregroundMark x1="80625" y1="80156" x2="88958" y2="86250"/>
                          <a14:foregroundMark x1="88958" y1="86250" x2="82083" y2="93125"/>
                          <a14:foregroundMark x1="82083" y1="93125" x2="80833" y2="93438"/>
                          <a14:foregroundMark x1="86875" y1="47813" x2="86042" y2="38750"/>
                          <a14:foregroundMark x1="86042" y1="38750" x2="77083" y2="31250"/>
                          <a14:foregroundMark x1="77083" y1="31250" x2="45833" y2="23438"/>
                          <a14:foregroundMark x1="45833" y1="23438" x2="19375" y2="23594"/>
                          <a14:foregroundMark x1="19375" y1="23594" x2="11250" y2="29375"/>
                          <a14:foregroundMark x1="11250" y1="29375" x2="7083" y2="37813"/>
                          <a14:foregroundMark x1="7083" y1="37813" x2="7083" y2="40938"/>
                          <a14:foregroundMark x1="92500" y1="61875" x2="95625" y2="77656"/>
                          <a14:foregroundMark x1="95625" y1="77656" x2="94375" y2="82031"/>
                          <a14:foregroundMark x1="93542" y1="33594" x2="91667" y2="25000"/>
                          <a14:foregroundMark x1="91667" y1="25000" x2="84167" y2="19375"/>
                          <a14:foregroundMark x1="84167" y1="19375" x2="84167" y2="19375"/>
                          <a14:foregroundMark x1="8125" y1="83750" x2="12292" y2="91250"/>
                          <a14:foregroundMark x1="12292" y1="91250" x2="12917" y2="914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5062" y="272209"/>
              <a:ext cx="1136460" cy="151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A94E7CA-6AAC-435A-A4C6-A582E12F0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3289" y="272209"/>
              <a:ext cx="1216466" cy="9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xmlns="" id="{F1D6837C-6495-4352-87A2-6FC448307E42}"/>
                </a:ext>
              </a:extLst>
            </p:cNvPr>
            <p:cNvSpPr/>
            <p:nvPr/>
          </p:nvSpPr>
          <p:spPr>
            <a:xfrm>
              <a:off x="8156870" y="1338236"/>
              <a:ext cx="1745425" cy="382924"/>
            </a:xfrm>
            <a:prstGeom prst="leftArrow">
              <a:avLst>
                <a:gd name="adj1" fmla="val 6289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xmlns="" id="{CFD2B588-4FF6-4B2F-9A57-7B2617E325B2}"/>
                </a:ext>
              </a:extLst>
            </p:cNvPr>
            <p:cNvSpPr/>
            <p:nvPr/>
          </p:nvSpPr>
          <p:spPr>
            <a:xfrm rot="10800000">
              <a:off x="8156870" y="767789"/>
              <a:ext cx="1745425" cy="382924"/>
            </a:xfrm>
            <a:prstGeom prst="leftArrow">
              <a:avLst>
                <a:gd name="adj1" fmla="val 10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89DBE5A-ACFC-4E59-B428-DE17B34CBD3A}"/>
                </a:ext>
              </a:extLst>
            </p:cNvPr>
            <p:cNvSpPr txBox="1"/>
            <p:nvPr/>
          </p:nvSpPr>
          <p:spPr>
            <a:xfrm>
              <a:off x="8425420" y="818436"/>
              <a:ext cx="1135946" cy="299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/>
                <a:t>Set-Cookie</a:t>
              </a: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6D1D573-6C95-4AB8-B5FE-5A0E30F83D03}"/>
                </a:ext>
              </a:extLst>
            </p:cNvPr>
            <p:cNvSpPr txBox="1"/>
            <p:nvPr/>
          </p:nvSpPr>
          <p:spPr>
            <a:xfrm>
              <a:off x="8461609" y="1380176"/>
              <a:ext cx="1135946" cy="299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err="1"/>
                <a:t>Cookie</a:t>
              </a: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A79BF1E-3E58-4AAA-BBB8-BC93B04A8C30}"/>
                </a:ext>
              </a:extLst>
            </p:cNvPr>
            <p:cNvSpPr txBox="1"/>
            <p:nvPr/>
          </p:nvSpPr>
          <p:spPr>
            <a:xfrm>
              <a:off x="8569958" y="524507"/>
              <a:ext cx="846871" cy="299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>
                  <a:solidFill>
                    <a:srgbClr val="0078B4"/>
                  </a:solidFill>
                </a:rPr>
                <a:t>egyszer</a:t>
              </a:r>
              <a:endParaRPr lang="en-US">
                <a:solidFill>
                  <a:srgbClr val="0078B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1316FC5-CEEC-4F9A-9D0C-962A0F333E24}"/>
                </a:ext>
              </a:extLst>
            </p:cNvPr>
            <p:cNvSpPr txBox="1"/>
            <p:nvPr/>
          </p:nvSpPr>
          <p:spPr>
            <a:xfrm>
              <a:off x="8645915" y="1168707"/>
              <a:ext cx="767335" cy="299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>
                  <a:solidFill>
                    <a:srgbClr val="0078B4"/>
                  </a:solidFill>
                </a:rPr>
                <a:t>mindig</a:t>
              </a:r>
              <a:endParaRPr lang="en-US">
                <a:solidFill>
                  <a:srgbClr val="0078B4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A912987-325E-4980-8592-735F5E2E2263}"/>
                </a:ext>
              </a:extLst>
            </p:cNvPr>
            <p:cNvSpPr txBox="1"/>
            <p:nvPr/>
          </p:nvSpPr>
          <p:spPr>
            <a:xfrm rot="19959697">
              <a:off x="5418572" y="189059"/>
              <a:ext cx="135485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7000"/>
                <a:t>🐍</a:t>
              </a:r>
              <a:endParaRPr lang="en-US" sz="7000"/>
            </a:p>
          </p:txBody>
        </p:sp>
      </p:grpSp>
    </p:spTree>
    <p:extLst>
      <p:ext uri="{BB962C8B-B14F-4D97-AF65-F5344CB8AC3E}">
        <p14:creationId xmlns:p14="http://schemas.microsoft.com/office/powerpoint/2010/main" val="17001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9CCAF-1611-48A6-A55A-3564024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Sütik tulajdonságai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64C4D-58BF-43D6-81F3-3E4243C6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Max-Age/Expires: a </a:t>
            </a:r>
            <a:r>
              <a:rPr lang="en-US" err="1"/>
              <a:t>süti</a:t>
            </a:r>
            <a:r>
              <a:rPr lang="en-US"/>
              <a:t> </a:t>
            </a:r>
            <a:r>
              <a:rPr lang="en-US" err="1"/>
              <a:t>lejáratát</a:t>
            </a:r>
            <a:r>
              <a:rPr lang="en-US"/>
              <a:t> </a:t>
            </a:r>
            <a:r>
              <a:rPr lang="en-US" err="1"/>
              <a:t>határozza</a:t>
            </a:r>
            <a:r>
              <a:rPr lang="en-US"/>
              <a:t> meg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Http-Only: </a:t>
            </a:r>
            <a:r>
              <a:rPr lang="en-US" err="1"/>
              <a:t>böngészőből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olvasható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Secure: </a:t>
            </a:r>
            <a:r>
              <a:rPr lang="en-US" err="1"/>
              <a:t>csak</a:t>
            </a:r>
            <a:r>
              <a:rPr lang="en-US"/>
              <a:t> HTTPS </a:t>
            </a:r>
            <a:r>
              <a:rPr lang="en-US" err="1"/>
              <a:t>kérésekkel</a:t>
            </a:r>
            <a:r>
              <a:rPr lang="en-US"/>
              <a:t> van </a:t>
            </a:r>
            <a:r>
              <a:rPr lang="en-US" err="1"/>
              <a:t>elküldve</a:t>
            </a:r>
            <a:r>
              <a:rPr lang="en-US"/>
              <a:t> (</a:t>
            </a:r>
            <a:r>
              <a:rPr lang="en-US" err="1"/>
              <a:t>titkosított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SameSite</a:t>
            </a:r>
            <a:r>
              <a:rPr lang="en-US"/>
              <a:t>: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elküldés</a:t>
            </a:r>
            <a:r>
              <a:rPr lang="en-US"/>
              <a:t> </a:t>
            </a:r>
            <a:r>
              <a:rPr lang="en-US" err="1"/>
              <a:t>szigorúságát</a:t>
            </a:r>
            <a:r>
              <a:rPr lang="en-US"/>
              <a:t> </a:t>
            </a:r>
            <a:r>
              <a:rPr lang="en-US" err="1"/>
              <a:t>határozza</a:t>
            </a:r>
            <a:r>
              <a:rPr lang="en-US"/>
              <a:t> meg</a:t>
            </a:r>
          </a:p>
          <a:p>
            <a:pPr lvl="1"/>
            <a:r>
              <a:rPr lang="en-US"/>
              <a:t>	- Strict: </a:t>
            </a:r>
            <a:r>
              <a:rPr lang="en-US" err="1"/>
              <a:t>Csak</a:t>
            </a:r>
            <a:r>
              <a:rPr lang="en-US"/>
              <a:t> </a:t>
            </a:r>
            <a:r>
              <a:rPr lang="en-US" err="1"/>
              <a:t>közvetlen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oldalra</a:t>
            </a:r>
            <a:r>
              <a:rPr lang="en-US"/>
              <a:t> </a:t>
            </a:r>
            <a:r>
              <a:rPr lang="en-US" err="1"/>
              <a:t>navigálásnál</a:t>
            </a:r>
            <a:r>
              <a:rPr lang="en-US"/>
              <a:t> </a:t>
            </a:r>
            <a:r>
              <a:rPr lang="en-US" err="1"/>
              <a:t>vannak</a:t>
            </a:r>
            <a:r>
              <a:rPr lang="en-US"/>
              <a:t> </a:t>
            </a:r>
            <a:r>
              <a:rPr lang="en-US" err="1"/>
              <a:t>küldve</a:t>
            </a:r>
            <a:r>
              <a:rPr lang="en-US"/>
              <a:t/>
            </a:r>
            <a:br>
              <a:rPr lang="en-US"/>
            </a:br>
            <a:r>
              <a:rPr lang="en-US"/>
              <a:t>	  (pl. link </a:t>
            </a:r>
            <a:r>
              <a:rPr lang="en-US" err="1"/>
              <a:t>követésnél</a:t>
            </a:r>
            <a:r>
              <a:rPr lang="en-US"/>
              <a:t> </a:t>
            </a:r>
            <a:r>
              <a:rPr lang="en-US" err="1"/>
              <a:t>nincsenek</a:t>
            </a:r>
            <a:r>
              <a:rPr lang="en-US"/>
              <a:t>)</a:t>
            </a:r>
            <a:br>
              <a:rPr lang="en-US"/>
            </a:br>
            <a:r>
              <a:rPr lang="en-US"/>
              <a:t>	- Lax: </a:t>
            </a:r>
            <a:r>
              <a:rPr lang="en-US" err="1"/>
              <a:t>Bármilyen</a:t>
            </a:r>
            <a:r>
              <a:rPr lang="en-US"/>
              <a:t> </a:t>
            </a:r>
            <a:r>
              <a:rPr lang="en-US" err="1"/>
              <a:t>oldalra</a:t>
            </a:r>
            <a:r>
              <a:rPr lang="en-US"/>
              <a:t> </a:t>
            </a:r>
            <a:r>
              <a:rPr lang="en-US" err="1"/>
              <a:t>érkező</a:t>
            </a:r>
            <a:r>
              <a:rPr lang="en-US"/>
              <a:t> </a:t>
            </a:r>
            <a:r>
              <a:rPr lang="en-US" err="1"/>
              <a:t>kérésre</a:t>
            </a:r>
            <a:r>
              <a:rPr lang="en-US"/>
              <a:t> el </a:t>
            </a:r>
            <a:r>
              <a:rPr lang="en-US" err="1"/>
              <a:t>vannak</a:t>
            </a:r>
            <a:r>
              <a:rPr lang="en-US"/>
              <a:t> </a:t>
            </a:r>
            <a:r>
              <a:rPr lang="en-US" err="1"/>
              <a:t>küldve</a:t>
            </a:r>
            <a:r>
              <a:rPr lang="en-US"/>
              <a:t/>
            </a:r>
            <a:br>
              <a:rPr lang="en-US"/>
            </a:br>
            <a:r>
              <a:rPr lang="en-US"/>
              <a:t>	- None: Minden </a:t>
            </a:r>
            <a:r>
              <a:rPr lang="en-US" err="1"/>
              <a:t>oldalra</a:t>
            </a:r>
            <a:r>
              <a:rPr lang="en-US"/>
              <a:t> el </a:t>
            </a:r>
            <a:r>
              <a:rPr lang="en-US" err="1"/>
              <a:t>vannak</a:t>
            </a:r>
            <a:r>
              <a:rPr lang="en-US"/>
              <a:t> </a:t>
            </a:r>
            <a:r>
              <a:rPr lang="en-US" err="1"/>
              <a:t>küldve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4E0FCA4-2482-4444-BD84-756B160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15C0F72-6B3B-4DC2-B1B9-0D1A51E8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szeretnénk</a:t>
            </a:r>
            <a:r>
              <a:rPr lang="en-US"/>
              <a:t>, </a:t>
            </a:r>
            <a:r>
              <a:rPr lang="en-US" err="1"/>
              <a:t>hogy</a:t>
            </a:r>
            <a:r>
              <a:rPr lang="en-US"/>
              <a:t> a </a:t>
            </a:r>
            <a:r>
              <a:rPr lang="en-US" err="1"/>
              <a:t>felhasználónak</a:t>
            </a:r>
            <a:r>
              <a:rPr lang="en-US"/>
              <a:t> </a:t>
            </a:r>
            <a:r>
              <a:rPr lang="en-US" err="1"/>
              <a:t>minden</a:t>
            </a:r>
            <a:r>
              <a:rPr lang="en-US"/>
              <a:t> </a:t>
            </a:r>
            <a:r>
              <a:rPr lang="en-US" err="1"/>
              <a:t>kérésnél</a:t>
            </a:r>
            <a:r>
              <a:rPr lang="en-US"/>
              <a:t> be </a:t>
            </a:r>
            <a:r>
              <a:rPr lang="en-US" err="1"/>
              <a:t>kelljen</a:t>
            </a:r>
            <a:r>
              <a:rPr lang="en-US"/>
              <a:t> </a:t>
            </a:r>
            <a:r>
              <a:rPr lang="en-US" err="1"/>
              <a:t>írnia</a:t>
            </a:r>
            <a:r>
              <a:rPr lang="en-US"/>
              <a:t> a </a:t>
            </a:r>
            <a:r>
              <a:rPr lang="en-US" err="1"/>
              <a:t>jelszavát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Bejelentkezés</a:t>
            </a:r>
            <a:r>
              <a:rPr lang="en-US"/>
              <a:t> -&gt; </a:t>
            </a:r>
            <a:r>
              <a:rPr lang="en-US" err="1"/>
              <a:t>kliens</a:t>
            </a:r>
            <a:r>
              <a:rPr lang="en-US"/>
              <a:t> </a:t>
            </a:r>
            <a:r>
              <a:rPr lang="en-US" err="1"/>
              <a:t>kap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azonosító</a:t>
            </a:r>
            <a:r>
              <a:rPr lang="en-US"/>
              <a:t> </a:t>
            </a:r>
            <a:r>
              <a:rPr lang="en-US" err="1"/>
              <a:t>sütit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err="1"/>
              <a:t>belépésnél</a:t>
            </a:r>
            <a:r>
              <a:rPr lang="en-US"/>
              <a:t> </a:t>
            </a:r>
            <a:r>
              <a:rPr lang="en-US" err="1"/>
              <a:t>véletlenszerűen</a:t>
            </a:r>
            <a:r>
              <a:rPr lang="en-US"/>
              <a:t> </a:t>
            </a:r>
            <a:r>
              <a:rPr lang="en-US" err="1"/>
              <a:t>generált</a:t>
            </a:r>
            <a:r>
              <a:rPr lang="en-US"/>
              <a:t> (</a:t>
            </a:r>
            <a:r>
              <a:rPr lang="en-US" err="1"/>
              <a:t>úgyhogy</a:t>
            </a:r>
            <a:r>
              <a:rPr lang="en-US"/>
              <a:t> </a:t>
            </a:r>
            <a:r>
              <a:rPr lang="en-US" err="1"/>
              <a:t>egyedi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Ezt</a:t>
            </a:r>
            <a:r>
              <a:rPr lang="en-US"/>
              <a:t> a </a:t>
            </a:r>
            <a:r>
              <a:rPr lang="en-US" err="1"/>
              <a:t>sütit</a:t>
            </a:r>
            <a:r>
              <a:rPr lang="en-US"/>
              <a:t> </a:t>
            </a:r>
            <a:r>
              <a:rPr lang="en-US" err="1"/>
              <a:t>minden</a:t>
            </a:r>
            <a:r>
              <a:rPr lang="en-US"/>
              <a:t> </a:t>
            </a:r>
            <a:r>
              <a:rPr lang="en-US" err="1"/>
              <a:t>kéréssel</a:t>
            </a:r>
            <a:r>
              <a:rPr lang="en-US"/>
              <a:t> </a:t>
            </a:r>
            <a:r>
              <a:rPr lang="en-US" err="1"/>
              <a:t>elküldi</a:t>
            </a:r>
            <a:r>
              <a:rPr lang="en-US"/>
              <a:t> -&gt; </a:t>
            </a:r>
            <a:r>
              <a:rPr lang="en-US" err="1"/>
              <a:t>szerver</a:t>
            </a:r>
            <a:r>
              <a:rPr lang="en-US"/>
              <a:t> meg </a:t>
            </a:r>
            <a:r>
              <a:rPr lang="en-US" err="1"/>
              <a:t>tudja</a:t>
            </a:r>
            <a:r>
              <a:rPr lang="en-US"/>
              <a:t> </a:t>
            </a:r>
            <a:r>
              <a:rPr lang="en-US" err="1"/>
              <a:t>mondani</a:t>
            </a:r>
            <a:r>
              <a:rPr lang="en-US"/>
              <a:t> </a:t>
            </a:r>
            <a:r>
              <a:rPr lang="en-US" err="1"/>
              <a:t>melyik</a:t>
            </a:r>
            <a:r>
              <a:rPr lang="en-US"/>
              <a:t> </a:t>
            </a:r>
            <a:r>
              <a:rPr lang="en-US" err="1"/>
              <a:t>fiókhoz</a:t>
            </a:r>
            <a:r>
              <a:rPr lang="en-US"/>
              <a:t> </a:t>
            </a:r>
            <a:r>
              <a:rPr lang="en-US" err="1"/>
              <a:t>tartozik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4B491401-3059-40F9-AA5C-179785E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83" y="102141"/>
            <a:ext cx="8933234" cy="665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E75B3C92-FC7A-40A6-B84B-3D46EF13E790}"/>
              </a:ext>
            </a:extLst>
          </p:cNvPr>
          <p:cNvSpPr/>
          <p:nvPr/>
        </p:nvSpPr>
        <p:spPr>
          <a:xfrm>
            <a:off x="3926048" y="973123"/>
            <a:ext cx="3447875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Bejelentkezési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adatok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küldése</a:t>
            </a:r>
            <a:r>
              <a:rPr lang="en-US" sz="1600">
                <a:solidFill>
                  <a:schemeClr val="tx1"/>
                </a:solidFill>
              </a:rPr>
              <a:t/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felhasználónév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600" err="1">
                <a:solidFill>
                  <a:schemeClr val="tx1"/>
                </a:solidFill>
              </a:rPr>
              <a:t>jelszó</a:t>
            </a:r>
            <a:r>
              <a:rPr lang="en-US" sz="1600">
                <a:solidFill>
                  <a:schemeClr val="tx1"/>
                </a:solidFill>
              </a:rPr>
              <a:t>)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xmlns="" id="{8E994FF0-2E01-4791-AFA2-8DBF990916C0}"/>
              </a:ext>
            </a:extLst>
          </p:cNvPr>
          <p:cNvSpPr/>
          <p:nvPr/>
        </p:nvSpPr>
        <p:spPr>
          <a:xfrm>
            <a:off x="3172437" y="2978092"/>
            <a:ext cx="4578991" cy="336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Session </a:t>
            </a:r>
            <a:r>
              <a:rPr lang="en-US" sz="1600" err="1">
                <a:solidFill>
                  <a:schemeClr val="tx1"/>
                </a:solidFill>
              </a:rPr>
              <a:t>azonosító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elküldése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sütiben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xmlns="" id="{3FA434DC-DA9F-4A27-A5C0-C3EA01A1EBEF}"/>
              </a:ext>
            </a:extLst>
          </p:cNvPr>
          <p:cNvSpPr/>
          <p:nvPr/>
        </p:nvSpPr>
        <p:spPr>
          <a:xfrm>
            <a:off x="2824293" y="3691156"/>
            <a:ext cx="5292055" cy="636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Bizalmas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információ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lekérése</a:t>
            </a:r>
            <a:r>
              <a:rPr lang="en-US" sz="1600">
                <a:solidFill>
                  <a:schemeClr val="tx1"/>
                </a:solidFill>
              </a:rPr>
              <a:t> (</a:t>
            </a:r>
            <a:r>
              <a:rPr lang="en-US" sz="1600" err="1">
                <a:solidFill>
                  <a:schemeClr val="tx1"/>
                </a:solidFill>
              </a:rPr>
              <a:t>mondjuk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profil</a:t>
            </a:r>
            <a:r>
              <a:rPr lang="en-US" sz="1600">
                <a:solidFill>
                  <a:schemeClr val="tx1"/>
                </a:solidFill>
              </a:rPr>
              <a:t>)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 err="1">
                <a:solidFill>
                  <a:schemeClr val="tx1"/>
                </a:solidFill>
              </a:rPr>
              <a:t>Sütiként</a:t>
            </a:r>
            <a:r>
              <a:rPr lang="en-US" sz="1600">
                <a:solidFill>
                  <a:schemeClr val="tx1"/>
                </a:solidFill>
              </a:rPr>
              <a:t> a session </a:t>
            </a:r>
            <a:r>
              <a:rPr lang="en-US" sz="1600" err="1">
                <a:solidFill>
                  <a:schemeClr val="tx1"/>
                </a:solidFill>
              </a:rPr>
              <a:t>azonosítót</a:t>
            </a:r>
            <a:r>
              <a:rPr lang="en-US" sz="1600">
                <a:solidFill>
                  <a:schemeClr val="tx1"/>
                </a:solidFill>
              </a:rPr>
              <a:t> is </a:t>
            </a:r>
            <a:r>
              <a:rPr lang="en-US" sz="1600" err="1">
                <a:solidFill>
                  <a:schemeClr val="tx1"/>
                </a:solidFill>
              </a:rPr>
              <a:t>elküldi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xmlns="" id="{465A02C6-CA3D-4C6A-A662-6A5735F4E477}"/>
              </a:ext>
            </a:extLst>
          </p:cNvPr>
          <p:cNvSpPr/>
          <p:nvPr/>
        </p:nvSpPr>
        <p:spPr>
          <a:xfrm>
            <a:off x="3214382" y="5056427"/>
            <a:ext cx="4578991" cy="336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Megfelelő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adatok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esetén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válasz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kérésre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xmlns="" id="{4CE1F6F7-5A26-4829-BE9C-D87B2C6CD0AF}"/>
              </a:ext>
            </a:extLst>
          </p:cNvPr>
          <p:cNvSpPr/>
          <p:nvPr/>
        </p:nvSpPr>
        <p:spPr>
          <a:xfrm>
            <a:off x="8520418" y="4588447"/>
            <a:ext cx="2042199" cy="140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Összehasonlítja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kapott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azonosítót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eltárolttal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xmlns="" id="{BB2EF58D-F4F6-49E7-BB17-31E70ADADF34}"/>
              </a:ext>
            </a:extLst>
          </p:cNvPr>
          <p:cNvSpPr txBox="1"/>
          <p:nvPr/>
        </p:nvSpPr>
        <p:spPr>
          <a:xfrm>
            <a:off x="8520418" y="2429741"/>
            <a:ext cx="2041295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>
                <a:ea typeface="Meiryo"/>
              </a:rPr>
              <a:t>Session </a:t>
            </a:r>
            <a:r>
              <a:rPr lang="en-US" err="1">
                <a:ea typeface="Meiryo"/>
              </a:rPr>
              <a:t>azonosító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és</a:t>
            </a:r>
            <a:r>
              <a:rPr lang="en-US">
                <a:ea typeface="Meiryo"/>
              </a:rPr>
              <a:t> a </a:t>
            </a:r>
            <a:r>
              <a:rPr lang="en-US" err="1">
                <a:ea typeface="Meiryo"/>
              </a:rPr>
              <a:t>hozzá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tartozó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fiók</a:t>
            </a:r>
            <a:r>
              <a:rPr lang="hu-HU">
                <a:ea typeface="Meiryo"/>
              </a:rPr>
              <a:t/>
            </a:r>
            <a:br>
              <a:rPr lang="hu-HU">
                <a:ea typeface="Meiryo"/>
              </a:rPr>
            </a:br>
            <a:r>
              <a:rPr lang="hu-HU">
                <a:ea typeface="Meiryo"/>
              </a:rPr>
              <a:t>elmentése</a:t>
            </a:r>
            <a:br>
              <a:rPr lang="hu-HU">
                <a:ea typeface="Meiryo"/>
              </a:rPr>
            </a:br>
            <a:r>
              <a:rPr lang="hu-HU">
                <a:ea typeface="Meiryo"/>
              </a:rPr>
              <a:t>memóriába</a:t>
            </a:r>
          </a:p>
        </p:txBody>
      </p:sp>
    </p:spTree>
    <p:extLst>
      <p:ext uri="{BB962C8B-B14F-4D97-AF65-F5344CB8AC3E}">
        <p14:creationId xmlns:p14="http://schemas.microsoft.com/office/powerpoint/2010/main" val="40348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3D789-C50E-4534-B0A0-F07DE59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29278-5C6A-4A99-A9E2-0AC46A98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5722063" cy="365150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Függvény</a:t>
            </a:r>
            <a:r>
              <a:rPr lang="en-US" dirty="0">
                <a:ea typeface="Meiryo"/>
              </a:rPr>
              <a:t> -&gt; '</a:t>
            </a:r>
            <a:r>
              <a:rPr lang="en-US" dirty="0" err="1">
                <a:ea typeface="Meiryo"/>
              </a:rPr>
              <a:t>üzenetből</a:t>
            </a:r>
            <a:r>
              <a:rPr lang="en-US" dirty="0">
                <a:ea typeface="Meiryo"/>
              </a:rPr>
              <a:t>' 'hash-t' </a:t>
            </a:r>
            <a:r>
              <a:rPr lang="en-US" dirty="0" err="1">
                <a:ea typeface="Meiryo"/>
              </a:rPr>
              <a:t>csinál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Nem </a:t>
            </a:r>
            <a:r>
              <a:rPr lang="en-US" dirty="0" err="1">
                <a:ea typeface="Meiryo"/>
              </a:rPr>
              <a:t>lehet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kikövetkeztetni</a:t>
            </a:r>
            <a:r>
              <a:rPr lang="en-US" dirty="0">
                <a:ea typeface="Meiryo"/>
              </a:rPr>
              <a:t> (</a:t>
            </a:r>
            <a:r>
              <a:rPr lang="en-US" dirty="0" err="1">
                <a:ea typeface="Meiryo"/>
              </a:rPr>
              <a:t>nincsenek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minták</a:t>
            </a:r>
            <a:r>
              <a:rPr lang="en-US" dirty="0">
                <a:ea typeface="Meiryo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Jelszavak </a:t>
            </a:r>
            <a:r>
              <a:rPr lang="en-US" dirty="0" err="1">
                <a:ea typeface="Meiryo"/>
              </a:rPr>
              <a:t>biztonságos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tárolása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Nem </a:t>
            </a:r>
            <a:r>
              <a:rPr lang="en-US" dirty="0" err="1">
                <a:ea typeface="Meiryo"/>
              </a:rPr>
              <a:t>visszafordítható</a:t>
            </a:r>
            <a:r>
              <a:rPr lang="en-US" dirty="0">
                <a:ea typeface="Meiryo"/>
              </a:rPr>
              <a:t> (</a:t>
            </a:r>
            <a:r>
              <a:rPr lang="en-US" dirty="0" err="1">
                <a:ea typeface="Meiryo"/>
              </a:rPr>
              <a:t>egyirányú</a:t>
            </a:r>
            <a:r>
              <a:rPr lang="en-US" dirty="0">
                <a:ea typeface="Meiryo"/>
              </a:rPr>
              <a:t>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Egy </a:t>
            </a:r>
            <a:r>
              <a:rPr lang="en-US" dirty="0" err="1">
                <a:ea typeface="Meiryo"/>
              </a:rPr>
              <a:t>adat</a:t>
            </a:r>
            <a:r>
              <a:rPr lang="en-US" dirty="0">
                <a:ea typeface="Meiryo"/>
              </a:rPr>
              <a:t> -&gt; </a:t>
            </a:r>
            <a:r>
              <a:rPr lang="en-US" dirty="0" err="1">
                <a:ea typeface="Meiryo"/>
              </a:rPr>
              <a:t>mindig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ugyanaz</a:t>
            </a:r>
            <a:r>
              <a:rPr lang="en-US" dirty="0">
                <a:ea typeface="Meiryo"/>
              </a:rPr>
              <a:t> a hash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Két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különböző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adat</a:t>
            </a:r>
            <a:r>
              <a:rPr lang="en-US" dirty="0">
                <a:ea typeface="Meiryo"/>
              </a:rPr>
              <a:t> -&gt; </a:t>
            </a:r>
            <a:r>
              <a:rPr lang="en-US" dirty="0" err="1">
                <a:ea typeface="Meiryo"/>
              </a:rPr>
              <a:t>mindig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különböző</a:t>
            </a:r>
            <a:r>
              <a:rPr lang="en-US" dirty="0">
                <a:ea typeface="Meiryo"/>
              </a:rPr>
              <a:t> hash (</a:t>
            </a:r>
            <a:r>
              <a:rPr lang="en-US" dirty="0" err="1">
                <a:ea typeface="Meiryo"/>
              </a:rPr>
              <a:t>elméletben</a:t>
            </a:r>
            <a:r>
              <a:rPr lang="en-US" dirty="0">
                <a:ea typeface="Meiryo"/>
              </a:rPr>
              <a:t>)</a:t>
            </a:r>
          </a:p>
        </p:txBody>
      </p:sp>
      <p:pic>
        <p:nvPicPr>
          <p:cNvPr id="22" name="Kép 22">
            <a:extLst>
              <a:ext uri="{FF2B5EF4-FFF2-40B4-BE49-F238E27FC236}">
                <a16:creationId xmlns:a16="http://schemas.microsoft.com/office/drawing/2014/main" xmlns="" id="{8BAD15EB-4E70-425E-960E-61B0E400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03" y="2471041"/>
            <a:ext cx="4434467" cy="31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F48343-27E2-4738-97BD-400807E7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xmlns="" id="{7A8B19C1-A936-4633-B7CD-5E77888F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9615" cy="69008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5DBD44-2B4A-4A64-90BE-F9D99C0FC83C}"/>
              </a:ext>
            </a:extLst>
          </p:cNvPr>
          <p:cNvSpPr txBox="1"/>
          <p:nvPr/>
        </p:nvSpPr>
        <p:spPr>
          <a:xfrm>
            <a:off x="2186168" y="0"/>
            <a:ext cx="6532481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00B166E-7B24-4D7B-A96E-8839D482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2192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97933E42-D0CA-4FBE-9C24-66BB3AFF5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930400"/>
            <a:ext cx="3042056" cy="2340043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xmlns="" id="{F7D4AABF-D877-4EC2-A9DA-678D2D588FAF}"/>
              </a:ext>
            </a:extLst>
          </p:cNvPr>
          <p:cNvSpPr/>
          <p:nvPr/>
        </p:nvSpPr>
        <p:spPr>
          <a:xfrm>
            <a:off x="7206143" y="3221372"/>
            <a:ext cx="4513277" cy="46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 descr="A képen sötét, színes, világos látható&#10;&#10;Automatikusan generált leírás">
            <a:extLst>
              <a:ext uri="{FF2B5EF4-FFF2-40B4-BE49-F238E27FC236}">
                <a16:creationId xmlns:a16="http://schemas.microsoft.com/office/drawing/2014/main" xmlns="" id="{1DE59FA8-4223-4EB2-BA10-3B7DC8968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41" y="1930400"/>
            <a:ext cx="2895337" cy="2895337"/>
          </a:xfrm>
          <a:prstGeom prst="rect">
            <a:avLst/>
          </a:prstGeom>
        </p:spPr>
      </p:pic>
      <p:pic>
        <p:nvPicPr>
          <p:cNvPr id="11" name="Kép 10" descr="A képen beltéri, ágy, alapozás látható&#10;&#10;Automatikusan generált leírás">
            <a:extLst>
              <a:ext uri="{FF2B5EF4-FFF2-40B4-BE49-F238E27FC236}">
                <a16:creationId xmlns:a16="http://schemas.microsoft.com/office/drawing/2014/main" xmlns="" id="{80019A45-6A8C-4B8C-BDF3-6169DBF3F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73" y="2615456"/>
            <a:ext cx="2440632" cy="1627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A1C518-B419-4D6B-A23F-5D62033F5A7E}"/>
              </a:ext>
            </a:extLst>
          </p:cNvPr>
          <p:cNvSpPr txBox="1"/>
          <p:nvPr/>
        </p:nvSpPr>
        <p:spPr>
          <a:xfrm>
            <a:off x="8823259" y="1757502"/>
            <a:ext cx="3262432" cy="3170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hu-HU" sz="20000">
                <a:solidFill>
                  <a:srgbClr val="FF0000"/>
                </a:solidFill>
              </a:rPr>
              <a:t>👺</a:t>
            </a:r>
            <a:endParaRPr lang="en-US" sz="2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311C21"/>
      </a:dk2>
      <a:lt2>
        <a:srgbClr val="F1F0F3"/>
      </a:lt2>
      <a:accent1>
        <a:srgbClr val="85AE1F"/>
      </a:accent1>
      <a:accent2>
        <a:srgbClr val="B5A114"/>
      </a:accent2>
      <a:accent3>
        <a:srgbClr val="E78029"/>
      </a:accent3>
      <a:accent4>
        <a:srgbClr val="D51F17"/>
      </a:accent4>
      <a:accent5>
        <a:srgbClr val="E72971"/>
      </a:accent5>
      <a:accent6>
        <a:srgbClr val="D517AE"/>
      </a:accent6>
      <a:hlink>
        <a:srgbClr val="7757C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</Words>
  <Application>Microsoft Office PowerPoint</Application>
  <PresentationFormat>Egyéni</PresentationFormat>
  <Paragraphs>38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9" baseType="lpstr">
      <vt:lpstr>SketchLinesVTI</vt:lpstr>
      <vt:lpstr>Facet</vt:lpstr>
      <vt:lpstr>Sütik, session-ök és hash-elés</vt:lpstr>
      <vt:lpstr>Sütik (cookie)</vt:lpstr>
      <vt:lpstr>Sütik tulajdonságai</vt:lpstr>
      <vt:lpstr>Session</vt:lpstr>
      <vt:lpstr>PowerPoint bemutató</vt:lpstr>
      <vt:lpstr>Hashing</vt:lpstr>
      <vt:lpstr>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Andris</cp:lastModifiedBy>
  <cp:revision>26</cp:revision>
  <dcterms:created xsi:type="dcterms:W3CDTF">2021-04-27T14:27:20Z</dcterms:created>
  <dcterms:modified xsi:type="dcterms:W3CDTF">2021-04-29T09:25:04Z</dcterms:modified>
</cp:coreProperties>
</file>