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2"/>
  </p:notesMasterIdLst>
  <p:handoutMasterIdLst>
    <p:handoutMasterId r:id="rId53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4" r:id="rId13"/>
    <p:sldId id="276" r:id="rId14"/>
    <p:sldId id="277" r:id="rId15"/>
    <p:sldId id="308" r:id="rId16"/>
    <p:sldId id="309" r:id="rId17"/>
    <p:sldId id="310" r:id="rId18"/>
    <p:sldId id="270" r:id="rId19"/>
    <p:sldId id="275" r:id="rId20"/>
    <p:sldId id="271" r:id="rId21"/>
    <p:sldId id="278" r:id="rId22"/>
    <p:sldId id="314" r:id="rId23"/>
    <p:sldId id="279" r:id="rId24"/>
    <p:sldId id="307" r:id="rId25"/>
    <p:sldId id="281" r:id="rId26"/>
    <p:sldId id="280" r:id="rId27"/>
    <p:sldId id="284" r:id="rId28"/>
    <p:sldId id="282" r:id="rId29"/>
    <p:sldId id="313" r:id="rId30"/>
    <p:sldId id="288" r:id="rId31"/>
    <p:sldId id="290" r:id="rId32"/>
    <p:sldId id="302" r:id="rId33"/>
    <p:sldId id="301" r:id="rId34"/>
    <p:sldId id="303" r:id="rId35"/>
    <p:sldId id="304" r:id="rId36"/>
    <p:sldId id="305" r:id="rId37"/>
    <p:sldId id="272" r:id="rId38"/>
    <p:sldId id="286" r:id="rId39"/>
    <p:sldId id="291" r:id="rId40"/>
    <p:sldId id="292" r:id="rId41"/>
    <p:sldId id="293" r:id="rId42"/>
    <p:sldId id="294" r:id="rId43"/>
    <p:sldId id="273" r:id="rId44"/>
    <p:sldId id="295" r:id="rId45"/>
    <p:sldId id="296" r:id="rId46"/>
    <p:sldId id="297" r:id="rId47"/>
    <p:sldId id="298" r:id="rId48"/>
    <p:sldId id="299" r:id="rId49"/>
    <p:sldId id="300" r:id="rId50"/>
    <p:sldId id="306" r:id="rId5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9" autoAdjust="0"/>
    <p:restoredTop sz="94660"/>
  </p:normalViewPr>
  <p:slideViewPr>
    <p:cSldViewPr>
      <p:cViewPr>
        <p:scale>
          <a:sx n="70" d="100"/>
          <a:sy n="70" d="100"/>
        </p:scale>
        <p:origin x="-522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43D4F1-9B13-42F0-9EF3-10400AB4FBE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1CA1C0B-F665-4818-8E61-ABDBA59E34BD}">
      <dgm:prSet/>
      <dgm:spPr>
        <a:ln>
          <a:solidFill>
            <a:schemeClr val="accent2"/>
          </a:solidFill>
        </a:ln>
      </dgm:spPr>
      <dgm:t>
        <a:bodyPr/>
        <a:lstStyle/>
        <a:p>
          <a:pPr rtl="0"/>
          <a:r>
            <a:rPr lang="en-US" dirty="0" smtClean="0"/>
            <a:t>2.1 </a:t>
          </a:r>
          <a:r>
            <a:rPr lang="zh-CN" dirty="0" smtClean="0"/>
            <a:t>定址</a:t>
          </a:r>
          <a:r>
            <a:rPr lang="zh-CN" altLang="en-US" dirty="0" smtClean="0"/>
            <a:t>、</a:t>
          </a:r>
          <a:r>
            <a:rPr lang="zh-CN" dirty="0" smtClean="0"/>
            <a:t>寻址</a:t>
          </a:r>
          <a:r>
            <a:rPr lang="zh-CN" altLang="en-US" dirty="0" smtClean="0"/>
            <a:t>及多址</a:t>
          </a:r>
          <a:endParaRPr lang="en-US" dirty="0"/>
        </a:p>
      </dgm:t>
    </dgm:pt>
    <dgm:pt modelId="{30D27137-F000-40B2-8FB3-206A7A738A62}" type="parTrans" cxnId="{D059F3E1-B4AD-47BB-A06E-6C363160EDFE}">
      <dgm:prSet/>
      <dgm:spPr/>
      <dgm:t>
        <a:bodyPr/>
        <a:lstStyle/>
        <a:p>
          <a:endParaRPr lang="zh-CN" altLang="en-US"/>
        </a:p>
      </dgm:t>
    </dgm:pt>
    <dgm:pt modelId="{665D6614-4716-4589-A525-2541120C1B11}" type="sibTrans" cxnId="{D059F3E1-B4AD-47BB-A06E-6C363160EDFE}">
      <dgm:prSet/>
      <dgm:spPr/>
      <dgm:t>
        <a:bodyPr/>
        <a:lstStyle/>
        <a:p>
          <a:endParaRPr lang="zh-CN" altLang="en-US"/>
        </a:p>
      </dgm:t>
    </dgm:pt>
    <dgm:pt modelId="{09BE3C72-F9E4-4B3E-B9B3-00D35B8F14D0}">
      <dgm:prSet/>
      <dgm:spPr/>
      <dgm:t>
        <a:bodyPr/>
        <a:lstStyle/>
        <a:p>
          <a:r>
            <a:rPr lang="en-US" dirty="0" smtClean="0"/>
            <a:t>2.2 </a:t>
          </a:r>
          <a:r>
            <a:rPr lang="zh-CN" dirty="0" smtClean="0"/>
            <a:t>信息封装与</a:t>
          </a:r>
          <a:r>
            <a:rPr lang="zh-CN" altLang="en-US" dirty="0" smtClean="0"/>
            <a:t>分组化</a:t>
          </a:r>
          <a:endParaRPr lang="zh-CN" dirty="0"/>
        </a:p>
      </dgm:t>
    </dgm:pt>
    <dgm:pt modelId="{71D7FEE2-BDEF-47C4-9FAF-1352120E6A82}" type="parTrans" cxnId="{BA5D4815-AAD1-4301-8992-B2D6D994F4DB}">
      <dgm:prSet/>
      <dgm:spPr/>
      <dgm:t>
        <a:bodyPr/>
        <a:lstStyle/>
        <a:p>
          <a:endParaRPr lang="zh-CN" altLang="en-US"/>
        </a:p>
      </dgm:t>
    </dgm:pt>
    <dgm:pt modelId="{197BC005-F708-48FC-89E6-6847794A2A94}" type="sibTrans" cxnId="{BA5D4815-AAD1-4301-8992-B2D6D994F4DB}">
      <dgm:prSet/>
      <dgm:spPr/>
      <dgm:t>
        <a:bodyPr/>
        <a:lstStyle/>
        <a:p>
          <a:endParaRPr lang="zh-CN" altLang="en-US"/>
        </a:p>
      </dgm:t>
    </dgm:pt>
    <dgm:pt modelId="{FCC3137F-2EC3-49FB-9026-601B8ACC740B}">
      <dgm:prSet/>
      <dgm:spPr/>
      <dgm:t>
        <a:bodyPr/>
        <a:lstStyle/>
        <a:p>
          <a:r>
            <a:rPr lang="en-US" dirty="0" smtClean="0"/>
            <a:t>2.3 </a:t>
          </a:r>
          <a:r>
            <a:rPr lang="zh-CN" dirty="0" smtClean="0"/>
            <a:t>端到端断言</a:t>
          </a:r>
          <a:endParaRPr lang="zh-CN" dirty="0"/>
        </a:p>
      </dgm:t>
    </dgm:pt>
    <dgm:pt modelId="{F3875121-6849-4773-AD48-61E0C2F8AE3E}" type="parTrans" cxnId="{693DE514-E378-4FD7-A66C-7169CE8A1D9B}">
      <dgm:prSet/>
      <dgm:spPr/>
      <dgm:t>
        <a:bodyPr/>
        <a:lstStyle/>
        <a:p>
          <a:endParaRPr lang="zh-CN" altLang="en-US"/>
        </a:p>
      </dgm:t>
    </dgm:pt>
    <dgm:pt modelId="{7AA1A068-63E1-4FD5-B112-A3C9F606DF7A}" type="sibTrans" cxnId="{693DE514-E378-4FD7-A66C-7169CE8A1D9B}">
      <dgm:prSet/>
      <dgm:spPr/>
      <dgm:t>
        <a:bodyPr/>
        <a:lstStyle/>
        <a:p>
          <a:endParaRPr lang="zh-CN" altLang="en-US"/>
        </a:p>
      </dgm:t>
    </dgm:pt>
    <dgm:pt modelId="{75B22BA4-6577-49A6-A275-D628C8A3CF96}">
      <dgm:prSet/>
      <dgm:spPr/>
      <dgm:t>
        <a:bodyPr/>
        <a:lstStyle/>
        <a:p>
          <a:r>
            <a:rPr lang="en-US" dirty="0" smtClean="0"/>
            <a:t>2.4 </a:t>
          </a:r>
          <a:r>
            <a:rPr lang="zh-CN" altLang="en-US" dirty="0" smtClean="0"/>
            <a:t>业务承载</a:t>
          </a:r>
          <a:r>
            <a:rPr lang="zh-CN" dirty="0" smtClean="0"/>
            <a:t>质量</a:t>
          </a:r>
          <a:endParaRPr lang="zh-CN" dirty="0"/>
        </a:p>
      </dgm:t>
    </dgm:pt>
    <dgm:pt modelId="{1808C99A-2EA4-43F3-B958-F3B2F133A886}" type="parTrans" cxnId="{40F0CD54-8437-4D4F-BC60-075361ED0024}">
      <dgm:prSet/>
      <dgm:spPr/>
      <dgm:t>
        <a:bodyPr/>
        <a:lstStyle/>
        <a:p>
          <a:endParaRPr lang="zh-CN" altLang="en-US"/>
        </a:p>
      </dgm:t>
    </dgm:pt>
    <dgm:pt modelId="{2D4974EE-FF2B-4582-AD2C-2AA2D732C9E6}" type="sibTrans" cxnId="{40F0CD54-8437-4D4F-BC60-075361ED0024}">
      <dgm:prSet/>
      <dgm:spPr/>
      <dgm:t>
        <a:bodyPr/>
        <a:lstStyle/>
        <a:p>
          <a:endParaRPr lang="zh-CN" altLang="en-US"/>
        </a:p>
      </dgm:t>
    </dgm:pt>
    <dgm:pt modelId="{7131EAFA-A2E0-40AE-A6EA-879ED2EC7A47}">
      <dgm:prSet/>
      <dgm:spPr/>
      <dgm:t>
        <a:bodyPr/>
        <a:lstStyle/>
        <a:p>
          <a:r>
            <a:rPr lang="en-US" dirty="0" smtClean="0"/>
            <a:t>2.5 </a:t>
          </a:r>
          <a:r>
            <a:rPr lang="zh-CN" dirty="0" smtClean="0"/>
            <a:t>网络资源复用</a:t>
          </a:r>
          <a:endParaRPr lang="zh-CN" dirty="0"/>
        </a:p>
      </dgm:t>
    </dgm:pt>
    <dgm:pt modelId="{965BCA79-247F-40EA-BBD4-AB1CC71988A6}" type="parTrans" cxnId="{95EB28A5-35B2-446D-B8BD-9C90EC53597A}">
      <dgm:prSet/>
      <dgm:spPr/>
      <dgm:t>
        <a:bodyPr/>
        <a:lstStyle/>
        <a:p>
          <a:endParaRPr lang="zh-CN" altLang="en-US"/>
        </a:p>
      </dgm:t>
    </dgm:pt>
    <dgm:pt modelId="{BFFEB18A-2F91-4776-AAB7-CCFCB0708037}" type="sibTrans" cxnId="{95EB28A5-35B2-446D-B8BD-9C90EC53597A}">
      <dgm:prSet/>
      <dgm:spPr/>
      <dgm:t>
        <a:bodyPr/>
        <a:lstStyle/>
        <a:p>
          <a:endParaRPr lang="zh-CN" altLang="en-US"/>
        </a:p>
      </dgm:t>
    </dgm:pt>
    <dgm:pt modelId="{42F4F5C6-DCEC-4DF3-8D25-5B9421FBF805}" type="pres">
      <dgm:prSet presAssocID="{1F43D4F1-9B13-42F0-9EF3-10400AB4FBE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875B67B-5A8C-40C2-98F1-1509DF418A34}" type="pres">
      <dgm:prSet presAssocID="{01CA1C0B-F665-4818-8E61-ABDBA59E34BD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B10A3C-DFA8-4F05-93DF-0354F623E761}" type="pres">
      <dgm:prSet presAssocID="{665D6614-4716-4589-A525-2541120C1B11}" presName="spacer" presStyleCnt="0"/>
      <dgm:spPr/>
    </dgm:pt>
    <dgm:pt modelId="{427351C0-B3A4-4F76-8A92-04A92E5B0945}" type="pres">
      <dgm:prSet presAssocID="{09BE3C72-F9E4-4B3E-B9B3-00D35B8F14D0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3C5AC9-22C2-47C3-B6CE-0147D67BBAEE}" type="pres">
      <dgm:prSet presAssocID="{197BC005-F708-48FC-89E6-6847794A2A94}" presName="spacer" presStyleCnt="0"/>
      <dgm:spPr/>
    </dgm:pt>
    <dgm:pt modelId="{3DDF1C66-8C06-4FD9-ACF8-7880B2D74A2C}" type="pres">
      <dgm:prSet presAssocID="{FCC3137F-2EC3-49FB-9026-601B8ACC740B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2A9C47-CD83-499D-903C-FDD10E3155EB}" type="pres">
      <dgm:prSet presAssocID="{7AA1A068-63E1-4FD5-B112-A3C9F606DF7A}" presName="spacer" presStyleCnt="0"/>
      <dgm:spPr/>
    </dgm:pt>
    <dgm:pt modelId="{29059845-1CF7-4401-8BAB-7935FE61E046}" type="pres">
      <dgm:prSet presAssocID="{75B22BA4-6577-49A6-A275-D628C8A3CF96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760E23-395A-498D-9430-9171DAA21EA8}" type="pres">
      <dgm:prSet presAssocID="{2D4974EE-FF2B-4582-AD2C-2AA2D732C9E6}" presName="spacer" presStyleCnt="0"/>
      <dgm:spPr/>
    </dgm:pt>
    <dgm:pt modelId="{EEFFAC35-6F67-40B2-9F87-EE2B58D726DF}" type="pres">
      <dgm:prSet presAssocID="{7131EAFA-A2E0-40AE-A6EA-879ED2EC7A47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5EB28A5-35B2-446D-B8BD-9C90EC53597A}" srcId="{1F43D4F1-9B13-42F0-9EF3-10400AB4FBE3}" destId="{7131EAFA-A2E0-40AE-A6EA-879ED2EC7A47}" srcOrd="4" destOrd="0" parTransId="{965BCA79-247F-40EA-BBD4-AB1CC71988A6}" sibTransId="{BFFEB18A-2F91-4776-AAB7-CCFCB0708037}"/>
    <dgm:cxn modelId="{2454ACAE-D565-444E-A4D5-513195EC308D}" type="presOf" srcId="{01CA1C0B-F665-4818-8E61-ABDBA59E34BD}" destId="{D875B67B-5A8C-40C2-98F1-1509DF418A34}" srcOrd="0" destOrd="0" presId="urn:microsoft.com/office/officeart/2005/8/layout/vList2"/>
    <dgm:cxn modelId="{BA5D4815-AAD1-4301-8992-B2D6D994F4DB}" srcId="{1F43D4F1-9B13-42F0-9EF3-10400AB4FBE3}" destId="{09BE3C72-F9E4-4B3E-B9B3-00D35B8F14D0}" srcOrd="1" destOrd="0" parTransId="{71D7FEE2-BDEF-47C4-9FAF-1352120E6A82}" sibTransId="{197BC005-F708-48FC-89E6-6847794A2A94}"/>
    <dgm:cxn modelId="{75672C73-F08C-4400-872F-A0EB975A1D8B}" type="presOf" srcId="{1F43D4F1-9B13-42F0-9EF3-10400AB4FBE3}" destId="{42F4F5C6-DCEC-4DF3-8D25-5B9421FBF805}" srcOrd="0" destOrd="0" presId="urn:microsoft.com/office/officeart/2005/8/layout/vList2"/>
    <dgm:cxn modelId="{B4FC76AB-7C80-4FF3-BFE0-10F0FB724B85}" type="presOf" srcId="{FCC3137F-2EC3-49FB-9026-601B8ACC740B}" destId="{3DDF1C66-8C06-4FD9-ACF8-7880B2D74A2C}" srcOrd="0" destOrd="0" presId="urn:microsoft.com/office/officeart/2005/8/layout/vList2"/>
    <dgm:cxn modelId="{D059F3E1-B4AD-47BB-A06E-6C363160EDFE}" srcId="{1F43D4F1-9B13-42F0-9EF3-10400AB4FBE3}" destId="{01CA1C0B-F665-4818-8E61-ABDBA59E34BD}" srcOrd="0" destOrd="0" parTransId="{30D27137-F000-40B2-8FB3-206A7A738A62}" sibTransId="{665D6614-4716-4589-A525-2541120C1B11}"/>
    <dgm:cxn modelId="{584FA76C-A56E-4C24-8A16-641CDDB5E6BD}" type="presOf" srcId="{75B22BA4-6577-49A6-A275-D628C8A3CF96}" destId="{29059845-1CF7-4401-8BAB-7935FE61E046}" srcOrd="0" destOrd="0" presId="urn:microsoft.com/office/officeart/2005/8/layout/vList2"/>
    <dgm:cxn modelId="{40F0CD54-8437-4D4F-BC60-075361ED0024}" srcId="{1F43D4F1-9B13-42F0-9EF3-10400AB4FBE3}" destId="{75B22BA4-6577-49A6-A275-D628C8A3CF96}" srcOrd="3" destOrd="0" parTransId="{1808C99A-2EA4-43F3-B958-F3B2F133A886}" sibTransId="{2D4974EE-FF2B-4582-AD2C-2AA2D732C9E6}"/>
    <dgm:cxn modelId="{9BF7CD39-2B40-4B67-8D9D-3AAFC83F8434}" type="presOf" srcId="{7131EAFA-A2E0-40AE-A6EA-879ED2EC7A47}" destId="{EEFFAC35-6F67-40B2-9F87-EE2B58D726DF}" srcOrd="0" destOrd="0" presId="urn:microsoft.com/office/officeart/2005/8/layout/vList2"/>
    <dgm:cxn modelId="{12D26DCF-5581-4417-A3CC-585C29137E18}" type="presOf" srcId="{09BE3C72-F9E4-4B3E-B9B3-00D35B8F14D0}" destId="{427351C0-B3A4-4F76-8A92-04A92E5B0945}" srcOrd="0" destOrd="0" presId="urn:microsoft.com/office/officeart/2005/8/layout/vList2"/>
    <dgm:cxn modelId="{693DE514-E378-4FD7-A66C-7169CE8A1D9B}" srcId="{1F43D4F1-9B13-42F0-9EF3-10400AB4FBE3}" destId="{FCC3137F-2EC3-49FB-9026-601B8ACC740B}" srcOrd="2" destOrd="0" parTransId="{F3875121-6849-4773-AD48-61E0C2F8AE3E}" sibTransId="{7AA1A068-63E1-4FD5-B112-A3C9F606DF7A}"/>
    <dgm:cxn modelId="{AAC18F0A-823A-41F5-A434-C5E7EEE82092}" type="presParOf" srcId="{42F4F5C6-DCEC-4DF3-8D25-5B9421FBF805}" destId="{D875B67B-5A8C-40C2-98F1-1509DF418A34}" srcOrd="0" destOrd="0" presId="urn:microsoft.com/office/officeart/2005/8/layout/vList2"/>
    <dgm:cxn modelId="{5A147E11-4547-47B6-BDFA-43D30FD582D5}" type="presParOf" srcId="{42F4F5C6-DCEC-4DF3-8D25-5B9421FBF805}" destId="{D6B10A3C-DFA8-4F05-93DF-0354F623E761}" srcOrd="1" destOrd="0" presId="urn:microsoft.com/office/officeart/2005/8/layout/vList2"/>
    <dgm:cxn modelId="{82FE0717-DC33-4CEA-87D9-5328699E02CD}" type="presParOf" srcId="{42F4F5C6-DCEC-4DF3-8D25-5B9421FBF805}" destId="{427351C0-B3A4-4F76-8A92-04A92E5B0945}" srcOrd="2" destOrd="0" presId="urn:microsoft.com/office/officeart/2005/8/layout/vList2"/>
    <dgm:cxn modelId="{C97F3376-80D0-4767-B23D-EADED9FE0485}" type="presParOf" srcId="{42F4F5C6-DCEC-4DF3-8D25-5B9421FBF805}" destId="{7E3C5AC9-22C2-47C3-B6CE-0147D67BBAEE}" srcOrd="3" destOrd="0" presId="urn:microsoft.com/office/officeart/2005/8/layout/vList2"/>
    <dgm:cxn modelId="{C490988E-C5DA-49A4-9E6C-BA34C2393A51}" type="presParOf" srcId="{42F4F5C6-DCEC-4DF3-8D25-5B9421FBF805}" destId="{3DDF1C66-8C06-4FD9-ACF8-7880B2D74A2C}" srcOrd="4" destOrd="0" presId="urn:microsoft.com/office/officeart/2005/8/layout/vList2"/>
    <dgm:cxn modelId="{27E68CA5-8F57-46BD-90F7-4FEC72622762}" type="presParOf" srcId="{42F4F5C6-DCEC-4DF3-8D25-5B9421FBF805}" destId="{242A9C47-CD83-499D-903C-FDD10E3155EB}" srcOrd="5" destOrd="0" presId="urn:microsoft.com/office/officeart/2005/8/layout/vList2"/>
    <dgm:cxn modelId="{99EA3AA2-71A5-40A1-9322-AAB95D9CFFD7}" type="presParOf" srcId="{42F4F5C6-DCEC-4DF3-8D25-5B9421FBF805}" destId="{29059845-1CF7-4401-8BAB-7935FE61E046}" srcOrd="6" destOrd="0" presId="urn:microsoft.com/office/officeart/2005/8/layout/vList2"/>
    <dgm:cxn modelId="{8E8EECCA-408F-4241-A121-2CEA08BDF0AB}" type="presParOf" srcId="{42F4F5C6-DCEC-4DF3-8D25-5B9421FBF805}" destId="{5E760E23-395A-498D-9430-9171DAA21EA8}" srcOrd="7" destOrd="0" presId="urn:microsoft.com/office/officeart/2005/8/layout/vList2"/>
    <dgm:cxn modelId="{35AEB04B-3D55-4EAB-B814-8F9E49206B6F}" type="presParOf" srcId="{42F4F5C6-DCEC-4DF3-8D25-5B9421FBF805}" destId="{EEFFAC35-6F67-40B2-9F87-EE2B58D726D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43D4F1-9B13-42F0-9EF3-10400AB4FBE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1CA1C0B-F665-4818-8E61-ABDBA59E34BD}">
      <dgm:prSet/>
      <dgm:spPr/>
      <dgm:t>
        <a:bodyPr/>
        <a:lstStyle/>
        <a:p>
          <a:pPr rtl="0"/>
          <a:r>
            <a:rPr lang="en-US" dirty="0" smtClean="0"/>
            <a:t>2.1 </a:t>
          </a:r>
          <a:r>
            <a:rPr lang="zh-CN" dirty="0" smtClean="0"/>
            <a:t>定址</a:t>
          </a:r>
          <a:r>
            <a:rPr lang="zh-CN" altLang="en-US" dirty="0" smtClean="0"/>
            <a:t>、</a:t>
          </a:r>
          <a:r>
            <a:rPr lang="zh-CN" dirty="0" smtClean="0"/>
            <a:t>寻址</a:t>
          </a:r>
          <a:r>
            <a:rPr lang="zh-CN" altLang="en-US" dirty="0" smtClean="0"/>
            <a:t>及多址</a:t>
          </a:r>
          <a:endParaRPr lang="en-US" dirty="0"/>
        </a:p>
      </dgm:t>
    </dgm:pt>
    <dgm:pt modelId="{30D27137-F000-40B2-8FB3-206A7A738A62}" type="parTrans" cxnId="{D059F3E1-B4AD-47BB-A06E-6C363160EDFE}">
      <dgm:prSet/>
      <dgm:spPr/>
      <dgm:t>
        <a:bodyPr/>
        <a:lstStyle/>
        <a:p>
          <a:endParaRPr lang="zh-CN" altLang="en-US"/>
        </a:p>
      </dgm:t>
    </dgm:pt>
    <dgm:pt modelId="{665D6614-4716-4589-A525-2541120C1B11}" type="sibTrans" cxnId="{D059F3E1-B4AD-47BB-A06E-6C363160EDFE}">
      <dgm:prSet/>
      <dgm:spPr/>
      <dgm:t>
        <a:bodyPr/>
        <a:lstStyle/>
        <a:p>
          <a:endParaRPr lang="zh-CN" altLang="en-US"/>
        </a:p>
      </dgm:t>
    </dgm:pt>
    <dgm:pt modelId="{09BE3C72-F9E4-4B3E-B9B3-00D35B8F14D0}">
      <dgm:prSet/>
      <dgm:spPr>
        <a:ln>
          <a:solidFill>
            <a:srgbClr val="FF0000"/>
          </a:solidFill>
        </a:ln>
      </dgm:spPr>
      <dgm:t>
        <a:bodyPr/>
        <a:lstStyle/>
        <a:p>
          <a:r>
            <a:rPr lang="en-US" dirty="0" smtClean="0"/>
            <a:t>2.2 </a:t>
          </a:r>
          <a:r>
            <a:rPr lang="zh-CN" dirty="0" smtClean="0"/>
            <a:t>信息封装与</a:t>
          </a:r>
          <a:r>
            <a:rPr lang="zh-CN" altLang="en-US" dirty="0" smtClean="0"/>
            <a:t>分组化</a:t>
          </a:r>
          <a:endParaRPr lang="zh-CN" dirty="0"/>
        </a:p>
      </dgm:t>
    </dgm:pt>
    <dgm:pt modelId="{71D7FEE2-BDEF-47C4-9FAF-1352120E6A82}" type="parTrans" cxnId="{BA5D4815-AAD1-4301-8992-B2D6D994F4DB}">
      <dgm:prSet/>
      <dgm:spPr/>
      <dgm:t>
        <a:bodyPr/>
        <a:lstStyle/>
        <a:p>
          <a:endParaRPr lang="zh-CN" altLang="en-US"/>
        </a:p>
      </dgm:t>
    </dgm:pt>
    <dgm:pt modelId="{197BC005-F708-48FC-89E6-6847794A2A94}" type="sibTrans" cxnId="{BA5D4815-AAD1-4301-8992-B2D6D994F4DB}">
      <dgm:prSet/>
      <dgm:spPr/>
      <dgm:t>
        <a:bodyPr/>
        <a:lstStyle/>
        <a:p>
          <a:endParaRPr lang="zh-CN" altLang="en-US"/>
        </a:p>
      </dgm:t>
    </dgm:pt>
    <dgm:pt modelId="{FCC3137F-2EC3-49FB-9026-601B8ACC740B}">
      <dgm:prSet/>
      <dgm:spPr/>
      <dgm:t>
        <a:bodyPr/>
        <a:lstStyle/>
        <a:p>
          <a:r>
            <a:rPr lang="en-US" dirty="0" smtClean="0"/>
            <a:t>2.3 </a:t>
          </a:r>
          <a:r>
            <a:rPr lang="zh-CN" dirty="0" smtClean="0"/>
            <a:t>端到端断言</a:t>
          </a:r>
          <a:endParaRPr lang="zh-CN" dirty="0"/>
        </a:p>
      </dgm:t>
    </dgm:pt>
    <dgm:pt modelId="{F3875121-6849-4773-AD48-61E0C2F8AE3E}" type="parTrans" cxnId="{693DE514-E378-4FD7-A66C-7169CE8A1D9B}">
      <dgm:prSet/>
      <dgm:spPr/>
      <dgm:t>
        <a:bodyPr/>
        <a:lstStyle/>
        <a:p>
          <a:endParaRPr lang="zh-CN" altLang="en-US"/>
        </a:p>
      </dgm:t>
    </dgm:pt>
    <dgm:pt modelId="{7AA1A068-63E1-4FD5-B112-A3C9F606DF7A}" type="sibTrans" cxnId="{693DE514-E378-4FD7-A66C-7169CE8A1D9B}">
      <dgm:prSet/>
      <dgm:spPr/>
      <dgm:t>
        <a:bodyPr/>
        <a:lstStyle/>
        <a:p>
          <a:endParaRPr lang="zh-CN" altLang="en-US"/>
        </a:p>
      </dgm:t>
    </dgm:pt>
    <dgm:pt modelId="{6DC9BFE8-F8F8-445D-BAF9-CE383946DCA3}">
      <dgm:prSet/>
      <dgm:spPr/>
      <dgm:t>
        <a:bodyPr/>
        <a:lstStyle/>
        <a:p>
          <a:r>
            <a:rPr lang="en-US" dirty="0" smtClean="0"/>
            <a:t>2.4 </a:t>
          </a:r>
          <a:r>
            <a:rPr lang="zh-CN" altLang="en-US" dirty="0" smtClean="0"/>
            <a:t>业务承载</a:t>
          </a:r>
          <a:r>
            <a:rPr lang="zh-CN" dirty="0" smtClean="0"/>
            <a:t>质量</a:t>
          </a:r>
          <a:endParaRPr lang="zh-CN" dirty="0"/>
        </a:p>
      </dgm:t>
    </dgm:pt>
    <dgm:pt modelId="{EF2B1FF5-91EF-4763-A0B8-18B8B82D0A2F}" type="parTrans" cxnId="{690ABC91-92E1-4B80-996D-9CC0B8E63568}">
      <dgm:prSet/>
      <dgm:spPr/>
      <dgm:t>
        <a:bodyPr/>
        <a:lstStyle/>
        <a:p>
          <a:endParaRPr lang="zh-CN" altLang="en-US"/>
        </a:p>
      </dgm:t>
    </dgm:pt>
    <dgm:pt modelId="{4CEFD07E-B04D-42CA-A747-29060DD8FAAC}" type="sibTrans" cxnId="{690ABC91-92E1-4B80-996D-9CC0B8E63568}">
      <dgm:prSet/>
      <dgm:spPr/>
      <dgm:t>
        <a:bodyPr/>
        <a:lstStyle/>
        <a:p>
          <a:endParaRPr lang="zh-CN" altLang="en-US"/>
        </a:p>
      </dgm:t>
    </dgm:pt>
    <dgm:pt modelId="{1263D6D9-3665-4C67-A887-B64B981E3E2E}">
      <dgm:prSet/>
      <dgm:spPr/>
      <dgm:t>
        <a:bodyPr/>
        <a:lstStyle/>
        <a:p>
          <a:r>
            <a:rPr lang="en-US" dirty="0" smtClean="0"/>
            <a:t>2.5 </a:t>
          </a:r>
          <a:r>
            <a:rPr lang="zh-CN" dirty="0" smtClean="0"/>
            <a:t>网络资源复用</a:t>
          </a:r>
          <a:endParaRPr lang="zh-CN" dirty="0"/>
        </a:p>
      </dgm:t>
    </dgm:pt>
    <dgm:pt modelId="{7B6771F4-6796-4934-ADDB-3ADF3A6FCF71}" type="parTrans" cxnId="{AE08CBE7-5FC1-4988-8FB9-60B88E5F2655}">
      <dgm:prSet/>
      <dgm:spPr/>
      <dgm:t>
        <a:bodyPr/>
        <a:lstStyle/>
        <a:p>
          <a:endParaRPr lang="zh-CN" altLang="en-US"/>
        </a:p>
      </dgm:t>
    </dgm:pt>
    <dgm:pt modelId="{B392262D-5573-405D-AF9D-B14CC7DFDF96}" type="sibTrans" cxnId="{AE08CBE7-5FC1-4988-8FB9-60B88E5F2655}">
      <dgm:prSet/>
      <dgm:spPr/>
      <dgm:t>
        <a:bodyPr/>
        <a:lstStyle/>
        <a:p>
          <a:endParaRPr lang="zh-CN" altLang="en-US"/>
        </a:p>
      </dgm:t>
    </dgm:pt>
    <dgm:pt modelId="{42F4F5C6-DCEC-4DF3-8D25-5B9421FBF805}" type="pres">
      <dgm:prSet presAssocID="{1F43D4F1-9B13-42F0-9EF3-10400AB4FBE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875B67B-5A8C-40C2-98F1-1509DF418A34}" type="pres">
      <dgm:prSet presAssocID="{01CA1C0B-F665-4818-8E61-ABDBA59E34BD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B10A3C-DFA8-4F05-93DF-0354F623E761}" type="pres">
      <dgm:prSet presAssocID="{665D6614-4716-4589-A525-2541120C1B11}" presName="spacer" presStyleCnt="0"/>
      <dgm:spPr/>
    </dgm:pt>
    <dgm:pt modelId="{427351C0-B3A4-4F76-8A92-04A92E5B0945}" type="pres">
      <dgm:prSet presAssocID="{09BE3C72-F9E4-4B3E-B9B3-00D35B8F14D0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3C5AC9-22C2-47C3-B6CE-0147D67BBAEE}" type="pres">
      <dgm:prSet presAssocID="{197BC005-F708-48FC-89E6-6847794A2A94}" presName="spacer" presStyleCnt="0"/>
      <dgm:spPr/>
    </dgm:pt>
    <dgm:pt modelId="{3DDF1C66-8C06-4FD9-ACF8-7880B2D74A2C}" type="pres">
      <dgm:prSet presAssocID="{FCC3137F-2EC3-49FB-9026-601B8ACC740B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2A9C47-CD83-499D-903C-FDD10E3155EB}" type="pres">
      <dgm:prSet presAssocID="{7AA1A068-63E1-4FD5-B112-A3C9F606DF7A}" presName="spacer" presStyleCnt="0"/>
      <dgm:spPr/>
    </dgm:pt>
    <dgm:pt modelId="{90A2520C-3F32-4FA5-8257-D994EB3CBABD}" type="pres">
      <dgm:prSet presAssocID="{6DC9BFE8-F8F8-445D-BAF9-CE383946DCA3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3593FD-4AF7-4342-A233-24BFD905D5A7}" type="pres">
      <dgm:prSet presAssocID="{4CEFD07E-B04D-42CA-A747-29060DD8FAAC}" presName="spacer" presStyleCnt="0"/>
      <dgm:spPr/>
    </dgm:pt>
    <dgm:pt modelId="{49DC09AD-A0B3-493C-862C-C558F42C9E1A}" type="pres">
      <dgm:prSet presAssocID="{1263D6D9-3665-4C67-A887-B64B981E3E2E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90ABC91-92E1-4B80-996D-9CC0B8E63568}" srcId="{1F43D4F1-9B13-42F0-9EF3-10400AB4FBE3}" destId="{6DC9BFE8-F8F8-445D-BAF9-CE383946DCA3}" srcOrd="3" destOrd="0" parTransId="{EF2B1FF5-91EF-4763-A0B8-18B8B82D0A2F}" sibTransId="{4CEFD07E-B04D-42CA-A747-29060DD8FAAC}"/>
    <dgm:cxn modelId="{EC7BA0D6-1BEA-42B7-BBB0-7AAAD7848994}" type="presOf" srcId="{1F43D4F1-9B13-42F0-9EF3-10400AB4FBE3}" destId="{42F4F5C6-DCEC-4DF3-8D25-5B9421FBF805}" srcOrd="0" destOrd="0" presId="urn:microsoft.com/office/officeart/2005/8/layout/vList2"/>
    <dgm:cxn modelId="{BA5D4815-AAD1-4301-8992-B2D6D994F4DB}" srcId="{1F43D4F1-9B13-42F0-9EF3-10400AB4FBE3}" destId="{09BE3C72-F9E4-4B3E-B9B3-00D35B8F14D0}" srcOrd="1" destOrd="0" parTransId="{71D7FEE2-BDEF-47C4-9FAF-1352120E6A82}" sibTransId="{197BC005-F708-48FC-89E6-6847794A2A94}"/>
    <dgm:cxn modelId="{B48B7A3F-0C76-488C-8C9B-B8B021C3F41C}" type="presOf" srcId="{6DC9BFE8-F8F8-445D-BAF9-CE383946DCA3}" destId="{90A2520C-3F32-4FA5-8257-D994EB3CBABD}" srcOrd="0" destOrd="0" presId="urn:microsoft.com/office/officeart/2005/8/layout/vList2"/>
    <dgm:cxn modelId="{AE08CBE7-5FC1-4988-8FB9-60B88E5F2655}" srcId="{1F43D4F1-9B13-42F0-9EF3-10400AB4FBE3}" destId="{1263D6D9-3665-4C67-A887-B64B981E3E2E}" srcOrd="4" destOrd="0" parTransId="{7B6771F4-6796-4934-ADDB-3ADF3A6FCF71}" sibTransId="{B392262D-5573-405D-AF9D-B14CC7DFDF96}"/>
    <dgm:cxn modelId="{63A06BD7-52E6-4E86-B997-4E53336D4D39}" type="presOf" srcId="{1263D6D9-3665-4C67-A887-B64B981E3E2E}" destId="{49DC09AD-A0B3-493C-862C-C558F42C9E1A}" srcOrd="0" destOrd="0" presId="urn:microsoft.com/office/officeart/2005/8/layout/vList2"/>
    <dgm:cxn modelId="{D059F3E1-B4AD-47BB-A06E-6C363160EDFE}" srcId="{1F43D4F1-9B13-42F0-9EF3-10400AB4FBE3}" destId="{01CA1C0B-F665-4818-8E61-ABDBA59E34BD}" srcOrd="0" destOrd="0" parTransId="{30D27137-F000-40B2-8FB3-206A7A738A62}" sibTransId="{665D6614-4716-4589-A525-2541120C1B11}"/>
    <dgm:cxn modelId="{79C4738B-41A0-449D-8206-BB094B2CF98E}" type="presOf" srcId="{01CA1C0B-F665-4818-8E61-ABDBA59E34BD}" destId="{D875B67B-5A8C-40C2-98F1-1509DF418A34}" srcOrd="0" destOrd="0" presId="urn:microsoft.com/office/officeart/2005/8/layout/vList2"/>
    <dgm:cxn modelId="{CF7EAD6B-0791-4F3C-B0DE-DEE4F952285E}" type="presOf" srcId="{09BE3C72-F9E4-4B3E-B9B3-00D35B8F14D0}" destId="{427351C0-B3A4-4F76-8A92-04A92E5B0945}" srcOrd="0" destOrd="0" presId="urn:microsoft.com/office/officeart/2005/8/layout/vList2"/>
    <dgm:cxn modelId="{92AE121A-AAC5-48A1-9837-0586D68C1635}" type="presOf" srcId="{FCC3137F-2EC3-49FB-9026-601B8ACC740B}" destId="{3DDF1C66-8C06-4FD9-ACF8-7880B2D74A2C}" srcOrd="0" destOrd="0" presId="urn:microsoft.com/office/officeart/2005/8/layout/vList2"/>
    <dgm:cxn modelId="{693DE514-E378-4FD7-A66C-7169CE8A1D9B}" srcId="{1F43D4F1-9B13-42F0-9EF3-10400AB4FBE3}" destId="{FCC3137F-2EC3-49FB-9026-601B8ACC740B}" srcOrd="2" destOrd="0" parTransId="{F3875121-6849-4773-AD48-61E0C2F8AE3E}" sibTransId="{7AA1A068-63E1-4FD5-B112-A3C9F606DF7A}"/>
    <dgm:cxn modelId="{6EA491BB-1608-4393-8412-21DBF8055558}" type="presParOf" srcId="{42F4F5C6-DCEC-4DF3-8D25-5B9421FBF805}" destId="{D875B67B-5A8C-40C2-98F1-1509DF418A34}" srcOrd="0" destOrd="0" presId="urn:microsoft.com/office/officeart/2005/8/layout/vList2"/>
    <dgm:cxn modelId="{90E6E8A4-EC71-4E91-9B84-8A490D551C75}" type="presParOf" srcId="{42F4F5C6-DCEC-4DF3-8D25-5B9421FBF805}" destId="{D6B10A3C-DFA8-4F05-93DF-0354F623E761}" srcOrd="1" destOrd="0" presId="urn:microsoft.com/office/officeart/2005/8/layout/vList2"/>
    <dgm:cxn modelId="{37309100-EA87-4C22-8354-19EDFC548C9A}" type="presParOf" srcId="{42F4F5C6-DCEC-4DF3-8D25-5B9421FBF805}" destId="{427351C0-B3A4-4F76-8A92-04A92E5B0945}" srcOrd="2" destOrd="0" presId="urn:microsoft.com/office/officeart/2005/8/layout/vList2"/>
    <dgm:cxn modelId="{2B35F919-1E4A-479C-B1FC-9CD501B56679}" type="presParOf" srcId="{42F4F5C6-DCEC-4DF3-8D25-5B9421FBF805}" destId="{7E3C5AC9-22C2-47C3-B6CE-0147D67BBAEE}" srcOrd="3" destOrd="0" presId="urn:microsoft.com/office/officeart/2005/8/layout/vList2"/>
    <dgm:cxn modelId="{AA4BAF13-4879-4EF4-B582-960EABC86344}" type="presParOf" srcId="{42F4F5C6-DCEC-4DF3-8D25-5B9421FBF805}" destId="{3DDF1C66-8C06-4FD9-ACF8-7880B2D74A2C}" srcOrd="4" destOrd="0" presId="urn:microsoft.com/office/officeart/2005/8/layout/vList2"/>
    <dgm:cxn modelId="{CE9FC5BF-193A-49B1-8320-A07A13AA970F}" type="presParOf" srcId="{42F4F5C6-DCEC-4DF3-8D25-5B9421FBF805}" destId="{242A9C47-CD83-499D-903C-FDD10E3155EB}" srcOrd="5" destOrd="0" presId="urn:microsoft.com/office/officeart/2005/8/layout/vList2"/>
    <dgm:cxn modelId="{86FF4FDF-8AB0-4DB9-8257-7FD255F95D68}" type="presParOf" srcId="{42F4F5C6-DCEC-4DF3-8D25-5B9421FBF805}" destId="{90A2520C-3F32-4FA5-8257-D994EB3CBABD}" srcOrd="6" destOrd="0" presId="urn:microsoft.com/office/officeart/2005/8/layout/vList2"/>
    <dgm:cxn modelId="{F806DC10-B120-4736-888D-DAFB426B3DB9}" type="presParOf" srcId="{42F4F5C6-DCEC-4DF3-8D25-5B9421FBF805}" destId="{953593FD-4AF7-4342-A233-24BFD905D5A7}" srcOrd="7" destOrd="0" presId="urn:microsoft.com/office/officeart/2005/8/layout/vList2"/>
    <dgm:cxn modelId="{62C9D387-FEEF-4323-B6B6-57D11609E101}" type="presParOf" srcId="{42F4F5C6-DCEC-4DF3-8D25-5B9421FBF805}" destId="{49DC09AD-A0B3-493C-862C-C558F42C9E1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43D4F1-9B13-42F0-9EF3-10400AB4FBE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1CA1C0B-F665-4818-8E61-ABDBA59E34BD}">
      <dgm:prSet/>
      <dgm:spPr/>
      <dgm:t>
        <a:bodyPr/>
        <a:lstStyle/>
        <a:p>
          <a:pPr rtl="0"/>
          <a:r>
            <a:rPr lang="en-US" dirty="0" smtClean="0"/>
            <a:t>2.1 </a:t>
          </a:r>
          <a:r>
            <a:rPr lang="zh-CN" dirty="0" smtClean="0"/>
            <a:t>定址</a:t>
          </a:r>
          <a:r>
            <a:rPr lang="zh-CN" altLang="en-US" dirty="0" smtClean="0"/>
            <a:t>、</a:t>
          </a:r>
          <a:r>
            <a:rPr lang="zh-CN" dirty="0" smtClean="0"/>
            <a:t>寻址</a:t>
          </a:r>
          <a:r>
            <a:rPr lang="zh-CN" altLang="en-US" dirty="0" smtClean="0"/>
            <a:t>及多址</a:t>
          </a:r>
          <a:endParaRPr lang="en-US" dirty="0"/>
        </a:p>
      </dgm:t>
    </dgm:pt>
    <dgm:pt modelId="{30D27137-F000-40B2-8FB3-206A7A738A62}" type="parTrans" cxnId="{D059F3E1-B4AD-47BB-A06E-6C363160EDFE}">
      <dgm:prSet/>
      <dgm:spPr/>
      <dgm:t>
        <a:bodyPr/>
        <a:lstStyle/>
        <a:p>
          <a:endParaRPr lang="zh-CN" altLang="en-US"/>
        </a:p>
      </dgm:t>
    </dgm:pt>
    <dgm:pt modelId="{665D6614-4716-4589-A525-2541120C1B11}" type="sibTrans" cxnId="{D059F3E1-B4AD-47BB-A06E-6C363160EDFE}">
      <dgm:prSet/>
      <dgm:spPr/>
      <dgm:t>
        <a:bodyPr/>
        <a:lstStyle/>
        <a:p>
          <a:endParaRPr lang="zh-CN" altLang="en-US"/>
        </a:p>
      </dgm:t>
    </dgm:pt>
    <dgm:pt modelId="{09BE3C72-F9E4-4B3E-B9B3-00D35B8F14D0}">
      <dgm:prSet/>
      <dgm:spPr/>
      <dgm:t>
        <a:bodyPr/>
        <a:lstStyle/>
        <a:p>
          <a:r>
            <a:rPr lang="en-US" dirty="0" smtClean="0"/>
            <a:t>2.2 </a:t>
          </a:r>
          <a:r>
            <a:rPr lang="zh-CN" dirty="0" smtClean="0"/>
            <a:t>信息封装与</a:t>
          </a:r>
          <a:r>
            <a:rPr lang="zh-CN" altLang="en-US" dirty="0" smtClean="0"/>
            <a:t>分组化</a:t>
          </a:r>
          <a:endParaRPr lang="zh-CN" dirty="0"/>
        </a:p>
      </dgm:t>
    </dgm:pt>
    <dgm:pt modelId="{71D7FEE2-BDEF-47C4-9FAF-1352120E6A82}" type="parTrans" cxnId="{BA5D4815-AAD1-4301-8992-B2D6D994F4DB}">
      <dgm:prSet/>
      <dgm:spPr/>
      <dgm:t>
        <a:bodyPr/>
        <a:lstStyle/>
        <a:p>
          <a:endParaRPr lang="zh-CN" altLang="en-US"/>
        </a:p>
      </dgm:t>
    </dgm:pt>
    <dgm:pt modelId="{197BC005-F708-48FC-89E6-6847794A2A94}" type="sibTrans" cxnId="{BA5D4815-AAD1-4301-8992-B2D6D994F4DB}">
      <dgm:prSet/>
      <dgm:spPr/>
      <dgm:t>
        <a:bodyPr/>
        <a:lstStyle/>
        <a:p>
          <a:endParaRPr lang="zh-CN" altLang="en-US"/>
        </a:p>
      </dgm:t>
    </dgm:pt>
    <dgm:pt modelId="{FCC3137F-2EC3-49FB-9026-601B8ACC740B}">
      <dgm:prSet/>
      <dgm:spPr>
        <a:ln>
          <a:solidFill>
            <a:srgbClr val="FF0000"/>
          </a:solidFill>
        </a:ln>
      </dgm:spPr>
      <dgm:t>
        <a:bodyPr/>
        <a:lstStyle/>
        <a:p>
          <a:r>
            <a:rPr lang="en-US" dirty="0" smtClean="0"/>
            <a:t>2.3 </a:t>
          </a:r>
          <a:r>
            <a:rPr lang="zh-CN" dirty="0" smtClean="0"/>
            <a:t>端到端断言</a:t>
          </a:r>
          <a:endParaRPr lang="zh-CN" dirty="0"/>
        </a:p>
      </dgm:t>
    </dgm:pt>
    <dgm:pt modelId="{F3875121-6849-4773-AD48-61E0C2F8AE3E}" type="parTrans" cxnId="{693DE514-E378-4FD7-A66C-7169CE8A1D9B}">
      <dgm:prSet/>
      <dgm:spPr/>
      <dgm:t>
        <a:bodyPr/>
        <a:lstStyle/>
        <a:p>
          <a:endParaRPr lang="zh-CN" altLang="en-US"/>
        </a:p>
      </dgm:t>
    </dgm:pt>
    <dgm:pt modelId="{7AA1A068-63E1-4FD5-B112-A3C9F606DF7A}" type="sibTrans" cxnId="{693DE514-E378-4FD7-A66C-7169CE8A1D9B}">
      <dgm:prSet/>
      <dgm:spPr/>
      <dgm:t>
        <a:bodyPr/>
        <a:lstStyle/>
        <a:p>
          <a:endParaRPr lang="zh-CN" altLang="en-US"/>
        </a:p>
      </dgm:t>
    </dgm:pt>
    <dgm:pt modelId="{6DC9BFE8-F8F8-445D-BAF9-CE383946DCA3}">
      <dgm:prSet/>
      <dgm:spPr/>
      <dgm:t>
        <a:bodyPr/>
        <a:lstStyle/>
        <a:p>
          <a:r>
            <a:rPr lang="en-US" dirty="0" smtClean="0"/>
            <a:t>2.5 </a:t>
          </a:r>
          <a:r>
            <a:rPr lang="zh-CN" dirty="0" smtClean="0"/>
            <a:t>网络资源复用</a:t>
          </a:r>
          <a:endParaRPr lang="zh-CN" dirty="0"/>
        </a:p>
      </dgm:t>
    </dgm:pt>
    <dgm:pt modelId="{EF2B1FF5-91EF-4763-A0B8-18B8B82D0A2F}" type="parTrans" cxnId="{690ABC91-92E1-4B80-996D-9CC0B8E63568}">
      <dgm:prSet/>
      <dgm:spPr/>
      <dgm:t>
        <a:bodyPr/>
        <a:lstStyle/>
        <a:p>
          <a:endParaRPr lang="zh-CN" altLang="en-US"/>
        </a:p>
      </dgm:t>
    </dgm:pt>
    <dgm:pt modelId="{4CEFD07E-B04D-42CA-A747-29060DD8FAAC}" type="sibTrans" cxnId="{690ABC91-92E1-4B80-996D-9CC0B8E63568}">
      <dgm:prSet/>
      <dgm:spPr/>
      <dgm:t>
        <a:bodyPr/>
        <a:lstStyle/>
        <a:p>
          <a:endParaRPr lang="zh-CN" altLang="en-US"/>
        </a:p>
      </dgm:t>
    </dgm:pt>
    <dgm:pt modelId="{975EAE99-6A14-4A48-B8CF-8996023FE1C5}">
      <dgm:prSet/>
      <dgm:spPr/>
      <dgm:t>
        <a:bodyPr/>
        <a:lstStyle/>
        <a:p>
          <a:r>
            <a:rPr lang="en-US" dirty="0" smtClean="0"/>
            <a:t>2.4 </a:t>
          </a:r>
          <a:r>
            <a:rPr lang="zh-CN" altLang="en-US" dirty="0" smtClean="0"/>
            <a:t>业务承载</a:t>
          </a:r>
          <a:r>
            <a:rPr lang="zh-CN" dirty="0" smtClean="0"/>
            <a:t>质量</a:t>
          </a:r>
          <a:endParaRPr lang="zh-CN" dirty="0"/>
        </a:p>
      </dgm:t>
    </dgm:pt>
    <dgm:pt modelId="{543034D6-D7E2-43BB-83D9-38408F1A55A0}" type="parTrans" cxnId="{83C2E828-7307-4381-943A-65BB25D28FAC}">
      <dgm:prSet/>
      <dgm:spPr/>
      <dgm:t>
        <a:bodyPr/>
        <a:lstStyle/>
        <a:p>
          <a:endParaRPr lang="zh-CN" altLang="en-US"/>
        </a:p>
      </dgm:t>
    </dgm:pt>
    <dgm:pt modelId="{796886C6-8885-4F5B-8C2E-C9C3E0A6506B}" type="sibTrans" cxnId="{83C2E828-7307-4381-943A-65BB25D28FAC}">
      <dgm:prSet/>
      <dgm:spPr/>
      <dgm:t>
        <a:bodyPr/>
        <a:lstStyle/>
        <a:p>
          <a:endParaRPr lang="zh-CN" altLang="en-US"/>
        </a:p>
      </dgm:t>
    </dgm:pt>
    <dgm:pt modelId="{42F4F5C6-DCEC-4DF3-8D25-5B9421FBF805}" type="pres">
      <dgm:prSet presAssocID="{1F43D4F1-9B13-42F0-9EF3-10400AB4FBE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875B67B-5A8C-40C2-98F1-1509DF418A34}" type="pres">
      <dgm:prSet presAssocID="{01CA1C0B-F665-4818-8E61-ABDBA59E34BD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B10A3C-DFA8-4F05-93DF-0354F623E761}" type="pres">
      <dgm:prSet presAssocID="{665D6614-4716-4589-A525-2541120C1B11}" presName="spacer" presStyleCnt="0"/>
      <dgm:spPr/>
    </dgm:pt>
    <dgm:pt modelId="{427351C0-B3A4-4F76-8A92-04A92E5B0945}" type="pres">
      <dgm:prSet presAssocID="{09BE3C72-F9E4-4B3E-B9B3-00D35B8F14D0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3C5AC9-22C2-47C3-B6CE-0147D67BBAEE}" type="pres">
      <dgm:prSet presAssocID="{197BC005-F708-48FC-89E6-6847794A2A94}" presName="spacer" presStyleCnt="0"/>
      <dgm:spPr/>
    </dgm:pt>
    <dgm:pt modelId="{3DDF1C66-8C06-4FD9-ACF8-7880B2D74A2C}" type="pres">
      <dgm:prSet presAssocID="{FCC3137F-2EC3-49FB-9026-601B8ACC740B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2A9C47-CD83-499D-903C-FDD10E3155EB}" type="pres">
      <dgm:prSet presAssocID="{7AA1A068-63E1-4FD5-B112-A3C9F606DF7A}" presName="spacer" presStyleCnt="0"/>
      <dgm:spPr/>
    </dgm:pt>
    <dgm:pt modelId="{5A6B4B2B-7569-4334-BD16-D8E59ADAC2CC}" type="pres">
      <dgm:prSet presAssocID="{975EAE99-6A14-4A48-B8CF-8996023FE1C5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3F7196-A544-4628-BEF4-A1C19436E252}" type="pres">
      <dgm:prSet presAssocID="{796886C6-8885-4F5B-8C2E-C9C3E0A6506B}" presName="spacer" presStyleCnt="0"/>
      <dgm:spPr/>
    </dgm:pt>
    <dgm:pt modelId="{90A2520C-3F32-4FA5-8257-D994EB3CBABD}" type="pres">
      <dgm:prSet presAssocID="{6DC9BFE8-F8F8-445D-BAF9-CE383946DCA3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90ABC91-92E1-4B80-996D-9CC0B8E63568}" srcId="{1F43D4F1-9B13-42F0-9EF3-10400AB4FBE3}" destId="{6DC9BFE8-F8F8-445D-BAF9-CE383946DCA3}" srcOrd="4" destOrd="0" parTransId="{EF2B1FF5-91EF-4763-A0B8-18B8B82D0A2F}" sibTransId="{4CEFD07E-B04D-42CA-A747-29060DD8FAAC}"/>
    <dgm:cxn modelId="{5A8BF3E0-799F-4E15-846D-A578D1E4565A}" type="presOf" srcId="{FCC3137F-2EC3-49FB-9026-601B8ACC740B}" destId="{3DDF1C66-8C06-4FD9-ACF8-7880B2D74A2C}" srcOrd="0" destOrd="0" presId="urn:microsoft.com/office/officeart/2005/8/layout/vList2"/>
    <dgm:cxn modelId="{BA5D4815-AAD1-4301-8992-B2D6D994F4DB}" srcId="{1F43D4F1-9B13-42F0-9EF3-10400AB4FBE3}" destId="{09BE3C72-F9E4-4B3E-B9B3-00D35B8F14D0}" srcOrd="1" destOrd="0" parTransId="{71D7FEE2-BDEF-47C4-9FAF-1352120E6A82}" sibTransId="{197BC005-F708-48FC-89E6-6847794A2A94}"/>
    <dgm:cxn modelId="{21B83576-DE6C-4652-87FB-71ADDF473796}" type="presOf" srcId="{975EAE99-6A14-4A48-B8CF-8996023FE1C5}" destId="{5A6B4B2B-7569-4334-BD16-D8E59ADAC2CC}" srcOrd="0" destOrd="0" presId="urn:microsoft.com/office/officeart/2005/8/layout/vList2"/>
    <dgm:cxn modelId="{D059F3E1-B4AD-47BB-A06E-6C363160EDFE}" srcId="{1F43D4F1-9B13-42F0-9EF3-10400AB4FBE3}" destId="{01CA1C0B-F665-4818-8E61-ABDBA59E34BD}" srcOrd="0" destOrd="0" parTransId="{30D27137-F000-40B2-8FB3-206A7A738A62}" sibTransId="{665D6614-4716-4589-A525-2541120C1B11}"/>
    <dgm:cxn modelId="{9B61BB82-A60D-4DCB-9F70-6A2A89232FD0}" type="presOf" srcId="{09BE3C72-F9E4-4B3E-B9B3-00D35B8F14D0}" destId="{427351C0-B3A4-4F76-8A92-04A92E5B0945}" srcOrd="0" destOrd="0" presId="urn:microsoft.com/office/officeart/2005/8/layout/vList2"/>
    <dgm:cxn modelId="{C88292EA-8D16-40ED-B7EA-DB4F13279A55}" type="presOf" srcId="{01CA1C0B-F665-4818-8E61-ABDBA59E34BD}" destId="{D875B67B-5A8C-40C2-98F1-1509DF418A34}" srcOrd="0" destOrd="0" presId="urn:microsoft.com/office/officeart/2005/8/layout/vList2"/>
    <dgm:cxn modelId="{48D5B244-39F2-462C-8489-1D26A5E5D5B8}" type="presOf" srcId="{1F43D4F1-9B13-42F0-9EF3-10400AB4FBE3}" destId="{42F4F5C6-DCEC-4DF3-8D25-5B9421FBF805}" srcOrd="0" destOrd="0" presId="urn:microsoft.com/office/officeart/2005/8/layout/vList2"/>
    <dgm:cxn modelId="{83C2E828-7307-4381-943A-65BB25D28FAC}" srcId="{1F43D4F1-9B13-42F0-9EF3-10400AB4FBE3}" destId="{975EAE99-6A14-4A48-B8CF-8996023FE1C5}" srcOrd="3" destOrd="0" parTransId="{543034D6-D7E2-43BB-83D9-38408F1A55A0}" sibTransId="{796886C6-8885-4F5B-8C2E-C9C3E0A6506B}"/>
    <dgm:cxn modelId="{693DE514-E378-4FD7-A66C-7169CE8A1D9B}" srcId="{1F43D4F1-9B13-42F0-9EF3-10400AB4FBE3}" destId="{FCC3137F-2EC3-49FB-9026-601B8ACC740B}" srcOrd="2" destOrd="0" parTransId="{F3875121-6849-4773-AD48-61E0C2F8AE3E}" sibTransId="{7AA1A068-63E1-4FD5-B112-A3C9F606DF7A}"/>
    <dgm:cxn modelId="{D83641DD-6655-4E31-A8E6-F219B6170D79}" type="presOf" srcId="{6DC9BFE8-F8F8-445D-BAF9-CE383946DCA3}" destId="{90A2520C-3F32-4FA5-8257-D994EB3CBABD}" srcOrd="0" destOrd="0" presId="urn:microsoft.com/office/officeart/2005/8/layout/vList2"/>
    <dgm:cxn modelId="{A9E92178-5C05-48DF-8018-F4C68F81D83E}" type="presParOf" srcId="{42F4F5C6-DCEC-4DF3-8D25-5B9421FBF805}" destId="{D875B67B-5A8C-40C2-98F1-1509DF418A34}" srcOrd="0" destOrd="0" presId="urn:microsoft.com/office/officeart/2005/8/layout/vList2"/>
    <dgm:cxn modelId="{38A62638-87C5-4635-AB0A-034F050946B8}" type="presParOf" srcId="{42F4F5C6-DCEC-4DF3-8D25-5B9421FBF805}" destId="{D6B10A3C-DFA8-4F05-93DF-0354F623E761}" srcOrd="1" destOrd="0" presId="urn:microsoft.com/office/officeart/2005/8/layout/vList2"/>
    <dgm:cxn modelId="{38F34770-D493-41A8-8CB6-ADEB5B3DE4E7}" type="presParOf" srcId="{42F4F5C6-DCEC-4DF3-8D25-5B9421FBF805}" destId="{427351C0-B3A4-4F76-8A92-04A92E5B0945}" srcOrd="2" destOrd="0" presId="urn:microsoft.com/office/officeart/2005/8/layout/vList2"/>
    <dgm:cxn modelId="{E5C472F4-08F7-462E-B16B-01E7E988F14C}" type="presParOf" srcId="{42F4F5C6-DCEC-4DF3-8D25-5B9421FBF805}" destId="{7E3C5AC9-22C2-47C3-B6CE-0147D67BBAEE}" srcOrd="3" destOrd="0" presId="urn:microsoft.com/office/officeart/2005/8/layout/vList2"/>
    <dgm:cxn modelId="{B2F0FAAD-40F7-454F-AC04-62014EDB275D}" type="presParOf" srcId="{42F4F5C6-DCEC-4DF3-8D25-5B9421FBF805}" destId="{3DDF1C66-8C06-4FD9-ACF8-7880B2D74A2C}" srcOrd="4" destOrd="0" presId="urn:microsoft.com/office/officeart/2005/8/layout/vList2"/>
    <dgm:cxn modelId="{D22FC6CB-EF9A-421A-9D9F-F967D667DC56}" type="presParOf" srcId="{42F4F5C6-DCEC-4DF3-8D25-5B9421FBF805}" destId="{242A9C47-CD83-499D-903C-FDD10E3155EB}" srcOrd="5" destOrd="0" presId="urn:microsoft.com/office/officeart/2005/8/layout/vList2"/>
    <dgm:cxn modelId="{55F57E44-0BF2-4867-84A1-424DD539AD48}" type="presParOf" srcId="{42F4F5C6-DCEC-4DF3-8D25-5B9421FBF805}" destId="{5A6B4B2B-7569-4334-BD16-D8E59ADAC2CC}" srcOrd="6" destOrd="0" presId="urn:microsoft.com/office/officeart/2005/8/layout/vList2"/>
    <dgm:cxn modelId="{18909BAB-77C2-4CDC-A718-14B087941D8A}" type="presParOf" srcId="{42F4F5C6-DCEC-4DF3-8D25-5B9421FBF805}" destId="{183F7196-A544-4628-BEF4-A1C19436E252}" srcOrd="7" destOrd="0" presId="urn:microsoft.com/office/officeart/2005/8/layout/vList2"/>
    <dgm:cxn modelId="{766A25A4-11D4-415B-9E16-4E9A421189F5}" type="presParOf" srcId="{42F4F5C6-DCEC-4DF3-8D25-5B9421FBF805}" destId="{90A2520C-3F32-4FA5-8257-D994EB3CBAB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43D4F1-9B13-42F0-9EF3-10400AB4FBE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1CA1C0B-F665-4818-8E61-ABDBA59E34BD}">
      <dgm:prSet/>
      <dgm:spPr/>
      <dgm:t>
        <a:bodyPr/>
        <a:lstStyle/>
        <a:p>
          <a:pPr rtl="0"/>
          <a:r>
            <a:rPr lang="en-US" dirty="0" smtClean="0"/>
            <a:t>2.1 </a:t>
          </a:r>
          <a:r>
            <a:rPr lang="zh-CN" dirty="0" smtClean="0"/>
            <a:t>定址</a:t>
          </a:r>
          <a:r>
            <a:rPr lang="zh-CN" altLang="en-US" dirty="0" smtClean="0"/>
            <a:t>、</a:t>
          </a:r>
          <a:r>
            <a:rPr lang="zh-CN" dirty="0" smtClean="0"/>
            <a:t>寻址</a:t>
          </a:r>
          <a:r>
            <a:rPr lang="zh-CN" altLang="en-US" dirty="0" smtClean="0"/>
            <a:t>及多址</a:t>
          </a:r>
          <a:endParaRPr lang="en-US" dirty="0"/>
        </a:p>
      </dgm:t>
    </dgm:pt>
    <dgm:pt modelId="{30D27137-F000-40B2-8FB3-206A7A738A62}" type="parTrans" cxnId="{D059F3E1-B4AD-47BB-A06E-6C363160EDFE}">
      <dgm:prSet/>
      <dgm:spPr/>
      <dgm:t>
        <a:bodyPr/>
        <a:lstStyle/>
        <a:p>
          <a:endParaRPr lang="zh-CN" altLang="en-US"/>
        </a:p>
      </dgm:t>
    </dgm:pt>
    <dgm:pt modelId="{665D6614-4716-4589-A525-2541120C1B11}" type="sibTrans" cxnId="{D059F3E1-B4AD-47BB-A06E-6C363160EDFE}">
      <dgm:prSet/>
      <dgm:spPr/>
      <dgm:t>
        <a:bodyPr/>
        <a:lstStyle/>
        <a:p>
          <a:endParaRPr lang="zh-CN" altLang="en-US"/>
        </a:p>
      </dgm:t>
    </dgm:pt>
    <dgm:pt modelId="{09BE3C72-F9E4-4B3E-B9B3-00D35B8F14D0}">
      <dgm:prSet/>
      <dgm:spPr/>
      <dgm:t>
        <a:bodyPr/>
        <a:lstStyle/>
        <a:p>
          <a:r>
            <a:rPr lang="en-US" dirty="0" smtClean="0"/>
            <a:t>2.2 </a:t>
          </a:r>
          <a:r>
            <a:rPr lang="zh-CN" dirty="0" smtClean="0"/>
            <a:t>信息封装与</a:t>
          </a:r>
          <a:r>
            <a:rPr lang="zh-CN" altLang="en-US" dirty="0" smtClean="0"/>
            <a:t>分组化</a:t>
          </a:r>
          <a:endParaRPr lang="zh-CN" dirty="0"/>
        </a:p>
      </dgm:t>
    </dgm:pt>
    <dgm:pt modelId="{71D7FEE2-BDEF-47C4-9FAF-1352120E6A82}" type="parTrans" cxnId="{BA5D4815-AAD1-4301-8992-B2D6D994F4DB}">
      <dgm:prSet/>
      <dgm:spPr/>
      <dgm:t>
        <a:bodyPr/>
        <a:lstStyle/>
        <a:p>
          <a:endParaRPr lang="zh-CN" altLang="en-US"/>
        </a:p>
      </dgm:t>
    </dgm:pt>
    <dgm:pt modelId="{197BC005-F708-48FC-89E6-6847794A2A94}" type="sibTrans" cxnId="{BA5D4815-AAD1-4301-8992-B2D6D994F4DB}">
      <dgm:prSet/>
      <dgm:spPr/>
      <dgm:t>
        <a:bodyPr/>
        <a:lstStyle/>
        <a:p>
          <a:endParaRPr lang="zh-CN" altLang="en-US"/>
        </a:p>
      </dgm:t>
    </dgm:pt>
    <dgm:pt modelId="{FCC3137F-2EC3-49FB-9026-601B8ACC740B}">
      <dgm:prSet/>
      <dgm:spPr/>
      <dgm:t>
        <a:bodyPr/>
        <a:lstStyle/>
        <a:p>
          <a:r>
            <a:rPr lang="en-US" dirty="0" smtClean="0"/>
            <a:t>2.3 </a:t>
          </a:r>
          <a:r>
            <a:rPr lang="zh-CN" dirty="0" smtClean="0"/>
            <a:t>端到端断言</a:t>
          </a:r>
          <a:endParaRPr lang="zh-CN" dirty="0"/>
        </a:p>
      </dgm:t>
    </dgm:pt>
    <dgm:pt modelId="{F3875121-6849-4773-AD48-61E0C2F8AE3E}" type="parTrans" cxnId="{693DE514-E378-4FD7-A66C-7169CE8A1D9B}">
      <dgm:prSet/>
      <dgm:spPr/>
      <dgm:t>
        <a:bodyPr/>
        <a:lstStyle/>
        <a:p>
          <a:endParaRPr lang="zh-CN" altLang="en-US"/>
        </a:p>
      </dgm:t>
    </dgm:pt>
    <dgm:pt modelId="{7AA1A068-63E1-4FD5-B112-A3C9F606DF7A}" type="sibTrans" cxnId="{693DE514-E378-4FD7-A66C-7169CE8A1D9B}">
      <dgm:prSet/>
      <dgm:spPr/>
      <dgm:t>
        <a:bodyPr/>
        <a:lstStyle/>
        <a:p>
          <a:endParaRPr lang="zh-CN" altLang="en-US"/>
        </a:p>
      </dgm:t>
    </dgm:pt>
    <dgm:pt modelId="{75B22BA4-6577-49A6-A275-D628C8A3CF96}">
      <dgm:prSet/>
      <dgm:spPr/>
      <dgm:t>
        <a:bodyPr/>
        <a:lstStyle/>
        <a:p>
          <a:r>
            <a:rPr lang="en-US" dirty="0" smtClean="0"/>
            <a:t>2.5 </a:t>
          </a:r>
          <a:r>
            <a:rPr lang="zh-CN" altLang="zh-CN" dirty="0" smtClean="0"/>
            <a:t>网络资源复用</a:t>
          </a:r>
          <a:endParaRPr lang="zh-CN" dirty="0"/>
        </a:p>
      </dgm:t>
    </dgm:pt>
    <dgm:pt modelId="{1808C99A-2EA4-43F3-B958-F3B2F133A886}" type="parTrans" cxnId="{40F0CD54-8437-4D4F-BC60-075361ED0024}">
      <dgm:prSet/>
      <dgm:spPr/>
      <dgm:t>
        <a:bodyPr/>
        <a:lstStyle/>
        <a:p>
          <a:endParaRPr lang="zh-CN" altLang="en-US"/>
        </a:p>
      </dgm:t>
    </dgm:pt>
    <dgm:pt modelId="{2D4974EE-FF2B-4582-AD2C-2AA2D732C9E6}" type="sibTrans" cxnId="{40F0CD54-8437-4D4F-BC60-075361ED0024}">
      <dgm:prSet/>
      <dgm:spPr/>
      <dgm:t>
        <a:bodyPr/>
        <a:lstStyle/>
        <a:p>
          <a:endParaRPr lang="zh-CN" altLang="en-US"/>
        </a:p>
      </dgm:t>
    </dgm:pt>
    <dgm:pt modelId="{6DC9BFE8-F8F8-445D-BAF9-CE383946DCA3}">
      <dgm:prSet/>
      <dgm:spPr>
        <a:ln>
          <a:solidFill>
            <a:srgbClr val="FF0000"/>
          </a:solidFill>
        </a:ln>
      </dgm:spPr>
      <dgm:t>
        <a:bodyPr/>
        <a:lstStyle/>
        <a:p>
          <a:r>
            <a:rPr lang="en-US" dirty="0" smtClean="0"/>
            <a:t>2.4 </a:t>
          </a:r>
          <a:r>
            <a:rPr lang="zh-CN" altLang="en-US" dirty="0" smtClean="0"/>
            <a:t>业务承载</a:t>
          </a:r>
          <a:r>
            <a:rPr lang="zh-CN" altLang="zh-CN" dirty="0" smtClean="0"/>
            <a:t>质量</a:t>
          </a:r>
          <a:endParaRPr lang="zh-CN" dirty="0"/>
        </a:p>
      </dgm:t>
    </dgm:pt>
    <dgm:pt modelId="{EF2B1FF5-91EF-4763-A0B8-18B8B82D0A2F}" type="parTrans" cxnId="{690ABC91-92E1-4B80-996D-9CC0B8E63568}">
      <dgm:prSet/>
      <dgm:spPr/>
      <dgm:t>
        <a:bodyPr/>
        <a:lstStyle/>
        <a:p>
          <a:endParaRPr lang="zh-CN" altLang="en-US"/>
        </a:p>
      </dgm:t>
    </dgm:pt>
    <dgm:pt modelId="{4CEFD07E-B04D-42CA-A747-29060DD8FAAC}" type="sibTrans" cxnId="{690ABC91-92E1-4B80-996D-9CC0B8E63568}">
      <dgm:prSet/>
      <dgm:spPr/>
      <dgm:t>
        <a:bodyPr/>
        <a:lstStyle/>
        <a:p>
          <a:endParaRPr lang="zh-CN" altLang="en-US"/>
        </a:p>
      </dgm:t>
    </dgm:pt>
    <dgm:pt modelId="{42F4F5C6-DCEC-4DF3-8D25-5B9421FBF805}" type="pres">
      <dgm:prSet presAssocID="{1F43D4F1-9B13-42F0-9EF3-10400AB4FBE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875B67B-5A8C-40C2-98F1-1509DF418A34}" type="pres">
      <dgm:prSet presAssocID="{01CA1C0B-F665-4818-8E61-ABDBA59E34BD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B10A3C-DFA8-4F05-93DF-0354F623E761}" type="pres">
      <dgm:prSet presAssocID="{665D6614-4716-4589-A525-2541120C1B11}" presName="spacer" presStyleCnt="0"/>
      <dgm:spPr/>
    </dgm:pt>
    <dgm:pt modelId="{427351C0-B3A4-4F76-8A92-04A92E5B0945}" type="pres">
      <dgm:prSet presAssocID="{09BE3C72-F9E4-4B3E-B9B3-00D35B8F14D0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3C5AC9-22C2-47C3-B6CE-0147D67BBAEE}" type="pres">
      <dgm:prSet presAssocID="{197BC005-F708-48FC-89E6-6847794A2A94}" presName="spacer" presStyleCnt="0"/>
      <dgm:spPr/>
    </dgm:pt>
    <dgm:pt modelId="{3DDF1C66-8C06-4FD9-ACF8-7880B2D74A2C}" type="pres">
      <dgm:prSet presAssocID="{FCC3137F-2EC3-49FB-9026-601B8ACC740B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2A9C47-CD83-499D-903C-FDD10E3155EB}" type="pres">
      <dgm:prSet presAssocID="{7AA1A068-63E1-4FD5-B112-A3C9F606DF7A}" presName="spacer" presStyleCnt="0"/>
      <dgm:spPr/>
    </dgm:pt>
    <dgm:pt modelId="{90A2520C-3F32-4FA5-8257-D994EB3CBABD}" type="pres">
      <dgm:prSet presAssocID="{6DC9BFE8-F8F8-445D-BAF9-CE383946DCA3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3593FD-4AF7-4342-A233-24BFD905D5A7}" type="pres">
      <dgm:prSet presAssocID="{4CEFD07E-B04D-42CA-A747-29060DD8FAAC}" presName="spacer" presStyleCnt="0"/>
      <dgm:spPr/>
    </dgm:pt>
    <dgm:pt modelId="{29059845-1CF7-4401-8BAB-7935FE61E046}" type="pres">
      <dgm:prSet presAssocID="{75B22BA4-6577-49A6-A275-D628C8A3CF96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6F26CC3-D35F-492A-98D8-3242FB3DEA68}" type="presOf" srcId="{1F43D4F1-9B13-42F0-9EF3-10400AB4FBE3}" destId="{42F4F5C6-DCEC-4DF3-8D25-5B9421FBF805}" srcOrd="0" destOrd="0" presId="urn:microsoft.com/office/officeart/2005/8/layout/vList2"/>
    <dgm:cxn modelId="{690ABC91-92E1-4B80-996D-9CC0B8E63568}" srcId="{1F43D4F1-9B13-42F0-9EF3-10400AB4FBE3}" destId="{6DC9BFE8-F8F8-445D-BAF9-CE383946DCA3}" srcOrd="3" destOrd="0" parTransId="{EF2B1FF5-91EF-4763-A0B8-18B8B82D0A2F}" sibTransId="{4CEFD07E-B04D-42CA-A747-29060DD8FAAC}"/>
    <dgm:cxn modelId="{861787DC-8628-4D1F-B9F9-C71E3955CACD}" type="presOf" srcId="{6DC9BFE8-F8F8-445D-BAF9-CE383946DCA3}" destId="{90A2520C-3F32-4FA5-8257-D994EB3CBABD}" srcOrd="0" destOrd="0" presId="urn:microsoft.com/office/officeart/2005/8/layout/vList2"/>
    <dgm:cxn modelId="{BA5D4815-AAD1-4301-8992-B2D6D994F4DB}" srcId="{1F43D4F1-9B13-42F0-9EF3-10400AB4FBE3}" destId="{09BE3C72-F9E4-4B3E-B9B3-00D35B8F14D0}" srcOrd="1" destOrd="0" parTransId="{71D7FEE2-BDEF-47C4-9FAF-1352120E6A82}" sibTransId="{197BC005-F708-48FC-89E6-6847794A2A94}"/>
    <dgm:cxn modelId="{D059F3E1-B4AD-47BB-A06E-6C363160EDFE}" srcId="{1F43D4F1-9B13-42F0-9EF3-10400AB4FBE3}" destId="{01CA1C0B-F665-4818-8E61-ABDBA59E34BD}" srcOrd="0" destOrd="0" parTransId="{30D27137-F000-40B2-8FB3-206A7A738A62}" sibTransId="{665D6614-4716-4589-A525-2541120C1B11}"/>
    <dgm:cxn modelId="{AD16BA92-6D72-4AD1-AB0C-F8F3F19F6B4D}" type="presOf" srcId="{75B22BA4-6577-49A6-A275-D628C8A3CF96}" destId="{29059845-1CF7-4401-8BAB-7935FE61E046}" srcOrd="0" destOrd="0" presId="urn:microsoft.com/office/officeart/2005/8/layout/vList2"/>
    <dgm:cxn modelId="{EB16AC3C-D5D0-4456-A46A-723CF3EA236A}" type="presOf" srcId="{09BE3C72-F9E4-4B3E-B9B3-00D35B8F14D0}" destId="{427351C0-B3A4-4F76-8A92-04A92E5B0945}" srcOrd="0" destOrd="0" presId="urn:microsoft.com/office/officeart/2005/8/layout/vList2"/>
    <dgm:cxn modelId="{40F0CD54-8437-4D4F-BC60-075361ED0024}" srcId="{1F43D4F1-9B13-42F0-9EF3-10400AB4FBE3}" destId="{75B22BA4-6577-49A6-A275-D628C8A3CF96}" srcOrd="4" destOrd="0" parTransId="{1808C99A-2EA4-43F3-B958-F3B2F133A886}" sibTransId="{2D4974EE-FF2B-4582-AD2C-2AA2D732C9E6}"/>
    <dgm:cxn modelId="{5A8162B5-EF36-4E67-95D6-43A5B448A802}" type="presOf" srcId="{01CA1C0B-F665-4818-8E61-ABDBA59E34BD}" destId="{D875B67B-5A8C-40C2-98F1-1509DF418A34}" srcOrd="0" destOrd="0" presId="urn:microsoft.com/office/officeart/2005/8/layout/vList2"/>
    <dgm:cxn modelId="{EB8E4674-8245-48C5-AAA9-ADBF8158A965}" type="presOf" srcId="{FCC3137F-2EC3-49FB-9026-601B8ACC740B}" destId="{3DDF1C66-8C06-4FD9-ACF8-7880B2D74A2C}" srcOrd="0" destOrd="0" presId="urn:microsoft.com/office/officeart/2005/8/layout/vList2"/>
    <dgm:cxn modelId="{693DE514-E378-4FD7-A66C-7169CE8A1D9B}" srcId="{1F43D4F1-9B13-42F0-9EF3-10400AB4FBE3}" destId="{FCC3137F-2EC3-49FB-9026-601B8ACC740B}" srcOrd="2" destOrd="0" parTransId="{F3875121-6849-4773-AD48-61E0C2F8AE3E}" sibTransId="{7AA1A068-63E1-4FD5-B112-A3C9F606DF7A}"/>
    <dgm:cxn modelId="{7C0E0A8E-459F-4825-94EB-E50A1F1F1B5C}" type="presParOf" srcId="{42F4F5C6-DCEC-4DF3-8D25-5B9421FBF805}" destId="{D875B67B-5A8C-40C2-98F1-1509DF418A34}" srcOrd="0" destOrd="0" presId="urn:microsoft.com/office/officeart/2005/8/layout/vList2"/>
    <dgm:cxn modelId="{84E8EC59-EDC4-4BD6-8781-AA9398A5B550}" type="presParOf" srcId="{42F4F5C6-DCEC-4DF3-8D25-5B9421FBF805}" destId="{D6B10A3C-DFA8-4F05-93DF-0354F623E761}" srcOrd="1" destOrd="0" presId="urn:microsoft.com/office/officeart/2005/8/layout/vList2"/>
    <dgm:cxn modelId="{DFCE20F5-5E86-4FC7-A5EB-E15995ED9234}" type="presParOf" srcId="{42F4F5C6-DCEC-4DF3-8D25-5B9421FBF805}" destId="{427351C0-B3A4-4F76-8A92-04A92E5B0945}" srcOrd="2" destOrd="0" presId="urn:microsoft.com/office/officeart/2005/8/layout/vList2"/>
    <dgm:cxn modelId="{93378C4F-183C-4D42-9520-A48E6BD4A98A}" type="presParOf" srcId="{42F4F5C6-DCEC-4DF3-8D25-5B9421FBF805}" destId="{7E3C5AC9-22C2-47C3-B6CE-0147D67BBAEE}" srcOrd="3" destOrd="0" presId="urn:microsoft.com/office/officeart/2005/8/layout/vList2"/>
    <dgm:cxn modelId="{1F1B2DEE-83B7-4859-BC7B-707388D78166}" type="presParOf" srcId="{42F4F5C6-DCEC-4DF3-8D25-5B9421FBF805}" destId="{3DDF1C66-8C06-4FD9-ACF8-7880B2D74A2C}" srcOrd="4" destOrd="0" presId="urn:microsoft.com/office/officeart/2005/8/layout/vList2"/>
    <dgm:cxn modelId="{15F14384-67A8-467A-B3F7-70E86D99D9AA}" type="presParOf" srcId="{42F4F5C6-DCEC-4DF3-8D25-5B9421FBF805}" destId="{242A9C47-CD83-499D-903C-FDD10E3155EB}" srcOrd="5" destOrd="0" presId="urn:microsoft.com/office/officeart/2005/8/layout/vList2"/>
    <dgm:cxn modelId="{AD28D73C-D591-4103-A9F7-C316826238E2}" type="presParOf" srcId="{42F4F5C6-DCEC-4DF3-8D25-5B9421FBF805}" destId="{90A2520C-3F32-4FA5-8257-D994EB3CBABD}" srcOrd="6" destOrd="0" presId="urn:microsoft.com/office/officeart/2005/8/layout/vList2"/>
    <dgm:cxn modelId="{ACC451C8-ACAB-4564-9757-CE5CFA4998AF}" type="presParOf" srcId="{42F4F5C6-DCEC-4DF3-8D25-5B9421FBF805}" destId="{953593FD-4AF7-4342-A233-24BFD905D5A7}" srcOrd="7" destOrd="0" presId="urn:microsoft.com/office/officeart/2005/8/layout/vList2"/>
    <dgm:cxn modelId="{E3DF7EDA-4EEE-498A-94F0-55268A78C8B1}" type="presParOf" srcId="{42F4F5C6-DCEC-4DF3-8D25-5B9421FBF805}" destId="{29059845-1CF7-4401-8BAB-7935FE61E04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F43D4F1-9B13-42F0-9EF3-10400AB4FBE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1CA1C0B-F665-4818-8E61-ABDBA59E34BD}">
      <dgm:prSet/>
      <dgm:spPr/>
      <dgm:t>
        <a:bodyPr/>
        <a:lstStyle/>
        <a:p>
          <a:pPr rtl="0"/>
          <a:r>
            <a:rPr lang="en-US" dirty="0" smtClean="0"/>
            <a:t>2.1 </a:t>
          </a:r>
          <a:r>
            <a:rPr lang="zh-CN" dirty="0" smtClean="0"/>
            <a:t>定址</a:t>
          </a:r>
          <a:r>
            <a:rPr lang="zh-CN" altLang="en-US" dirty="0" smtClean="0"/>
            <a:t>、</a:t>
          </a:r>
          <a:r>
            <a:rPr lang="zh-CN" dirty="0" smtClean="0"/>
            <a:t>寻址</a:t>
          </a:r>
          <a:r>
            <a:rPr lang="zh-CN" altLang="en-US" dirty="0" smtClean="0"/>
            <a:t>及多址</a:t>
          </a:r>
          <a:endParaRPr lang="en-US" dirty="0"/>
        </a:p>
      </dgm:t>
    </dgm:pt>
    <dgm:pt modelId="{30D27137-F000-40B2-8FB3-206A7A738A62}" type="parTrans" cxnId="{D059F3E1-B4AD-47BB-A06E-6C363160EDFE}">
      <dgm:prSet/>
      <dgm:spPr/>
      <dgm:t>
        <a:bodyPr/>
        <a:lstStyle/>
        <a:p>
          <a:endParaRPr lang="zh-CN" altLang="en-US"/>
        </a:p>
      </dgm:t>
    </dgm:pt>
    <dgm:pt modelId="{665D6614-4716-4589-A525-2541120C1B11}" type="sibTrans" cxnId="{D059F3E1-B4AD-47BB-A06E-6C363160EDFE}">
      <dgm:prSet/>
      <dgm:spPr/>
      <dgm:t>
        <a:bodyPr/>
        <a:lstStyle/>
        <a:p>
          <a:endParaRPr lang="zh-CN" altLang="en-US"/>
        </a:p>
      </dgm:t>
    </dgm:pt>
    <dgm:pt modelId="{09BE3C72-F9E4-4B3E-B9B3-00D35B8F14D0}">
      <dgm:prSet/>
      <dgm:spPr/>
      <dgm:t>
        <a:bodyPr/>
        <a:lstStyle/>
        <a:p>
          <a:r>
            <a:rPr lang="en-US" dirty="0" smtClean="0"/>
            <a:t>2.2 </a:t>
          </a:r>
          <a:r>
            <a:rPr lang="zh-CN" dirty="0" smtClean="0"/>
            <a:t>信息封装与</a:t>
          </a:r>
          <a:r>
            <a:rPr lang="zh-CN" altLang="en-US" dirty="0" smtClean="0"/>
            <a:t>分组化</a:t>
          </a:r>
          <a:endParaRPr lang="zh-CN" dirty="0"/>
        </a:p>
      </dgm:t>
    </dgm:pt>
    <dgm:pt modelId="{71D7FEE2-BDEF-47C4-9FAF-1352120E6A82}" type="parTrans" cxnId="{BA5D4815-AAD1-4301-8992-B2D6D994F4DB}">
      <dgm:prSet/>
      <dgm:spPr/>
      <dgm:t>
        <a:bodyPr/>
        <a:lstStyle/>
        <a:p>
          <a:endParaRPr lang="zh-CN" altLang="en-US"/>
        </a:p>
      </dgm:t>
    </dgm:pt>
    <dgm:pt modelId="{197BC005-F708-48FC-89E6-6847794A2A94}" type="sibTrans" cxnId="{BA5D4815-AAD1-4301-8992-B2D6D994F4DB}">
      <dgm:prSet/>
      <dgm:spPr/>
      <dgm:t>
        <a:bodyPr/>
        <a:lstStyle/>
        <a:p>
          <a:endParaRPr lang="zh-CN" altLang="en-US"/>
        </a:p>
      </dgm:t>
    </dgm:pt>
    <dgm:pt modelId="{FCC3137F-2EC3-49FB-9026-601B8ACC740B}">
      <dgm:prSet/>
      <dgm:spPr/>
      <dgm:t>
        <a:bodyPr/>
        <a:lstStyle/>
        <a:p>
          <a:r>
            <a:rPr lang="en-US" dirty="0" smtClean="0"/>
            <a:t>2.3 </a:t>
          </a:r>
          <a:r>
            <a:rPr lang="zh-CN" dirty="0" smtClean="0"/>
            <a:t>端到端断言</a:t>
          </a:r>
          <a:endParaRPr lang="zh-CN" dirty="0"/>
        </a:p>
      </dgm:t>
    </dgm:pt>
    <dgm:pt modelId="{F3875121-6849-4773-AD48-61E0C2F8AE3E}" type="parTrans" cxnId="{693DE514-E378-4FD7-A66C-7169CE8A1D9B}">
      <dgm:prSet/>
      <dgm:spPr/>
      <dgm:t>
        <a:bodyPr/>
        <a:lstStyle/>
        <a:p>
          <a:endParaRPr lang="zh-CN" altLang="en-US"/>
        </a:p>
      </dgm:t>
    </dgm:pt>
    <dgm:pt modelId="{7AA1A068-63E1-4FD5-B112-A3C9F606DF7A}" type="sibTrans" cxnId="{693DE514-E378-4FD7-A66C-7169CE8A1D9B}">
      <dgm:prSet/>
      <dgm:spPr/>
      <dgm:t>
        <a:bodyPr/>
        <a:lstStyle/>
        <a:p>
          <a:endParaRPr lang="zh-CN" altLang="en-US"/>
        </a:p>
      </dgm:t>
    </dgm:pt>
    <dgm:pt modelId="{6DC9BFE8-F8F8-445D-BAF9-CE383946DCA3}">
      <dgm:prSet/>
      <dgm:spPr/>
      <dgm:t>
        <a:bodyPr/>
        <a:lstStyle/>
        <a:p>
          <a:r>
            <a:rPr lang="en-US" dirty="0" smtClean="0"/>
            <a:t>2.4 </a:t>
          </a:r>
          <a:r>
            <a:rPr lang="zh-CN" altLang="en-US" dirty="0" smtClean="0"/>
            <a:t>业务承载</a:t>
          </a:r>
          <a:r>
            <a:rPr lang="zh-CN" dirty="0" smtClean="0"/>
            <a:t>质量</a:t>
          </a:r>
          <a:endParaRPr lang="zh-CN" dirty="0"/>
        </a:p>
      </dgm:t>
    </dgm:pt>
    <dgm:pt modelId="{EF2B1FF5-91EF-4763-A0B8-18B8B82D0A2F}" type="parTrans" cxnId="{690ABC91-92E1-4B80-996D-9CC0B8E63568}">
      <dgm:prSet/>
      <dgm:spPr/>
      <dgm:t>
        <a:bodyPr/>
        <a:lstStyle/>
        <a:p>
          <a:endParaRPr lang="zh-CN" altLang="en-US"/>
        </a:p>
      </dgm:t>
    </dgm:pt>
    <dgm:pt modelId="{4CEFD07E-B04D-42CA-A747-29060DD8FAAC}" type="sibTrans" cxnId="{690ABC91-92E1-4B80-996D-9CC0B8E63568}">
      <dgm:prSet/>
      <dgm:spPr/>
      <dgm:t>
        <a:bodyPr/>
        <a:lstStyle/>
        <a:p>
          <a:endParaRPr lang="zh-CN" altLang="en-US"/>
        </a:p>
      </dgm:t>
    </dgm:pt>
    <dgm:pt modelId="{CC440B2A-C20B-42F5-9D01-52236E76AFDC}">
      <dgm:prSet/>
      <dgm:spPr>
        <a:ln>
          <a:solidFill>
            <a:srgbClr val="FF0000"/>
          </a:solidFill>
        </a:ln>
      </dgm:spPr>
      <dgm:t>
        <a:bodyPr/>
        <a:lstStyle/>
        <a:p>
          <a:r>
            <a:rPr lang="en-US" altLang="zh-CN" dirty="0" smtClean="0"/>
            <a:t>2.5 </a:t>
          </a:r>
          <a:r>
            <a:rPr lang="zh-CN" dirty="0" smtClean="0"/>
            <a:t>网络资源复用</a:t>
          </a:r>
          <a:endParaRPr lang="zh-CN" dirty="0"/>
        </a:p>
      </dgm:t>
    </dgm:pt>
    <dgm:pt modelId="{779B8B49-6983-4D9D-AAED-F5E29BABABA9}" type="parTrans" cxnId="{6E020FF2-F395-4256-9B07-D69C231819B6}">
      <dgm:prSet/>
      <dgm:spPr/>
      <dgm:t>
        <a:bodyPr/>
        <a:lstStyle/>
        <a:p>
          <a:endParaRPr lang="zh-CN" altLang="en-US"/>
        </a:p>
      </dgm:t>
    </dgm:pt>
    <dgm:pt modelId="{66302953-EBB6-409A-90EF-FCCF13E6D9D0}" type="sibTrans" cxnId="{6E020FF2-F395-4256-9B07-D69C231819B6}">
      <dgm:prSet/>
      <dgm:spPr/>
      <dgm:t>
        <a:bodyPr/>
        <a:lstStyle/>
        <a:p>
          <a:endParaRPr lang="zh-CN" altLang="en-US"/>
        </a:p>
      </dgm:t>
    </dgm:pt>
    <dgm:pt modelId="{42F4F5C6-DCEC-4DF3-8D25-5B9421FBF805}" type="pres">
      <dgm:prSet presAssocID="{1F43D4F1-9B13-42F0-9EF3-10400AB4FBE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875B67B-5A8C-40C2-98F1-1509DF418A34}" type="pres">
      <dgm:prSet presAssocID="{01CA1C0B-F665-4818-8E61-ABDBA59E34BD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B10A3C-DFA8-4F05-93DF-0354F623E761}" type="pres">
      <dgm:prSet presAssocID="{665D6614-4716-4589-A525-2541120C1B11}" presName="spacer" presStyleCnt="0"/>
      <dgm:spPr/>
    </dgm:pt>
    <dgm:pt modelId="{427351C0-B3A4-4F76-8A92-04A92E5B0945}" type="pres">
      <dgm:prSet presAssocID="{09BE3C72-F9E4-4B3E-B9B3-00D35B8F14D0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3C5AC9-22C2-47C3-B6CE-0147D67BBAEE}" type="pres">
      <dgm:prSet presAssocID="{197BC005-F708-48FC-89E6-6847794A2A94}" presName="spacer" presStyleCnt="0"/>
      <dgm:spPr/>
    </dgm:pt>
    <dgm:pt modelId="{3DDF1C66-8C06-4FD9-ACF8-7880B2D74A2C}" type="pres">
      <dgm:prSet presAssocID="{FCC3137F-2EC3-49FB-9026-601B8ACC740B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2A9C47-CD83-499D-903C-FDD10E3155EB}" type="pres">
      <dgm:prSet presAssocID="{7AA1A068-63E1-4FD5-B112-A3C9F606DF7A}" presName="spacer" presStyleCnt="0"/>
      <dgm:spPr/>
    </dgm:pt>
    <dgm:pt modelId="{90A2520C-3F32-4FA5-8257-D994EB3CBABD}" type="pres">
      <dgm:prSet presAssocID="{6DC9BFE8-F8F8-445D-BAF9-CE383946DCA3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3593FD-4AF7-4342-A233-24BFD905D5A7}" type="pres">
      <dgm:prSet presAssocID="{4CEFD07E-B04D-42CA-A747-29060DD8FAAC}" presName="spacer" presStyleCnt="0"/>
      <dgm:spPr/>
    </dgm:pt>
    <dgm:pt modelId="{5495838F-4A62-482B-8338-1BFCA2709D33}" type="pres">
      <dgm:prSet presAssocID="{CC440B2A-C20B-42F5-9D01-52236E76AFDC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90ABC91-92E1-4B80-996D-9CC0B8E63568}" srcId="{1F43D4F1-9B13-42F0-9EF3-10400AB4FBE3}" destId="{6DC9BFE8-F8F8-445D-BAF9-CE383946DCA3}" srcOrd="3" destOrd="0" parTransId="{EF2B1FF5-91EF-4763-A0B8-18B8B82D0A2F}" sibTransId="{4CEFD07E-B04D-42CA-A747-29060DD8FAAC}"/>
    <dgm:cxn modelId="{54532E30-809A-4A67-863D-E7360035663E}" type="presOf" srcId="{01CA1C0B-F665-4818-8E61-ABDBA59E34BD}" destId="{D875B67B-5A8C-40C2-98F1-1509DF418A34}" srcOrd="0" destOrd="0" presId="urn:microsoft.com/office/officeart/2005/8/layout/vList2"/>
    <dgm:cxn modelId="{BA5D4815-AAD1-4301-8992-B2D6D994F4DB}" srcId="{1F43D4F1-9B13-42F0-9EF3-10400AB4FBE3}" destId="{09BE3C72-F9E4-4B3E-B9B3-00D35B8F14D0}" srcOrd="1" destOrd="0" parTransId="{71D7FEE2-BDEF-47C4-9FAF-1352120E6A82}" sibTransId="{197BC005-F708-48FC-89E6-6847794A2A94}"/>
    <dgm:cxn modelId="{E087BD39-94D5-453A-8D5E-35835015D525}" type="presOf" srcId="{09BE3C72-F9E4-4B3E-B9B3-00D35B8F14D0}" destId="{427351C0-B3A4-4F76-8A92-04A92E5B0945}" srcOrd="0" destOrd="0" presId="urn:microsoft.com/office/officeart/2005/8/layout/vList2"/>
    <dgm:cxn modelId="{D059F3E1-B4AD-47BB-A06E-6C363160EDFE}" srcId="{1F43D4F1-9B13-42F0-9EF3-10400AB4FBE3}" destId="{01CA1C0B-F665-4818-8E61-ABDBA59E34BD}" srcOrd="0" destOrd="0" parTransId="{30D27137-F000-40B2-8FB3-206A7A738A62}" sibTransId="{665D6614-4716-4589-A525-2541120C1B11}"/>
    <dgm:cxn modelId="{AC942A4A-A6EB-401F-811D-C8C14BF910A8}" type="presOf" srcId="{CC440B2A-C20B-42F5-9D01-52236E76AFDC}" destId="{5495838F-4A62-482B-8338-1BFCA2709D33}" srcOrd="0" destOrd="0" presId="urn:microsoft.com/office/officeart/2005/8/layout/vList2"/>
    <dgm:cxn modelId="{6E020FF2-F395-4256-9B07-D69C231819B6}" srcId="{1F43D4F1-9B13-42F0-9EF3-10400AB4FBE3}" destId="{CC440B2A-C20B-42F5-9D01-52236E76AFDC}" srcOrd="4" destOrd="0" parTransId="{779B8B49-6983-4D9D-AAED-F5E29BABABA9}" sibTransId="{66302953-EBB6-409A-90EF-FCCF13E6D9D0}"/>
    <dgm:cxn modelId="{36E4375C-18B6-4772-AEF6-EE81CE582CD0}" type="presOf" srcId="{FCC3137F-2EC3-49FB-9026-601B8ACC740B}" destId="{3DDF1C66-8C06-4FD9-ACF8-7880B2D74A2C}" srcOrd="0" destOrd="0" presId="urn:microsoft.com/office/officeart/2005/8/layout/vList2"/>
    <dgm:cxn modelId="{2BD674BA-DC6E-43FA-8E01-8261F44B8B70}" type="presOf" srcId="{6DC9BFE8-F8F8-445D-BAF9-CE383946DCA3}" destId="{90A2520C-3F32-4FA5-8257-D994EB3CBABD}" srcOrd="0" destOrd="0" presId="urn:microsoft.com/office/officeart/2005/8/layout/vList2"/>
    <dgm:cxn modelId="{263EF498-ADCE-42DF-8380-866F98D64C4A}" type="presOf" srcId="{1F43D4F1-9B13-42F0-9EF3-10400AB4FBE3}" destId="{42F4F5C6-DCEC-4DF3-8D25-5B9421FBF805}" srcOrd="0" destOrd="0" presId="urn:microsoft.com/office/officeart/2005/8/layout/vList2"/>
    <dgm:cxn modelId="{693DE514-E378-4FD7-A66C-7169CE8A1D9B}" srcId="{1F43D4F1-9B13-42F0-9EF3-10400AB4FBE3}" destId="{FCC3137F-2EC3-49FB-9026-601B8ACC740B}" srcOrd="2" destOrd="0" parTransId="{F3875121-6849-4773-AD48-61E0C2F8AE3E}" sibTransId="{7AA1A068-63E1-4FD5-B112-A3C9F606DF7A}"/>
    <dgm:cxn modelId="{1A8CE795-1596-44DE-BC3C-54DD3530C12C}" type="presParOf" srcId="{42F4F5C6-DCEC-4DF3-8D25-5B9421FBF805}" destId="{D875B67B-5A8C-40C2-98F1-1509DF418A34}" srcOrd="0" destOrd="0" presId="urn:microsoft.com/office/officeart/2005/8/layout/vList2"/>
    <dgm:cxn modelId="{8BCED317-4BAD-460B-B033-3BBDEDB717A9}" type="presParOf" srcId="{42F4F5C6-DCEC-4DF3-8D25-5B9421FBF805}" destId="{D6B10A3C-DFA8-4F05-93DF-0354F623E761}" srcOrd="1" destOrd="0" presId="urn:microsoft.com/office/officeart/2005/8/layout/vList2"/>
    <dgm:cxn modelId="{6EFB43AD-10AB-4672-916F-BB3970501F4E}" type="presParOf" srcId="{42F4F5C6-DCEC-4DF3-8D25-5B9421FBF805}" destId="{427351C0-B3A4-4F76-8A92-04A92E5B0945}" srcOrd="2" destOrd="0" presId="urn:microsoft.com/office/officeart/2005/8/layout/vList2"/>
    <dgm:cxn modelId="{2686F3E6-025C-4917-9D71-7768EEE5A85D}" type="presParOf" srcId="{42F4F5C6-DCEC-4DF3-8D25-5B9421FBF805}" destId="{7E3C5AC9-22C2-47C3-B6CE-0147D67BBAEE}" srcOrd="3" destOrd="0" presId="urn:microsoft.com/office/officeart/2005/8/layout/vList2"/>
    <dgm:cxn modelId="{477BFFFC-A0C6-453C-B8E1-5CEB4B9CA523}" type="presParOf" srcId="{42F4F5C6-DCEC-4DF3-8D25-5B9421FBF805}" destId="{3DDF1C66-8C06-4FD9-ACF8-7880B2D74A2C}" srcOrd="4" destOrd="0" presId="urn:microsoft.com/office/officeart/2005/8/layout/vList2"/>
    <dgm:cxn modelId="{F52BF345-54AA-4396-85A8-17CC56D53812}" type="presParOf" srcId="{42F4F5C6-DCEC-4DF3-8D25-5B9421FBF805}" destId="{242A9C47-CD83-499D-903C-FDD10E3155EB}" srcOrd="5" destOrd="0" presId="urn:microsoft.com/office/officeart/2005/8/layout/vList2"/>
    <dgm:cxn modelId="{8240A1BD-AFF3-4305-A2C6-DB7043D80F8C}" type="presParOf" srcId="{42F4F5C6-DCEC-4DF3-8D25-5B9421FBF805}" destId="{90A2520C-3F32-4FA5-8257-D994EB3CBABD}" srcOrd="6" destOrd="0" presId="urn:microsoft.com/office/officeart/2005/8/layout/vList2"/>
    <dgm:cxn modelId="{BBE13AB8-FA96-4699-91A3-A9DB0F87F9B5}" type="presParOf" srcId="{42F4F5C6-DCEC-4DF3-8D25-5B9421FBF805}" destId="{953593FD-4AF7-4342-A233-24BFD905D5A7}" srcOrd="7" destOrd="0" presId="urn:microsoft.com/office/officeart/2005/8/layout/vList2"/>
    <dgm:cxn modelId="{0A4A4534-959B-4E57-8101-1D845426E69B}" type="presParOf" srcId="{42F4F5C6-DCEC-4DF3-8D25-5B9421FBF805}" destId="{5495838F-4A62-482B-8338-1BFCA2709D3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F43D4F1-9B13-42F0-9EF3-10400AB4FBE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1CA1C0B-F665-4818-8E61-ABDBA59E34BD}">
      <dgm:prSet custT="1"/>
      <dgm:spPr/>
      <dgm:t>
        <a:bodyPr/>
        <a:lstStyle/>
        <a:p>
          <a:pPr rtl="0"/>
          <a:r>
            <a:rPr lang="en-US" sz="2400" dirty="0" smtClean="0"/>
            <a:t>2.1 </a:t>
          </a:r>
          <a:r>
            <a:rPr lang="zh-CN" altLang="en-US" sz="2400" dirty="0" smtClean="0"/>
            <a:t>为何</a:t>
          </a:r>
          <a:r>
            <a:rPr lang="en-US" altLang="zh-CN" sz="2400" dirty="0" smtClean="0"/>
            <a:t>202.119.224.201</a:t>
          </a:r>
          <a:r>
            <a:rPr lang="zh-CN" altLang="en-US" sz="2400" dirty="0" smtClean="0"/>
            <a:t>是</a:t>
          </a:r>
          <a:r>
            <a:rPr lang="en-US" altLang="zh-CN" sz="2400" dirty="0" smtClean="0"/>
            <a:t>C</a:t>
          </a:r>
          <a:r>
            <a:rPr lang="zh-CN" altLang="en-US" sz="2400" dirty="0" smtClean="0"/>
            <a:t>类地址？</a:t>
          </a:r>
          <a:r>
            <a:rPr lang="en-US" altLang="zh-CN" sz="2400" dirty="0" smtClean="0"/>
            <a:t>202.119.224.201/19</a:t>
          </a:r>
          <a:r>
            <a:rPr lang="zh-CN" altLang="en-US" sz="2400" dirty="0" smtClean="0"/>
            <a:t>表示的子网容量是多少？</a:t>
          </a:r>
          <a:endParaRPr lang="en-US" sz="2400" dirty="0"/>
        </a:p>
      </dgm:t>
    </dgm:pt>
    <dgm:pt modelId="{30D27137-F000-40B2-8FB3-206A7A738A62}" type="parTrans" cxnId="{D059F3E1-B4AD-47BB-A06E-6C363160EDFE}">
      <dgm:prSet/>
      <dgm:spPr/>
      <dgm:t>
        <a:bodyPr/>
        <a:lstStyle/>
        <a:p>
          <a:endParaRPr lang="zh-CN" altLang="en-US" sz="2400"/>
        </a:p>
      </dgm:t>
    </dgm:pt>
    <dgm:pt modelId="{665D6614-4716-4589-A525-2541120C1B11}" type="sibTrans" cxnId="{D059F3E1-B4AD-47BB-A06E-6C363160EDFE}">
      <dgm:prSet/>
      <dgm:spPr/>
      <dgm:t>
        <a:bodyPr/>
        <a:lstStyle/>
        <a:p>
          <a:endParaRPr lang="zh-CN" altLang="en-US" sz="2400"/>
        </a:p>
      </dgm:t>
    </dgm:pt>
    <dgm:pt modelId="{5C9F10C2-5308-4C48-9148-3385104622DA}">
      <dgm:prSet custT="1"/>
      <dgm:spPr/>
      <dgm:t>
        <a:bodyPr/>
        <a:lstStyle/>
        <a:p>
          <a:r>
            <a:rPr lang="en-US" sz="2400" dirty="0" smtClean="0"/>
            <a:t>2.2 </a:t>
          </a:r>
          <a:r>
            <a:rPr lang="zh-CN" altLang="en-US" sz="2400" dirty="0" smtClean="0"/>
            <a:t>用户环路中哪些因素会影响</a:t>
          </a:r>
          <a:r>
            <a:rPr lang="en-US" sz="2400" dirty="0" smtClean="0"/>
            <a:t>ADSL</a:t>
          </a:r>
          <a:r>
            <a:rPr lang="zh-CN" altLang="en-US" sz="2400" dirty="0" smtClean="0"/>
            <a:t>的数据速率？</a:t>
          </a:r>
          <a:endParaRPr lang="zh-CN" sz="2400" dirty="0"/>
        </a:p>
      </dgm:t>
    </dgm:pt>
    <dgm:pt modelId="{931988F8-BA83-43EC-A26D-BB3E70D4452F}" type="parTrans" cxnId="{A1040613-46D6-4187-90FE-2087543BDEF8}">
      <dgm:prSet/>
      <dgm:spPr/>
      <dgm:t>
        <a:bodyPr/>
        <a:lstStyle/>
        <a:p>
          <a:endParaRPr lang="zh-CN" altLang="en-US" sz="2400"/>
        </a:p>
      </dgm:t>
    </dgm:pt>
    <dgm:pt modelId="{4E0551C8-A7CD-468C-A5B2-7F6328D24584}" type="sibTrans" cxnId="{A1040613-46D6-4187-90FE-2087543BDEF8}">
      <dgm:prSet/>
      <dgm:spPr/>
      <dgm:t>
        <a:bodyPr/>
        <a:lstStyle/>
        <a:p>
          <a:endParaRPr lang="zh-CN" altLang="en-US" sz="2400"/>
        </a:p>
      </dgm:t>
    </dgm:pt>
    <dgm:pt modelId="{7BE79709-49FA-4082-9ACE-2284FD5DAF64}">
      <dgm:prSet custT="1"/>
      <dgm:spPr/>
      <dgm:t>
        <a:bodyPr/>
        <a:lstStyle/>
        <a:p>
          <a:r>
            <a:rPr lang="en-US" sz="2400" dirty="0" smtClean="0"/>
            <a:t>2.3 </a:t>
          </a:r>
          <a:r>
            <a:rPr lang="zh-CN" altLang="en-US" sz="2400" dirty="0" smtClean="0"/>
            <a:t>相比于纯</a:t>
          </a:r>
          <a:r>
            <a:rPr lang="en-US" altLang="zh-CN" sz="2400" dirty="0" smtClean="0"/>
            <a:t>ALOHA</a:t>
          </a:r>
          <a:r>
            <a:rPr lang="zh-CN" altLang="en-US" sz="2400" dirty="0" smtClean="0"/>
            <a:t>，什么因素使</a:t>
          </a:r>
          <a:r>
            <a:rPr lang="en-US" altLang="zh-CN" sz="2400" dirty="0" smtClean="0"/>
            <a:t>CSMA</a:t>
          </a:r>
          <a:r>
            <a:rPr lang="zh-CN" altLang="en-US" sz="2400" dirty="0" smtClean="0"/>
            <a:t>具有更好的吞吐性能？</a:t>
          </a:r>
          <a:endParaRPr lang="zh-CN" sz="2400" dirty="0"/>
        </a:p>
      </dgm:t>
    </dgm:pt>
    <dgm:pt modelId="{179D689E-EBCF-441A-94CB-953E9D0A9C4E}" type="parTrans" cxnId="{2380742C-CA88-4C1D-9D0B-5765B0D73B9D}">
      <dgm:prSet/>
      <dgm:spPr/>
      <dgm:t>
        <a:bodyPr/>
        <a:lstStyle/>
        <a:p>
          <a:endParaRPr lang="zh-CN" altLang="en-US" sz="2400"/>
        </a:p>
      </dgm:t>
    </dgm:pt>
    <dgm:pt modelId="{A8641943-C0C9-4A93-B4C9-87A843531A69}" type="sibTrans" cxnId="{2380742C-CA88-4C1D-9D0B-5765B0D73B9D}">
      <dgm:prSet/>
      <dgm:spPr/>
      <dgm:t>
        <a:bodyPr/>
        <a:lstStyle/>
        <a:p>
          <a:endParaRPr lang="zh-CN" altLang="en-US" sz="2400"/>
        </a:p>
      </dgm:t>
    </dgm:pt>
    <dgm:pt modelId="{3A4CDE38-8AD9-4358-93D9-C45C5E096191}">
      <dgm:prSet custT="1"/>
      <dgm:spPr/>
      <dgm:t>
        <a:bodyPr/>
        <a:lstStyle/>
        <a:p>
          <a:r>
            <a:rPr lang="en-US" sz="2400" dirty="0" smtClean="0"/>
            <a:t>2.4 </a:t>
          </a:r>
          <a:r>
            <a:rPr lang="zh-CN" altLang="en-US" sz="2400" dirty="0" smtClean="0"/>
            <a:t>以南邮四个校区为例，简单计算分析网络交换中心的理想位置。</a:t>
          </a:r>
          <a:endParaRPr lang="zh-CN" sz="2400" dirty="0"/>
        </a:p>
      </dgm:t>
    </dgm:pt>
    <dgm:pt modelId="{811B3E33-6B57-41E5-9F13-44D0D85C6EDB}" type="parTrans" cxnId="{A590699D-14B5-47F5-AC53-2F1EFE11FF9B}">
      <dgm:prSet/>
      <dgm:spPr/>
      <dgm:t>
        <a:bodyPr/>
        <a:lstStyle/>
        <a:p>
          <a:endParaRPr lang="zh-CN" altLang="en-US" sz="2400"/>
        </a:p>
      </dgm:t>
    </dgm:pt>
    <dgm:pt modelId="{AC909EB6-F9DC-4F0B-8F4D-55AEAD7F7029}" type="sibTrans" cxnId="{A590699D-14B5-47F5-AC53-2F1EFE11FF9B}">
      <dgm:prSet/>
      <dgm:spPr/>
      <dgm:t>
        <a:bodyPr/>
        <a:lstStyle/>
        <a:p>
          <a:endParaRPr lang="zh-CN" altLang="en-US" sz="2400"/>
        </a:p>
      </dgm:t>
    </dgm:pt>
    <dgm:pt modelId="{6DDFE8F4-7418-4E31-8963-9790D119A19F}">
      <dgm:prSet custT="1"/>
      <dgm:spPr/>
      <dgm:t>
        <a:bodyPr/>
        <a:lstStyle/>
        <a:p>
          <a:r>
            <a:rPr lang="en-US" sz="2400" dirty="0" smtClean="0"/>
            <a:t>2.5 </a:t>
          </a:r>
          <a:r>
            <a:rPr lang="zh-CN" altLang="en-US" sz="2400" dirty="0" smtClean="0"/>
            <a:t>存在排队时延时，如何对比分析</a:t>
          </a:r>
          <a:r>
            <a:rPr lang="en-US" altLang="zh-CN" sz="2400" dirty="0" smtClean="0"/>
            <a:t>P2P</a:t>
          </a:r>
          <a:r>
            <a:rPr lang="zh-CN" altLang="en-US" sz="2400" dirty="0" smtClean="0"/>
            <a:t>和</a:t>
          </a:r>
          <a:r>
            <a:rPr lang="en-US" altLang="zh-CN" sz="2400" dirty="0" smtClean="0"/>
            <a:t>E2E</a:t>
          </a:r>
          <a:r>
            <a:rPr lang="zh-CN" altLang="en-US" sz="2400" dirty="0" smtClean="0"/>
            <a:t>差错控制的吞吐性能？</a:t>
          </a:r>
          <a:endParaRPr lang="zh-CN" sz="2400" dirty="0"/>
        </a:p>
      </dgm:t>
    </dgm:pt>
    <dgm:pt modelId="{8034666B-139D-49AA-B6C6-AADBAF299F3D}" type="parTrans" cxnId="{5BE5BA61-9CDE-4AA6-80D0-74AF18682098}">
      <dgm:prSet/>
      <dgm:spPr/>
      <dgm:t>
        <a:bodyPr/>
        <a:lstStyle/>
        <a:p>
          <a:endParaRPr lang="zh-CN" altLang="en-US" sz="2400"/>
        </a:p>
      </dgm:t>
    </dgm:pt>
    <dgm:pt modelId="{E58D97F1-99A4-4A35-AB13-4A0A5EBF725C}" type="sibTrans" cxnId="{5BE5BA61-9CDE-4AA6-80D0-74AF18682098}">
      <dgm:prSet/>
      <dgm:spPr/>
      <dgm:t>
        <a:bodyPr/>
        <a:lstStyle/>
        <a:p>
          <a:endParaRPr lang="zh-CN" altLang="en-US" sz="2400"/>
        </a:p>
      </dgm:t>
    </dgm:pt>
    <dgm:pt modelId="{42F4F5C6-DCEC-4DF3-8D25-5B9421FBF805}" type="pres">
      <dgm:prSet presAssocID="{1F43D4F1-9B13-42F0-9EF3-10400AB4FBE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875B67B-5A8C-40C2-98F1-1509DF418A34}" type="pres">
      <dgm:prSet presAssocID="{01CA1C0B-F665-4818-8E61-ABDBA59E34BD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B10A3C-DFA8-4F05-93DF-0354F623E761}" type="pres">
      <dgm:prSet presAssocID="{665D6614-4716-4589-A525-2541120C1B11}" presName="spacer" presStyleCnt="0"/>
      <dgm:spPr/>
    </dgm:pt>
    <dgm:pt modelId="{1201FB48-C8DC-4211-9E2F-2C89E4562563}" type="pres">
      <dgm:prSet presAssocID="{5C9F10C2-5308-4C48-9148-3385104622DA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5CD6BB-5137-4CAF-8216-61B5AF4A0AD8}" type="pres">
      <dgm:prSet presAssocID="{4E0551C8-A7CD-468C-A5B2-7F6328D24584}" presName="spacer" presStyleCnt="0"/>
      <dgm:spPr/>
    </dgm:pt>
    <dgm:pt modelId="{C47FE952-4A62-464E-A1FF-76CC7422A8AE}" type="pres">
      <dgm:prSet presAssocID="{7BE79709-49FA-4082-9ACE-2284FD5DAF64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3340B1-C2EB-4ED3-8720-0017C2A1F7F3}" type="pres">
      <dgm:prSet presAssocID="{A8641943-C0C9-4A93-B4C9-87A843531A69}" presName="spacer" presStyleCnt="0"/>
      <dgm:spPr/>
    </dgm:pt>
    <dgm:pt modelId="{1B95BAB2-0E7B-4BB0-BBF8-1C44BDE92311}" type="pres">
      <dgm:prSet presAssocID="{3A4CDE38-8AD9-4358-93D9-C45C5E096191}" presName="parentText" presStyleLbl="node1" presStyleIdx="3" presStyleCnt="5" custLinFactNeighborY="1003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B51D8A-4DFF-4138-8F41-9DB8C6E37FCB}" type="pres">
      <dgm:prSet presAssocID="{AC909EB6-F9DC-4F0B-8F4D-55AEAD7F7029}" presName="spacer" presStyleCnt="0"/>
      <dgm:spPr/>
    </dgm:pt>
    <dgm:pt modelId="{0AEAA01A-62D3-413A-8F9B-CE703A630D58}" type="pres">
      <dgm:prSet presAssocID="{6DDFE8F4-7418-4E31-8963-9790D119A19F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380742C-CA88-4C1D-9D0B-5765B0D73B9D}" srcId="{1F43D4F1-9B13-42F0-9EF3-10400AB4FBE3}" destId="{7BE79709-49FA-4082-9ACE-2284FD5DAF64}" srcOrd="2" destOrd="0" parTransId="{179D689E-EBCF-441A-94CB-953E9D0A9C4E}" sibTransId="{A8641943-C0C9-4A93-B4C9-87A843531A69}"/>
    <dgm:cxn modelId="{37F5E9BB-97A9-4940-8103-1BFEFD1D31D0}" type="presOf" srcId="{01CA1C0B-F665-4818-8E61-ABDBA59E34BD}" destId="{D875B67B-5A8C-40C2-98F1-1509DF418A34}" srcOrd="0" destOrd="0" presId="urn:microsoft.com/office/officeart/2005/8/layout/vList2"/>
    <dgm:cxn modelId="{DB1EBD7E-AFAB-4483-9CA9-F2B579D9EA06}" type="presOf" srcId="{1F43D4F1-9B13-42F0-9EF3-10400AB4FBE3}" destId="{42F4F5C6-DCEC-4DF3-8D25-5B9421FBF805}" srcOrd="0" destOrd="0" presId="urn:microsoft.com/office/officeart/2005/8/layout/vList2"/>
    <dgm:cxn modelId="{240957B4-B4A3-4D5E-8189-02E637EA55BC}" type="presOf" srcId="{6DDFE8F4-7418-4E31-8963-9790D119A19F}" destId="{0AEAA01A-62D3-413A-8F9B-CE703A630D58}" srcOrd="0" destOrd="0" presId="urn:microsoft.com/office/officeart/2005/8/layout/vList2"/>
    <dgm:cxn modelId="{A590699D-14B5-47F5-AC53-2F1EFE11FF9B}" srcId="{1F43D4F1-9B13-42F0-9EF3-10400AB4FBE3}" destId="{3A4CDE38-8AD9-4358-93D9-C45C5E096191}" srcOrd="3" destOrd="0" parTransId="{811B3E33-6B57-41E5-9F13-44D0D85C6EDB}" sibTransId="{AC909EB6-F9DC-4F0B-8F4D-55AEAD7F7029}"/>
    <dgm:cxn modelId="{D059F3E1-B4AD-47BB-A06E-6C363160EDFE}" srcId="{1F43D4F1-9B13-42F0-9EF3-10400AB4FBE3}" destId="{01CA1C0B-F665-4818-8E61-ABDBA59E34BD}" srcOrd="0" destOrd="0" parTransId="{30D27137-F000-40B2-8FB3-206A7A738A62}" sibTransId="{665D6614-4716-4589-A525-2541120C1B11}"/>
    <dgm:cxn modelId="{A1040613-46D6-4187-90FE-2087543BDEF8}" srcId="{1F43D4F1-9B13-42F0-9EF3-10400AB4FBE3}" destId="{5C9F10C2-5308-4C48-9148-3385104622DA}" srcOrd="1" destOrd="0" parTransId="{931988F8-BA83-43EC-A26D-BB3E70D4452F}" sibTransId="{4E0551C8-A7CD-468C-A5B2-7F6328D24584}"/>
    <dgm:cxn modelId="{E42957B9-1531-45C3-8AEC-5E972889E274}" type="presOf" srcId="{7BE79709-49FA-4082-9ACE-2284FD5DAF64}" destId="{C47FE952-4A62-464E-A1FF-76CC7422A8AE}" srcOrd="0" destOrd="0" presId="urn:microsoft.com/office/officeart/2005/8/layout/vList2"/>
    <dgm:cxn modelId="{AEB78639-EE27-4B58-A6B0-EF6C8B203C26}" type="presOf" srcId="{3A4CDE38-8AD9-4358-93D9-C45C5E096191}" destId="{1B95BAB2-0E7B-4BB0-BBF8-1C44BDE92311}" srcOrd="0" destOrd="0" presId="urn:microsoft.com/office/officeart/2005/8/layout/vList2"/>
    <dgm:cxn modelId="{5BE5BA61-9CDE-4AA6-80D0-74AF18682098}" srcId="{1F43D4F1-9B13-42F0-9EF3-10400AB4FBE3}" destId="{6DDFE8F4-7418-4E31-8963-9790D119A19F}" srcOrd="4" destOrd="0" parTransId="{8034666B-139D-49AA-B6C6-AADBAF299F3D}" sibTransId="{E58D97F1-99A4-4A35-AB13-4A0A5EBF725C}"/>
    <dgm:cxn modelId="{61AB9456-B631-4F00-80F2-B2C5792B10F4}" type="presOf" srcId="{5C9F10C2-5308-4C48-9148-3385104622DA}" destId="{1201FB48-C8DC-4211-9E2F-2C89E4562563}" srcOrd="0" destOrd="0" presId="urn:microsoft.com/office/officeart/2005/8/layout/vList2"/>
    <dgm:cxn modelId="{C835AD60-A659-41EE-8AFB-872C0097323C}" type="presParOf" srcId="{42F4F5C6-DCEC-4DF3-8D25-5B9421FBF805}" destId="{D875B67B-5A8C-40C2-98F1-1509DF418A34}" srcOrd="0" destOrd="0" presId="urn:microsoft.com/office/officeart/2005/8/layout/vList2"/>
    <dgm:cxn modelId="{735EDF06-3D92-4293-A454-19812EDEE603}" type="presParOf" srcId="{42F4F5C6-DCEC-4DF3-8D25-5B9421FBF805}" destId="{D6B10A3C-DFA8-4F05-93DF-0354F623E761}" srcOrd="1" destOrd="0" presId="urn:microsoft.com/office/officeart/2005/8/layout/vList2"/>
    <dgm:cxn modelId="{68AC9CC1-6B4D-461D-AEA3-A26EE02FB5F4}" type="presParOf" srcId="{42F4F5C6-DCEC-4DF3-8D25-5B9421FBF805}" destId="{1201FB48-C8DC-4211-9E2F-2C89E4562563}" srcOrd="2" destOrd="0" presId="urn:microsoft.com/office/officeart/2005/8/layout/vList2"/>
    <dgm:cxn modelId="{A5269FB5-10BB-4911-B026-D0CD600563BC}" type="presParOf" srcId="{42F4F5C6-DCEC-4DF3-8D25-5B9421FBF805}" destId="{935CD6BB-5137-4CAF-8216-61B5AF4A0AD8}" srcOrd="3" destOrd="0" presId="urn:microsoft.com/office/officeart/2005/8/layout/vList2"/>
    <dgm:cxn modelId="{FB05298C-30B1-4238-951D-D145801E7AE0}" type="presParOf" srcId="{42F4F5C6-DCEC-4DF3-8D25-5B9421FBF805}" destId="{C47FE952-4A62-464E-A1FF-76CC7422A8AE}" srcOrd="4" destOrd="0" presId="urn:microsoft.com/office/officeart/2005/8/layout/vList2"/>
    <dgm:cxn modelId="{144CB2F3-3247-4204-9F66-224C4D7398C4}" type="presParOf" srcId="{42F4F5C6-DCEC-4DF3-8D25-5B9421FBF805}" destId="{6C3340B1-C2EB-4ED3-8720-0017C2A1F7F3}" srcOrd="5" destOrd="0" presId="urn:microsoft.com/office/officeart/2005/8/layout/vList2"/>
    <dgm:cxn modelId="{00E0D780-20B5-4876-904B-7A994F1C84ED}" type="presParOf" srcId="{42F4F5C6-DCEC-4DF3-8D25-5B9421FBF805}" destId="{1B95BAB2-0E7B-4BB0-BBF8-1C44BDE92311}" srcOrd="6" destOrd="0" presId="urn:microsoft.com/office/officeart/2005/8/layout/vList2"/>
    <dgm:cxn modelId="{FF64FA65-1544-4D0A-A266-45C0219609C5}" type="presParOf" srcId="{42F4F5C6-DCEC-4DF3-8D25-5B9421FBF805}" destId="{93B51D8A-4DFF-4138-8F41-9DB8C6E37FCB}" srcOrd="7" destOrd="0" presId="urn:microsoft.com/office/officeart/2005/8/layout/vList2"/>
    <dgm:cxn modelId="{88FEFAF9-5A77-4E4D-BEBC-7ABE21F02C83}" type="presParOf" srcId="{42F4F5C6-DCEC-4DF3-8D25-5B9421FBF805}" destId="{0AEAA01A-62D3-413A-8F9B-CE703A630D5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75B67B-5A8C-40C2-98F1-1509DF418A34}">
      <dsp:nvSpPr>
        <dsp:cNvPr id="0" name=""/>
        <dsp:cNvSpPr/>
      </dsp:nvSpPr>
      <dsp:spPr>
        <a:xfrm>
          <a:off x="0" y="23270"/>
          <a:ext cx="4400552" cy="60810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solidFill>
            <a:schemeClr val="accent2"/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2.1 </a:t>
          </a:r>
          <a:r>
            <a:rPr lang="zh-CN" sz="2100" kern="1200" dirty="0" smtClean="0"/>
            <a:t>定址</a:t>
          </a:r>
          <a:r>
            <a:rPr lang="zh-CN" altLang="en-US" sz="2100" kern="1200" dirty="0" smtClean="0"/>
            <a:t>、</a:t>
          </a:r>
          <a:r>
            <a:rPr lang="zh-CN" sz="2100" kern="1200" dirty="0" smtClean="0"/>
            <a:t>寻址</a:t>
          </a:r>
          <a:r>
            <a:rPr lang="zh-CN" altLang="en-US" sz="2100" kern="1200" dirty="0" smtClean="0"/>
            <a:t>及多址</a:t>
          </a:r>
          <a:endParaRPr lang="en-US" sz="2100" kern="1200" dirty="0"/>
        </a:p>
      </dsp:txBody>
      <dsp:txXfrm>
        <a:off x="29685" y="52955"/>
        <a:ext cx="4341182" cy="548737"/>
      </dsp:txXfrm>
    </dsp:sp>
    <dsp:sp modelId="{427351C0-B3A4-4F76-8A92-04A92E5B0945}">
      <dsp:nvSpPr>
        <dsp:cNvPr id="0" name=""/>
        <dsp:cNvSpPr/>
      </dsp:nvSpPr>
      <dsp:spPr>
        <a:xfrm>
          <a:off x="0" y="691857"/>
          <a:ext cx="4400552" cy="60810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2.2 </a:t>
          </a:r>
          <a:r>
            <a:rPr lang="zh-CN" sz="2100" kern="1200" dirty="0" smtClean="0"/>
            <a:t>信息封装与</a:t>
          </a:r>
          <a:r>
            <a:rPr lang="zh-CN" altLang="en-US" sz="2100" kern="1200" dirty="0" smtClean="0"/>
            <a:t>分组化</a:t>
          </a:r>
          <a:endParaRPr lang="zh-CN" sz="2100" kern="1200" dirty="0"/>
        </a:p>
      </dsp:txBody>
      <dsp:txXfrm>
        <a:off x="29685" y="721542"/>
        <a:ext cx="4341182" cy="548737"/>
      </dsp:txXfrm>
    </dsp:sp>
    <dsp:sp modelId="{3DDF1C66-8C06-4FD9-ACF8-7880B2D74A2C}">
      <dsp:nvSpPr>
        <dsp:cNvPr id="0" name=""/>
        <dsp:cNvSpPr/>
      </dsp:nvSpPr>
      <dsp:spPr>
        <a:xfrm>
          <a:off x="0" y="1360445"/>
          <a:ext cx="4400552" cy="60810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2.3 </a:t>
          </a:r>
          <a:r>
            <a:rPr lang="zh-CN" sz="2100" kern="1200" dirty="0" smtClean="0"/>
            <a:t>端到端断言</a:t>
          </a:r>
          <a:endParaRPr lang="zh-CN" sz="2100" kern="1200" dirty="0"/>
        </a:p>
      </dsp:txBody>
      <dsp:txXfrm>
        <a:off x="29685" y="1390130"/>
        <a:ext cx="4341182" cy="548737"/>
      </dsp:txXfrm>
    </dsp:sp>
    <dsp:sp modelId="{29059845-1CF7-4401-8BAB-7935FE61E046}">
      <dsp:nvSpPr>
        <dsp:cNvPr id="0" name=""/>
        <dsp:cNvSpPr/>
      </dsp:nvSpPr>
      <dsp:spPr>
        <a:xfrm>
          <a:off x="0" y="2029032"/>
          <a:ext cx="4400552" cy="60810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2.4 </a:t>
          </a:r>
          <a:r>
            <a:rPr lang="zh-CN" altLang="en-US" sz="2100" kern="1200" dirty="0" smtClean="0"/>
            <a:t>业务承载</a:t>
          </a:r>
          <a:r>
            <a:rPr lang="zh-CN" sz="2100" kern="1200" dirty="0" smtClean="0"/>
            <a:t>质量</a:t>
          </a:r>
          <a:endParaRPr lang="zh-CN" sz="2100" kern="1200" dirty="0"/>
        </a:p>
      </dsp:txBody>
      <dsp:txXfrm>
        <a:off x="29685" y="2058717"/>
        <a:ext cx="4341182" cy="548737"/>
      </dsp:txXfrm>
    </dsp:sp>
    <dsp:sp modelId="{EEFFAC35-6F67-40B2-9F87-EE2B58D726DF}">
      <dsp:nvSpPr>
        <dsp:cNvPr id="0" name=""/>
        <dsp:cNvSpPr/>
      </dsp:nvSpPr>
      <dsp:spPr>
        <a:xfrm>
          <a:off x="0" y="2697620"/>
          <a:ext cx="4400552" cy="60810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2.5 </a:t>
          </a:r>
          <a:r>
            <a:rPr lang="zh-CN" sz="2100" kern="1200" dirty="0" smtClean="0"/>
            <a:t>网络资源复用</a:t>
          </a:r>
          <a:endParaRPr lang="zh-CN" sz="2100" kern="1200" dirty="0"/>
        </a:p>
      </dsp:txBody>
      <dsp:txXfrm>
        <a:off x="29685" y="2727305"/>
        <a:ext cx="4341182" cy="5487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75B67B-5A8C-40C2-98F1-1509DF418A34}">
      <dsp:nvSpPr>
        <dsp:cNvPr id="0" name=""/>
        <dsp:cNvSpPr/>
      </dsp:nvSpPr>
      <dsp:spPr>
        <a:xfrm>
          <a:off x="0" y="23270"/>
          <a:ext cx="4400552" cy="60810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2.1 </a:t>
          </a:r>
          <a:r>
            <a:rPr lang="zh-CN" sz="2100" kern="1200" dirty="0" smtClean="0"/>
            <a:t>定址</a:t>
          </a:r>
          <a:r>
            <a:rPr lang="zh-CN" altLang="en-US" sz="2100" kern="1200" dirty="0" smtClean="0"/>
            <a:t>、</a:t>
          </a:r>
          <a:r>
            <a:rPr lang="zh-CN" sz="2100" kern="1200" dirty="0" smtClean="0"/>
            <a:t>寻址</a:t>
          </a:r>
          <a:r>
            <a:rPr lang="zh-CN" altLang="en-US" sz="2100" kern="1200" dirty="0" smtClean="0"/>
            <a:t>及多址</a:t>
          </a:r>
          <a:endParaRPr lang="en-US" sz="2100" kern="1200" dirty="0"/>
        </a:p>
      </dsp:txBody>
      <dsp:txXfrm>
        <a:off x="29685" y="52955"/>
        <a:ext cx="4341182" cy="548737"/>
      </dsp:txXfrm>
    </dsp:sp>
    <dsp:sp modelId="{427351C0-B3A4-4F76-8A92-04A92E5B0945}">
      <dsp:nvSpPr>
        <dsp:cNvPr id="0" name=""/>
        <dsp:cNvSpPr/>
      </dsp:nvSpPr>
      <dsp:spPr>
        <a:xfrm>
          <a:off x="0" y="691857"/>
          <a:ext cx="4400552" cy="60810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solidFill>
            <a:srgbClr val="FF0000"/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2.2 </a:t>
          </a:r>
          <a:r>
            <a:rPr lang="zh-CN" sz="2100" kern="1200" dirty="0" smtClean="0"/>
            <a:t>信息封装与</a:t>
          </a:r>
          <a:r>
            <a:rPr lang="zh-CN" altLang="en-US" sz="2100" kern="1200" dirty="0" smtClean="0"/>
            <a:t>分组化</a:t>
          </a:r>
          <a:endParaRPr lang="zh-CN" sz="2100" kern="1200" dirty="0"/>
        </a:p>
      </dsp:txBody>
      <dsp:txXfrm>
        <a:off x="29685" y="721542"/>
        <a:ext cx="4341182" cy="548737"/>
      </dsp:txXfrm>
    </dsp:sp>
    <dsp:sp modelId="{3DDF1C66-8C06-4FD9-ACF8-7880B2D74A2C}">
      <dsp:nvSpPr>
        <dsp:cNvPr id="0" name=""/>
        <dsp:cNvSpPr/>
      </dsp:nvSpPr>
      <dsp:spPr>
        <a:xfrm>
          <a:off x="0" y="1360445"/>
          <a:ext cx="4400552" cy="60810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2.3 </a:t>
          </a:r>
          <a:r>
            <a:rPr lang="zh-CN" sz="2100" kern="1200" dirty="0" smtClean="0"/>
            <a:t>端到端断言</a:t>
          </a:r>
          <a:endParaRPr lang="zh-CN" sz="2100" kern="1200" dirty="0"/>
        </a:p>
      </dsp:txBody>
      <dsp:txXfrm>
        <a:off x="29685" y="1390130"/>
        <a:ext cx="4341182" cy="548737"/>
      </dsp:txXfrm>
    </dsp:sp>
    <dsp:sp modelId="{90A2520C-3F32-4FA5-8257-D994EB3CBABD}">
      <dsp:nvSpPr>
        <dsp:cNvPr id="0" name=""/>
        <dsp:cNvSpPr/>
      </dsp:nvSpPr>
      <dsp:spPr>
        <a:xfrm>
          <a:off x="0" y="2029032"/>
          <a:ext cx="4400552" cy="60810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2.4 </a:t>
          </a:r>
          <a:r>
            <a:rPr lang="zh-CN" altLang="en-US" sz="2100" kern="1200" dirty="0" smtClean="0"/>
            <a:t>业务承载</a:t>
          </a:r>
          <a:r>
            <a:rPr lang="zh-CN" sz="2100" kern="1200" dirty="0" smtClean="0"/>
            <a:t>质量</a:t>
          </a:r>
          <a:endParaRPr lang="zh-CN" sz="2100" kern="1200" dirty="0"/>
        </a:p>
      </dsp:txBody>
      <dsp:txXfrm>
        <a:off x="29685" y="2058717"/>
        <a:ext cx="4341182" cy="548737"/>
      </dsp:txXfrm>
    </dsp:sp>
    <dsp:sp modelId="{49DC09AD-A0B3-493C-862C-C558F42C9E1A}">
      <dsp:nvSpPr>
        <dsp:cNvPr id="0" name=""/>
        <dsp:cNvSpPr/>
      </dsp:nvSpPr>
      <dsp:spPr>
        <a:xfrm>
          <a:off x="0" y="2697620"/>
          <a:ext cx="4400552" cy="60810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2.5 </a:t>
          </a:r>
          <a:r>
            <a:rPr lang="zh-CN" sz="2100" kern="1200" dirty="0" smtClean="0"/>
            <a:t>网络资源复用</a:t>
          </a:r>
          <a:endParaRPr lang="zh-CN" sz="2100" kern="1200" dirty="0"/>
        </a:p>
      </dsp:txBody>
      <dsp:txXfrm>
        <a:off x="29685" y="2727305"/>
        <a:ext cx="4341182" cy="5487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75B67B-5A8C-40C2-98F1-1509DF418A34}">
      <dsp:nvSpPr>
        <dsp:cNvPr id="0" name=""/>
        <dsp:cNvSpPr/>
      </dsp:nvSpPr>
      <dsp:spPr>
        <a:xfrm>
          <a:off x="0" y="23270"/>
          <a:ext cx="4400552" cy="60810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2.1 </a:t>
          </a:r>
          <a:r>
            <a:rPr lang="zh-CN" sz="2100" kern="1200" dirty="0" smtClean="0"/>
            <a:t>定址</a:t>
          </a:r>
          <a:r>
            <a:rPr lang="zh-CN" altLang="en-US" sz="2100" kern="1200" dirty="0" smtClean="0"/>
            <a:t>、</a:t>
          </a:r>
          <a:r>
            <a:rPr lang="zh-CN" sz="2100" kern="1200" dirty="0" smtClean="0"/>
            <a:t>寻址</a:t>
          </a:r>
          <a:r>
            <a:rPr lang="zh-CN" altLang="en-US" sz="2100" kern="1200" dirty="0" smtClean="0"/>
            <a:t>及多址</a:t>
          </a:r>
          <a:endParaRPr lang="en-US" sz="2100" kern="1200" dirty="0"/>
        </a:p>
      </dsp:txBody>
      <dsp:txXfrm>
        <a:off x="29685" y="52955"/>
        <a:ext cx="4341182" cy="548737"/>
      </dsp:txXfrm>
    </dsp:sp>
    <dsp:sp modelId="{427351C0-B3A4-4F76-8A92-04A92E5B0945}">
      <dsp:nvSpPr>
        <dsp:cNvPr id="0" name=""/>
        <dsp:cNvSpPr/>
      </dsp:nvSpPr>
      <dsp:spPr>
        <a:xfrm>
          <a:off x="0" y="691857"/>
          <a:ext cx="4400552" cy="60810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2.2 </a:t>
          </a:r>
          <a:r>
            <a:rPr lang="zh-CN" sz="2100" kern="1200" dirty="0" smtClean="0"/>
            <a:t>信息封装与</a:t>
          </a:r>
          <a:r>
            <a:rPr lang="zh-CN" altLang="en-US" sz="2100" kern="1200" dirty="0" smtClean="0"/>
            <a:t>分组化</a:t>
          </a:r>
          <a:endParaRPr lang="zh-CN" sz="2100" kern="1200" dirty="0"/>
        </a:p>
      </dsp:txBody>
      <dsp:txXfrm>
        <a:off x="29685" y="721542"/>
        <a:ext cx="4341182" cy="548737"/>
      </dsp:txXfrm>
    </dsp:sp>
    <dsp:sp modelId="{3DDF1C66-8C06-4FD9-ACF8-7880B2D74A2C}">
      <dsp:nvSpPr>
        <dsp:cNvPr id="0" name=""/>
        <dsp:cNvSpPr/>
      </dsp:nvSpPr>
      <dsp:spPr>
        <a:xfrm>
          <a:off x="0" y="1360445"/>
          <a:ext cx="4400552" cy="60810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solidFill>
            <a:srgbClr val="FF0000"/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2.3 </a:t>
          </a:r>
          <a:r>
            <a:rPr lang="zh-CN" sz="2100" kern="1200" dirty="0" smtClean="0"/>
            <a:t>端到端断言</a:t>
          </a:r>
          <a:endParaRPr lang="zh-CN" sz="2100" kern="1200" dirty="0"/>
        </a:p>
      </dsp:txBody>
      <dsp:txXfrm>
        <a:off x="29685" y="1390130"/>
        <a:ext cx="4341182" cy="548737"/>
      </dsp:txXfrm>
    </dsp:sp>
    <dsp:sp modelId="{5A6B4B2B-7569-4334-BD16-D8E59ADAC2CC}">
      <dsp:nvSpPr>
        <dsp:cNvPr id="0" name=""/>
        <dsp:cNvSpPr/>
      </dsp:nvSpPr>
      <dsp:spPr>
        <a:xfrm>
          <a:off x="0" y="2029032"/>
          <a:ext cx="4400552" cy="60810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2.4 </a:t>
          </a:r>
          <a:r>
            <a:rPr lang="zh-CN" altLang="en-US" sz="2100" kern="1200" dirty="0" smtClean="0"/>
            <a:t>业务承载</a:t>
          </a:r>
          <a:r>
            <a:rPr lang="zh-CN" sz="2100" kern="1200" dirty="0" smtClean="0"/>
            <a:t>质量</a:t>
          </a:r>
          <a:endParaRPr lang="zh-CN" sz="2100" kern="1200" dirty="0"/>
        </a:p>
      </dsp:txBody>
      <dsp:txXfrm>
        <a:off x="29685" y="2058717"/>
        <a:ext cx="4341182" cy="548737"/>
      </dsp:txXfrm>
    </dsp:sp>
    <dsp:sp modelId="{90A2520C-3F32-4FA5-8257-D994EB3CBABD}">
      <dsp:nvSpPr>
        <dsp:cNvPr id="0" name=""/>
        <dsp:cNvSpPr/>
      </dsp:nvSpPr>
      <dsp:spPr>
        <a:xfrm>
          <a:off x="0" y="2697620"/>
          <a:ext cx="4400552" cy="60810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2.5 </a:t>
          </a:r>
          <a:r>
            <a:rPr lang="zh-CN" sz="2100" kern="1200" dirty="0" smtClean="0"/>
            <a:t>网络资源复用</a:t>
          </a:r>
          <a:endParaRPr lang="zh-CN" sz="2100" kern="1200" dirty="0"/>
        </a:p>
      </dsp:txBody>
      <dsp:txXfrm>
        <a:off x="29685" y="2727305"/>
        <a:ext cx="4341182" cy="5487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E8F2E-AE65-4DAC-8F4A-B1A8892253F6}" type="datetimeFigureOut">
              <a:rPr lang="zh-CN" altLang="en-US" smtClean="0"/>
              <a:pPr/>
              <a:t>2015/3/27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4AB32-12D1-4A41-84F3-F6DFCF1303D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292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FB736-7411-4BA7-B5C1-63C14D40F5E2}" type="datetimeFigureOut">
              <a:rPr lang="zh-CN" altLang="en-US" smtClean="0"/>
              <a:pPr/>
              <a:t>2015/3/27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FD4B4B-A9B8-4044-BAB7-62A6C30EAD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577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3D0A-8845-4EF8-A8FC-5636E8A07EF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3D0A-8845-4EF8-A8FC-5636E8A07EFC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3D0A-8845-4EF8-A8FC-5636E8A07EFC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D4B4B-A9B8-4044-BAB7-62A6C30EAD82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9B73EA-5EC7-44D8-BBD3-F736A3198D90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85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2950" cy="3416300"/>
          </a:xfrm>
          <a:ln w="12700" cap="flat">
            <a:solidFill>
              <a:schemeClr val="tx1"/>
            </a:solidFill>
          </a:ln>
        </p:spPr>
      </p:sp>
      <p:sp>
        <p:nvSpPr>
          <p:cNvPr id="85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2"/>
            <a:ext cx="5030391" cy="4115405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5B1605-4246-427D-B401-4C44BB34A8C5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88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74688"/>
            <a:ext cx="4583112" cy="3438525"/>
          </a:xfrm>
          <a:ln/>
        </p:spPr>
      </p:sp>
      <p:sp>
        <p:nvSpPr>
          <p:cNvPr id="88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4040" y="4346727"/>
            <a:ext cx="5089922" cy="412750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83D204-BF11-4B16-85EA-1E6F41E78B4B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93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95B082-BC6D-4676-B47C-73D59B956C2B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93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3D0A-8845-4EF8-A8FC-5636E8A07EFC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3D0A-8845-4EF8-A8FC-5636E8A07EFC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3D0A-8845-4EF8-A8FC-5636E8A07EFC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zh-CN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zh-CN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7C827CB-E171-4576-86C9-956360ADA315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53CB9C-9EAB-482F-8616-26EEEE2CA913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3C4A37-56A5-4049-8ED0-9AD6B6DF0105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A33215-914D-4852-920A-B1B83174CA6D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4046E1-2285-46E4-A496-6BCEA17B6C0D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911FD5-806D-4E17-973E-C9C2B62E0B2A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68BE18-8D59-4326-85EA-B84F45DEF469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F4AE43-C894-4C3B-88D8-CBDE694999AA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0CD2FA-0C6A-46A1-8C48-772F47540546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7553B5-51D4-48C0-A1B5-1FAC834B9DE1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20F4905-477E-4BA4-BBEC-5666A446B257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ADB4120-7E5A-4BA1-BEC3-3F4A4E89D5E0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jpeg"/><Relationship Id="rId21" Type="http://schemas.openxmlformats.org/officeDocument/2006/relationships/image" Target="../media/image48.png"/><Relationship Id="rId7" Type="http://schemas.openxmlformats.org/officeDocument/2006/relationships/image" Target="../media/image34.jpeg"/><Relationship Id="rId12" Type="http://schemas.openxmlformats.org/officeDocument/2006/relationships/image" Target="../media/image39.jpeg"/><Relationship Id="rId17" Type="http://schemas.openxmlformats.org/officeDocument/2006/relationships/image" Target="../media/image44.gif"/><Relationship Id="rId2" Type="http://schemas.openxmlformats.org/officeDocument/2006/relationships/image" Target="../media/image29.jpe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3.jpeg"/><Relationship Id="rId11" Type="http://schemas.openxmlformats.org/officeDocument/2006/relationships/image" Target="../media/image38.jpeg"/><Relationship Id="rId24" Type="http://schemas.openxmlformats.org/officeDocument/2006/relationships/image" Target="../media/image51.png"/><Relationship Id="rId5" Type="http://schemas.openxmlformats.org/officeDocument/2006/relationships/image" Target="../media/image32.jpeg"/><Relationship Id="rId15" Type="http://schemas.openxmlformats.org/officeDocument/2006/relationships/image" Target="../media/image42.jpeg"/><Relationship Id="rId23" Type="http://schemas.openxmlformats.org/officeDocument/2006/relationships/image" Target="../media/image50.png"/><Relationship Id="rId10" Type="http://schemas.openxmlformats.org/officeDocument/2006/relationships/image" Target="../media/image37.jpe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jpeg"/><Relationship Id="rId14" Type="http://schemas.openxmlformats.org/officeDocument/2006/relationships/image" Target="../media/image41.jpeg"/><Relationship Id="rId22" Type="http://schemas.openxmlformats.org/officeDocument/2006/relationships/image" Target="../media/image4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0034" y="1142984"/>
            <a:ext cx="7357646" cy="2301240"/>
          </a:xfrm>
        </p:spPr>
        <p:txBody>
          <a:bodyPr/>
          <a:lstStyle/>
          <a:p>
            <a:r>
              <a:rPr lang="zh-CN" altLang="zh-CN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第二章 通信网业务与承载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技术理论的切入点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最简算法性能最差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 smtClean="0">
                <a:ea typeface="宋体" charset="-122"/>
              </a:rPr>
              <a:t>每次转发需遍历所有表项</a:t>
            </a:r>
            <a:endParaRPr lang="en-US" altLang="zh-CN" b="1" dirty="0">
              <a:ea typeface="宋体" charset="-122"/>
            </a:endParaRPr>
          </a:p>
          <a:p>
            <a:pPr lvl="1"/>
            <a:r>
              <a:rPr lang="zh-CN" altLang="en-US" b="1" dirty="0" smtClean="0">
                <a:ea typeface="宋体" charset="-122"/>
              </a:rPr>
              <a:t>以便查到匹配项</a:t>
            </a:r>
            <a:endParaRPr lang="en-US" altLang="zh-CN" b="1" dirty="0">
              <a:ea typeface="宋体" charset="-122"/>
            </a:endParaRPr>
          </a:p>
          <a:p>
            <a:pPr lvl="1"/>
            <a:r>
              <a:rPr lang="zh-CN" altLang="en-US" b="1" dirty="0" smtClean="0">
                <a:ea typeface="宋体" charset="-122"/>
              </a:rPr>
              <a:t>涉及前缀掩码长短的处理</a:t>
            </a:r>
            <a:endParaRPr lang="en-US" altLang="zh-CN" b="1" dirty="0">
              <a:ea typeface="宋体" charset="-122"/>
            </a:endParaRPr>
          </a:p>
          <a:p>
            <a:pPr lvl="1"/>
            <a:r>
              <a:rPr lang="zh-CN" altLang="en-US" b="1" dirty="0" smtClean="0">
                <a:ea typeface="宋体" charset="-122"/>
              </a:rPr>
              <a:t>保留所有匹配项，以便比较出</a:t>
            </a:r>
            <a:r>
              <a:rPr lang="en-US" altLang="zh-CN" b="1" dirty="0" smtClean="0">
                <a:ea typeface="宋体" charset="-122"/>
              </a:rPr>
              <a:t>LPM</a:t>
            </a:r>
            <a:endParaRPr lang="en-US" altLang="zh-CN" b="1" dirty="0">
              <a:ea typeface="宋体" charset="-122"/>
            </a:endParaRPr>
          </a:p>
          <a:p>
            <a:r>
              <a:rPr lang="zh-CN" altLang="en-US" b="1" dirty="0" smtClean="0">
                <a:ea typeface="宋体" charset="-122"/>
              </a:rPr>
              <a:t>处理开销正比于转发表的大小</a:t>
            </a:r>
            <a:endParaRPr lang="en-US" altLang="zh-CN" b="1" dirty="0">
              <a:ea typeface="宋体" charset="-122"/>
            </a:endParaRPr>
          </a:p>
          <a:p>
            <a:pPr lvl="1"/>
            <a:r>
              <a:rPr lang="zh-CN" altLang="en-US" b="1" dirty="0" smtClean="0">
                <a:ea typeface="宋体" charset="-122"/>
              </a:rPr>
              <a:t>当前状况下，表项数约为</a:t>
            </a:r>
            <a:r>
              <a:rPr lang="en-US" altLang="zh-CN" b="1" dirty="0" smtClean="0">
                <a:ea typeface="宋体" charset="-122"/>
              </a:rPr>
              <a:t>150,000-200,000!</a:t>
            </a:r>
            <a:endParaRPr lang="en-US" altLang="zh-CN" b="1" dirty="0">
              <a:ea typeface="宋体" charset="-122"/>
            </a:endParaRPr>
          </a:p>
          <a:p>
            <a:pPr lvl="1"/>
            <a:r>
              <a:rPr lang="zh-CN" altLang="en-US" b="1" dirty="0" smtClean="0">
                <a:ea typeface="宋体" charset="-122"/>
              </a:rPr>
              <a:t>而路由器数纳秒收到一个分组</a:t>
            </a:r>
            <a:endParaRPr lang="en-US" altLang="zh-CN" b="1" dirty="0">
              <a:ea typeface="宋体" charset="-122"/>
            </a:endParaRPr>
          </a:p>
          <a:p>
            <a:pPr lvl="1"/>
            <a:r>
              <a:rPr lang="zh-CN" altLang="en-US" b="1" dirty="0" smtClean="0">
                <a:ea typeface="宋体" charset="-122"/>
              </a:rPr>
              <a:t>即，未查到出口，新分组已到达</a:t>
            </a:r>
            <a:endParaRPr lang="en-US" altLang="zh-CN" b="1" dirty="0">
              <a:ea typeface="宋体" charset="-122"/>
            </a:endParaRPr>
          </a:p>
          <a:p>
            <a:r>
              <a:rPr lang="zh-CN" altLang="en-US" b="1" dirty="0" smtClean="0">
                <a:ea typeface="宋体" charset="-122"/>
              </a:rPr>
              <a:t>线速转发需要</a:t>
            </a:r>
            <a:endParaRPr lang="en-US" altLang="zh-CN" b="1" i="1" dirty="0">
              <a:ea typeface="宋体" charset="-122"/>
            </a:endParaRPr>
          </a:p>
          <a:p>
            <a:pPr lvl="1"/>
            <a:r>
              <a:rPr lang="zh-CN" altLang="en-US" b="1" dirty="0" smtClean="0">
                <a:ea typeface="宋体" charset="-122"/>
              </a:rPr>
              <a:t>高性能算法</a:t>
            </a:r>
            <a:endParaRPr lang="en-US" altLang="zh-CN" b="1" dirty="0">
              <a:ea typeface="宋体" charset="-122"/>
            </a:endParaRPr>
          </a:p>
          <a:p>
            <a:pPr lvl="1"/>
            <a:r>
              <a:rPr lang="zh-CN" altLang="en-US" b="1" dirty="0" smtClean="0">
                <a:ea typeface="宋体" charset="-122"/>
              </a:rPr>
              <a:t>硬加速</a:t>
            </a:r>
            <a:endParaRPr lang="en-US" altLang="zh-CN" b="1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214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Patricia Tree</a:t>
            </a:r>
          </a:p>
        </p:txBody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1285860"/>
            <a:ext cx="7472386" cy="2747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b="1" dirty="0" smtClean="0">
                <a:ea typeface="宋体" charset="-122"/>
              </a:rPr>
              <a:t>前缀按树结构存储</a:t>
            </a:r>
            <a:endParaRPr lang="en-US" altLang="zh-CN" b="1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b="1" dirty="0" smtClean="0">
                <a:ea typeface="宋体" charset="-122"/>
              </a:rPr>
              <a:t>一位比特对应一级树节点</a:t>
            </a:r>
            <a:endParaRPr lang="en-US" altLang="zh-CN" b="1" dirty="0" smtClean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b="1" dirty="0" smtClean="0">
                <a:ea typeface="宋体" charset="-122"/>
              </a:rPr>
              <a:t>中间节点可对应到有效前缀</a:t>
            </a:r>
            <a:endParaRPr lang="en-US" altLang="zh-CN" b="1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b="1" dirty="0" smtClean="0">
                <a:ea typeface="宋体" charset="-122"/>
              </a:rPr>
              <a:t>即，中间节点可保存下一跳接口信息</a:t>
            </a:r>
            <a:endParaRPr lang="en-US" altLang="zh-CN" b="1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zh-CN" altLang="en-US" b="1" dirty="0" smtClean="0">
                <a:ea typeface="宋体" charset="-122"/>
              </a:rPr>
              <a:t>处理分组时</a:t>
            </a:r>
            <a:endParaRPr lang="en-US" altLang="zh-CN" b="1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b="1" dirty="0" smtClean="0">
                <a:ea typeface="宋体" charset="-122"/>
              </a:rPr>
              <a:t>接目标地址遍历树</a:t>
            </a:r>
            <a:endParaRPr lang="en-US" altLang="zh-CN" b="1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b="1" dirty="0" smtClean="0">
                <a:ea typeface="宋体" charset="-122"/>
              </a:rPr>
              <a:t>达到</a:t>
            </a:r>
            <a:r>
              <a:rPr lang="en-US" altLang="zh-CN" b="1" dirty="0" smtClean="0">
                <a:ea typeface="宋体" charset="-122"/>
              </a:rPr>
              <a:t>LPM</a:t>
            </a:r>
            <a:r>
              <a:rPr lang="zh-CN" altLang="en-US" b="1" dirty="0" smtClean="0">
                <a:ea typeface="宋体" charset="-122"/>
              </a:rPr>
              <a:t>时停止查找</a:t>
            </a:r>
            <a:endParaRPr lang="en-US" altLang="zh-CN" b="1" dirty="0">
              <a:ea typeface="宋体" charset="-122"/>
            </a:endParaRPr>
          </a:p>
        </p:txBody>
      </p:sp>
      <p:sp>
        <p:nvSpPr>
          <p:cNvPr id="903172" name="Oval 4"/>
          <p:cNvSpPr>
            <a:spLocks noChangeArrowheads="1"/>
          </p:cNvSpPr>
          <p:nvPr/>
        </p:nvSpPr>
        <p:spPr bwMode="auto">
          <a:xfrm>
            <a:off x="4030670" y="4019570"/>
            <a:ext cx="500062" cy="4222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3174" name="Oval 6"/>
          <p:cNvSpPr>
            <a:spLocks noChangeArrowheads="1"/>
          </p:cNvSpPr>
          <p:nvPr/>
        </p:nvSpPr>
        <p:spPr bwMode="auto">
          <a:xfrm>
            <a:off x="5145095" y="4633933"/>
            <a:ext cx="500062" cy="4222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3178" name="Oval 10"/>
          <p:cNvSpPr>
            <a:spLocks noChangeArrowheads="1"/>
          </p:cNvSpPr>
          <p:nvPr/>
        </p:nvSpPr>
        <p:spPr bwMode="auto">
          <a:xfrm>
            <a:off x="4378332" y="5440383"/>
            <a:ext cx="500063" cy="4222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3179" name="Oval 11"/>
          <p:cNvSpPr>
            <a:spLocks noChangeArrowheads="1"/>
          </p:cNvSpPr>
          <p:nvPr/>
        </p:nvSpPr>
        <p:spPr bwMode="auto">
          <a:xfrm>
            <a:off x="5797557" y="5478483"/>
            <a:ext cx="500063" cy="4222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3181" name="Line 13"/>
          <p:cNvSpPr>
            <a:spLocks noChangeShapeType="1"/>
          </p:cNvSpPr>
          <p:nvPr/>
        </p:nvSpPr>
        <p:spPr bwMode="auto">
          <a:xfrm>
            <a:off x="4492632" y="4365645"/>
            <a:ext cx="690563" cy="3444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3182" name="Line 14"/>
          <p:cNvSpPr>
            <a:spLocks noChangeShapeType="1"/>
          </p:cNvSpPr>
          <p:nvPr/>
        </p:nvSpPr>
        <p:spPr bwMode="auto">
          <a:xfrm>
            <a:off x="5568957" y="4980008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3184" name="Line 16"/>
          <p:cNvSpPr>
            <a:spLocks noChangeShapeType="1"/>
          </p:cNvSpPr>
          <p:nvPr/>
        </p:nvSpPr>
        <p:spPr bwMode="auto">
          <a:xfrm flipH="1">
            <a:off x="4762507" y="4980008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3185" name="Line 17"/>
          <p:cNvSpPr>
            <a:spLocks noChangeShapeType="1"/>
          </p:cNvSpPr>
          <p:nvPr/>
        </p:nvSpPr>
        <p:spPr bwMode="auto">
          <a:xfrm flipH="1">
            <a:off x="3416307" y="4365645"/>
            <a:ext cx="690563" cy="3444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3186" name="Oval 18"/>
          <p:cNvSpPr>
            <a:spLocks noChangeArrowheads="1"/>
          </p:cNvSpPr>
          <p:nvPr/>
        </p:nvSpPr>
        <p:spPr bwMode="auto">
          <a:xfrm>
            <a:off x="2992445" y="4633933"/>
            <a:ext cx="500062" cy="4222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3187" name="Oval 19"/>
          <p:cNvSpPr>
            <a:spLocks noChangeArrowheads="1"/>
          </p:cNvSpPr>
          <p:nvPr/>
        </p:nvSpPr>
        <p:spPr bwMode="auto">
          <a:xfrm>
            <a:off x="2225682" y="5440383"/>
            <a:ext cx="500063" cy="4222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3190" name="Line 22"/>
          <p:cNvSpPr>
            <a:spLocks noChangeShapeType="1"/>
          </p:cNvSpPr>
          <p:nvPr/>
        </p:nvSpPr>
        <p:spPr bwMode="auto">
          <a:xfrm flipH="1">
            <a:off x="2609857" y="4980008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3191" name="Text Box 23"/>
          <p:cNvSpPr txBox="1">
            <a:spLocks noChangeArrowheads="1"/>
          </p:cNvSpPr>
          <p:nvPr/>
        </p:nvSpPr>
        <p:spPr bwMode="auto">
          <a:xfrm>
            <a:off x="3570295" y="4135458"/>
            <a:ext cx="3365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0</a:t>
            </a:r>
          </a:p>
        </p:txBody>
      </p:sp>
      <p:sp>
        <p:nvSpPr>
          <p:cNvPr id="903192" name="Text Box 24"/>
          <p:cNvSpPr txBox="1">
            <a:spLocks noChangeArrowheads="1"/>
          </p:cNvSpPr>
          <p:nvPr/>
        </p:nvSpPr>
        <p:spPr bwMode="auto">
          <a:xfrm>
            <a:off x="4692657" y="4135458"/>
            <a:ext cx="3365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1</a:t>
            </a:r>
          </a:p>
        </p:txBody>
      </p:sp>
      <p:sp>
        <p:nvSpPr>
          <p:cNvPr id="903193" name="Text Box 25"/>
          <p:cNvSpPr txBox="1">
            <a:spLocks noChangeArrowheads="1"/>
          </p:cNvSpPr>
          <p:nvPr/>
        </p:nvSpPr>
        <p:spPr bwMode="auto">
          <a:xfrm>
            <a:off x="2379670" y="4864120"/>
            <a:ext cx="4889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ea typeface="宋体" charset="-122"/>
              </a:rPr>
              <a:t>00</a:t>
            </a:r>
          </a:p>
        </p:txBody>
      </p:sp>
      <p:sp>
        <p:nvSpPr>
          <p:cNvPr id="903195" name="Text Box 27"/>
          <p:cNvSpPr txBox="1">
            <a:spLocks noChangeArrowheads="1"/>
          </p:cNvSpPr>
          <p:nvPr/>
        </p:nvSpPr>
        <p:spPr bwMode="auto">
          <a:xfrm>
            <a:off x="4606932" y="4864120"/>
            <a:ext cx="4889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ea typeface="宋体" charset="-122"/>
              </a:rPr>
              <a:t>10</a:t>
            </a:r>
          </a:p>
        </p:txBody>
      </p:sp>
      <p:sp>
        <p:nvSpPr>
          <p:cNvPr id="903196" name="Text Box 28"/>
          <p:cNvSpPr txBox="1">
            <a:spLocks noChangeArrowheads="1"/>
          </p:cNvSpPr>
          <p:nvPr/>
        </p:nvSpPr>
        <p:spPr bwMode="auto">
          <a:xfrm>
            <a:off x="5654682" y="4864120"/>
            <a:ext cx="4889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ea typeface="宋体" charset="-122"/>
              </a:rPr>
              <a:t>11</a:t>
            </a:r>
          </a:p>
        </p:txBody>
      </p:sp>
      <p:sp>
        <p:nvSpPr>
          <p:cNvPr id="903198" name="Line 30"/>
          <p:cNvSpPr>
            <a:spLocks noChangeShapeType="1"/>
          </p:cNvSpPr>
          <p:nvPr/>
        </p:nvSpPr>
        <p:spPr bwMode="auto">
          <a:xfrm flipH="1">
            <a:off x="4070357" y="5824558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3199" name="Text Box 31"/>
          <p:cNvSpPr txBox="1">
            <a:spLocks noChangeArrowheads="1"/>
          </p:cNvSpPr>
          <p:nvPr/>
        </p:nvSpPr>
        <p:spPr bwMode="auto">
          <a:xfrm>
            <a:off x="3646495" y="5746770"/>
            <a:ext cx="7207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ea typeface="宋体" charset="-122"/>
              </a:rPr>
              <a:t>100</a:t>
            </a:r>
          </a:p>
        </p:txBody>
      </p:sp>
      <p:sp>
        <p:nvSpPr>
          <p:cNvPr id="903200" name="Line 32"/>
          <p:cNvSpPr>
            <a:spLocks noChangeShapeType="1"/>
          </p:cNvSpPr>
          <p:nvPr/>
        </p:nvSpPr>
        <p:spPr bwMode="auto">
          <a:xfrm>
            <a:off x="4799020" y="5824558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3201" name="Text Box 33"/>
          <p:cNvSpPr txBox="1">
            <a:spLocks noChangeArrowheads="1"/>
          </p:cNvSpPr>
          <p:nvPr/>
        </p:nvSpPr>
        <p:spPr bwMode="auto">
          <a:xfrm>
            <a:off x="4876807" y="5746770"/>
            <a:ext cx="7207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ea typeface="宋体" charset="-122"/>
              </a:rPr>
              <a:t>101</a:t>
            </a:r>
          </a:p>
        </p:txBody>
      </p:sp>
      <p:sp>
        <p:nvSpPr>
          <p:cNvPr id="903202" name="Text Box 34"/>
          <p:cNvSpPr txBox="1">
            <a:spLocks noChangeArrowheads="1"/>
          </p:cNvSpPr>
          <p:nvPr/>
        </p:nvSpPr>
        <p:spPr bwMode="auto">
          <a:xfrm>
            <a:off x="2005020" y="5862658"/>
            <a:ext cx="9128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chemeClr val="accent1"/>
                </a:solidFill>
                <a:ea typeface="宋体" charset="-122"/>
              </a:rPr>
              <a:t>00*</a:t>
            </a:r>
          </a:p>
        </p:txBody>
      </p:sp>
      <p:sp>
        <p:nvSpPr>
          <p:cNvPr id="903203" name="Text Box 35"/>
          <p:cNvSpPr txBox="1">
            <a:spLocks noChangeArrowheads="1"/>
          </p:cNvSpPr>
          <p:nvPr/>
        </p:nvSpPr>
        <p:spPr bwMode="auto">
          <a:xfrm>
            <a:off x="2801945" y="5059383"/>
            <a:ext cx="9128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chemeClr val="accent1"/>
                </a:solidFill>
                <a:ea typeface="宋体" charset="-122"/>
              </a:rPr>
              <a:t>0*</a:t>
            </a:r>
          </a:p>
        </p:txBody>
      </p:sp>
      <p:sp>
        <p:nvSpPr>
          <p:cNvPr id="903204" name="Text Box 36"/>
          <p:cNvSpPr txBox="1">
            <a:spLocks noChangeArrowheads="1"/>
          </p:cNvSpPr>
          <p:nvPr/>
        </p:nvSpPr>
        <p:spPr bwMode="auto">
          <a:xfrm>
            <a:off x="5643570" y="5900758"/>
            <a:ext cx="9128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ea typeface="宋体" charset="-122"/>
              </a:rPr>
              <a:t>11*</a:t>
            </a:r>
          </a:p>
        </p:txBody>
      </p:sp>
      <p:sp>
        <p:nvSpPr>
          <p:cNvPr id="28" name="Line 5"/>
          <p:cNvSpPr>
            <a:spLocks noChangeShapeType="1"/>
          </p:cNvSpPr>
          <p:nvPr/>
        </p:nvSpPr>
        <p:spPr bwMode="auto">
          <a:xfrm>
            <a:off x="7000893" y="4071942"/>
            <a:ext cx="0" cy="228601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6654818" y="4857760"/>
            <a:ext cx="703264" cy="36933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 smtClean="0">
                <a:ea typeface="宋体" charset="-122"/>
              </a:rPr>
              <a:t>32</a:t>
            </a:r>
            <a:r>
              <a:rPr lang="zh-CN" altLang="en-US" dirty="0" smtClean="0">
                <a:ea typeface="宋体" charset="-122"/>
              </a:rPr>
              <a:t>层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3971924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SDMA(</a:t>
            </a:r>
            <a:r>
              <a:rPr lang="zh-CN" altLang="en-US" dirty="0" smtClean="0">
                <a:solidFill>
                  <a:srgbClr val="FF0000"/>
                </a:solidFill>
              </a:rPr>
              <a:t>空分多址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zh-CN" dirty="0" smtClean="0"/>
              <a:t>POTS</a:t>
            </a:r>
            <a:r>
              <a:rPr lang="zh-CN" altLang="en-US" dirty="0" smtClean="0"/>
              <a:t>的用户环路</a:t>
            </a:r>
            <a:endParaRPr lang="en-US" altLang="zh-CN" dirty="0" smtClean="0"/>
          </a:p>
          <a:p>
            <a:r>
              <a:rPr lang="en-US" altLang="zh-CN" dirty="0" smtClean="0"/>
              <a:t>FDMA (</a:t>
            </a:r>
            <a:r>
              <a:rPr lang="zh-CN" altLang="en-US" dirty="0" smtClean="0"/>
              <a:t>频分多址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GSM</a:t>
            </a:r>
          </a:p>
          <a:p>
            <a:r>
              <a:rPr lang="en-US" altLang="zh-CN" dirty="0" smtClean="0"/>
              <a:t>TDMA (</a:t>
            </a:r>
            <a:r>
              <a:rPr lang="zh-CN" altLang="en-US" dirty="0" smtClean="0"/>
              <a:t>固定时分多址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E1/T1</a:t>
            </a:r>
            <a:r>
              <a:rPr lang="zh-CN" altLang="en-US" dirty="0" smtClean="0"/>
              <a:t>等</a:t>
            </a:r>
            <a:r>
              <a:rPr lang="en-US" altLang="zh-CN" dirty="0" smtClean="0"/>
              <a:t>TDM</a:t>
            </a:r>
          </a:p>
          <a:p>
            <a:r>
              <a:rPr lang="en-US" altLang="zh-CN" dirty="0" smtClean="0"/>
              <a:t>CDMA (</a:t>
            </a:r>
            <a:r>
              <a:rPr lang="zh-CN" altLang="en-US" dirty="0" smtClean="0"/>
              <a:t>码分多址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3G</a:t>
            </a:r>
            <a:r>
              <a:rPr lang="zh-CN" altLang="en-US" dirty="0" smtClean="0"/>
              <a:t>的二个标准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RMA (</a:t>
            </a:r>
            <a:r>
              <a:rPr lang="zh-CN" altLang="en-US" dirty="0" smtClean="0">
                <a:solidFill>
                  <a:srgbClr val="FF0000"/>
                </a:solidFill>
              </a:rPr>
              <a:t>随机多址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zh-CN" dirty="0" smtClean="0"/>
              <a:t>Aloha</a:t>
            </a:r>
          </a:p>
          <a:p>
            <a:pPr lvl="1"/>
            <a:r>
              <a:rPr lang="en-US" altLang="zh-CN" dirty="0" smtClean="0"/>
              <a:t>CSMA(</a:t>
            </a:r>
            <a:r>
              <a:rPr lang="zh-CN" altLang="en-US" dirty="0" smtClean="0"/>
              <a:t>载波侦听多址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With CD(</a:t>
            </a:r>
            <a:r>
              <a:rPr lang="zh-CN" altLang="en-US" dirty="0" smtClean="0"/>
              <a:t>冲突检测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With CA(</a:t>
            </a:r>
            <a:r>
              <a:rPr lang="zh-CN" altLang="en-US" dirty="0" smtClean="0"/>
              <a:t>冲突避免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多址（接入）类型</a:t>
            </a:r>
            <a:endParaRPr lang="zh-CN" altLang="en-US" dirty="0"/>
          </a:p>
        </p:txBody>
      </p:sp>
      <p:sp>
        <p:nvSpPr>
          <p:cNvPr id="1026" name="AutoShape 2" descr="http://img.china-code.net/newspic/201001/08/20100108222045660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43438" y="3571876"/>
            <a:ext cx="3579807" cy="1833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Box 37"/>
          <p:cNvSpPr txBox="1">
            <a:spLocks noChangeArrowheads="1"/>
          </p:cNvSpPr>
          <p:nvPr/>
        </p:nvSpPr>
        <p:spPr bwMode="auto">
          <a:xfrm>
            <a:off x="5857884" y="2714620"/>
            <a:ext cx="2152833" cy="462307"/>
          </a:xfrm>
          <a:prstGeom prst="rect">
            <a:avLst/>
          </a:prstGeom>
          <a:solidFill>
            <a:srgbClr val="FFFF00"/>
          </a:solidFill>
          <a:ln w="381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CN" sz="2400" dirty="0" smtClean="0">
                <a:latin typeface="Arial" charset="0"/>
                <a:ea typeface="宋体" charset="-122"/>
              </a:rPr>
              <a:t>Prob.</a:t>
            </a:r>
            <a:r>
              <a:rPr lang="zh-CN" altLang="en-US" sz="2400" dirty="0" smtClean="0">
                <a:latin typeface="Arial" charset="0"/>
                <a:ea typeface="宋体" charset="-122"/>
              </a:rPr>
              <a:t>局所分布</a:t>
            </a:r>
            <a:endParaRPr lang="en-US" altLang="zh-CN" sz="2400" dirty="0">
              <a:latin typeface="Arial" charset="0"/>
              <a:ea typeface="宋体" charset="-122"/>
            </a:endParaRPr>
          </a:p>
        </p:txBody>
      </p:sp>
      <p:sp>
        <p:nvSpPr>
          <p:cNvPr id="9" name="Text Box 37"/>
          <p:cNvSpPr txBox="1">
            <a:spLocks noChangeArrowheads="1"/>
          </p:cNvSpPr>
          <p:nvPr/>
        </p:nvSpPr>
        <p:spPr bwMode="auto">
          <a:xfrm>
            <a:off x="5929322" y="5500702"/>
            <a:ext cx="2237792" cy="462307"/>
          </a:xfrm>
          <a:prstGeom prst="rect">
            <a:avLst/>
          </a:prstGeom>
          <a:solidFill>
            <a:srgbClr val="FFFF00"/>
          </a:solidFill>
          <a:ln w="381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CN" sz="2400" dirty="0" smtClean="0">
                <a:latin typeface="Arial" charset="0"/>
                <a:ea typeface="宋体" charset="-122"/>
              </a:rPr>
              <a:t>Prob. </a:t>
            </a:r>
            <a:r>
              <a:rPr lang="zh-CN" altLang="en-US" sz="2400" dirty="0" smtClean="0">
                <a:latin typeface="Arial" charset="0"/>
                <a:ea typeface="宋体" charset="-122"/>
              </a:rPr>
              <a:t>冲突控制</a:t>
            </a:r>
            <a:endParaRPr lang="en-US" altLang="zh-CN" sz="2400" dirty="0">
              <a:latin typeface="Arial" charset="0"/>
              <a:ea typeface="宋体" charset="-122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0562" y="1214422"/>
            <a:ext cx="4357678" cy="1445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POTS</a:t>
            </a:r>
            <a:r>
              <a:rPr lang="zh-CN" altLang="en-US" dirty="0" smtClean="0"/>
              <a:t>用户环路示例</a:t>
            </a:r>
            <a:endParaRPr lang="zh-CN" altLang="en-US" dirty="0"/>
          </a:p>
        </p:txBody>
      </p:sp>
      <p:sp>
        <p:nvSpPr>
          <p:cNvPr id="40962" name="AutoShape 2" descr="http://t3.baidu.com/it/u=604991108,89074049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64" y="2000240"/>
            <a:ext cx="310515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7620" y="4214818"/>
            <a:ext cx="139065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22280" y="2019942"/>
            <a:ext cx="2700000" cy="20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4282" y="2000240"/>
            <a:ext cx="2762269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7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57818" y="4214818"/>
            <a:ext cx="20955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8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00100" y="4214818"/>
            <a:ext cx="2786082" cy="2085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局所规划的经验方法</a:t>
            </a:r>
            <a:endParaRPr lang="zh-CN" alt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48" y="3143248"/>
            <a:ext cx="4572032" cy="32104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 cstate="print"/>
          <a:srcRect t="7031" r="6249" b="6249"/>
          <a:stretch>
            <a:fillRect/>
          </a:stretch>
        </p:blipFill>
        <p:spPr bwMode="auto">
          <a:xfrm>
            <a:off x="285720" y="1357298"/>
            <a:ext cx="4786346" cy="26432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RMA : Aloha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12" y="4214818"/>
            <a:ext cx="1000132" cy="5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3571876"/>
            <a:ext cx="1000132" cy="5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2428868"/>
            <a:ext cx="1000132" cy="5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 Box 37"/>
          <p:cNvSpPr txBox="1">
            <a:spLocks noChangeArrowheads="1"/>
          </p:cNvSpPr>
          <p:nvPr/>
        </p:nvSpPr>
        <p:spPr bwMode="auto">
          <a:xfrm>
            <a:off x="785786" y="2428868"/>
            <a:ext cx="391133" cy="462307"/>
          </a:xfrm>
          <a:prstGeom prst="rect">
            <a:avLst/>
          </a:prstGeom>
          <a:solidFill>
            <a:srgbClr val="FFFF00"/>
          </a:solidFill>
          <a:ln w="381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CN" sz="2400" dirty="0" smtClean="0">
                <a:latin typeface="Arial" charset="0"/>
                <a:ea typeface="宋体" charset="-122"/>
              </a:rPr>
              <a:t>A</a:t>
            </a:r>
            <a:endParaRPr lang="en-US" altLang="zh-CN" sz="2400" dirty="0">
              <a:latin typeface="Arial" charset="0"/>
              <a:ea typeface="宋体" charset="-122"/>
            </a:endParaRPr>
          </a:p>
        </p:txBody>
      </p:sp>
      <p:sp>
        <p:nvSpPr>
          <p:cNvPr id="8" name="Text Box 37"/>
          <p:cNvSpPr txBox="1">
            <a:spLocks noChangeArrowheads="1"/>
          </p:cNvSpPr>
          <p:nvPr/>
        </p:nvSpPr>
        <p:spPr bwMode="auto">
          <a:xfrm>
            <a:off x="1037595" y="3609635"/>
            <a:ext cx="391133" cy="462307"/>
          </a:xfrm>
          <a:prstGeom prst="rect">
            <a:avLst/>
          </a:prstGeom>
          <a:solidFill>
            <a:srgbClr val="FFFF00"/>
          </a:solidFill>
          <a:ln w="381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CN" sz="2400" dirty="0" smtClean="0">
                <a:latin typeface="Arial" charset="0"/>
                <a:ea typeface="宋体" charset="-122"/>
              </a:rPr>
              <a:t>B</a:t>
            </a:r>
            <a:endParaRPr lang="en-US" altLang="zh-CN" sz="2400" dirty="0">
              <a:latin typeface="Arial" charset="0"/>
              <a:ea typeface="宋体" charset="-122"/>
            </a:endParaRPr>
          </a:p>
        </p:txBody>
      </p:sp>
      <p:sp>
        <p:nvSpPr>
          <p:cNvPr id="9" name="Text Box 37"/>
          <p:cNvSpPr txBox="1">
            <a:spLocks noChangeArrowheads="1"/>
          </p:cNvSpPr>
          <p:nvPr/>
        </p:nvSpPr>
        <p:spPr bwMode="auto">
          <a:xfrm>
            <a:off x="2305846" y="4252577"/>
            <a:ext cx="408766" cy="462307"/>
          </a:xfrm>
          <a:prstGeom prst="rect">
            <a:avLst/>
          </a:prstGeom>
          <a:solidFill>
            <a:srgbClr val="FFFF00"/>
          </a:solidFill>
          <a:ln w="381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CN" sz="2400" dirty="0" smtClean="0">
                <a:latin typeface="Arial" charset="0"/>
                <a:ea typeface="宋体" charset="-122"/>
              </a:rPr>
              <a:t>C</a:t>
            </a:r>
            <a:endParaRPr lang="en-US" altLang="zh-CN" sz="2400" dirty="0">
              <a:latin typeface="Arial" charset="0"/>
              <a:ea typeface="宋体" charset="-122"/>
            </a:endParaRPr>
          </a:p>
        </p:txBody>
      </p:sp>
      <p:sp>
        <p:nvSpPr>
          <p:cNvPr id="1026" name="AutoShape 2" descr="http://t3.baidu.com/it/u=822793385,2698779111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4" descr="http://t1.baidu.com/it/u=2887920049,3869752989&amp;fm=90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" name="AutoShape 6" descr="http://t1.baidu.com/it/u=2887920049,3869752989&amp;fm=90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3" name="图片 12" descr="sa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868" y="1643050"/>
            <a:ext cx="1625600" cy="1625600"/>
          </a:xfrm>
          <a:prstGeom prst="rect">
            <a:avLst/>
          </a:prstGeom>
        </p:spPr>
      </p:pic>
      <p:sp>
        <p:nvSpPr>
          <p:cNvPr id="14" name="空心弧 13"/>
          <p:cNvSpPr/>
          <p:nvPr/>
        </p:nvSpPr>
        <p:spPr>
          <a:xfrm rot="3185634">
            <a:off x="2386254" y="3629493"/>
            <a:ext cx="288000" cy="288000"/>
          </a:xfrm>
          <a:prstGeom prst="blockArc">
            <a:avLst>
              <a:gd name="adj1" fmla="val 10800000"/>
              <a:gd name="adj2" fmla="val 122653"/>
              <a:gd name="adj3" fmla="val 6241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空心弧 14"/>
          <p:cNvSpPr/>
          <p:nvPr/>
        </p:nvSpPr>
        <p:spPr>
          <a:xfrm rot="3185634">
            <a:off x="2500883" y="3497043"/>
            <a:ext cx="360000" cy="360000"/>
          </a:xfrm>
          <a:prstGeom prst="blockArc">
            <a:avLst>
              <a:gd name="adj1" fmla="val 10800000"/>
              <a:gd name="adj2" fmla="val 122653"/>
              <a:gd name="adj3" fmla="val 6241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空心弧 15"/>
          <p:cNvSpPr/>
          <p:nvPr/>
        </p:nvSpPr>
        <p:spPr>
          <a:xfrm rot="3185634">
            <a:off x="2581610" y="3364071"/>
            <a:ext cx="468000" cy="468000"/>
          </a:xfrm>
          <a:prstGeom prst="blockArc">
            <a:avLst>
              <a:gd name="adj1" fmla="val 10800000"/>
              <a:gd name="adj2" fmla="val 122653"/>
              <a:gd name="adj3" fmla="val 6241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空心弧 16"/>
          <p:cNvSpPr/>
          <p:nvPr/>
        </p:nvSpPr>
        <p:spPr>
          <a:xfrm rot="4905382">
            <a:off x="2264576" y="2590903"/>
            <a:ext cx="288000" cy="288000"/>
          </a:xfrm>
          <a:prstGeom prst="blockArc">
            <a:avLst>
              <a:gd name="adj1" fmla="val 10800000"/>
              <a:gd name="adj2" fmla="val 122653"/>
              <a:gd name="adj3" fmla="val 6241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空心弧 17"/>
          <p:cNvSpPr/>
          <p:nvPr/>
        </p:nvSpPr>
        <p:spPr>
          <a:xfrm rot="4777948">
            <a:off x="2410783" y="2539479"/>
            <a:ext cx="360000" cy="360000"/>
          </a:xfrm>
          <a:prstGeom prst="blockArc">
            <a:avLst>
              <a:gd name="adj1" fmla="val 10800000"/>
              <a:gd name="adj2" fmla="val 122653"/>
              <a:gd name="adj3" fmla="val 6241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空心弧 18"/>
          <p:cNvSpPr/>
          <p:nvPr/>
        </p:nvSpPr>
        <p:spPr>
          <a:xfrm rot="4785771">
            <a:off x="2498227" y="2461056"/>
            <a:ext cx="468000" cy="468000"/>
          </a:xfrm>
          <a:prstGeom prst="blockArc">
            <a:avLst>
              <a:gd name="adj1" fmla="val 10800000"/>
              <a:gd name="adj2" fmla="val 122653"/>
              <a:gd name="adj3" fmla="val 6241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空心弧 19"/>
          <p:cNvSpPr/>
          <p:nvPr/>
        </p:nvSpPr>
        <p:spPr>
          <a:xfrm rot="12485580">
            <a:off x="3635424" y="3063928"/>
            <a:ext cx="360000" cy="360000"/>
          </a:xfrm>
          <a:prstGeom prst="blockArc">
            <a:avLst>
              <a:gd name="adj1" fmla="val 10800000"/>
              <a:gd name="adj2" fmla="val 122653"/>
              <a:gd name="adj3" fmla="val 6241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空心弧 20"/>
          <p:cNvSpPr/>
          <p:nvPr/>
        </p:nvSpPr>
        <p:spPr>
          <a:xfrm rot="12485580">
            <a:off x="3511615" y="3225870"/>
            <a:ext cx="468000" cy="468000"/>
          </a:xfrm>
          <a:prstGeom prst="blockArc">
            <a:avLst>
              <a:gd name="adj1" fmla="val 10800000"/>
              <a:gd name="adj2" fmla="val 122653"/>
              <a:gd name="adj3" fmla="val 6241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空心弧 21"/>
          <p:cNvSpPr/>
          <p:nvPr/>
        </p:nvSpPr>
        <p:spPr>
          <a:xfrm rot="11964621">
            <a:off x="3754415" y="2897168"/>
            <a:ext cx="288000" cy="288000"/>
          </a:xfrm>
          <a:prstGeom prst="blockArc">
            <a:avLst>
              <a:gd name="adj1" fmla="val 10800000"/>
              <a:gd name="adj2" fmla="val 122653"/>
              <a:gd name="adj3" fmla="val 6241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Text Box 37"/>
          <p:cNvSpPr txBox="1">
            <a:spLocks noChangeArrowheads="1"/>
          </p:cNvSpPr>
          <p:nvPr/>
        </p:nvSpPr>
        <p:spPr bwMode="auto">
          <a:xfrm>
            <a:off x="7358082" y="2143116"/>
            <a:ext cx="1285884" cy="462307"/>
          </a:xfrm>
          <a:prstGeom prst="rect">
            <a:avLst/>
          </a:prstGeom>
          <a:solidFill>
            <a:srgbClr val="FFFF00"/>
          </a:solidFill>
          <a:ln w="381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altLang="zh-CN" sz="2400" dirty="0" smtClean="0">
                <a:latin typeface="Arial" charset="0"/>
                <a:ea typeface="宋体" charset="-122"/>
              </a:rPr>
              <a:t>A</a:t>
            </a:r>
            <a:endParaRPr lang="en-US" altLang="zh-CN" sz="2400" dirty="0">
              <a:latin typeface="Arial" charset="0"/>
              <a:ea typeface="宋体" charset="-122"/>
            </a:endParaRPr>
          </a:p>
        </p:txBody>
      </p:sp>
      <p:sp>
        <p:nvSpPr>
          <p:cNvPr id="24" name="Text Box 37"/>
          <p:cNvSpPr txBox="1">
            <a:spLocks noChangeArrowheads="1"/>
          </p:cNvSpPr>
          <p:nvPr/>
        </p:nvSpPr>
        <p:spPr bwMode="auto">
          <a:xfrm>
            <a:off x="5929322" y="2714620"/>
            <a:ext cx="1285884" cy="462307"/>
          </a:xfrm>
          <a:prstGeom prst="rect">
            <a:avLst/>
          </a:prstGeom>
          <a:solidFill>
            <a:srgbClr val="FFFF00"/>
          </a:solidFill>
          <a:ln w="381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altLang="zh-CN" sz="2400" dirty="0" smtClean="0">
                <a:latin typeface="Arial" charset="0"/>
                <a:ea typeface="宋体" charset="-122"/>
              </a:rPr>
              <a:t>B</a:t>
            </a:r>
            <a:endParaRPr lang="en-US" altLang="zh-CN" sz="2400" dirty="0">
              <a:latin typeface="Arial" charset="0"/>
              <a:ea typeface="宋体" charset="-122"/>
            </a:endParaRPr>
          </a:p>
        </p:txBody>
      </p:sp>
      <p:sp>
        <p:nvSpPr>
          <p:cNvPr id="25" name="Text Box 37"/>
          <p:cNvSpPr txBox="1">
            <a:spLocks noChangeArrowheads="1"/>
          </p:cNvSpPr>
          <p:nvPr/>
        </p:nvSpPr>
        <p:spPr bwMode="auto">
          <a:xfrm>
            <a:off x="7358082" y="4038263"/>
            <a:ext cx="1285884" cy="462307"/>
          </a:xfrm>
          <a:prstGeom prst="rect">
            <a:avLst/>
          </a:prstGeom>
          <a:solidFill>
            <a:srgbClr val="00B0F0"/>
          </a:solidFill>
          <a:ln w="381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altLang="zh-CN" sz="2400" dirty="0" smtClean="0">
                <a:latin typeface="Arial" charset="0"/>
                <a:ea typeface="宋体" charset="-122"/>
              </a:rPr>
              <a:t>A</a:t>
            </a:r>
            <a:endParaRPr lang="en-US" altLang="zh-CN" sz="2400" dirty="0">
              <a:latin typeface="Arial" charset="0"/>
              <a:ea typeface="宋体" charset="-122"/>
            </a:endParaRPr>
          </a:p>
        </p:txBody>
      </p:sp>
      <p:sp>
        <p:nvSpPr>
          <p:cNvPr id="26" name="Text Box 37"/>
          <p:cNvSpPr txBox="1">
            <a:spLocks noChangeArrowheads="1"/>
          </p:cNvSpPr>
          <p:nvPr/>
        </p:nvSpPr>
        <p:spPr bwMode="auto">
          <a:xfrm>
            <a:off x="6357950" y="4681205"/>
            <a:ext cx="1285884" cy="462307"/>
          </a:xfrm>
          <a:prstGeom prst="rect">
            <a:avLst/>
          </a:prstGeom>
          <a:solidFill>
            <a:srgbClr val="00B0F0"/>
          </a:solidFill>
          <a:ln w="381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altLang="zh-CN" sz="2400" dirty="0" smtClean="0">
                <a:latin typeface="Arial" charset="0"/>
                <a:ea typeface="宋体" charset="-122"/>
              </a:rPr>
              <a:t>B</a:t>
            </a:r>
            <a:endParaRPr lang="en-US" altLang="zh-CN" sz="2400" dirty="0">
              <a:latin typeface="Arial" charset="0"/>
              <a:ea typeface="宋体" charset="-122"/>
            </a:endParaRPr>
          </a:p>
        </p:txBody>
      </p:sp>
      <p:sp>
        <p:nvSpPr>
          <p:cNvPr id="27" name="Text Box 37"/>
          <p:cNvSpPr txBox="1">
            <a:spLocks noChangeArrowheads="1"/>
          </p:cNvSpPr>
          <p:nvPr/>
        </p:nvSpPr>
        <p:spPr bwMode="auto">
          <a:xfrm>
            <a:off x="5357818" y="1428736"/>
            <a:ext cx="1162178" cy="462307"/>
          </a:xfrm>
          <a:prstGeom prst="rect">
            <a:avLst/>
          </a:prstGeom>
          <a:solidFill>
            <a:srgbClr val="FFC000"/>
          </a:solidFill>
          <a:ln w="381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CN" sz="2400" dirty="0" smtClean="0">
                <a:latin typeface="Arial" charset="0"/>
                <a:ea typeface="宋体" charset="-122"/>
              </a:rPr>
              <a:t>Case1:</a:t>
            </a:r>
            <a:endParaRPr lang="en-US" altLang="zh-CN" sz="2400" dirty="0">
              <a:latin typeface="Arial" charset="0"/>
              <a:ea typeface="宋体" charset="-122"/>
            </a:endParaRPr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5357818" y="3823949"/>
            <a:ext cx="1162178" cy="462307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CN" sz="2400" dirty="0" smtClean="0">
                <a:latin typeface="Arial" charset="0"/>
                <a:ea typeface="宋体" charset="-122"/>
              </a:rPr>
              <a:t>Case2:</a:t>
            </a:r>
            <a:endParaRPr lang="en-US" altLang="zh-CN" sz="2400" dirty="0">
              <a:latin typeface="Arial" charset="0"/>
              <a:ea typeface="宋体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5572132" y="3286124"/>
            <a:ext cx="3143272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643570" y="5214950"/>
            <a:ext cx="3143272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5214942" y="3143248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/>
              <a:t>t</a:t>
            </a:r>
            <a:endParaRPr lang="zh-CN" altLang="en-US" i="1" dirty="0"/>
          </a:p>
        </p:txBody>
      </p:sp>
      <p:sp>
        <p:nvSpPr>
          <p:cNvPr id="33" name="矩形 32"/>
          <p:cNvSpPr/>
          <p:nvPr/>
        </p:nvSpPr>
        <p:spPr>
          <a:xfrm>
            <a:off x="5357818" y="5000636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/>
              <a:t>t</a:t>
            </a:r>
            <a:endParaRPr lang="zh-CN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Aloha</a:t>
            </a:r>
            <a:r>
              <a:rPr lang="zh-CN" altLang="en-US" dirty="0" smtClean="0"/>
              <a:t>最大吞吐性能</a:t>
            </a:r>
            <a:endParaRPr lang="zh-CN" altLang="en-US" dirty="0"/>
          </a:p>
        </p:txBody>
      </p:sp>
      <p:sp>
        <p:nvSpPr>
          <p:cNvPr id="1026" name="AutoShape 2" descr="http://t3.baidu.com/it/u=822793385,2698779111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4" descr="http://t1.baidu.com/it/u=2887920049,3869752989&amp;fm=90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" name="AutoShape 6" descr="http://t1.baidu.com/it/u=2887920049,3869752989&amp;fm=90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Text Box 37"/>
          <p:cNvSpPr txBox="1">
            <a:spLocks noChangeArrowheads="1"/>
          </p:cNvSpPr>
          <p:nvPr/>
        </p:nvSpPr>
        <p:spPr bwMode="auto">
          <a:xfrm>
            <a:off x="7072330" y="2143116"/>
            <a:ext cx="1285884" cy="462307"/>
          </a:xfrm>
          <a:prstGeom prst="rect">
            <a:avLst/>
          </a:prstGeom>
          <a:solidFill>
            <a:srgbClr val="FFFF00"/>
          </a:solidFill>
          <a:ln w="381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altLang="zh-CN" sz="2400" dirty="0" smtClean="0">
                <a:latin typeface="Arial" charset="0"/>
                <a:ea typeface="宋体" charset="-122"/>
              </a:rPr>
              <a:t>A</a:t>
            </a:r>
            <a:endParaRPr lang="en-US" altLang="zh-CN" sz="2400" dirty="0">
              <a:latin typeface="Arial" charset="0"/>
              <a:ea typeface="宋体" charset="-122"/>
            </a:endParaRPr>
          </a:p>
        </p:txBody>
      </p:sp>
      <p:sp>
        <p:nvSpPr>
          <p:cNvPr id="24" name="Text Box 37"/>
          <p:cNvSpPr txBox="1">
            <a:spLocks noChangeArrowheads="1"/>
          </p:cNvSpPr>
          <p:nvPr/>
        </p:nvSpPr>
        <p:spPr bwMode="auto">
          <a:xfrm>
            <a:off x="5643570" y="2714620"/>
            <a:ext cx="1285884" cy="462307"/>
          </a:xfrm>
          <a:prstGeom prst="rect">
            <a:avLst/>
          </a:prstGeom>
          <a:solidFill>
            <a:srgbClr val="FFFF00"/>
          </a:solidFill>
          <a:ln w="381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altLang="zh-CN" sz="2400" dirty="0" smtClean="0">
                <a:latin typeface="Arial" charset="0"/>
                <a:ea typeface="宋体" charset="-122"/>
              </a:rPr>
              <a:t>B</a:t>
            </a:r>
            <a:endParaRPr lang="en-US" altLang="zh-CN" sz="2400" dirty="0">
              <a:latin typeface="Arial" charset="0"/>
              <a:ea typeface="宋体" charset="-122"/>
            </a:endParaRPr>
          </a:p>
        </p:txBody>
      </p:sp>
      <p:sp>
        <p:nvSpPr>
          <p:cNvPr id="25" name="Text Box 37"/>
          <p:cNvSpPr txBox="1">
            <a:spLocks noChangeArrowheads="1"/>
          </p:cNvSpPr>
          <p:nvPr/>
        </p:nvSpPr>
        <p:spPr bwMode="auto">
          <a:xfrm>
            <a:off x="7072330" y="3643314"/>
            <a:ext cx="1285884" cy="462307"/>
          </a:xfrm>
          <a:prstGeom prst="rect">
            <a:avLst/>
          </a:prstGeom>
          <a:solidFill>
            <a:srgbClr val="00B0F0"/>
          </a:solidFill>
          <a:ln w="381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altLang="zh-CN" sz="2400" dirty="0" smtClean="0">
                <a:latin typeface="Arial" charset="0"/>
                <a:ea typeface="宋体" charset="-122"/>
              </a:rPr>
              <a:t>A</a:t>
            </a:r>
            <a:endParaRPr lang="en-US" altLang="zh-CN" sz="2400" dirty="0">
              <a:latin typeface="Arial" charset="0"/>
              <a:ea typeface="宋体" charset="-122"/>
            </a:endParaRPr>
          </a:p>
        </p:txBody>
      </p:sp>
      <p:sp>
        <p:nvSpPr>
          <p:cNvPr id="26" name="Text Box 37"/>
          <p:cNvSpPr txBox="1">
            <a:spLocks noChangeArrowheads="1"/>
          </p:cNvSpPr>
          <p:nvPr/>
        </p:nvSpPr>
        <p:spPr bwMode="auto">
          <a:xfrm>
            <a:off x="6072198" y="4286256"/>
            <a:ext cx="1285884" cy="462307"/>
          </a:xfrm>
          <a:prstGeom prst="rect">
            <a:avLst/>
          </a:prstGeom>
          <a:solidFill>
            <a:srgbClr val="00B0F0"/>
          </a:solidFill>
          <a:ln w="381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altLang="zh-CN" sz="2400" dirty="0" smtClean="0">
                <a:latin typeface="Arial" charset="0"/>
                <a:ea typeface="宋体" charset="-122"/>
              </a:rPr>
              <a:t>B</a:t>
            </a:r>
            <a:endParaRPr lang="en-US" altLang="zh-CN" sz="2400" dirty="0">
              <a:latin typeface="Arial" charset="0"/>
              <a:ea typeface="宋体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214414" y="2285992"/>
            <a:ext cx="1845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latin typeface="Book Antiqua" pitchFamily="18" charset="0"/>
              </a:rPr>
              <a:t>G</a:t>
            </a:r>
            <a:r>
              <a:rPr lang="en-US" altLang="zh-CN" b="1" dirty="0" smtClean="0">
                <a:latin typeface="Book Antiqua" pitchFamily="18" charset="0"/>
              </a:rPr>
              <a:t> = lambda </a:t>
            </a:r>
            <a:r>
              <a:rPr lang="en-US" altLang="zh-CN" b="1" dirty="0" smtClean="0">
                <a:latin typeface="Book Antiqua" pitchFamily="18" charset="0"/>
                <a:ea typeface="楷体_GB2312" pitchFamily="49" charset="-122"/>
                <a:cs typeface="Times New Roman" pitchFamily="18" charset="0"/>
              </a:rPr>
              <a:t>×</a:t>
            </a:r>
            <a:r>
              <a:rPr lang="en-US" altLang="zh-CN" b="1" i="1" dirty="0" smtClean="0">
                <a:latin typeface="Book Antiqua" pitchFamily="18" charset="0"/>
                <a:ea typeface="楷体_GB2312" pitchFamily="49" charset="-122"/>
                <a:cs typeface="Times New Roman" pitchFamily="18" charset="0"/>
              </a:rPr>
              <a:t>T</a:t>
            </a:r>
            <a:endParaRPr lang="zh-CN" altLang="en-US" b="1" i="1" dirty="0">
              <a:latin typeface="Book Antiqua" pitchFamily="18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7072330" y="1928802"/>
            <a:ext cx="1285884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7572396" y="1571612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1214414" y="2714620"/>
            <a:ext cx="1561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latin typeface="Book Antiqua" pitchFamily="18" charset="0"/>
              </a:rPr>
              <a:t>f</a:t>
            </a:r>
            <a:r>
              <a:rPr lang="en-US" altLang="zh-CN" b="1" dirty="0" smtClean="0">
                <a:latin typeface="Book Antiqua" pitchFamily="18" charset="0"/>
              </a:rPr>
              <a:t>(0) = exp(-</a:t>
            </a:r>
            <a:r>
              <a:rPr lang="en-US" altLang="zh-CN" b="1" i="1" dirty="0" smtClean="0">
                <a:latin typeface="Book Antiqua" pitchFamily="18" charset="0"/>
              </a:rPr>
              <a:t>G</a:t>
            </a:r>
            <a:r>
              <a:rPr lang="en-US" altLang="zh-CN" b="1" dirty="0" smtClean="0">
                <a:latin typeface="Book Antiqua" pitchFamily="18" charset="0"/>
              </a:rPr>
              <a:t>)</a:t>
            </a:r>
            <a:endParaRPr lang="zh-CN" altLang="en-US" b="1" dirty="0">
              <a:latin typeface="Book Antiqua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214414" y="3643314"/>
            <a:ext cx="3243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Book Antiqua" pitchFamily="18" charset="0"/>
              </a:rPr>
              <a:t>S = </a:t>
            </a:r>
            <a:r>
              <a:rPr lang="en-US" altLang="zh-CN" b="1" i="1" dirty="0" smtClean="0">
                <a:latin typeface="Book Antiqua" pitchFamily="18" charset="0"/>
              </a:rPr>
              <a:t>f</a:t>
            </a:r>
            <a:r>
              <a:rPr lang="en-US" altLang="zh-CN" b="1" dirty="0" smtClean="0">
                <a:latin typeface="Book Antiqua" pitchFamily="18" charset="0"/>
              </a:rPr>
              <a:t>(0)</a:t>
            </a:r>
            <a:r>
              <a:rPr lang="en-US" altLang="zh-CN" b="1" dirty="0" smtClean="0">
                <a:latin typeface="Book Antiqua" pitchFamily="18" charset="0"/>
                <a:ea typeface="楷体_GB2312" pitchFamily="49" charset="-122"/>
                <a:cs typeface="Times New Roman" pitchFamily="18" charset="0"/>
              </a:rPr>
              <a:t> × </a:t>
            </a:r>
            <a:r>
              <a:rPr lang="en-US" altLang="zh-CN" b="1" i="1" dirty="0" smtClean="0">
                <a:latin typeface="Book Antiqua" pitchFamily="18" charset="0"/>
                <a:ea typeface="楷体_GB2312" pitchFamily="49" charset="-122"/>
                <a:cs typeface="Times New Roman" pitchFamily="18" charset="0"/>
              </a:rPr>
              <a:t>f</a:t>
            </a:r>
            <a:r>
              <a:rPr lang="en-US" altLang="zh-CN" b="1" dirty="0" smtClean="0">
                <a:latin typeface="Book Antiqua" pitchFamily="18" charset="0"/>
                <a:ea typeface="楷体_GB2312" pitchFamily="49" charset="-122"/>
                <a:cs typeface="Times New Roman" pitchFamily="18" charset="0"/>
              </a:rPr>
              <a:t>(1) = </a:t>
            </a:r>
            <a:r>
              <a:rPr lang="en-US" altLang="zh-CN" b="1" i="1" dirty="0" smtClean="0">
                <a:latin typeface="Book Antiqua" pitchFamily="18" charset="0"/>
                <a:ea typeface="楷体_GB2312" pitchFamily="49" charset="-122"/>
                <a:cs typeface="Times New Roman" pitchFamily="18" charset="0"/>
              </a:rPr>
              <a:t>G</a:t>
            </a:r>
            <a:r>
              <a:rPr lang="en-US" altLang="zh-CN" b="1" dirty="0" smtClean="0">
                <a:latin typeface="Book Antiqua" pitchFamily="18" charset="0"/>
                <a:ea typeface="楷体_GB2312" pitchFamily="49" charset="-122"/>
                <a:cs typeface="Times New Roman" pitchFamily="18" charset="0"/>
              </a:rPr>
              <a:t> ×exp(-2</a:t>
            </a:r>
            <a:r>
              <a:rPr lang="en-US" altLang="zh-CN" b="1" i="1" dirty="0" smtClean="0">
                <a:latin typeface="Book Antiqua" pitchFamily="18" charset="0"/>
                <a:ea typeface="楷体_GB2312" pitchFamily="49" charset="-122"/>
                <a:cs typeface="Times New Roman" pitchFamily="18" charset="0"/>
              </a:rPr>
              <a:t>G</a:t>
            </a:r>
            <a:r>
              <a:rPr lang="en-US" altLang="zh-CN" b="1" dirty="0" smtClean="0">
                <a:latin typeface="Book Antiqua" pitchFamily="18" charset="0"/>
                <a:ea typeface="楷体_GB2312" pitchFamily="49" charset="-122"/>
                <a:cs typeface="Times New Roman" pitchFamily="18" charset="0"/>
              </a:rPr>
              <a:t>)</a:t>
            </a:r>
            <a:endParaRPr lang="zh-CN" altLang="en-US" b="1" dirty="0">
              <a:latin typeface="Book Antiqua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214414" y="3071810"/>
            <a:ext cx="21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latin typeface="Book Antiqua" pitchFamily="18" charset="0"/>
              </a:rPr>
              <a:t>f</a:t>
            </a:r>
            <a:r>
              <a:rPr lang="en-US" altLang="zh-CN" b="1" dirty="0" smtClean="0">
                <a:latin typeface="Book Antiqua" pitchFamily="18" charset="0"/>
              </a:rPr>
              <a:t>(1) = G</a:t>
            </a:r>
            <a:r>
              <a:rPr lang="en-US" altLang="zh-CN" b="1" dirty="0" smtClean="0">
                <a:latin typeface="Book Antiqua" pitchFamily="18" charset="0"/>
                <a:ea typeface="楷体_GB2312" pitchFamily="49" charset="-122"/>
                <a:cs typeface="Times New Roman" pitchFamily="18" charset="0"/>
              </a:rPr>
              <a:t> × </a:t>
            </a:r>
            <a:r>
              <a:rPr lang="en-US" altLang="zh-CN" b="1" dirty="0" smtClean="0">
                <a:latin typeface="Book Antiqua" pitchFamily="18" charset="0"/>
              </a:rPr>
              <a:t>exp(-</a:t>
            </a:r>
            <a:r>
              <a:rPr lang="en-US" altLang="zh-CN" b="1" i="1" dirty="0" smtClean="0">
                <a:latin typeface="Book Antiqua" pitchFamily="18" charset="0"/>
              </a:rPr>
              <a:t>G</a:t>
            </a:r>
            <a:r>
              <a:rPr lang="en-US" altLang="zh-CN" b="1" dirty="0" smtClean="0">
                <a:latin typeface="Book Antiqua" pitchFamily="18" charset="0"/>
              </a:rPr>
              <a:t>)</a:t>
            </a:r>
            <a:endParaRPr lang="zh-CN" altLang="en-US" b="1" dirty="0">
              <a:latin typeface="Book Antiqua" pitchFamily="18" charset="0"/>
            </a:endParaRPr>
          </a:p>
        </p:txBody>
      </p:sp>
      <p:pic>
        <p:nvPicPr>
          <p:cNvPr id="74754" name="Picture 2" descr="&#10;    \Pr(N_t=k) = f(k;\lambda t) = \frac{e^{-\lambda t} (\lambda t)^k}{k!} . 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1500174"/>
            <a:ext cx="3844654" cy="571504"/>
          </a:xfrm>
          <a:prstGeom prst="rect">
            <a:avLst/>
          </a:prstGeom>
          <a:noFill/>
        </p:spPr>
      </p:pic>
      <p:sp>
        <p:nvSpPr>
          <p:cNvPr id="37" name="矩形 36"/>
          <p:cNvSpPr/>
          <p:nvPr/>
        </p:nvSpPr>
        <p:spPr>
          <a:xfrm>
            <a:off x="1142976" y="4214818"/>
            <a:ext cx="40655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latin typeface="Book Antiqua" pitchFamily="18" charset="0"/>
              </a:rPr>
              <a:t>d</a:t>
            </a:r>
            <a:r>
              <a:rPr lang="en-US" altLang="zh-CN" b="1" i="1" dirty="0" err="1" smtClean="0">
                <a:latin typeface="Book Antiqua" pitchFamily="18" charset="0"/>
              </a:rPr>
              <a:t>S</a:t>
            </a:r>
            <a:r>
              <a:rPr lang="en-US" altLang="zh-CN" b="1" dirty="0" smtClean="0">
                <a:latin typeface="Book Antiqua" pitchFamily="18" charset="0"/>
              </a:rPr>
              <a:t>/</a:t>
            </a:r>
            <a:r>
              <a:rPr lang="en-US" altLang="zh-CN" b="1" dirty="0" err="1" smtClean="0">
                <a:latin typeface="Book Antiqua" pitchFamily="18" charset="0"/>
              </a:rPr>
              <a:t>d</a:t>
            </a:r>
            <a:r>
              <a:rPr lang="en-US" altLang="zh-CN" b="1" i="1" dirty="0" err="1" smtClean="0">
                <a:latin typeface="Book Antiqua" pitchFamily="18" charset="0"/>
              </a:rPr>
              <a:t>G</a:t>
            </a:r>
            <a:r>
              <a:rPr lang="en-US" altLang="zh-CN" b="1" dirty="0" smtClean="0">
                <a:latin typeface="Book Antiqua" pitchFamily="18" charset="0"/>
              </a:rPr>
              <a:t> = </a:t>
            </a:r>
            <a:r>
              <a:rPr lang="en-US" altLang="zh-CN" b="1" dirty="0" smtClean="0">
                <a:latin typeface="Book Antiqua" pitchFamily="18" charset="0"/>
                <a:ea typeface="楷体_GB2312" pitchFamily="49" charset="-122"/>
                <a:cs typeface="Times New Roman" pitchFamily="18" charset="0"/>
              </a:rPr>
              <a:t>exp(-2</a:t>
            </a:r>
            <a:r>
              <a:rPr lang="en-US" altLang="zh-CN" b="1" i="1" dirty="0" smtClean="0">
                <a:latin typeface="Book Antiqua" pitchFamily="18" charset="0"/>
                <a:ea typeface="楷体_GB2312" pitchFamily="49" charset="-122"/>
                <a:cs typeface="Times New Roman" pitchFamily="18" charset="0"/>
              </a:rPr>
              <a:t>G</a:t>
            </a:r>
            <a:r>
              <a:rPr lang="en-US" altLang="zh-CN" b="1" dirty="0" smtClean="0">
                <a:latin typeface="Book Antiqua" pitchFamily="18" charset="0"/>
                <a:ea typeface="楷体_GB2312" pitchFamily="49" charset="-122"/>
                <a:cs typeface="Times New Roman" pitchFamily="18" charset="0"/>
              </a:rPr>
              <a:t>) – 2</a:t>
            </a:r>
            <a:r>
              <a:rPr lang="en-US" altLang="zh-CN" b="1" i="1" dirty="0" smtClean="0">
                <a:latin typeface="Book Antiqua" pitchFamily="18" charset="0"/>
                <a:ea typeface="楷体_GB2312" pitchFamily="49" charset="-122"/>
                <a:cs typeface="Times New Roman" pitchFamily="18" charset="0"/>
              </a:rPr>
              <a:t>G</a:t>
            </a:r>
            <a:r>
              <a:rPr lang="en-US" altLang="zh-CN" b="1" dirty="0" smtClean="0">
                <a:latin typeface="Book Antiqua" pitchFamily="18" charset="0"/>
                <a:ea typeface="楷体_GB2312" pitchFamily="49" charset="-122"/>
                <a:cs typeface="Times New Roman" pitchFamily="18" charset="0"/>
              </a:rPr>
              <a:t>×exp(-2</a:t>
            </a:r>
            <a:r>
              <a:rPr lang="en-US" altLang="zh-CN" b="1" i="1" dirty="0" smtClean="0">
                <a:latin typeface="Book Antiqua" pitchFamily="18" charset="0"/>
                <a:ea typeface="楷体_GB2312" pitchFamily="49" charset="-122"/>
                <a:cs typeface="Times New Roman" pitchFamily="18" charset="0"/>
              </a:rPr>
              <a:t>G</a:t>
            </a:r>
            <a:r>
              <a:rPr lang="en-US" altLang="zh-CN" b="1" dirty="0" smtClean="0">
                <a:latin typeface="Book Antiqua" pitchFamily="18" charset="0"/>
                <a:ea typeface="楷体_GB2312" pitchFamily="49" charset="-122"/>
                <a:cs typeface="Times New Roman" pitchFamily="18" charset="0"/>
              </a:rPr>
              <a:t>) = 0</a:t>
            </a:r>
          </a:p>
          <a:p>
            <a:r>
              <a:rPr lang="en-US" altLang="zh-CN" b="1" i="1" dirty="0" err="1" smtClean="0">
                <a:latin typeface="Book Antiqua" pitchFamily="18" charset="0"/>
                <a:ea typeface="楷体_GB2312" pitchFamily="49" charset="-122"/>
                <a:cs typeface="Times New Roman" pitchFamily="18" charset="0"/>
              </a:rPr>
              <a:t>G</a:t>
            </a:r>
            <a:r>
              <a:rPr lang="en-US" altLang="zh-CN" b="1" baseline="-25000" dirty="0" err="1" smtClean="0">
                <a:latin typeface="Book Antiqua" pitchFamily="18" charset="0"/>
                <a:ea typeface="楷体_GB2312" pitchFamily="49" charset="-122"/>
                <a:cs typeface="Times New Roman" pitchFamily="18" charset="0"/>
              </a:rPr>
              <a:t>max</a:t>
            </a:r>
            <a:r>
              <a:rPr lang="en-US" altLang="zh-CN" b="1" dirty="0" smtClean="0">
                <a:latin typeface="Book Antiqua" pitchFamily="18" charset="0"/>
                <a:ea typeface="楷体_GB2312" pitchFamily="49" charset="-122"/>
                <a:cs typeface="Times New Roman" pitchFamily="18" charset="0"/>
              </a:rPr>
              <a:t> = 1/2</a:t>
            </a:r>
          </a:p>
          <a:p>
            <a:r>
              <a:rPr lang="zh-CN" altLang="en-US" b="1" dirty="0" smtClean="0">
                <a:latin typeface="Book Antiqua" pitchFamily="18" charset="0"/>
              </a:rPr>
              <a:t>所以</a:t>
            </a:r>
            <a:r>
              <a:rPr lang="en-US" altLang="zh-CN" b="1" dirty="0" smtClean="0">
                <a:latin typeface="Book Antiqua" pitchFamily="18" charset="0"/>
              </a:rPr>
              <a:t>,  </a:t>
            </a:r>
            <a:r>
              <a:rPr lang="en-US" altLang="zh-CN" b="1" i="1" dirty="0" err="1" smtClean="0">
                <a:latin typeface="Book Antiqua" pitchFamily="18" charset="0"/>
              </a:rPr>
              <a:t>S</a:t>
            </a:r>
            <a:r>
              <a:rPr lang="en-US" altLang="zh-CN" b="1" baseline="-25000" dirty="0" err="1" smtClean="0">
                <a:latin typeface="Book Antiqua" pitchFamily="18" charset="0"/>
              </a:rPr>
              <a:t>max</a:t>
            </a:r>
            <a:r>
              <a:rPr lang="en-US" altLang="zh-CN" b="1" baseline="-25000" dirty="0" smtClean="0">
                <a:latin typeface="Book Antiqua" pitchFamily="18" charset="0"/>
              </a:rPr>
              <a:t> </a:t>
            </a:r>
            <a:r>
              <a:rPr lang="en-US" altLang="zh-CN" b="1" dirty="0" smtClean="0">
                <a:latin typeface="Book Antiqua" pitchFamily="18" charset="0"/>
              </a:rPr>
              <a:t>= 1/2e = 18.4%</a:t>
            </a:r>
            <a:endParaRPr lang="zh-CN" altLang="en-US" b="1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CSMA</a:t>
            </a:r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00694" y="1428736"/>
            <a:ext cx="3000396" cy="15370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 Box 37"/>
          <p:cNvSpPr txBox="1">
            <a:spLocks noChangeArrowheads="1"/>
          </p:cNvSpPr>
          <p:nvPr/>
        </p:nvSpPr>
        <p:spPr bwMode="auto">
          <a:xfrm>
            <a:off x="7143768" y="3214686"/>
            <a:ext cx="1285884" cy="462307"/>
          </a:xfrm>
          <a:prstGeom prst="rect">
            <a:avLst/>
          </a:prstGeom>
          <a:solidFill>
            <a:srgbClr val="00B0F0"/>
          </a:solidFill>
          <a:ln w="381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altLang="zh-CN" sz="2400" dirty="0" smtClean="0">
                <a:latin typeface="Arial" charset="0"/>
                <a:ea typeface="宋体" charset="-122"/>
              </a:rPr>
              <a:t>A</a:t>
            </a:r>
            <a:endParaRPr lang="en-US" altLang="zh-CN" sz="2400" dirty="0">
              <a:latin typeface="Arial" charset="0"/>
              <a:ea typeface="宋体" charset="-122"/>
            </a:endParaRPr>
          </a:p>
        </p:txBody>
      </p:sp>
      <p:sp>
        <p:nvSpPr>
          <p:cNvPr id="6" name="Text Box 37"/>
          <p:cNvSpPr txBox="1">
            <a:spLocks noChangeArrowheads="1"/>
          </p:cNvSpPr>
          <p:nvPr/>
        </p:nvSpPr>
        <p:spPr bwMode="auto">
          <a:xfrm>
            <a:off x="6357950" y="3857628"/>
            <a:ext cx="1285884" cy="462307"/>
          </a:xfrm>
          <a:prstGeom prst="rect">
            <a:avLst/>
          </a:prstGeom>
          <a:solidFill>
            <a:srgbClr val="00B0F0">
              <a:alpha val="7000"/>
            </a:srgbClr>
          </a:solidFill>
          <a:ln w="38100">
            <a:solidFill>
              <a:schemeClr val="accent1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altLang="zh-CN" sz="2400" dirty="0" smtClean="0">
                <a:latin typeface="Arial" charset="0"/>
                <a:ea typeface="宋体" charset="-122"/>
              </a:rPr>
              <a:t>B</a:t>
            </a:r>
            <a:endParaRPr lang="en-US" altLang="zh-CN" sz="2400" dirty="0">
              <a:latin typeface="Arial" charset="0"/>
              <a:ea typeface="宋体" charset="-122"/>
            </a:endParaRPr>
          </a:p>
        </p:txBody>
      </p:sp>
      <p:sp>
        <p:nvSpPr>
          <p:cNvPr id="7" name="Text Box 37"/>
          <p:cNvSpPr txBox="1">
            <a:spLocks noChangeArrowheads="1"/>
          </p:cNvSpPr>
          <p:nvPr/>
        </p:nvSpPr>
        <p:spPr bwMode="auto">
          <a:xfrm>
            <a:off x="5786446" y="4500570"/>
            <a:ext cx="1285884" cy="462307"/>
          </a:xfrm>
          <a:prstGeom prst="rect">
            <a:avLst/>
          </a:prstGeom>
          <a:solidFill>
            <a:srgbClr val="00B0F0"/>
          </a:solidFill>
          <a:ln w="381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altLang="zh-CN" sz="2400" dirty="0" smtClean="0">
                <a:latin typeface="Arial" charset="0"/>
                <a:ea typeface="宋体" charset="-122"/>
              </a:rPr>
              <a:t>B</a:t>
            </a:r>
            <a:endParaRPr lang="en-US" altLang="zh-CN" sz="2400" dirty="0">
              <a:latin typeface="Arial" charset="0"/>
              <a:ea typeface="宋体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rot="5400000">
            <a:off x="6762396" y="4596190"/>
            <a:ext cx="1762876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5400000">
            <a:off x="6514330" y="4915694"/>
            <a:ext cx="1116000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715272" y="3929066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Book Antiqua" pitchFamily="18" charset="0"/>
              </a:rPr>
              <a:t>CS</a:t>
            </a:r>
            <a:endParaRPr lang="zh-CN" altLang="en-US" dirty="0">
              <a:latin typeface="Book Antiqua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43636" y="5000636"/>
            <a:ext cx="846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Book Antiqua" pitchFamily="18" charset="0"/>
              </a:rPr>
              <a:t>No CS</a:t>
            </a:r>
            <a:endParaRPr lang="zh-CN" altLang="en-US" dirty="0">
              <a:latin typeface="Book Antiqua" pitchFamily="18" charset="0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7072330" y="5143512"/>
            <a:ext cx="582053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7715272" y="4572008"/>
            <a:ext cx="110799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Book Antiqua" pitchFamily="18" charset="0"/>
              </a:rPr>
              <a:t>等待时长</a:t>
            </a:r>
            <a:endParaRPr lang="en-US" altLang="zh-CN" dirty="0" smtClean="0">
              <a:latin typeface="Book Antiqua" pitchFamily="18" charset="0"/>
            </a:endParaRPr>
          </a:p>
          <a:p>
            <a:r>
              <a:rPr lang="en-US" altLang="zh-CN" dirty="0" smtClean="0">
                <a:latin typeface="Book Antiqua" pitchFamily="18" charset="0"/>
              </a:rPr>
              <a:t>~64B</a:t>
            </a:r>
          </a:p>
          <a:p>
            <a:r>
              <a:rPr lang="en-US" altLang="zh-CN" dirty="0" smtClean="0">
                <a:latin typeface="Book Antiqua" pitchFamily="18" charset="0"/>
              </a:rPr>
              <a:t>51.2us</a:t>
            </a:r>
            <a:endParaRPr lang="zh-CN" altLang="en-US" dirty="0">
              <a:latin typeface="Book Antiqua" pitchFamily="18" charset="0"/>
            </a:endParaRPr>
          </a:p>
        </p:txBody>
      </p:sp>
      <p:pic>
        <p:nvPicPr>
          <p:cNvPr id="20" name="图片 19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1428736"/>
            <a:ext cx="3714776" cy="47863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3" name="矩形 22"/>
          <p:cNvSpPr/>
          <p:nvPr/>
        </p:nvSpPr>
        <p:spPr>
          <a:xfrm>
            <a:off x="4572000" y="3357562"/>
            <a:ext cx="1353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err="1" smtClean="0"/>
              <a:t>S</a:t>
            </a:r>
            <a:r>
              <a:rPr lang="en-US" altLang="zh-CN" baseline="-25000" dirty="0" err="1" smtClean="0"/>
              <a:t>max</a:t>
            </a:r>
            <a:r>
              <a:rPr lang="en-US" altLang="zh-CN" dirty="0" smtClean="0"/>
              <a:t> &gt; 37%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 rot="10800000" flipH="1" flipV="1">
            <a:off x="4143372" y="1428736"/>
            <a:ext cx="428628" cy="923330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Book Antiqua" pitchFamily="18" charset="0"/>
              </a:rPr>
              <a:t>专</a:t>
            </a:r>
            <a:endParaRPr lang="en-US" altLang="zh-CN" dirty="0" smtClean="0">
              <a:latin typeface="Book Antiqua" pitchFamily="18" charset="0"/>
            </a:endParaRPr>
          </a:p>
          <a:p>
            <a:r>
              <a:rPr lang="zh-CN" altLang="en-US" dirty="0" smtClean="0">
                <a:latin typeface="Book Antiqua" pitchFamily="18" charset="0"/>
              </a:rPr>
              <a:t>利</a:t>
            </a:r>
            <a:endParaRPr lang="en-US" altLang="zh-CN" dirty="0" smtClean="0">
              <a:latin typeface="Book Antiqua" pitchFamily="18" charset="0"/>
            </a:endParaRPr>
          </a:p>
          <a:p>
            <a:r>
              <a:rPr lang="zh-CN" altLang="en-US" dirty="0" smtClean="0">
                <a:latin typeface="Book Antiqua" pitchFamily="18" charset="0"/>
              </a:rPr>
              <a:t>图</a:t>
            </a:r>
            <a:endParaRPr lang="zh-CN" altLang="en-US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743216" y="1643050"/>
          <a:ext cx="4400552" cy="3328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ysClr val="windowText" lastClr="000000"/>
                </a:solidFill>
              </a:rPr>
              <a:t>第二章</a:t>
            </a:r>
            <a:r>
              <a:rPr lang="en-US" altLang="zh-CN" dirty="0" smtClean="0">
                <a:solidFill>
                  <a:sysClr val="windowText" lastClr="000000"/>
                </a:solidFill>
              </a:rPr>
              <a:t> </a:t>
            </a:r>
            <a:r>
              <a:rPr lang="zh-CN" altLang="zh-CN" dirty="0" smtClean="0">
                <a:solidFill>
                  <a:sysClr val="windowText" lastClr="000000"/>
                </a:solidFill>
              </a:rPr>
              <a:t>通信网</a:t>
            </a:r>
            <a:r>
              <a:rPr lang="zh-CN" altLang="en-US" dirty="0" smtClean="0">
                <a:solidFill>
                  <a:sysClr val="windowText" lastClr="000000"/>
                </a:solidFill>
              </a:rPr>
              <a:t>业务与承载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TDM</a:t>
            </a:r>
            <a:r>
              <a:rPr lang="zh-CN" altLang="en-US" dirty="0" smtClean="0"/>
              <a:t>封装和</a:t>
            </a:r>
            <a:r>
              <a:rPr lang="en-US" altLang="zh-CN" dirty="0" smtClean="0"/>
              <a:t>STDM</a:t>
            </a:r>
            <a:r>
              <a:rPr lang="zh-CN" altLang="en-US" dirty="0" smtClean="0"/>
              <a:t>封装</a:t>
            </a:r>
            <a:endParaRPr lang="zh-CN" altLang="en-US" dirty="0"/>
          </a:p>
        </p:txBody>
      </p:sp>
      <p:pic>
        <p:nvPicPr>
          <p:cNvPr id="4" name="Picture 4" descr="http://www.epdoc.cn/uploads/allimg/c100608/12Ka13RZ-3935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528757"/>
            <a:ext cx="6286544" cy="37222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5314970"/>
            <a:ext cx="6286500" cy="971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 Box 37"/>
          <p:cNvSpPr txBox="1">
            <a:spLocks noChangeArrowheads="1"/>
          </p:cNvSpPr>
          <p:nvPr/>
        </p:nvSpPr>
        <p:spPr bwMode="auto">
          <a:xfrm>
            <a:off x="7018790" y="2836138"/>
            <a:ext cx="1793761" cy="462307"/>
          </a:xfrm>
          <a:prstGeom prst="rect">
            <a:avLst/>
          </a:prstGeom>
          <a:solidFill>
            <a:srgbClr val="FFFF00"/>
          </a:solidFill>
          <a:ln w="381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CN" sz="2400" dirty="0" smtClean="0">
                <a:latin typeface="Arial" charset="0"/>
                <a:ea typeface="宋体" charset="-122"/>
              </a:rPr>
              <a:t>Prob.2 </a:t>
            </a:r>
            <a:r>
              <a:rPr lang="zh-CN" altLang="en-US" sz="2400" dirty="0" smtClean="0">
                <a:latin typeface="Arial" charset="0"/>
                <a:ea typeface="宋体" charset="-122"/>
              </a:rPr>
              <a:t>帧长</a:t>
            </a:r>
            <a:endParaRPr lang="en-US" altLang="zh-CN" sz="2400" dirty="0">
              <a:latin typeface="Arial" charset="0"/>
              <a:ea typeface="宋体" charset="-122"/>
            </a:endParaRPr>
          </a:p>
        </p:txBody>
      </p:sp>
      <p:sp>
        <p:nvSpPr>
          <p:cNvPr id="7" name="Text Box 37"/>
          <p:cNvSpPr txBox="1">
            <a:spLocks noChangeArrowheads="1"/>
          </p:cNvSpPr>
          <p:nvPr/>
        </p:nvSpPr>
        <p:spPr bwMode="auto">
          <a:xfrm>
            <a:off x="7018582" y="3336204"/>
            <a:ext cx="1928826" cy="1324081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 algn="l" eaLnBrk="0" hangingPunct="0"/>
            <a:r>
              <a:rPr lang="en-US" altLang="zh-CN" sz="2000" dirty="0" smtClean="0">
                <a:latin typeface="Arial" charset="0"/>
                <a:ea typeface="宋体" charset="-122"/>
              </a:rPr>
              <a:t>Ex for ATM</a:t>
            </a:r>
          </a:p>
          <a:p>
            <a:pPr algn="l" eaLnBrk="0" hangingPunct="0"/>
            <a:r>
              <a:rPr lang="en-US" altLang="zh-CN" sz="2000" dirty="0" smtClean="0">
                <a:latin typeface="Arial" charset="0"/>
                <a:ea typeface="宋体" charset="-122"/>
              </a:rPr>
              <a:t>1)64B by USA</a:t>
            </a:r>
          </a:p>
          <a:p>
            <a:pPr algn="l" eaLnBrk="0" hangingPunct="0"/>
            <a:r>
              <a:rPr lang="en-US" altLang="zh-CN" sz="2000" dirty="0" smtClean="0">
                <a:latin typeface="Arial" charset="0"/>
                <a:ea typeface="宋体" charset="-122"/>
              </a:rPr>
              <a:t>2)32B by FRA</a:t>
            </a:r>
          </a:p>
          <a:p>
            <a:pPr algn="l" eaLnBrk="0" hangingPunct="0"/>
            <a:r>
              <a:rPr lang="en-US" altLang="zh-CN" sz="2000" dirty="0" smtClean="0">
                <a:latin typeface="Arial" charset="0"/>
                <a:ea typeface="宋体" charset="-122"/>
              </a:rPr>
              <a:t>3)48(+5)</a:t>
            </a:r>
            <a:endParaRPr lang="en-US" altLang="zh-CN" sz="2000" dirty="0">
              <a:latin typeface="Arial" charset="0"/>
              <a:ea typeface="宋体" charset="-122"/>
            </a:endParaRPr>
          </a:p>
        </p:txBody>
      </p:sp>
      <p:sp>
        <p:nvSpPr>
          <p:cNvPr id="8" name="Text Box 37"/>
          <p:cNvSpPr txBox="1">
            <a:spLocks noChangeArrowheads="1"/>
          </p:cNvSpPr>
          <p:nvPr/>
        </p:nvSpPr>
        <p:spPr bwMode="auto">
          <a:xfrm>
            <a:off x="6986842" y="1500174"/>
            <a:ext cx="1800000" cy="462307"/>
          </a:xfrm>
          <a:prstGeom prst="rect">
            <a:avLst/>
          </a:prstGeom>
          <a:solidFill>
            <a:srgbClr val="FFFF00"/>
          </a:solidFill>
          <a:ln w="381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CN" sz="2400" dirty="0" smtClean="0">
                <a:latin typeface="Arial" charset="0"/>
                <a:ea typeface="宋体" charset="-122"/>
              </a:rPr>
              <a:t>Prob.1 </a:t>
            </a:r>
            <a:r>
              <a:rPr lang="zh-CN" altLang="en-US" sz="2400" dirty="0" smtClean="0">
                <a:latin typeface="Arial" charset="0"/>
                <a:ea typeface="宋体" charset="-122"/>
              </a:rPr>
              <a:t>同步</a:t>
            </a:r>
            <a:endParaRPr lang="en-US" altLang="zh-CN" sz="2400" dirty="0">
              <a:latin typeface="Arial" charset="0"/>
              <a:ea typeface="宋体" charset="-122"/>
            </a:endParaRPr>
          </a:p>
        </p:txBody>
      </p:sp>
      <p:sp>
        <p:nvSpPr>
          <p:cNvPr id="9" name="Text Box 37"/>
          <p:cNvSpPr txBox="1">
            <a:spLocks noChangeArrowheads="1"/>
          </p:cNvSpPr>
          <p:nvPr/>
        </p:nvSpPr>
        <p:spPr bwMode="auto">
          <a:xfrm>
            <a:off x="7000892" y="2000240"/>
            <a:ext cx="1800000" cy="708528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 algn="l" eaLnBrk="0" hangingPunct="0"/>
            <a:r>
              <a:rPr lang="en-US" altLang="zh-CN" sz="2000" dirty="0" smtClean="0">
                <a:latin typeface="Arial" charset="0"/>
                <a:ea typeface="宋体" charset="-122"/>
              </a:rPr>
              <a:t>T1: 1544 kb/s</a:t>
            </a:r>
          </a:p>
          <a:p>
            <a:pPr algn="l" eaLnBrk="0" hangingPunct="0"/>
            <a:r>
              <a:rPr lang="en-US" altLang="zh-CN" sz="2000" dirty="0" smtClean="0">
                <a:latin typeface="Arial" charset="0"/>
                <a:ea typeface="宋体" charset="-122"/>
              </a:rPr>
              <a:t>E1: 2048 kb/s</a:t>
            </a:r>
            <a:endParaRPr lang="en-US" altLang="zh-CN" sz="2000" dirty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5427209"/>
              </p:ext>
            </p:extLst>
          </p:nvPr>
        </p:nvGraphicFramePr>
        <p:xfrm>
          <a:off x="2743216" y="1643050"/>
          <a:ext cx="4400552" cy="3328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ysClr val="windowText" lastClr="000000"/>
                </a:solidFill>
              </a:rPr>
              <a:t>第二章</a:t>
            </a:r>
            <a:r>
              <a:rPr lang="en-US" altLang="zh-CN" dirty="0" smtClean="0">
                <a:solidFill>
                  <a:sysClr val="windowText" lastClr="000000"/>
                </a:solidFill>
              </a:rPr>
              <a:t> </a:t>
            </a:r>
            <a:r>
              <a:rPr lang="zh-CN" altLang="zh-CN" dirty="0" smtClean="0">
                <a:solidFill>
                  <a:sysClr val="windowText" lastClr="000000"/>
                </a:solidFill>
              </a:rPr>
              <a:t>通信网</a:t>
            </a:r>
            <a:r>
              <a:rPr lang="zh-CN" altLang="en-US" dirty="0" smtClean="0">
                <a:solidFill>
                  <a:sysClr val="windowText" lastClr="000000"/>
                </a:solidFill>
              </a:rPr>
              <a:t>业务与承载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743216" y="1643050"/>
          <a:ext cx="4400552" cy="3328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ysClr val="windowText" lastClr="000000"/>
                </a:solidFill>
              </a:rPr>
              <a:t>第二章</a:t>
            </a:r>
            <a:r>
              <a:rPr lang="en-US" altLang="zh-CN" dirty="0" smtClean="0">
                <a:solidFill>
                  <a:sysClr val="windowText" lastClr="000000"/>
                </a:solidFill>
              </a:rPr>
              <a:t> </a:t>
            </a:r>
            <a:r>
              <a:rPr lang="zh-CN" altLang="zh-CN" dirty="0" smtClean="0">
                <a:solidFill>
                  <a:sysClr val="windowText" lastClr="000000"/>
                </a:solidFill>
              </a:rPr>
              <a:t>通信网</a:t>
            </a:r>
            <a:r>
              <a:rPr lang="zh-CN" altLang="en-US" dirty="0" smtClean="0">
                <a:solidFill>
                  <a:sysClr val="windowText" lastClr="000000"/>
                </a:solidFill>
              </a:rPr>
              <a:t>业务与承载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Line 222"/>
          <p:cNvSpPr>
            <a:spLocks noChangeShapeType="1"/>
          </p:cNvSpPr>
          <p:nvPr/>
        </p:nvSpPr>
        <p:spPr bwMode="auto">
          <a:xfrm>
            <a:off x="2071670" y="2071678"/>
            <a:ext cx="876296" cy="28575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3" name="Line 222"/>
          <p:cNvSpPr>
            <a:spLocks noChangeShapeType="1"/>
          </p:cNvSpPr>
          <p:nvPr/>
        </p:nvSpPr>
        <p:spPr bwMode="auto">
          <a:xfrm>
            <a:off x="6357950" y="3681410"/>
            <a:ext cx="1143008" cy="3905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2" name="Line 222"/>
          <p:cNvSpPr>
            <a:spLocks noChangeShapeType="1"/>
          </p:cNvSpPr>
          <p:nvPr/>
        </p:nvSpPr>
        <p:spPr bwMode="auto">
          <a:xfrm flipV="1">
            <a:off x="1214414" y="3857628"/>
            <a:ext cx="1447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" name="Line 222"/>
          <p:cNvSpPr>
            <a:spLocks noChangeShapeType="1"/>
          </p:cNvSpPr>
          <p:nvPr/>
        </p:nvSpPr>
        <p:spPr bwMode="auto">
          <a:xfrm flipV="1">
            <a:off x="5786446" y="2000240"/>
            <a:ext cx="857256" cy="35719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E2E</a:t>
            </a:r>
            <a:r>
              <a:rPr lang="zh-CN" altLang="en-US" dirty="0" smtClean="0"/>
              <a:t>传送功能分布</a:t>
            </a:r>
            <a:endParaRPr lang="zh-CN" altLang="en-US" dirty="0"/>
          </a:p>
        </p:txBody>
      </p:sp>
      <p:sp>
        <p:nvSpPr>
          <p:cNvPr id="4" name="Line 220"/>
          <p:cNvSpPr>
            <a:spLocks noChangeShapeType="1"/>
          </p:cNvSpPr>
          <p:nvPr/>
        </p:nvSpPr>
        <p:spPr bwMode="auto">
          <a:xfrm flipH="1">
            <a:off x="2695572" y="2333620"/>
            <a:ext cx="22860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" name="Line 221"/>
          <p:cNvSpPr>
            <a:spLocks noChangeShapeType="1"/>
          </p:cNvSpPr>
          <p:nvPr/>
        </p:nvSpPr>
        <p:spPr bwMode="auto">
          <a:xfrm flipH="1" flipV="1">
            <a:off x="2924172" y="2333620"/>
            <a:ext cx="1447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" name="Line 222"/>
          <p:cNvSpPr>
            <a:spLocks noChangeShapeType="1"/>
          </p:cNvSpPr>
          <p:nvPr/>
        </p:nvSpPr>
        <p:spPr bwMode="auto">
          <a:xfrm flipV="1">
            <a:off x="4371972" y="2333620"/>
            <a:ext cx="1447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" name="Line 223"/>
          <p:cNvSpPr>
            <a:spLocks noChangeShapeType="1"/>
          </p:cNvSpPr>
          <p:nvPr/>
        </p:nvSpPr>
        <p:spPr bwMode="auto">
          <a:xfrm>
            <a:off x="5819772" y="2333620"/>
            <a:ext cx="533400" cy="1371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" name="Line 224"/>
          <p:cNvSpPr>
            <a:spLocks noChangeShapeType="1"/>
          </p:cNvSpPr>
          <p:nvPr/>
        </p:nvSpPr>
        <p:spPr bwMode="auto">
          <a:xfrm flipV="1">
            <a:off x="4905372" y="3705220"/>
            <a:ext cx="1447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" name="Line 225"/>
          <p:cNvSpPr>
            <a:spLocks noChangeShapeType="1"/>
          </p:cNvSpPr>
          <p:nvPr/>
        </p:nvSpPr>
        <p:spPr bwMode="auto">
          <a:xfrm flipH="1" flipV="1">
            <a:off x="4371972" y="2943220"/>
            <a:ext cx="53340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" name="Line 226"/>
          <p:cNvSpPr>
            <a:spLocks noChangeShapeType="1"/>
          </p:cNvSpPr>
          <p:nvPr/>
        </p:nvSpPr>
        <p:spPr bwMode="auto">
          <a:xfrm flipV="1">
            <a:off x="2771772" y="2943220"/>
            <a:ext cx="16002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" name="Line 227"/>
          <p:cNvSpPr>
            <a:spLocks noChangeShapeType="1"/>
          </p:cNvSpPr>
          <p:nvPr/>
        </p:nvSpPr>
        <p:spPr bwMode="auto">
          <a:xfrm>
            <a:off x="2695572" y="3857620"/>
            <a:ext cx="22098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" name="Oval 228"/>
          <p:cNvSpPr>
            <a:spLocks noChangeArrowheads="1"/>
          </p:cNvSpPr>
          <p:nvPr/>
        </p:nvSpPr>
        <p:spPr bwMode="auto">
          <a:xfrm>
            <a:off x="2466972" y="36290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A</a:t>
            </a:r>
          </a:p>
        </p:txBody>
      </p:sp>
      <p:sp>
        <p:nvSpPr>
          <p:cNvPr id="13" name="Oval 229"/>
          <p:cNvSpPr>
            <a:spLocks noChangeArrowheads="1"/>
          </p:cNvSpPr>
          <p:nvPr/>
        </p:nvSpPr>
        <p:spPr bwMode="auto">
          <a:xfrm>
            <a:off x="2695572" y="21050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E</a:t>
            </a:r>
          </a:p>
        </p:txBody>
      </p:sp>
      <p:sp>
        <p:nvSpPr>
          <p:cNvPr id="14" name="Oval 230"/>
          <p:cNvSpPr>
            <a:spLocks noChangeArrowheads="1"/>
          </p:cNvSpPr>
          <p:nvPr/>
        </p:nvSpPr>
        <p:spPr bwMode="auto">
          <a:xfrm>
            <a:off x="4143372" y="27146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F</a:t>
            </a:r>
          </a:p>
        </p:txBody>
      </p:sp>
      <p:sp>
        <p:nvSpPr>
          <p:cNvPr id="15" name="Oval 231"/>
          <p:cNvSpPr>
            <a:spLocks noChangeArrowheads="1"/>
          </p:cNvSpPr>
          <p:nvPr/>
        </p:nvSpPr>
        <p:spPr bwMode="auto">
          <a:xfrm>
            <a:off x="5591172" y="21050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 dirty="0">
                <a:solidFill>
                  <a:srgbClr val="FFFF99"/>
                </a:solidFill>
                <a:ea typeface="宋体" charset="-122"/>
              </a:rPr>
              <a:t>C</a:t>
            </a:r>
          </a:p>
        </p:txBody>
      </p:sp>
      <p:sp>
        <p:nvSpPr>
          <p:cNvPr id="16" name="Oval 232"/>
          <p:cNvSpPr>
            <a:spLocks noChangeArrowheads="1"/>
          </p:cNvSpPr>
          <p:nvPr/>
        </p:nvSpPr>
        <p:spPr bwMode="auto">
          <a:xfrm>
            <a:off x="6124572" y="34766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D</a:t>
            </a:r>
          </a:p>
        </p:txBody>
      </p:sp>
      <p:sp>
        <p:nvSpPr>
          <p:cNvPr id="17" name="Oval 233"/>
          <p:cNvSpPr>
            <a:spLocks noChangeArrowheads="1"/>
          </p:cNvSpPr>
          <p:nvPr/>
        </p:nvSpPr>
        <p:spPr bwMode="auto">
          <a:xfrm>
            <a:off x="4676772" y="39338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B</a:t>
            </a:r>
          </a:p>
        </p:txBody>
      </p:sp>
      <p:sp>
        <p:nvSpPr>
          <p:cNvPr id="18" name="Text Box 234"/>
          <p:cNvSpPr txBox="1">
            <a:spLocks noChangeArrowheads="1"/>
          </p:cNvSpPr>
          <p:nvPr/>
        </p:nvSpPr>
        <p:spPr bwMode="auto">
          <a:xfrm>
            <a:off x="2466972" y="286702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>
                <a:ea typeface="宋体" charset="-122"/>
              </a:rPr>
              <a:t>2</a:t>
            </a:r>
          </a:p>
        </p:txBody>
      </p:sp>
      <p:sp>
        <p:nvSpPr>
          <p:cNvPr id="19" name="Text Box 235"/>
          <p:cNvSpPr txBox="1">
            <a:spLocks noChangeArrowheads="1"/>
          </p:cNvSpPr>
          <p:nvPr/>
        </p:nvSpPr>
        <p:spPr bwMode="auto">
          <a:xfrm>
            <a:off x="3533772" y="225742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>
                <a:ea typeface="宋体" charset="-122"/>
              </a:rPr>
              <a:t>3</a:t>
            </a:r>
          </a:p>
        </p:txBody>
      </p:sp>
      <p:sp>
        <p:nvSpPr>
          <p:cNvPr id="20" name="Text Box 236"/>
          <p:cNvSpPr txBox="1">
            <a:spLocks noChangeArrowheads="1"/>
          </p:cNvSpPr>
          <p:nvPr/>
        </p:nvSpPr>
        <p:spPr bwMode="auto">
          <a:xfrm>
            <a:off x="3228972" y="309562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>
                <a:ea typeface="宋体" charset="-122"/>
              </a:rPr>
              <a:t>6</a:t>
            </a:r>
          </a:p>
        </p:txBody>
      </p:sp>
      <p:sp>
        <p:nvSpPr>
          <p:cNvPr id="21" name="Text Box 237"/>
          <p:cNvSpPr txBox="1">
            <a:spLocks noChangeArrowheads="1"/>
          </p:cNvSpPr>
          <p:nvPr/>
        </p:nvSpPr>
        <p:spPr bwMode="auto">
          <a:xfrm>
            <a:off x="3762372" y="370522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>
                <a:ea typeface="宋体" charset="-122"/>
              </a:rPr>
              <a:t>4</a:t>
            </a:r>
          </a:p>
        </p:txBody>
      </p:sp>
      <p:sp>
        <p:nvSpPr>
          <p:cNvPr id="22" name="Text Box 238"/>
          <p:cNvSpPr txBox="1">
            <a:spLocks noChangeArrowheads="1"/>
          </p:cNvSpPr>
          <p:nvPr/>
        </p:nvSpPr>
        <p:spPr bwMode="auto">
          <a:xfrm>
            <a:off x="4676772" y="332422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>
                <a:ea typeface="宋体" charset="-122"/>
              </a:rPr>
              <a:t>1</a:t>
            </a:r>
          </a:p>
        </p:txBody>
      </p:sp>
      <p:sp>
        <p:nvSpPr>
          <p:cNvPr id="23" name="Text Box 239"/>
          <p:cNvSpPr txBox="1">
            <a:spLocks noChangeArrowheads="1"/>
          </p:cNvSpPr>
          <p:nvPr/>
        </p:nvSpPr>
        <p:spPr bwMode="auto">
          <a:xfrm>
            <a:off x="4829172" y="233362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>
                <a:ea typeface="宋体" charset="-122"/>
              </a:rPr>
              <a:t>1</a:t>
            </a:r>
          </a:p>
        </p:txBody>
      </p:sp>
      <p:sp>
        <p:nvSpPr>
          <p:cNvPr id="24" name="Text Box 240"/>
          <p:cNvSpPr txBox="1">
            <a:spLocks noChangeArrowheads="1"/>
          </p:cNvSpPr>
          <p:nvPr/>
        </p:nvSpPr>
        <p:spPr bwMode="auto">
          <a:xfrm>
            <a:off x="6048372" y="271462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>
                <a:ea typeface="宋体" charset="-122"/>
              </a:rPr>
              <a:t>1</a:t>
            </a:r>
          </a:p>
        </p:txBody>
      </p:sp>
      <p:sp>
        <p:nvSpPr>
          <p:cNvPr id="25" name="Text Box 241"/>
          <p:cNvSpPr txBox="1">
            <a:spLocks noChangeArrowheads="1"/>
          </p:cNvSpPr>
          <p:nvPr/>
        </p:nvSpPr>
        <p:spPr bwMode="auto">
          <a:xfrm>
            <a:off x="5514972" y="355282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>
                <a:ea typeface="宋体" charset="-122"/>
              </a:rPr>
              <a:t>3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714488"/>
            <a:ext cx="785818" cy="662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4071942"/>
            <a:ext cx="1000132" cy="5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68" y="3714752"/>
            <a:ext cx="785818" cy="662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7950" y="1714488"/>
            <a:ext cx="1000132" cy="5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矩形 34"/>
          <p:cNvSpPr/>
          <p:nvPr/>
        </p:nvSpPr>
        <p:spPr>
          <a:xfrm>
            <a:off x="5656259" y="791158"/>
            <a:ext cx="3244283" cy="923330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路由选择：离不开中间节点</a:t>
            </a:r>
            <a:endParaRPr lang="en-US" altLang="zh-CN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差错控制：可以放在中间节点</a:t>
            </a:r>
            <a:endParaRPr lang="en-US" altLang="zh-CN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安全控制：不宜放在中间节点</a:t>
            </a:r>
            <a:endParaRPr lang="en-US" altLang="zh-CN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cxnSp>
        <p:nvCxnSpPr>
          <p:cNvPr id="37" name="直接箭头连接符 36"/>
          <p:cNvCxnSpPr>
            <a:stCxn id="27" idx="0"/>
            <a:endCxn id="30" idx="1"/>
          </p:cNvCxnSpPr>
          <p:nvPr/>
        </p:nvCxnSpPr>
        <p:spPr>
          <a:xfrm rot="5400000" flipH="1" flipV="1">
            <a:off x="2920960" y="634952"/>
            <a:ext cx="2087634" cy="4786346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638144" y="4725144"/>
            <a:ext cx="8001056" cy="1323439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600" dirty="0" err="1" smtClean="0"/>
              <a:t>Saltzer</a:t>
            </a:r>
            <a:r>
              <a:rPr lang="en-US" altLang="zh-CN" sz="1600" dirty="0" smtClean="0"/>
              <a:t>, J H, Reed D P, and Clark D </a:t>
            </a:r>
            <a:r>
              <a:rPr lang="en-US" altLang="zh-CN" sz="1600" dirty="0" err="1" smtClean="0"/>
              <a:t>D</a:t>
            </a:r>
            <a:r>
              <a:rPr lang="en-US" altLang="zh-CN" sz="1600" dirty="0" smtClean="0"/>
              <a:t>. </a:t>
            </a:r>
            <a:r>
              <a:rPr lang="en-US" altLang="zh-CN" sz="1600" i="1" dirty="0" smtClean="0"/>
              <a:t>End-to-End Arguments in System Design</a:t>
            </a:r>
            <a:r>
              <a:rPr lang="en-US" altLang="zh-CN" sz="1600" dirty="0" smtClean="0"/>
              <a:t>.  ACM Transactions on Computer Systems. 1984, 2(4):277-288.</a:t>
            </a:r>
          </a:p>
          <a:p>
            <a:r>
              <a:rPr lang="en-US" altLang="zh-CN" sz="1200" dirty="0" smtClean="0"/>
              <a:t>[</a:t>
            </a:r>
            <a:r>
              <a:rPr lang="zh-CN" altLang="en-US" sz="1200" dirty="0" smtClean="0"/>
              <a:t>评价</a:t>
            </a:r>
            <a:r>
              <a:rPr lang="en-US" altLang="zh-CN" sz="1200" dirty="0" smtClean="0"/>
              <a:t>]</a:t>
            </a:r>
          </a:p>
          <a:p>
            <a:r>
              <a:rPr lang="zh-CN" altLang="en-US" sz="1200" dirty="0" smtClean="0"/>
              <a:t>   被引用</a:t>
            </a:r>
            <a:r>
              <a:rPr lang="en-US" altLang="zh-CN" sz="1200" dirty="0" smtClean="0"/>
              <a:t>2345</a:t>
            </a:r>
            <a:r>
              <a:rPr lang="zh-CN" altLang="en-US" sz="1200" dirty="0" smtClean="0"/>
              <a:t>次，</a:t>
            </a:r>
            <a:r>
              <a:rPr lang="en-US" altLang="zh-CN" sz="1200" dirty="0" smtClean="0"/>
              <a:t>201402</a:t>
            </a:r>
            <a:r>
              <a:rPr lang="zh-CN" altLang="en-US" sz="1200" dirty="0" smtClean="0"/>
              <a:t>；</a:t>
            </a:r>
            <a:r>
              <a:rPr lang="en-US" altLang="zh-CN" sz="1200" dirty="0" smtClean="0"/>
              <a:t>2011IF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>1.793</a:t>
            </a:r>
          </a:p>
          <a:p>
            <a:r>
              <a:rPr lang="zh-CN" altLang="en-US" sz="1200" dirty="0" smtClean="0"/>
              <a:t>   对比 </a:t>
            </a:r>
            <a:r>
              <a:rPr lang="en-US" altLang="zh-CN" sz="1200" dirty="0" smtClean="0"/>
              <a:t>The scientific approach to cancer control. CA: A Cancer Journal for Clinicians, 1984, 34(6): 328-332. </a:t>
            </a:r>
            <a:r>
              <a:rPr lang="zh-CN" altLang="en-US" sz="1200" dirty="0" smtClean="0"/>
              <a:t>被引用   </a:t>
            </a:r>
            <a:endParaRPr lang="en-US" altLang="zh-CN" sz="1200" dirty="0" smtClean="0"/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78</a:t>
            </a:r>
            <a:r>
              <a:rPr lang="zh-CN" altLang="en-US" sz="1200" dirty="0" smtClean="0"/>
              <a:t>次，</a:t>
            </a:r>
            <a:r>
              <a:rPr lang="en-US" altLang="zh-CN" sz="1200" dirty="0" smtClean="0"/>
              <a:t>2012IF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>101.78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52678" indent="-742950">
              <a:buFont typeface="+mj-ea"/>
              <a:buAutoNum type="circleNumDbPlain"/>
            </a:pPr>
            <a:r>
              <a:rPr lang="en-US" altLang="zh-CN" sz="3600" dirty="0"/>
              <a:t>P2P</a:t>
            </a:r>
            <a:r>
              <a:rPr lang="zh-CN" altLang="en-US" sz="3600" dirty="0"/>
              <a:t>与</a:t>
            </a:r>
            <a:r>
              <a:rPr lang="en-US" altLang="zh-CN" sz="3600" dirty="0"/>
              <a:t>E2E</a:t>
            </a:r>
            <a:r>
              <a:rPr lang="zh-CN" altLang="en-US" sz="3600" dirty="0"/>
              <a:t>的重传次数对比</a:t>
            </a:r>
            <a:endParaRPr lang="en-US" altLang="zh-CN" sz="3600" dirty="0"/>
          </a:p>
          <a:p>
            <a:pPr marL="852678" indent="-742950">
              <a:buFont typeface="+mj-ea"/>
              <a:buAutoNum type="circleNumDbPlain"/>
            </a:pPr>
            <a:r>
              <a:rPr lang="zh-CN" altLang="en-US" sz="3600" dirty="0" smtClean="0"/>
              <a:t>延时对比，忽略重传处理用时</a:t>
            </a:r>
            <a:endParaRPr lang="en-US" altLang="zh-CN" sz="3600" dirty="0" smtClean="0"/>
          </a:p>
          <a:p>
            <a:pPr marL="852678" indent="-742950">
              <a:buFont typeface="+mj-ea"/>
              <a:buAutoNum type="circleNumDbPlain"/>
            </a:pPr>
            <a:r>
              <a:rPr lang="zh-CN" altLang="en-US" sz="3600" dirty="0" smtClean="0"/>
              <a:t>考虑重传时间</a:t>
            </a:r>
            <a:endParaRPr lang="en-US" altLang="zh-CN" sz="3600" dirty="0" smtClean="0"/>
          </a:p>
          <a:p>
            <a:pPr marL="852678" indent="-742950">
              <a:buFont typeface="+mj-ea"/>
              <a:buAutoNum type="circleNumDbPlain"/>
            </a:pPr>
            <a:r>
              <a:rPr lang="en-US" altLang="zh-CN" sz="3600" dirty="0" smtClean="0"/>
              <a:t>E2E</a:t>
            </a:r>
            <a:r>
              <a:rPr lang="zh-CN" altLang="en-US" sz="3600" dirty="0" smtClean="0"/>
              <a:t>的适用</a:t>
            </a:r>
            <a:r>
              <a:rPr lang="zh-CN" altLang="en-US" sz="3600" dirty="0"/>
              <a:t>条件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出错重传的</a:t>
            </a:r>
            <a:r>
              <a:rPr lang="en-US" altLang="zh-CN" dirty="0" smtClean="0"/>
              <a:t>E2E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884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Line 222"/>
          <p:cNvSpPr>
            <a:spLocks noChangeShapeType="1"/>
          </p:cNvSpPr>
          <p:nvPr/>
        </p:nvSpPr>
        <p:spPr bwMode="auto">
          <a:xfrm flipV="1">
            <a:off x="1214414" y="3857628"/>
            <a:ext cx="1447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" name="Line 222"/>
          <p:cNvSpPr>
            <a:spLocks noChangeShapeType="1"/>
          </p:cNvSpPr>
          <p:nvPr/>
        </p:nvSpPr>
        <p:spPr bwMode="auto">
          <a:xfrm flipV="1">
            <a:off x="5786446" y="2000240"/>
            <a:ext cx="857256" cy="35719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重传次数</a:t>
            </a:r>
            <a:endParaRPr lang="zh-CN" altLang="en-US" dirty="0"/>
          </a:p>
        </p:txBody>
      </p:sp>
      <p:sp>
        <p:nvSpPr>
          <p:cNvPr id="6" name="Line 222"/>
          <p:cNvSpPr>
            <a:spLocks noChangeShapeType="1"/>
          </p:cNvSpPr>
          <p:nvPr/>
        </p:nvSpPr>
        <p:spPr bwMode="auto">
          <a:xfrm flipV="1">
            <a:off x="4371972" y="2333620"/>
            <a:ext cx="1447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" name="Line 226"/>
          <p:cNvSpPr>
            <a:spLocks noChangeShapeType="1"/>
          </p:cNvSpPr>
          <p:nvPr/>
        </p:nvSpPr>
        <p:spPr bwMode="auto">
          <a:xfrm flipV="1">
            <a:off x="2771772" y="2943220"/>
            <a:ext cx="16002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" name="Oval 228"/>
          <p:cNvSpPr>
            <a:spLocks noChangeArrowheads="1"/>
          </p:cNvSpPr>
          <p:nvPr/>
        </p:nvSpPr>
        <p:spPr bwMode="auto">
          <a:xfrm>
            <a:off x="2466972" y="36290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A</a:t>
            </a:r>
          </a:p>
        </p:txBody>
      </p:sp>
      <p:sp>
        <p:nvSpPr>
          <p:cNvPr id="14" name="Oval 230"/>
          <p:cNvSpPr>
            <a:spLocks noChangeArrowheads="1"/>
          </p:cNvSpPr>
          <p:nvPr/>
        </p:nvSpPr>
        <p:spPr bwMode="auto">
          <a:xfrm>
            <a:off x="4143372" y="27146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F</a:t>
            </a:r>
          </a:p>
        </p:txBody>
      </p:sp>
      <p:sp>
        <p:nvSpPr>
          <p:cNvPr id="15" name="Oval 231"/>
          <p:cNvSpPr>
            <a:spLocks noChangeArrowheads="1"/>
          </p:cNvSpPr>
          <p:nvPr/>
        </p:nvSpPr>
        <p:spPr bwMode="auto">
          <a:xfrm>
            <a:off x="5591172" y="21050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 dirty="0">
                <a:solidFill>
                  <a:srgbClr val="FFFF99"/>
                </a:solidFill>
                <a:ea typeface="宋体" charset="-122"/>
              </a:rPr>
              <a:t>C</a:t>
            </a:r>
          </a:p>
        </p:txBody>
      </p:sp>
      <p:sp>
        <p:nvSpPr>
          <p:cNvPr id="20" name="Text Box 236"/>
          <p:cNvSpPr txBox="1">
            <a:spLocks noChangeArrowheads="1"/>
          </p:cNvSpPr>
          <p:nvPr/>
        </p:nvSpPr>
        <p:spPr bwMode="auto">
          <a:xfrm>
            <a:off x="4371972" y="3221299"/>
            <a:ext cx="100540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dirty="0" smtClean="0">
                <a:ea typeface="宋体" charset="-122"/>
              </a:rPr>
              <a:t>2</a:t>
            </a:r>
            <a:r>
              <a:rPr lang="zh-CN" altLang="en-US" dirty="0" smtClean="0">
                <a:ea typeface="宋体" charset="-122"/>
              </a:rPr>
              <a:t>次完成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23" name="Text Box 239"/>
          <p:cNvSpPr txBox="1">
            <a:spLocks noChangeArrowheads="1"/>
          </p:cNvSpPr>
          <p:nvPr/>
        </p:nvSpPr>
        <p:spPr bwMode="auto">
          <a:xfrm>
            <a:off x="3152921" y="2371204"/>
            <a:ext cx="100540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dirty="0" smtClean="0">
                <a:ea typeface="宋体" charset="-122"/>
              </a:rPr>
              <a:t>1</a:t>
            </a:r>
            <a:r>
              <a:rPr lang="zh-CN" altLang="en-US" dirty="0" smtClean="0">
                <a:ea typeface="宋体" charset="-122"/>
              </a:rPr>
              <a:t>次完成</a:t>
            </a:r>
            <a:endParaRPr lang="en-US" altLang="zh-CN" dirty="0">
              <a:ea typeface="宋体" charset="-122"/>
            </a:endParaRP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4071942"/>
            <a:ext cx="1000132" cy="5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7950" y="1714488"/>
            <a:ext cx="1000132" cy="5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矩形 34"/>
          <p:cNvSpPr/>
          <p:nvPr/>
        </p:nvSpPr>
        <p:spPr>
          <a:xfrm>
            <a:off x="4214810" y="4214818"/>
            <a:ext cx="4643470" cy="1015663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: 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出错</a:t>
            </a:r>
            <a:r>
              <a:rPr lang="zh-CN" altLang="en-US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概率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1- 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: 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正确</a:t>
            </a:r>
            <a:r>
              <a:rPr lang="zh-CN" altLang="en-US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概率</a:t>
            </a:r>
            <a:endParaRPr lang="en-US" altLang="zh-CN" sz="2000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&lt;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sz="2000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P2P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&gt; = (1-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 +  2</a:t>
            </a:r>
            <a:r>
              <a:rPr lang="en-US" altLang="zh-CN" sz="2000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 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(1-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 + 3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2000" baseline="30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(1-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lang="en-US" altLang="zh-CN" sz="2000" baseline="30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…</a:t>
            </a:r>
          </a:p>
          <a:p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= 1/(1-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</a:p>
        </p:txBody>
      </p:sp>
      <p:cxnSp>
        <p:nvCxnSpPr>
          <p:cNvPr id="37" name="直接箭头连接符 36"/>
          <p:cNvCxnSpPr>
            <a:stCxn id="12" idx="0"/>
            <a:endCxn id="14" idx="2"/>
          </p:cNvCxnSpPr>
          <p:nvPr/>
        </p:nvCxnSpPr>
        <p:spPr>
          <a:xfrm rot="5400000" flipH="1" flipV="1">
            <a:off x="3074985" y="2560633"/>
            <a:ext cx="688975" cy="1447800"/>
          </a:xfrm>
          <a:prstGeom prst="curvedConnector2">
            <a:avLst/>
          </a:prstGeom>
          <a:ln w="38100"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36"/>
          <p:cNvCxnSpPr>
            <a:stCxn id="12" idx="1"/>
            <a:endCxn id="15" idx="1"/>
          </p:cNvCxnSpPr>
          <p:nvPr/>
        </p:nvCxnSpPr>
        <p:spPr>
          <a:xfrm rot="5400000" flipH="1" flipV="1">
            <a:off x="3334027" y="1370945"/>
            <a:ext cx="1524000" cy="3124200"/>
          </a:xfrm>
          <a:prstGeom prst="curvedConnector3">
            <a:avLst>
              <a:gd name="adj1" fmla="val 119332"/>
            </a:avLst>
          </a:prstGeom>
          <a:ln w="38100">
            <a:solidFill>
              <a:srgbClr val="FFFF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36"/>
          <p:cNvCxnSpPr>
            <a:stCxn id="12" idx="6"/>
            <a:endCxn id="14" idx="4"/>
          </p:cNvCxnSpPr>
          <p:nvPr/>
        </p:nvCxnSpPr>
        <p:spPr>
          <a:xfrm flipV="1">
            <a:off x="2924172" y="3165470"/>
            <a:ext cx="1447800" cy="688975"/>
          </a:xfrm>
          <a:prstGeom prst="curvedConnector2">
            <a:avLst/>
          </a:prstGeom>
          <a:ln w="38100"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139952" y="2335231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1-</a:t>
            </a:r>
            <a:r>
              <a:rPr lang="en-US" altLang="zh-CN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p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410044" y="3215754"/>
            <a:ext cx="819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(1-</a:t>
            </a:r>
            <a:r>
              <a:rPr lang="en-US" altLang="zh-CN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 </a:t>
            </a:r>
            <a:endParaRPr lang="zh-CN" altLang="en-US" dirty="0"/>
          </a:p>
        </p:txBody>
      </p:sp>
      <p:sp>
        <p:nvSpPr>
          <p:cNvPr id="21" name="Text Box 37"/>
          <p:cNvSpPr txBox="1">
            <a:spLocks noChangeArrowheads="1"/>
          </p:cNvSpPr>
          <p:nvPr/>
        </p:nvSpPr>
        <p:spPr bwMode="auto">
          <a:xfrm>
            <a:off x="1928794" y="4643446"/>
            <a:ext cx="1878719" cy="46230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Q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：如何得到</a:t>
            </a:r>
            <a:endParaRPr lang="en-US" altLang="zh-CN" sz="2400" dirty="0"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24" name="直接箭头连接符 36"/>
          <p:cNvCxnSpPr>
            <a:stCxn id="21" idx="3"/>
            <a:endCxn id="35" idx="1"/>
          </p:cNvCxnSpPr>
          <p:nvPr/>
        </p:nvCxnSpPr>
        <p:spPr>
          <a:xfrm flipV="1">
            <a:off x="3807513" y="4722650"/>
            <a:ext cx="407297" cy="15195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239"/>
          <p:cNvSpPr txBox="1">
            <a:spLocks noChangeArrowheads="1"/>
          </p:cNvSpPr>
          <p:nvPr/>
        </p:nvSpPr>
        <p:spPr bwMode="auto">
          <a:xfrm>
            <a:off x="3712108" y="1420498"/>
            <a:ext cx="620683" cy="369332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dirty="0" smtClean="0">
                <a:ea typeface="宋体" charset="-122"/>
              </a:rPr>
              <a:t>E2E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26" name="Text Box 239"/>
          <p:cNvSpPr txBox="1">
            <a:spLocks noChangeArrowheads="1"/>
          </p:cNvSpPr>
          <p:nvPr/>
        </p:nvSpPr>
        <p:spPr bwMode="auto">
          <a:xfrm>
            <a:off x="3261530" y="3895204"/>
            <a:ext cx="620683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dirty="0" smtClean="0">
                <a:ea typeface="宋体" charset="-122"/>
              </a:rPr>
              <a:t>P2P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28" name="Text Box 236"/>
          <p:cNvSpPr txBox="1">
            <a:spLocks noChangeArrowheads="1"/>
          </p:cNvSpPr>
          <p:nvPr/>
        </p:nvSpPr>
        <p:spPr bwMode="auto">
          <a:xfrm>
            <a:off x="7121907" y="3790278"/>
            <a:ext cx="173637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dirty="0" smtClean="0">
                <a:ea typeface="宋体" charset="-122"/>
              </a:rPr>
              <a:t>平均</a:t>
            </a:r>
            <a:r>
              <a:rPr lang="en-US" altLang="zh-CN" dirty="0" smtClean="0">
                <a:ea typeface="宋体" charset="-122"/>
              </a:rPr>
              <a:t>&lt;</a:t>
            </a:r>
            <a:r>
              <a:rPr lang="en-US" altLang="zh-CN" i="1" dirty="0" smtClean="0">
                <a:ea typeface="宋体" charset="-122"/>
              </a:rPr>
              <a:t>n</a:t>
            </a:r>
            <a:r>
              <a:rPr lang="en-US" altLang="zh-CN" dirty="0" smtClean="0">
                <a:ea typeface="宋体" charset="-122"/>
              </a:rPr>
              <a:t>&gt;</a:t>
            </a:r>
            <a:r>
              <a:rPr lang="zh-CN" altLang="en-US" dirty="0" smtClean="0">
                <a:ea typeface="宋体" charset="-122"/>
              </a:rPr>
              <a:t>次发送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924172" y="5320415"/>
            <a:ext cx="5938715" cy="400110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&lt;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sz="2000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E2E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&gt; = 2/(1-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lang="en-US" altLang="zh-CN" sz="2000" baseline="30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&gt; 2/(1-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,  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对于所有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 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&lt;1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均成立</a:t>
            </a:r>
            <a:endParaRPr lang="en-US" altLang="zh-CN" sz="2000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76244" y="1420498"/>
            <a:ext cx="2347928" cy="1015663"/>
          </a:xfrm>
          <a:prstGeom prst="rect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简化</a:t>
            </a:r>
            <a:endParaRPr lang="en-US" altLang="zh-CN" sz="2000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1) A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、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替代主机</a:t>
            </a:r>
            <a:endParaRPr lang="en-US" altLang="zh-CN" sz="2000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2) 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针对平稳状态</a:t>
            </a:r>
            <a:endParaRPr lang="en-US" altLang="zh-CN" sz="2000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等比数列求和的简单证明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5576" y="1340768"/>
            <a:ext cx="4643470" cy="2308324"/>
          </a:xfrm>
          <a:prstGeom prst="rect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Rockwell" panose="02060603020205020403" pitchFamily="18" charset="0"/>
                <a:ea typeface="楷体_GB2312" pitchFamily="49" charset="-122"/>
                <a:cs typeface="Times New Roman" pitchFamily="18" charset="0"/>
              </a:rPr>
              <a:t>         I(</a:t>
            </a:r>
            <a:r>
              <a:rPr lang="en-US" altLang="zh-CN" sz="2400" i="1" dirty="0" smtClean="0">
                <a:latin typeface="Rockwell" panose="02060603020205020403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400" dirty="0" smtClean="0">
                <a:latin typeface="Rockwell" panose="02060603020205020403" pitchFamily="18" charset="0"/>
                <a:ea typeface="楷体_GB2312" pitchFamily="49" charset="-122"/>
                <a:cs typeface="Times New Roman" pitchFamily="18" charset="0"/>
              </a:rPr>
              <a:t>) = 1 +  </a:t>
            </a:r>
            <a:r>
              <a:rPr lang="en-US" altLang="zh-CN" sz="2400" i="1" dirty="0" smtClean="0">
                <a:latin typeface="Rockwell" panose="02060603020205020403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400" dirty="0" smtClean="0">
                <a:latin typeface="Rockwell" panose="02060603020205020403" pitchFamily="18" charset="0"/>
                <a:ea typeface="楷体_GB2312" pitchFamily="49" charset="-122"/>
                <a:cs typeface="Times New Roman" pitchFamily="18" charset="0"/>
              </a:rPr>
              <a:t> + </a:t>
            </a:r>
            <a:r>
              <a:rPr lang="en-US" altLang="zh-CN" sz="2400" i="1" dirty="0" smtClean="0">
                <a:latin typeface="Rockwell" panose="02060603020205020403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400" baseline="30000" dirty="0" smtClean="0">
                <a:latin typeface="Rockwell" panose="02060603020205020403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400" i="1" dirty="0" smtClean="0">
                <a:latin typeface="Rockwell" panose="02060603020205020403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latin typeface="Rockwell" panose="02060603020205020403" pitchFamily="18" charset="0"/>
                <a:ea typeface="楷体_GB2312" pitchFamily="49" charset="-122"/>
                <a:cs typeface="Times New Roman" pitchFamily="18" charset="0"/>
              </a:rPr>
              <a:t>…</a:t>
            </a:r>
          </a:p>
          <a:p>
            <a:r>
              <a:rPr lang="en-US" altLang="zh-CN" sz="2400" i="1" dirty="0" smtClean="0">
                <a:latin typeface="Rockwell" panose="02060603020205020403" pitchFamily="18" charset="0"/>
                <a:ea typeface="楷体_GB2312" pitchFamily="49" charset="-122"/>
                <a:cs typeface="Times New Roman" pitchFamily="18" charset="0"/>
              </a:rPr>
              <a:t>      x </a:t>
            </a:r>
            <a:r>
              <a:rPr lang="en-US" altLang="zh-CN" sz="2400" dirty="0" smtClean="0">
                <a:latin typeface="Rockwell" panose="02060603020205020403" pitchFamily="18" charset="0"/>
                <a:ea typeface="楷体_GB2312" pitchFamily="49" charset="-122"/>
                <a:cs typeface="Times New Roman" pitchFamily="18" charset="0"/>
              </a:rPr>
              <a:t>I(</a:t>
            </a:r>
            <a:r>
              <a:rPr lang="en-US" altLang="zh-CN" sz="2400" i="1" dirty="0" smtClean="0">
                <a:latin typeface="Rockwell" panose="02060603020205020403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400" dirty="0" smtClean="0">
                <a:latin typeface="Rockwell" panose="02060603020205020403" pitchFamily="18" charset="0"/>
                <a:ea typeface="楷体_GB2312" pitchFamily="49" charset="-122"/>
                <a:cs typeface="Times New Roman" pitchFamily="18" charset="0"/>
              </a:rPr>
              <a:t>) = </a:t>
            </a:r>
            <a:r>
              <a:rPr lang="en-US" altLang="zh-CN" sz="2400" i="1" dirty="0" smtClean="0">
                <a:latin typeface="Rockwell" panose="02060603020205020403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400" dirty="0" smtClean="0">
                <a:latin typeface="Rockwell" panose="02060603020205020403" pitchFamily="18" charset="0"/>
                <a:ea typeface="楷体_GB2312" pitchFamily="49" charset="-122"/>
                <a:cs typeface="Times New Roman" pitchFamily="18" charset="0"/>
              </a:rPr>
              <a:t> + </a:t>
            </a:r>
            <a:r>
              <a:rPr lang="en-US" altLang="zh-CN" sz="2400" i="1" dirty="0" smtClean="0">
                <a:latin typeface="Rockwell" panose="02060603020205020403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400" baseline="30000" dirty="0" smtClean="0">
                <a:latin typeface="Rockwell" panose="02060603020205020403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400" i="1" dirty="0" smtClean="0">
                <a:latin typeface="Rockwell" panose="02060603020205020403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dirty="0">
                <a:latin typeface="Rockwell" panose="02060603020205020403" pitchFamily="18" charset="0"/>
                <a:ea typeface="楷体_GB2312" pitchFamily="49" charset="-122"/>
                <a:cs typeface="Times New Roman" pitchFamily="18" charset="0"/>
              </a:rPr>
              <a:t>+ </a:t>
            </a:r>
            <a:r>
              <a:rPr lang="en-US" altLang="zh-CN" sz="2400" i="1" dirty="0" smtClean="0">
                <a:latin typeface="Rockwell" panose="02060603020205020403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400" baseline="30000" dirty="0" smtClean="0">
                <a:latin typeface="Rockwell" panose="02060603020205020403" pitchFamily="18" charset="0"/>
                <a:ea typeface="楷体_GB2312" pitchFamily="49" charset="-122"/>
                <a:cs typeface="Times New Roman" pitchFamily="18" charset="0"/>
              </a:rPr>
              <a:t>3 </a:t>
            </a:r>
            <a:r>
              <a:rPr lang="en-US" altLang="zh-CN" sz="2400" dirty="0" smtClean="0">
                <a:latin typeface="Rockwell" panose="02060603020205020403" pitchFamily="18" charset="0"/>
                <a:ea typeface="楷体_GB2312" pitchFamily="49" charset="-122"/>
                <a:cs typeface="Times New Roman" pitchFamily="18" charset="0"/>
              </a:rPr>
              <a:t>… </a:t>
            </a:r>
          </a:p>
          <a:p>
            <a:r>
              <a:rPr lang="en-US" altLang="zh-CN" sz="2400" dirty="0" smtClean="0">
                <a:latin typeface="Rockwell" panose="02060603020205020403" pitchFamily="18" charset="0"/>
                <a:ea typeface="楷体_GB2312" pitchFamily="49" charset="-122"/>
                <a:cs typeface="Times New Roman" pitchFamily="18" charset="0"/>
              </a:rPr>
              <a:t>(1-</a:t>
            </a:r>
            <a:r>
              <a:rPr lang="en-US" altLang="zh-CN" sz="2400" i="1" dirty="0" smtClean="0">
                <a:latin typeface="Rockwell" panose="02060603020205020403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400" dirty="0" smtClean="0">
                <a:latin typeface="Rockwell" panose="02060603020205020403" pitchFamily="18" charset="0"/>
                <a:ea typeface="楷体_GB2312" pitchFamily="49" charset="-122"/>
                <a:cs typeface="Times New Roman" pitchFamily="18" charset="0"/>
              </a:rPr>
              <a:t>)I(</a:t>
            </a:r>
            <a:r>
              <a:rPr lang="en-US" altLang="zh-CN" sz="2400" i="1" dirty="0" smtClean="0">
                <a:latin typeface="Rockwell" panose="02060603020205020403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400" dirty="0" smtClean="0">
                <a:latin typeface="Rockwell" panose="02060603020205020403" pitchFamily="18" charset="0"/>
                <a:ea typeface="楷体_GB2312" pitchFamily="49" charset="-122"/>
                <a:cs typeface="Times New Roman" pitchFamily="18" charset="0"/>
              </a:rPr>
              <a:t>) = 1</a:t>
            </a:r>
          </a:p>
          <a:p>
            <a:r>
              <a:rPr lang="en-US" altLang="zh-CN" sz="2400" dirty="0" smtClean="0">
                <a:latin typeface="Rockwell" panose="02060603020205020403" pitchFamily="18" charset="0"/>
                <a:ea typeface="楷体_GB2312" pitchFamily="49" charset="-122"/>
                <a:cs typeface="Times New Roman" pitchFamily="18" charset="0"/>
              </a:rPr>
              <a:t>         I(</a:t>
            </a:r>
            <a:r>
              <a:rPr lang="en-US" altLang="zh-CN" sz="2400" i="1" dirty="0" smtClean="0">
                <a:latin typeface="Rockwell" panose="02060603020205020403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400" dirty="0" smtClean="0">
                <a:latin typeface="Rockwell" panose="02060603020205020403" pitchFamily="18" charset="0"/>
                <a:ea typeface="楷体_GB2312" pitchFamily="49" charset="-122"/>
                <a:cs typeface="Times New Roman" pitchFamily="18" charset="0"/>
              </a:rPr>
              <a:t>) = 1/(1-</a:t>
            </a:r>
            <a:r>
              <a:rPr lang="en-US" altLang="zh-CN" sz="2400" i="1" dirty="0" smtClean="0">
                <a:latin typeface="Rockwell" panose="02060603020205020403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400" dirty="0" smtClean="0">
                <a:latin typeface="Rockwell" panose="02060603020205020403" pitchFamily="18" charset="0"/>
                <a:ea typeface="楷体_GB2312" pitchFamily="49" charset="-122"/>
                <a:cs typeface="Times New Roman" pitchFamily="18" charset="0"/>
              </a:rPr>
              <a:t>)</a:t>
            </a:r>
          </a:p>
          <a:p>
            <a:r>
              <a:rPr lang="en-US" altLang="zh-CN" sz="2400" dirty="0" smtClean="0">
                <a:latin typeface="Rockwell" panose="02060603020205020403" pitchFamily="18" charset="0"/>
                <a:ea typeface="楷体_GB2312" pitchFamily="49" charset="-122"/>
                <a:cs typeface="Times New Roman" pitchFamily="18" charset="0"/>
              </a:rPr>
              <a:t>        I’(</a:t>
            </a:r>
            <a:r>
              <a:rPr lang="en-US" altLang="zh-CN" sz="2400" i="1" dirty="0" smtClean="0">
                <a:latin typeface="Rockwell" panose="02060603020205020403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400" dirty="0" smtClean="0">
                <a:latin typeface="Rockwell" panose="02060603020205020403" pitchFamily="18" charset="0"/>
                <a:ea typeface="楷体_GB2312" pitchFamily="49" charset="-122"/>
                <a:cs typeface="Times New Roman" pitchFamily="18" charset="0"/>
              </a:rPr>
              <a:t>) = 1/(1-</a:t>
            </a:r>
            <a:r>
              <a:rPr lang="en-US" altLang="zh-CN" sz="2400" i="1" dirty="0" smtClean="0">
                <a:latin typeface="Rockwell" panose="02060603020205020403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400" dirty="0" smtClean="0">
                <a:latin typeface="Rockwell" panose="02060603020205020403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lang="en-US" altLang="zh-CN" sz="2400" baseline="30000" dirty="0" smtClean="0">
                <a:latin typeface="Rockwell" panose="02060603020205020403" pitchFamily="18" charset="0"/>
                <a:ea typeface="楷体_GB2312" pitchFamily="49" charset="-122"/>
                <a:cs typeface="Times New Roman" pitchFamily="18" charset="0"/>
              </a:rPr>
              <a:t>2</a:t>
            </a:r>
          </a:p>
          <a:p>
            <a:r>
              <a:rPr lang="en-US" altLang="zh-CN" sz="2400" dirty="0" smtClean="0">
                <a:latin typeface="Rockwell" panose="02060603020205020403" pitchFamily="18" charset="0"/>
                <a:ea typeface="楷体_GB2312" pitchFamily="49" charset="-122"/>
                <a:cs typeface="Times New Roman" pitchFamily="18" charset="0"/>
              </a:rPr>
              <a:t>                = 1 +  2</a:t>
            </a:r>
            <a:r>
              <a:rPr lang="en-US" altLang="zh-CN" sz="2400" i="1" dirty="0" smtClean="0">
                <a:latin typeface="Rockwell" panose="02060603020205020403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400" dirty="0" smtClean="0">
                <a:latin typeface="Rockwell" panose="02060603020205020403" pitchFamily="18" charset="0"/>
                <a:ea typeface="楷体_GB2312" pitchFamily="49" charset="-122"/>
                <a:cs typeface="Times New Roman" pitchFamily="18" charset="0"/>
              </a:rPr>
              <a:t> + 3</a:t>
            </a:r>
            <a:r>
              <a:rPr lang="en-US" altLang="zh-CN" sz="2400" i="1" dirty="0" smtClean="0">
                <a:latin typeface="Rockwell" panose="02060603020205020403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400" baseline="30000" dirty="0" smtClean="0">
                <a:latin typeface="Rockwell" panose="02060603020205020403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400" i="1" dirty="0" smtClean="0">
                <a:latin typeface="Rockwell" panose="02060603020205020403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latin typeface="Rockwell" panose="02060603020205020403" pitchFamily="18" charset="0"/>
                <a:ea typeface="楷体_GB2312" pitchFamily="49" charset="-122"/>
                <a:cs typeface="Times New Roman" pitchFamily="18" charset="0"/>
              </a:rPr>
              <a:t>…</a:t>
            </a:r>
          </a:p>
        </p:txBody>
      </p:sp>
      <p:sp>
        <p:nvSpPr>
          <p:cNvPr id="5" name="矩形 4"/>
          <p:cNvSpPr/>
          <p:nvPr/>
        </p:nvSpPr>
        <p:spPr>
          <a:xfrm>
            <a:off x="3347864" y="3717032"/>
            <a:ext cx="5003510" cy="1569660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&lt;</a:t>
            </a:r>
            <a:r>
              <a:rPr lang="en-US" altLang="zh-CN" sz="24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&gt; = 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(1-</a:t>
            </a:r>
            <a:r>
              <a:rPr lang="en-US" altLang="zh-CN" sz="2400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 + 2</a:t>
            </a:r>
            <a:r>
              <a:rPr lang="en-US" altLang="zh-CN" sz="24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(1-</a:t>
            </a:r>
            <a:r>
              <a:rPr lang="en-US" altLang="zh-CN" sz="24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 + 3</a:t>
            </a:r>
            <a:r>
              <a:rPr lang="en-US" altLang="zh-CN" sz="24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2400" baseline="30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(1-</a:t>
            </a:r>
            <a:r>
              <a:rPr lang="en-US" altLang="zh-CN" sz="24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lang="en-US" altLang="zh-CN" sz="2400" baseline="30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…</a:t>
            </a:r>
          </a:p>
          <a:p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= 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(1-</a:t>
            </a:r>
            <a:r>
              <a:rPr lang="en-US" altLang="zh-CN" sz="2400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 ×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I’(</a:t>
            </a:r>
            <a:r>
              <a:rPr lang="en-US" altLang="zh-CN" sz="24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</a:p>
          <a:p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= 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(1-</a:t>
            </a:r>
            <a:r>
              <a:rPr lang="en-US" altLang="zh-CN" sz="2400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 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/(1-</a:t>
            </a:r>
            <a:r>
              <a:rPr lang="en-US" altLang="zh-CN" sz="24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lang="en-US" altLang="zh-CN" sz="2400" baseline="30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</a:p>
          <a:p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= 1/(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1-</a:t>
            </a:r>
            <a:r>
              <a:rPr lang="en-US" altLang="zh-CN" sz="2400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Line 222"/>
          <p:cNvSpPr>
            <a:spLocks noChangeShapeType="1"/>
          </p:cNvSpPr>
          <p:nvPr/>
        </p:nvSpPr>
        <p:spPr bwMode="auto">
          <a:xfrm flipV="1">
            <a:off x="1214414" y="3857628"/>
            <a:ext cx="1447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" name="Line 222"/>
          <p:cNvSpPr>
            <a:spLocks noChangeShapeType="1"/>
          </p:cNvSpPr>
          <p:nvPr/>
        </p:nvSpPr>
        <p:spPr bwMode="auto">
          <a:xfrm flipV="1">
            <a:off x="5786446" y="2000240"/>
            <a:ext cx="857256" cy="35719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延时</a:t>
            </a:r>
            <a:r>
              <a:rPr lang="en-US" altLang="zh-CN" dirty="0" smtClean="0"/>
              <a:t>(</a:t>
            </a:r>
            <a:r>
              <a:rPr lang="zh-CN" altLang="en-US" dirty="0" smtClean="0"/>
              <a:t>忽略重传时间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6" name="Line 222"/>
          <p:cNvSpPr>
            <a:spLocks noChangeShapeType="1"/>
          </p:cNvSpPr>
          <p:nvPr/>
        </p:nvSpPr>
        <p:spPr bwMode="auto">
          <a:xfrm flipV="1">
            <a:off x="4371972" y="2333620"/>
            <a:ext cx="1447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" name="Line 226"/>
          <p:cNvSpPr>
            <a:spLocks noChangeShapeType="1"/>
          </p:cNvSpPr>
          <p:nvPr/>
        </p:nvSpPr>
        <p:spPr bwMode="auto">
          <a:xfrm flipV="1">
            <a:off x="2771772" y="2943220"/>
            <a:ext cx="16002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" name="Oval 228"/>
          <p:cNvSpPr>
            <a:spLocks noChangeArrowheads="1"/>
          </p:cNvSpPr>
          <p:nvPr/>
        </p:nvSpPr>
        <p:spPr bwMode="auto">
          <a:xfrm>
            <a:off x="2466972" y="36290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A</a:t>
            </a:r>
          </a:p>
        </p:txBody>
      </p:sp>
      <p:sp>
        <p:nvSpPr>
          <p:cNvPr id="14" name="Oval 230"/>
          <p:cNvSpPr>
            <a:spLocks noChangeArrowheads="1"/>
          </p:cNvSpPr>
          <p:nvPr/>
        </p:nvSpPr>
        <p:spPr bwMode="auto">
          <a:xfrm>
            <a:off x="4143372" y="27146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F</a:t>
            </a:r>
          </a:p>
        </p:txBody>
      </p:sp>
      <p:sp>
        <p:nvSpPr>
          <p:cNvPr id="15" name="Oval 231"/>
          <p:cNvSpPr>
            <a:spLocks noChangeArrowheads="1"/>
          </p:cNvSpPr>
          <p:nvPr/>
        </p:nvSpPr>
        <p:spPr bwMode="auto">
          <a:xfrm>
            <a:off x="5591172" y="21050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 dirty="0">
                <a:solidFill>
                  <a:srgbClr val="FFFF99"/>
                </a:solidFill>
                <a:ea typeface="宋体" charset="-122"/>
              </a:rPr>
              <a:t>C</a:t>
            </a:r>
          </a:p>
        </p:txBody>
      </p:sp>
      <p:sp>
        <p:nvSpPr>
          <p:cNvPr id="20" name="Text Box 236"/>
          <p:cNvSpPr txBox="1">
            <a:spLocks noChangeArrowheads="1"/>
          </p:cNvSpPr>
          <p:nvPr/>
        </p:nvSpPr>
        <p:spPr bwMode="auto">
          <a:xfrm>
            <a:off x="3228972" y="3095620"/>
            <a:ext cx="234360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i="1" dirty="0" smtClean="0">
                <a:ea typeface="宋体" charset="-122"/>
              </a:rPr>
              <a:t>t</a:t>
            </a:r>
            <a:endParaRPr lang="en-US" altLang="zh-CN" sz="1400" i="1" dirty="0">
              <a:ea typeface="宋体" charset="-122"/>
            </a:endParaRPr>
          </a:p>
        </p:txBody>
      </p:sp>
      <p:sp>
        <p:nvSpPr>
          <p:cNvPr id="23" name="Text Box 239"/>
          <p:cNvSpPr txBox="1">
            <a:spLocks noChangeArrowheads="1"/>
          </p:cNvSpPr>
          <p:nvPr/>
        </p:nvSpPr>
        <p:spPr bwMode="auto">
          <a:xfrm>
            <a:off x="4829172" y="2333620"/>
            <a:ext cx="234360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i="1" dirty="0" smtClean="0">
                <a:ea typeface="宋体" charset="-122"/>
              </a:rPr>
              <a:t>t</a:t>
            </a:r>
            <a:endParaRPr lang="en-US" altLang="zh-CN" sz="1400" i="1" dirty="0">
              <a:ea typeface="宋体" charset="-122"/>
            </a:endParaRP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4071942"/>
            <a:ext cx="1000132" cy="5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7950" y="1714488"/>
            <a:ext cx="1000132" cy="5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矩形 34"/>
          <p:cNvSpPr/>
          <p:nvPr/>
        </p:nvSpPr>
        <p:spPr>
          <a:xfrm>
            <a:off x="529473" y="1444537"/>
            <a:ext cx="2132741" cy="1323439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逐跳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P2P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的累计</a:t>
            </a:r>
            <a:endParaRPr lang="en-US" altLang="zh-CN" sz="2000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传输延时</a:t>
            </a:r>
            <a:endParaRPr lang="en-US" altLang="zh-CN" sz="2000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&lt;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000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P2P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&gt; = 2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t&lt;n&gt;</a:t>
            </a:r>
            <a:endParaRPr lang="en-US" altLang="zh-CN" sz="2000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 = 2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/(1-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</a:p>
        </p:txBody>
      </p:sp>
      <p:cxnSp>
        <p:nvCxnSpPr>
          <p:cNvPr id="37" name="直接箭头连接符 36"/>
          <p:cNvCxnSpPr>
            <a:stCxn id="12" idx="7"/>
            <a:endCxn id="14" idx="2"/>
          </p:cNvCxnSpPr>
          <p:nvPr/>
        </p:nvCxnSpPr>
        <p:spPr>
          <a:xfrm rot="5400000" flipH="1" flipV="1">
            <a:off x="3122794" y="2674468"/>
            <a:ext cx="755000" cy="1286155"/>
          </a:xfrm>
          <a:prstGeom prst="curvedConnector2">
            <a:avLst/>
          </a:prstGeom>
          <a:ln w="38100"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836344" y="3615937"/>
            <a:ext cx="5000660" cy="707886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两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段链路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E2E</a:t>
            </a:r>
          </a:p>
          <a:p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&lt;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000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E2E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&gt; = 2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/(1-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lang="en-US" altLang="zh-CN" sz="2000" baseline="30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&gt; 2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/(1-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, 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对所有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 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&lt;1</a:t>
            </a:r>
          </a:p>
        </p:txBody>
      </p:sp>
      <p:cxnSp>
        <p:nvCxnSpPr>
          <p:cNvPr id="42" name="直接箭头连接符 36"/>
          <p:cNvCxnSpPr>
            <a:stCxn id="14" idx="0"/>
            <a:endCxn id="15" idx="2"/>
          </p:cNvCxnSpPr>
          <p:nvPr/>
        </p:nvCxnSpPr>
        <p:spPr>
          <a:xfrm rot="5400000" flipH="1" flipV="1">
            <a:off x="4789485" y="1912933"/>
            <a:ext cx="384175" cy="1219200"/>
          </a:xfrm>
          <a:prstGeom prst="curvedConnector2">
            <a:avLst/>
          </a:prstGeom>
          <a:ln w="38100"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36"/>
          <p:cNvCxnSpPr>
            <a:stCxn id="12" idx="0"/>
            <a:endCxn id="15" idx="1"/>
          </p:cNvCxnSpPr>
          <p:nvPr/>
        </p:nvCxnSpPr>
        <p:spPr>
          <a:xfrm rot="5400000" flipH="1" flipV="1">
            <a:off x="3447862" y="1418756"/>
            <a:ext cx="1457975" cy="2962555"/>
          </a:xfrm>
          <a:prstGeom prst="curvedConnector3">
            <a:avLst>
              <a:gd name="adj1" fmla="val 120208"/>
            </a:avLst>
          </a:prstGeom>
          <a:ln w="38100">
            <a:solidFill>
              <a:srgbClr val="FFFF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357950" y="2239373"/>
            <a:ext cx="2475710" cy="1323439"/>
          </a:xfrm>
          <a:prstGeom prst="rect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k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段链路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E2E</a:t>
            </a:r>
          </a:p>
          <a:p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1- (1-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lang="en-US" altLang="zh-CN" sz="2000" i="1" baseline="30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k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: 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正确概率</a:t>
            </a:r>
            <a:endParaRPr lang="en-US" altLang="zh-CN" sz="2000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endParaRPr lang="en-US" altLang="zh-CN" sz="2000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r>
              <a:rPr lang="en-US" altLang="zh-CN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&lt;</a:t>
            </a:r>
            <a:r>
              <a:rPr lang="en-US" altLang="zh-CN" sz="2000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000" baseline="-25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E2E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&gt; = 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/(1-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lang="en-US" altLang="zh-CN" sz="2000" i="1" baseline="30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i="1" baseline="30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k</a:t>
            </a:r>
            <a:endParaRPr lang="en-US" altLang="zh-CN" sz="2000" i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Line 222"/>
          <p:cNvSpPr>
            <a:spLocks noChangeShapeType="1"/>
          </p:cNvSpPr>
          <p:nvPr/>
        </p:nvSpPr>
        <p:spPr bwMode="auto">
          <a:xfrm flipV="1">
            <a:off x="1214414" y="3857628"/>
            <a:ext cx="1447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" name="Line 222"/>
          <p:cNvSpPr>
            <a:spLocks noChangeShapeType="1"/>
          </p:cNvSpPr>
          <p:nvPr/>
        </p:nvSpPr>
        <p:spPr bwMode="auto">
          <a:xfrm flipV="1">
            <a:off x="5786446" y="2000240"/>
            <a:ext cx="857256" cy="35719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考虑重传时间的</a:t>
            </a:r>
            <a:r>
              <a:rPr lang="en-US" altLang="zh-CN" dirty="0" smtClean="0"/>
              <a:t>P2P</a:t>
            </a:r>
            <a:r>
              <a:rPr lang="zh-CN" altLang="en-US" dirty="0" smtClean="0"/>
              <a:t>延时</a:t>
            </a:r>
            <a:endParaRPr lang="zh-CN" altLang="en-US" dirty="0"/>
          </a:p>
        </p:txBody>
      </p:sp>
      <p:sp>
        <p:nvSpPr>
          <p:cNvPr id="6" name="Line 222"/>
          <p:cNvSpPr>
            <a:spLocks noChangeShapeType="1"/>
          </p:cNvSpPr>
          <p:nvPr/>
        </p:nvSpPr>
        <p:spPr bwMode="auto">
          <a:xfrm flipV="1">
            <a:off x="4371972" y="2333620"/>
            <a:ext cx="1447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" name="Line 226"/>
          <p:cNvSpPr>
            <a:spLocks noChangeShapeType="1"/>
          </p:cNvSpPr>
          <p:nvPr/>
        </p:nvSpPr>
        <p:spPr bwMode="auto">
          <a:xfrm flipV="1">
            <a:off x="2771772" y="2943220"/>
            <a:ext cx="16002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" name="Oval 228"/>
          <p:cNvSpPr>
            <a:spLocks noChangeArrowheads="1"/>
          </p:cNvSpPr>
          <p:nvPr/>
        </p:nvSpPr>
        <p:spPr bwMode="auto">
          <a:xfrm>
            <a:off x="2466972" y="36290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A</a:t>
            </a:r>
          </a:p>
        </p:txBody>
      </p:sp>
      <p:sp>
        <p:nvSpPr>
          <p:cNvPr id="14" name="Oval 230"/>
          <p:cNvSpPr>
            <a:spLocks noChangeArrowheads="1"/>
          </p:cNvSpPr>
          <p:nvPr/>
        </p:nvSpPr>
        <p:spPr bwMode="auto">
          <a:xfrm>
            <a:off x="4143372" y="27146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F</a:t>
            </a:r>
          </a:p>
        </p:txBody>
      </p:sp>
      <p:sp>
        <p:nvSpPr>
          <p:cNvPr id="15" name="Oval 231"/>
          <p:cNvSpPr>
            <a:spLocks noChangeArrowheads="1"/>
          </p:cNvSpPr>
          <p:nvPr/>
        </p:nvSpPr>
        <p:spPr bwMode="auto">
          <a:xfrm>
            <a:off x="5591172" y="21050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 dirty="0">
                <a:solidFill>
                  <a:srgbClr val="FFFF99"/>
                </a:solidFill>
                <a:ea typeface="宋体" charset="-122"/>
              </a:rPr>
              <a:t>C</a:t>
            </a: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4071942"/>
            <a:ext cx="1000132" cy="5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7950" y="1714488"/>
            <a:ext cx="1000132" cy="5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矩形 34"/>
          <p:cNvSpPr/>
          <p:nvPr/>
        </p:nvSpPr>
        <p:spPr>
          <a:xfrm>
            <a:off x="2466972" y="4341762"/>
            <a:ext cx="6034118" cy="1938992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&lt;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/2&gt; = 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×(1-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 + (2+1)</a:t>
            </a:r>
            <a:r>
              <a:rPr lang="en-US" altLang="zh-CN" sz="2000" i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00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×</a:t>
            </a:r>
            <a:r>
              <a:rPr lang="en-US" altLang="zh-CN" sz="2000" i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(1-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 + (4+1)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×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2000" baseline="30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(1-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…</a:t>
            </a:r>
          </a:p>
          <a:p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= 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×(1-</a:t>
            </a:r>
            <a:r>
              <a:rPr lang="en-US" altLang="zh-CN" sz="2000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 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+ 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×(1-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+ 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×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2000" baseline="30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 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(1-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…+</a:t>
            </a:r>
          </a:p>
          <a:p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         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{</a:t>
            </a:r>
            <a:r>
              <a:rPr lang="en-US" altLang="zh-CN" sz="2000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(1-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 + 2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2000" baseline="30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(1-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… }</a:t>
            </a:r>
          </a:p>
          <a:p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= 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×(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1-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)×I (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 + 2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×</a:t>
            </a:r>
            <a:r>
              <a:rPr lang="en-US" altLang="zh-CN" sz="2000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 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(1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-p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)×I ‘(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</a:p>
          <a:p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= 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+ 2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×</a:t>
            </a:r>
            <a:r>
              <a:rPr lang="en-US" altLang="zh-CN" sz="2000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/(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-p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 </a:t>
            </a:r>
          </a:p>
          <a:p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= t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×(1+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)/(1</a:t>
            </a:r>
            <a:r>
              <a:rPr lang="en-US" altLang="zh-CN" sz="2000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-p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endParaRPr lang="en-US" altLang="zh-CN" sz="2000" i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cxnSp>
        <p:nvCxnSpPr>
          <p:cNvPr id="37" name="直接箭头连接符 36"/>
          <p:cNvCxnSpPr>
            <a:stCxn id="12" idx="0"/>
            <a:endCxn id="15" idx="1"/>
          </p:cNvCxnSpPr>
          <p:nvPr/>
        </p:nvCxnSpPr>
        <p:spPr>
          <a:xfrm rot="5400000" flipH="1" flipV="1">
            <a:off x="3447862" y="1418756"/>
            <a:ext cx="1457975" cy="2962555"/>
          </a:xfrm>
          <a:prstGeom prst="curvedConnector3">
            <a:avLst>
              <a:gd name="adj1" fmla="val 120208"/>
            </a:avLst>
          </a:prstGeom>
          <a:ln w="38100">
            <a:solidFill>
              <a:srgbClr val="FFFF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36"/>
          <p:cNvCxnSpPr>
            <a:stCxn id="12" idx="7"/>
            <a:endCxn id="14" idx="2"/>
          </p:cNvCxnSpPr>
          <p:nvPr/>
        </p:nvCxnSpPr>
        <p:spPr>
          <a:xfrm rot="5400000" flipH="1" flipV="1">
            <a:off x="3122794" y="2674468"/>
            <a:ext cx="755000" cy="1286155"/>
          </a:xfrm>
          <a:prstGeom prst="curvedConnector2">
            <a:avLst/>
          </a:prstGeom>
          <a:ln w="38100"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36"/>
          <p:cNvCxnSpPr>
            <a:stCxn id="14" idx="3"/>
            <a:endCxn id="12" idx="6"/>
          </p:cNvCxnSpPr>
          <p:nvPr/>
        </p:nvCxnSpPr>
        <p:spPr>
          <a:xfrm rot="5400000">
            <a:off x="3189750" y="2833868"/>
            <a:ext cx="755000" cy="1286155"/>
          </a:xfrm>
          <a:prstGeom prst="curvedConnector2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36"/>
          <p:cNvCxnSpPr>
            <a:stCxn id="12" idx="5"/>
            <a:endCxn id="14" idx="4"/>
          </p:cNvCxnSpPr>
          <p:nvPr/>
        </p:nvCxnSpPr>
        <p:spPr>
          <a:xfrm rot="5400000" flipH="1" flipV="1">
            <a:off x="3190406" y="2832280"/>
            <a:ext cx="848375" cy="1514755"/>
          </a:xfrm>
          <a:prstGeom prst="curvedConnector3">
            <a:avLst>
              <a:gd name="adj1" fmla="val -7782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643306" y="2571744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1-</a:t>
            </a:r>
            <a:r>
              <a:rPr lang="en-US" altLang="zh-CN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324049" y="3357562"/>
            <a:ext cx="819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(1-</a:t>
            </a:r>
            <a:r>
              <a:rPr lang="en-US" altLang="zh-CN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 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71406" y="1330373"/>
            <a:ext cx="3000396" cy="1569660"/>
          </a:xfrm>
          <a:prstGeom prst="rect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I(</a:t>
            </a:r>
            <a:r>
              <a:rPr lang="en-US" altLang="zh-CN" sz="16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16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 = 1 +  </a:t>
            </a:r>
            <a:r>
              <a:rPr lang="en-US" altLang="zh-CN" sz="16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16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+ </a:t>
            </a:r>
            <a:r>
              <a:rPr lang="en-US" altLang="zh-CN" sz="16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1600" baseline="30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16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6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…</a:t>
            </a:r>
          </a:p>
          <a:p>
            <a:r>
              <a:rPr lang="en-US" altLang="zh-CN" sz="16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</a:t>
            </a:r>
            <a:r>
              <a:rPr lang="en-US" altLang="zh-CN" sz="1600" i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160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16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16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16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 = 1 +  </a:t>
            </a:r>
            <a:r>
              <a:rPr lang="en-US" altLang="zh-CN" sz="16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16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+ </a:t>
            </a:r>
            <a:r>
              <a:rPr lang="en-US" altLang="zh-CN" sz="16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1600" baseline="30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16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6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… - 1</a:t>
            </a:r>
          </a:p>
          <a:p>
            <a:r>
              <a:rPr lang="en-US" altLang="zh-CN" sz="16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(1-</a:t>
            </a:r>
            <a:r>
              <a:rPr lang="en-US" altLang="zh-CN" sz="16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16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)I(</a:t>
            </a:r>
            <a:r>
              <a:rPr lang="en-US" altLang="zh-CN" sz="16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16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  = 1</a:t>
            </a:r>
          </a:p>
          <a:p>
            <a:r>
              <a:rPr lang="en-US" altLang="zh-CN" sz="16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I(</a:t>
            </a:r>
            <a:r>
              <a:rPr lang="en-US" altLang="zh-CN" sz="16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16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 = 1/(1-</a:t>
            </a:r>
            <a:r>
              <a:rPr lang="en-US" altLang="zh-CN" sz="16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16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</a:p>
          <a:p>
            <a:r>
              <a:rPr lang="en-US" altLang="zh-CN" sz="16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I’(</a:t>
            </a:r>
            <a:r>
              <a:rPr lang="en-US" altLang="zh-CN" sz="16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16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 = 1/(1-</a:t>
            </a:r>
            <a:r>
              <a:rPr lang="en-US" altLang="zh-CN" sz="16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16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lang="en-US" altLang="zh-CN" sz="1600" baseline="30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</a:p>
          <a:p>
            <a:r>
              <a:rPr lang="en-US" altLang="zh-CN" sz="16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     = 1 +  2</a:t>
            </a:r>
            <a:r>
              <a:rPr lang="en-US" altLang="zh-CN" sz="16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16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+ 3</a:t>
            </a:r>
            <a:r>
              <a:rPr lang="en-US" altLang="zh-CN" sz="16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1600" baseline="30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16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6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Line 222"/>
          <p:cNvSpPr>
            <a:spLocks noChangeShapeType="1"/>
          </p:cNvSpPr>
          <p:nvPr/>
        </p:nvSpPr>
        <p:spPr bwMode="auto">
          <a:xfrm flipV="1">
            <a:off x="1214414" y="3857628"/>
            <a:ext cx="1447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" name="Line 222"/>
          <p:cNvSpPr>
            <a:spLocks noChangeShapeType="1"/>
          </p:cNvSpPr>
          <p:nvPr/>
        </p:nvSpPr>
        <p:spPr bwMode="auto">
          <a:xfrm flipV="1">
            <a:off x="5786446" y="2000240"/>
            <a:ext cx="857256" cy="35719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考虑重传时间的</a:t>
            </a:r>
            <a:r>
              <a:rPr lang="en-US" altLang="zh-CN" dirty="0" smtClean="0"/>
              <a:t>E2E</a:t>
            </a:r>
            <a:r>
              <a:rPr lang="zh-CN" altLang="en-US" dirty="0" smtClean="0"/>
              <a:t>延时</a:t>
            </a:r>
            <a:endParaRPr lang="zh-CN" altLang="en-US" dirty="0"/>
          </a:p>
        </p:txBody>
      </p:sp>
      <p:sp>
        <p:nvSpPr>
          <p:cNvPr id="6" name="Line 222"/>
          <p:cNvSpPr>
            <a:spLocks noChangeShapeType="1"/>
          </p:cNvSpPr>
          <p:nvPr/>
        </p:nvSpPr>
        <p:spPr bwMode="auto">
          <a:xfrm flipV="1">
            <a:off x="4371972" y="2333620"/>
            <a:ext cx="1447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" name="Line 226"/>
          <p:cNvSpPr>
            <a:spLocks noChangeShapeType="1"/>
          </p:cNvSpPr>
          <p:nvPr/>
        </p:nvSpPr>
        <p:spPr bwMode="auto">
          <a:xfrm flipV="1">
            <a:off x="2771772" y="2943220"/>
            <a:ext cx="16002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" name="Oval 228"/>
          <p:cNvSpPr>
            <a:spLocks noChangeArrowheads="1"/>
          </p:cNvSpPr>
          <p:nvPr/>
        </p:nvSpPr>
        <p:spPr bwMode="auto">
          <a:xfrm>
            <a:off x="2466972" y="36290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A</a:t>
            </a:r>
          </a:p>
        </p:txBody>
      </p:sp>
      <p:sp>
        <p:nvSpPr>
          <p:cNvPr id="14" name="Oval 230"/>
          <p:cNvSpPr>
            <a:spLocks noChangeArrowheads="1"/>
          </p:cNvSpPr>
          <p:nvPr/>
        </p:nvSpPr>
        <p:spPr bwMode="auto">
          <a:xfrm>
            <a:off x="4143372" y="27146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F</a:t>
            </a:r>
          </a:p>
        </p:txBody>
      </p:sp>
      <p:sp>
        <p:nvSpPr>
          <p:cNvPr id="15" name="Oval 231"/>
          <p:cNvSpPr>
            <a:spLocks noChangeArrowheads="1"/>
          </p:cNvSpPr>
          <p:nvPr/>
        </p:nvSpPr>
        <p:spPr bwMode="auto">
          <a:xfrm>
            <a:off x="5591172" y="21050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 dirty="0">
                <a:solidFill>
                  <a:srgbClr val="FFFF99"/>
                </a:solidFill>
                <a:ea typeface="宋体" charset="-122"/>
              </a:rPr>
              <a:t>C</a:t>
            </a: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4071942"/>
            <a:ext cx="1000132" cy="5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7950" y="1714488"/>
            <a:ext cx="1000132" cy="5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7" name="直接箭头连接符 36"/>
          <p:cNvCxnSpPr>
            <a:stCxn id="12" idx="1"/>
            <a:endCxn id="15" idx="0"/>
          </p:cNvCxnSpPr>
          <p:nvPr/>
        </p:nvCxnSpPr>
        <p:spPr>
          <a:xfrm rot="5400000" flipH="1" flipV="1">
            <a:off x="3381837" y="1257111"/>
            <a:ext cx="1590025" cy="3285845"/>
          </a:xfrm>
          <a:prstGeom prst="curvedConnector3">
            <a:avLst>
              <a:gd name="adj1" fmla="val 114377"/>
            </a:avLst>
          </a:prstGeom>
          <a:ln w="38100">
            <a:solidFill>
              <a:srgbClr val="FFFF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36"/>
          <p:cNvCxnSpPr>
            <a:stCxn id="12" idx="0"/>
            <a:endCxn id="14" idx="2"/>
          </p:cNvCxnSpPr>
          <p:nvPr/>
        </p:nvCxnSpPr>
        <p:spPr>
          <a:xfrm rot="5400000" flipH="1" flipV="1">
            <a:off x="3074985" y="2560633"/>
            <a:ext cx="688975" cy="1447800"/>
          </a:xfrm>
          <a:prstGeom prst="curvedConnector2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36"/>
          <p:cNvCxnSpPr>
            <a:stCxn id="14" idx="3"/>
            <a:endCxn id="12" idx="6"/>
          </p:cNvCxnSpPr>
          <p:nvPr/>
        </p:nvCxnSpPr>
        <p:spPr>
          <a:xfrm rot="5400000">
            <a:off x="3189750" y="2833868"/>
            <a:ext cx="755000" cy="1286155"/>
          </a:xfrm>
          <a:prstGeom prst="curvedConnector2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36"/>
          <p:cNvCxnSpPr>
            <a:stCxn id="12" idx="5"/>
            <a:endCxn id="14" idx="4"/>
          </p:cNvCxnSpPr>
          <p:nvPr/>
        </p:nvCxnSpPr>
        <p:spPr>
          <a:xfrm rot="5400000" flipH="1" flipV="1">
            <a:off x="3190406" y="2832280"/>
            <a:ext cx="848375" cy="1514755"/>
          </a:xfrm>
          <a:prstGeom prst="curvedConnector3">
            <a:avLst>
              <a:gd name="adj1" fmla="val -34728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643306" y="2571744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1-</a:t>
            </a:r>
            <a:r>
              <a:rPr lang="en-US" altLang="zh-CN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357686" y="3357562"/>
            <a:ext cx="819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(1-</a:t>
            </a:r>
            <a:r>
              <a:rPr lang="en-US" altLang="zh-CN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 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328576" y="2714620"/>
            <a:ext cx="3643338" cy="400110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&lt;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000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P2P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&gt; = 2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×(1+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 / (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-p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endParaRPr lang="en-US" altLang="zh-CN" sz="2000" i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315540" y="3189548"/>
            <a:ext cx="3643338" cy="400110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&lt;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000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E2E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&gt; = 2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×[2-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-p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lang="en-US" altLang="zh-CN" sz="2000" baseline="30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] / (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-p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lang="en-US" altLang="zh-CN" sz="2000" baseline="30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22" name="矩形 21"/>
          <p:cNvSpPr/>
          <p:nvPr/>
        </p:nvSpPr>
        <p:spPr>
          <a:xfrm>
            <a:off x="4210328" y="3897822"/>
            <a:ext cx="4748550" cy="1015663"/>
          </a:xfrm>
          <a:prstGeom prst="rect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&lt;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000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E2E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&gt; - &lt;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000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P2P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&gt; = 2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[2-(1</a:t>
            </a:r>
            <a:r>
              <a:rPr lang="en-US" altLang="zh-CN" sz="2000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-p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lang="en-US" altLang="zh-CN" sz="2000" baseline="30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- (1-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2000" baseline="30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)]/(1-</a:t>
            </a:r>
            <a:r>
              <a:rPr lang="en-US" altLang="zh-CN" sz="2000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lang="en-US" altLang="zh-CN" sz="2000" baseline="30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</a:p>
          <a:p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                = 4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×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2000" baseline="30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/(1-</a:t>
            </a:r>
            <a:r>
              <a:rPr lang="en-US" altLang="zh-CN" sz="2000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lang="en-US" altLang="zh-CN" sz="2000" baseline="30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2</a:t>
            </a:r>
            <a:endParaRPr lang="en-US" altLang="zh-CN" sz="2000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                &gt; 0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Line 222"/>
          <p:cNvSpPr>
            <a:spLocks noChangeShapeType="1"/>
          </p:cNvSpPr>
          <p:nvPr/>
        </p:nvSpPr>
        <p:spPr bwMode="auto">
          <a:xfrm flipV="1">
            <a:off x="1214414" y="3857628"/>
            <a:ext cx="1447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" name="Line 222"/>
          <p:cNvSpPr>
            <a:spLocks noChangeShapeType="1"/>
          </p:cNvSpPr>
          <p:nvPr/>
        </p:nvSpPr>
        <p:spPr bwMode="auto">
          <a:xfrm flipV="1">
            <a:off x="5786446" y="2000240"/>
            <a:ext cx="857256" cy="35719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E2E</a:t>
            </a:r>
            <a:r>
              <a:rPr lang="zh-CN" altLang="en-US" dirty="0" smtClean="0"/>
              <a:t>差错控制的实施条件</a:t>
            </a:r>
            <a:endParaRPr lang="zh-CN" altLang="en-US" dirty="0"/>
          </a:p>
        </p:txBody>
      </p:sp>
      <p:sp>
        <p:nvSpPr>
          <p:cNvPr id="6" name="Line 222"/>
          <p:cNvSpPr>
            <a:spLocks noChangeShapeType="1"/>
          </p:cNvSpPr>
          <p:nvPr/>
        </p:nvSpPr>
        <p:spPr bwMode="auto">
          <a:xfrm flipV="1">
            <a:off x="4371972" y="2333620"/>
            <a:ext cx="1447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" name="Line 226"/>
          <p:cNvSpPr>
            <a:spLocks noChangeShapeType="1"/>
          </p:cNvSpPr>
          <p:nvPr/>
        </p:nvSpPr>
        <p:spPr bwMode="auto">
          <a:xfrm flipV="1">
            <a:off x="2771772" y="2943220"/>
            <a:ext cx="16002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" name="Oval 228"/>
          <p:cNvSpPr>
            <a:spLocks noChangeArrowheads="1"/>
          </p:cNvSpPr>
          <p:nvPr/>
        </p:nvSpPr>
        <p:spPr bwMode="auto">
          <a:xfrm>
            <a:off x="2466972" y="36290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A</a:t>
            </a:r>
          </a:p>
        </p:txBody>
      </p:sp>
      <p:sp>
        <p:nvSpPr>
          <p:cNvPr id="14" name="Oval 230"/>
          <p:cNvSpPr>
            <a:spLocks noChangeArrowheads="1"/>
          </p:cNvSpPr>
          <p:nvPr/>
        </p:nvSpPr>
        <p:spPr bwMode="auto">
          <a:xfrm>
            <a:off x="4143372" y="27146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F</a:t>
            </a:r>
          </a:p>
        </p:txBody>
      </p:sp>
      <p:sp>
        <p:nvSpPr>
          <p:cNvPr id="15" name="Oval 231"/>
          <p:cNvSpPr>
            <a:spLocks noChangeArrowheads="1"/>
          </p:cNvSpPr>
          <p:nvPr/>
        </p:nvSpPr>
        <p:spPr bwMode="auto">
          <a:xfrm>
            <a:off x="5591172" y="21050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 dirty="0">
                <a:solidFill>
                  <a:srgbClr val="FFFF99"/>
                </a:solidFill>
                <a:ea typeface="宋体" charset="-122"/>
              </a:rPr>
              <a:t>C</a:t>
            </a: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4071942"/>
            <a:ext cx="1000132" cy="5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7950" y="1714488"/>
            <a:ext cx="1000132" cy="5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矩形 34"/>
          <p:cNvSpPr/>
          <p:nvPr/>
        </p:nvSpPr>
        <p:spPr>
          <a:xfrm>
            <a:off x="5786446" y="2638420"/>
            <a:ext cx="3071866" cy="400110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&lt;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000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P2P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&gt; = 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k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000" i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000" baseline="-2500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+ </a:t>
            </a:r>
            <a:r>
              <a:rPr lang="en-US" altLang="zh-CN" sz="2000" i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000" baseline="-2500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)(1+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)/(1-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</a:p>
        </p:txBody>
      </p:sp>
      <p:cxnSp>
        <p:nvCxnSpPr>
          <p:cNvPr id="37" name="直接箭头连接符 36"/>
          <p:cNvCxnSpPr>
            <a:stCxn id="12" idx="1"/>
            <a:endCxn id="15" idx="0"/>
          </p:cNvCxnSpPr>
          <p:nvPr/>
        </p:nvCxnSpPr>
        <p:spPr>
          <a:xfrm rot="5400000" flipH="1" flipV="1">
            <a:off x="3381837" y="1257111"/>
            <a:ext cx="1590025" cy="3285845"/>
          </a:xfrm>
          <a:prstGeom prst="curvedConnector3">
            <a:avLst>
              <a:gd name="adj1" fmla="val 114377"/>
            </a:avLst>
          </a:prstGeom>
          <a:ln w="38100">
            <a:solidFill>
              <a:srgbClr val="FFFF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5148064" y="3068960"/>
            <a:ext cx="3691014" cy="400110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&lt;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000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E2E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&gt; = (</a:t>
            </a:r>
            <a:r>
              <a:rPr lang="en-US" altLang="zh-CN" sz="2000" i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kt</a:t>
            </a:r>
            <a:r>
              <a:rPr lang="en-US" altLang="zh-CN" sz="2000" baseline="-2500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200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+</a:t>
            </a:r>
            <a:r>
              <a:rPr lang="en-US" altLang="zh-CN" sz="2000" i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000" baseline="-2500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)[2-(1-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lang="en-US" altLang="zh-CN" sz="2000" i="1" baseline="30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k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]/(1-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lang="en-US" altLang="zh-CN" sz="2000" i="1" baseline="30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k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</a:p>
        </p:txBody>
      </p:sp>
      <p:cxnSp>
        <p:nvCxnSpPr>
          <p:cNvPr id="19" name="直接箭头连接符 36"/>
          <p:cNvCxnSpPr>
            <a:stCxn id="12" idx="0"/>
            <a:endCxn id="14" idx="2"/>
          </p:cNvCxnSpPr>
          <p:nvPr/>
        </p:nvCxnSpPr>
        <p:spPr>
          <a:xfrm rot="5400000" flipH="1" flipV="1">
            <a:off x="3074985" y="2560633"/>
            <a:ext cx="688975" cy="1447800"/>
          </a:xfrm>
          <a:prstGeom prst="curvedConnector2">
            <a:avLst/>
          </a:prstGeom>
          <a:ln w="38100"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36"/>
          <p:cNvCxnSpPr>
            <a:stCxn id="14" idx="3"/>
            <a:endCxn id="12" idx="6"/>
          </p:cNvCxnSpPr>
          <p:nvPr/>
        </p:nvCxnSpPr>
        <p:spPr>
          <a:xfrm rot="5400000">
            <a:off x="3189750" y="2833868"/>
            <a:ext cx="755000" cy="1286155"/>
          </a:xfrm>
          <a:prstGeom prst="curvedConnector2">
            <a:avLst/>
          </a:prstGeom>
          <a:ln w="38100"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36"/>
          <p:cNvCxnSpPr>
            <a:stCxn id="12" idx="5"/>
            <a:endCxn id="14" idx="4"/>
          </p:cNvCxnSpPr>
          <p:nvPr/>
        </p:nvCxnSpPr>
        <p:spPr>
          <a:xfrm rot="5400000" flipH="1" flipV="1">
            <a:off x="3190406" y="2832280"/>
            <a:ext cx="848375" cy="1514755"/>
          </a:xfrm>
          <a:prstGeom prst="curvedConnector3">
            <a:avLst>
              <a:gd name="adj1" fmla="val -34728"/>
            </a:avLst>
          </a:prstGeom>
          <a:ln w="38100"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405670" y="2453754"/>
            <a:ext cx="737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q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=1-</a:t>
            </a:r>
            <a:r>
              <a:rPr lang="en-US" altLang="zh-CN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324049" y="3357562"/>
            <a:ext cx="819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(1-</a:t>
            </a:r>
            <a:r>
              <a:rPr lang="en-US" altLang="zh-CN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 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397186" y="4139238"/>
            <a:ext cx="3500462" cy="707886"/>
          </a:xfrm>
          <a:prstGeom prst="rect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则：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&lt;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000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E2E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&gt; - &lt;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000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P2P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&gt;</a:t>
            </a:r>
            <a:endParaRPr lang="en-US" altLang="zh-CN" sz="2000" dirty="0" smtClean="0">
              <a:solidFill>
                <a:srgbClr val="FF000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  ~ 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(k-1)(2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kt</a:t>
            </a:r>
            <a:r>
              <a:rPr lang="en-US" altLang="zh-CN" sz="2000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2000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 </a:t>
            </a:r>
            <a:r>
              <a:rPr lang="en-US" altLang="zh-CN" sz="2000" i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000" baseline="-2500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endParaRPr lang="en-US" altLang="zh-CN" sz="2000" i="1" baseline="30000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324049" y="3726894"/>
            <a:ext cx="1013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i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baseline="-2500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+ </a:t>
            </a:r>
            <a:r>
              <a:rPr lang="en-US" altLang="zh-CN" i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baseline="-25000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endParaRPr lang="zh-CN" altLang="en-US" baseline="-25000" dirty="0"/>
          </a:p>
        </p:txBody>
      </p:sp>
      <p:sp>
        <p:nvSpPr>
          <p:cNvPr id="22" name="矩形 21"/>
          <p:cNvSpPr/>
          <p:nvPr/>
        </p:nvSpPr>
        <p:spPr>
          <a:xfrm>
            <a:off x="5000941" y="1529822"/>
            <a:ext cx="117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k </a:t>
            </a:r>
            <a:r>
              <a:rPr lang="en-US" altLang="zh-CN" i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baseline="-2500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+ </a:t>
            </a:r>
            <a:r>
              <a:rPr lang="en-US" altLang="zh-CN" i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baseline="-25000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endParaRPr lang="zh-CN" altLang="en-US" baseline="-25000" dirty="0"/>
          </a:p>
        </p:txBody>
      </p:sp>
      <p:sp>
        <p:nvSpPr>
          <p:cNvPr id="23" name="矩形 22"/>
          <p:cNvSpPr/>
          <p:nvPr/>
        </p:nvSpPr>
        <p:spPr>
          <a:xfrm>
            <a:off x="4143372" y="2000240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跳数：</a:t>
            </a:r>
            <a:r>
              <a:rPr lang="en-US" altLang="zh-CN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k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397186" y="3696116"/>
            <a:ext cx="3500462" cy="400110"/>
          </a:xfrm>
          <a:prstGeom prst="rect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若：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 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&lt;&lt; 1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，即出错率很低</a:t>
            </a:r>
            <a:endParaRPr lang="en-US" altLang="zh-CN" sz="2000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39552" y="1514433"/>
            <a:ext cx="2643206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zh-CN" sz="2000" i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000" baseline="-25000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2000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/>
                <a:ea typeface="楷体_GB2312" pitchFamily="49" charset="-122"/>
                <a:cs typeface="Times New Roman"/>
              </a:rPr>
              <a:t>: </a:t>
            </a:r>
            <a:r>
              <a:rPr lang="zh-CN" altLang="en-US" sz="2000" dirty="0" smtClean="0">
                <a:latin typeface="Times New Roman"/>
                <a:ea typeface="楷体_GB2312" pitchFamily="49" charset="-122"/>
                <a:cs typeface="Times New Roman"/>
              </a:rPr>
              <a:t>单跳传输时间</a:t>
            </a:r>
            <a:endParaRPr lang="en-US" altLang="zh-CN" sz="2000" dirty="0" smtClean="0">
              <a:latin typeface="Times New Roman"/>
              <a:ea typeface="楷体_GB2312" pitchFamily="49" charset="-122"/>
              <a:cs typeface="Times New Roman"/>
            </a:endParaRPr>
          </a:p>
          <a:p>
            <a:pPr algn="ctr"/>
            <a:r>
              <a:rPr lang="en-US" altLang="zh-CN" sz="2000" i="1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000" baseline="-25000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2000" baseline="-25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latin typeface="Times New Roman"/>
                <a:ea typeface="楷体_GB2312" pitchFamily="49" charset="-122"/>
                <a:cs typeface="Times New Roman"/>
              </a:rPr>
              <a:t>: </a:t>
            </a:r>
            <a:r>
              <a:rPr lang="zh-CN" altLang="en-US" sz="2000" dirty="0">
                <a:latin typeface="Times New Roman"/>
                <a:ea typeface="楷体_GB2312" pitchFamily="49" charset="-122"/>
                <a:cs typeface="Times New Roman"/>
              </a:rPr>
              <a:t>差错</a:t>
            </a:r>
            <a:r>
              <a:rPr lang="zh-CN" altLang="en-US" sz="2000" dirty="0" smtClean="0">
                <a:latin typeface="Times New Roman"/>
                <a:ea typeface="楷体_GB2312" pitchFamily="49" charset="-122"/>
                <a:cs typeface="Times New Roman"/>
              </a:rPr>
              <a:t>处理时间</a:t>
            </a:r>
            <a:endParaRPr lang="en-US" altLang="zh-CN" sz="2000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071670" y="4460410"/>
            <a:ext cx="3037035" cy="1323439"/>
          </a:xfrm>
          <a:prstGeom prst="rect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zh-CN" sz="2000" i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000" baseline="-2500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&gt; 2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kt</a:t>
            </a:r>
            <a:r>
              <a:rPr lang="en-US" altLang="zh-CN" sz="2000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2000" dirty="0" smtClean="0">
                <a:latin typeface="Times New Roman"/>
                <a:ea typeface="楷体_GB2312" pitchFamily="49" charset="-122"/>
                <a:cs typeface="Times New Roman"/>
              </a:rPr>
              <a:t>×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 </a:t>
            </a:r>
            <a:endParaRPr lang="en-US" altLang="zh-CN" sz="2000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算例</a:t>
            </a:r>
            <a:endParaRPr lang="en-US" altLang="zh-CN" sz="2000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</a:t>
            </a:r>
            <a:r>
              <a:rPr lang="en-US" altLang="zh-CN" sz="2000" i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000" baseline="-2500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＝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5 </a:t>
            </a:r>
            <a:r>
              <a:rPr lang="el-GR" altLang="zh-CN" sz="2000" dirty="0" smtClean="0">
                <a:latin typeface="Times New Roman"/>
                <a:ea typeface="楷体_GB2312" pitchFamily="49" charset="-122"/>
                <a:cs typeface="Times New Roman"/>
              </a:rPr>
              <a:t>μ</a:t>
            </a:r>
            <a:r>
              <a:rPr lang="en-US" altLang="zh-CN" sz="2000" dirty="0" smtClean="0">
                <a:latin typeface="Times New Roman"/>
                <a:ea typeface="楷体_GB2312" pitchFamily="49" charset="-122"/>
                <a:cs typeface="Times New Roman"/>
              </a:rPr>
              <a:t>s, </a:t>
            </a:r>
            <a:r>
              <a:rPr lang="en-US" altLang="zh-CN" sz="2000" i="1" dirty="0" smtClean="0">
                <a:latin typeface="Times New Roman"/>
                <a:ea typeface="楷体_GB2312" pitchFamily="49" charset="-122"/>
                <a:cs typeface="Times New Roman"/>
              </a:rPr>
              <a:t>k </a:t>
            </a:r>
            <a:r>
              <a:rPr lang="en-US" altLang="zh-CN" sz="2000" dirty="0" smtClean="0">
                <a:latin typeface="Times New Roman"/>
                <a:ea typeface="楷体_GB2312" pitchFamily="49" charset="-122"/>
                <a:cs typeface="Times New Roman"/>
              </a:rPr>
              <a:t>= 4, </a:t>
            </a:r>
            <a:r>
              <a:rPr lang="en-US" altLang="zh-CN" sz="2000" i="1" dirty="0" smtClean="0">
                <a:latin typeface="Times New Roman"/>
                <a:ea typeface="楷体_GB2312" pitchFamily="49" charset="-122"/>
                <a:cs typeface="Times New Roman"/>
              </a:rPr>
              <a:t>p</a:t>
            </a:r>
            <a:r>
              <a:rPr lang="en-US" altLang="zh-CN" sz="2000" dirty="0" smtClean="0">
                <a:latin typeface="Times New Roman"/>
                <a:ea typeface="楷体_GB2312" pitchFamily="49" charset="-122"/>
                <a:cs typeface="Times New Roman"/>
              </a:rPr>
              <a:t> = 0.01</a:t>
            </a:r>
            <a:endParaRPr lang="en-US" altLang="zh-CN" sz="2000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r>
              <a:rPr lang="en-US" altLang="zh-CN" sz="2000" baseline="-25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</a:t>
            </a:r>
            <a:r>
              <a:rPr lang="en-US" altLang="zh-CN" sz="2000" i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000" baseline="-2500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&gt; 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0.4 </a:t>
            </a:r>
            <a:r>
              <a:rPr lang="el-GR" altLang="zh-CN" sz="2000" dirty="0" smtClean="0">
                <a:latin typeface="Times New Roman"/>
                <a:ea typeface="楷体_GB2312" pitchFamily="49" charset="-122"/>
                <a:cs typeface="Times New Roman"/>
              </a:rPr>
              <a:t>μ</a:t>
            </a:r>
            <a:r>
              <a:rPr lang="en-US" altLang="zh-CN" sz="2000" dirty="0" smtClean="0">
                <a:latin typeface="Times New Roman"/>
                <a:ea typeface="楷体_GB2312" pitchFamily="49" charset="-122"/>
                <a:cs typeface="Times New Roman"/>
              </a:rPr>
              <a:t>s</a:t>
            </a:r>
            <a:endParaRPr lang="en-US" altLang="zh-CN" sz="2000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374302" y="4922074"/>
            <a:ext cx="3496796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若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：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q 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&lt;&lt; 1 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？</a:t>
            </a:r>
            <a:endParaRPr lang="en-US" altLang="zh-CN" sz="2000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52678" indent="-742950">
              <a:buFont typeface="+mj-ea"/>
              <a:buAutoNum type="circleNumDbPlain"/>
            </a:pPr>
            <a:r>
              <a:rPr lang="en-US" altLang="zh-CN" sz="3600" dirty="0" smtClean="0"/>
              <a:t>P2P</a:t>
            </a:r>
            <a:r>
              <a:rPr lang="zh-CN" altLang="en-US" sz="3600" dirty="0" smtClean="0"/>
              <a:t>与</a:t>
            </a:r>
            <a:r>
              <a:rPr lang="en-US" altLang="zh-CN" sz="3600" dirty="0" smtClean="0"/>
              <a:t>E2E</a:t>
            </a:r>
            <a:r>
              <a:rPr lang="zh-CN" altLang="en-US" sz="3600" dirty="0" smtClean="0"/>
              <a:t>的</a:t>
            </a:r>
            <a:r>
              <a:rPr lang="zh-CN" altLang="en-US" sz="3600" dirty="0"/>
              <a:t>重传次数</a:t>
            </a:r>
            <a:r>
              <a:rPr lang="zh-CN" altLang="en-US" sz="3600" dirty="0" smtClean="0"/>
              <a:t>对比</a:t>
            </a:r>
            <a:endParaRPr lang="en-US" altLang="zh-CN" sz="3600" dirty="0" smtClean="0"/>
          </a:p>
          <a:p>
            <a:pPr marL="852678" indent="-742950">
              <a:buFont typeface="+mj-ea"/>
              <a:buAutoNum type="circleNumDbPlain"/>
            </a:pPr>
            <a:r>
              <a:rPr lang="zh-CN" altLang="en-US" sz="3600" dirty="0" smtClean="0"/>
              <a:t>延时对比，忽略重传处理用时</a:t>
            </a:r>
            <a:endParaRPr lang="en-US" altLang="zh-CN" sz="3600" dirty="0" smtClean="0"/>
          </a:p>
          <a:p>
            <a:pPr marL="852678" indent="-742950">
              <a:buFont typeface="+mj-ea"/>
              <a:buAutoNum type="circleNumDbPlain"/>
            </a:pPr>
            <a:r>
              <a:rPr lang="zh-CN" altLang="en-US" sz="3600" dirty="0" smtClean="0"/>
              <a:t>考虑重传时间</a:t>
            </a:r>
            <a:endParaRPr lang="en-US" altLang="zh-CN" sz="3600" dirty="0" smtClean="0"/>
          </a:p>
          <a:p>
            <a:pPr marL="852678" indent="-742950">
              <a:buFont typeface="+mj-ea"/>
              <a:buAutoNum type="circleNumDbPlain"/>
            </a:pPr>
            <a:r>
              <a:rPr lang="en-US" altLang="zh-CN" sz="3600" dirty="0" smtClean="0"/>
              <a:t>E2E</a:t>
            </a:r>
            <a:r>
              <a:rPr lang="zh-CN" altLang="en-US" sz="3600" dirty="0" smtClean="0"/>
              <a:t>的适用</a:t>
            </a:r>
            <a:r>
              <a:rPr lang="zh-CN" altLang="en-US" sz="3600" dirty="0"/>
              <a:t>条件</a:t>
            </a:r>
            <a:endParaRPr lang="en-US" altLang="zh-CN" sz="3600" dirty="0" smtClean="0"/>
          </a:p>
          <a:p>
            <a:pPr marL="852678" indent="-742950">
              <a:buFont typeface="+mj-ea"/>
              <a:buAutoNum type="circleNumDbPlain"/>
            </a:pPr>
            <a:endParaRPr lang="en-US" altLang="zh-CN" sz="3600" dirty="0" smtClean="0"/>
          </a:p>
          <a:p>
            <a:pPr marL="852678" indent="-742950">
              <a:buFont typeface="+mj-ea"/>
              <a:buAutoNum type="circleNumDbPlain"/>
            </a:pPr>
            <a:r>
              <a:rPr lang="zh-CN" altLang="en-US" sz="3600" dirty="0" smtClean="0"/>
              <a:t>另一代价：重传的业务量增大</a:t>
            </a:r>
            <a:endParaRPr lang="zh-CN" altLang="en-US" sz="3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出错重传控制的分析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680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邮政地址和邮政编码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南京市广东路</a:t>
            </a:r>
            <a:r>
              <a:rPr lang="en-US" altLang="zh-CN" dirty="0" smtClean="0"/>
              <a:t>38</a:t>
            </a:r>
            <a:r>
              <a:rPr lang="zh-CN" altLang="en-US" dirty="0" smtClean="0"/>
              <a:t>号</a:t>
            </a:r>
            <a:r>
              <a:rPr lang="en-US" altLang="zh-CN" dirty="0" smtClean="0"/>
              <a:t>456</a:t>
            </a:r>
            <a:r>
              <a:rPr lang="zh-CN" altLang="en-US" dirty="0" smtClean="0"/>
              <a:t>信箱，</a:t>
            </a:r>
            <a:r>
              <a:rPr lang="en-US" altLang="zh-CN" dirty="0" smtClean="0"/>
              <a:t>210003</a:t>
            </a:r>
          </a:p>
          <a:p>
            <a:pPr lvl="1"/>
            <a:r>
              <a:rPr lang="en-US" altLang="zh-CN" dirty="0" smtClean="0"/>
              <a:t>Campus Box 456, 38, Guangdong Rd, Nanjing 210003, PR CHINA</a:t>
            </a:r>
          </a:p>
          <a:p>
            <a:r>
              <a:rPr lang="zh-CN" altLang="en-US" dirty="0" smtClean="0"/>
              <a:t>电话号码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86-25-8349-2617</a:t>
            </a:r>
          </a:p>
          <a:p>
            <a:r>
              <a:rPr lang="en-US" altLang="zh-CN" dirty="0" smtClean="0"/>
              <a:t>IPv4</a:t>
            </a:r>
            <a:r>
              <a:rPr lang="zh-CN" altLang="en-US" dirty="0" smtClean="0"/>
              <a:t>地址、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10.10.146.120</a:t>
            </a:r>
          </a:p>
          <a:p>
            <a:pPr lvl="1"/>
            <a:r>
              <a:rPr lang="en-US" altLang="zh-CN" dirty="0" smtClean="0"/>
              <a:t>10-78-D2-98-28-5E</a:t>
            </a:r>
          </a:p>
          <a:p>
            <a:r>
              <a:rPr lang="en-US" altLang="zh-CN" dirty="0" smtClean="0"/>
              <a:t>URL/URI</a:t>
            </a:r>
          </a:p>
          <a:p>
            <a:pPr lvl="1"/>
            <a:r>
              <a:rPr lang="en-US" altLang="zh-CN" dirty="0" smtClean="0"/>
              <a:t>wangwn@njupt.edu.cn</a:t>
            </a:r>
          </a:p>
          <a:p>
            <a:r>
              <a:rPr lang="zh-CN" altLang="en-US" dirty="0" smtClean="0"/>
              <a:t>对象类名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地址类型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Line 222"/>
          <p:cNvSpPr>
            <a:spLocks noChangeShapeType="1"/>
          </p:cNvSpPr>
          <p:nvPr/>
        </p:nvSpPr>
        <p:spPr bwMode="auto">
          <a:xfrm flipV="1">
            <a:off x="1214414" y="3857628"/>
            <a:ext cx="1447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" name="Line 222"/>
          <p:cNvSpPr>
            <a:spLocks noChangeShapeType="1"/>
          </p:cNvSpPr>
          <p:nvPr/>
        </p:nvSpPr>
        <p:spPr bwMode="auto">
          <a:xfrm flipV="1">
            <a:off x="5786446" y="2000240"/>
            <a:ext cx="857256" cy="35719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重传业务量返回</a:t>
            </a:r>
            <a:endParaRPr lang="zh-CN" altLang="en-US" dirty="0"/>
          </a:p>
        </p:txBody>
      </p:sp>
      <p:sp>
        <p:nvSpPr>
          <p:cNvPr id="6" name="Line 222"/>
          <p:cNvSpPr>
            <a:spLocks noChangeShapeType="1"/>
          </p:cNvSpPr>
          <p:nvPr/>
        </p:nvSpPr>
        <p:spPr bwMode="auto">
          <a:xfrm flipV="1">
            <a:off x="4371972" y="2333620"/>
            <a:ext cx="1447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" name="Line 226"/>
          <p:cNvSpPr>
            <a:spLocks noChangeShapeType="1"/>
          </p:cNvSpPr>
          <p:nvPr/>
        </p:nvSpPr>
        <p:spPr bwMode="auto">
          <a:xfrm flipV="1">
            <a:off x="2771772" y="2943220"/>
            <a:ext cx="16002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" name="Oval 228"/>
          <p:cNvSpPr>
            <a:spLocks noChangeArrowheads="1"/>
          </p:cNvSpPr>
          <p:nvPr/>
        </p:nvSpPr>
        <p:spPr bwMode="auto">
          <a:xfrm>
            <a:off x="2466972" y="36290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A</a:t>
            </a:r>
          </a:p>
        </p:txBody>
      </p:sp>
      <p:sp>
        <p:nvSpPr>
          <p:cNvPr id="14" name="Oval 230"/>
          <p:cNvSpPr>
            <a:spLocks noChangeArrowheads="1"/>
          </p:cNvSpPr>
          <p:nvPr/>
        </p:nvSpPr>
        <p:spPr bwMode="auto">
          <a:xfrm>
            <a:off x="4143372" y="27146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F</a:t>
            </a:r>
          </a:p>
        </p:txBody>
      </p:sp>
      <p:sp>
        <p:nvSpPr>
          <p:cNvPr id="15" name="Oval 231"/>
          <p:cNvSpPr>
            <a:spLocks noChangeArrowheads="1"/>
          </p:cNvSpPr>
          <p:nvPr/>
        </p:nvSpPr>
        <p:spPr bwMode="auto">
          <a:xfrm>
            <a:off x="5591172" y="21050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 dirty="0">
                <a:solidFill>
                  <a:srgbClr val="FFFF99"/>
                </a:solidFill>
                <a:ea typeface="宋体" charset="-122"/>
              </a:rPr>
              <a:t>C</a:t>
            </a: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4071942"/>
            <a:ext cx="1000132" cy="5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7950" y="1714488"/>
            <a:ext cx="1000132" cy="5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矩形 34"/>
          <p:cNvSpPr/>
          <p:nvPr/>
        </p:nvSpPr>
        <p:spPr>
          <a:xfrm>
            <a:off x="3857620" y="4357694"/>
            <a:ext cx="4500594" cy="707886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&lt;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000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P2P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&gt; = 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000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+ s</a:t>
            </a:r>
            <a:r>
              <a:rPr lang="en-US" altLang="zh-CN" sz="2000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(1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-p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 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+ s</a:t>
            </a:r>
            <a:r>
              <a:rPr lang="en-US" altLang="zh-CN" sz="2000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(1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-p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lang="en-US" altLang="zh-CN" sz="2000" baseline="30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+ …</a:t>
            </a:r>
          </a:p>
          <a:p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 = 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000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 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/p</a:t>
            </a:r>
            <a:endParaRPr lang="en-US" altLang="zh-CN" sz="2000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cxnSp>
        <p:nvCxnSpPr>
          <p:cNvPr id="37" name="直接箭头连接符 36"/>
          <p:cNvCxnSpPr>
            <a:stCxn id="12" idx="1"/>
            <a:endCxn id="15" idx="0"/>
          </p:cNvCxnSpPr>
          <p:nvPr/>
        </p:nvCxnSpPr>
        <p:spPr>
          <a:xfrm rot="5400000" flipH="1" flipV="1">
            <a:off x="3381837" y="1257111"/>
            <a:ext cx="1590025" cy="3285845"/>
          </a:xfrm>
          <a:prstGeom prst="curvedConnector3">
            <a:avLst>
              <a:gd name="adj1" fmla="val 114377"/>
            </a:avLst>
          </a:prstGeom>
          <a:ln w="38100">
            <a:solidFill>
              <a:srgbClr val="FFFF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2357422" y="5214950"/>
            <a:ext cx="3643338" cy="400110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&lt;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000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E2E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&gt; = 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000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 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/p</a:t>
            </a:r>
            <a:r>
              <a:rPr lang="en-US" altLang="zh-CN" sz="2000" baseline="30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</a:p>
        </p:txBody>
      </p:sp>
      <p:cxnSp>
        <p:nvCxnSpPr>
          <p:cNvPr id="19" name="直接箭头连接符 36"/>
          <p:cNvCxnSpPr>
            <a:stCxn id="12" idx="7"/>
            <a:endCxn id="14" idx="2"/>
          </p:cNvCxnSpPr>
          <p:nvPr/>
        </p:nvCxnSpPr>
        <p:spPr>
          <a:xfrm rot="5400000" flipH="1" flipV="1">
            <a:off x="3122794" y="2674468"/>
            <a:ext cx="755000" cy="1286155"/>
          </a:xfrm>
          <a:prstGeom prst="curvedConnector2">
            <a:avLst/>
          </a:prstGeom>
          <a:ln w="38100"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36"/>
          <p:cNvCxnSpPr>
            <a:stCxn id="12" idx="6"/>
            <a:endCxn id="14" idx="4"/>
          </p:cNvCxnSpPr>
          <p:nvPr/>
        </p:nvCxnSpPr>
        <p:spPr>
          <a:xfrm flipV="1">
            <a:off x="2924172" y="3165470"/>
            <a:ext cx="1447800" cy="688975"/>
          </a:xfrm>
          <a:prstGeom prst="curvedConnector2">
            <a:avLst/>
          </a:prstGeom>
          <a:ln w="38100"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643306" y="257174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324049" y="3357562"/>
            <a:ext cx="704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(1-</a:t>
            </a:r>
            <a:r>
              <a:rPr lang="en-US" altLang="zh-CN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 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143372" y="2000240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跳数：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143504" y="1571612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baseline="30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endParaRPr lang="zh-CN" altLang="en-US" baseline="30000" dirty="0"/>
          </a:p>
        </p:txBody>
      </p:sp>
      <p:sp>
        <p:nvSpPr>
          <p:cNvPr id="28" name="矩形 27"/>
          <p:cNvSpPr/>
          <p:nvPr/>
        </p:nvSpPr>
        <p:spPr>
          <a:xfrm>
            <a:off x="4357686" y="3714752"/>
            <a:ext cx="1470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分组数：</a:t>
            </a:r>
            <a:r>
              <a:rPr lang="en-US" altLang="zh-CN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P2P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857884" y="2571744"/>
            <a:ext cx="1470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分组数：</a:t>
            </a:r>
            <a:r>
              <a:rPr lang="en-US" altLang="zh-CN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P2P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2071670" y="4286256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分组数：</a:t>
            </a:r>
            <a:r>
              <a:rPr lang="en-US" altLang="zh-CN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Line 222"/>
          <p:cNvSpPr>
            <a:spLocks noChangeShapeType="1"/>
          </p:cNvSpPr>
          <p:nvPr/>
        </p:nvSpPr>
        <p:spPr bwMode="auto">
          <a:xfrm flipV="1">
            <a:off x="1214414" y="3857628"/>
            <a:ext cx="1447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" name="Line 222"/>
          <p:cNvSpPr>
            <a:spLocks noChangeShapeType="1"/>
          </p:cNvSpPr>
          <p:nvPr/>
        </p:nvSpPr>
        <p:spPr bwMode="auto">
          <a:xfrm flipV="1">
            <a:off x="5786446" y="2000240"/>
            <a:ext cx="857256" cy="35719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重传的业务量强度</a:t>
            </a:r>
            <a:endParaRPr lang="zh-CN" altLang="en-US" dirty="0"/>
          </a:p>
        </p:txBody>
      </p:sp>
      <p:sp>
        <p:nvSpPr>
          <p:cNvPr id="6" name="Line 222"/>
          <p:cNvSpPr>
            <a:spLocks noChangeShapeType="1"/>
          </p:cNvSpPr>
          <p:nvPr/>
        </p:nvSpPr>
        <p:spPr bwMode="auto">
          <a:xfrm flipV="1">
            <a:off x="4371972" y="2333620"/>
            <a:ext cx="1447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" name="Line 226"/>
          <p:cNvSpPr>
            <a:spLocks noChangeShapeType="1"/>
          </p:cNvSpPr>
          <p:nvPr/>
        </p:nvSpPr>
        <p:spPr bwMode="auto">
          <a:xfrm flipV="1">
            <a:off x="2771772" y="2943220"/>
            <a:ext cx="16002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" name="Oval 228"/>
          <p:cNvSpPr>
            <a:spLocks noChangeArrowheads="1"/>
          </p:cNvSpPr>
          <p:nvPr/>
        </p:nvSpPr>
        <p:spPr bwMode="auto">
          <a:xfrm>
            <a:off x="2466972" y="36290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A</a:t>
            </a:r>
          </a:p>
        </p:txBody>
      </p:sp>
      <p:sp>
        <p:nvSpPr>
          <p:cNvPr id="14" name="Oval 230"/>
          <p:cNvSpPr>
            <a:spLocks noChangeArrowheads="1"/>
          </p:cNvSpPr>
          <p:nvPr/>
        </p:nvSpPr>
        <p:spPr bwMode="auto">
          <a:xfrm>
            <a:off x="4143372" y="27146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F</a:t>
            </a:r>
          </a:p>
        </p:txBody>
      </p:sp>
      <p:sp>
        <p:nvSpPr>
          <p:cNvPr id="15" name="Oval 231"/>
          <p:cNvSpPr>
            <a:spLocks noChangeArrowheads="1"/>
          </p:cNvSpPr>
          <p:nvPr/>
        </p:nvSpPr>
        <p:spPr bwMode="auto">
          <a:xfrm>
            <a:off x="5591172" y="21050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 dirty="0">
                <a:solidFill>
                  <a:srgbClr val="FFFF99"/>
                </a:solidFill>
                <a:ea typeface="宋体" charset="-122"/>
              </a:rPr>
              <a:t>C</a:t>
            </a: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4071942"/>
            <a:ext cx="1000132" cy="5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7950" y="1714488"/>
            <a:ext cx="1000132" cy="5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矩形 34"/>
          <p:cNvSpPr/>
          <p:nvPr/>
        </p:nvSpPr>
        <p:spPr>
          <a:xfrm>
            <a:off x="4143372" y="4071942"/>
            <a:ext cx="4500594" cy="707886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&lt;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000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P2P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&gt; = 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000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+ s</a:t>
            </a:r>
            <a:r>
              <a:rPr lang="en-US" altLang="zh-CN" sz="2000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(1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-p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 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+ s</a:t>
            </a:r>
            <a:r>
              <a:rPr lang="en-US" altLang="zh-CN" sz="2000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(1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-p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lang="en-US" altLang="zh-CN" sz="2000" baseline="30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+ …</a:t>
            </a:r>
          </a:p>
          <a:p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 = 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000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 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/p</a:t>
            </a:r>
            <a:endParaRPr lang="en-US" altLang="zh-CN" sz="2000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cxnSp>
        <p:nvCxnSpPr>
          <p:cNvPr id="37" name="直接箭头连接符 36"/>
          <p:cNvCxnSpPr>
            <a:stCxn id="12" idx="1"/>
            <a:endCxn id="15" idx="0"/>
          </p:cNvCxnSpPr>
          <p:nvPr/>
        </p:nvCxnSpPr>
        <p:spPr>
          <a:xfrm rot="5400000" flipH="1" flipV="1">
            <a:off x="3381837" y="1257111"/>
            <a:ext cx="1590025" cy="3285845"/>
          </a:xfrm>
          <a:prstGeom prst="curvedConnector3">
            <a:avLst>
              <a:gd name="adj1" fmla="val 114377"/>
            </a:avLst>
          </a:prstGeom>
          <a:ln w="38100">
            <a:solidFill>
              <a:srgbClr val="FFFF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071538" y="4929198"/>
            <a:ext cx="2357454" cy="400110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&lt;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000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E2E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&gt; = 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000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 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/p</a:t>
            </a:r>
            <a:r>
              <a:rPr lang="en-US" altLang="zh-CN" sz="2000" baseline="30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</a:p>
        </p:txBody>
      </p:sp>
      <p:cxnSp>
        <p:nvCxnSpPr>
          <p:cNvPr id="19" name="直接箭头连接符 36"/>
          <p:cNvCxnSpPr>
            <a:stCxn id="12" idx="7"/>
            <a:endCxn id="14" idx="2"/>
          </p:cNvCxnSpPr>
          <p:nvPr/>
        </p:nvCxnSpPr>
        <p:spPr>
          <a:xfrm rot="5400000" flipH="1" flipV="1">
            <a:off x="3122794" y="2674468"/>
            <a:ext cx="755000" cy="1286155"/>
          </a:xfrm>
          <a:prstGeom prst="curvedConnector2">
            <a:avLst/>
          </a:prstGeom>
          <a:ln w="38100"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36"/>
          <p:cNvCxnSpPr>
            <a:stCxn id="12" idx="6"/>
            <a:endCxn id="14" idx="4"/>
          </p:cNvCxnSpPr>
          <p:nvPr/>
        </p:nvCxnSpPr>
        <p:spPr>
          <a:xfrm flipV="1">
            <a:off x="2924172" y="3165470"/>
            <a:ext cx="1447800" cy="688975"/>
          </a:xfrm>
          <a:prstGeom prst="curvedConnector2">
            <a:avLst/>
          </a:prstGeom>
          <a:ln w="38100"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643306" y="257174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324049" y="3357562"/>
            <a:ext cx="704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(1-</a:t>
            </a:r>
            <a:r>
              <a:rPr lang="en-US" altLang="zh-CN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 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143372" y="2000240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跳数：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143504" y="1571612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baseline="30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endParaRPr lang="zh-CN" altLang="en-US" baseline="30000" dirty="0"/>
          </a:p>
        </p:txBody>
      </p:sp>
      <p:sp>
        <p:nvSpPr>
          <p:cNvPr id="28" name="矩形 27"/>
          <p:cNvSpPr/>
          <p:nvPr/>
        </p:nvSpPr>
        <p:spPr>
          <a:xfrm>
            <a:off x="4357686" y="3714752"/>
            <a:ext cx="1470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分组数：</a:t>
            </a:r>
            <a:r>
              <a:rPr lang="en-US" altLang="zh-CN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P2P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857884" y="2571744"/>
            <a:ext cx="1489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分组数：</a:t>
            </a:r>
            <a:r>
              <a:rPr lang="en-US" altLang="zh-CN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E2E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2071670" y="4286256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分组数：</a:t>
            </a:r>
            <a:r>
              <a:rPr lang="en-US" altLang="zh-CN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143372" y="4857760"/>
            <a:ext cx="4500594" cy="400110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&lt;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000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P2P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&gt; = 2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t/p</a:t>
            </a:r>
          </a:p>
        </p:txBody>
      </p:sp>
      <p:sp>
        <p:nvSpPr>
          <p:cNvPr id="39" name="矩形 38"/>
          <p:cNvSpPr/>
          <p:nvPr/>
        </p:nvSpPr>
        <p:spPr>
          <a:xfrm>
            <a:off x="1071538" y="5429264"/>
            <a:ext cx="2357454" cy="400110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&lt;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000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E2E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&gt; = 2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/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2000" baseline="30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40" name="矩形 39"/>
          <p:cNvSpPr/>
          <p:nvPr/>
        </p:nvSpPr>
        <p:spPr>
          <a:xfrm>
            <a:off x="4143372" y="5357826"/>
            <a:ext cx="4500594" cy="400110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&lt;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000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P2P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&gt; = 2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(2-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)/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</a:p>
        </p:txBody>
      </p:sp>
      <p:sp>
        <p:nvSpPr>
          <p:cNvPr id="41" name="矩形 40"/>
          <p:cNvSpPr/>
          <p:nvPr/>
        </p:nvSpPr>
        <p:spPr>
          <a:xfrm>
            <a:off x="1071538" y="5929330"/>
            <a:ext cx="2357454" cy="400110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&lt;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000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E2E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&gt; = 2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(2-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2000" baseline="30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)/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2000" baseline="30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42" name="矩形 41"/>
          <p:cNvSpPr/>
          <p:nvPr/>
        </p:nvSpPr>
        <p:spPr>
          <a:xfrm>
            <a:off x="496704" y="1540834"/>
            <a:ext cx="2563128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Q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：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E2E or P2P 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更佳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019110"/>
          </a:xfrm>
        </p:spPr>
        <p:txBody>
          <a:bodyPr/>
          <a:lstStyle/>
          <a:p>
            <a:r>
              <a:rPr lang="zh-CN" altLang="en-US" dirty="0" smtClean="0"/>
              <a:t>路由选择，安排在中间节点，形成</a:t>
            </a:r>
            <a:r>
              <a:rPr lang="en-US" altLang="zh-CN" dirty="0" smtClean="0"/>
              <a:t>IP</a:t>
            </a:r>
          </a:p>
          <a:p>
            <a:r>
              <a:rPr lang="zh-CN" altLang="en-US" dirty="0" smtClean="0"/>
              <a:t>链路控制，安排在所有节点，形成网络接口</a:t>
            </a:r>
            <a:endParaRPr lang="en-US" altLang="zh-CN" dirty="0" smtClean="0"/>
          </a:p>
          <a:p>
            <a:r>
              <a:rPr lang="zh-CN" altLang="en-US" dirty="0" smtClean="0"/>
              <a:t>传输控制，安排在终端节点，形成</a:t>
            </a:r>
            <a:r>
              <a:rPr lang="en-US" altLang="zh-CN" dirty="0" smtClean="0"/>
              <a:t>TCP</a:t>
            </a:r>
          </a:p>
          <a:p>
            <a:r>
              <a:rPr lang="zh-CN" altLang="en-US" dirty="0" smtClean="0"/>
              <a:t>应用接口，只在终端节点，形成应用层协议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E2E</a:t>
            </a:r>
            <a:r>
              <a:rPr lang="zh-CN" altLang="en-US" dirty="0" smtClean="0"/>
              <a:t>必然结果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3429000"/>
            <a:ext cx="2838451" cy="30651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0562" y="3440834"/>
            <a:ext cx="3580355" cy="306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E2E</a:t>
            </a:r>
            <a:r>
              <a:rPr lang="zh-CN" altLang="en-US" dirty="0" smtClean="0"/>
              <a:t>例外问题</a:t>
            </a:r>
            <a:endParaRPr lang="zh-CN" altLang="en-US" dirty="0"/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1571604" y="1643050"/>
            <a:ext cx="5786478" cy="4357718"/>
            <a:chOff x="0" y="0"/>
            <a:chExt cx="7257" cy="5783"/>
          </a:xfrm>
        </p:grpSpPr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4996" y="980"/>
              <a:ext cx="565" cy="53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6691" y="3292"/>
              <a:ext cx="566" cy="53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4807" y="5249"/>
              <a:ext cx="565" cy="53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4714" y="3471"/>
              <a:ext cx="470" cy="4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4053" y="2580"/>
              <a:ext cx="377" cy="3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3112" y="4005"/>
              <a:ext cx="376" cy="35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" name="Oval 10"/>
            <p:cNvSpPr>
              <a:spLocks noChangeArrowheads="1"/>
            </p:cNvSpPr>
            <p:nvPr/>
          </p:nvSpPr>
          <p:spPr bwMode="auto">
            <a:xfrm>
              <a:off x="6505" y="90"/>
              <a:ext cx="471" cy="4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" name="Oval 11"/>
            <p:cNvSpPr>
              <a:spLocks noChangeArrowheads="1"/>
            </p:cNvSpPr>
            <p:nvPr/>
          </p:nvSpPr>
          <p:spPr bwMode="auto">
            <a:xfrm>
              <a:off x="5656" y="1246"/>
              <a:ext cx="470" cy="4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" name="Oval 12"/>
            <p:cNvSpPr>
              <a:spLocks noChangeArrowheads="1"/>
            </p:cNvSpPr>
            <p:nvPr/>
          </p:nvSpPr>
          <p:spPr bwMode="auto">
            <a:xfrm>
              <a:off x="0" y="0"/>
              <a:ext cx="282" cy="2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17" name="AutoShape 13"/>
            <p:cNvCxnSpPr>
              <a:cxnSpLocks noChangeShapeType="1"/>
              <a:stCxn id="14" idx="4"/>
              <a:endCxn id="8" idx="0"/>
            </p:cNvCxnSpPr>
            <p:nvPr/>
          </p:nvCxnSpPr>
          <p:spPr bwMode="auto">
            <a:xfrm flipH="1">
              <a:off x="5478" y="470"/>
              <a:ext cx="1096" cy="588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18" name="AutoShape 14"/>
            <p:cNvCxnSpPr>
              <a:cxnSpLocks noChangeShapeType="1"/>
              <a:stCxn id="8" idx="6"/>
              <a:endCxn id="34" idx="1"/>
            </p:cNvCxnSpPr>
            <p:nvPr/>
          </p:nvCxnSpPr>
          <p:spPr bwMode="auto">
            <a:xfrm>
              <a:off x="5478" y="1435"/>
              <a:ext cx="459" cy="1680"/>
            </a:xfrm>
            <a:prstGeom prst="straightConnector1">
              <a:avLst/>
            </a:prstGeom>
            <a:noFill/>
            <a:ln w="63500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19" name="AutoShape 15"/>
            <p:cNvCxnSpPr>
              <a:cxnSpLocks noChangeShapeType="1"/>
              <a:stCxn id="9" idx="2"/>
              <a:endCxn id="15" idx="6"/>
            </p:cNvCxnSpPr>
            <p:nvPr/>
          </p:nvCxnSpPr>
          <p:spPr bwMode="auto">
            <a:xfrm flipH="1" flipV="1">
              <a:off x="6057" y="1626"/>
              <a:ext cx="717" cy="1744"/>
            </a:xfrm>
            <a:prstGeom prst="straightConnector1">
              <a:avLst/>
            </a:prstGeom>
            <a:noFill/>
            <a:ln w="63500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20" name="AutoShape 16"/>
            <p:cNvCxnSpPr>
              <a:cxnSpLocks noChangeShapeType="1"/>
              <a:stCxn id="8" idx="7"/>
              <a:endCxn id="15" idx="2"/>
            </p:cNvCxnSpPr>
            <p:nvPr/>
          </p:nvCxnSpPr>
          <p:spPr bwMode="auto">
            <a:xfrm>
              <a:off x="5561" y="1246"/>
              <a:ext cx="163" cy="65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21" name="AutoShape 17"/>
            <p:cNvCxnSpPr>
              <a:cxnSpLocks noChangeShapeType="1"/>
              <a:stCxn id="14" idx="5"/>
              <a:endCxn id="15" idx="0"/>
            </p:cNvCxnSpPr>
            <p:nvPr/>
          </p:nvCxnSpPr>
          <p:spPr bwMode="auto">
            <a:xfrm flipH="1">
              <a:off x="6058" y="534"/>
              <a:ext cx="682" cy="777"/>
            </a:xfrm>
            <a:prstGeom prst="straightConnector1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22" name="AutoShape 18"/>
            <p:cNvCxnSpPr>
              <a:cxnSpLocks noChangeShapeType="1"/>
              <a:stCxn id="12" idx="0"/>
              <a:endCxn id="8" idx="4"/>
            </p:cNvCxnSpPr>
            <p:nvPr/>
          </p:nvCxnSpPr>
          <p:spPr bwMode="auto">
            <a:xfrm flipV="1">
              <a:off x="4375" y="1435"/>
              <a:ext cx="705" cy="1196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23" name="AutoShape 19"/>
            <p:cNvCxnSpPr>
              <a:cxnSpLocks noChangeShapeType="1"/>
              <a:stCxn id="8" idx="5"/>
              <a:endCxn id="11" idx="1"/>
            </p:cNvCxnSpPr>
            <p:nvPr/>
          </p:nvCxnSpPr>
          <p:spPr bwMode="auto">
            <a:xfrm flipH="1">
              <a:off x="4947" y="1513"/>
              <a:ext cx="331" cy="1958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24" name="AutoShape 20"/>
            <p:cNvCxnSpPr>
              <a:cxnSpLocks noChangeShapeType="1"/>
              <a:stCxn id="16" idx="6"/>
              <a:endCxn id="8" idx="3"/>
            </p:cNvCxnSpPr>
            <p:nvPr/>
          </p:nvCxnSpPr>
          <p:spPr bwMode="auto">
            <a:xfrm>
              <a:off x="240" y="227"/>
              <a:ext cx="4756" cy="1019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25" name="AutoShape 21"/>
            <p:cNvCxnSpPr>
              <a:cxnSpLocks noChangeShapeType="1"/>
              <a:stCxn id="12" idx="4"/>
              <a:endCxn id="13" idx="0"/>
            </p:cNvCxnSpPr>
            <p:nvPr/>
          </p:nvCxnSpPr>
          <p:spPr bwMode="auto">
            <a:xfrm flipH="1">
              <a:off x="3433" y="2884"/>
              <a:ext cx="674" cy="1173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26" name="AutoShape 22"/>
            <p:cNvCxnSpPr>
              <a:cxnSpLocks noChangeShapeType="1"/>
              <a:stCxn id="11" idx="5"/>
              <a:endCxn id="10" idx="1"/>
            </p:cNvCxnSpPr>
            <p:nvPr/>
          </p:nvCxnSpPr>
          <p:spPr bwMode="auto">
            <a:xfrm>
              <a:off x="4948" y="3914"/>
              <a:ext cx="142" cy="1335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27" name="AutoShape 23"/>
            <p:cNvCxnSpPr>
              <a:cxnSpLocks noChangeShapeType="1"/>
              <a:stCxn id="9" idx="3"/>
              <a:endCxn id="34" idx="7"/>
            </p:cNvCxnSpPr>
            <p:nvPr/>
          </p:nvCxnSpPr>
          <p:spPr bwMode="auto">
            <a:xfrm flipH="1" flipV="1">
              <a:off x="6313" y="3468"/>
              <a:ext cx="377" cy="89"/>
            </a:xfrm>
            <a:prstGeom prst="straightConnector1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28" name="AutoShape 24"/>
            <p:cNvCxnSpPr>
              <a:cxnSpLocks noChangeShapeType="1"/>
              <a:stCxn id="11" idx="0"/>
              <a:endCxn id="34" idx="3"/>
            </p:cNvCxnSpPr>
            <p:nvPr/>
          </p:nvCxnSpPr>
          <p:spPr bwMode="auto">
            <a:xfrm flipV="1">
              <a:off x="5116" y="3469"/>
              <a:ext cx="445" cy="66"/>
            </a:xfrm>
            <a:prstGeom prst="straightConnector1">
              <a:avLst/>
            </a:prstGeom>
            <a:noFill/>
            <a:ln w="50800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29" name="AutoShape 25"/>
            <p:cNvCxnSpPr>
              <a:cxnSpLocks noChangeShapeType="1"/>
              <a:stCxn id="34" idx="5"/>
              <a:endCxn id="10" idx="0"/>
            </p:cNvCxnSpPr>
            <p:nvPr/>
          </p:nvCxnSpPr>
          <p:spPr bwMode="auto">
            <a:xfrm flipH="1">
              <a:off x="5289" y="3825"/>
              <a:ext cx="648" cy="1503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30" name="AutoShape 26"/>
            <p:cNvCxnSpPr>
              <a:cxnSpLocks noChangeShapeType="1"/>
              <a:stCxn id="13" idx="7"/>
              <a:endCxn id="11" idx="3"/>
            </p:cNvCxnSpPr>
            <p:nvPr/>
          </p:nvCxnSpPr>
          <p:spPr bwMode="auto">
            <a:xfrm flipV="1">
              <a:off x="3488" y="3691"/>
              <a:ext cx="1226" cy="491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31" name="AutoShape 27"/>
            <p:cNvCxnSpPr>
              <a:cxnSpLocks noChangeShapeType="1"/>
              <a:stCxn id="10" idx="7"/>
              <a:endCxn id="9" idx="5"/>
            </p:cNvCxnSpPr>
            <p:nvPr/>
          </p:nvCxnSpPr>
          <p:spPr bwMode="auto">
            <a:xfrm flipV="1">
              <a:off x="5372" y="3824"/>
              <a:ext cx="1602" cy="1691"/>
            </a:xfrm>
            <a:prstGeom prst="straightConnector1">
              <a:avLst/>
            </a:prstGeom>
            <a:noFill/>
            <a:ln w="63500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32" name="AutoShape 28"/>
            <p:cNvCxnSpPr>
              <a:cxnSpLocks noChangeShapeType="1"/>
              <a:stCxn id="13" idx="6"/>
              <a:endCxn id="10" idx="2"/>
            </p:cNvCxnSpPr>
            <p:nvPr/>
          </p:nvCxnSpPr>
          <p:spPr bwMode="auto">
            <a:xfrm>
              <a:off x="3433" y="4308"/>
              <a:ext cx="1457" cy="102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33" name="AutoShape 29"/>
            <p:cNvCxnSpPr>
              <a:cxnSpLocks noChangeShapeType="1"/>
              <a:stCxn id="16" idx="6"/>
              <a:endCxn id="12" idx="2"/>
            </p:cNvCxnSpPr>
            <p:nvPr/>
          </p:nvCxnSpPr>
          <p:spPr bwMode="auto">
            <a:xfrm>
              <a:off x="240" y="227"/>
              <a:ext cx="3867" cy="2404"/>
            </a:xfrm>
            <a:prstGeom prst="straightConnector1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</p:spPr>
        </p:cxnSp>
        <p:sp>
          <p:nvSpPr>
            <p:cNvPr id="34" name="Oval 30"/>
            <p:cNvSpPr>
              <a:spLocks noChangeArrowheads="1"/>
            </p:cNvSpPr>
            <p:nvPr/>
          </p:nvSpPr>
          <p:spPr bwMode="auto">
            <a:xfrm>
              <a:off x="5561" y="3115"/>
              <a:ext cx="753" cy="71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pic>
        <p:nvPicPr>
          <p:cNvPr id="35" name="Picture 17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9322" y="3786190"/>
            <a:ext cx="706336" cy="1012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31" descr="台式机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1857364"/>
            <a:ext cx="785818" cy="74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8" name="直接箭头连接符 37"/>
          <p:cNvCxnSpPr>
            <a:stCxn id="36" idx="2"/>
            <a:endCxn id="35" idx="1"/>
          </p:cNvCxnSpPr>
          <p:nvPr/>
        </p:nvCxnSpPr>
        <p:spPr>
          <a:xfrm rot="16200000" flipH="1">
            <a:off x="2851951" y="1215230"/>
            <a:ext cx="1689866" cy="4464875"/>
          </a:xfrm>
          <a:prstGeom prst="curvedConnector2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Box 236"/>
          <p:cNvSpPr txBox="1">
            <a:spLocks noChangeArrowheads="1"/>
          </p:cNvSpPr>
          <p:nvPr/>
        </p:nvSpPr>
        <p:spPr bwMode="auto">
          <a:xfrm>
            <a:off x="1643042" y="2643182"/>
            <a:ext cx="1257011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Web Browser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44" name="Text Box 236"/>
          <p:cNvSpPr txBox="1">
            <a:spLocks noChangeArrowheads="1"/>
          </p:cNvSpPr>
          <p:nvPr/>
        </p:nvSpPr>
        <p:spPr bwMode="auto">
          <a:xfrm>
            <a:off x="6929454" y="3500438"/>
            <a:ext cx="1127168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Web Server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45" name="Text Box 236"/>
          <p:cNvSpPr txBox="1">
            <a:spLocks noChangeArrowheads="1"/>
          </p:cNvSpPr>
          <p:nvPr/>
        </p:nvSpPr>
        <p:spPr bwMode="auto">
          <a:xfrm rot="1330110">
            <a:off x="2367782" y="3375391"/>
            <a:ext cx="1290738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HTTP/HTTPS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47" name="Text Box 236"/>
          <p:cNvSpPr txBox="1">
            <a:spLocks noChangeArrowheads="1"/>
          </p:cNvSpPr>
          <p:nvPr/>
        </p:nvSpPr>
        <p:spPr bwMode="auto">
          <a:xfrm>
            <a:off x="214282" y="4214818"/>
            <a:ext cx="3839513" cy="14773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b="1" dirty="0" smtClean="0">
                <a:ea typeface="宋体" charset="-122"/>
              </a:rPr>
              <a:t>    客户端：对于服务器端</a:t>
            </a:r>
            <a:r>
              <a:rPr lang="en-US" altLang="zh-CN" b="1" dirty="0" smtClean="0">
                <a:ea typeface="宋体" charset="-122"/>
              </a:rPr>
              <a:t>HTML</a:t>
            </a:r>
            <a:r>
              <a:rPr lang="zh-CN" altLang="en-US" b="1" dirty="0" smtClean="0">
                <a:ea typeface="宋体" charset="-122"/>
              </a:rPr>
              <a:t>内容</a:t>
            </a:r>
            <a:endParaRPr lang="en-US" altLang="zh-CN" b="1" dirty="0" smtClean="0">
              <a:ea typeface="宋体" charset="-122"/>
            </a:endParaRPr>
          </a:p>
          <a:p>
            <a:pPr algn="l" eaLnBrk="0" hangingPunct="0"/>
            <a:r>
              <a:rPr lang="en-US" altLang="zh-CN" b="1" dirty="0" smtClean="0">
                <a:ea typeface="宋体" charset="-122"/>
              </a:rPr>
              <a:t>                  </a:t>
            </a:r>
            <a:r>
              <a:rPr lang="zh-CN" altLang="en-US" b="1" dirty="0" smtClean="0">
                <a:ea typeface="宋体" charset="-122"/>
              </a:rPr>
              <a:t>未发生更新的内容缓存</a:t>
            </a:r>
            <a:endParaRPr lang="en-US" altLang="zh-CN" b="1" dirty="0" smtClean="0">
              <a:ea typeface="宋体" charset="-122"/>
            </a:endParaRPr>
          </a:p>
          <a:p>
            <a:pPr algn="l" eaLnBrk="0" hangingPunct="0"/>
            <a:endParaRPr lang="en-US" altLang="zh-CN" b="1" dirty="0" smtClean="0">
              <a:ea typeface="宋体" charset="-122"/>
            </a:endParaRPr>
          </a:p>
          <a:p>
            <a:pPr algn="l" eaLnBrk="0" hangingPunct="0"/>
            <a:r>
              <a:rPr lang="zh-CN" altLang="en-US" b="1" dirty="0" smtClean="0">
                <a:ea typeface="宋体" charset="-122"/>
              </a:rPr>
              <a:t>服务器端：对于客户端经常访问的</a:t>
            </a:r>
            <a:endParaRPr lang="en-US" altLang="zh-CN" b="1" dirty="0" smtClean="0">
              <a:ea typeface="宋体" charset="-122"/>
            </a:endParaRPr>
          </a:p>
          <a:p>
            <a:pPr algn="l" eaLnBrk="0" hangingPunct="0"/>
            <a:r>
              <a:rPr lang="en-US" altLang="zh-CN" b="1" dirty="0" smtClean="0">
                <a:ea typeface="宋体" charset="-122"/>
              </a:rPr>
              <a:t>                  </a:t>
            </a:r>
            <a:r>
              <a:rPr lang="zh-CN" altLang="en-US" b="1" dirty="0" smtClean="0">
                <a:ea typeface="宋体" charset="-122"/>
              </a:rPr>
              <a:t>内容存在缓存</a:t>
            </a:r>
            <a:endParaRPr lang="en-US" altLang="zh-CN" b="1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CDN</a:t>
            </a:r>
            <a:r>
              <a:rPr lang="zh-CN" altLang="en-US" dirty="0" smtClean="0"/>
              <a:t>解决方案</a:t>
            </a:r>
            <a:endParaRPr lang="zh-CN" altLang="en-US" dirty="0"/>
          </a:p>
        </p:txBody>
      </p:sp>
      <p:pic>
        <p:nvPicPr>
          <p:cNvPr id="39" name="图片 38" descr="800px-NCDN_-_CD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910" y="1357298"/>
            <a:ext cx="7620000" cy="3267075"/>
          </a:xfrm>
          <a:prstGeom prst="rect">
            <a:avLst/>
          </a:prstGeom>
        </p:spPr>
      </p:pic>
      <p:sp>
        <p:nvSpPr>
          <p:cNvPr id="40" name="Text Box 236"/>
          <p:cNvSpPr txBox="1">
            <a:spLocks noChangeArrowheads="1"/>
          </p:cNvSpPr>
          <p:nvPr/>
        </p:nvSpPr>
        <p:spPr bwMode="auto">
          <a:xfrm>
            <a:off x="714348" y="5357826"/>
            <a:ext cx="4566186" cy="369332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dirty="0" smtClean="0">
                <a:ea typeface="宋体" charset="-122"/>
              </a:rPr>
              <a:t>其他类似问题：</a:t>
            </a:r>
            <a:r>
              <a:rPr lang="en-US" altLang="zh-CN" dirty="0" smtClean="0">
                <a:ea typeface="宋体" charset="-122"/>
              </a:rPr>
              <a:t>NAT</a:t>
            </a:r>
            <a:r>
              <a:rPr lang="zh-CN" altLang="en-US" dirty="0" smtClean="0">
                <a:ea typeface="宋体" charset="-122"/>
              </a:rPr>
              <a:t>、</a:t>
            </a:r>
            <a:r>
              <a:rPr lang="en-US" altLang="zh-CN" dirty="0" smtClean="0">
                <a:ea typeface="宋体" charset="-122"/>
              </a:rPr>
              <a:t>6to4</a:t>
            </a:r>
            <a:r>
              <a:rPr lang="zh-CN" altLang="en-US" dirty="0" smtClean="0">
                <a:ea typeface="宋体" charset="-122"/>
              </a:rPr>
              <a:t>、</a:t>
            </a:r>
            <a:r>
              <a:rPr lang="en-US" altLang="zh-CN" dirty="0" smtClean="0">
                <a:ea typeface="宋体" charset="-122"/>
              </a:rPr>
              <a:t>HIP</a:t>
            </a:r>
            <a:r>
              <a:rPr lang="zh-CN" altLang="en-US" dirty="0" smtClean="0">
                <a:ea typeface="宋体" charset="-122"/>
              </a:rPr>
              <a:t>、</a:t>
            </a:r>
            <a:r>
              <a:rPr lang="en-US" altLang="zh-CN" dirty="0" smtClean="0">
                <a:ea typeface="宋体" charset="-122"/>
              </a:rPr>
              <a:t>Firewall</a:t>
            </a:r>
          </a:p>
        </p:txBody>
      </p:sp>
      <p:sp>
        <p:nvSpPr>
          <p:cNvPr id="41" name="Text Box 236"/>
          <p:cNvSpPr txBox="1">
            <a:spLocks noChangeArrowheads="1"/>
          </p:cNvSpPr>
          <p:nvPr/>
        </p:nvSpPr>
        <p:spPr bwMode="auto">
          <a:xfrm>
            <a:off x="714348" y="4786322"/>
            <a:ext cx="5519460" cy="369332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dirty="0" smtClean="0">
                <a:ea typeface="宋体" charset="-122"/>
              </a:rPr>
              <a:t>在网络中间节点部署应用缓存功能，形成独立的</a:t>
            </a:r>
            <a:r>
              <a:rPr lang="en-US" altLang="zh-CN" dirty="0" smtClean="0">
                <a:ea typeface="宋体" charset="-122"/>
              </a:rPr>
              <a:t>BOX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1"/>
          <p:cNvSpPr txBox="1">
            <a:spLocks noChangeArrowheads="1"/>
          </p:cNvSpPr>
          <p:nvPr/>
        </p:nvSpPr>
        <p:spPr bwMode="auto">
          <a:xfrm>
            <a:off x="829103" y="1136938"/>
            <a:ext cx="310270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GB" sz="2000" dirty="0">
                <a:solidFill>
                  <a:srgbClr val="C00000"/>
                </a:solidFill>
                <a:latin typeface="Calibri" pitchFamily="34" charset="0"/>
              </a:rPr>
              <a:t>Classical Network Appliance</a:t>
            </a:r>
            <a:br>
              <a:rPr lang="en-GB" sz="2000" dirty="0">
                <a:solidFill>
                  <a:srgbClr val="C00000"/>
                </a:solidFill>
                <a:latin typeface="Calibri" pitchFamily="34" charset="0"/>
              </a:rPr>
            </a:br>
            <a:r>
              <a:rPr lang="en-GB" sz="2000" dirty="0">
                <a:solidFill>
                  <a:srgbClr val="C00000"/>
                </a:solidFill>
                <a:latin typeface="Calibri" pitchFamily="34" charset="0"/>
              </a:rPr>
              <a:t>Approach</a:t>
            </a:r>
          </a:p>
        </p:txBody>
      </p:sp>
      <p:grpSp>
        <p:nvGrpSpPr>
          <p:cNvPr id="2" name="Group 34"/>
          <p:cNvGrpSpPr/>
          <p:nvPr/>
        </p:nvGrpSpPr>
        <p:grpSpPr>
          <a:xfrm>
            <a:off x="2481263" y="4391025"/>
            <a:ext cx="654050" cy="827088"/>
            <a:chOff x="2481263" y="4391025"/>
            <a:chExt cx="654050" cy="827088"/>
          </a:xfrm>
        </p:grpSpPr>
        <p:pic>
          <p:nvPicPr>
            <p:cNvPr id="6" name="Picture 2" descr="Product Small Phot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1263" y="4391025"/>
              <a:ext cx="654050" cy="592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7"/>
            <p:cNvSpPr txBox="1">
              <a:spLocks noChangeArrowheads="1"/>
            </p:cNvSpPr>
            <p:nvPr/>
          </p:nvSpPr>
          <p:spPr bwMode="auto">
            <a:xfrm>
              <a:off x="2554288" y="4910138"/>
              <a:ext cx="56673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GB" sz="1400" dirty="0">
                  <a:solidFill>
                    <a:srgbClr val="0070C0"/>
                  </a:solidFill>
                  <a:latin typeface="Calibri" pitchFamily="34" charset="0"/>
                </a:rPr>
                <a:t>BRAS</a:t>
              </a:r>
            </a:p>
          </p:txBody>
        </p:sp>
      </p:grpSp>
      <p:grpSp>
        <p:nvGrpSpPr>
          <p:cNvPr id="3" name="Group 37"/>
          <p:cNvGrpSpPr/>
          <p:nvPr/>
        </p:nvGrpSpPr>
        <p:grpSpPr>
          <a:xfrm>
            <a:off x="1412875" y="3022600"/>
            <a:ext cx="754063" cy="1020763"/>
            <a:chOff x="1412875" y="3022600"/>
            <a:chExt cx="754063" cy="1020763"/>
          </a:xfrm>
        </p:grpSpPr>
        <p:sp>
          <p:nvSpPr>
            <p:cNvPr id="9" name="TextBox 12"/>
            <p:cNvSpPr txBox="1">
              <a:spLocks noChangeArrowheads="1"/>
            </p:cNvSpPr>
            <p:nvPr/>
          </p:nvSpPr>
          <p:spPr bwMode="auto">
            <a:xfrm>
              <a:off x="1412875" y="3735388"/>
              <a:ext cx="75406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GB" sz="1400" dirty="0">
                  <a:solidFill>
                    <a:srgbClr val="0070C0"/>
                  </a:solidFill>
                  <a:latin typeface="Calibri" pitchFamily="34" charset="0"/>
                </a:rPr>
                <a:t>Firewall</a:t>
              </a:r>
            </a:p>
          </p:txBody>
        </p:sp>
        <p:pic>
          <p:nvPicPr>
            <p:cNvPr id="10" name="Picture 10" descr="http://www.checkpoint.com/images/products/appliances/graphics/main-320x215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769" t="13052" r="4462"/>
            <a:stretch>
              <a:fillRect/>
            </a:stretch>
          </p:blipFill>
          <p:spPr bwMode="auto">
            <a:xfrm>
              <a:off x="1420813" y="3022600"/>
              <a:ext cx="609600" cy="738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oup 40"/>
          <p:cNvGrpSpPr/>
          <p:nvPr/>
        </p:nvGrpSpPr>
        <p:grpSpPr>
          <a:xfrm>
            <a:off x="333375" y="3306763"/>
            <a:ext cx="849313" cy="669925"/>
            <a:chOff x="333375" y="3306763"/>
            <a:chExt cx="849313" cy="669925"/>
          </a:xfrm>
        </p:grpSpPr>
        <p:pic>
          <p:nvPicPr>
            <p:cNvPr id="12" name="Picture 1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577" t="40077" r="63269" b="42200"/>
            <a:stretch>
              <a:fillRect/>
            </a:stretch>
          </p:blipFill>
          <p:spPr bwMode="auto">
            <a:xfrm>
              <a:off x="333375" y="3306763"/>
              <a:ext cx="849313" cy="395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6"/>
            <p:cNvSpPr txBox="1">
              <a:spLocks noChangeArrowheads="1"/>
            </p:cNvSpPr>
            <p:nvPr/>
          </p:nvSpPr>
          <p:spPr bwMode="auto">
            <a:xfrm>
              <a:off x="587375" y="3668713"/>
              <a:ext cx="4318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GB" sz="1400" dirty="0">
                  <a:solidFill>
                    <a:srgbClr val="0070C0"/>
                  </a:solidFill>
                  <a:latin typeface="Calibri" pitchFamily="34" charset="0"/>
                </a:rPr>
                <a:t>DPI</a:t>
              </a:r>
            </a:p>
          </p:txBody>
        </p:sp>
      </p:grpSp>
      <p:grpSp>
        <p:nvGrpSpPr>
          <p:cNvPr id="8" name="Group 43"/>
          <p:cNvGrpSpPr/>
          <p:nvPr/>
        </p:nvGrpSpPr>
        <p:grpSpPr>
          <a:xfrm>
            <a:off x="1360488" y="2093913"/>
            <a:ext cx="971550" cy="736600"/>
            <a:chOff x="1360488" y="2093913"/>
            <a:chExt cx="971550" cy="736600"/>
          </a:xfrm>
        </p:grpSpPr>
        <p:pic>
          <p:nvPicPr>
            <p:cNvPr id="15" name="Picture 13" descr="http://di1.shopping.com/images1/pi/98/4d/f4/20219018-100x100-0-0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110" b="18085"/>
            <a:stretch>
              <a:fillRect/>
            </a:stretch>
          </p:blipFill>
          <p:spPr bwMode="auto">
            <a:xfrm>
              <a:off x="1360488" y="2093913"/>
              <a:ext cx="971550" cy="503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9"/>
            <p:cNvSpPr txBox="1">
              <a:spLocks noChangeArrowheads="1"/>
            </p:cNvSpPr>
            <p:nvPr/>
          </p:nvSpPr>
          <p:spPr bwMode="auto">
            <a:xfrm>
              <a:off x="1482725" y="2522538"/>
              <a:ext cx="5064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GB" sz="1400" dirty="0">
                  <a:solidFill>
                    <a:srgbClr val="0070C0"/>
                  </a:solidFill>
                  <a:latin typeface="Calibri" pitchFamily="34" charset="0"/>
                </a:rPr>
                <a:t>CDN</a:t>
              </a:r>
            </a:p>
          </p:txBody>
        </p:sp>
      </p:grpSp>
      <p:grpSp>
        <p:nvGrpSpPr>
          <p:cNvPr id="11" name="Group 46"/>
          <p:cNvGrpSpPr/>
          <p:nvPr/>
        </p:nvGrpSpPr>
        <p:grpSpPr>
          <a:xfrm>
            <a:off x="3603625" y="3124200"/>
            <a:ext cx="998538" cy="1147763"/>
            <a:chOff x="3603625" y="3124200"/>
            <a:chExt cx="998538" cy="1147763"/>
          </a:xfrm>
        </p:grpSpPr>
        <p:pic>
          <p:nvPicPr>
            <p:cNvPr id="18" name="Picture 6" descr="http://www.linuxfordevices.com/images/stories/spirent_testcenter_sm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5863" y="3124200"/>
              <a:ext cx="719137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24"/>
            <p:cNvSpPr txBox="1">
              <a:spLocks noChangeArrowheads="1"/>
            </p:cNvSpPr>
            <p:nvPr/>
          </p:nvSpPr>
          <p:spPr bwMode="auto">
            <a:xfrm>
              <a:off x="3603625" y="3748088"/>
              <a:ext cx="998538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GB" sz="1400" dirty="0">
                  <a:solidFill>
                    <a:srgbClr val="0070C0"/>
                  </a:solidFill>
                  <a:latin typeface="Calibri" pitchFamily="34" charset="0"/>
                </a:rPr>
                <a:t>Tester/QoE</a:t>
              </a:r>
            </a:p>
            <a:p>
              <a:pPr algn="ctr"/>
              <a:r>
                <a:rPr lang="en-GB" sz="1400" dirty="0">
                  <a:solidFill>
                    <a:srgbClr val="0070C0"/>
                  </a:solidFill>
                  <a:latin typeface="Calibri" pitchFamily="34" charset="0"/>
                </a:rPr>
                <a:t>monitor</a:t>
              </a:r>
            </a:p>
          </p:txBody>
        </p:sp>
      </p:grpSp>
      <p:grpSp>
        <p:nvGrpSpPr>
          <p:cNvPr id="14" name="Group 49"/>
          <p:cNvGrpSpPr/>
          <p:nvPr/>
        </p:nvGrpSpPr>
        <p:grpSpPr>
          <a:xfrm>
            <a:off x="3481388" y="2052638"/>
            <a:ext cx="1096962" cy="960437"/>
            <a:chOff x="3481388" y="2052638"/>
            <a:chExt cx="1096962" cy="960437"/>
          </a:xfrm>
        </p:grpSpPr>
        <p:pic>
          <p:nvPicPr>
            <p:cNvPr id="21" name="Picture 8" descr="http://us.teneo.net/Uploads/images/7050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2513" y="2052638"/>
              <a:ext cx="827087" cy="392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7"/>
            <p:cNvSpPr txBox="1">
              <a:spLocks noChangeArrowheads="1"/>
            </p:cNvSpPr>
            <p:nvPr/>
          </p:nvSpPr>
          <p:spPr bwMode="auto">
            <a:xfrm>
              <a:off x="3481388" y="2490788"/>
              <a:ext cx="1096962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GB" sz="1400" dirty="0">
                  <a:solidFill>
                    <a:srgbClr val="0070C0"/>
                  </a:solidFill>
                  <a:latin typeface="Calibri" pitchFamily="34" charset="0"/>
                </a:rPr>
                <a:t>WAN</a:t>
              </a:r>
            </a:p>
            <a:p>
              <a:pPr algn="ctr"/>
              <a:r>
                <a:rPr lang="en-GB" sz="1400" dirty="0">
                  <a:solidFill>
                    <a:srgbClr val="0070C0"/>
                  </a:solidFill>
                  <a:latin typeface="Calibri" pitchFamily="34" charset="0"/>
                </a:rPr>
                <a:t>Acceleration</a:t>
              </a:r>
            </a:p>
          </p:txBody>
        </p:sp>
      </p:grpSp>
      <p:grpSp>
        <p:nvGrpSpPr>
          <p:cNvPr id="17" name="Group 52"/>
          <p:cNvGrpSpPr/>
          <p:nvPr/>
        </p:nvGrpSpPr>
        <p:grpSpPr>
          <a:xfrm>
            <a:off x="333375" y="1990725"/>
            <a:ext cx="976313" cy="1144588"/>
            <a:chOff x="333375" y="1990725"/>
            <a:chExt cx="976313" cy="1144588"/>
          </a:xfrm>
        </p:grpSpPr>
        <p:pic>
          <p:nvPicPr>
            <p:cNvPr id="24" name="Picture 10" descr="http://solacecdn.s3.amazonaws.com/new/wp-content/uploads/2010/02/3260_front_200p-wide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375" y="1990725"/>
              <a:ext cx="976313" cy="619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30"/>
            <p:cNvSpPr txBox="1">
              <a:spLocks noChangeArrowheads="1"/>
            </p:cNvSpPr>
            <p:nvPr/>
          </p:nvSpPr>
          <p:spPr bwMode="auto">
            <a:xfrm>
              <a:off x="447675" y="2613025"/>
              <a:ext cx="830263" cy="52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GB" sz="1400" dirty="0">
                  <a:solidFill>
                    <a:srgbClr val="0070C0"/>
                  </a:solidFill>
                  <a:latin typeface="Calibri" pitchFamily="34" charset="0"/>
                </a:rPr>
                <a:t>Message</a:t>
              </a:r>
            </a:p>
            <a:p>
              <a:pPr algn="ctr"/>
              <a:r>
                <a:rPr lang="en-GB" sz="1400" dirty="0">
                  <a:solidFill>
                    <a:srgbClr val="0070C0"/>
                  </a:solidFill>
                  <a:latin typeface="Calibri" pitchFamily="34" charset="0"/>
                </a:rPr>
                <a:t>Router</a:t>
              </a:r>
            </a:p>
          </p:txBody>
        </p:sp>
      </p:grpSp>
      <p:grpSp>
        <p:nvGrpSpPr>
          <p:cNvPr id="20" name="Group 55"/>
          <p:cNvGrpSpPr/>
          <p:nvPr/>
        </p:nvGrpSpPr>
        <p:grpSpPr>
          <a:xfrm>
            <a:off x="3290888" y="4283075"/>
            <a:ext cx="1574800" cy="1168400"/>
            <a:chOff x="3290888" y="4283075"/>
            <a:chExt cx="1574800" cy="1168400"/>
          </a:xfrm>
        </p:grpSpPr>
        <p:pic>
          <p:nvPicPr>
            <p:cNvPr id="27" name="Picture 12" descr="http://www.nokiasiemensnetworks.com/sites/default/files/image_files/img_multicontroler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6638" y="4283075"/>
              <a:ext cx="923925" cy="668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32"/>
            <p:cNvSpPr txBox="1">
              <a:spLocks noChangeArrowheads="1"/>
            </p:cNvSpPr>
            <p:nvPr/>
          </p:nvSpPr>
          <p:spPr bwMode="auto">
            <a:xfrm>
              <a:off x="3290888" y="4927600"/>
              <a:ext cx="15748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GB" sz="1400" dirty="0">
                  <a:solidFill>
                    <a:srgbClr val="0070C0"/>
                  </a:solidFill>
                  <a:latin typeface="Calibri" pitchFamily="34" charset="0"/>
                </a:rPr>
                <a:t>Radio/Fixed Access</a:t>
              </a:r>
            </a:p>
            <a:p>
              <a:pPr algn="ctr"/>
              <a:r>
                <a:rPr lang="en-GB" sz="1400" dirty="0">
                  <a:solidFill>
                    <a:srgbClr val="0070C0"/>
                  </a:solidFill>
                  <a:latin typeface="Calibri" pitchFamily="34" charset="0"/>
                </a:rPr>
                <a:t>Network Nodes</a:t>
              </a:r>
            </a:p>
          </p:txBody>
        </p:sp>
      </p:grpSp>
      <p:grpSp>
        <p:nvGrpSpPr>
          <p:cNvPr id="23" name="Group 58"/>
          <p:cNvGrpSpPr/>
          <p:nvPr/>
        </p:nvGrpSpPr>
        <p:grpSpPr>
          <a:xfrm>
            <a:off x="2336800" y="3079750"/>
            <a:ext cx="962025" cy="1158875"/>
            <a:chOff x="2336800" y="3079750"/>
            <a:chExt cx="962025" cy="1158875"/>
          </a:xfrm>
        </p:grpSpPr>
        <p:pic>
          <p:nvPicPr>
            <p:cNvPr id="30" name="Picture 16" descr="http://farm5.static.flickr.com/4111/4949006335_e8a306f6c2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850" y="3079750"/>
              <a:ext cx="839788" cy="728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38"/>
            <p:cNvSpPr txBox="1">
              <a:spLocks noChangeArrowheads="1"/>
            </p:cNvSpPr>
            <p:nvPr/>
          </p:nvSpPr>
          <p:spPr bwMode="auto">
            <a:xfrm>
              <a:off x="2336800" y="3716338"/>
              <a:ext cx="962025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GB" sz="1400" dirty="0">
                  <a:solidFill>
                    <a:srgbClr val="0070C0"/>
                  </a:solidFill>
                  <a:latin typeface="Calibri" pitchFamily="34" charset="0"/>
                </a:rPr>
                <a:t>Carrier</a:t>
              </a:r>
              <a:br>
                <a:rPr lang="en-GB" sz="1400" dirty="0">
                  <a:solidFill>
                    <a:srgbClr val="0070C0"/>
                  </a:solidFill>
                  <a:latin typeface="Calibri" pitchFamily="34" charset="0"/>
                </a:rPr>
              </a:br>
              <a:r>
                <a:rPr lang="en-GB" sz="1400" dirty="0">
                  <a:solidFill>
                    <a:srgbClr val="0070C0"/>
                  </a:solidFill>
                  <a:latin typeface="Calibri" pitchFamily="34" charset="0"/>
                </a:rPr>
                <a:t>Grade NAT</a:t>
              </a:r>
            </a:p>
          </p:txBody>
        </p:sp>
      </p:grpSp>
      <p:grpSp>
        <p:nvGrpSpPr>
          <p:cNvPr id="26" name="Group 61"/>
          <p:cNvGrpSpPr/>
          <p:nvPr/>
        </p:nvGrpSpPr>
        <p:grpSpPr>
          <a:xfrm>
            <a:off x="2317750" y="1785938"/>
            <a:ext cx="1268413" cy="1250950"/>
            <a:chOff x="2317750" y="1785938"/>
            <a:chExt cx="1268413" cy="1250950"/>
          </a:xfrm>
        </p:grpSpPr>
        <p:pic>
          <p:nvPicPr>
            <p:cNvPr id="33" name="Picture 18" descr="http://partners.varphonex.com/images/acme_border_controller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4425" y="1785938"/>
              <a:ext cx="858838" cy="803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42"/>
            <p:cNvSpPr txBox="1">
              <a:spLocks noChangeArrowheads="1"/>
            </p:cNvSpPr>
            <p:nvPr/>
          </p:nvSpPr>
          <p:spPr bwMode="auto">
            <a:xfrm>
              <a:off x="2317750" y="2514600"/>
              <a:ext cx="1268413" cy="52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GB" sz="1400" dirty="0">
                  <a:solidFill>
                    <a:srgbClr val="0070C0"/>
                  </a:solidFill>
                  <a:latin typeface="Calibri" pitchFamily="34" charset="0"/>
                </a:rPr>
                <a:t>Session Border</a:t>
              </a:r>
            </a:p>
            <a:p>
              <a:pPr algn="ctr"/>
              <a:r>
                <a:rPr lang="en-GB" sz="1400" dirty="0">
                  <a:solidFill>
                    <a:srgbClr val="0070C0"/>
                  </a:solidFill>
                  <a:latin typeface="Calibri" pitchFamily="34" charset="0"/>
                </a:rPr>
                <a:t>Controller</a:t>
              </a:r>
            </a:p>
          </p:txBody>
        </p:sp>
      </p:grpSp>
      <p:grpSp>
        <p:nvGrpSpPr>
          <p:cNvPr id="29" name="Group 64"/>
          <p:cNvGrpSpPr/>
          <p:nvPr/>
        </p:nvGrpSpPr>
        <p:grpSpPr>
          <a:xfrm>
            <a:off x="1316038" y="4264025"/>
            <a:ext cx="900112" cy="965200"/>
            <a:chOff x="1316038" y="4264025"/>
            <a:chExt cx="900112" cy="965200"/>
          </a:xfrm>
        </p:grpSpPr>
        <p:pic>
          <p:nvPicPr>
            <p:cNvPr id="36" name="Picture 4" descr="Large Photo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9700" y="4264025"/>
              <a:ext cx="588963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TextBox 10"/>
            <p:cNvSpPr txBox="1">
              <a:spLocks noChangeArrowheads="1"/>
            </p:cNvSpPr>
            <p:nvPr/>
          </p:nvSpPr>
          <p:spPr bwMode="auto">
            <a:xfrm>
              <a:off x="1316038" y="4921250"/>
              <a:ext cx="900112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GB" sz="1400" dirty="0">
                  <a:solidFill>
                    <a:srgbClr val="0070C0"/>
                  </a:solidFill>
                  <a:latin typeface="Calibri" pitchFamily="34" charset="0"/>
                </a:rPr>
                <a:t>PE Router</a:t>
              </a:r>
            </a:p>
          </p:txBody>
        </p:sp>
      </p:grpSp>
      <p:grpSp>
        <p:nvGrpSpPr>
          <p:cNvPr id="32" name="Group 67"/>
          <p:cNvGrpSpPr/>
          <p:nvPr/>
        </p:nvGrpSpPr>
        <p:grpSpPr>
          <a:xfrm>
            <a:off x="96838" y="4125913"/>
            <a:ext cx="1303337" cy="1089025"/>
            <a:chOff x="96838" y="4125913"/>
            <a:chExt cx="1303337" cy="1089025"/>
          </a:xfrm>
        </p:grpSpPr>
        <p:pic>
          <p:nvPicPr>
            <p:cNvPr id="39" name="Picture 14" descr="http://2.bp.blogspot.com/_pdKr5yG7P3w/TQm9ZEZTQJI/AAAAAAAAAr8/TISpPJl3gx4/s1600/Untitled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500" y="4125913"/>
              <a:ext cx="677863" cy="831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36"/>
            <p:cNvSpPr txBox="1">
              <a:spLocks noChangeArrowheads="1"/>
            </p:cNvSpPr>
            <p:nvPr/>
          </p:nvSpPr>
          <p:spPr bwMode="auto">
            <a:xfrm>
              <a:off x="96838" y="4906963"/>
              <a:ext cx="130333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GB" sz="1400" dirty="0">
                  <a:solidFill>
                    <a:srgbClr val="0070C0"/>
                  </a:solidFill>
                  <a:latin typeface="Calibri" pitchFamily="34" charset="0"/>
                </a:rPr>
                <a:t>SGSN/GGSN</a:t>
              </a:r>
            </a:p>
          </p:txBody>
        </p:sp>
      </p:grpSp>
      <p:sp>
        <p:nvSpPr>
          <p:cNvPr id="41" name="TextBox 28"/>
          <p:cNvSpPr txBox="1">
            <a:spLocks noChangeArrowheads="1"/>
          </p:cNvSpPr>
          <p:nvPr/>
        </p:nvSpPr>
        <p:spPr bwMode="auto">
          <a:xfrm>
            <a:off x="165100" y="5353050"/>
            <a:ext cx="3865563" cy="94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buClr>
                <a:srgbClr val="0000FF"/>
              </a:buClr>
              <a:buSzPct val="130000"/>
              <a:buFont typeface="Arial" pitchFamily="34" charset="0"/>
              <a:buChar char="•"/>
            </a:pPr>
            <a:r>
              <a:rPr lang="en-GB" sz="1200" dirty="0" smtClean="0"/>
              <a:t>Fragmented, purpose-built </a:t>
            </a:r>
            <a:r>
              <a:rPr lang="en-GB" sz="1200" dirty="0"/>
              <a:t>hardware.</a:t>
            </a:r>
          </a:p>
          <a:p>
            <a:pPr>
              <a:buClr>
                <a:srgbClr val="0000FF"/>
              </a:buClr>
              <a:buSzPct val="130000"/>
              <a:buFont typeface="Arial" pitchFamily="34" charset="0"/>
              <a:buChar char="•"/>
            </a:pPr>
            <a:r>
              <a:rPr lang="en-GB" sz="1200" dirty="0"/>
              <a:t>Physical install per appliance per site.</a:t>
            </a:r>
          </a:p>
          <a:p>
            <a:pPr>
              <a:buClr>
                <a:srgbClr val="0000FF"/>
              </a:buClr>
              <a:buSzPct val="130000"/>
              <a:buFont typeface="Arial" pitchFamily="34" charset="0"/>
              <a:buChar char="•"/>
            </a:pPr>
            <a:r>
              <a:rPr lang="en-GB" sz="1200" dirty="0"/>
              <a:t>Hardware development large barrier to entry for new vendors, constraining innovation &amp; competition.</a:t>
            </a:r>
          </a:p>
        </p:txBody>
      </p:sp>
      <p:sp>
        <p:nvSpPr>
          <p:cNvPr id="42" name="Rectangle 29"/>
          <p:cNvSpPr>
            <a:spLocks noChangeArrowheads="1"/>
          </p:cNvSpPr>
          <p:nvPr/>
        </p:nvSpPr>
        <p:spPr bwMode="auto">
          <a:xfrm>
            <a:off x="2347913" y="1731963"/>
            <a:ext cx="892175" cy="2873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 sz="3600" dirty="0"/>
          </a:p>
        </p:txBody>
      </p:sp>
      <p:sp>
        <p:nvSpPr>
          <p:cNvPr id="43" name="Rounded Rectangle 54"/>
          <p:cNvSpPr>
            <a:spLocks noChangeArrowheads="1"/>
          </p:cNvSpPr>
          <p:nvPr/>
        </p:nvSpPr>
        <p:spPr bwMode="auto">
          <a:xfrm>
            <a:off x="96838" y="882534"/>
            <a:ext cx="4710112" cy="5570802"/>
          </a:xfrm>
          <a:prstGeom prst="roundRect">
            <a:avLst>
              <a:gd name="adj" fmla="val 5806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ight Arrow 73"/>
          <p:cNvSpPr/>
          <p:nvPr/>
        </p:nvSpPr>
        <p:spPr bwMode="auto">
          <a:xfrm rot="19678715">
            <a:off x="3342878" y="3013075"/>
            <a:ext cx="2381250" cy="1528763"/>
          </a:xfrm>
          <a:prstGeom prst="rightArrow">
            <a:avLst/>
          </a:prstGeom>
          <a:solidFill>
            <a:srgbClr val="69BE28">
              <a:alpha val="34902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grpSp>
        <p:nvGrpSpPr>
          <p:cNvPr id="35" name="Group 74"/>
          <p:cNvGrpSpPr/>
          <p:nvPr/>
        </p:nvGrpSpPr>
        <p:grpSpPr>
          <a:xfrm>
            <a:off x="5040923" y="882533"/>
            <a:ext cx="4047869" cy="5570803"/>
            <a:chOff x="5040923" y="749301"/>
            <a:chExt cx="4047869" cy="5874238"/>
          </a:xfrm>
        </p:grpSpPr>
        <p:sp>
          <p:nvSpPr>
            <p:cNvPr id="46" name="TextBox 43"/>
            <p:cNvSpPr txBox="1">
              <a:spLocks noChangeArrowheads="1"/>
            </p:cNvSpPr>
            <p:nvPr/>
          </p:nvSpPr>
          <p:spPr bwMode="auto">
            <a:xfrm>
              <a:off x="5073445" y="800718"/>
              <a:ext cx="3973718" cy="707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GB" sz="2000" dirty="0">
                  <a:solidFill>
                    <a:srgbClr val="C00000"/>
                  </a:solidFill>
                  <a:latin typeface="Calibri" pitchFamily="34" charset="0"/>
                  <a:cs typeface="Arial" pitchFamily="34" charset="0"/>
                </a:rPr>
                <a:t>Network F</a:t>
              </a:r>
              <a:r>
                <a:rPr lang="en-GB" sz="2000" dirty="0" smtClean="0">
                  <a:solidFill>
                    <a:srgbClr val="C00000"/>
                  </a:solidFill>
                  <a:latin typeface="Calibri" pitchFamily="34" charset="0"/>
                  <a:cs typeface="Arial" pitchFamily="34" charset="0"/>
                </a:rPr>
                <a:t>unctions Virtualisation Approach</a:t>
              </a:r>
              <a:endParaRPr lang="en-GB" sz="2000" dirty="0">
                <a:solidFill>
                  <a:srgbClr val="C00000"/>
                </a:solidFill>
                <a:latin typeface="Calibri" pitchFamily="34" charset="0"/>
                <a:cs typeface="Arial" pitchFamily="34" charset="0"/>
              </a:endParaRPr>
            </a:p>
          </p:txBody>
        </p:sp>
        <p:grpSp>
          <p:nvGrpSpPr>
            <p:cNvPr id="38" name="Group 27"/>
            <p:cNvGrpSpPr/>
            <p:nvPr/>
          </p:nvGrpSpPr>
          <p:grpSpPr>
            <a:xfrm>
              <a:off x="5040923" y="749301"/>
              <a:ext cx="4047869" cy="5874238"/>
              <a:chOff x="5040923" y="749301"/>
              <a:chExt cx="4047869" cy="5874238"/>
            </a:xfrm>
          </p:grpSpPr>
          <p:sp>
            <p:nvSpPr>
              <p:cNvPr id="48" name="TextBox 45"/>
              <p:cNvSpPr txBox="1">
                <a:spLocks noChangeArrowheads="1"/>
              </p:cNvSpPr>
              <p:nvPr/>
            </p:nvSpPr>
            <p:spPr bwMode="auto">
              <a:xfrm>
                <a:off x="5148263" y="6189296"/>
                <a:ext cx="362426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r>
                  <a:rPr lang="en-GB" sz="18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High </a:t>
                </a:r>
                <a:r>
                  <a:rPr lang="en-GB" sz="18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volume Ethernet </a:t>
                </a:r>
                <a:r>
                  <a:rPr lang="en-GB" sz="18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switches</a:t>
                </a:r>
              </a:p>
            </p:txBody>
          </p:sp>
          <p:pic>
            <p:nvPicPr>
              <p:cNvPr id="49" name="Picture 6" descr="http://t1.gstatic.com/images?q=tbn:ANd9GcTUFD7wvOt_9mnoGHjnQK7rpnH3119LecHeYdzsH6mkF4_acWhOhw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29325" y="5451475"/>
                <a:ext cx="777875" cy="781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0" name="TextBox 40"/>
              <p:cNvSpPr txBox="1">
                <a:spLocks noChangeArrowheads="1"/>
              </p:cNvSpPr>
              <p:nvPr/>
            </p:nvSpPr>
            <p:spPr bwMode="auto">
              <a:xfrm>
                <a:off x="5228435" y="4522788"/>
                <a:ext cx="324960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r>
                  <a:rPr lang="en-GB" sz="18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High volume standard servers</a:t>
                </a:r>
              </a:p>
            </p:txBody>
          </p:sp>
          <p:pic>
            <p:nvPicPr>
              <p:cNvPr id="51" name="Picture 3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51538" y="3976688"/>
                <a:ext cx="995362" cy="6429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" name="Picture 86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637"/>
              <a:stretch>
                <a:fillRect/>
              </a:stretch>
            </p:blipFill>
            <p:spPr bwMode="auto">
              <a:xfrm>
                <a:off x="6062663" y="4876800"/>
                <a:ext cx="717550" cy="2587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3" name="Picture 6" descr="http://t1.gstatic.com/images?q=tbn:ANd9GcTUFD7wvOt_9mnoGHjnQK7rpnH3119LecHeYdzsH6mkF4_acWhOhw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23088" y="5456238"/>
                <a:ext cx="777875" cy="781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4" name="Picture 3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45300" y="3981450"/>
                <a:ext cx="995363" cy="642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5" name="Picture 86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637"/>
              <a:stretch>
                <a:fillRect/>
              </a:stretch>
            </p:blipFill>
            <p:spPr bwMode="auto">
              <a:xfrm>
                <a:off x="6956425" y="4881563"/>
                <a:ext cx="717550" cy="260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6" name="TextBox 45"/>
              <p:cNvSpPr txBox="1">
                <a:spLocks noChangeArrowheads="1"/>
              </p:cNvSpPr>
              <p:nvPr/>
            </p:nvSpPr>
            <p:spPr bwMode="auto">
              <a:xfrm>
                <a:off x="5189478" y="5075238"/>
                <a:ext cx="326243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/>
                <a:r>
                  <a:rPr lang="en-GB" sz="18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High volume standard storage</a:t>
                </a:r>
              </a:p>
            </p:txBody>
          </p:sp>
          <p:sp>
            <p:nvSpPr>
              <p:cNvPr id="57" name="Down Arrow 86"/>
              <p:cNvSpPr/>
              <p:nvPr/>
            </p:nvSpPr>
            <p:spPr>
              <a:xfrm>
                <a:off x="6310313" y="3344863"/>
                <a:ext cx="220662" cy="688975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sz="2000" dirty="0">
                  <a:latin typeface="Arial" pitchFamily="34" charset="0"/>
                  <a:cs typeface="Arial" pitchFamily="34" charset="0"/>
                </a:endParaRPr>
              </a:p>
            </p:txBody>
          </p:sp>
          <p:pic>
            <p:nvPicPr>
              <p:cNvPr id="58" name="Picture 46" descr="AG00221_"/>
              <p:cNvPicPr>
                <a:picLocks noChangeAspect="1" noChangeArrowheads="1" noCrop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6145213" y="3503613"/>
                <a:ext cx="477837" cy="371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" name="TextBox 58"/>
              <p:cNvSpPr txBox="1"/>
              <p:nvPr/>
            </p:nvSpPr>
            <p:spPr>
              <a:xfrm>
                <a:off x="6586538" y="3511550"/>
                <a:ext cx="2249487" cy="46166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GB" sz="1200" dirty="0">
                    <a:latin typeface="Arial" pitchFamily="34" charset="0"/>
                    <a:cs typeface="Arial" pitchFamily="34" charset="0"/>
                  </a:rPr>
                  <a:t>Orchestrated,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GB" sz="1200" dirty="0">
                    <a:latin typeface="Arial" pitchFamily="34" charset="0"/>
                    <a:cs typeface="Arial" pitchFamily="34" charset="0"/>
                  </a:rPr>
                  <a:t>automatic &amp; remote install.</a:t>
                </a:r>
              </a:p>
            </p:txBody>
          </p:sp>
          <p:sp>
            <p:nvSpPr>
              <p:cNvPr id="60" name="TextBox 44"/>
              <p:cNvSpPr txBox="1"/>
              <p:nvPr/>
            </p:nvSpPr>
            <p:spPr>
              <a:xfrm rot="5400000">
                <a:off x="7920202" y="2050501"/>
                <a:ext cx="1598515" cy="73866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ts val="0"/>
                  </a:spcBef>
                  <a:defRPr/>
                </a:pPr>
                <a:r>
                  <a:rPr lang="en-GB" sz="1400" dirty="0">
                    <a:latin typeface="Arial" pitchFamily="34" charset="0"/>
                    <a:cs typeface="Arial" pitchFamily="34" charset="0"/>
                  </a:rPr>
                  <a:t>Competitive &amp; </a:t>
                </a:r>
              </a:p>
              <a:p>
                <a:pPr algn="ctr">
                  <a:spcBef>
                    <a:spcPts val="0"/>
                  </a:spcBef>
                  <a:defRPr/>
                </a:pPr>
                <a:r>
                  <a:rPr lang="en-GB" sz="1400" dirty="0">
                    <a:latin typeface="Arial" pitchFamily="34" charset="0"/>
                    <a:cs typeface="Arial" pitchFamily="34" charset="0"/>
                  </a:rPr>
                  <a:t>Innovative</a:t>
                </a:r>
              </a:p>
              <a:p>
                <a:pPr algn="ctr">
                  <a:spcBef>
                    <a:spcPts val="0"/>
                  </a:spcBef>
                  <a:defRPr/>
                </a:pPr>
                <a:r>
                  <a:rPr lang="en-GB" sz="1400" dirty="0">
                    <a:latin typeface="Arial" pitchFamily="34" charset="0"/>
                    <a:cs typeface="Arial" pitchFamily="34" charset="0"/>
                  </a:rPr>
                  <a:t> O</a:t>
                </a:r>
                <a:r>
                  <a:rPr lang="en-GB" sz="1400" dirty="0" smtClean="0">
                    <a:latin typeface="Arial" pitchFamily="34" charset="0"/>
                    <a:cs typeface="Arial" pitchFamily="34" charset="0"/>
                  </a:rPr>
                  <a:t>pen Ecosystem</a:t>
                </a:r>
                <a:endParaRPr lang="en-GB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1" name="Cloud 100"/>
              <p:cNvSpPr>
                <a:spLocks noChangeArrowheads="1"/>
              </p:cNvSpPr>
              <p:nvPr/>
            </p:nvSpPr>
            <p:spPr bwMode="auto">
              <a:xfrm>
                <a:off x="5229225" y="1509713"/>
                <a:ext cx="3161316" cy="2001837"/>
              </a:xfrm>
              <a:custGeom>
                <a:avLst/>
                <a:gdLst>
                  <a:gd name="T0" fmla="*/ 3165712 w 43200"/>
                  <a:gd name="T1" fmla="*/ 1026114 h 43200"/>
                  <a:gd name="T2" fmla="*/ 1584176 w 43200"/>
                  <a:gd name="T3" fmla="*/ 2050043 h 43200"/>
                  <a:gd name="T4" fmla="*/ 9828 w 43200"/>
                  <a:gd name="T5" fmla="*/ 1026114 h 43200"/>
                  <a:gd name="T6" fmla="*/ 1584176 w 43200"/>
                  <a:gd name="T7" fmla="*/ 117338 h 432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  <a:gd name="T12" fmla="*/ 5954 w 43200"/>
                  <a:gd name="T13" fmla="*/ 6524 h 43200"/>
                  <a:gd name="T14" fmla="*/ 34174 w 43200"/>
                  <a:gd name="T15" fmla="*/ 34674 h 432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200" h="43200">
                    <a:moveTo>
                      <a:pt x="3900" y="14370"/>
                    </a:moveTo>
                    <a:lnTo>
                      <a:pt x="3899" y="14370"/>
                    </a:lnTo>
                    <a:cubicBezTo>
                      <a:pt x="3858" y="13959"/>
                      <a:pt x="3838" y="13545"/>
                      <a:pt x="3838" y="13131"/>
                    </a:cubicBezTo>
                    <a:cubicBezTo>
                      <a:pt x="3838" y="8055"/>
                      <a:pt x="6861" y="3941"/>
                      <a:pt x="10591" y="3941"/>
                    </a:cubicBezTo>
                    <a:cubicBezTo>
                      <a:pt x="11791" y="3940"/>
                      <a:pt x="12969" y="4376"/>
                      <a:pt x="14005" y="5201"/>
                    </a:cubicBezTo>
                    <a:lnTo>
                      <a:pt x="14005" y="5202"/>
                    </a:lnTo>
                    <a:cubicBezTo>
                      <a:pt x="14930" y="2828"/>
                      <a:pt x="16742" y="1343"/>
                      <a:pt x="18715" y="1344"/>
                    </a:cubicBezTo>
                    <a:cubicBezTo>
                      <a:pt x="20114" y="1344"/>
                      <a:pt x="21458" y="2093"/>
                      <a:pt x="22456" y="3431"/>
                    </a:cubicBezTo>
                    <a:lnTo>
                      <a:pt x="22456" y="3432"/>
                    </a:lnTo>
                    <a:cubicBezTo>
                      <a:pt x="23194" y="1415"/>
                      <a:pt x="24707" y="140"/>
                      <a:pt x="26362" y="141"/>
                    </a:cubicBezTo>
                    <a:cubicBezTo>
                      <a:pt x="27723" y="141"/>
                      <a:pt x="29007" y="1006"/>
                      <a:pt x="29832" y="2481"/>
                    </a:cubicBezTo>
                    <a:lnTo>
                      <a:pt x="29832" y="2480"/>
                    </a:lnTo>
                    <a:cubicBezTo>
                      <a:pt x="30755" y="1002"/>
                      <a:pt x="32110" y="149"/>
                      <a:pt x="33538" y="150"/>
                    </a:cubicBezTo>
                    <a:cubicBezTo>
                      <a:pt x="35888" y="150"/>
                      <a:pt x="37901" y="2435"/>
                      <a:pt x="38318" y="5575"/>
                    </a:cubicBezTo>
                    <a:lnTo>
                      <a:pt x="38317" y="5576"/>
                    </a:lnTo>
                    <a:cubicBezTo>
                      <a:pt x="40639" y="6438"/>
                      <a:pt x="42250" y="9313"/>
                      <a:pt x="42250" y="12594"/>
                    </a:cubicBezTo>
                    <a:cubicBezTo>
                      <a:pt x="42250" y="13579"/>
                      <a:pt x="42103" y="14554"/>
                      <a:pt x="41818" y="15460"/>
                    </a:cubicBezTo>
                    <a:lnTo>
                      <a:pt x="41818" y="15459"/>
                    </a:lnTo>
                    <a:cubicBezTo>
                      <a:pt x="42727" y="17070"/>
                      <a:pt x="43220" y="19044"/>
                      <a:pt x="43220" y="21076"/>
                    </a:cubicBezTo>
                    <a:cubicBezTo>
                      <a:pt x="43220" y="25663"/>
                      <a:pt x="40741" y="29553"/>
                      <a:pt x="37404" y="30203"/>
                    </a:cubicBezTo>
                    <a:lnTo>
                      <a:pt x="37403" y="30202"/>
                    </a:lnTo>
                    <a:cubicBezTo>
                      <a:pt x="37378" y="34523"/>
                      <a:pt x="34795" y="38006"/>
                      <a:pt x="31619" y="38007"/>
                    </a:cubicBezTo>
                    <a:cubicBezTo>
                      <a:pt x="30535" y="38007"/>
                      <a:pt x="29474" y="37593"/>
                      <a:pt x="28555" y="36813"/>
                    </a:cubicBezTo>
                    <a:lnTo>
                      <a:pt x="28556" y="36813"/>
                    </a:lnTo>
                    <a:cubicBezTo>
                      <a:pt x="27694" y="40699"/>
                      <a:pt x="25069" y="43357"/>
                      <a:pt x="22094" y="43358"/>
                    </a:cubicBezTo>
                    <a:cubicBezTo>
                      <a:pt x="19839" y="43358"/>
                      <a:pt x="17733" y="41821"/>
                      <a:pt x="16480" y="39263"/>
                    </a:cubicBezTo>
                    <a:lnTo>
                      <a:pt x="16480" y="39264"/>
                    </a:lnTo>
                    <a:cubicBezTo>
                      <a:pt x="15279" y="40250"/>
                      <a:pt x="13904" y="40770"/>
                      <a:pt x="12503" y="40771"/>
                    </a:cubicBezTo>
                    <a:cubicBezTo>
                      <a:pt x="9735" y="40771"/>
                      <a:pt x="7180" y="38748"/>
                      <a:pt x="5804" y="35469"/>
                    </a:cubicBezTo>
                    <a:lnTo>
                      <a:pt x="5803" y="35469"/>
                    </a:lnTo>
                    <a:cubicBezTo>
                      <a:pt x="5635" y="35496"/>
                      <a:pt x="5465" y="35509"/>
                      <a:pt x="5296" y="35510"/>
                    </a:cubicBezTo>
                    <a:cubicBezTo>
                      <a:pt x="2888" y="35510"/>
                      <a:pt x="936" y="32860"/>
                      <a:pt x="936" y="29592"/>
                    </a:cubicBezTo>
                    <a:cubicBezTo>
                      <a:pt x="935" y="28090"/>
                      <a:pt x="1356" y="26644"/>
                      <a:pt x="2112" y="25547"/>
                    </a:cubicBezTo>
                    <a:lnTo>
                      <a:pt x="2113" y="25547"/>
                    </a:lnTo>
                    <a:cubicBezTo>
                      <a:pt x="781" y="24481"/>
                      <a:pt x="-36" y="22528"/>
                      <a:pt x="-36" y="20418"/>
                    </a:cubicBezTo>
                    <a:cubicBezTo>
                      <a:pt x="-37" y="17370"/>
                      <a:pt x="1647" y="14817"/>
                      <a:pt x="3863" y="14504"/>
                    </a:cubicBezTo>
                    <a:close/>
                  </a:path>
                  <a:path w="43200" h="43200" fill="none">
                    <a:moveTo>
                      <a:pt x="4693" y="26177"/>
                    </a:moveTo>
                    <a:lnTo>
                      <a:pt x="4693" y="26177"/>
                    </a:lnTo>
                    <a:cubicBezTo>
                      <a:pt x="4580" y="26189"/>
                      <a:pt x="4468" y="26194"/>
                      <a:pt x="4356" y="26195"/>
                    </a:cubicBezTo>
                    <a:cubicBezTo>
                      <a:pt x="3584" y="26195"/>
                      <a:pt x="2826" y="25913"/>
                      <a:pt x="2160" y="25379"/>
                    </a:cubicBezTo>
                    <a:moveTo>
                      <a:pt x="6928" y="34899"/>
                    </a:moveTo>
                    <a:lnTo>
                      <a:pt x="6927" y="34898"/>
                    </a:lnTo>
                    <a:cubicBezTo>
                      <a:pt x="6572" y="35091"/>
                      <a:pt x="6200" y="35219"/>
                      <a:pt x="5820" y="35280"/>
                    </a:cubicBezTo>
                    <a:moveTo>
                      <a:pt x="16478" y="39090"/>
                    </a:moveTo>
                    <a:lnTo>
                      <a:pt x="16477" y="39090"/>
                    </a:lnTo>
                    <a:cubicBezTo>
                      <a:pt x="16210" y="38544"/>
                      <a:pt x="15986" y="37960"/>
                      <a:pt x="15809" y="37350"/>
                    </a:cubicBezTo>
                    <a:moveTo>
                      <a:pt x="28827" y="34751"/>
                    </a:moveTo>
                    <a:lnTo>
                      <a:pt x="28826" y="34750"/>
                    </a:lnTo>
                    <a:cubicBezTo>
                      <a:pt x="28787" y="35398"/>
                      <a:pt x="28698" y="36038"/>
                      <a:pt x="28560" y="36660"/>
                    </a:cubicBezTo>
                    <a:moveTo>
                      <a:pt x="34129" y="22954"/>
                    </a:moveTo>
                    <a:lnTo>
                      <a:pt x="34128" y="22954"/>
                    </a:lnTo>
                    <a:cubicBezTo>
                      <a:pt x="36118" y="24271"/>
                      <a:pt x="37381" y="27017"/>
                      <a:pt x="37381" y="30027"/>
                    </a:cubicBezTo>
                    <a:cubicBezTo>
                      <a:pt x="37381" y="30048"/>
                      <a:pt x="37380" y="30069"/>
                      <a:pt x="37380" y="30090"/>
                    </a:cubicBezTo>
                    <a:moveTo>
                      <a:pt x="41798" y="15354"/>
                    </a:moveTo>
                    <a:lnTo>
                      <a:pt x="41798" y="15354"/>
                    </a:lnTo>
                    <a:cubicBezTo>
                      <a:pt x="41473" y="16386"/>
                      <a:pt x="40978" y="17302"/>
                      <a:pt x="40350" y="18030"/>
                    </a:cubicBezTo>
                    <a:moveTo>
                      <a:pt x="38324" y="5426"/>
                    </a:moveTo>
                    <a:lnTo>
                      <a:pt x="38324" y="5425"/>
                    </a:lnTo>
                    <a:cubicBezTo>
                      <a:pt x="38375" y="5811"/>
                      <a:pt x="38401" y="6202"/>
                      <a:pt x="38401" y="6595"/>
                    </a:cubicBezTo>
                    <a:cubicBezTo>
                      <a:pt x="38401" y="6626"/>
                      <a:pt x="38400" y="6658"/>
                      <a:pt x="38400" y="6690"/>
                    </a:cubicBezTo>
                    <a:moveTo>
                      <a:pt x="29078" y="3952"/>
                    </a:moveTo>
                    <a:lnTo>
                      <a:pt x="29078" y="3952"/>
                    </a:lnTo>
                    <a:cubicBezTo>
                      <a:pt x="29266" y="3369"/>
                      <a:pt x="29516" y="2826"/>
                      <a:pt x="29820" y="2340"/>
                    </a:cubicBezTo>
                    <a:moveTo>
                      <a:pt x="22141" y="4720"/>
                    </a:moveTo>
                    <a:lnTo>
                      <a:pt x="22140" y="4719"/>
                    </a:lnTo>
                    <a:cubicBezTo>
                      <a:pt x="22217" y="4238"/>
                      <a:pt x="22338" y="3771"/>
                      <a:pt x="22500" y="3330"/>
                    </a:cubicBezTo>
                    <a:moveTo>
                      <a:pt x="14000" y="5192"/>
                    </a:moveTo>
                    <a:lnTo>
                      <a:pt x="14000" y="5191"/>
                    </a:lnTo>
                    <a:cubicBezTo>
                      <a:pt x="14471" y="5568"/>
                      <a:pt x="14908" y="6020"/>
                      <a:pt x="15299" y="6540"/>
                    </a:cubicBezTo>
                    <a:moveTo>
                      <a:pt x="4127" y="15789"/>
                    </a:moveTo>
                    <a:lnTo>
                      <a:pt x="4127" y="15788"/>
                    </a:lnTo>
                    <a:cubicBezTo>
                      <a:pt x="4024" y="15324"/>
                      <a:pt x="3948" y="14850"/>
                      <a:pt x="3900" y="14369"/>
                    </a:cubicBezTo>
                  </a:path>
                </a:pathLst>
              </a:custGeom>
              <a:solidFill>
                <a:srgbClr val="D7EEAA"/>
              </a:solidFill>
              <a:ln w="25400" algn="ctr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D7EEAA">
                    <a:gamma/>
                    <a:shade val="60000"/>
                    <a:invGamma/>
                  </a:srgbClr>
                </a:prst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GB" sz="4000" dirty="0">
                  <a:solidFill>
                    <a:schemeClr val="l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pic>
            <p:nvPicPr>
              <p:cNvPr id="62" name="Picture 5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61025" y="2270370"/>
                <a:ext cx="536575" cy="517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3" name="Picture 6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80150" y="2284658"/>
                <a:ext cx="536575" cy="517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4" name="Picture 7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13563" y="2270370"/>
                <a:ext cx="536575" cy="517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5" name="Picture 8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61263" y="2284658"/>
                <a:ext cx="536575" cy="517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6" name="Picture 9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53113" y="2757733"/>
                <a:ext cx="536575" cy="517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7" name="Picture 10"/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46850" y="2772020"/>
                <a:ext cx="536575" cy="517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8" name="Picture 11"/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27033" y="2783133"/>
                <a:ext cx="536575" cy="517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9" name="Text Box 30"/>
              <p:cNvSpPr txBox="1">
                <a:spLocks noChangeArrowheads="1"/>
              </p:cNvSpPr>
              <p:nvPr/>
            </p:nvSpPr>
            <p:spPr bwMode="auto">
              <a:xfrm>
                <a:off x="5576888" y="1743075"/>
                <a:ext cx="2579687" cy="8393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>
                  <a:lnSpc>
                    <a:spcPct val="80000"/>
                  </a:lnSpc>
                  <a:spcBef>
                    <a:spcPts val="0"/>
                  </a:spcBef>
                  <a:buClr>
                    <a:srgbClr val="4D4D4D"/>
                  </a:buClr>
                </a:pPr>
                <a:r>
                  <a:rPr lang="en-GB" sz="2000" dirty="0">
                    <a:latin typeface="Arial" pitchFamily="34" charset="0"/>
                    <a:cs typeface="Arial" pitchFamily="34" charset="0"/>
                  </a:rPr>
                  <a:t>Independent</a:t>
                </a:r>
              </a:p>
              <a:p>
                <a:pPr algn="ctr">
                  <a:lnSpc>
                    <a:spcPct val="80000"/>
                  </a:lnSpc>
                  <a:spcBef>
                    <a:spcPts val="0"/>
                  </a:spcBef>
                  <a:buClr>
                    <a:srgbClr val="4D4D4D"/>
                  </a:buClr>
                </a:pPr>
                <a:r>
                  <a:rPr lang="en-GB" sz="2000" dirty="0">
                    <a:latin typeface="Arial" pitchFamily="34" charset="0"/>
                    <a:cs typeface="Arial" pitchFamily="34" charset="0"/>
                  </a:rPr>
                  <a:t>Software Vendors</a:t>
                </a:r>
              </a:p>
              <a:p>
                <a:pPr algn="ctr">
                  <a:lnSpc>
                    <a:spcPct val="80000"/>
                  </a:lnSpc>
                  <a:spcBef>
                    <a:spcPts val="0"/>
                  </a:spcBef>
                  <a:buClr>
                    <a:srgbClr val="4D4D4D"/>
                  </a:buClr>
                </a:pPr>
                <a:endParaRPr lang="en-GB" sz="2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0" name="Rounded Rectangle 54"/>
              <p:cNvSpPr>
                <a:spLocks noChangeArrowheads="1"/>
              </p:cNvSpPr>
              <p:nvPr/>
            </p:nvSpPr>
            <p:spPr bwMode="auto">
              <a:xfrm>
                <a:off x="5040923" y="749301"/>
                <a:ext cx="4009754" cy="5874238"/>
              </a:xfrm>
              <a:prstGeom prst="roundRect">
                <a:avLst>
                  <a:gd name="adj" fmla="val 5806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CDN</a:t>
            </a:r>
            <a:r>
              <a:rPr lang="zh-CN" altLang="en-US" dirty="0" smtClean="0"/>
              <a:t>部署实例</a:t>
            </a:r>
            <a:endParaRPr lang="zh-CN" altLang="en-US" dirty="0"/>
          </a:p>
        </p:txBody>
      </p:sp>
      <p:pic>
        <p:nvPicPr>
          <p:cNvPr id="2050" name="Picture 2" descr="ChinaCache CDN在坚持和创新中领跑&lt;br&gt;——专访ChinaCache CEO王松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643050"/>
            <a:ext cx="3990975" cy="3695701"/>
          </a:xfrm>
          <a:prstGeom prst="rect">
            <a:avLst/>
          </a:prstGeom>
          <a:noFill/>
        </p:spPr>
      </p:pic>
      <p:pic>
        <p:nvPicPr>
          <p:cNvPr id="2052" name="Picture 4" descr="http://www.zzidc371.cn/uploads/090912/1_094426_1.jpg"/>
          <p:cNvPicPr>
            <a:picLocks noChangeAspect="1" noChangeArrowheads="1"/>
          </p:cNvPicPr>
          <p:nvPr/>
        </p:nvPicPr>
        <p:blipFill>
          <a:blip r:embed="rId3" cstate="print"/>
          <a:srcRect l="17442" r="10298"/>
          <a:stretch>
            <a:fillRect/>
          </a:stretch>
        </p:blipFill>
        <p:spPr bwMode="auto">
          <a:xfrm>
            <a:off x="4572000" y="1643050"/>
            <a:ext cx="4143404" cy="33718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743216" y="1643050"/>
          <a:ext cx="4400552" cy="3328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ysClr val="windowText" lastClr="000000"/>
                </a:solidFill>
              </a:rPr>
              <a:t>第二章</a:t>
            </a:r>
            <a:r>
              <a:rPr lang="en-US" altLang="zh-CN" dirty="0" smtClean="0">
                <a:solidFill>
                  <a:sysClr val="windowText" lastClr="000000"/>
                </a:solidFill>
              </a:rPr>
              <a:t> </a:t>
            </a:r>
            <a:r>
              <a:rPr lang="zh-CN" altLang="zh-CN" dirty="0" smtClean="0">
                <a:solidFill>
                  <a:sysClr val="windowText" lastClr="000000"/>
                </a:solidFill>
              </a:rPr>
              <a:t>通信网</a:t>
            </a:r>
            <a:r>
              <a:rPr lang="zh-CN" altLang="en-US" dirty="0" smtClean="0">
                <a:solidFill>
                  <a:sysClr val="windowText" lastClr="000000"/>
                </a:solidFill>
              </a:rPr>
              <a:t>业务与承载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Line 222"/>
          <p:cNvSpPr>
            <a:spLocks noChangeShapeType="1"/>
          </p:cNvSpPr>
          <p:nvPr/>
        </p:nvSpPr>
        <p:spPr bwMode="auto">
          <a:xfrm>
            <a:off x="2071670" y="2071678"/>
            <a:ext cx="876296" cy="28575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3" name="Line 222"/>
          <p:cNvSpPr>
            <a:spLocks noChangeShapeType="1"/>
          </p:cNvSpPr>
          <p:nvPr/>
        </p:nvSpPr>
        <p:spPr bwMode="auto">
          <a:xfrm>
            <a:off x="6357950" y="3681410"/>
            <a:ext cx="1143008" cy="3905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2" name="Line 222"/>
          <p:cNvSpPr>
            <a:spLocks noChangeShapeType="1"/>
          </p:cNvSpPr>
          <p:nvPr/>
        </p:nvSpPr>
        <p:spPr bwMode="auto">
          <a:xfrm flipV="1">
            <a:off x="1214414" y="3857628"/>
            <a:ext cx="1447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" name="Line 222"/>
          <p:cNvSpPr>
            <a:spLocks noChangeShapeType="1"/>
          </p:cNvSpPr>
          <p:nvPr/>
        </p:nvSpPr>
        <p:spPr bwMode="auto">
          <a:xfrm flipV="1">
            <a:off x="5786446" y="2000240"/>
            <a:ext cx="857256" cy="35719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时间透明的保障</a:t>
            </a:r>
            <a:endParaRPr lang="zh-CN" altLang="en-US" dirty="0"/>
          </a:p>
        </p:txBody>
      </p:sp>
      <p:sp>
        <p:nvSpPr>
          <p:cNvPr id="4" name="Line 220"/>
          <p:cNvSpPr>
            <a:spLocks noChangeShapeType="1"/>
          </p:cNvSpPr>
          <p:nvPr/>
        </p:nvSpPr>
        <p:spPr bwMode="auto">
          <a:xfrm flipH="1">
            <a:off x="2695572" y="2333620"/>
            <a:ext cx="22860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" name="Line 221"/>
          <p:cNvSpPr>
            <a:spLocks noChangeShapeType="1"/>
          </p:cNvSpPr>
          <p:nvPr/>
        </p:nvSpPr>
        <p:spPr bwMode="auto">
          <a:xfrm flipH="1" flipV="1">
            <a:off x="2924172" y="2333620"/>
            <a:ext cx="1447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" name="Line 222"/>
          <p:cNvSpPr>
            <a:spLocks noChangeShapeType="1"/>
          </p:cNvSpPr>
          <p:nvPr/>
        </p:nvSpPr>
        <p:spPr bwMode="auto">
          <a:xfrm flipV="1">
            <a:off x="4371972" y="2333620"/>
            <a:ext cx="14478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" name="Line 223"/>
          <p:cNvSpPr>
            <a:spLocks noChangeShapeType="1"/>
          </p:cNvSpPr>
          <p:nvPr/>
        </p:nvSpPr>
        <p:spPr bwMode="auto">
          <a:xfrm>
            <a:off x="5819772" y="2333620"/>
            <a:ext cx="533400" cy="1371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" name="Line 224"/>
          <p:cNvSpPr>
            <a:spLocks noChangeShapeType="1"/>
          </p:cNvSpPr>
          <p:nvPr/>
        </p:nvSpPr>
        <p:spPr bwMode="auto">
          <a:xfrm flipV="1">
            <a:off x="4905372" y="3705220"/>
            <a:ext cx="1447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" name="Line 225"/>
          <p:cNvSpPr>
            <a:spLocks noChangeShapeType="1"/>
          </p:cNvSpPr>
          <p:nvPr/>
        </p:nvSpPr>
        <p:spPr bwMode="auto">
          <a:xfrm flipH="1" flipV="1">
            <a:off x="4371972" y="2943220"/>
            <a:ext cx="53340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" name="Line 226"/>
          <p:cNvSpPr>
            <a:spLocks noChangeShapeType="1"/>
          </p:cNvSpPr>
          <p:nvPr/>
        </p:nvSpPr>
        <p:spPr bwMode="auto">
          <a:xfrm flipV="1">
            <a:off x="2771772" y="2943220"/>
            <a:ext cx="16002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" name="Line 227"/>
          <p:cNvSpPr>
            <a:spLocks noChangeShapeType="1"/>
          </p:cNvSpPr>
          <p:nvPr/>
        </p:nvSpPr>
        <p:spPr bwMode="auto">
          <a:xfrm>
            <a:off x="2695572" y="3857620"/>
            <a:ext cx="22098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" name="Oval 228"/>
          <p:cNvSpPr>
            <a:spLocks noChangeArrowheads="1"/>
          </p:cNvSpPr>
          <p:nvPr/>
        </p:nvSpPr>
        <p:spPr bwMode="auto">
          <a:xfrm>
            <a:off x="2466972" y="36290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A</a:t>
            </a:r>
          </a:p>
        </p:txBody>
      </p:sp>
      <p:sp>
        <p:nvSpPr>
          <p:cNvPr id="13" name="Oval 229"/>
          <p:cNvSpPr>
            <a:spLocks noChangeArrowheads="1"/>
          </p:cNvSpPr>
          <p:nvPr/>
        </p:nvSpPr>
        <p:spPr bwMode="auto">
          <a:xfrm>
            <a:off x="2695572" y="21050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E</a:t>
            </a:r>
          </a:p>
        </p:txBody>
      </p:sp>
      <p:sp>
        <p:nvSpPr>
          <p:cNvPr id="14" name="Oval 230"/>
          <p:cNvSpPr>
            <a:spLocks noChangeArrowheads="1"/>
          </p:cNvSpPr>
          <p:nvPr/>
        </p:nvSpPr>
        <p:spPr bwMode="auto">
          <a:xfrm>
            <a:off x="4143372" y="27146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F</a:t>
            </a:r>
          </a:p>
        </p:txBody>
      </p:sp>
      <p:sp>
        <p:nvSpPr>
          <p:cNvPr id="15" name="Oval 231"/>
          <p:cNvSpPr>
            <a:spLocks noChangeArrowheads="1"/>
          </p:cNvSpPr>
          <p:nvPr/>
        </p:nvSpPr>
        <p:spPr bwMode="auto">
          <a:xfrm>
            <a:off x="5591172" y="21050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 dirty="0">
                <a:solidFill>
                  <a:srgbClr val="FFFF99"/>
                </a:solidFill>
                <a:ea typeface="宋体" charset="-122"/>
              </a:rPr>
              <a:t>C</a:t>
            </a:r>
          </a:p>
        </p:txBody>
      </p:sp>
      <p:sp>
        <p:nvSpPr>
          <p:cNvPr id="16" name="Oval 232"/>
          <p:cNvSpPr>
            <a:spLocks noChangeArrowheads="1"/>
          </p:cNvSpPr>
          <p:nvPr/>
        </p:nvSpPr>
        <p:spPr bwMode="auto">
          <a:xfrm>
            <a:off x="6124572" y="34766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D</a:t>
            </a:r>
          </a:p>
        </p:txBody>
      </p:sp>
      <p:sp>
        <p:nvSpPr>
          <p:cNvPr id="17" name="Oval 233"/>
          <p:cNvSpPr>
            <a:spLocks noChangeArrowheads="1"/>
          </p:cNvSpPr>
          <p:nvPr/>
        </p:nvSpPr>
        <p:spPr bwMode="auto">
          <a:xfrm>
            <a:off x="4676772" y="39338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B</a:t>
            </a:r>
          </a:p>
        </p:txBody>
      </p:sp>
      <p:sp>
        <p:nvSpPr>
          <p:cNvPr id="18" name="Text Box 234"/>
          <p:cNvSpPr txBox="1">
            <a:spLocks noChangeArrowheads="1"/>
          </p:cNvSpPr>
          <p:nvPr/>
        </p:nvSpPr>
        <p:spPr bwMode="auto">
          <a:xfrm>
            <a:off x="2466972" y="286702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>
                <a:ea typeface="宋体" charset="-122"/>
              </a:rPr>
              <a:t>2</a:t>
            </a:r>
          </a:p>
        </p:txBody>
      </p:sp>
      <p:sp>
        <p:nvSpPr>
          <p:cNvPr id="19" name="Text Box 235"/>
          <p:cNvSpPr txBox="1">
            <a:spLocks noChangeArrowheads="1"/>
          </p:cNvSpPr>
          <p:nvPr/>
        </p:nvSpPr>
        <p:spPr bwMode="auto">
          <a:xfrm>
            <a:off x="3533772" y="225742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>
                <a:ea typeface="宋体" charset="-122"/>
              </a:rPr>
              <a:t>3</a:t>
            </a:r>
          </a:p>
        </p:txBody>
      </p:sp>
      <p:sp>
        <p:nvSpPr>
          <p:cNvPr id="20" name="Text Box 236"/>
          <p:cNvSpPr txBox="1">
            <a:spLocks noChangeArrowheads="1"/>
          </p:cNvSpPr>
          <p:nvPr/>
        </p:nvSpPr>
        <p:spPr bwMode="auto">
          <a:xfrm>
            <a:off x="3228972" y="309562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>
                <a:ea typeface="宋体" charset="-122"/>
              </a:rPr>
              <a:t>6</a:t>
            </a:r>
          </a:p>
        </p:txBody>
      </p:sp>
      <p:sp>
        <p:nvSpPr>
          <p:cNvPr id="21" name="Text Box 237"/>
          <p:cNvSpPr txBox="1">
            <a:spLocks noChangeArrowheads="1"/>
          </p:cNvSpPr>
          <p:nvPr/>
        </p:nvSpPr>
        <p:spPr bwMode="auto">
          <a:xfrm>
            <a:off x="3762372" y="370522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>
                <a:ea typeface="宋体" charset="-122"/>
              </a:rPr>
              <a:t>4</a:t>
            </a:r>
          </a:p>
        </p:txBody>
      </p:sp>
      <p:sp>
        <p:nvSpPr>
          <p:cNvPr id="22" name="Text Box 238"/>
          <p:cNvSpPr txBox="1">
            <a:spLocks noChangeArrowheads="1"/>
          </p:cNvSpPr>
          <p:nvPr/>
        </p:nvSpPr>
        <p:spPr bwMode="auto">
          <a:xfrm>
            <a:off x="4676772" y="332422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>
                <a:ea typeface="宋体" charset="-122"/>
              </a:rPr>
              <a:t>1</a:t>
            </a:r>
          </a:p>
        </p:txBody>
      </p:sp>
      <p:sp>
        <p:nvSpPr>
          <p:cNvPr id="23" name="Text Box 239"/>
          <p:cNvSpPr txBox="1">
            <a:spLocks noChangeArrowheads="1"/>
          </p:cNvSpPr>
          <p:nvPr/>
        </p:nvSpPr>
        <p:spPr bwMode="auto">
          <a:xfrm>
            <a:off x="4829172" y="233362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>
                <a:ea typeface="宋体" charset="-122"/>
              </a:rPr>
              <a:t>1</a:t>
            </a:r>
          </a:p>
        </p:txBody>
      </p:sp>
      <p:sp>
        <p:nvSpPr>
          <p:cNvPr id="24" name="Text Box 240"/>
          <p:cNvSpPr txBox="1">
            <a:spLocks noChangeArrowheads="1"/>
          </p:cNvSpPr>
          <p:nvPr/>
        </p:nvSpPr>
        <p:spPr bwMode="auto">
          <a:xfrm>
            <a:off x="6048372" y="271462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>
                <a:ea typeface="宋体" charset="-122"/>
              </a:rPr>
              <a:t>1</a:t>
            </a:r>
          </a:p>
        </p:txBody>
      </p:sp>
      <p:sp>
        <p:nvSpPr>
          <p:cNvPr id="25" name="Text Box 241"/>
          <p:cNvSpPr txBox="1">
            <a:spLocks noChangeArrowheads="1"/>
          </p:cNvSpPr>
          <p:nvPr/>
        </p:nvSpPr>
        <p:spPr bwMode="auto">
          <a:xfrm>
            <a:off x="5514972" y="355282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>
                <a:ea typeface="宋体" charset="-122"/>
              </a:rPr>
              <a:t>3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714488"/>
            <a:ext cx="785818" cy="662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4071942"/>
            <a:ext cx="1000132" cy="5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68" y="3714752"/>
            <a:ext cx="785818" cy="662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7950" y="1714488"/>
            <a:ext cx="1000132" cy="5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矩形 34"/>
          <p:cNvSpPr/>
          <p:nvPr/>
        </p:nvSpPr>
        <p:spPr>
          <a:xfrm>
            <a:off x="2643174" y="4572008"/>
            <a:ext cx="4714908" cy="1015663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传波时间：受制于跳数和单跳路径长度</a:t>
            </a:r>
            <a:endParaRPr lang="en-US" altLang="zh-CN" sz="2000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处理时间：受制于跳数和单跳处理能力</a:t>
            </a:r>
            <a:endParaRPr lang="en-US" altLang="zh-CN" sz="2000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排队时间：受制于数据流的业务量强度</a:t>
            </a:r>
            <a:endParaRPr lang="en-US" altLang="zh-CN" sz="2000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cxnSp>
        <p:nvCxnSpPr>
          <p:cNvPr id="37" name="直接箭头连接符 36"/>
          <p:cNvCxnSpPr>
            <a:stCxn id="12" idx="1"/>
            <a:endCxn id="15" idx="2"/>
          </p:cNvCxnSpPr>
          <p:nvPr/>
        </p:nvCxnSpPr>
        <p:spPr>
          <a:xfrm rot="5400000" flipH="1" flipV="1">
            <a:off x="3380249" y="1484123"/>
            <a:ext cx="1364600" cy="3057245"/>
          </a:xfrm>
          <a:prstGeom prst="curvedConnector2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Line 222"/>
          <p:cNvSpPr>
            <a:spLocks noChangeShapeType="1"/>
          </p:cNvSpPr>
          <p:nvPr/>
        </p:nvSpPr>
        <p:spPr bwMode="auto">
          <a:xfrm flipV="1">
            <a:off x="1214414" y="3857628"/>
            <a:ext cx="1447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" name="Line 222"/>
          <p:cNvSpPr>
            <a:spLocks noChangeShapeType="1"/>
          </p:cNvSpPr>
          <p:nvPr/>
        </p:nvSpPr>
        <p:spPr bwMode="auto">
          <a:xfrm flipV="1">
            <a:off x="5786446" y="2000240"/>
            <a:ext cx="857256" cy="35719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排队时间和上溢</a:t>
            </a:r>
            <a:endParaRPr lang="zh-CN" altLang="en-US" dirty="0"/>
          </a:p>
        </p:txBody>
      </p:sp>
      <p:sp>
        <p:nvSpPr>
          <p:cNvPr id="6" name="Line 222"/>
          <p:cNvSpPr>
            <a:spLocks noChangeShapeType="1"/>
          </p:cNvSpPr>
          <p:nvPr/>
        </p:nvSpPr>
        <p:spPr bwMode="auto">
          <a:xfrm flipV="1">
            <a:off x="4371972" y="2333620"/>
            <a:ext cx="14478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" name="Line 226"/>
          <p:cNvSpPr>
            <a:spLocks noChangeShapeType="1"/>
          </p:cNvSpPr>
          <p:nvPr/>
        </p:nvSpPr>
        <p:spPr bwMode="auto">
          <a:xfrm flipV="1">
            <a:off x="2771772" y="2943220"/>
            <a:ext cx="16002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" name="Oval 228"/>
          <p:cNvSpPr>
            <a:spLocks noChangeArrowheads="1"/>
          </p:cNvSpPr>
          <p:nvPr/>
        </p:nvSpPr>
        <p:spPr bwMode="auto">
          <a:xfrm>
            <a:off x="2466972" y="36290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A</a:t>
            </a:r>
          </a:p>
        </p:txBody>
      </p:sp>
      <p:sp>
        <p:nvSpPr>
          <p:cNvPr id="14" name="Oval 230"/>
          <p:cNvSpPr>
            <a:spLocks noChangeArrowheads="1"/>
          </p:cNvSpPr>
          <p:nvPr/>
        </p:nvSpPr>
        <p:spPr bwMode="auto">
          <a:xfrm>
            <a:off x="4143372" y="27146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F</a:t>
            </a:r>
          </a:p>
        </p:txBody>
      </p:sp>
      <p:sp>
        <p:nvSpPr>
          <p:cNvPr id="15" name="Oval 231"/>
          <p:cNvSpPr>
            <a:spLocks noChangeArrowheads="1"/>
          </p:cNvSpPr>
          <p:nvPr/>
        </p:nvSpPr>
        <p:spPr bwMode="auto">
          <a:xfrm>
            <a:off x="5591172" y="21050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 dirty="0">
                <a:solidFill>
                  <a:srgbClr val="FFFF99"/>
                </a:solidFill>
                <a:ea typeface="宋体" charset="-122"/>
              </a:rPr>
              <a:t>C</a:t>
            </a: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4071942"/>
            <a:ext cx="1000132" cy="5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7950" y="1714488"/>
            <a:ext cx="1000132" cy="5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7" name="直接箭头连接符 36"/>
          <p:cNvCxnSpPr>
            <a:stCxn id="12" idx="1"/>
            <a:endCxn id="15" idx="0"/>
          </p:cNvCxnSpPr>
          <p:nvPr/>
        </p:nvCxnSpPr>
        <p:spPr>
          <a:xfrm rot="5400000" flipH="1" flipV="1">
            <a:off x="3381837" y="1257111"/>
            <a:ext cx="1590025" cy="3285845"/>
          </a:xfrm>
          <a:prstGeom prst="curvedConnector3">
            <a:avLst>
              <a:gd name="adj1" fmla="val 114377"/>
            </a:avLst>
          </a:prstGeom>
          <a:ln w="38100">
            <a:solidFill>
              <a:srgbClr val="FFFF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36"/>
          <p:cNvCxnSpPr>
            <a:stCxn id="14" idx="0"/>
            <a:endCxn id="15" idx="2"/>
          </p:cNvCxnSpPr>
          <p:nvPr/>
        </p:nvCxnSpPr>
        <p:spPr>
          <a:xfrm rot="5400000" flipH="1" flipV="1">
            <a:off x="4789485" y="1912933"/>
            <a:ext cx="384175" cy="1219200"/>
          </a:xfrm>
          <a:prstGeom prst="curvedConnector2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36"/>
          <p:cNvCxnSpPr>
            <a:stCxn id="14" idx="4"/>
            <a:endCxn id="15" idx="3"/>
          </p:cNvCxnSpPr>
          <p:nvPr/>
        </p:nvCxnSpPr>
        <p:spPr>
          <a:xfrm rot="5400000" flipH="1" flipV="1">
            <a:off x="4677236" y="2184580"/>
            <a:ext cx="675625" cy="1286155"/>
          </a:xfrm>
          <a:prstGeom prst="curvedConnector3">
            <a:avLst>
              <a:gd name="adj1" fmla="val -33835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7468838" y="3097764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1-</a:t>
            </a:r>
            <a:r>
              <a:rPr lang="en-US" altLang="zh-CN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endParaRPr lang="zh-CN" altLang="en-US" baseline="30000" dirty="0"/>
          </a:p>
        </p:txBody>
      </p:sp>
      <p:sp>
        <p:nvSpPr>
          <p:cNvPr id="48" name="矩形 47"/>
          <p:cNvSpPr/>
          <p:nvPr/>
        </p:nvSpPr>
        <p:spPr>
          <a:xfrm>
            <a:off x="5897202" y="3324220"/>
            <a:ext cx="285752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</a:t>
            </a:r>
          </a:p>
        </p:txBody>
      </p:sp>
      <p:sp>
        <p:nvSpPr>
          <p:cNvPr id="49" name="矩形 48"/>
          <p:cNvSpPr/>
          <p:nvPr/>
        </p:nvSpPr>
        <p:spPr>
          <a:xfrm>
            <a:off x="6182954" y="3324220"/>
            <a:ext cx="428628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</a:p>
        </p:txBody>
      </p:sp>
      <p:sp>
        <p:nvSpPr>
          <p:cNvPr id="47" name="矩形 46"/>
          <p:cNvSpPr/>
          <p:nvPr/>
        </p:nvSpPr>
        <p:spPr>
          <a:xfrm>
            <a:off x="6611582" y="3324220"/>
            <a:ext cx="285752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</a:p>
        </p:txBody>
      </p:sp>
      <p:sp>
        <p:nvSpPr>
          <p:cNvPr id="46" name="矩形 45"/>
          <p:cNvSpPr/>
          <p:nvPr/>
        </p:nvSpPr>
        <p:spPr>
          <a:xfrm>
            <a:off x="6897334" y="3324220"/>
            <a:ext cx="285752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</a:p>
        </p:txBody>
      </p:sp>
      <p:cxnSp>
        <p:nvCxnSpPr>
          <p:cNvPr id="50" name="直接箭头连接符 36"/>
          <p:cNvCxnSpPr>
            <a:endCxn id="48" idx="1"/>
          </p:cNvCxnSpPr>
          <p:nvPr/>
        </p:nvCxnSpPr>
        <p:spPr>
          <a:xfrm flipV="1">
            <a:off x="4825632" y="3524275"/>
            <a:ext cx="1071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36"/>
          <p:cNvCxnSpPr>
            <a:stCxn id="46" idx="3"/>
          </p:cNvCxnSpPr>
          <p:nvPr/>
        </p:nvCxnSpPr>
        <p:spPr>
          <a:xfrm>
            <a:off x="7183086" y="3524275"/>
            <a:ext cx="1143008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36"/>
          <p:cNvCxnSpPr/>
          <p:nvPr/>
        </p:nvCxnSpPr>
        <p:spPr>
          <a:xfrm flipH="1">
            <a:off x="5897202" y="3609972"/>
            <a:ext cx="1285884" cy="1588"/>
          </a:xfrm>
          <a:prstGeom prst="bentConnector5">
            <a:avLst>
              <a:gd name="adj1" fmla="val -17778"/>
              <a:gd name="adj2" fmla="val 26993388"/>
              <a:gd name="adj3" fmla="val 117778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6254392" y="403860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endParaRPr lang="zh-CN" altLang="en-US" baseline="30000" dirty="0"/>
          </a:p>
        </p:txBody>
      </p:sp>
      <p:sp>
        <p:nvSpPr>
          <p:cNvPr id="60" name="矩形 59"/>
          <p:cNvSpPr/>
          <p:nvPr/>
        </p:nvSpPr>
        <p:spPr>
          <a:xfrm>
            <a:off x="4754194" y="4467228"/>
            <a:ext cx="349326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q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lang="zh-CN" altLang="en-US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：缓冲区有</a:t>
            </a:r>
            <a:r>
              <a:rPr lang="en-US" altLang="zh-CN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</a:t>
            </a:r>
            <a:r>
              <a:rPr lang="zh-CN" altLang="en-US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个分组的概率</a:t>
            </a:r>
            <a:endParaRPr lang="en-US" altLang="zh-CN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r>
              <a:rPr lang="en-US" altLang="zh-CN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w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lang="zh-CN" altLang="en-US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：第</a:t>
            </a:r>
            <a:r>
              <a:rPr lang="en-US" altLang="zh-CN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</a:t>
            </a:r>
            <a:r>
              <a:rPr lang="zh-CN" altLang="en-US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个分组等待发送的时间</a:t>
            </a:r>
            <a:endParaRPr lang="en-US" altLang="zh-CN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r>
              <a:rPr lang="en-US" altLang="zh-CN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q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lang="zh-CN" altLang="en-US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：新到分组被丢弃的概率</a:t>
            </a:r>
            <a:endParaRPr lang="en-US" altLang="zh-CN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1938314" y="5021226"/>
            <a:ext cx="2714644" cy="369332"/>
            <a:chOff x="1000100" y="5559998"/>
            <a:chExt cx="2714644" cy="369332"/>
          </a:xfrm>
        </p:grpSpPr>
        <p:sp>
          <p:nvSpPr>
            <p:cNvPr id="61" name="矩形 60"/>
            <p:cNvSpPr/>
            <p:nvPr/>
          </p:nvSpPr>
          <p:spPr>
            <a:xfrm>
              <a:off x="1000100" y="5559998"/>
              <a:ext cx="1505540" cy="369332"/>
            </a:xfrm>
            <a:prstGeom prst="rect">
              <a:avLst/>
            </a:prstGeo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需要</a:t>
              </a:r>
              <a:r>
                <a:rPr lang="en-US" altLang="zh-CN" dirty="0" smtClean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E2E</a:t>
              </a:r>
              <a:r>
                <a:rPr lang="zh-CN" altLang="en-US" dirty="0" smtClean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控制</a:t>
              </a:r>
              <a:endParaRPr lang="en-US" altLang="zh-CN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cxnSp>
          <p:nvCxnSpPr>
            <p:cNvPr id="62" name="直接箭头连接符 36"/>
            <p:cNvCxnSpPr>
              <a:stCxn id="61" idx="3"/>
            </p:cNvCxnSpPr>
            <p:nvPr/>
          </p:nvCxnSpPr>
          <p:spPr>
            <a:xfrm flipV="1">
              <a:off x="2505640" y="5715016"/>
              <a:ext cx="1209104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Namespaces cited by </a:t>
            </a:r>
            <a:r>
              <a:rPr lang="en-US" altLang="zh-CN" dirty="0" err="1" smtClean="0"/>
              <a:t>wikipedia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lum bright="-10000"/>
          </a:blip>
          <a:srcRect/>
          <a:stretch>
            <a:fillRect/>
          </a:stretch>
        </p:blipFill>
        <p:spPr bwMode="auto">
          <a:xfrm>
            <a:off x="500034" y="1500174"/>
            <a:ext cx="8440644" cy="4567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Line 222"/>
          <p:cNvSpPr>
            <a:spLocks noChangeShapeType="1"/>
          </p:cNvSpPr>
          <p:nvPr/>
        </p:nvSpPr>
        <p:spPr bwMode="auto">
          <a:xfrm>
            <a:off x="2071670" y="2071678"/>
            <a:ext cx="876296" cy="28575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3" name="Line 222"/>
          <p:cNvSpPr>
            <a:spLocks noChangeShapeType="1"/>
          </p:cNvSpPr>
          <p:nvPr/>
        </p:nvSpPr>
        <p:spPr bwMode="auto">
          <a:xfrm>
            <a:off x="6357950" y="3681410"/>
            <a:ext cx="1143008" cy="3905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2" name="Line 222"/>
          <p:cNvSpPr>
            <a:spLocks noChangeShapeType="1"/>
          </p:cNvSpPr>
          <p:nvPr/>
        </p:nvSpPr>
        <p:spPr bwMode="auto">
          <a:xfrm flipV="1">
            <a:off x="1214414" y="3857628"/>
            <a:ext cx="1447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" name="Line 222"/>
          <p:cNvSpPr>
            <a:spLocks noChangeShapeType="1"/>
          </p:cNvSpPr>
          <p:nvPr/>
        </p:nvSpPr>
        <p:spPr bwMode="auto">
          <a:xfrm flipV="1">
            <a:off x="5786446" y="2000240"/>
            <a:ext cx="857256" cy="35719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优先级排队</a:t>
            </a:r>
            <a:endParaRPr lang="zh-CN" altLang="en-US" dirty="0"/>
          </a:p>
        </p:txBody>
      </p:sp>
      <p:sp>
        <p:nvSpPr>
          <p:cNvPr id="4" name="Line 220"/>
          <p:cNvSpPr>
            <a:spLocks noChangeShapeType="1"/>
          </p:cNvSpPr>
          <p:nvPr/>
        </p:nvSpPr>
        <p:spPr bwMode="auto">
          <a:xfrm flipH="1">
            <a:off x="2695572" y="2333620"/>
            <a:ext cx="22860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" name="Line 221"/>
          <p:cNvSpPr>
            <a:spLocks noChangeShapeType="1"/>
          </p:cNvSpPr>
          <p:nvPr/>
        </p:nvSpPr>
        <p:spPr bwMode="auto">
          <a:xfrm flipH="1" flipV="1">
            <a:off x="2924172" y="2333620"/>
            <a:ext cx="1447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" name="Line 222"/>
          <p:cNvSpPr>
            <a:spLocks noChangeShapeType="1"/>
          </p:cNvSpPr>
          <p:nvPr/>
        </p:nvSpPr>
        <p:spPr bwMode="auto">
          <a:xfrm flipV="1">
            <a:off x="4371972" y="2333620"/>
            <a:ext cx="14478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" name="Line 223"/>
          <p:cNvSpPr>
            <a:spLocks noChangeShapeType="1"/>
          </p:cNvSpPr>
          <p:nvPr/>
        </p:nvSpPr>
        <p:spPr bwMode="auto">
          <a:xfrm>
            <a:off x="5819772" y="2333620"/>
            <a:ext cx="533400" cy="1371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" name="Line 224"/>
          <p:cNvSpPr>
            <a:spLocks noChangeShapeType="1"/>
          </p:cNvSpPr>
          <p:nvPr/>
        </p:nvSpPr>
        <p:spPr bwMode="auto">
          <a:xfrm flipV="1">
            <a:off x="4905372" y="3705220"/>
            <a:ext cx="1447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" name="Line 225"/>
          <p:cNvSpPr>
            <a:spLocks noChangeShapeType="1"/>
          </p:cNvSpPr>
          <p:nvPr/>
        </p:nvSpPr>
        <p:spPr bwMode="auto">
          <a:xfrm flipH="1" flipV="1">
            <a:off x="4371972" y="2943220"/>
            <a:ext cx="53340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" name="Line 226"/>
          <p:cNvSpPr>
            <a:spLocks noChangeShapeType="1"/>
          </p:cNvSpPr>
          <p:nvPr/>
        </p:nvSpPr>
        <p:spPr bwMode="auto">
          <a:xfrm flipV="1">
            <a:off x="2771772" y="2943220"/>
            <a:ext cx="16002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" name="Line 227"/>
          <p:cNvSpPr>
            <a:spLocks noChangeShapeType="1"/>
          </p:cNvSpPr>
          <p:nvPr/>
        </p:nvSpPr>
        <p:spPr bwMode="auto">
          <a:xfrm>
            <a:off x="2695572" y="3857620"/>
            <a:ext cx="22098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" name="Oval 228"/>
          <p:cNvSpPr>
            <a:spLocks noChangeArrowheads="1"/>
          </p:cNvSpPr>
          <p:nvPr/>
        </p:nvSpPr>
        <p:spPr bwMode="auto">
          <a:xfrm>
            <a:off x="2466972" y="36290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A</a:t>
            </a:r>
          </a:p>
        </p:txBody>
      </p:sp>
      <p:sp>
        <p:nvSpPr>
          <p:cNvPr id="13" name="Oval 229"/>
          <p:cNvSpPr>
            <a:spLocks noChangeArrowheads="1"/>
          </p:cNvSpPr>
          <p:nvPr/>
        </p:nvSpPr>
        <p:spPr bwMode="auto">
          <a:xfrm>
            <a:off x="2695572" y="21050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E</a:t>
            </a:r>
          </a:p>
        </p:txBody>
      </p:sp>
      <p:sp>
        <p:nvSpPr>
          <p:cNvPr id="14" name="Oval 230"/>
          <p:cNvSpPr>
            <a:spLocks noChangeArrowheads="1"/>
          </p:cNvSpPr>
          <p:nvPr/>
        </p:nvSpPr>
        <p:spPr bwMode="auto">
          <a:xfrm>
            <a:off x="4143372" y="27146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F</a:t>
            </a:r>
          </a:p>
        </p:txBody>
      </p:sp>
      <p:sp>
        <p:nvSpPr>
          <p:cNvPr id="15" name="Oval 231"/>
          <p:cNvSpPr>
            <a:spLocks noChangeArrowheads="1"/>
          </p:cNvSpPr>
          <p:nvPr/>
        </p:nvSpPr>
        <p:spPr bwMode="auto">
          <a:xfrm>
            <a:off x="5591172" y="21050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 dirty="0">
                <a:solidFill>
                  <a:srgbClr val="FFFF99"/>
                </a:solidFill>
                <a:ea typeface="宋体" charset="-122"/>
              </a:rPr>
              <a:t>C</a:t>
            </a:r>
          </a:p>
        </p:txBody>
      </p:sp>
      <p:sp>
        <p:nvSpPr>
          <p:cNvPr id="16" name="Oval 232"/>
          <p:cNvSpPr>
            <a:spLocks noChangeArrowheads="1"/>
          </p:cNvSpPr>
          <p:nvPr/>
        </p:nvSpPr>
        <p:spPr bwMode="auto">
          <a:xfrm>
            <a:off x="6124572" y="34766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D</a:t>
            </a:r>
          </a:p>
        </p:txBody>
      </p:sp>
      <p:sp>
        <p:nvSpPr>
          <p:cNvPr id="17" name="Oval 233"/>
          <p:cNvSpPr>
            <a:spLocks noChangeArrowheads="1"/>
          </p:cNvSpPr>
          <p:nvPr/>
        </p:nvSpPr>
        <p:spPr bwMode="auto">
          <a:xfrm>
            <a:off x="4676772" y="39338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B</a:t>
            </a:r>
          </a:p>
        </p:txBody>
      </p:sp>
      <p:sp>
        <p:nvSpPr>
          <p:cNvPr id="18" name="Text Box 234"/>
          <p:cNvSpPr txBox="1">
            <a:spLocks noChangeArrowheads="1"/>
          </p:cNvSpPr>
          <p:nvPr/>
        </p:nvSpPr>
        <p:spPr bwMode="auto">
          <a:xfrm>
            <a:off x="2466972" y="286702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>
                <a:ea typeface="宋体" charset="-122"/>
              </a:rPr>
              <a:t>2</a:t>
            </a:r>
          </a:p>
        </p:txBody>
      </p:sp>
      <p:sp>
        <p:nvSpPr>
          <p:cNvPr id="19" name="Text Box 235"/>
          <p:cNvSpPr txBox="1">
            <a:spLocks noChangeArrowheads="1"/>
          </p:cNvSpPr>
          <p:nvPr/>
        </p:nvSpPr>
        <p:spPr bwMode="auto">
          <a:xfrm>
            <a:off x="3533772" y="225742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>
                <a:ea typeface="宋体" charset="-122"/>
              </a:rPr>
              <a:t>3</a:t>
            </a:r>
          </a:p>
        </p:txBody>
      </p:sp>
      <p:sp>
        <p:nvSpPr>
          <p:cNvPr id="20" name="Text Box 236"/>
          <p:cNvSpPr txBox="1">
            <a:spLocks noChangeArrowheads="1"/>
          </p:cNvSpPr>
          <p:nvPr/>
        </p:nvSpPr>
        <p:spPr bwMode="auto">
          <a:xfrm>
            <a:off x="3228972" y="309562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>
                <a:ea typeface="宋体" charset="-122"/>
              </a:rPr>
              <a:t>6</a:t>
            </a:r>
          </a:p>
        </p:txBody>
      </p:sp>
      <p:sp>
        <p:nvSpPr>
          <p:cNvPr id="21" name="Text Box 237"/>
          <p:cNvSpPr txBox="1">
            <a:spLocks noChangeArrowheads="1"/>
          </p:cNvSpPr>
          <p:nvPr/>
        </p:nvSpPr>
        <p:spPr bwMode="auto">
          <a:xfrm>
            <a:off x="3762372" y="370522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>
                <a:ea typeface="宋体" charset="-122"/>
              </a:rPr>
              <a:t>4</a:t>
            </a:r>
          </a:p>
        </p:txBody>
      </p:sp>
      <p:sp>
        <p:nvSpPr>
          <p:cNvPr id="22" name="Text Box 238"/>
          <p:cNvSpPr txBox="1">
            <a:spLocks noChangeArrowheads="1"/>
          </p:cNvSpPr>
          <p:nvPr/>
        </p:nvSpPr>
        <p:spPr bwMode="auto">
          <a:xfrm>
            <a:off x="4676772" y="332422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>
                <a:ea typeface="宋体" charset="-122"/>
              </a:rPr>
              <a:t>1</a:t>
            </a:r>
          </a:p>
        </p:txBody>
      </p:sp>
      <p:sp>
        <p:nvSpPr>
          <p:cNvPr id="23" name="Text Box 239"/>
          <p:cNvSpPr txBox="1">
            <a:spLocks noChangeArrowheads="1"/>
          </p:cNvSpPr>
          <p:nvPr/>
        </p:nvSpPr>
        <p:spPr bwMode="auto">
          <a:xfrm>
            <a:off x="4829172" y="233362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>
                <a:ea typeface="宋体" charset="-122"/>
              </a:rPr>
              <a:t>1</a:t>
            </a:r>
          </a:p>
        </p:txBody>
      </p:sp>
      <p:sp>
        <p:nvSpPr>
          <p:cNvPr id="24" name="Text Box 240"/>
          <p:cNvSpPr txBox="1">
            <a:spLocks noChangeArrowheads="1"/>
          </p:cNvSpPr>
          <p:nvPr/>
        </p:nvSpPr>
        <p:spPr bwMode="auto">
          <a:xfrm>
            <a:off x="6048372" y="271462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>
                <a:ea typeface="宋体" charset="-122"/>
              </a:rPr>
              <a:t>1</a:t>
            </a:r>
          </a:p>
        </p:txBody>
      </p:sp>
      <p:sp>
        <p:nvSpPr>
          <p:cNvPr id="25" name="Text Box 241"/>
          <p:cNvSpPr txBox="1">
            <a:spLocks noChangeArrowheads="1"/>
          </p:cNvSpPr>
          <p:nvPr/>
        </p:nvSpPr>
        <p:spPr bwMode="auto">
          <a:xfrm>
            <a:off x="5514972" y="355282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>
                <a:ea typeface="宋体" charset="-122"/>
              </a:rPr>
              <a:t>3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714488"/>
            <a:ext cx="785818" cy="662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4071942"/>
            <a:ext cx="1000132" cy="5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68" y="3714752"/>
            <a:ext cx="785818" cy="662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7950" y="1714488"/>
            <a:ext cx="1000132" cy="5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7" name="直接箭头连接符 36"/>
          <p:cNvCxnSpPr>
            <a:stCxn id="12" idx="1"/>
            <a:endCxn id="15" idx="2"/>
          </p:cNvCxnSpPr>
          <p:nvPr/>
        </p:nvCxnSpPr>
        <p:spPr>
          <a:xfrm rot="5400000" flipH="1" flipV="1">
            <a:off x="3380249" y="1484123"/>
            <a:ext cx="1364600" cy="3057245"/>
          </a:xfrm>
          <a:prstGeom prst="curvedConnector2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6"/>
          <p:cNvCxnSpPr>
            <a:stCxn id="13" idx="0"/>
            <a:endCxn id="16" idx="7"/>
          </p:cNvCxnSpPr>
          <p:nvPr/>
        </p:nvCxnSpPr>
        <p:spPr>
          <a:xfrm rot="16200000" flipH="1">
            <a:off x="4000681" y="1028510"/>
            <a:ext cx="1437625" cy="3590645"/>
          </a:xfrm>
          <a:prstGeom prst="curvedConnector3">
            <a:avLst>
              <a:gd name="adj1" fmla="val -15901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12"/>
          <p:cNvSpPr>
            <a:spLocks noChangeArrowheads="1"/>
          </p:cNvSpPr>
          <p:nvPr/>
        </p:nvSpPr>
        <p:spPr bwMode="auto">
          <a:xfrm>
            <a:off x="1571603" y="4857760"/>
            <a:ext cx="798977" cy="470568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571603" y="5572140"/>
            <a:ext cx="798977" cy="470568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42" name="AutoShape 9"/>
          <p:cNvSpPr>
            <a:spLocks noChangeShapeType="1"/>
          </p:cNvSpPr>
          <p:nvPr/>
        </p:nvSpPr>
        <p:spPr bwMode="auto">
          <a:xfrm flipV="1">
            <a:off x="2384252" y="5500701"/>
            <a:ext cx="687549" cy="378586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43" name="Rectangle 7"/>
          <p:cNvSpPr>
            <a:spLocks noChangeArrowheads="1"/>
          </p:cNvSpPr>
          <p:nvPr/>
        </p:nvSpPr>
        <p:spPr bwMode="auto">
          <a:xfrm>
            <a:off x="3071801" y="5143512"/>
            <a:ext cx="798977" cy="470568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44" name="AutoShape 6"/>
          <p:cNvSpPr>
            <a:spLocks noChangeShapeType="1"/>
          </p:cNvSpPr>
          <p:nvPr/>
        </p:nvSpPr>
        <p:spPr bwMode="auto">
          <a:xfrm>
            <a:off x="2357421" y="5072074"/>
            <a:ext cx="714380" cy="214314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45" name="Rectangle 5"/>
          <p:cNvSpPr>
            <a:spLocks noChangeArrowheads="1"/>
          </p:cNvSpPr>
          <p:nvPr/>
        </p:nvSpPr>
        <p:spPr bwMode="auto">
          <a:xfrm>
            <a:off x="4429123" y="4857760"/>
            <a:ext cx="798977" cy="470568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46" name="Rectangle 5"/>
          <p:cNvSpPr>
            <a:spLocks noChangeArrowheads="1"/>
          </p:cNvSpPr>
          <p:nvPr/>
        </p:nvSpPr>
        <p:spPr bwMode="auto">
          <a:xfrm>
            <a:off x="4429123" y="5572140"/>
            <a:ext cx="798977" cy="470568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47" name="AutoShape 9"/>
          <p:cNvSpPr>
            <a:spLocks noChangeShapeType="1"/>
          </p:cNvSpPr>
          <p:nvPr/>
        </p:nvSpPr>
        <p:spPr bwMode="auto">
          <a:xfrm flipV="1">
            <a:off x="3857620" y="5072074"/>
            <a:ext cx="571504" cy="23571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48" name="AutoShape 9"/>
          <p:cNvSpPr>
            <a:spLocks noChangeShapeType="1"/>
          </p:cNvSpPr>
          <p:nvPr/>
        </p:nvSpPr>
        <p:spPr bwMode="auto">
          <a:xfrm>
            <a:off x="3857620" y="5500702"/>
            <a:ext cx="571504" cy="28575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49" name="Rectangle 7"/>
          <p:cNvSpPr>
            <a:spLocks noChangeArrowheads="1"/>
          </p:cNvSpPr>
          <p:nvPr/>
        </p:nvSpPr>
        <p:spPr bwMode="auto">
          <a:xfrm>
            <a:off x="6429388" y="5214950"/>
            <a:ext cx="798977" cy="470568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50" name="AutoShape 9"/>
          <p:cNvSpPr>
            <a:spLocks noChangeShapeType="1"/>
          </p:cNvSpPr>
          <p:nvPr/>
        </p:nvSpPr>
        <p:spPr bwMode="auto">
          <a:xfrm>
            <a:off x="5214941" y="5093470"/>
            <a:ext cx="1214447" cy="335794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51" name="AutoShape 9"/>
          <p:cNvSpPr>
            <a:spLocks noChangeShapeType="1"/>
          </p:cNvSpPr>
          <p:nvPr/>
        </p:nvSpPr>
        <p:spPr bwMode="auto">
          <a:xfrm flipV="1">
            <a:off x="5214940" y="5500702"/>
            <a:ext cx="1214447" cy="307148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52" name="Text Box 16"/>
          <p:cNvSpPr txBox="1">
            <a:spLocks noChangeArrowheads="1"/>
          </p:cNvSpPr>
          <p:nvPr/>
        </p:nvSpPr>
        <p:spPr bwMode="auto">
          <a:xfrm>
            <a:off x="4571999" y="4929198"/>
            <a:ext cx="571504" cy="28575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HPQ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3" name="Text Box 16"/>
          <p:cNvSpPr txBox="1">
            <a:spLocks noChangeArrowheads="1"/>
          </p:cNvSpPr>
          <p:nvPr/>
        </p:nvSpPr>
        <p:spPr bwMode="auto">
          <a:xfrm>
            <a:off x="4571999" y="5643578"/>
            <a:ext cx="571504" cy="28575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LPQ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4" name="Text Box 20"/>
          <p:cNvSpPr txBox="1">
            <a:spLocks noChangeArrowheads="1"/>
          </p:cNvSpPr>
          <p:nvPr/>
        </p:nvSpPr>
        <p:spPr bwMode="auto">
          <a:xfrm>
            <a:off x="6572264" y="5286388"/>
            <a:ext cx="500066" cy="28575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调度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5" name="Text Box 20"/>
          <p:cNvSpPr txBox="1">
            <a:spLocks noChangeArrowheads="1"/>
          </p:cNvSpPr>
          <p:nvPr/>
        </p:nvSpPr>
        <p:spPr bwMode="auto">
          <a:xfrm>
            <a:off x="3214677" y="5214950"/>
            <a:ext cx="500066" cy="28575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分类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6" name="Text Box 20"/>
          <p:cNvSpPr txBox="1">
            <a:spLocks noChangeArrowheads="1"/>
          </p:cNvSpPr>
          <p:nvPr/>
        </p:nvSpPr>
        <p:spPr bwMode="auto">
          <a:xfrm>
            <a:off x="1714480" y="4929198"/>
            <a:ext cx="500066" cy="28575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7" name="Text Box 20"/>
          <p:cNvSpPr txBox="1">
            <a:spLocks noChangeArrowheads="1"/>
          </p:cNvSpPr>
          <p:nvPr/>
        </p:nvSpPr>
        <p:spPr bwMode="auto">
          <a:xfrm>
            <a:off x="1714480" y="5643578"/>
            <a:ext cx="500066" cy="28575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8" name="Rectangle 7"/>
          <p:cNvSpPr>
            <a:spLocks noChangeArrowheads="1"/>
          </p:cNvSpPr>
          <p:nvPr/>
        </p:nvSpPr>
        <p:spPr bwMode="auto">
          <a:xfrm rot="19785996">
            <a:off x="3882426" y="4451031"/>
            <a:ext cx="428628" cy="214314"/>
          </a:xfrm>
          <a:prstGeom prst="rect">
            <a:avLst/>
          </a:prstGeom>
          <a:solidFill>
            <a:srgbClr val="FFFF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59" name="Rectangle 7"/>
          <p:cNvSpPr>
            <a:spLocks noChangeArrowheads="1"/>
          </p:cNvSpPr>
          <p:nvPr/>
        </p:nvSpPr>
        <p:spPr bwMode="auto">
          <a:xfrm rot="19785996">
            <a:off x="3382359" y="4736783"/>
            <a:ext cx="428628" cy="214314"/>
          </a:xfrm>
          <a:prstGeom prst="rect">
            <a:avLst/>
          </a:prstGeom>
          <a:solidFill>
            <a:srgbClr val="FFFF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60" name="Rectangle 7"/>
          <p:cNvSpPr>
            <a:spLocks noChangeArrowheads="1"/>
          </p:cNvSpPr>
          <p:nvPr/>
        </p:nvSpPr>
        <p:spPr bwMode="auto">
          <a:xfrm rot="1536321">
            <a:off x="3903795" y="5939988"/>
            <a:ext cx="428628" cy="214314"/>
          </a:xfrm>
          <a:prstGeom prst="rect">
            <a:avLst/>
          </a:prstGeom>
          <a:solidFill>
            <a:srgbClr val="00B0F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61" name="Rectangle 7"/>
          <p:cNvSpPr>
            <a:spLocks noChangeArrowheads="1"/>
          </p:cNvSpPr>
          <p:nvPr/>
        </p:nvSpPr>
        <p:spPr bwMode="auto">
          <a:xfrm rot="1536321">
            <a:off x="3475168" y="5725674"/>
            <a:ext cx="428628" cy="214314"/>
          </a:xfrm>
          <a:prstGeom prst="rect">
            <a:avLst/>
          </a:prstGeom>
          <a:solidFill>
            <a:srgbClr val="00B0F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63" name="Rectangle 7"/>
          <p:cNvSpPr>
            <a:spLocks noChangeArrowheads="1"/>
          </p:cNvSpPr>
          <p:nvPr/>
        </p:nvSpPr>
        <p:spPr bwMode="auto">
          <a:xfrm>
            <a:off x="6643702" y="5786454"/>
            <a:ext cx="428628" cy="214314"/>
          </a:xfrm>
          <a:prstGeom prst="rect">
            <a:avLst/>
          </a:prstGeom>
          <a:solidFill>
            <a:srgbClr val="FFFF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64" name="Rectangle 7"/>
          <p:cNvSpPr>
            <a:spLocks noChangeArrowheads="1"/>
          </p:cNvSpPr>
          <p:nvPr/>
        </p:nvSpPr>
        <p:spPr bwMode="auto">
          <a:xfrm>
            <a:off x="6143636" y="5786454"/>
            <a:ext cx="428628" cy="214314"/>
          </a:xfrm>
          <a:prstGeom prst="rect">
            <a:avLst/>
          </a:prstGeom>
          <a:solidFill>
            <a:srgbClr val="FFFF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65" name="Rectangle 7"/>
          <p:cNvSpPr>
            <a:spLocks noChangeArrowheads="1"/>
          </p:cNvSpPr>
          <p:nvPr/>
        </p:nvSpPr>
        <p:spPr bwMode="auto">
          <a:xfrm>
            <a:off x="5597395" y="5797112"/>
            <a:ext cx="428628" cy="214314"/>
          </a:xfrm>
          <a:prstGeom prst="rect">
            <a:avLst/>
          </a:prstGeom>
          <a:solidFill>
            <a:srgbClr val="00B0F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62" name="AutoShape 9"/>
          <p:cNvSpPr>
            <a:spLocks noChangeShapeType="1"/>
          </p:cNvSpPr>
          <p:nvPr/>
        </p:nvSpPr>
        <p:spPr bwMode="auto">
          <a:xfrm flipV="1">
            <a:off x="7215207" y="5429264"/>
            <a:ext cx="642941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66" name="Rectangle 12"/>
          <p:cNvSpPr>
            <a:spLocks noChangeArrowheads="1"/>
          </p:cNvSpPr>
          <p:nvPr/>
        </p:nvSpPr>
        <p:spPr bwMode="auto">
          <a:xfrm>
            <a:off x="7858148" y="5214950"/>
            <a:ext cx="798977" cy="470568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67" name="Text Box 20"/>
          <p:cNvSpPr txBox="1">
            <a:spLocks noChangeArrowheads="1"/>
          </p:cNvSpPr>
          <p:nvPr/>
        </p:nvSpPr>
        <p:spPr bwMode="auto">
          <a:xfrm>
            <a:off x="8001024" y="5286388"/>
            <a:ext cx="500066" cy="28575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优先排队调度</a:t>
            </a:r>
            <a:endParaRPr lang="zh-CN" altLang="en-US" dirty="0"/>
          </a:p>
        </p:txBody>
      </p:sp>
      <p:sp>
        <p:nvSpPr>
          <p:cNvPr id="40" name="Rectangle 12"/>
          <p:cNvSpPr>
            <a:spLocks noChangeArrowheads="1"/>
          </p:cNvSpPr>
          <p:nvPr/>
        </p:nvSpPr>
        <p:spPr bwMode="auto">
          <a:xfrm>
            <a:off x="814924" y="4246563"/>
            <a:ext cx="798977" cy="470568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814924" y="4960943"/>
            <a:ext cx="798977" cy="470568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42" name="AutoShape 9"/>
          <p:cNvSpPr>
            <a:spLocks noChangeShapeType="1"/>
          </p:cNvSpPr>
          <p:nvPr/>
        </p:nvSpPr>
        <p:spPr bwMode="auto">
          <a:xfrm flipV="1">
            <a:off x="1627573" y="4889504"/>
            <a:ext cx="687549" cy="378586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43" name="Rectangle 7"/>
          <p:cNvSpPr>
            <a:spLocks noChangeArrowheads="1"/>
          </p:cNvSpPr>
          <p:nvPr/>
        </p:nvSpPr>
        <p:spPr bwMode="auto">
          <a:xfrm>
            <a:off x="2315122" y="4532315"/>
            <a:ext cx="798977" cy="470568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44" name="AutoShape 6"/>
          <p:cNvSpPr>
            <a:spLocks noChangeShapeType="1"/>
          </p:cNvSpPr>
          <p:nvPr/>
        </p:nvSpPr>
        <p:spPr bwMode="auto">
          <a:xfrm>
            <a:off x="1600742" y="4460877"/>
            <a:ext cx="714380" cy="214314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45" name="Rectangle 5"/>
          <p:cNvSpPr>
            <a:spLocks noChangeArrowheads="1"/>
          </p:cNvSpPr>
          <p:nvPr/>
        </p:nvSpPr>
        <p:spPr bwMode="auto">
          <a:xfrm>
            <a:off x="3672444" y="4246563"/>
            <a:ext cx="798977" cy="470568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46" name="Rectangle 5"/>
          <p:cNvSpPr>
            <a:spLocks noChangeArrowheads="1"/>
          </p:cNvSpPr>
          <p:nvPr/>
        </p:nvSpPr>
        <p:spPr bwMode="auto">
          <a:xfrm>
            <a:off x="3672444" y="4960943"/>
            <a:ext cx="798977" cy="470568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47" name="AutoShape 9"/>
          <p:cNvSpPr>
            <a:spLocks noChangeShapeType="1"/>
          </p:cNvSpPr>
          <p:nvPr/>
        </p:nvSpPr>
        <p:spPr bwMode="auto">
          <a:xfrm flipV="1">
            <a:off x="3100941" y="4460877"/>
            <a:ext cx="571504" cy="23571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48" name="AutoShape 9"/>
          <p:cNvSpPr>
            <a:spLocks noChangeShapeType="1"/>
          </p:cNvSpPr>
          <p:nvPr/>
        </p:nvSpPr>
        <p:spPr bwMode="auto">
          <a:xfrm>
            <a:off x="3100941" y="4889505"/>
            <a:ext cx="571504" cy="285752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49" name="Rectangle 7"/>
          <p:cNvSpPr>
            <a:spLocks noChangeArrowheads="1"/>
          </p:cNvSpPr>
          <p:nvPr/>
        </p:nvSpPr>
        <p:spPr bwMode="auto">
          <a:xfrm>
            <a:off x="5672709" y="4603753"/>
            <a:ext cx="798977" cy="470568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50" name="AutoShape 9"/>
          <p:cNvSpPr>
            <a:spLocks noChangeShapeType="1"/>
          </p:cNvSpPr>
          <p:nvPr/>
        </p:nvSpPr>
        <p:spPr bwMode="auto">
          <a:xfrm>
            <a:off x="4458262" y="4482273"/>
            <a:ext cx="1214447" cy="335794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51" name="AutoShape 9"/>
          <p:cNvSpPr>
            <a:spLocks noChangeShapeType="1"/>
          </p:cNvSpPr>
          <p:nvPr/>
        </p:nvSpPr>
        <p:spPr bwMode="auto">
          <a:xfrm flipV="1">
            <a:off x="4458261" y="4889505"/>
            <a:ext cx="1214447" cy="307148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52" name="Text Box 16"/>
          <p:cNvSpPr txBox="1">
            <a:spLocks noChangeArrowheads="1"/>
          </p:cNvSpPr>
          <p:nvPr/>
        </p:nvSpPr>
        <p:spPr bwMode="auto">
          <a:xfrm>
            <a:off x="3815320" y="4318001"/>
            <a:ext cx="571504" cy="28575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HPQ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3" name="Text Box 16"/>
          <p:cNvSpPr txBox="1">
            <a:spLocks noChangeArrowheads="1"/>
          </p:cNvSpPr>
          <p:nvPr/>
        </p:nvSpPr>
        <p:spPr bwMode="auto">
          <a:xfrm>
            <a:off x="3815320" y="5032381"/>
            <a:ext cx="571504" cy="28575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LPQ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4" name="Text Box 20"/>
          <p:cNvSpPr txBox="1">
            <a:spLocks noChangeArrowheads="1"/>
          </p:cNvSpPr>
          <p:nvPr/>
        </p:nvSpPr>
        <p:spPr bwMode="auto">
          <a:xfrm>
            <a:off x="5815585" y="4675191"/>
            <a:ext cx="500066" cy="28575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调度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5" name="Text Box 20"/>
          <p:cNvSpPr txBox="1">
            <a:spLocks noChangeArrowheads="1"/>
          </p:cNvSpPr>
          <p:nvPr/>
        </p:nvSpPr>
        <p:spPr bwMode="auto">
          <a:xfrm>
            <a:off x="2457998" y="4603753"/>
            <a:ext cx="500066" cy="28575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分类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6" name="Text Box 20"/>
          <p:cNvSpPr txBox="1">
            <a:spLocks noChangeArrowheads="1"/>
          </p:cNvSpPr>
          <p:nvPr/>
        </p:nvSpPr>
        <p:spPr bwMode="auto">
          <a:xfrm>
            <a:off x="957801" y="4318001"/>
            <a:ext cx="500066" cy="28575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7" name="Text Box 20"/>
          <p:cNvSpPr txBox="1">
            <a:spLocks noChangeArrowheads="1"/>
          </p:cNvSpPr>
          <p:nvPr/>
        </p:nvSpPr>
        <p:spPr bwMode="auto">
          <a:xfrm>
            <a:off x="957801" y="5032381"/>
            <a:ext cx="500066" cy="28575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8" name="Rectangle 7"/>
          <p:cNvSpPr>
            <a:spLocks noChangeArrowheads="1"/>
          </p:cNvSpPr>
          <p:nvPr/>
        </p:nvSpPr>
        <p:spPr bwMode="auto">
          <a:xfrm rot="19785996">
            <a:off x="3125747" y="3839834"/>
            <a:ext cx="428628" cy="214314"/>
          </a:xfrm>
          <a:prstGeom prst="rect">
            <a:avLst/>
          </a:prstGeom>
          <a:solidFill>
            <a:srgbClr val="FFFF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59" name="Rectangle 7"/>
          <p:cNvSpPr>
            <a:spLocks noChangeArrowheads="1"/>
          </p:cNvSpPr>
          <p:nvPr/>
        </p:nvSpPr>
        <p:spPr bwMode="auto">
          <a:xfrm rot="19785996">
            <a:off x="2625680" y="4125586"/>
            <a:ext cx="428628" cy="214314"/>
          </a:xfrm>
          <a:prstGeom prst="rect">
            <a:avLst/>
          </a:prstGeom>
          <a:solidFill>
            <a:srgbClr val="FFFF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60" name="Rectangle 7"/>
          <p:cNvSpPr>
            <a:spLocks noChangeArrowheads="1"/>
          </p:cNvSpPr>
          <p:nvPr/>
        </p:nvSpPr>
        <p:spPr bwMode="auto">
          <a:xfrm rot="1536321">
            <a:off x="3147116" y="5328791"/>
            <a:ext cx="428628" cy="214314"/>
          </a:xfrm>
          <a:prstGeom prst="rect">
            <a:avLst/>
          </a:prstGeom>
          <a:solidFill>
            <a:srgbClr val="00B0F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61" name="Rectangle 7"/>
          <p:cNvSpPr>
            <a:spLocks noChangeArrowheads="1"/>
          </p:cNvSpPr>
          <p:nvPr/>
        </p:nvSpPr>
        <p:spPr bwMode="auto">
          <a:xfrm rot="1536321">
            <a:off x="2718489" y="5114477"/>
            <a:ext cx="428628" cy="214314"/>
          </a:xfrm>
          <a:prstGeom prst="rect">
            <a:avLst/>
          </a:prstGeom>
          <a:solidFill>
            <a:srgbClr val="00B0F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63" name="Rectangle 7"/>
          <p:cNvSpPr>
            <a:spLocks noChangeArrowheads="1"/>
          </p:cNvSpPr>
          <p:nvPr/>
        </p:nvSpPr>
        <p:spPr bwMode="auto">
          <a:xfrm>
            <a:off x="5887023" y="5175257"/>
            <a:ext cx="428628" cy="214314"/>
          </a:xfrm>
          <a:prstGeom prst="rect">
            <a:avLst/>
          </a:prstGeom>
          <a:solidFill>
            <a:srgbClr val="FFFF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64" name="Rectangle 7"/>
          <p:cNvSpPr>
            <a:spLocks noChangeArrowheads="1"/>
          </p:cNvSpPr>
          <p:nvPr/>
        </p:nvSpPr>
        <p:spPr bwMode="auto">
          <a:xfrm>
            <a:off x="5386957" y="5175257"/>
            <a:ext cx="428628" cy="214314"/>
          </a:xfrm>
          <a:prstGeom prst="rect">
            <a:avLst/>
          </a:prstGeom>
          <a:solidFill>
            <a:srgbClr val="FFFF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65" name="Rectangle 7"/>
          <p:cNvSpPr>
            <a:spLocks noChangeArrowheads="1"/>
          </p:cNvSpPr>
          <p:nvPr/>
        </p:nvSpPr>
        <p:spPr bwMode="auto">
          <a:xfrm>
            <a:off x="4840716" y="5185915"/>
            <a:ext cx="428628" cy="214314"/>
          </a:xfrm>
          <a:prstGeom prst="rect">
            <a:avLst/>
          </a:prstGeom>
          <a:solidFill>
            <a:srgbClr val="00B0F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62" name="Rectangle 5"/>
          <p:cNvSpPr>
            <a:spLocks noChangeArrowheads="1"/>
          </p:cNvSpPr>
          <p:nvPr/>
        </p:nvSpPr>
        <p:spPr bwMode="auto">
          <a:xfrm>
            <a:off x="3672445" y="3174993"/>
            <a:ext cx="798977" cy="35719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600" dirty="0" smtClean="0"/>
              <a:t>TC</a:t>
            </a:r>
            <a:endParaRPr lang="zh-CN" altLang="en-US" sz="1600" dirty="0"/>
          </a:p>
        </p:txBody>
      </p:sp>
      <p:sp>
        <p:nvSpPr>
          <p:cNvPr id="66" name="Rectangle 5"/>
          <p:cNvSpPr>
            <a:spLocks noChangeArrowheads="1"/>
          </p:cNvSpPr>
          <p:nvPr/>
        </p:nvSpPr>
        <p:spPr bwMode="auto">
          <a:xfrm>
            <a:off x="3672445" y="2532051"/>
            <a:ext cx="798977" cy="35719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600" dirty="0" smtClean="0"/>
              <a:t>CAC</a:t>
            </a:r>
            <a:endParaRPr lang="zh-CN" altLang="en-US" sz="1600" dirty="0"/>
          </a:p>
        </p:txBody>
      </p:sp>
      <p:cxnSp>
        <p:nvCxnSpPr>
          <p:cNvPr id="69" name="形状 68"/>
          <p:cNvCxnSpPr>
            <a:stCxn id="40" idx="0"/>
            <a:endCxn id="66" idx="1"/>
          </p:cNvCxnSpPr>
          <p:nvPr/>
        </p:nvCxnSpPr>
        <p:spPr>
          <a:xfrm rot="5400000" flipH="1" flipV="1">
            <a:off x="1675471" y="2249589"/>
            <a:ext cx="1535917" cy="2458032"/>
          </a:xfrm>
          <a:prstGeom prst="bentConnector2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形状 69"/>
          <p:cNvCxnSpPr>
            <a:stCxn id="62" idx="1"/>
            <a:endCxn id="43" idx="0"/>
          </p:cNvCxnSpPr>
          <p:nvPr/>
        </p:nvCxnSpPr>
        <p:spPr>
          <a:xfrm rot="10800000" flipV="1">
            <a:off x="2714611" y="3353587"/>
            <a:ext cx="957834" cy="1178727"/>
          </a:xfrm>
          <a:prstGeom prst="bentConnector2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形状 73"/>
          <p:cNvCxnSpPr>
            <a:stCxn id="62" idx="3"/>
            <a:endCxn id="49" idx="0"/>
          </p:cNvCxnSpPr>
          <p:nvPr/>
        </p:nvCxnSpPr>
        <p:spPr>
          <a:xfrm>
            <a:off x="4471422" y="3353588"/>
            <a:ext cx="1600776" cy="1250165"/>
          </a:xfrm>
          <a:prstGeom prst="bentConnector2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16185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RSVP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Resource Reservation Protocol</a:t>
            </a:r>
          </a:p>
          <a:p>
            <a:r>
              <a:rPr lang="en-US" altLang="zh-CN" dirty="0" smtClean="0"/>
              <a:t>RSVP-TE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RSVP-Traffic Engineering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248960" y="2496917"/>
            <a:ext cx="3647217" cy="646331"/>
          </a:xfrm>
          <a:prstGeom prst="rect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Call Access Control</a:t>
            </a:r>
            <a:r>
              <a:rPr lang="zh-CN" altLang="en-US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：呼叫接纳控制</a:t>
            </a:r>
            <a:endParaRPr lang="en-US" altLang="zh-CN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Traffic Coordinator</a:t>
            </a:r>
            <a:r>
              <a:rPr lang="zh-CN" altLang="en-US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：流量调控器</a:t>
            </a:r>
            <a:endParaRPr lang="en-US" altLang="zh-CN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Line 222"/>
          <p:cNvSpPr>
            <a:spLocks noChangeShapeType="1"/>
          </p:cNvSpPr>
          <p:nvPr/>
        </p:nvSpPr>
        <p:spPr bwMode="auto">
          <a:xfrm>
            <a:off x="2071670" y="2071678"/>
            <a:ext cx="876296" cy="28575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3" name="Line 222"/>
          <p:cNvSpPr>
            <a:spLocks noChangeShapeType="1"/>
          </p:cNvSpPr>
          <p:nvPr/>
        </p:nvSpPr>
        <p:spPr bwMode="auto">
          <a:xfrm>
            <a:off x="6357950" y="3681410"/>
            <a:ext cx="1143008" cy="3905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2" name="Line 222"/>
          <p:cNvSpPr>
            <a:spLocks noChangeShapeType="1"/>
          </p:cNvSpPr>
          <p:nvPr/>
        </p:nvSpPr>
        <p:spPr bwMode="auto">
          <a:xfrm flipV="1">
            <a:off x="1214414" y="3857628"/>
            <a:ext cx="1447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" name="Line 222"/>
          <p:cNvSpPr>
            <a:spLocks noChangeShapeType="1"/>
          </p:cNvSpPr>
          <p:nvPr/>
        </p:nvSpPr>
        <p:spPr bwMode="auto">
          <a:xfrm flipV="1">
            <a:off x="5786446" y="2000240"/>
            <a:ext cx="857256" cy="35719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有质量保障的路由选择</a:t>
            </a:r>
            <a:endParaRPr lang="zh-CN" altLang="en-US" dirty="0"/>
          </a:p>
        </p:txBody>
      </p:sp>
      <p:sp>
        <p:nvSpPr>
          <p:cNvPr id="4" name="Line 220"/>
          <p:cNvSpPr>
            <a:spLocks noChangeShapeType="1"/>
          </p:cNvSpPr>
          <p:nvPr/>
        </p:nvSpPr>
        <p:spPr bwMode="auto">
          <a:xfrm flipH="1">
            <a:off x="2695572" y="2333620"/>
            <a:ext cx="22860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" name="Line 221"/>
          <p:cNvSpPr>
            <a:spLocks noChangeShapeType="1"/>
          </p:cNvSpPr>
          <p:nvPr/>
        </p:nvSpPr>
        <p:spPr bwMode="auto">
          <a:xfrm flipH="1" flipV="1">
            <a:off x="2924172" y="2333620"/>
            <a:ext cx="1447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" name="Line 222"/>
          <p:cNvSpPr>
            <a:spLocks noChangeShapeType="1"/>
          </p:cNvSpPr>
          <p:nvPr/>
        </p:nvSpPr>
        <p:spPr bwMode="auto">
          <a:xfrm flipV="1">
            <a:off x="4371972" y="2333620"/>
            <a:ext cx="14478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" name="Line 223"/>
          <p:cNvSpPr>
            <a:spLocks noChangeShapeType="1"/>
          </p:cNvSpPr>
          <p:nvPr/>
        </p:nvSpPr>
        <p:spPr bwMode="auto">
          <a:xfrm>
            <a:off x="5819772" y="2333620"/>
            <a:ext cx="533400" cy="1371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" name="Line 224"/>
          <p:cNvSpPr>
            <a:spLocks noChangeShapeType="1"/>
          </p:cNvSpPr>
          <p:nvPr/>
        </p:nvSpPr>
        <p:spPr bwMode="auto">
          <a:xfrm flipV="1">
            <a:off x="4905372" y="3705220"/>
            <a:ext cx="1447800" cy="4572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" name="Line 225"/>
          <p:cNvSpPr>
            <a:spLocks noChangeShapeType="1"/>
          </p:cNvSpPr>
          <p:nvPr/>
        </p:nvSpPr>
        <p:spPr bwMode="auto">
          <a:xfrm flipH="1" flipV="1">
            <a:off x="4371972" y="2943220"/>
            <a:ext cx="533400" cy="12192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" name="Line 226"/>
          <p:cNvSpPr>
            <a:spLocks noChangeShapeType="1"/>
          </p:cNvSpPr>
          <p:nvPr/>
        </p:nvSpPr>
        <p:spPr bwMode="auto">
          <a:xfrm flipV="1">
            <a:off x="2771772" y="2943220"/>
            <a:ext cx="16002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" name="Line 227"/>
          <p:cNvSpPr>
            <a:spLocks noChangeShapeType="1"/>
          </p:cNvSpPr>
          <p:nvPr/>
        </p:nvSpPr>
        <p:spPr bwMode="auto">
          <a:xfrm>
            <a:off x="2695572" y="3857620"/>
            <a:ext cx="22098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" name="Oval 228"/>
          <p:cNvSpPr>
            <a:spLocks noChangeArrowheads="1"/>
          </p:cNvSpPr>
          <p:nvPr/>
        </p:nvSpPr>
        <p:spPr bwMode="auto">
          <a:xfrm>
            <a:off x="2466972" y="36290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A</a:t>
            </a:r>
          </a:p>
        </p:txBody>
      </p:sp>
      <p:sp>
        <p:nvSpPr>
          <p:cNvPr id="13" name="Oval 229"/>
          <p:cNvSpPr>
            <a:spLocks noChangeArrowheads="1"/>
          </p:cNvSpPr>
          <p:nvPr/>
        </p:nvSpPr>
        <p:spPr bwMode="auto">
          <a:xfrm>
            <a:off x="2695572" y="21050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E</a:t>
            </a:r>
          </a:p>
        </p:txBody>
      </p:sp>
      <p:sp>
        <p:nvSpPr>
          <p:cNvPr id="14" name="Oval 230"/>
          <p:cNvSpPr>
            <a:spLocks noChangeArrowheads="1"/>
          </p:cNvSpPr>
          <p:nvPr/>
        </p:nvSpPr>
        <p:spPr bwMode="auto">
          <a:xfrm>
            <a:off x="4143372" y="27146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F</a:t>
            </a:r>
          </a:p>
        </p:txBody>
      </p:sp>
      <p:sp>
        <p:nvSpPr>
          <p:cNvPr id="15" name="Oval 231"/>
          <p:cNvSpPr>
            <a:spLocks noChangeArrowheads="1"/>
          </p:cNvSpPr>
          <p:nvPr/>
        </p:nvSpPr>
        <p:spPr bwMode="auto">
          <a:xfrm>
            <a:off x="5591172" y="21050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 dirty="0">
                <a:solidFill>
                  <a:srgbClr val="FFFF99"/>
                </a:solidFill>
                <a:ea typeface="宋体" charset="-122"/>
              </a:rPr>
              <a:t>C</a:t>
            </a:r>
          </a:p>
        </p:txBody>
      </p:sp>
      <p:sp>
        <p:nvSpPr>
          <p:cNvPr id="16" name="Oval 232"/>
          <p:cNvSpPr>
            <a:spLocks noChangeArrowheads="1"/>
          </p:cNvSpPr>
          <p:nvPr/>
        </p:nvSpPr>
        <p:spPr bwMode="auto">
          <a:xfrm>
            <a:off x="6124572" y="34766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D</a:t>
            </a:r>
          </a:p>
        </p:txBody>
      </p:sp>
      <p:sp>
        <p:nvSpPr>
          <p:cNvPr id="17" name="Oval 233"/>
          <p:cNvSpPr>
            <a:spLocks noChangeArrowheads="1"/>
          </p:cNvSpPr>
          <p:nvPr/>
        </p:nvSpPr>
        <p:spPr bwMode="auto">
          <a:xfrm>
            <a:off x="4676772" y="39338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B</a:t>
            </a:r>
          </a:p>
        </p:txBody>
      </p:sp>
      <p:sp>
        <p:nvSpPr>
          <p:cNvPr id="18" name="Text Box 234"/>
          <p:cNvSpPr txBox="1">
            <a:spLocks noChangeArrowheads="1"/>
          </p:cNvSpPr>
          <p:nvPr/>
        </p:nvSpPr>
        <p:spPr bwMode="auto">
          <a:xfrm>
            <a:off x="2466972" y="286702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>
                <a:ea typeface="宋体" charset="-122"/>
              </a:rPr>
              <a:t>2</a:t>
            </a:r>
          </a:p>
        </p:txBody>
      </p:sp>
      <p:sp>
        <p:nvSpPr>
          <p:cNvPr id="19" name="Text Box 235"/>
          <p:cNvSpPr txBox="1">
            <a:spLocks noChangeArrowheads="1"/>
          </p:cNvSpPr>
          <p:nvPr/>
        </p:nvSpPr>
        <p:spPr bwMode="auto">
          <a:xfrm>
            <a:off x="3533772" y="225742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>
                <a:ea typeface="宋体" charset="-122"/>
              </a:rPr>
              <a:t>3</a:t>
            </a:r>
          </a:p>
        </p:txBody>
      </p:sp>
      <p:sp>
        <p:nvSpPr>
          <p:cNvPr id="20" name="Text Box 236"/>
          <p:cNvSpPr txBox="1">
            <a:spLocks noChangeArrowheads="1"/>
          </p:cNvSpPr>
          <p:nvPr/>
        </p:nvSpPr>
        <p:spPr bwMode="auto">
          <a:xfrm>
            <a:off x="3228972" y="309562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>
                <a:ea typeface="宋体" charset="-122"/>
              </a:rPr>
              <a:t>6</a:t>
            </a:r>
          </a:p>
        </p:txBody>
      </p:sp>
      <p:sp>
        <p:nvSpPr>
          <p:cNvPr id="21" name="Text Box 237"/>
          <p:cNvSpPr txBox="1">
            <a:spLocks noChangeArrowheads="1"/>
          </p:cNvSpPr>
          <p:nvPr/>
        </p:nvSpPr>
        <p:spPr bwMode="auto">
          <a:xfrm>
            <a:off x="3762372" y="370522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>
                <a:ea typeface="宋体" charset="-122"/>
              </a:rPr>
              <a:t>4</a:t>
            </a:r>
          </a:p>
        </p:txBody>
      </p:sp>
      <p:sp>
        <p:nvSpPr>
          <p:cNvPr id="22" name="Text Box 238"/>
          <p:cNvSpPr txBox="1">
            <a:spLocks noChangeArrowheads="1"/>
          </p:cNvSpPr>
          <p:nvPr/>
        </p:nvSpPr>
        <p:spPr bwMode="auto">
          <a:xfrm>
            <a:off x="4676772" y="332422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>
                <a:ea typeface="宋体" charset="-122"/>
              </a:rPr>
              <a:t>1</a:t>
            </a:r>
          </a:p>
        </p:txBody>
      </p:sp>
      <p:sp>
        <p:nvSpPr>
          <p:cNvPr id="23" name="Text Box 239"/>
          <p:cNvSpPr txBox="1">
            <a:spLocks noChangeArrowheads="1"/>
          </p:cNvSpPr>
          <p:nvPr/>
        </p:nvSpPr>
        <p:spPr bwMode="auto">
          <a:xfrm>
            <a:off x="4829172" y="233362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>
                <a:ea typeface="宋体" charset="-122"/>
              </a:rPr>
              <a:t>1</a:t>
            </a:r>
          </a:p>
        </p:txBody>
      </p:sp>
      <p:sp>
        <p:nvSpPr>
          <p:cNvPr id="24" name="Text Box 240"/>
          <p:cNvSpPr txBox="1">
            <a:spLocks noChangeArrowheads="1"/>
          </p:cNvSpPr>
          <p:nvPr/>
        </p:nvSpPr>
        <p:spPr bwMode="auto">
          <a:xfrm>
            <a:off x="6048372" y="271462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>
                <a:ea typeface="宋体" charset="-122"/>
              </a:rPr>
              <a:t>1</a:t>
            </a:r>
          </a:p>
        </p:txBody>
      </p:sp>
      <p:sp>
        <p:nvSpPr>
          <p:cNvPr id="25" name="Text Box 241"/>
          <p:cNvSpPr txBox="1">
            <a:spLocks noChangeArrowheads="1"/>
          </p:cNvSpPr>
          <p:nvPr/>
        </p:nvSpPr>
        <p:spPr bwMode="auto">
          <a:xfrm>
            <a:off x="5514972" y="355282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>
                <a:ea typeface="宋体" charset="-122"/>
              </a:rPr>
              <a:t>3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714488"/>
            <a:ext cx="785818" cy="662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4071942"/>
            <a:ext cx="1000132" cy="5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68" y="3714752"/>
            <a:ext cx="785818" cy="662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7950" y="1714488"/>
            <a:ext cx="1000132" cy="5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7" name="直接箭头连接符 36"/>
          <p:cNvCxnSpPr>
            <a:stCxn id="12" idx="1"/>
            <a:endCxn id="15" idx="2"/>
          </p:cNvCxnSpPr>
          <p:nvPr/>
        </p:nvCxnSpPr>
        <p:spPr>
          <a:xfrm rot="5400000" flipH="1" flipV="1">
            <a:off x="3380249" y="1484123"/>
            <a:ext cx="1364600" cy="3057245"/>
          </a:xfrm>
          <a:prstGeom prst="curvedConnector2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6"/>
          <p:cNvCxnSpPr>
            <a:stCxn id="13" idx="0"/>
            <a:endCxn id="16" idx="7"/>
          </p:cNvCxnSpPr>
          <p:nvPr/>
        </p:nvCxnSpPr>
        <p:spPr>
          <a:xfrm rot="16200000" flipH="1">
            <a:off x="4000681" y="1028510"/>
            <a:ext cx="1437625" cy="3590645"/>
          </a:xfrm>
          <a:prstGeom prst="curvedConnector3">
            <a:avLst>
              <a:gd name="adj1" fmla="val -15901"/>
            </a:avLst>
          </a:prstGeom>
          <a:ln w="38100">
            <a:solidFill>
              <a:srgbClr val="FFFF00"/>
            </a:solidFill>
            <a:headEnd type="none" w="med" len="med"/>
            <a:tailEnd type="triangle" w="med" len="med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2255815" y="4439215"/>
            <a:ext cx="5429288" cy="1015663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）计算最短路由；</a:t>
            </a:r>
            <a:endParaRPr lang="en-US" altLang="zh-CN" sz="2000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）存在不能保证质量的链路删除，否则结束；</a:t>
            </a:r>
            <a:endParaRPr lang="en-US" altLang="zh-CN" sz="2000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）如果全部链路删除完结束，否则执行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）。</a:t>
            </a:r>
            <a:endParaRPr lang="en-US" altLang="zh-CN" sz="2000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238973" y="5567305"/>
            <a:ext cx="4031873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显然，需要找出更好的解决方法。</a:t>
            </a:r>
            <a:endParaRPr lang="en-US" altLang="zh-CN" sz="2000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743216" y="1643050"/>
          <a:ext cx="4400552" cy="3328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ysClr val="windowText" lastClr="000000"/>
                </a:solidFill>
              </a:rPr>
              <a:t>第二章</a:t>
            </a:r>
            <a:r>
              <a:rPr lang="en-US" altLang="zh-CN" dirty="0" smtClean="0">
                <a:solidFill>
                  <a:sysClr val="windowText" lastClr="000000"/>
                </a:solidFill>
              </a:rPr>
              <a:t> </a:t>
            </a:r>
            <a:r>
              <a:rPr lang="zh-CN" altLang="zh-CN" dirty="0" smtClean="0">
                <a:solidFill>
                  <a:sysClr val="windowText" lastClr="000000"/>
                </a:solidFill>
              </a:rPr>
              <a:t>通信网</a:t>
            </a:r>
            <a:r>
              <a:rPr lang="zh-CN" altLang="en-US" dirty="0" smtClean="0">
                <a:solidFill>
                  <a:sysClr val="windowText" lastClr="000000"/>
                </a:solidFill>
              </a:rPr>
              <a:t>业务与承载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733622"/>
          </a:xfrm>
        </p:spPr>
        <p:txBody>
          <a:bodyPr/>
          <a:lstStyle/>
          <a:p>
            <a:r>
              <a:rPr lang="zh-CN" altLang="en-US" dirty="0" smtClean="0"/>
              <a:t>信道资源复用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TDM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FDM/OFDM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SDM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WDM</a:t>
            </a:r>
          </a:p>
          <a:p>
            <a:r>
              <a:rPr lang="zh-CN" altLang="en-US" dirty="0" smtClean="0"/>
              <a:t>链路资源复用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VPN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VPLS</a:t>
            </a:r>
          </a:p>
          <a:p>
            <a:r>
              <a:rPr lang="zh-CN" altLang="en-US" dirty="0" smtClean="0"/>
              <a:t>信息资源复用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P2P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CDN</a:t>
            </a:r>
          </a:p>
          <a:p>
            <a:r>
              <a:rPr lang="zh-CN" altLang="en-US" dirty="0" smtClean="0"/>
              <a:t>网络复用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OTT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SDN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网络资源复用的类型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LAN</a:t>
            </a:r>
            <a:r>
              <a:rPr lang="zh-CN" altLang="en-US" dirty="0" smtClean="0"/>
              <a:t>组网与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复用示例</a:t>
            </a:r>
            <a:endParaRPr lang="zh-CN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500174"/>
            <a:ext cx="3019425" cy="48863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</p:pic>
      <p:cxnSp>
        <p:nvCxnSpPr>
          <p:cNvPr id="6" name="直接连接符 5"/>
          <p:cNvCxnSpPr/>
          <p:nvPr/>
        </p:nvCxnSpPr>
        <p:spPr>
          <a:xfrm>
            <a:off x="1197554" y="3094112"/>
            <a:ext cx="2016000" cy="180000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142976" y="4071942"/>
            <a:ext cx="2143140" cy="142876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214414" y="5214950"/>
            <a:ext cx="2071702" cy="71438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31" descr="台式机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0429" y="5000635"/>
            <a:ext cx="569302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32" descr="边缘交换机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79943" y="5072074"/>
            <a:ext cx="544000" cy="3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直接连接符 22"/>
          <p:cNvCxnSpPr>
            <a:stCxn id="13" idx="3"/>
            <a:endCxn id="14" idx="1"/>
          </p:cNvCxnSpPr>
          <p:nvPr/>
        </p:nvCxnSpPr>
        <p:spPr>
          <a:xfrm flipV="1">
            <a:off x="4069731" y="5270074"/>
            <a:ext cx="710212" cy="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31" descr="台式机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6800" y="3929065"/>
            <a:ext cx="569302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32" descr="边缘交换机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6314" y="4000504"/>
            <a:ext cx="544000" cy="3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8" name="直接连接符 27"/>
          <p:cNvCxnSpPr>
            <a:stCxn id="26" idx="3"/>
            <a:endCxn id="27" idx="1"/>
          </p:cNvCxnSpPr>
          <p:nvPr/>
        </p:nvCxnSpPr>
        <p:spPr>
          <a:xfrm flipV="1">
            <a:off x="4076102" y="4198504"/>
            <a:ext cx="710212" cy="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31" descr="台式机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2632" y="2945247"/>
            <a:ext cx="569302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32" descr="边缘交换机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2146" y="3016686"/>
            <a:ext cx="544000" cy="3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1" name="直接连接符 30"/>
          <p:cNvCxnSpPr>
            <a:stCxn id="29" idx="3"/>
            <a:endCxn id="30" idx="1"/>
          </p:cNvCxnSpPr>
          <p:nvPr/>
        </p:nvCxnSpPr>
        <p:spPr>
          <a:xfrm flipV="1">
            <a:off x="4071934" y="3214686"/>
            <a:ext cx="710212" cy="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30" idx="3"/>
            <a:endCxn id="17" idx="0"/>
          </p:cNvCxnSpPr>
          <p:nvPr/>
        </p:nvCxnSpPr>
        <p:spPr>
          <a:xfrm>
            <a:off x="5326146" y="3214686"/>
            <a:ext cx="1028619" cy="12144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1"/>
          <p:cNvCxnSpPr>
            <a:stCxn id="14" idx="3"/>
            <a:endCxn id="17" idx="2"/>
          </p:cNvCxnSpPr>
          <p:nvPr/>
        </p:nvCxnSpPr>
        <p:spPr>
          <a:xfrm flipV="1">
            <a:off x="5323943" y="4857760"/>
            <a:ext cx="1030822" cy="41231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1"/>
          <p:cNvCxnSpPr>
            <a:stCxn id="27" idx="3"/>
            <a:endCxn id="43" idx="0"/>
          </p:cNvCxnSpPr>
          <p:nvPr/>
        </p:nvCxnSpPr>
        <p:spPr>
          <a:xfrm>
            <a:off x="5330314" y="4198504"/>
            <a:ext cx="884760" cy="3020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6143636" y="4500570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Picture 41" descr="通用路由器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65827" y="4429132"/>
            <a:ext cx="577875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14" descr="computer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43372" y="2357430"/>
            <a:ext cx="572258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9" name="直接连接符 48"/>
          <p:cNvCxnSpPr>
            <a:stCxn id="48" idx="3"/>
            <a:endCxn id="30" idx="0"/>
          </p:cNvCxnSpPr>
          <p:nvPr/>
        </p:nvCxnSpPr>
        <p:spPr>
          <a:xfrm>
            <a:off x="4715630" y="2627430"/>
            <a:ext cx="338516" cy="3892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14" descr="computer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43372" y="3429000"/>
            <a:ext cx="572258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5" name="直接连接符 48"/>
          <p:cNvCxnSpPr>
            <a:stCxn id="58" idx="3"/>
            <a:endCxn id="14" idx="0"/>
          </p:cNvCxnSpPr>
          <p:nvPr/>
        </p:nvCxnSpPr>
        <p:spPr>
          <a:xfrm>
            <a:off x="4715630" y="4842008"/>
            <a:ext cx="336313" cy="2300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14" descr="computer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43372" y="4572008"/>
            <a:ext cx="572258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1" name="直接连接符 48"/>
          <p:cNvCxnSpPr>
            <a:stCxn id="54" idx="3"/>
            <a:endCxn id="27" idx="0"/>
          </p:cNvCxnSpPr>
          <p:nvPr/>
        </p:nvCxnSpPr>
        <p:spPr>
          <a:xfrm>
            <a:off x="4715630" y="3699000"/>
            <a:ext cx="342684" cy="30150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内容占位符 1"/>
          <p:cNvSpPr>
            <a:spLocks noGrp="1"/>
          </p:cNvSpPr>
          <p:nvPr>
            <p:ph idx="1"/>
          </p:nvPr>
        </p:nvSpPr>
        <p:spPr>
          <a:xfrm>
            <a:off x="4786315" y="1481328"/>
            <a:ext cx="3900486" cy="146391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Q</a:t>
            </a:r>
            <a:r>
              <a:rPr lang="zh-CN" altLang="en-US" dirty="0" smtClean="0"/>
              <a:t>：如何阻止所有不希望接入的其他终端？</a:t>
            </a:r>
            <a:endParaRPr lang="zh-CN" altLang="en-US" dirty="0"/>
          </a:p>
        </p:txBody>
      </p:sp>
      <p:pic>
        <p:nvPicPr>
          <p:cNvPr id="33" name="Picture 31" descr="台式机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91477" y="4856926"/>
            <a:ext cx="569302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14" descr="computer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88521" y="5641473"/>
            <a:ext cx="572258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矩形 35"/>
          <p:cNvSpPr/>
          <p:nvPr/>
        </p:nvSpPr>
        <p:spPr>
          <a:xfrm>
            <a:off x="7517566" y="4924311"/>
            <a:ext cx="1107996" cy="369332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认证终端</a:t>
            </a:r>
            <a:endParaRPr lang="en-US" altLang="zh-CN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517566" y="5726807"/>
            <a:ext cx="110799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未知终端</a:t>
            </a:r>
            <a:endParaRPr lang="en-US" altLang="zh-CN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方案一、独立建网</a:t>
            </a:r>
            <a:endParaRPr lang="zh-CN" altLang="en-US" dirty="0"/>
          </a:p>
        </p:txBody>
      </p:sp>
      <p:pic>
        <p:nvPicPr>
          <p:cNvPr id="13" name="Picture 31" descr="台式机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5000635"/>
            <a:ext cx="569302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32" descr="边缘交换机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79943" y="5072074"/>
            <a:ext cx="544000" cy="3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直接连接符 22"/>
          <p:cNvCxnSpPr>
            <a:stCxn id="13" idx="3"/>
            <a:endCxn id="33" idx="1"/>
          </p:cNvCxnSpPr>
          <p:nvPr/>
        </p:nvCxnSpPr>
        <p:spPr>
          <a:xfrm flipV="1">
            <a:off x="1998030" y="5270074"/>
            <a:ext cx="924525" cy="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31" descr="台式机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5099" y="3929065"/>
            <a:ext cx="569302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32" descr="边缘交换机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6314" y="4000504"/>
            <a:ext cx="544000" cy="3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8" name="直接连接符 27"/>
          <p:cNvCxnSpPr>
            <a:stCxn id="26" idx="3"/>
            <a:endCxn id="34" idx="1"/>
          </p:cNvCxnSpPr>
          <p:nvPr/>
        </p:nvCxnSpPr>
        <p:spPr>
          <a:xfrm flipV="1">
            <a:off x="2004401" y="4198504"/>
            <a:ext cx="924525" cy="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31" descr="台式机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931" y="2945247"/>
            <a:ext cx="569302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32" descr="边缘交换机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2146" y="3016686"/>
            <a:ext cx="544000" cy="3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1" name="直接连接符 30"/>
          <p:cNvCxnSpPr>
            <a:stCxn id="29" idx="3"/>
            <a:endCxn id="36" idx="1"/>
          </p:cNvCxnSpPr>
          <p:nvPr/>
        </p:nvCxnSpPr>
        <p:spPr>
          <a:xfrm flipV="1">
            <a:off x="2000233" y="3214686"/>
            <a:ext cx="924525" cy="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30" idx="3"/>
            <a:endCxn id="17" idx="0"/>
          </p:cNvCxnSpPr>
          <p:nvPr/>
        </p:nvCxnSpPr>
        <p:spPr>
          <a:xfrm>
            <a:off x="5326146" y="3214686"/>
            <a:ext cx="1028619" cy="12144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1"/>
          <p:cNvCxnSpPr>
            <a:stCxn id="14" idx="3"/>
            <a:endCxn id="17" idx="2"/>
          </p:cNvCxnSpPr>
          <p:nvPr/>
        </p:nvCxnSpPr>
        <p:spPr>
          <a:xfrm flipV="1">
            <a:off x="5323943" y="4857760"/>
            <a:ext cx="1030822" cy="41231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1"/>
          <p:cNvCxnSpPr>
            <a:stCxn id="27" idx="3"/>
            <a:endCxn id="43" idx="0"/>
          </p:cNvCxnSpPr>
          <p:nvPr/>
        </p:nvCxnSpPr>
        <p:spPr>
          <a:xfrm>
            <a:off x="5330314" y="4198504"/>
            <a:ext cx="884760" cy="3020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6143636" y="4500570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Picture 41" descr="通用路由器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65827" y="4429132"/>
            <a:ext cx="577875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14" descr="compute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43372" y="2357430"/>
            <a:ext cx="572258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9" name="直接连接符 48"/>
          <p:cNvCxnSpPr>
            <a:stCxn id="48" idx="3"/>
            <a:endCxn id="30" idx="0"/>
          </p:cNvCxnSpPr>
          <p:nvPr/>
        </p:nvCxnSpPr>
        <p:spPr>
          <a:xfrm>
            <a:off x="4715630" y="2627430"/>
            <a:ext cx="338516" cy="3892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14" descr="compute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43372" y="3429000"/>
            <a:ext cx="572258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5" name="直接连接符 48"/>
          <p:cNvCxnSpPr>
            <a:stCxn id="58" idx="3"/>
            <a:endCxn id="14" idx="0"/>
          </p:cNvCxnSpPr>
          <p:nvPr/>
        </p:nvCxnSpPr>
        <p:spPr>
          <a:xfrm>
            <a:off x="4715630" y="4842008"/>
            <a:ext cx="336313" cy="2300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14" descr="compute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43372" y="4572008"/>
            <a:ext cx="572258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1" name="直接连接符 48"/>
          <p:cNvCxnSpPr>
            <a:stCxn id="54" idx="3"/>
            <a:endCxn id="27" idx="0"/>
          </p:cNvCxnSpPr>
          <p:nvPr/>
        </p:nvCxnSpPr>
        <p:spPr>
          <a:xfrm>
            <a:off x="4715630" y="3699000"/>
            <a:ext cx="342684" cy="30150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内容占位符 1"/>
          <p:cNvSpPr>
            <a:spLocks noGrp="1"/>
          </p:cNvSpPr>
          <p:nvPr>
            <p:ph idx="1"/>
          </p:nvPr>
        </p:nvSpPr>
        <p:spPr>
          <a:xfrm>
            <a:off x="5330314" y="1481329"/>
            <a:ext cx="3356486" cy="101156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特点：部署并维护独立的传输链路</a:t>
            </a:r>
            <a:endParaRPr lang="zh-CN" altLang="en-US" dirty="0"/>
          </a:p>
        </p:txBody>
      </p:sp>
      <p:pic>
        <p:nvPicPr>
          <p:cNvPr id="33" name="Picture 32" descr="边缘交换机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2555" y="5072074"/>
            <a:ext cx="544000" cy="3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32" descr="边缘交换机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8926" y="4000504"/>
            <a:ext cx="544000" cy="3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32" descr="边缘交换机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4758" y="3016686"/>
            <a:ext cx="544000" cy="3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0" name="直接连接符 49"/>
          <p:cNvCxnSpPr>
            <a:stCxn id="34" idx="0"/>
            <a:endCxn id="36" idx="2"/>
          </p:cNvCxnSpPr>
          <p:nvPr/>
        </p:nvCxnSpPr>
        <p:spPr>
          <a:xfrm rot="16200000" flipV="1">
            <a:off x="2904933" y="3704511"/>
            <a:ext cx="587818" cy="416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3" idx="0"/>
            <a:endCxn id="34" idx="2"/>
          </p:cNvCxnSpPr>
          <p:nvPr/>
        </p:nvCxnSpPr>
        <p:spPr>
          <a:xfrm rot="5400000" flipH="1" flipV="1">
            <a:off x="2859955" y="4731104"/>
            <a:ext cx="675570" cy="637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33" idx="3"/>
            <a:endCxn id="14" idx="1"/>
          </p:cNvCxnSpPr>
          <p:nvPr/>
        </p:nvCxnSpPr>
        <p:spPr>
          <a:xfrm>
            <a:off x="3466555" y="5270074"/>
            <a:ext cx="1313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755972" y="5540635"/>
            <a:ext cx="877163" cy="369332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防火墙</a:t>
            </a:r>
            <a:endParaRPr lang="en-US" altLang="zh-CN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方案二、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pic>
        <p:nvPicPr>
          <p:cNvPr id="13" name="Picture 31" descr="台式机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5000635"/>
            <a:ext cx="569302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32" descr="边缘交换机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79943" y="5072074"/>
            <a:ext cx="544000" cy="396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cxnSp>
        <p:nvCxnSpPr>
          <p:cNvPr id="23" name="直接连接符 22"/>
          <p:cNvCxnSpPr>
            <a:stCxn id="13" idx="3"/>
            <a:endCxn id="14" idx="1"/>
          </p:cNvCxnSpPr>
          <p:nvPr/>
        </p:nvCxnSpPr>
        <p:spPr>
          <a:xfrm flipV="1">
            <a:off x="1998030" y="5270074"/>
            <a:ext cx="2781913" cy="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31" descr="台式机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5099" y="3929065"/>
            <a:ext cx="569302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32" descr="边缘交换机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6314" y="4000504"/>
            <a:ext cx="544000" cy="396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cxnSp>
        <p:nvCxnSpPr>
          <p:cNvPr id="28" name="直接连接符 27"/>
          <p:cNvCxnSpPr>
            <a:stCxn id="26" idx="3"/>
            <a:endCxn id="27" idx="1"/>
          </p:cNvCxnSpPr>
          <p:nvPr/>
        </p:nvCxnSpPr>
        <p:spPr>
          <a:xfrm flipV="1">
            <a:off x="2004401" y="4198504"/>
            <a:ext cx="2781913" cy="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31" descr="台式机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931" y="2945247"/>
            <a:ext cx="569302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32" descr="边缘交换机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2146" y="3016686"/>
            <a:ext cx="544000" cy="396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cxnSp>
        <p:nvCxnSpPr>
          <p:cNvPr id="31" name="直接连接符 30"/>
          <p:cNvCxnSpPr>
            <a:stCxn id="29" idx="3"/>
            <a:endCxn id="30" idx="1"/>
          </p:cNvCxnSpPr>
          <p:nvPr/>
        </p:nvCxnSpPr>
        <p:spPr>
          <a:xfrm flipV="1">
            <a:off x="2000233" y="3214686"/>
            <a:ext cx="2781913" cy="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30" idx="3"/>
            <a:endCxn id="33" idx="0"/>
          </p:cNvCxnSpPr>
          <p:nvPr/>
        </p:nvCxnSpPr>
        <p:spPr>
          <a:xfrm>
            <a:off x="5326146" y="3214686"/>
            <a:ext cx="660862" cy="1285884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1"/>
          <p:cNvCxnSpPr>
            <a:stCxn id="14" idx="3"/>
            <a:endCxn id="33" idx="2"/>
          </p:cNvCxnSpPr>
          <p:nvPr/>
        </p:nvCxnSpPr>
        <p:spPr>
          <a:xfrm flipV="1">
            <a:off x="5323943" y="4896570"/>
            <a:ext cx="663065" cy="373504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1"/>
          <p:cNvCxnSpPr>
            <a:stCxn id="27" idx="3"/>
            <a:endCxn id="33" idx="0"/>
          </p:cNvCxnSpPr>
          <p:nvPr/>
        </p:nvCxnSpPr>
        <p:spPr>
          <a:xfrm>
            <a:off x="5330314" y="4198504"/>
            <a:ext cx="656694" cy="302066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1" descr="通用路由器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72264" y="4500570"/>
            <a:ext cx="533886" cy="3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14" descr="compute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43372" y="2357430"/>
            <a:ext cx="572258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9" name="直接连接符 48"/>
          <p:cNvCxnSpPr>
            <a:stCxn id="48" idx="3"/>
            <a:endCxn id="30" idx="0"/>
          </p:cNvCxnSpPr>
          <p:nvPr/>
        </p:nvCxnSpPr>
        <p:spPr>
          <a:xfrm>
            <a:off x="4715630" y="2627430"/>
            <a:ext cx="338516" cy="3892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14" descr="compute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43372" y="3429000"/>
            <a:ext cx="572258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5" name="直接连接符 48"/>
          <p:cNvCxnSpPr>
            <a:stCxn id="58" idx="3"/>
            <a:endCxn id="14" idx="0"/>
          </p:cNvCxnSpPr>
          <p:nvPr/>
        </p:nvCxnSpPr>
        <p:spPr>
          <a:xfrm>
            <a:off x="4715630" y="4842008"/>
            <a:ext cx="336313" cy="2300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14" descr="compute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43372" y="4572008"/>
            <a:ext cx="572258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1" name="直接连接符 48"/>
          <p:cNvCxnSpPr>
            <a:stCxn id="54" idx="3"/>
            <a:endCxn id="27" idx="0"/>
          </p:cNvCxnSpPr>
          <p:nvPr/>
        </p:nvCxnSpPr>
        <p:spPr>
          <a:xfrm>
            <a:off x="4715630" y="3699000"/>
            <a:ext cx="342684" cy="30150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内容占位符 1"/>
          <p:cNvSpPr>
            <a:spLocks noGrp="1"/>
          </p:cNvSpPr>
          <p:nvPr>
            <p:ph idx="1"/>
          </p:nvPr>
        </p:nvSpPr>
        <p:spPr>
          <a:xfrm>
            <a:off x="5323943" y="1481329"/>
            <a:ext cx="3362857" cy="141610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特点：分布在不同群体区域的设备复用传输链路</a:t>
            </a:r>
            <a:endParaRPr lang="zh-CN" altLang="en-US" dirty="0"/>
          </a:p>
        </p:txBody>
      </p:sp>
      <p:pic>
        <p:nvPicPr>
          <p:cNvPr id="33" name="Picture 32" descr="边缘交换机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8" y="4500570"/>
            <a:ext cx="544000" cy="396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cxnSp>
        <p:nvCxnSpPr>
          <p:cNvPr id="39" name="直接连接符 31"/>
          <p:cNvCxnSpPr>
            <a:stCxn id="33" idx="3"/>
            <a:endCxn id="17" idx="1"/>
          </p:cNvCxnSpPr>
          <p:nvPr/>
        </p:nvCxnSpPr>
        <p:spPr>
          <a:xfrm>
            <a:off x="6259008" y="4698570"/>
            <a:ext cx="313256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4786314" y="5500702"/>
            <a:ext cx="1714512" cy="40011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VLAN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交换机</a:t>
            </a:r>
            <a:endParaRPr lang="en-US" altLang="zh-CN" sz="2000" baseline="30000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3000364" y="5357826"/>
            <a:ext cx="428628" cy="214314"/>
          </a:xfrm>
          <a:prstGeom prst="rect">
            <a:avLst/>
          </a:prstGeom>
          <a:solidFill>
            <a:srgbClr val="FFFF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45" name="Rectangle 7"/>
          <p:cNvSpPr>
            <a:spLocks noChangeArrowheads="1"/>
          </p:cNvSpPr>
          <p:nvPr/>
        </p:nvSpPr>
        <p:spPr bwMode="auto">
          <a:xfrm>
            <a:off x="5786446" y="5000636"/>
            <a:ext cx="142876" cy="214314"/>
          </a:xfrm>
          <a:prstGeom prst="rect">
            <a:avLst/>
          </a:prstGeom>
          <a:solidFill>
            <a:srgbClr val="92D05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46" name="Rectangle 7"/>
          <p:cNvSpPr>
            <a:spLocks noChangeArrowheads="1"/>
          </p:cNvSpPr>
          <p:nvPr/>
        </p:nvSpPr>
        <p:spPr bwMode="auto">
          <a:xfrm>
            <a:off x="5357818" y="5000636"/>
            <a:ext cx="428628" cy="214314"/>
          </a:xfrm>
          <a:prstGeom prst="rect">
            <a:avLst/>
          </a:prstGeom>
          <a:solidFill>
            <a:srgbClr val="FFFF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cxnSp>
        <p:nvCxnSpPr>
          <p:cNvPr id="50" name="直接箭头连接符 49"/>
          <p:cNvCxnSpPr/>
          <p:nvPr/>
        </p:nvCxnSpPr>
        <p:spPr>
          <a:xfrm>
            <a:off x="3500430" y="5429264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7"/>
          <p:cNvSpPr>
            <a:spLocks noChangeArrowheads="1"/>
          </p:cNvSpPr>
          <p:nvPr/>
        </p:nvSpPr>
        <p:spPr bwMode="auto">
          <a:xfrm rot="5400000">
            <a:off x="6107917" y="3835326"/>
            <a:ext cx="142876" cy="214314"/>
          </a:xfrm>
          <a:prstGeom prst="rect">
            <a:avLst/>
          </a:prstGeom>
          <a:solidFill>
            <a:srgbClr val="92D05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53" name="Rectangle 7"/>
          <p:cNvSpPr>
            <a:spLocks noChangeArrowheads="1"/>
          </p:cNvSpPr>
          <p:nvPr/>
        </p:nvSpPr>
        <p:spPr bwMode="auto">
          <a:xfrm rot="16200000">
            <a:off x="5965041" y="4107661"/>
            <a:ext cx="428628" cy="214314"/>
          </a:xfrm>
          <a:prstGeom prst="rect">
            <a:avLst/>
          </a:prstGeom>
          <a:solidFill>
            <a:srgbClr val="FFFF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59" name="Rectangle 7"/>
          <p:cNvSpPr>
            <a:spLocks noChangeArrowheads="1"/>
          </p:cNvSpPr>
          <p:nvPr/>
        </p:nvSpPr>
        <p:spPr bwMode="auto">
          <a:xfrm>
            <a:off x="3000364" y="4286256"/>
            <a:ext cx="428628" cy="214314"/>
          </a:xfrm>
          <a:prstGeom prst="rect">
            <a:avLst/>
          </a:prstGeom>
          <a:solidFill>
            <a:srgbClr val="FFFF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60" name="Rectangle 7"/>
          <p:cNvSpPr>
            <a:spLocks noChangeArrowheads="1"/>
          </p:cNvSpPr>
          <p:nvPr/>
        </p:nvSpPr>
        <p:spPr bwMode="auto">
          <a:xfrm>
            <a:off x="3000364" y="3286124"/>
            <a:ext cx="428628" cy="214314"/>
          </a:xfrm>
          <a:prstGeom prst="rect">
            <a:avLst/>
          </a:prstGeom>
          <a:solidFill>
            <a:srgbClr val="FFFF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cxnSp>
        <p:nvCxnSpPr>
          <p:cNvPr id="62" name="直接箭头连接符 61"/>
          <p:cNvCxnSpPr/>
          <p:nvPr/>
        </p:nvCxnSpPr>
        <p:spPr>
          <a:xfrm>
            <a:off x="3500430" y="3357562"/>
            <a:ext cx="1214446" cy="158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3500430" y="4357694"/>
            <a:ext cx="1214446" cy="158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OTT</a:t>
            </a:r>
            <a:r>
              <a:rPr lang="zh-CN" altLang="en-US" dirty="0" smtClean="0"/>
              <a:t>假想例：红点</a:t>
            </a:r>
            <a:r>
              <a:rPr lang="en-US" altLang="zh-CN" dirty="0" smtClean="0"/>
              <a:t>(SN)</a:t>
            </a:r>
            <a:r>
              <a:rPr lang="zh-CN" altLang="en-US" dirty="0" smtClean="0"/>
              <a:t>接哪个绿点</a:t>
            </a:r>
            <a:r>
              <a:rPr lang="en-US" altLang="zh-CN" dirty="0" smtClean="0"/>
              <a:t>(CC)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357298"/>
            <a:ext cx="7229475" cy="5067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OTT</a:t>
            </a:r>
            <a:r>
              <a:rPr lang="zh-CN" altLang="en-US" dirty="0" smtClean="0"/>
              <a:t>假想例的问题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571612"/>
            <a:ext cx="3143272" cy="22031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786182" y="1500174"/>
            <a:ext cx="4614866" cy="442915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Prob.1</a:t>
            </a:r>
          </a:p>
          <a:p>
            <a:pPr lvl="1"/>
            <a:r>
              <a:rPr lang="zh-CN" altLang="en-US" dirty="0" smtClean="0"/>
              <a:t>接入规划</a:t>
            </a:r>
            <a:endParaRPr lang="en-US" altLang="zh-CN" dirty="0" smtClean="0"/>
          </a:p>
          <a:p>
            <a:r>
              <a:rPr lang="en-US" altLang="zh-CN" dirty="0" smtClean="0"/>
              <a:t>Prob.2</a:t>
            </a:r>
          </a:p>
          <a:p>
            <a:pPr lvl="1"/>
            <a:r>
              <a:rPr lang="zh-CN" altLang="en-US" dirty="0" smtClean="0"/>
              <a:t>交换与路由规划</a:t>
            </a:r>
            <a:endParaRPr lang="en-US" altLang="zh-CN" dirty="0" smtClean="0"/>
          </a:p>
          <a:p>
            <a:r>
              <a:rPr lang="en-US" altLang="zh-CN" dirty="0" smtClean="0"/>
              <a:t>Prob.3</a:t>
            </a:r>
          </a:p>
          <a:p>
            <a:pPr lvl="1"/>
            <a:r>
              <a:rPr lang="zh-CN" altLang="en-US" dirty="0" smtClean="0"/>
              <a:t>故障保护规划</a:t>
            </a:r>
            <a:endParaRPr lang="en-US" altLang="zh-CN" dirty="0" smtClean="0"/>
          </a:p>
          <a:p>
            <a:r>
              <a:rPr lang="en-US" altLang="zh-CN" dirty="0" smtClean="0"/>
              <a:t>Prob.4</a:t>
            </a:r>
          </a:p>
          <a:p>
            <a:pPr lvl="1"/>
            <a:r>
              <a:rPr lang="zh-CN" altLang="en-US" dirty="0" smtClean="0"/>
              <a:t>交换机控制开放方案</a:t>
            </a:r>
            <a:endParaRPr lang="en-US" altLang="zh-CN" dirty="0" smtClean="0"/>
          </a:p>
          <a:p>
            <a:r>
              <a:rPr lang="en-US" altLang="zh-CN" dirty="0" smtClean="0"/>
              <a:t>Prob.5</a:t>
            </a:r>
          </a:p>
          <a:p>
            <a:pPr lvl="1"/>
            <a:r>
              <a:rPr lang="zh-CN" altLang="en-US" dirty="0" smtClean="0"/>
              <a:t>多</a:t>
            </a:r>
            <a:r>
              <a:rPr lang="en-US" altLang="zh-CN" dirty="0" smtClean="0"/>
              <a:t>ISP</a:t>
            </a:r>
            <a:r>
              <a:rPr lang="zh-CN" altLang="en-US" dirty="0" smtClean="0"/>
              <a:t>联合开放</a:t>
            </a:r>
            <a:endParaRPr lang="zh-CN" altLang="en-US" dirty="0"/>
          </a:p>
        </p:txBody>
      </p:sp>
      <p:sp>
        <p:nvSpPr>
          <p:cNvPr id="5" name="左大括号 4"/>
          <p:cNvSpPr/>
          <p:nvPr/>
        </p:nvSpPr>
        <p:spPr>
          <a:xfrm>
            <a:off x="3143240" y="4214818"/>
            <a:ext cx="357190" cy="10715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00100" y="4429132"/>
            <a:ext cx="2000264" cy="70788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业务运营商的</a:t>
            </a:r>
            <a:endParaRPr lang="en-US" altLang="zh-CN" sz="2000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algn="ctr"/>
            <a:r>
              <a:rPr lang="zh-CN" altLang="en-US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功能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需求</a:t>
            </a:r>
            <a:endParaRPr lang="en-US" altLang="zh-CN" sz="2000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7" name="左大括号 6"/>
          <p:cNvSpPr/>
          <p:nvPr/>
        </p:nvSpPr>
        <p:spPr>
          <a:xfrm rot="10800000">
            <a:off x="6643702" y="1571612"/>
            <a:ext cx="357190" cy="22860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000892" y="2357430"/>
            <a:ext cx="2000264" cy="70788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基础运营商解决的问题</a:t>
            </a:r>
            <a:endParaRPr lang="en-US" altLang="zh-CN" sz="2000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804795"/>
          </a:xfrm>
        </p:spPr>
        <p:txBody>
          <a:bodyPr/>
          <a:lstStyle/>
          <a:p>
            <a:r>
              <a:rPr lang="en-US" altLang="zh-CN" dirty="0" smtClean="0"/>
              <a:t>IPv4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字节）地址，因此地址空间中只有</a:t>
            </a:r>
            <a:r>
              <a:rPr lang="en-US" altLang="zh-CN" dirty="0" smtClean="0"/>
              <a:t>4,294,967,296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32</a:t>
            </a:r>
            <a:r>
              <a:rPr lang="zh-CN" altLang="en-US" dirty="0" smtClean="0"/>
              <a:t>）个地址。</a:t>
            </a:r>
            <a:endParaRPr lang="en-US" altLang="zh-CN" dirty="0" smtClean="0"/>
          </a:p>
          <a:p>
            <a:r>
              <a:rPr lang="zh-CN" altLang="en-US" dirty="0" smtClean="0"/>
              <a:t>私有网络（约</a:t>
            </a:r>
            <a:r>
              <a:rPr lang="en-US" altLang="zh-CN" dirty="0" smtClean="0"/>
              <a:t>18</a:t>
            </a:r>
            <a:r>
              <a:rPr lang="zh-CN" altLang="en-US" dirty="0" smtClean="0"/>
              <a:t>百万个地址）和多播地址（约</a:t>
            </a:r>
            <a:r>
              <a:rPr lang="en-US" altLang="zh-CN" dirty="0" smtClean="0"/>
              <a:t>270</a:t>
            </a:r>
            <a:r>
              <a:rPr lang="zh-CN" altLang="en-US" dirty="0" smtClean="0"/>
              <a:t>百万个地址），所以全球可分配</a:t>
            </a:r>
            <a:r>
              <a:rPr lang="en-US" altLang="zh-CN" dirty="0" smtClean="0"/>
              <a:t>40</a:t>
            </a:r>
            <a:r>
              <a:rPr lang="zh-CN" altLang="en-US" dirty="0" smtClean="0"/>
              <a:t>亿个地址。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IPv4</a:t>
            </a:r>
            <a:r>
              <a:rPr lang="zh-CN" altLang="en-US" dirty="0" smtClean="0"/>
              <a:t>地址空间</a:t>
            </a:r>
            <a:endParaRPr lang="zh-CN" altLang="en-US" dirty="0"/>
          </a:p>
        </p:txBody>
      </p:sp>
      <p:pic>
        <p:nvPicPr>
          <p:cNvPr id="2050" name="Picture 2" descr="http://i1.ce.cn/intl/specials/zxgjzh/201306/18/W02013061830598117591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480" y="3357562"/>
            <a:ext cx="5581650" cy="2667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500034" y="6143644"/>
            <a:ext cx="8143932" cy="338554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http://www.chinadaily.com.cn/micro-reading/fortune/2013-06-18/content_9339744.html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000100" y="1643050"/>
          <a:ext cx="7643866" cy="4429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思考题与作业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CIDR</a:t>
            </a:r>
            <a:r>
              <a:rPr lang="zh-CN" altLang="en-US" dirty="0" smtClean="0"/>
              <a:t>分配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71472" y="1357298"/>
          <a:ext cx="7812233" cy="510699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871702"/>
                <a:gridCol w="4722852"/>
                <a:gridCol w="1217679"/>
              </a:tblGrid>
              <a:tr h="136605">
                <a:tc>
                  <a:txBody>
                    <a:bodyPr/>
                    <a:lstStyle/>
                    <a:p>
                      <a:r>
                        <a:rPr lang="en-US" sz="1600" dirty="0"/>
                        <a:t>Range</a:t>
                      </a:r>
                    </a:p>
                  </a:txBody>
                  <a:tcPr marL="34151" marR="34151" marT="17076" marB="17076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 marL="34151" marR="34151" marT="17076" marB="17076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Reference</a:t>
                      </a:r>
                    </a:p>
                  </a:txBody>
                  <a:tcPr marL="34151" marR="34151" marT="17076" marB="17076" anchor="ctr"/>
                </a:tc>
              </a:tr>
              <a:tr h="341513">
                <a:tc>
                  <a:txBody>
                    <a:bodyPr/>
                    <a:lstStyle/>
                    <a:p>
                      <a:r>
                        <a:rPr lang="en-US" altLang="zh-CN" sz="1600"/>
                        <a:t>0.0.0.0/8</a:t>
                      </a:r>
                    </a:p>
                  </a:txBody>
                  <a:tcPr marL="34151" marR="34151" marT="17076" marB="17076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Current network (only valid as source address)</a:t>
                      </a:r>
                    </a:p>
                  </a:txBody>
                  <a:tcPr marL="34151" marR="34151" marT="17076" marB="17076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RFC 5735</a:t>
                      </a:r>
                    </a:p>
                  </a:txBody>
                  <a:tcPr marL="34151" marR="34151" marT="17076" marB="17076" anchor="ctr"/>
                </a:tc>
              </a:tr>
              <a:tr h="136605">
                <a:tc>
                  <a:txBody>
                    <a:bodyPr/>
                    <a:lstStyle/>
                    <a:p>
                      <a:r>
                        <a:rPr lang="en-US" altLang="zh-CN" sz="1600"/>
                        <a:t>10.0.0.0/8</a:t>
                      </a:r>
                    </a:p>
                  </a:txBody>
                  <a:tcPr marL="34151" marR="34151" marT="17076" marB="17076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Private network</a:t>
                      </a:r>
                    </a:p>
                  </a:txBody>
                  <a:tcPr marL="34151" marR="34151" marT="17076" marB="17076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RFC 1918</a:t>
                      </a:r>
                    </a:p>
                  </a:txBody>
                  <a:tcPr marL="34151" marR="34151" marT="17076" marB="17076" anchor="ctr"/>
                </a:tc>
              </a:tr>
              <a:tr h="239059">
                <a:tc>
                  <a:txBody>
                    <a:bodyPr/>
                    <a:lstStyle/>
                    <a:p>
                      <a:r>
                        <a:rPr lang="en-US" altLang="zh-CN" sz="1600"/>
                        <a:t>100.64.0.0/10</a:t>
                      </a:r>
                    </a:p>
                  </a:txBody>
                  <a:tcPr marL="34151" marR="34151" marT="17076" marB="17076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Shared Address Space</a:t>
                      </a:r>
                    </a:p>
                  </a:txBody>
                  <a:tcPr marL="34151" marR="34151" marT="17076" marB="17076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RFC 6598</a:t>
                      </a:r>
                    </a:p>
                  </a:txBody>
                  <a:tcPr marL="34151" marR="34151" marT="17076" marB="17076" anchor="ctr"/>
                </a:tc>
              </a:tr>
              <a:tr h="136605">
                <a:tc>
                  <a:txBody>
                    <a:bodyPr/>
                    <a:lstStyle/>
                    <a:p>
                      <a:r>
                        <a:rPr lang="en-US" altLang="zh-CN" sz="1600"/>
                        <a:t>127.0.0.0/8</a:t>
                      </a:r>
                    </a:p>
                  </a:txBody>
                  <a:tcPr marL="34151" marR="34151" marT="17076" marB="17076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Loopback</a:t>
                      </a:r>
                    </a:p>
                  </a:txBody>
                  <a:tcPr marL="34151" marR="34151" marT="17076" marB="17076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RFC 5735</a:t>
                      </a:r>
                    </a:p>
                  </a:txBody>
                  <a:tcPr marL="34151" marR="34151" marT="17076" marB="17076" anchor="ctr"/>
                </a:tc>
              </a:tr>
              <a:tr h="136605">
                <a:tc>
                  <a:txBody>
                    <a:bodyPr/>
                    <a:lstStyle/>
                    <a:p>
                      <a:r>
                        <a:rPr lang="en-US" altLang="zh-CN" sz="1600"/>
                        <a:t>169.254.0.0/16</a:t>
                      </a:r>
                    </a:p>
                  </a:txBody>
                  <a:tcPr marL="34151" marR="34151" marT="17076" marB="17076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Link-local</a:t>
                      </a:r>
                    </a:p>
                  </a:txBody>
                  <a:tcPr marL="34151" marR="34151" marT="17076" marB="17076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RFC 3927</a:t>
                      </a:r>
                    </a:p>
                  </a:txBody>
                  <a:tcPr marL="34151" marR="34151" marT="17076" marB="17076" anchor="ctr"/>
                </a:tc>
              </a:tr>
              <a:tr h="136605">
                <a:tc>
                  <a:txBody>
                    <a:bodyPr/>
                    <a:lstStyle/>
                    <a:p>
                      <a:r>
                        <a:rPr lang="en-US" altLang="zh-CN" sz="1600"/>
                        <a:t>172.16.0.0/12</a:t>
                      </a:r>
                    </a:p>
                  </a:txBody>
                  <a:tcPr marL="34151" marR="34151" marT="17076" marB="17076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Private network</a:t>
                      </a:r>
                    </a:p>
                  </a:txBody>
                  <a:tcPr marL="34151" marR="34151" marT="17076" marB="17076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RFC 1918</a:t>
                      </a:r>
                    </a:p>
                  </a:txBody>
                  <a:tcPr marL="34151" marR="34151" marT="17076" marB="17076" anchor="ctr"/>
                </a:tc>
              </a:tr>
              <a:tr h="239059">
                <a:tc>
                  <a:txBody>
                    <a:bodyPr/>
                    <a:lstStyle/>
                    <a:p>
                      <a:r>
                        <a:rPr lang="en-US" altLang="zh-CN" sz="1600"/>
                        <a:t>192.0.0.0/24</a:t>
                      </a:r>
                    </a:p>
                  </a:txBody>
                  <a:tcPr marL="34151" marR="34151" marT="17076" marB="17076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IETF Protocol Assignments</a:t>
                      </a:r>
                    </a:p>
                  </a:txBody>
                  <a:tcPr marL="34151" marR="34151" marT="17076" marB="17076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RFC 5735</a:t>
                      </a:r>
                    </a:p>
                  </a:txBody>
                  <a:tcPr marL="34151" marR="34151" marT="17076" marB="17076" anchor="ctr"/>
                </a:tc>
              </a:tr>
              <a:tr h="341513">
                <a:tc>
                  <a:txBody>
                    <a:bodyPr/>
                    <a:lstStyle/>
                    <a:p>
                      <a:r>
                        <a:rPr lang="en-US" altLang="zh-CN" sz="1600"/>
                        <a:t>192.0.2.0/24</a:t>
                      </a:r>
                    </a:p>
                  </a:txBody>
                  <a:tcPr marL="34151" marR="34151" marT="17076" marB="17076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TEST-NET-1, documentation and examples</a:t>
                      </a:r>
                    </a:p>
                  </a:txBody>
                  <a:tcPr marL="34151" marR="34151" marT="17076" marB="17076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RFC 5735</a:t>
                      </a:r>
                    </a:p>
                  </a:txBody>
                  <a:tcPr marL="34151" marR="34151" marT="17076" marB="17076" anchor="ctr"/>
                </a:tc>
              </a:tr>
              <a:tr h="239059">
                <a:tc>
                  <a:txBody>
                    <a:bodyPr/>
                    <a:lstStyle/>
                    <a:p>
                      <a:r>
                        <a:rPr lang="en-US" altLang="zh-CN" sz="1600"/>
                        <a:t>192.88.99.0/24</a:t>
                      </a:r>
                    </a:p>
                  </a:txBody>
                  <a:tcPr marL="34151" marR="34151" marT="17076" marB="17076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IPv6 to IPv4 relay</a:t>
                      </a:r>
                    </a:p>
                  </a:txBody>
                  <a:tcPr marL="34151" marR="34151" marT="17076" marB="17076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RFC 3068</a:t>
                      </a:r>
                    </a:p>
                  </a:txBody>
                  <a:tcPr marL="34151" marR="34151" marT="17076" marB="17076" anchor="ctr"/>
                </a:tc>
              </a:tr>
              <a:tr h="136605">
                <a:tc>
                  <a:txBody>
                    <a:bodyPr/>
                    <a:lstStyle/>
                    <a:p>
                      <a:r>
                        <a:rPr lang="en-US" altLang="zh-CN" sz="1600"/>
                        <a:t>192.168.0.0/16</a:t>
                      </a:r>
                    </a:p>
                  </a:txBody>
                  <a:tcPr marL="34151" marR="34151" marT="17076" marB="17076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Private network</a:t>
                      </a:r>
                    </a:p>
                  </a:txBody>
                  <a:tcPr marL="34151" marR="34151" marT="17076" marB="17076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RFC 1918</a:t>
                      </a:r>
                    </a:p>
                  </a:txBody>
                  <a:tcPr marL="34151" marR="34151" marT="17076" marB="17076" anchor="ctr"/>
                </a:tc>
              </a:tr>
              <a:tr h="239059">
                <a:tc>
                  <a:txBody>
                    <a:bodyPr/>
                    <a:lstStyle/>
                    <a:p>
                      <a:r>
                        <a:rPr lang="en-US" altLang="zh-CN" sz="1600"/>
                        <a:t>198.18.0.0/15</a:t>
                      </a:r>
                    </a:p>
                  </a:txBody>
                  <a:tcPr marL="34151" marR="34151" marT="17076" marB="17076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Network benchmark tests</a:t>
                      </a:r>
                    </a:p>
                  </a:txBody>
                  <a:tcPr marL="34151" marR="34151" marT="17076" marB="17076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RFC 2544</a:t>
                      </a:r>
                    </a:p>
                  </a:txBody>
                  <a:tcPr marL="34151" marR="34151" marT="17076" marB="17076" anchor="ctr"/>
                </a:tc>
              </a:tr>
              <a:tr h="341513">
                <a:tc>
                  <a:txBody>
                    <a:bodyPr/>
                    <a:lstStyle/>
                    <a:p>
                      <a:r>
                        <a:rPr lang="en-US" altLang="zh-CN" sz="1600"/>
                        <a:t>198.51.100.0/24</a:t>
                      </a:r>
                    </a:p>
                  </a:txBody>
                  <a:tcPr marL="34151" marR="34151" marT="17076" marB="17076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TEST-NET-2, documentation and examples</a:t>
                      </a:r>
                    </a:p>
                  </a:txBody>
                  <a:tcPr marL="34151" marR="34151" marT="17076" marB="17076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RFC 5737</a:t>
                      </a:r>
                    </a:p>
                  </a:txBody>
                  <a:tcPr marL="34151" marR="34151" marT="17076" marB="17076" anchor="ctr"/>
                </a:tc>
              </a:tr>
              <a:tr h="341513">
                <a:tc>
                  <a:txBody>
                    <a:bodyPr/>
                    <a:lstStyle/>
                    <a:p>
                      <a:r>
                        <a:rPr lang="en-US" altLang="zh-CN" sz="1600"/>
                        <a:t>203.0.113.0/24</a:t>
                      </a:r>
                    </a:p>
                  </a:txBody>
                  <a:tcPr marL="34151" marR="34151" marT="17076" marB="17076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TEST-NET-3, documentation and examples</a:t>
                      </a:r>
                    </a:p>
                  </a:txBody>
                  <a:tcPr marL="34151" marR="34151" marT="17076" marB="17076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RFC 5737</a:t>
                      </a:r>
                    </a:p>
                  </a:txBody>
                  <a:tcPr marL="34151" marR="34151" marT="17076" marB="17076" anchor="ctr"/>
                </a:tc>
              </a:tr>
              <a:tr h="341513">
                <a:tc>
                  <a:txBody>
                    <a:bodyPr/>
                    <a:lstStyle/>
                    <a:p>
                      <a:r>
                        <a:rPr lang="en-US" altLang="zh-CN" sz="1600"/>
                        <a:t>224.0.0.0/4</a:t>
                      </a:r>
                    </a:p>
                  </a:txBody>
                  <a:tcPr marL="34151" marR="34151" marT="17076" marB="17076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IP multicast (former Class D network)</a:t>
                      </a:r>
                    </a:p>
                  </a:txBody>
                  <a:tcPr marL="34151" marR="34151" marT="17076" marB="17076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RFC 5771</a:t>
                      </a:r>
                    </a:p>
                  </a:txBody>
                  <a:tcPr marL="34151" marR="34151" marT="17076" marB="17076" anchor="ctr"/>
                </a:tc>
              </a:tr>
              <a:tr h="341513">
                <a:tc>
                  <a:txBody>
                    <a:bodyPr/>
                    <a:lstStyle/>
                    <a:p>
                      <a:r>
                        <a:rPr lang="en-US" altLang="zh-CN" sz="1600"/>
                        <a:t>240.0.0.0/4</a:t>
                      </a:r>
                    </a:p>
                  </a:txBody>
                  <a:tcPr marL="34151" marR="34151" marT="17076" marB="17076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Reserved (former Class E network)</a:t>
                      </a:r>
                    </a:p>
                  </a:txBody>
                  <a:tcPr marL="34151" marR="34151" marT="17076" marB="17076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RFC 1700</a:t>
                      </a:r>
                    </a:p>
                  </a:txBody>
                  <a:tcPr marL="34151" marR="34151" marT="17076" marB="17076" anchor="ctr"/>
                </a:tc>
              </a:tr>
              <a:tr h="239059">
                <a:tc>
                  <a:txBody>
                    <a:bodyPr/>
                    <a:lstStyle/>
                    <a:p>
                      <a:r>
                        <a:rPr lang="en-US" altLang="zh-CN" sz="1600"/>
                        <a:t>255.255.255.255</a:t>
                      </a:r>
                    </a:p>
                  </a:txBody>
                  <a:tcPr marL="34151" marR="34151" marT="17076" marB="17076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Broadcast</a:t>
                      </a:r>
                    </a:p>
                  </a:txBody>
                  <a:tcPr marL="34151" marR="34151" marT="17076" marB="17076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RFC 919</a:t>
                      </a:r>
                    </a:p>
                  </a:txBody>
                  <a:tcPr marL="34151" marR="34151" marT="17076" marB="17076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5114932" cy="430512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单播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单一地址标识出单一目标节点</a:t>
            </a:r>
            <a:endParaRPr lang="en-US" altLang="zh-CN" dirty="0" smtClean="0"/>
          </a:p>
          <a:p>
            <a:r>
              <a:rPr lang="zh-CN" altLang="en-US" dirty="0" smtClean="0"/>
              <a:t>多播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单一源发出的分组送到到一组目标节点</a:t>
            </a:r>
            <a:endParaRPr lang="en-US" altLang="zh-CN" dirty="0" smtClean="0"/>
          </a:p>
          <a:p>
            <a:r>
              <a:rPr lang="zh-CN" altLang="en-US" dirty="0" smtClean="0"/>
              <a:t>广播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单一消息发送到所有接受节点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寻址类型</a:t>
            </a:r>
            <a:endParaRPr lang="zh-CN" altLang="en-US" dirty="0"/>
          </a:p>
        </p:txBody>
      </p:sp>
      <p:pic>
        <p:nvPicPr>
          <p:cNvPr id="1026" name="Picture 2" descr="http://upload.wikimedia.org/wikipedia/commons/5/5f/Unicast_forward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6446" y="428604"/>
            <a:ext cx="2638425" cy="17049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8" name="Picture 4" descr="http://upload.wikimedia.org/wikipedia/commons/7/7b/Multicast_forwardi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6446" y="2285992"/>
            <a:ext cx="2638425" cy="17049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30" name="Picture 6" descr="http://upload.wikimedia.org/wikipedia/commons/4/46/Broadcast_forwardi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86446" y="4286256"/>
            <a:ext cx="2638425" cy="17049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altLang="zh-CN" dirty="0" smtClean="0"/>
              <a:t>CIDR</a:t>
            </a:r>
            <a:r>
              <a:rPr lang="zh-CN" altLang="en-US" dirty="0" smtClean="0"/>
              <a:t>寻址</a:t>
            </a:r>
            <a:endParaRPr lang="en-US" altLang="zh-CN" dirty="0" smtClean="0"/>
          </a:p>
        </p:txBody>
      </p:sp>
      <p:sp>
        <p:nvSpPr>
          <p:cNvPr id="849923" name="Rectangle 3"/>
          <p:cNvSpPr>
            <a:spLocks noChangeArrowheads="1"/>
          </p:cNvSpPr>
          <p:nvPr/>
        </p:nvSpPr>
        <p:spPr bwMode="auto">
          <a:xfrm>
            <a:off x="457200" y="1500174"/>
            <a:ext cx="7859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CN" sz="2800">
                <a:latin typeface="Arial" charset="0"/>
                <a:ea typeface="宋体" charset="-122"/>
              </a:rPr>
              <a:t>IP Address : 12.4.0.0       IP  Mask: 255.254.0.0</a:t>
            </a:r>
          </a:p>
        </p:txBody>
      </p:sp>
      <p:sp>
        <p:nvSpPr>
          <p:cNvPr id="849924" name="Rectangle 4"/>
          <p:cNvSpPr>
            <a:spLocks noChangeArrowheads="1"/>
          </p:cNvSpPr>
          <p:nvPr/>
        </p:nvSpPr>
        <p:spPr bwMode="auto">
          <a:xfrm>
            <a:off x="1447800" y="2179624"/>
            <a:ext cx="3505200" cy="3124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77975" y="2387587"/>
            <a:ext cx="7327900" cy="592137"/>
            <a:chOff x="994" y="1571"/>
            <a:chExt cx="4616" cy="373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994" y="1582"/>
              <a:ext cx="4616" cy="328"/>
              <a:chOff x="994" y="1582"/>
              <a:chExt cx="4616" cy="328"/>
            </a:xfrm>
          </p:grpSpPr>
          <p:sp>
            <p:nvSpPr>
              <p:cNvPr id="849927" name="Rectangle 7"/>
              <p:cNvSpPr>
                <a:spLocks noChangeArrowheads="1"/>
              </p:cNvSpPr>
              <p:nvPr/>
            </p:nvSpPr>
            <p:spPr bwMode="auto">
              <a:xfrm>
                <a:off x="994" y="1586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9928" name="Line 8"/>
              <p:cNvSpPr>
                <a:spLocks noChangeShapeType="1"/>
              </p:cNvSpPr>
              <p:nvPr/>
            </p:nvSpPr>
            <p:spPr bwMode="auto">
              <a:xfrm>
                <a:off x="3294" y="158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9929" name="Line 9"/>
              <p:cNvSpPr>
                <a:spLocks noChangeShapeType="1"/>
              </p:cNvSpPr>
              <p:nvPr/>
            </p:nvSpPr>
            <p:spPr bwMode="auto">
              <a:xfrm>
                <a:off x="2158" y="1582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9930" name="Line 10"/>
              <p:cNvSpPr>
                <a:spLocks noChangeShapeType="1"/>
              </p:cNvSpPr>
              <p:nvPr/>
            </p:nvSpPr>
            <p:spPr bwMode="auto">
              <a:xfrm>
                <a:off x="4462" y="1590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49931" name="Rectangle 11"/>
            <p:cNvSpPr>
              <a:spLocks noChangeArrowheads="1"/>
            </p:cNvSpPr>
            <p:nvPr/>
          </p:nvSpPr>
          <p:spPr bwMode="auto">
            <a:xfrm>
              <a:off x="1004" y="1571"/>
              <a:ext cx="114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altLang="zh-CN" sz="3200" b="0">
                  <a:latin typeface="Times New Roman" pitchFamily="18" charset="0"/>
                  <a:ea typeface="宋体" charset="-122"/>
                </a:rPr>
                <a:t>00001100</a:t>
              </a:r>
            </a:p>
          </p:txBody>
        </p:sp>
        <p:sp>
          <p:nvSpPr>
            <p:cNvPr id="849932" name="Rectangle 12"/>
            <p:cNvSpPr>
              <a:spLocks noChangeArrowheads="1"/>
            </p:cNvSpPr>
            <p:nvPr/>
          </p:nvSpPr>
          <p:spPr bwMode="auto">
            <a:xfrm>
              <a:off x="2172" y="1571"/>
              <a:ext cx="114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altLang="zh-CN" sz="3200" b="0">
                  <a:latin typeface="Times New Roman" pitchFamily="18" charset="0"/>
                  <a:ea typeface="宋体" charset="-122"/>
                </a:rPr>
                <a:t>00000100</a:t>
              </a:r>
            </a:p>
          </p:txBody>
        </p:sp>
        <p:sp>
          <p:nvSpPr>
            <p:cNvPr id="849933" name="Rectangle 13"/>
            <p:cNvSpPr>
              <a:spLocks noChangeArrowheads="1"/>
            </p:cNvSpPr>
            <p:nvPr/>
          </p:nvSpPr>
          <p:spPr bwMode="auto">
            <a:xfrm>
              <a:off x="3324" y="1579"/>
              <a:ext cx="114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altLang="zh-CN" sz="3200" b="0">
                  <a:latin typeface="Times New Roman" pitchFamily="18" charset="0"/>
                  <a:ea typeface="宋体" charset="-122"/>
                </a:rPr>
                <a:t>00000000</a:t>
              </a:r>
            </a:p>
          </p:txBody>
        </p:sp>
        <p:sp>
          <p:nvSpPr>
            <p:cNvPr id="849934" name="Rectangle 14"/>
            <p:cNvSpPr>
              <a:spLocks noChangeArrowheads="1"/>
            </p:cNvSpPr>
            <p:nvPr/>
          </p:nvSpPr>
          <p:spPr bwMode="auto">
            <a:xfrm>
              <a:off x="4460" y="1579"/>
              <a:ext cx="114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altLang="zh-CN" sz="3200" b="0">
                  <a:latin typeface="Times New Roman" pitchFamily="18" charset="0"/>
                  <a:ea typeface="宋体" charset="-122"/>
                </a:rPr>
                <a:t>00000000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573213" y="3548049"/>
            <a:ext cx="7327900" cy="592138"/>
            <a:chOff x="991" y="2302"/>
            <a:chExt cx="4616" cy="373"/>
          </a:xfrm>
        </p:grpSpPr>
        <p:grpSp>
          <p:nvGrpSpPr>
            <p:cNvPr id="5" name="Group 16"/>
            <p:cNvGrpSpPr>
              <a:grpSpLocks/>
            </p:cNvGrpSpPr>
            <p:nvPr/>
          </p:nvGrpSpPr>
          <p:grpSpPr bwMode="auto">
            <a:xfrm>
              <a:off x="991" y="2313"/>
              <a:ext cx="4616" cy="328"/>
              <a:chOff x="991" y="2313"/>
              <a:chExt cx="4616" cy="328"/>
            </a:xfrm>
          </p:grpSpPr>
          <p:sp>
            <p:nvSpPr>
              <p:cNvPr id="849937" name="Rectangle 17"/>
              <p:cNvSpPr>
                <a:spLocks noChangeArrowheads="1"/>
              </p:cNvSpPr>
              <p:nvPr/>
            </p:nvSpPr>
            <p:spPr bwMode="auto">
              <a:xfrm>
                <a:off x="991" y="2317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9938" name="Line 18"/>
              <p:cNvSpPr>
                <a:spLocks noChangeShapeType="1"/>
              </p:cNvSpPr>
              <p:nvPr/>
            </p:nvSpPr>
            <p:spPr bwMode="auto">
              <a:xfrm>
                <a:off x="3291" y="2313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9939" name="Line 19"/>
              <p:cNvSpPr>
                <a:spLocks noChangeShapeType="1"/>
              </p:cNvSpPr>
              <p:nvPr/>
            </p:nvSpPr>
            <p:spPr bwMode="auto">
              <a:xfrm>
                <a:off x="2155" y="2313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9940" name="Line 20"/>
              <p:cNvSpPr>
                <a:spLocks noChangeShapeType="1"/>
              </p:cNvSpPr>
              <p:nvPr/>
            </p:nvSpPr>
            <p:spPr bwMode="auto">
              <a:xfrm>
                <a:off x="4459" y="2321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49941" name="Rectangle 21"/>
            <p:cNvSpPr>
              <a:spLocks noChangeArrowheads="1"/>
            </p:cNvSpPr>
            <p:nvPr/>
          </p:nvSpPr>
          <p:spPr bwMode="auto">
            <a:xfrm>
              <a:off x="1001" y="2302"/>
              <a:ext cx="114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altLang="zh-CN" sz="3200" b="0">
                  <a:latin typeface="Times New Roman" pitchFamily="18" charset="0"/>
                  <a:ea typeface="宋体" charset="-122"/>
                </a:rPr>
                <a:t>11111111</a:t>
              </a:r>
            </a:p>
          </p:txBody>
        </p:sp>
        <p:sp>
          <p:nvSpPr>
            <p:cNvPr id="849942" name="Rectangle 22"/>
            <p:cNvSpPr>
              <a:spLocks noChangeArrowheads="1"/>
            </p:cNvSpPr>
            <p:nvPr/>
          </p:nvSpPr>
          <p:spPr bwMode="auto">
            <a:xfrm>
              <a:off x="2235" y="2302"/>
              <a:ext cx="114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altLang="zh-CN" sz="3200" b="0" dirty="0">
                  <a:latin typeface="Times New Roman" pitchFamily="18" charset="0"/>
                  <a:ea typeface="宋体" charset="-122"/>
                </a:rPr>
                <a:t>11111110</a:t>
              </a:r>
            </a:p>
          </p:txBody>
        </p:sp>
        <p:sp>
          <p:nvSpPr>
            <p:cNvPr id="849943" name="Rectangle 23"/>
            <p:cNvSpPr>
              <a:spLocks noChangeArrowheads="1"/>
            </p:cNvSpPr>
            <p:nvPr/>
          </p:nvSpPr>
          <p:spPr bwMode="auto">
            <a:xfrm>
              <a:off x="3321" y="2310"/>
              <a:ext cx="114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altLang="zh-CN" sz="3200" b="0">
                  <a:latin typeface="Times New Roman" pitchFamily="18" charset="0"/>
                  <a:ea typeface="宋体" charset="-122"/>
                </a:rPr>
                <a:t>00000000</a:t>
              </a:r>
            </a:p>
          </p:txBody>
        </p:sp>
        <p:sp>
          <p:nvSpPr>
            <p:cNvPr id="849944" name="Rectangle 24"/>
            <p:cNvSpPr>
              <a:spLocks noChangeArrowheads="1"/>
            </p:cNvSpPr>
            <p:nvPr/>
          </p:nvSpPr>
          <p:spPr bwMode="auto">
            <a:xfrm>
              <a:off x="4457" y="2310"/>
              <a:ext cx="114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altLang="zh-CN" sz="3200" b="0">
                  <a:latin typeface="Times New Roman" pitchFamily="18" charset="0"/>
                  <a:ea typeface="宋体" charset="-122"/>
                </a:rPr>
                <a:t>00000000</a:t>
              </a:r>
            </a:p>
          </p:txBody>
        </p:sp>
      </p:grpSp>
      <p:sp>
        <p:nvSpPr>
          <p:cNvPr id="849945" name="Rectangle 25"/>
          <p:cNvSpPr>
            <a:spLocks noChangeArrowheads="1"/>
          </p:cNvSpPr>
          <p:nvPr/>
        </p:nvSpPr>
        <p:spPr bwMode="auto">
          <a:xfrm>
            <a:off x="0" y="2408224"/>
            <a:ext cx="1489075" cy="4572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CN" sz="2400" dirty="0">
                <a:latin typeface="Arial" charset="0"/>
                <a:ea typeface="宋体" charset="-122"/>
              </a:rPr>
              <a:t>Address </a:t>
            </a:r>
          </a:p>
        </p:txBody>
      </p:sp>
      <p:sp>
        <p:nvSpPr>
          <p:cNvPr id="849946" name="Rectangle 26"/>
          <p:cNvSpPr>
            <a:spLocks noChangeArrowheads="1"/>
          </p:cNvSpPr>
          <p:nvPr/>
        </p:nvSpPr>
        <p:spPr bwMode="auto">
          <a:xfrm>
            <a:off x="560388" y="3616312"/>
            <a:ext cx="946150" cy="4572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CN" sz="2400">
                <a:latin typeface="Arial" charset="0"/>
                <a:ea typeface="宋体" charset="-122"/>
              </a:rPr>
              <a:t>Mask</a:t>
            </a:r>
          </a:p>
        </p:txBody>
      </p:sp>
      <p:sp>
        <p:nvSpPr>
          <p:cNvPr id="849947" name="Line 27"/>
          <p:cNvSpPr>
            <a:spLocks noChangeShapeType="1"/>
          </p:cNvSpPr>
          <p:nvPr/>
        </p:nvSpPr>
        <p:spPr bwMode="auto">
          <a:xfrm>
            <a:off x="8932863" y="4416412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9948" name="Line 28"/>
          <p:cNvSpPr>
            <a:spLocks noChangeShapeType="1"/>
          </p:cNvSpPr>
          <p:nvPr/>
        </p:nvSpPr>
        <p:spPr bwMode="auto">
          <a:xfrm>
            <a:off x="4953000" y="4389424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9949" name="Rectangle 29"/>
          <p:cNvSpPr>
            <a:spLocks noChangeArrowheads="1"/>
          </p:cNvSpPr>
          <p:nvPr/>
        </p:nvSpPr>
        <p:spPr bwMode="auto">
          <a:xfrm>
            <a:off x="6248400" y="4465624"/>
            <a:ext cx="1571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CN" sz="2400">
                <a:latin typeface="Arial" charset="0"/>
                <a:ea typeface="宋体" charset="-122"/>
              </a:rPr>
              <a:t>for hosts </a:t>
            </a:r>
          </a:p>
        </p:txBody>
      </p:sp>
      <p:sp>
        <p:nvSpPr>
          <p:cNvPr id="849950" name="Line 30"/>
          <p:cNvSpPr>
            <a:spLocks noChangeShapeType="1"/>
          </p:cNvSpPr>
          <p:nvPr/>
        </p:nvSpPr>
        <p:spPr bwMode="auto">
          <a:xfrm>
            <a:off x="5029200" y="4694224"/>
            <a:ext cx="990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9951" name="Line 31"/>
          <p:cNvSpPr>
            <a:spLocks noChangeShapeType="1"/>
          </p:cNvSpPr>
          <p:nvPr/>
        </p:nvSpPr>
        <p:spPr bwMode="auto">
          <a:xfrm>
            <a:off x="8153400" y="4694224"/>
            <a:ext cx="754063" cy="142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9952" name="Line 32"/>
          <p:cNvSpPr>
            <a:spLocks noChangeShapeType="1"/>
          </p:cNvSpPr>
          <p:nvPr/>
        </p:nvSpPr>
        <p:spPr bwMode="auto">
          <a:xfrm flipH="1" flipV="1">
            <a:off x="4572000" y="4694224"/>
            <a:ext cx="3429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9953" name="Line 33"/>
          <p:cNvSpPr>
            <a:spLocks noChangeShapeType="1"/>
          </p:cNvSpPr>
          <p:nvPr/>
        </p:nvSpPr>
        <p:spPr bwMode="auto">
          <a:xfrm>
            <a:off x="1566863" y="4416412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9954" name="Rectangle 34"/>
          <p:cNvSpPr>
            <a:spLocks noChangeArrowheads="1"/>
          </p:cNvSpPr>
          <p:nvPr/>
        </p:nvSpPr>
        <p:spPr bwMode="auto">
          <a:xfrm>
            <a:off x="2133600" y="4465624"/>
            <a:ext cx="2403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CN" sz="2400" dirty="0">
                <a:latin typeface="Arial" charset="0"/>
                <a:ea typeface="宋体" charset="-122"/>
              </a:rPr>
              <a:t>Network Prefix </a:t>
            </a:r>
          </a:p>
        </p:txBody>
      </p:sp>
      <p:sp>
        <p:nvSpPr>
          <p:cNvPr id="849955" name="Line 35"/>
          <p:cNvSpPr>
            <a:spLocks noChangeShapeType="1"/>
          </p:cNvSpPr>
          <p:nvPr/>
        </p:nvSpPr>
        <p:spPr bwMode="auto">
          <a:xfrm>
            <a:off x="1566863" y="4691049"/>
            <a:ext cx="490537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9957" name="Text Box 37"/>
          <p:cNvSpPr txBox="1">
            <a:spLocks noChangeArrowheads="1"/>
          </p:cNvSpPr>
          <p:nvPr/>
        </p:nvSpPr>
        <p:spPr bwMode="auto">
          <a:xfrm>
            <a:off x="2765425" y="5559412"/>
            <a:ext cx="33051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CN" sz="2400" dirty="0">
                <a:latin typeface="Arial" charset="0"/>
                <a:ea typeface="宋体" charset="-122"/>
              </a:rPr>
              <a:t>Written as 12.4.0.0/15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0CE65-17F1-4A16-AE27-75F85C50EB83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883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宋体" charset="-122"/>
              </a:rPr>
              <a:t>Longest Prefix </a:t>
            </a:r>
            <a:r>
              <a:rPr lang="en-US" altLang="zh-CN" dirty="0" smtClean="0">
                <a:ea typeface="宋体" charset="-122"/>
              </a:rPr>
              <a:t>Match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8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500174"/>
            <a:ext cx="7115196" cy="2566990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ea typeface="宋体" charset="-122"/>
              </a:rPr>
              <a:t>IP</a:t>
            </a:r>
            <a:r>
              <a:rPr lang="zh-CN" altLang="en-US" b="1" dirty="0" smtClean="0">
                <a:ea typeface="宋体" charset="-122"/>
              </a:rPr>
              <a:t>路由器查找转发表或路由表</a:t>
            </a:r>
            <a:endParaRPr lang="en-US" altLang="zh-CN" b="1" dirty="0">
              <a:ea typeface="宋体" charset="-122"/>
            </a:endParaRPr>
          </a:p>
          <a:p>
            <a:pPr lvl="1"/>
            <a:r>
              <a:rPr lang="en-US" altLang="zh-CN" b="1" dirty="0" smtClean="0">
                <a:ea typeface="宋体" charset="-122"/>
              </a:rPr>
              <a:t>IP</a:t>
            </a:r>
            <a:r>
              <a:rPr lang="zh-CN" altLang="en-US" b="1" dirty="0" smtClean="0">
                <a:ea typeface="宋体" charset="-122"/>
              </a:rPr>
              <a:t>前缀与出口之间的映射关系</a:t>
            </a:r>
            <a:endParaRPr lang="en-US" altLang="zh-CN" b="1" dirty="0">
              <a:ea typeface="宋体" charset="-122"/>
            </a:endParaRPr>
          </a:p>
          <a:p>
            <a:r>
              <a:rPr lang="zh-CN" altLang="en-US" b="1" dirty="0" smtClean="0">
                <a:ea typeface="宋体" charset="-122"/>
              </a:rPr>
              <a:t>适用于单播路由</a:t>
            </a:r>
            <a:endParaRPr lang="en-US" altLang="zh-CN" b="1" dirty="0">
              <a:ea typeface="宋体" charset="-122"/>
            </a:endParaRPr>
          </a:p>
          <a:p>
            <a:pPr lvl="1"/>
            <a:r>
              <a:rPr lang="zh-CN" altLang="en-US" b="1" dirty="0" smtClean="0">
                <a:ea typeface="宋体" charset="-122"/>
              </a:rPr>
              <a:t>分组只有一个目标地址</a:t>
            </a:r>
            <a:endParaRPr lang="en-US" altLang="zh-CN" b="1" dirty="0" smtClean="0">
              <a:ea typeface="宋体" charset="-122"/>
            </a:endParaRPr>
          </a:p>
          <a:p>
            <a:pPr lvl="1"/>
            <a:r>
              <a:rPr lang="zh-CN" altLang="en-US" b="1" dirty="0" smtClean="0">
                <a:ea typeface="宋体" charset="-122"/>
              </a:rPr>
              <a:t>路由器查表，得到匹配项最长前缀的表项及出口</a:t>
            </a:r>
            <a:endParaRPr lang="en-US" altLang="zh-CN" b="1" dirty="0">
              <a:ea typeface="宋体" charset="-122"/>
            </a:endParaRPr>
          </a:p>
          <a:p>
            <a:pPr lvl="1"/>
            <a:r>
              <a:rPr lang="zh-CN" altLang="en-US" b="1" dirty="0" smtClean="0">
                <a:ea typeface="宋体" charset="-122"/>
              </a:rPr>
              <a:t>关键问题</a:t>
            </a:r>
            <a:r>
              <a:rPr lang="en-US" altLang="zh-CN" b="1" dirty="0" smtClean="0">
                <a:ea typeface="宋体" charset="-122"/>
              </a:rPr>
              <a:t>: </a:t>
            </a:r>
            <a:r>
              <a:rPr lang="zh-CN" altLang="en-US" b="1" dirty="0" smtClean="0">
                <a:ea typeface="宋体" charset="-122"/>
              </a:rPr>
              <a:t>快速查找</a:t>
            </a:r>
            <a:endParaRPr lang="en-US" altLang="zh-CN" b="1" dirty="0">
              <a:ea typeface="宋体" charset="-122"/>
            </a:endParaRPr>
          </a:p>
        </p:txBody>
      </p:sp>
      <p:sp>
        <p:nvSpPr>
          <p:cNvPr id="883716" name="Text Box 4"/>
          <p:cNvSpPr txBox="1">
            <a:spLocks noChangeArrowheads="1"/>
          </p:cNvSpPr>
          <p:nvPr/>
        </p:nvSpPr>
        <p:spPr bwMode="auto">
          <a:xfrm>
            <a:off x="3357554" y="4286256"/>
            <a:ext cx="2520950" cy="16256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>
                <a:latin typeface="Tahoma" charset="0"/>
                <a:ea typeface="宋体" charset="-122"/>
              </a:rPr>
              <a:t>4.0.0.0/8</a:t>
            </a:r>
          </a:p>
          <a:p>
            <a:pPr algn="l" eaLnBrk="0" hangingPunct="0"/>
            <a:r>
              <a:rPr lang="en-US" altLang="zh-CN">
                <a:latin typeface="Tahoma" charset="0"/>
                <a:ea typeface="宋体" charset="-122"/>
              </a:rPr>
              <a:t>4.83.128.0/17</a:t>
            </a:r>
          </a:p>
          <a:p>
            <a:pPr algn="l" eaLnBrk="0" hangingPunct="0"/>
            <a:r>
              <a:rPr lang="en-US" altLang="zh-CN">
                <a:latin typeface="Tahoma" charset="0"/>
                <a:ea typeface="宋体" charset="-122"/>
              </a:rPr>
              <a:t>201.10.0.0/21</a:t>
            </a:r>
          </a:p>
          <a:p>
            <a:pPr algn="l" eaLnBrk="0" hangingPunct="0"/>
            <a:r>
              <a:rPr lang="en-US" altLang="zh-CN">
                <a:solidFill>
                  <a:srgbClr val="0066FF"/>
                </a:solidFill>
                <a:latin typeface="Tahoma" charset="0"/>
                <a:ea typeface="宋体" charset="-122"/>
              </a:rPr>
              <a:t>201.10.6.0/23</a:t>
            </a:r>
          </a:p>
          <a:p>
            <a:pPr algn="l" eaLnBrk="0" hangingPunct="0"/>
            <a:r>
              <a:rPr lang="en-US" altLang="zh-CN">
                <a:latin typeface="Tahoma" charset="0"/>
                <a:ea typeface="宋体" charset="-122"/>
              </a:rPr>
              <a:t>126.255.103.0/24</a:t>
            </a:r>
          </a:p>
        </p:txBody>
      </p:sp>
      <p:sp>
        <p:nvSpPr>
          <p:cNvPr id="883717" name="Line 5"/>
          <p:cNvSpPr>
            <a:spLocks noChangeShapeType="1"/>
          </p:cNvSpPr>
          <p:nvPr/>
        </p:nvSpPr>
        <p:spPr bwMode="auto">
          <a:xfrm>
            <a:off x="2287579" y="5000631"/>
            <a:ext cx="1069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3718" name="Text Box 6"/>
          <p:cNvSpPr txBox="1">
            <a:spLocks noChangeArrowheads="1"/>
          </p:cNvSpPr>
          <p:nvPr/>
        </p:nvSpPr>
        <p:spPr bwMode="auto">
          <a:xfrm>
            <a:off x="569904" y="4802194"/>
            <a:ext cx="1717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>
                <a:solidFill>
                  <a:srgbClr val="0066FF"/>
                </a:solidFill>
                <a:latin typeface="Tahoma" charset="0"/>
                <a:ea typeface="宋体" charset="-122"/>
              </a:rPr>
              <a:t>201.10.6.17</a:t>
            </a:r>
          </a:p>
        </p:txBody>
      </p:sp>
      <p:sp>
        <p:nvSpPr>
          <p:cNvPr id="883719" name="Text Box 7"/>
          <p:cNvSpPr txBox="1">
            <a:spLocks noChangeArrowheads="1"/>
          </p:cNvSpPr>
          <p:nvPr/>
        </p:nvSpPr>
        <p:spPr bwMode="auto">
          <a:xfrm>
            <a:off x="717542" y="4438656"/>
            <a:ext cx="1107996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0" dirty="0" smtClean="0">
                <a:latin typeface="Tahoma" charset="0"/>
                <a:ea typeface="宋体" charset="-122"/>
              </a:rPr>
              <a:t>目标地址</a:t>
            </a:r>
            <a:endParaRPr lang="en-US" altLang="zh-CN" b="0" dirty="0">
              <a:latin typeface="Tahoma" charset="0"/>
              <a:ea typeface="宋体" charset="-122"/>
            </a:endParaRPr>
          </a:p>
        </p:txBody>
      </p:sp>
      <p:sp>
        <p:nvSpPr>
          <p:cNvPr id="883720" name="Text Box 8"/>
          <p:cNvSpPr txBox="1">
            <a:spLocks noChangeArrowheads="1"/>
          </p:cNvSpPr>
          <p:nvPr/>
        </p:nvSpPr>
        <p:spPr bwMode="auto">
          <a:xfrm>
            <a:off x="2482827" y="5294329"/>
            <a:ext cx="877163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0" dirty="0" smtClean="0">
                <a:latin typeface="Tahoma" charset="0"/>
                <a:ea typeface="宋体" charset="-122"/>
              </a:rPr>
              <a:t>转发表</a:t>
            </a:r>
            <a:endParaRPr lang="en-US" altLang="zh-CN" b="0" dirty="0">
              <a:latin typeface="Tahoma" charset="0"/>
              <a:ea typeface="宋体" charset="-122"/>
            </a:endParaRPr>
          </a:p>
        </p:txBody>
      </p:sp>
      <p:sp>
        <p:nvSpPr>
          <p:cNvPr id="883721" name="Line 9"/>
          <p:cNvSpPr>
            <a:spLocks noChangeShapeType="1"/>
          </p:cNvSpPr>
          <p:nvPr/>
        </p:nvSpPr>
        <p:spPr bwMode="auto">
          <a:xfrm>
            <a:off x="5632442" y="5422906"/>
            <a:ext cx="1069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3722" name="Rectangle 10"/>
          <p:cNvSpPr>
            <a:spLocks noChangeArrowheads="1"/>
          </p:cNvSpPr>
          <p:nvPr/>
        </p:nvSpPr>
        <p:spPr bwMode="auto">
          <a:xfrm>
            <a:off x="6724642" y="5146681"/>
            <a:ext cx="16319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0" dirty="0">
                <a:solidFill>
                  <a:srgbClr val="0066FF"/>
                </a:solidFill>
                <a:latin typeface="Tahoma" charset="0"/>
                <a:ea typeface="宋体" charset="-122"/>
              </a:rPr>
              <a:t>Serial0/0.1</a:t>
            </a:r>
          </a:p>
        </p:txBody>
      </p:sp>
      <p:sp>
        <p:nvSpPr>
          <p:cNvPr id="883723" name="Text Box 11"/>
          <p:cNvSpPr txBox="1">
            <a:spLocks noChangeArrowheads="1"/>
          </p:cNvSpPr>
          <p:nvPr/>
        </p:nvSpPr>
        <p:spPr bwMode="auto">
          <a:xfrm>
            <a:off x="6697654" y="4818069"/>
            <a:ext cx="1107996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0" dirty="0" smtClean="0">
                <a:latin typeface="Tahoma" charset="0"/>
                <a:ea typeface="宋体" charset="-122"/>
              </a:rPr>
              <a:t>出口链路</a:t>
            </a:r>
            <a:endParaRPr lang="en-US" altLang="zh-CN" b="0" dirty="0">
              <a:latin typeface="Tahoma" charset="0"/>
              <a:ea typeface="宋体" charset="-122"/>
            </a:endParaRPr>
          </a:p>
        </p:txBody>
      </p:sp>
      <p:pic>
        <p:nvPicPr>
          <p:cNvPr id="13" name="Picture 2" descr="http://upload.wikimedia.org/wikipedia/commons/5/5f/Unicast_forwardi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6512" y="500042"/>
            <a:ext cx="2638425" cy="17049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1908</TotalTime>
  <Words>2385</Words>
  <Application>Microsoft Office PowerPoint</Application>
  <PresentationFormat>全屏显示(4:3)</PresentationFormat>
  <Paragraphs>588</Paragraphs>
  <Slides>50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1" baseType="lpstr">
      <vt:lpstr>聚合</vt:lpstr>
      <vt:lpstr>第二章 通信网业务与承载</vt:lpstr>
      <vt:lpstr>第二章 通信网业务与承载</vt:lpstr>
      <vt:lpstr>地址类型</vt:lpstr>
      <vt:lpstr>Namespaces cited by wikipedia</vt:lpstr>
      <vt:lpstr>IPv4地址空间</vt:lpstr>
      <vt:lpstr>CIDR分配</vt:lpstr>
      <vt:lpstr>寻址类型</vt:lpstr>
      <vt:lpstr>CIDR寻址</vt:lpstr>
      <vt:lpstr>Longest Prefix Match</vt:lpstr>
      <vt:lpstr>最简算法性能最差</vt:lpstr>
      <vt:lpstr>Patricia Tree</vt:lpstr>
      <vt:lpstr>多址（接入）类型</vt:lpstr>
      <vt:lpstr>POTS用户环路示例</vt:lpstr>
      <vt:lpstr>局所规划的经验方法</vt:lpstr>
      <vt:lpstr>RMA : Aloha</vt:lpstr>
      <vt:lpstr>Aloha最大吞吐性能</vt:lpstr>
      <vt:lpstr>CSMA</vt:lpstr>
      <vt:lpstr>第二章 通信网业务与承载</vt:lpstr>
      <vt:lpstr>TDM封装和STDM封装</vt:lpstr>
      <vt:lpstr>第二章 通信网业务与承载</vt:lpstr>
      <vt:lpstr>E2E传送功能分布</vt:lpstr>
      <vt:lpstr>出错重传的E2E</vt:lpstr>
      <vt:lpstr>重传次数</vt:lpstr>
      <vt:lpstr>等比数列求和的简单证明</vt:lpstr>
      <vt:lpstr>延时(忽略重传时间)</vt:lpstr>
      <vt:lpstr>考虑重传时间的P2P延时</vt:lpstr>
      <vt:lpstr>考虑重传时间的E2E延时</vt:lpstr>
      <vt:lpstr>E2E差错控制的实施条件</vt:lpstr>
      <vt:lpstr>出错重传控制的分析</vt:lpstr>
      <vt:lpstr>重传业务量返回</vt:lpstr>
      <vt:lpstr>重传的业务量强度</vt:lpstr>
      <vt:lpstr>E2E必然结果</vt:lpstr>
      <vt:lpstr>E2E例外问题</vt:lpstr>
      <vt:lpstr>CDN解决方案</vt:lpstr>
      <vt:lpstr>PowerPoint 演示文稿</vt:lpstr>
      <vt:lpstr>2个CDN部署实例</vt:lpstr>
      <vt:lpstr>第二章 通信网业务与承载</vt:lpstr>
      <vt:lpstr>时间透明的保障</vt:lpstr>
      <vt:lpstr>排队时间和上溢</vt:lpstr>
      <vt:lpstr>优先级排队</vt:lpstr>
      <vt:lpstr>优先排队调度</vt:lpstr>
      <vt:lpstr>有质量保障的路由选择</vt:lpstr>
      <vt:lpstr>第二章 通信网业务与承载</vt:lpstr>
      <vt:lpstr>网络资源复用的类型</vt:lpstr>
      <vt:lpstr>LAN组网与VLAN复用示例</vt:lpstr>
      <vt:lpstr>方案一、独立建网</vt:lpstr>
      <vt:lpstr>方案二、VLAN服务</vt:lpstr>
      <vt:lpstr>OTT假想例：红点(SN)接哪个绿点(CC)</vt:lpstr>
      <vt:lpstr>OTT假想例的问题</vt:lpstr>
      <vt:lpstr>思考题与作业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通信网络理论基础</dc:title>
  <cp:lastModifiedBy>东教梯</cp:lastModifiedBy>
  <cp:revision>335</cp:revision>
  <dcterms:modified xsi:type="dcterms:W3CDTF">2015-03-27T00:24:44Z</dcterms:modified>
</cp:coreProperties>
</file>