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316" r:id="rId4"/>
    <p:sldId id="261" r:id="rId5"/>
    <p:sldId id="262" r:id="rId6"/>
    <p:sldId id="264" r:id="rId7"/>
    <p:sldId id="263" r:id="rId8"/>
    <p:sldId id="31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20" r:id="rId18"/>
    <p:sldId id="281" r:id="rId19"/>
    <p:sldId id="283" r:id="rId20"/>
    <p:sldId id="282" r:id="rId21"/>
    <p:sldId id="284" r:id="rId22"/>
    <p:sldId id="321" r:id="rId23"/>
    <p:sldId id="322" r:id="rId24"/>
    <p:sldId id="277" r:id="rId25"/>
    <p:sldId id="276" r:id="rId26"/>
    <p:sldId id="317" r:id="rId27"/>
    <p:sldId id="286" r:id="rId28"/>
    <p:sldId id="285" r:id="rId29"/>
    <p:sldId id="287" r:id="rId30"/>
    <p:sldId id="318" r:id="rId31"/>
    <p:sldId id="288" r:id="rId32"/>
    <p:sldId id="289" r:id="rId33"/>
    <p:sldId id="298" r:id="rId34"/>
    <p:sldId id="300" r:id="rId35"/>
    <p:sldId id="299" r:id="rId36"/>
    <p:sldId id="301" r:id="rId37"/>
    <p:sldId id="313" r:id="rId38"/>
    <p:sldId id="323" r:id="rId39"/>
    <p:sldId id="291" r:id="rId40"/>
    <p:sldId id="294" r:id="rId41"/>
    <p:sldId id="295" r:id="rId42"/>
    <p:sldId id="297" r:id="rId43"/>
    <p:sldId id="306" r:id="rId44"/>
    <p:sldId id="324" r:id="rId45"/>
    <p:sldId id="325" r:id="rId46"/>
    <p:sldId id="326" r:id="rId47"/>
    <p:sldId id="327" r:id="rId48"/>
    <p:sldId id="314" r:id="rId49"/>
    <p:sldId id="305" r:id="rId50"/>
    <p:sldId id="312" r:id="rId51"/>
    <p:sldId id="304" r:id="rId52"/>
    <p:sldId id="307" r:id="rId53"/>
    <p:sldId id="308" r:id="rId54"/>
    <p:sldId id="315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3.1 </a:t>
          </a:r>
          <a:r>
            <a:rPr lang="zh-CN" dirty="0" smtClean="0"/>
            <a:t>传输控制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A797E98A-FE90-4E12-909F-76286F779D82}">
      <dgm:prSet/>
      <dgm:spPr/>
      <dgm:t>
        <a:bodyPr/>
        <a:lstStyle/>
        <a:p>
          <a:r>
            <a:rPr lang="en-US" dirty="0" smtClean="0"/>
            <a:t>3.2 </a:t>
          </a:r>
          <a:r>
            <a:rPr lang="zh-CN" dirty="0" smtClean="0"/>
            <a:t>交换与路由控制</a:t>
          </a:r>
          <a:endParaRPr lang="zh-CN" dirty="0"/>
        </a:p>
      </dgm:t>
    </dgm:pt>
    <dgm:pt modelId="{2A20081D-77B8-4393-9F6C-3602C58AF1FD}" type="par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7DA26D0C-7C05-49BD-AB17-192FEB216CB7}" type="sib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47648063-19C6-4C80-9E43-15C55BF46789}">
      <dgm:prSet/>
      <dgm:spPr/>
      <dgm:t>
        <a:bodyPr/>
        <a:lstStyle/>
        <a:p>
          <a:r>
            <a:rPr lang="en-US" dirty="0" smtClean="0"/>
            <a:t>3.3 </a:t>
          </a:r>
          <a:r>
            <a:rPr lang="zh-CN" dirty="0" smtClean="0"/>
            <a:t>接</a:t>
          </a:r>
          <a:r>
            <a:rPr lang="zh-CN" altLang="en-US" dirty="0" smtClean="0"/>
            <a:t>入与接</a:t>
          </a:r>
          <a:r>
            <a:rPr lang="zh-CN" dirty="0" smtClean="0"/>
            <a:t>纳控制</a:t>
          </a:r>
          <a:endParaRPr lang="zh-CN" dirty="0"/>
        </a:p>
      </dgm:t>
    </dgm:pt>
    <dgm:pt modelId="{B7BAB236-9D4B-49BD-BC53-D6A65B08ACED}" type="par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522FC80C-AF13-4CAC-B033-1225D3C5FD3F}" type="sib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4B445E0-D63B-436A-93F4-D8DE4DC246B7}" type="pres">
      <dgm:prSet presAssocID="{A797E98A-FE90-4E12-909F-76286F779D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D8D9E5-43E9-4482-BC4B-848CD2CA20E7}" type="pres">
      <dgm:prSet presAssocID="{7DA26D0C-7C05-49BD-AB17-192FEB216CB7}" presName="spacer" presStyleCnt="0"/>
      <dgm:spPr/>
    </dgm:pt>
    <dgm:pt modelId="{0407DACE-7AE7-4C9E-BFA8-3FE3105CA394}" type="pres">
      <dgm:prSet presAssocID="{47648063-19C6-4C80-9E43-15C55BF467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20AB234C-80CB-4E59-84A4-F6FBA3CE6641}" type="presOf" srcId="{47648063-19C6-4C80-9E43-15C55BF46789}" destId="{0407DACE-7AE7-4C9E-BFA8-3FE3105CA394}" srcOrd="0" destOrd="0" presId="urn:microsoft.com/office/officeart/2005/8/layout/vList2"/>
    <dgm:cxn modelId="{2EF0E8BD-5214-4CD1-97C6-0C73CFCFDBF9}" type="presOf" srcId="{1F43D4F1-9B13-42F0-9EF3-10400AB4FBE3}" destId="{42F4F5C6-DCEC-4DF3-8D25-5B9421FBF805}" srcOrd="0" destOrd="0" presId="urn:microsoft.com/office/officeart/2005/8/layout/vList2"/>
    <dgm:cxn modelId="{9E98C661-D011-4AB2-808A-3FB95C72B879}" srcId="{1F43D4F1-9B13-42F0-9EF3-10400AB4FBE3}" destId="{47648063-19C6-4C80-9E43-15C55BF46789}" srcOrd="2" destOrd="0" parTransId="{B7BAB236-9D4B-49BD-BC53-D6A65B08ACED}" sibTransId="{522FC80C-AF13-4CAC-B033-1225D3C5FD3F}"/>
    <dgm:cxn modelId="{E694C19A-C21F-47DB-A342-2D0BE7B20FD1}" type="presOf" srcId="{A797E98A-FE90-4E12-909F-76286F779D82}" destId="{34B445E0-D63B-436A-93F4-D8DE4DC246B7}" srcOrd="0" destOrd="0" presId="urn:microsoft.com/office/officeart/2005/8/layout/vList2"/>
    <dgm:cxn modelId="{E78C5752-B2D2-4F89-B488-549CF1772A95}" srcId="{1F43D4F1-9B13-42F0-9EF3-10400AB4FBE3}" destId="{A797E98A-FE90-4E12-909F-76286F779D82}" srcOrd="1" destOrd="0" parTransId="{2A20081D-77B8-4393-9F6C-3602C58AF1FD}" sibTransId="{7DA26D0C-7C05-49BD-AB17-192FEB216CB7}"/>
    <dgm:cxn modelId="{E5FC8A2E-B941-4B0B-BD1B-9175C35EE457}" type="presOf" srcId="{01CA1C0B-F665-4818-8E61-ABDBA59E34BD}" destId="{D875B67B-5A8C-40C2-98F1-1509DF418A34}" srcOrd="0" destOrd="0" presId="urn:microsoft.com/office/officeart/2005/8/layout/vList2"/>
    <dgm:cxn modelId="{1296216F-D534-4AFC-8562-F180C7347F04}" type="presParOf" srcId="{42F4F5C6-DCEC-4DF3-8D25-5B9421FBF805}" destId="{D875B67B-5A8C-40C2-98F1-1509DF418A34}" srcOrd="0" destOrd="0" presId="urn:microsoft.com/office/officeart/2005/8/layout/vList2"/>
    <dgm:cxn modelId="{C2EC227C-B53D-4646-91F8-C88697546375}" type="presParOf" srcId="{42F4F5C6-DCEC-4DF3-8D25-5B9421FBF805}" destId="{D6B10A3C-DFA8-4F05-93DF-0354F623E761}" srcOrd="1" destOrd="0" presId="urn:microsoft.com/office/officeart/2005/8/layout/vList2"/>
    <dgm:cxn modelId="{E5F32EB4-EB57-4E7F-A892-D8F0BA4A3EB9}" type="presParOf" srcId="{42F4F5C6-DCEC-4DF3-8D25-5B9421FBF805}" destId="{34B445E0-D63B-436A-93F4-D8DE4DC246B7}" srcOrd="2" destOrd="0" presId="urn:microsoft.com/office/officeart/2005/8/layout/vList2"/>
    <dgm:cxn modelId="{7C84D111-F902-4DB5-8B7C-5866C0C91C41}" type="presParOf" srcId="{42F4F5C6-DCEC-4DF3-8D25-5B9421FBF805}" destId="{46D8D9E5-43E9-4482-BC4B-848CD2CA20E7}" srcOrd="3" destOrd="0" presId="urn:microsoft.com/office/officeart/2005/8/layout/vList2"/>
    <dgm:cxn modelId="{60DAED8B-EA1C-45EA-B1E7-668B9C887AA9}" type="presParOf" srcId="{42F4F5C6-DCEC-4DF3-8D25-5B9421FBF805}" destId="{0407DACE-7AE7-4C9E-BFA8-3FE3105CA3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3.1 </a:t>
          </a:r>
          <a:r>
            <a:rPr lang="zh-CN" dirty="0" smtClean="0"/>
            <a:t>传输控制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A797E98A-FE90-4E12-909F-76286F779D82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3.2 </a:t>
          </a:r>
          <a:r>
            <a:rPr lang="zh-CN" dirty="0" smtClean="0"/>
            <a:t>交换与路由控制</a:t>
          </a:r>
          <a:endParaRPr lang="zh-CN" dirty="0"/>
        </a:p>
      </dgm:t>
    </dgm:pt>
    <dgm:pt modelId="{2A20081D-77B8-4393-9F6C-3602C58AF1FD}" type="par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7DA26D0C-7C05-49BD-AB17-192FEB216CB7}" type="sib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47648063-19C6-4C80-9E43-15C55BF46789}">
      <dgm:prSet/>
      <dgm:spPr/>
      <dgm:t>
        <a:bodyPr/>
        <a:lstStyle/>
        <a:p>
          <a:r>
            <a:rPr lang="en-US" dirty="0" smtClean="0"/>
            <a:t>3.3 </a:t>
          </a:r>
          <a:r>
            <a:rPr lang="zh-CN" dirty="0" smtClean="0"/>
            <a:t>接</a:t>
          </a:r>
          <a:r>
            <a:rPr lang="zh-CN" altLang="en-US" dirty="0" smtClean="0"/>
            <a:t>入与接</a:t>
          </a:r>
          <a:r>
            <a:rPr lang="zh-CN" dirty="0" smtClean="0"/>
            <a:t>纳控制</a:t>
          </a:r>
          <a:endParaRPr lang="zh-CN" dirty="0"/>
        </a:p>
      </dgm:t>
    </dgm:pt>
    <dgm:pt modelId="{B7BAB236-9D4B-49BD-BC53-D6A65B08ACED}" type="par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522FC80C-AF13-4CAC-B033-1225D3C5FD3F}" type="sib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4B445E0-D63B-436A-93F4-D8DE4DC246B7}" type="pres">
      <dgm:prSet presAssocID="{A797E98A-FE90-4E12-909F-76286F779D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D8D9E5-43E9-4482-BC4B-848CD2CA20E7}" type="pres">
      <dgm:prSet presAssocID="{7DA26D0C-7C05-49BD-AB17-192FEB216CB7}" presName="spacer" presStyleCnt="0"/>
      <dgm:spPr/>
    </dgm:pt>
    <dgm:pt modelId="{0407DACE-7AE7-4C9E-BFA8-3FE3105CA394}" type="pres">
      <dgm:prSet presAssocID="{47648063-19C6-4C80-9E43-15C55BF467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EFBD0E50-E32B-4201-B4B7-750360218D84}" type="presOf" srcId="{A797E98A-FE90-4E12-909F-76286F779D82}" destId="{34B445E0-D63B-436A-93F4-D8DE4DC246B7}" srcOrd="0" destOrd="0" presId="urn:microsoft.com/office/officeart/2005/8/layout/vList2"/>
    <dgm:cxn modelId="{9E98C661-D011-4AB2-808A-3FB95C72B879}" srcId="{1F43D4F1-9B13-42F0-9EF3-10400AB4FBE3}" destId="{47648063-19C6-4C80-9E43-15C55BF46789}" srcOrd="2" destOrd="0" parTransId="{B7BAB236-9D4B-49BD-BC53-D6A65B08ACED}" sibTransId="{522FC80C-AF13-4CAC-B033-1225D3C5FD3F}"/>
    <dgm:cxn modelId="{D853C107-06EC-4FB1-9D20-2DB7699D03CC}" type="presOf" srcId="{1F43D4F1-9B13-42F0-9EF3-10400AB4FBE3}" destId="{42F4F5C6-DCEC-4DF3-8D25-5B9421FBF805}" srcOrd="0" destOrd="0" presId="urn:microsoft.com/office/officeart/2005/8/layout/vList2"/>
    <dgm:cxn modelId="{A73DFB5A-6666-4D08-BB02-ADDA64C0EDA6}" type="presOf" srcId="{47648063-19C6-4C80-9E43-15C55BF46789}" destId="{0407DACE-7AE7-4C9E-BFA8-3FE3105CA394}" srcOrd="0" destOrd="0" presId="urn:microsoft.com/office/officeart/2005/8/layout/vList2"/>
    <dgm:cxn modelId="{E78C5752-B2D2-4F89-B488-549CF1772A95}" srcId="{1F43D4F1-9B13-42F0-9EF3-10400AB4FBE3}" destId="{A797E98A-FE90-4E12-909F-76286F779D82}" srcOrd="1" destOrd="0" parTransId="{2A20081D-77B8-4393-9F6C-3602C58AF1FD}" sibTransId="{7DA26D0C-7C05-49BD-AB17-192FEB216CB7}"/>
    <dgm:cxn modelId="{DE48C807-3A2F-4D05-9AA0-27B27EDA9C82}" type="presOf" srcId="{01CA1C0B-F665-4818-8E61-ABDBA59E34BD}" destId="{D875B67B-5A8C-40C2-98F1-1509DF418A34}" srcOrd="0" destOrd="0" presId="urn:microsoft.com/office/officeart/2005/8/layout/vList2"/>
    <dgm:cxn modelId="{31011996-C1D3-49F4-B5DA-AF77BECB1CBA}" type="presParOf" srcId="{42F4F5C6-DCEC-4DF3-8D25-5B9421FBF805}" destId="{D875B67B-5A8C-40C2-98F1-1509DF418A34}" srcOrd="0" destOrd="0" presId="urn:microsoft.com/office/officeart/2005/8/layout/vList2"/>
    <dgm:cxn modelId="{B09D896A-59B3-4131-8F4E-6D77F32247C5}" type="presParOf" srcId="{42F4F5C6-DCEC-4DF3-8D25-5B9421FBF805}" destId="{D6B10A3C-DFA8-4F05-93DF-0354F623E761}" srcOrd="1" destOrd="0" presId="urn:microsoft.com/office/officeart/2005/8/layout/vList2"/>
    <dgm:cxn modelId="{F8761F7E-659D-4AAF-822A-66332865FB77}" type="presParOf" srcId="{42F4F5C6-DCEC-4DF3-8D25-5B9421FBF805}" destId="{34B445E0-D63B-436A-93F4-D8DE4DC246B7}" srcOrd="2" destOrd="0" presId="urn:microsoft.com/office/officeart/2005/8/layout/vList2"/>
    <dgm:cxn modelId="{FB77DFCB-45BF-496F-9F26-A83D21A97DA5}" type="presParOf" srcId="{42F4F5C6-DCEC-4DF3-8D25-5B9421FBF805}" destId="{46D8D9E5-43E9-4482-BC4B-848CD2CA20E7}" srcOrd="3" destOrd="0" presId="urn:microsoft.com/office/officeart/2005/8/layout/vList2"/>
    <dgm:cxn modelId="{7BC7D24C-670B-4515-9699-90462DDBACD8}" type="presParOf" srcId="{42F4F5C6-DCEC-4DF3-8D25-5B9421FBF805}" destId="{0407DACE-7AE7-4C9E-BFA8-3FE3105CA3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/>
      <dgm:spPr/>
      <dgm:t>
        <a:bodyPr/>
        <a:lstStyle/>
        <a:p>
          <a:pPr rtl="0"/>
          <a:r>
            <a:rPr lang="en-US" dirty="0" smtClean="0"/>
            <a:t>3.1 </a:t>
          </a:r>
          <a:r>
            <a:rPr lang="zh-CN" dirty="0" smtClean="0"/>
            <a:t>传输控制</a:t>
          </a:r>
          <a:endParaRPr lang="en-US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/>
        </a:p>
      </dgm:t>
    </dgm:pt>
    <dgm:pt modelId="{A797E98A-FE90-4E12-909F-76286F779D82}">
      <dgm:prSet/>
      <dgm:spPr/>
      <dgm:t>
        <a:bodyPr/>
        <a:lstStyle/>
        <a:p>
          <a:r>
            <a:rPr lang="en-US" dirty="0" smtClean="0"/>
            <a:t>3.2 </a:t>
          </a:r>
          <a:r>
            <a:rPr lang="zh-CN" dirty="0" smtClean="0"/>
            <a:t>交换与路由控制</a:t>
          </a:r>
          <a:endParaRPr lang="zh-CN" dirty="0"/>
        </a:p>
      </dgm:t>
    </dgm:pt>
    <dgm:pt modelId="{2A20081D-77B8-4393-9F6C-3602C58AF1FD}" type="par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7DA26D0C-7C05-49BD-AB17-192FEB216CB7}" type="sibTrans" cxnId="{E78C5752-B2D2-4F89-B488-549CF1772A95}">
      <dgm:prSet/>
      <dgm:spPr/>
      <dgm:t>
        <a:bodyPr/>
        <a:lstStyle/>
        <a:p>
          <a:endParaRPr lang="zh-CN" altLang="en-US"/>
        </a:p>
      </dgm:t>
    </dgm:pt>
    <dgm:pt modelId="{47648063-19C6-4C80-9E43-15C55BF46789}">
      <dgm:prSet/>
      <dgm:spPr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3.3 </a:t>
          </a:r>
          <a:r>
            <a:rPr lang="zh-CN" dirty="0" smtClean="0"/>
            <a:t>接</a:t>
          </a:r>
          <a:r>
            <a:rPr lang="zh-CN" altLang="en-US" dirty="0" smtClean="0"/>
            <a:t>入与接</a:t>
          </a:r>
          <a:r>
            <a:rPr lang="zh-CN" dirty="0" smtClean="0"/>
            <a:t>纳控制</a:t>
          </a:r>
          <a:endParaRPr lang="zh-CN" dirty="0"/>
        </a:p>
      </dgm:t>
    </dgm:pt>
    <dgm:pt modelId="{B7BAB236-9D4B-49BD-BC53-D6A65B08ACED}" type="par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522FC80C-AF13-4CAC-B033-1225D3C5FD3F}" type="sibTrans" cxnId="{9E98C661-D011-4AB2-808A-3FB95C72B879}">
      <dgm:prSet/>
      <dgm:spPr/>
      <dgm:t>
        <a:bodyPr/>
        <a:lstStyle/>
        <a:p>
          <a:endParaRPr lang="zh-CN" altLang="en-US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34B445E0-D63B-436A-93F4-D8DE4DC246B7}" type="pres">
      <dgm:prSet presAssocID="{A797E98A-FE90-4E12-909F-76286F779D8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D8D9E5-43E9-4482-BC4B-848CD2CA20E7}" type="pres">
      <dgm:prSet presAssocID="{7DA26D0C-7C05-49BD-AB17-192FEB216CB7}" presName="spacer" presStyleCnt="0"/>
      <dgm:spPr/>
    </dgm:pt>
    <dgm:pt modelId="{0407DACE-7AE7-4C9E-BFA8-3FE3105CA394}" type="pres">
      <dgm:prSet presAssocID="{47648063-19C6-4C80-9E43-15C55BF467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5F8490A2-A8BB-4976-88A1-4F242BC3D6CE}" type="presOf" srcId="{A797E98A-FE90-4E12-909F-76286F779D82}" destId="{34B445E0-D63B-436A-93F4-D8DE4DC246B7}" srcOrd="0" destOrd="0" presId="urn:microsoft.com/office/officeart/2005/8/layout/vList2"/>
    <dgm:cxn modelId="{F88D9CF6-55C2-4585-81D5-441089A0AFDC}" type="presOf" srcId="{47648063-19C6-4C80-9E43-15C55BF46789}" destId="{0407DACE-7AE7-4C9E-BFA8-3FE3105CA394}" srcOrd="0" destOrd="0" presId="urn:microsoft.com/office/officeart/2005/8/layout/vList2"/>
    <dgm:cxn modelId="{9E98C661-D011-4AB2-808A-3FB95C72B879}" srcId="{1F43D4F1-9B13-42F0-9EF3-10400AB4FBE3}" destId="{47648063-19C6-4C80-9E43-15C55BF46789}" srcOrd="2" destOrd="0" parTransId="{B7BAB236-9D4B-49BD-BC53-D6A65B08ACED}" sibTransId="{522FC80C-AF13-4CAC-B033-1225D3C5FD3F}"/>
    <dgm:cxn modelId="{4D2C7445-2AAD-4F76-B82D-10A3BB5574EB}" type="presOf" srcId="{01CA1C0B-F665-4818-8E61-ABDBA59E34BD}" destId="{D875B67B-5A8C-40C2-98F1-1509DF418A34}" srcOrd="0" destOrd="0" presId="urn:microsoft.com/office/officeart/2005/8/layout/vList2"/>
    <dgm:cxn modelId="{69EDCE27-1EF8-4C23-A2DA-3A159046270D}" type="presOf" srcId="{1F43D4F1-9B13-42F0-9EF3-10400AB4FBE3}" destId="{42F4F5C6-DCEC-4DF3-8D25-5B9421FBF805}" srcOrd="0" destOrd="0" presId="urn:microsoft.com/office/officeart/2005/8/layout/vList2"/>
    <dgm:cxn modelId="{E78C5752-B2D2-4F89-B488-549CF1772A95}" srcId="{1F43D4F1-9B13-42F0-9EF3-10400AB4FBE3}" destId="{A797E98A-FE90-4E12-909F-76286F779D82}" srcOrd="1" destOrd="0" parTransId="{2A20081D-77B8-4393-9F6C-3602C58AF1FD}" sibTransId="{7DA26D0C-7C05-49BD-AB17-192FEB216CB7}"/>
    <dgm:cxn modelId="{36717F74-39DB-41BF-9EA5-04CEBD1C3690}" type="presParOf" srcId="{42F4F5C6-DCEC-4DF3-8D25-5B9421FBF805}" destId="{D875B67B-5A8C-40C2-98F1-1509DF418A34}" srcOrd="0" destOrd="0" presId="urn:microsoft.com/office/officeart/2005/8/layout/vList2"/>
    <dgm:cxn modelId="{064838D8-D73A-4C89-8CCB-0C59D1D960E2}" type="presParOf" srcId="{42F4F5C6-DCEC-4DF3-8D25-5B9421FBF805}" destId="{D6B10A3C-DFA8-4F05-93DF-0354F623E761}" srcOrd="1" destOrd="0" presId="urn:microsoft.com/office/officeart/2005/8/layout/vList2"/>
    <dgm:cxn modelId="{D25CFC22-D356-49C2-8CF7-18470EC35053}" type="presParOf" srcId="{42F4F5C6-DCEC-4DF3-8D25-5B9421FBF805}" destId="{34B445E0-D63B-436A-93F4-D8DE4DC246B7}" srcOrd="2" destOrd="0" presId="urn:microsoft.com/office/officeart/2005/8/layout/vList2"/>
    <dgm:cxn modelId="{2B264497-B0A3-4AF3-8101-B879C030E7F2}" type="presParOf" srcId="{42F4F5C6-DCEC-4DF3-8D25-5B9421FBF805}" destId="{46D8D9E5-43E9-4482-BC4B-848CD2CA20E7}" srcOrd="3" destOrd="0" presId="urn:microsoft.com/office/officeart/2005/8/layout/vList2"/>
    <dgm:cxn modelId="{B410B5BA-C1A0-4CE8-A7D5-5ECEB43FB67B}" type="presParOf" srcId="{42F4F5C6-DCEC-4DF3-8D25-5B9421FBF805}" destId="{0407DACE-7AE7-4C9E-BFA8-3FE3105CA3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3D4F1-9B13-42F0-9EF3-10400AB4F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CA1C0B-F665-4818-8E61-ABDBA59E34BD}">
      <dgm:prSet custT="1"/>
      <dgm:spPr/>
      <dgm:t>
        <a:bodyPr/>
        <a:lstStyle/>
        <a:p>
          <a:pPr rtl="0"/>
          <a:r>
            <a:rPr lang="en-US" sz="2400" dirty="0" smtClean="0"/>
            <a:t>3.1 </a:t>
          </a:r>
          <a:r>
            <a:rPr lang="en-US" altLang="zh-CN" sz="2400" dirty="0" smtClean="0"/>
            <a:t>ISO OSI-RM</a:t>
          </a:r>
          <a:r>
            <a:rPr lang="zh-CN" altLang="en-US" sz="2400" dirty="0" smtClean="0"/>
            <a:t>与</a:t>
          </a:r>
          <a:r>
            <a:rPr lang="en-US" altLang="zh-CN" sz="2400" dirty="0" smtClean="0"/>
            <a:t>TCP/IP</a:t>
          </a:r>
          <a:r>
            <a:rPr lang="zh-CN" altLang="en-US" sz="2400" dirty="0" smtClean="0"/>
            <a:t>的协议分层对应关系是什么？</a:t>
          </a:r>
          <a:endParaRPr lang="en-US" sz="2400" dirty="0"/>
        </a:p>
      </dgm:t>
    </dgm:pt>
    <dgm:pt modelId="{30D27137-F000-40B2-8FB3-206A7A738A62}" type="par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665D6614-4716-4589-A525-2541120C1B11}" type="sibTrans" cxnId="{D059F3E1-B4AD-47BB-A06E-6C363160EDFE}">
      <dgm:prSet/>
      <dgm:spPr/>
      <dgm:t>
        <a:bodyPr/>
        <a:lstStyle/>
        <a:p>
          <a:endParaRPr lang="zh-CN" altLang="en-US" sz="2400"/>
        </a:p>
      </dgm:t>
    </dgm:pt>
    <dgm:pt modelId="{5C9F10C2-5308-4C48-9148-3385104622DA}">
      <dgm:prSet custT="1"/>
      <dgm:spPr/>
      <dgm:t>
        <a:bodyPr/>
        <a:lstStyle/>
        <a:p>
          <a:r>
            <a:rPr lang="en-US" sz="2400" dirty="0" smtClean="0"/>
            <a:t>3.2 </a:t>
          </a:r>
          <a:r>
            <a:rPr lang="zh-CN" altLang="en-US" sz="2400" dirty="0" smtClean="0"/>
            <a:t>停止等待</a:t>
          </a:r>
          <a:r>
            <a:rPr lang="en-US" altLang="zh-CN" sz="2400" dirty="0" smtClean="0"/>
            <a:t>(SW)ARQ</a:t>
          </a:r>
          <a:r>
            <a:rPr lang="zh-CN" altLang="en-US" sz="2400" dirty="0" smtClean="0"/>
            <a:t>吞吐量与传输时延的关系是什么？</a:t>
          </a:r>
          <a:endParaRPr lang="zh-CN" sz="2400" dirty="0"/>
        </a:p>
      </dgm:t>
    </dgm:pt>
    <dgm:pt modelId="{931988F8-BA83-43EC-A26D-BB3E70D4452F}" type="par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4E0551C8-A7CD-468C-A5B2-7F6328D24584}" type="sibTrans" cxnId="{A1040613-46D6-4187-90FE-2087543BDEF8}">
      <dgm:prSet/>
      <dgm:spPr/>
      <dgm:t>
        <a:bodyPr/>
        <a:lstStyle/>
        <a:p>
          <a:endParaRPr lang="zh-CN" altLang="en-US" sz="2400"/>
        </a:p>
      </dgm:t>
    </dgm:pt>
    <dgm:pt modelId="{7BE79709-49FA-4082-9ACE-2284FD5DAF64}">
      <dgm:prSet custT="1"/>
      <dgm:spPr/>
      <dgm:t>
        <a:bodyPr/>
        <a:lstStyle/>
        <a:p>
          <a:r>
            <a:rPr lang="en-US" sz="2400" dirty="0" smtClean="0"/>
            <a:t>3.3 GBN ARQ</a:t>
          </a:r>
          <a:r>
            <a:rPr lang="zh-CN" altLang="en-US" sz="2400" dirty="0" smtClean="0"/>
            <a:t>与</a:t>
          </a:r>
          <a:r>
            <a:rPr lang="en-US" altLang="zh-CN" sz="2400" dirty="0" smtClean="0"/>
            <a:t>SW ARQ</a:t>
          </a:r>
          <a:r>
            <a:rPr lang="zh-CN" altLang="en-US" sz="2400" dirty="0" smtClean="0"/>
            <a:t>在什么条件下性能接近？</a:t>
          </a:r>
          <a:endParaRPr lang="zh-CN" sz="2400" dirty="0"/>
        </a:p>
      </dgm:t>
    </dgm:pt>
    <dgm:pt modelId="{179D689E-EBCF-441A-94CB-953E9D0A9C4E}" type="par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A8641943-C0C9-4A93-B4C9-87A843531A69}" type="sibTrans" cxnId="{2380742C-CA88-4C1D-9D0B-5765B0D73B9D}">
      <dgm:prSet/>
      <dgm:spPr/>
      <dgm:t>
        <a:bodyPr/>
        <a:lstStyle/>
        <a:p>
          <a:endParaRPr lang="zh-CN" altLang="en-US" sz="2400"/>
        </a:p>
      </dgm:t>
    </dgm:pt>
    <dgm:pt modelId="{3A4CDE38-8AD9-4358-93D9-C45C5E096191}">
      <dgm:prSet custT="1"/>
      <dgm:spPr/>
      <dgm:t>
        <a:bodyPr/>
        <a:lstStyle/>
        <a:p>
          <a:r>
            <a:rPr lang="en-US" sz="2400" dirty="0" smtClean="0"/>
            <a:t>3.4 </a:t>
          </a:r>
          <a:r>
            <a:rPr lang="en-US" altLang="zh-CN" sz="2400" dirty="0" smtClean="0"/>
            <a:t>TCP</a:t>
          </a:r>
          <a:r>
            <a:rPr lang="zh-CN" altLang="en-US" sz="2400" dirty="0" smtClean="0"/>
            <a:t>慢启动中为何</a:t>
          </a:r>
          <a:r>
            <a:rPr lang="en-US" altLang="zh-CN" sz="2400" dirty="0" smtClean="0"/>
            <a:t>CWIN</a:t>
          </a:r>
          <a:r>
            <a:rPr lang="zh-CN" altLang="en-US" sz="2400" dirty="0" smtClean="0"/>
            <a:t>具有指数增长速度？</a:t>
          </a:r>
          <a:endParaRPr lang="zh-CN" sz="2400" dirty="0"/>
        </a:p>
      </dgm:t>
    </dgm:pt>
    <dgm:pt modelId="{811B3E33-6B57-41E5-9F13-44D0D85C6EDB}" type="par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AC909EB6-F9DC-4F0B-8F4D-55AEAD7F7029}" type="sibTrans" cxnId="{A590699D-14B5-47F5-AC53-2F1EFE11FF9B}">
      <dgm:prSet/>
      <dgm:spPr/>
      <dgm:t>
        <a:bodyPr/>
        <a:lstStyle/>
        <a:p>
          <a:endParaRPr lang="zh-CN" altLang="en-US" sz="2400"/>
        </a:p>
      </dgm:t>
    </dgm:pt>
    <dgm:pt modelId="{6DDFE8F4-7418-4E31-8963-9790D119A19F}">
      <dgm:prSet custT="1"/>
      <dgm:spPr/>
      <dgm:t>
        <a:bodyPr/>
        <a:lstStyle/>
        <a:p>
          <a:r>
            <a:rPr lang="en-US" sz="2400" dirty="0" smtClean="0"/>
            <a:t>3.5 </a:t>
          </a:r>
          <a:r>
            <a:rPr lang="en-US" altLang="zh-CN" sz="2400" dirty="0" smtClean="0"/>
            <a:t>VoIP</a:t>
          </a:r>
          <a:r>
            <a:rPr lang="zh-CN" altLang="en-US" sz="2400" dirty="0" smtClean="0"/>
            <a:t>与</a:t>
          </a:r>
          <a:r>
            <a:rPr lang="en-US" altLang="zh-CN" sz="2400" dirty="0" smtClean="0"/>
            <a:t>POTS</a:t>
          </a:r>
          <a:r>
            <a:rPr lang="zh-CN" altLang="en-US" sz="2400" dirty="0" smtClean="0"/>
            <a:t>互通中</a:t>
          </a:r>
          <a:r>
            <a:rPr lang="en-US" altLang="zh-CN" sz="2400" dirty="0" smtClean="0"/>
            <a:t>DTMF</a:t>
          </a:r>
          <a:r>
            <a:rPr lang="zh-CN" altLang="en-US" sz="2400" dirty="0" smtClean="0"/>
            <a:t>信号是</a:t>
          </a:r>
          <a:r>
            <a:rPr lang="zh-CN" altLang="en-US" sz="2400" smtClean="0"/>
            <a:t>如何传送的</a:t>
          </a:r>
          <a:r>
            <a:rPr lang="zh-CN" altLang="en-US" sz="2400" dirty="0" smtClean="0"/>
            <a:t>？</a:t>
          </a:r>
          <a:endParaRPr lang="zh-CN" sz="2400" dirty="0"/>
        </a:p>
      </dgm:t>
    </dgm:pt>
    <dgm:pt modelId="{8034666B-139D-49AA-B6C6-AADBAF299F3D}" type="parTrans" cxnId="{5BE5BA61-9CDE-4AA6-80D0-74AF18682098}">
      <dgm:prSet/>
      <dgm:spPr/>
      <dgm:t>
        <a:bodyPr/>
        <a:lstStyle/>
        <a:p>
          <a:endParaRPr lang="zh-CN" altLang="en-US" sz="2400"/>
        </a:p>
      </dgm:t>
    </dgm:pt>
    <dgm:pt modelId="{E58D97F1-99A4-4A35-AB13-4A0A5EBF725C}" type="sibTrans" cxnId="{5BE5BA61-9CDE-4AA6-80D0-74AF18682098}">
      <dgm:prSet/>
      <dgm:spPr/>
      <dgm:t>
        <a:bodyPr/>
        <a:lstStyle/>
        <a:p>
          <a:endParaRPr lang="zh-CN" altLang="en-US" sz="2400"/>
        </a:p>
      </dgm:t>
    </dgm:pt>
    <dgm:pt modelId="{42F4F5C6-DCEC-4DF3-8D25-5B9421FBF805}" type="pres">
      <dgm:prSet presAssocID="{1F43D4F1-9B13-42F0-9EF3-10400AB4F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75B67B-5A8C-40C2-98F1-1509DF418A34}" type="pres">
      <dgm:prSet presAssocID="{01CA1C0B-F665-4818-8E61-ABDBA59E34B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10A3C-DFA8-4F05-93DF-0354F623E761}" type="pres">
      <dgm:prSet presAssocID="{665D6614-4716-4589-A525-2541120C1B11}" presName="spacer" presStyleCnt="0"/>
      <dgm:spPr/>
    </dgm:pt>
    <dgm:pt modelId="{1201FB48-C8DC-4211-9E2F-2C89E4562563}" type="pres">
      <dgm:prSet presAssocID="{5C9F10C2-5308-4C48-9148-3385104622D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CD6BB-5137-4CAF-8216-61B5AF4A0AD8}" type="pres">
      <dgm:prSet presAssocID="{4E0551C8-A7CD-468C-A5B2-7F6328D24584}" presName="spacer" presStyleCnt="0"/>
      <dgm:spPr/>
    </dgm:pt>
    <dgm:pt modelId="{C47FE952-4A62-464E-A1FF-76CC7422A8AE}" type="pres">
      <dgm:prSet presAssocID="{7BE79709-49FA-4082-9ACE-2284FD5DAF64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340B1-C2EB-4ED3-8720-0017C2A1F7F3}" type="pres">
      <dgm:prSet presAssocID="{A8641943-C0C9-4A93-B4C9-87A843531A69}" presName="spacer" presStyleCnt="0"/>
      <dgm:spPr/>
    </dgm:pt>
    <dgm:pt modelId="{1B95BAB2-0E7B-4BB0-BBF8-1C44BDE92311}" type="pres">
      <dgm:prSet presAssocID="{3A4CDE38-8AD9-4358-93D9-C45C5E096191}" presName="parentText" presStyleLbl="node1" presStyleIdx="3" presStyleCnt="5" custLinFactNeighborY="1003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B51D8A-4DFF-4138-8F41-9DB8C6E37FCB}" type="pres">
      <dgm:prSet presAssocID="{AC909EB6-F9DC-4F0B-8F4D-55AEAD7F7029}" presName="spacer" presStyleCnt="0"/>
      <dgm:spPr/>
    </dgm:pt>
    <dgm:pt modelId="{0AEAA01A-62D3-413A-8F9B-CE703A630D58}" type="pres">
      <dgm:prSet presAssocID="{6DDFE8F4-7418-4E31-8963-9790D119A19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80742C-CA88-4C1D-9D0B-5765B0D73B9D}" srcId="{1F43D4F1-9B13-42F0-9EF3-10400AB4FBE3}" destId="{7BE79709-49FA-4082-9ACE-2284FD5DAF64}" srcOrd="2" destOrd="0" parTransId="{179D689E-EBCF-441A-94CB-953E9D0A9C4E}" sibTransId="{A8641943-C0C9-4A93-B4C9-87A843531A69}"/>
    <dgm:cxn modelId="{A590699D-14B5-47F5-AC53-2F1EFE11FF9B}" srcId="{1F43D4F1-9B13-42F0-9EF3-10400AB4FBE3}" destId="{3A4CDE38-8AD9-4358-93D9-C45C5E096191}" srcOrd="3" destOrd="0" parTransId="{811B3E33-6B57-41E5-9F13-44D0D85C6EDB}" sibTransId="{AC909EB6-F9DC-4F0B-8F4D-55AEAD7F7029}"/>
    <dgm:cxn modelId="{FE175F56-741B-4B87-B5C8-13575F11C972}" type="presOf" srcId="{1F43D4F1-9B13-42F0-9EF3-10400AB4FBE3}" destId="{42F4F5C6-DCEC-4DF3-8D25-5B9421FBF805}" srcOrd="0" destOrd="0" presId="urn:microsoft.com/office/officeart/2005/8/layout/vList2"/>
    <dgm:cxn modelId="{D059F3E1-B4AD-47BB-A06E-6C363160EDFE}" srcId="{1F43D4F1-9B13-42F0-9EF3-10400AB4FBE3}" destId="{01CA1C0B-F665-4818-8E61-ABDBA59E34BD}" srcOrd="0" destOrd="0" parTransId="{30D27137-F000-40B2-8FB3-206A7A738A62}" sibTransId="{665D6614-4716-4589-A525-2541120C1B11}"/>
    <dgm:cxn modelId="{A1040613-46D6-4187-90FE-2087543BDEF8}" srcId="{1F43D4F1-9B13-42F0-9EF3-10400AB4FBE3}" destId="{5C9F10C2-5308-4C48-9148-3385104622DA}" srcOrd="1" destOrd="0" parTransId="{931988F8-BA83-43EC-A26D-BB3E70D4452F}" sibTransId="{4E0551C8-A7CD-468C-A5B2-7F6328D24584}"/>
    <dgm:cxn modelId="{0ACB24E1-D929-4CA1-970E-4508FE063C17}" type="presOf" srcId="{7BE79709-49FA-4082-9ACE-2284FD5DAF64}" destId="{C47FE952-4A62-464E-A1FF-76CC7422A8AE}" srcOrd="0" destOrd="0" presId="urn:microsoft.com/office/officeart/2005/8/layout/vList2"/>
    <dgm:cxn modelId="{76D8C198-353A-4E7C-9F5F-0D1481590A66}" type="presOf" srcId="{5C9F10C2-5308-4C48-9148-3385104622DA}" destId="{1201FB48-C8DC-4211-9E2F-2C89E4562563}" srcOrd="0" destOrd="0" presId="urn:microsoft.com/office/officeart/2005/8/layout/vList2"/>
    <dgm:cxn modelId="{1FC3D1DA-1319-4F01-9828-D4D8930B4C82}" type="presOf" srcId="{01CA1C0B-F665-4818-8E61-ABDBA59E34BD}" destId="{D875B67B-5A8C-40C2-98F1-1509DF418A34}" srcOrd="0" destOrd="0" presId="urn:microsoft.com/office/officeart/2005/8/layout/vList2"/>
    <dgm:cxn modelId="{1C10B52C-8581-408A-A0DC-6C99D441A8AF}" type="presOf" srcId="{3A4CDE38-8AD9-4358-93D9-C45C5E096191}" destId="{1B95BAB2-0E7B-4BB0-BBF8-1C44BDE92311}" srcOrd="0" destOrd="0" presId="urn:microsoft.com/office/officeart/2005/8/layout/vList2"/>
    <dgm:cxn modelId="{3DABAD94-B2F3-4083-B6C8-22CF8289DC83}" type="presOf" srcId="{6DDFE8F4-7418-4E31-8963-9790D119A19F}" destId="{0AEAA01A-62D3-413A-8F9B-CE703A630D58}" srcOrd="0" destOrd="0" presId="urn:microsoft.com/office/officeart/2005/8/layout/vList2"/>
    <dgm:cxn modelId="{5BE5BA61-9CDE-4AA6-80D0-74AF18682098}" srcId="{1F43D4F1-9B13-42F0-9EF3-10400AB4FBE3}" destId="{6DDFE8F4-7418-4E31-8963-9790D119A19F}" srcOrd="4" destOrd="0" parTransId="{8034666B-139D-49AA-B6C6-AADBAF299F3D}" sibTransId="{E58D97F1-99A4-4A35-AB13-4A0A5EBF725C}"/>
    <dgm:cxn modelId="{A750BD30-4251-4F69-8D0A-121EC9C6C664}" type="presParOf" srcId="{42F4F5C6-DCEC-4DF3-8D25-5B9421FBF805}" destId="{D875B67B-5A8C-40C2-98F1-1509DF418A34}" srcOrd="0" destOrd="0" presId="urn:microsoft.com/office/officeart/2005/8/layout/vList2"/>
    <dgm:cxn modelId="{3C4409B2-4CE4-438C-965C-74F233970885}" type="presParOf" srcId="{42F4F5C6-DCEC-4DF3-8D25-5B9421FBF805}" destId="{D6B10A3C-DFA8-4F05-93DF-0354F623E761}" srcOrd="1" destOrd="0" presId="urn:microsoft.com/office/officeart/2005/8/layout/vList2"/>
    <dgm:cxn modelId="{23914661-9A48-40B6-B622-85FDA0854FCE}" type="presParOf" srcId="{42F4F5C6-DCEC-4DF3-8D25-5B9421FBF805}" destId="{1201FB48-C8DC-4211-9E2F-2C89E4562563}" srcOrd="2" destOrd="0" presId="urn:microsoft.com/office/officeart/2005/8/layout/vList2"/>
    <dgm:cxn modelId="{2836D5E8-4EDF-4423-A15D-B5100250CEAE}" type="presParOf" srcId="{42F4F5C6-DCEC-4DF3-8D25-5B9421FBF805}" destId="{935CD6BB-5137-4CAF-8216-61B5AF4A0AD8}" srcOrd="3" destOrd="0" presId="urn:microsoft.com/office/officeart/2005/8/layout/vList2"/>
    <dgm:cxn modelId="{A88FA5B1-0F05-4926-8FA1-A6412D19A8C2}" type="presParOf" srcId="{42F4F5C6-DCEC-4DF3-8D25-5B9421FBF805}" destId="{C47FE952-4A62-464E-A1FF-76CC7422A8AE}" srcOrd="4" destOrd="0" presId="urn:microsoft.com/office/officeart/2005/8/layout/vList2"/>
    <dgm:cxn modelId="{A572358E-EEB2-487D-BC5E-4EF40C54419B}" type="presParOf" srcId="{42F4F5C6-DCEC-4DF3-8D25-5B9421FBF805}" destId="{6C3340B1-C2EB-4ED3-8720-0017C2A1F7F3}" srcOrd="5" destOrd="0" presId="urn:microsoft.com/office/officeart/2005/8/layout/vList2"/>
    <dgm:cxn modelId="{6A9A7D18-9021-4BAD-8DD2-F087B379CD4D}" type="presParOf" srcId="{42F4F5C6-DCEC-4DF3-8D25-5B9421FBF805}" destId="{1B95BAB2-0E7B-4BB0-BBF8-1C44BDE92311}" srcOrd="6" destOrd="0" presId="urn:microsoft.com/office/officeart/2005/8/layout/vList2"/>
    <dgm:cxn modelId="{7456CF88-D473-4668-94F4-92E806811AB5}" type="presParOf" srcId="{42F4F5C6-DCEC-4DF3-8D25-5B9421FBF805}" destId="{93B51D8A-4DFF-4138-8F41-9DB8C6E37FCB}" srcOrd="7" destOrd="0" presId="urn:microsoft.com/office/officeart/2005/8/layout/vList2"/>
    <dgm:cxn modelId="{F86EABA9-A062-4DE9-BB41-69C668324818}" type="presParOf" srcId="{42F4F5C6-DCEC-4DF3-8D25-5B9421FBF805}" destId="{0AEAA01A-62D3-413A-8F9B-CE703A630D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314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3.1 </a:t>
          </a:r>
          <a:r>
            <a:rPr lang="zh-CN" sz="2400" kern="1200" dirty="0" smtClean="0"/>
            <a:t>传输控制</a:t>
          </a:r>
          <a:endParaRPr lang="en-US" sz="2400" kern="1200" dirty="0"/>
        </a:p>
      </dsp:txBody>
      <dsp:txXfrm>
        <a:off x="33926" y="65344"/>
        <a:ext cx="4332700" cy="627128"/>
      </dsp:txXfrm>
    </dsp:sp>
    <dsp:sp modelId="{34B445E0-D63B-436A-93F4-D8DE4DC246B7}">
      <dsp:nvSpPr>
        <dsp:cNvPr id="0" name=""/>
        <dsp:cNvSpPr/>
      </dsp:nvSpPr>
      <dsp:spPr>
        <a:xfrm>
          <a:off x="0" y="7955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3.2 </a:t>
          </a:r>
          <a:r>
            <a:rPr lang="zh-CN" sz="2400" kern="1200" dirty="0" smtClean="0"/>
            <a:t>交换与路由控制</a:t>
          </a:r>
          <a:endParaRPr lang="zh-CN" sz="2400" kern="1200" dirty="0"/>
        </a:p>
      </dsp:txBody>
      <dsp:txXfrm>
        <a:off x="33926" y="829444"/>
        <a:ext cx="4332700" cy="627128"/>
      </dsp:txXfrm>
    </dsp:sp>
    <dsp:sp modelId="{0407DACE-7AE7-4C9E-BFA8-3FE3105CA394}">
      <dsp:nvSpPr>
        <dsp:cNvPr id="0" name=""/>
        <dsp:cNvSpPr/>
      </dsp:nvSpPr>
      <dsp:spPr>
        <a:xfrm>
          <a:off x="0" y="15596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3.3 </a:t>
          </a:r>
          <a:r>
            <a:rPr lang="zh-CN" sz="2400" kern="1200" dirty="0" smtClean="0"/>
            <a:t>接</a:t>
          </a:r>
          <a:r>
            <a:rPr lang="zh-CN" altLang="en-US" sz="2400" kern="1200" dirty="0" smtClean="0"/>
            <a:t>入与接</a:t>
          </a:r>
          <a:r>
            <a:rPr lang="zh-CN" sz="2400" kern="1200" dirty="0" smtClean="0"/>
            <a:t>纳控制</a:t>
          </a:r>
          <a:endParaRPr lang="zh-CN" sz="2400" kern="1200" dirty="0"/>
        </a:p>
      </dsp:txBody>
      <dsp:txXfrm>
        <a:off x="33926" y="1593544"/>
        <a:ext cx="4332700" cy="627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314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3.1 </a:t>
          </a:r>
          <a:r>
            <a:rPr lang="zh-CN" sz="2400" kern="1200" dirty="0" smtClean="0"/>
            <a:t>传输控制</a:t>
          </a:r>
          <a:endParaRPr lang="en-US" sz="2400" kern="1200" dirty="0"/>
        </a:p>
      </dsp:txBody>
      <dsp:txXfrm>
        <a:off x="33926" y="65344"/>
        <a:ext cx="4332700" cy="627128"/>
      </dsp:txXfrm>
    </dsp:sp>
    <dsp:sp modelId="{34B445E0-D63B-436A-93F4-D8DE4DC246B7}">
      <dsp:nvSpPr>
        <dsp:cNvPr id="0" name=""/>
        <dsp:cNvSpPr/>
      </dsp:nvSpPr>
      <dsp:spPr>
        <a:xfrm>
          <a:off x="0" y="7955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3.2 </a:t>
          </a:r>
          <a:r>
            <a:rPr lang="zh-CN" sz="2400" kern="1200" dirty="0" smtClean="0"/>
            <a:t>交换与路由控制</a:t>
          </a:r>
          <a:endParaRPr lang="zh-CN" sz="2400" kern="1200" dirty="0"/>
        </a:p>
      </dsp:txBody>
      <dsp:txXfrm>
        <a:off x="33926" y="829444"/>
        <a:ext cx="4332700" cy="627128"/>
      </dsp:txXfrm>
    </dsp:sp>
    <dsp:sp modelId="{0407DACE-7AE7-4C9E-BFA8-3FE3105CA394}">
      <dsp:nvSpPr>
        <dsp:cNvPr id="0" name=""/>
        <dsp:cNvSpPr/>
      </dsp:nvSpPr>
      <dsp:spPr>
        <a:xfrm>
          <a:off x="0" y="15596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3.3 </a:t>
          </a:r>
          <a:r>
            <a:rPr lang="zh-CN" sz="2400" kern="1200" dirty="0" smtClean="0"/>
            <a:t>接</a:t>
          </a:r>
          <a:r>
            <a:rPr lang="zh-CN" altLang="en-US" sz="2400" kern="1200" dirty="0" smtClean="0"/>
            <a:t>入与接</a:t>
          </a:r>
          <a:r>
            <a:rPr lang="zh-CN" sz="2400" kern="1200" dirty="0" smtClean="0"/>
            <a:t>纳控制</a:t>
          </a:r>
          <a:endParaRPr lang="zh-CN" sz="2400" kern="1200" dirty="0"/>
        </a:p>
      </dsp:txBody>
      <dsp:txXfrm>
        <a:off x="33926" y="1593544"/>
        <a:ext cx="4332700" cy="627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314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3.1 </a:t>
          </a:r>
          <a:r>
            <a:rPr lang="zh-CN" sz="2400" kern="1200" dirty="0" smtClean="0"/>
            <a:t>传输控制</a:t>
          </a:r>
          <a:endParaRPr lang="en-US" sz="2400" kern="1200" dirty="0"/>
        </a:p>
      </dsp:txBody>
      <dsp:txXfrm>
        <a:off x="33926" y="65344"/>
        <a:ext cx="4332700" cy="627128"/>
      </dsp:txXfrm>
    </dsp:sp>
    <dsp:sp modelId="{34B445E0-D63B-436A-93F4-D8DE4DC246B7}">
      <dsp:nvSpPr>
        <dsp:cNvPr id="0" name=""/>
        <dsp:cNvSpPr/>
      </dsp:nvSpPr>
      <dsp:spPr>
        <a:xfrm>
          <a:off x="0" y="7955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3.2 </a:t>
          </a:r>
          <a:r>
            <a:rPr lang="zh-CN" sz="2400" kern="1200" dirty="0" smtClean="0"/>
            <a:t>交换与路由控制</a:t>
          </a:r>
          <a:endParaRPr lang="zh-CN" sz="2400" kern="1200" dirty="0"/>
        </a:p>
      </dsp:txBody>
      <dsp:txXfrm>
        <a:off x="33926" y="829444"/>
        <a:ext cx="4332700" cy="627128"/>
      </dsp:txXfrm>
    </dsp:sp>
    <dsp:sp modelId="{0407DACE-7AE7-4C9E-BFA8-3FE3105CA394}">
      <dsp:nvSpPr>
        <dsp:cNvPr id="0" name=""/>
        <dsp:cNvSpPr/>
      </dsp:nvSpPr>
      <dsp:spPr>
        <a:xfrm>
          <a:off x="0" y="1559618"/>
          <a:ext cx="4400552" cy="694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solidFill>
            <a:srgbClr val="FF0000"/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3.3 </a:t>
          </a:r>
          <a:r>
            <a:rPr lang="zh-CN" sz="2400" kern="1200" dirty="0" smtClean="0"/>
            <a:t>接</a:t>
          </a:r>
          <a:r>
            <a:rPr lang="zh-CN" altLang="en-US" sz="2400" kern="1200" dirty="0" smtClean="0"/>
            <a:t>入与接</a:t>
          </a:r>
          <a:r>
            <a:rPr lang="zh-CN" sz="2400" kern="1200" dirty="0" smtClean="0"/>
            <a:t>纳控制</a:t>
          </a:r>
          <a:endParaRPr lang="zh-CN" sz="2400" kern="1200" dirty="0"/>
        </a:p>
      </dsp:txBody>
      <dsp:txXfrm>
        <a:off x="33926" y="1593544"/>
        <a:ext cx="4332700" cy="627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5B67B-5A8C-40C2-98F1-1509DF418A34}">
      <dsp:nvSpPr>
        <dsp:cNvPr id="0" name=""/>
        <dsp:cNvSpPr/>
      </dsp:nvSpPr>
      <dsp:spPr>
        <a:xfrm>
          <a:off x="0" y="7057"/>
          <a:ext cx="7643866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3.1 </a:t>
          </a:r>
          <a:r>
            <a:rPr lang="en-US" altLang="zh-CN" sz="2400" kern="1200" dirty="0" smtClean="0"/>
            <a:t>ISO OSI-RM</a:t>
          </a:r>
          <a:r>
            <a:rPr lang="zh-CN" altLang="en-US" sz="2400" kern="1200" dirty="0" smtClean="0"/>
            <a:t>与</a:t>
          </a:r>
          <a:r>
            <a:rPr lang="en-US" altLang="zh-CN" sz="2400" kern="1200" dirty="0" smtClean="0"/>
            <a:t>TCP/IP</a:t>
          </a:r>
          <a:r>
            <a:rPr lang="zh-CN" altLang="en-US" sz="2400" kern="1200" dirty="0" smtClean="0"/>
            <a:t>的协议分层对应关系是什么？</a:t>
          </a:r>
          <a:endParaRPr lang="en-US" sz="2400" kern="1200" dirty="0"/>
        </a:p>
      </dsp:txBody>
      <dsp:txXfrm>
        <a:off x="38381" y="45438"/>
        <a:ext cx="7567104" cy="709478"/>
      </dsp:txXfrm>
    </dsp:sp>
    <dsp:sp modelId="{1201FB48-C8DC-4211-9E2F-2C89E4562563}">
      <dsp:nvSpPr>
        <dsp:cNvPr id="0" name=""/>
        <dsp:cNvSpPr/>
      </dsp:nvSpPr>
      <dsp:spPr>
        <a:xfrm>
          <a:off x="0" y="914257"/>
          <a:ext cx="7643866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3.2 </a:t>
          </a:r>
          <a:r>
            <a:rPr lang="zh-CN" altLang="en-US" sz="2400" kern="1200" dirty="0" smtClean="0"/>
            <a:t>停止等待</a:t>
          </a:r>
          <a:r>
            <a:rPr lang="en-US" altLang="zh-CN" sz="2400" kern="1200" dirty="0" smtClean="0"/>
            <a:t>(SW)ARQ</a:t>
          </a:r>
          <a:r>
            <a:rPr lang="zh-CN" altLang="en-US" sz="2400" kern="1200" dirty="0" smtClean="0"/>
            <a:t>吞吐量与传输时延的关系是什么？</a:t>
          </a:r>
          <a:endParaRPr lang="zh-CN" sz="2400" kern="1200" dirty="0"/>
        </a:p>
      </dsp:txBody>
      <dsp:txXfrm>
        <a:off x="38381" y="952638"/>
        <a:ext cx="7567104" cy="709478"/>
      </dsp:txXfrm>
    </dsp:sp>
    <dsp:sp modelId="{C47FE952-4A62-464E-A1FF-76CC7422A8AE}">
      <dsp:nvSpPr>
        <dsp:cNvPr id="0" name=""/>
        <dsp:cNvSpPr/>
      </dsp:nvSpPr>
      <dsp:spPr>
        <a:xfrm>
          <a:off x="0" y="1821458"/>
          <a:ext cx="7643866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3.3 GBN ARQ</a:t>
          </a:r>
          <a:r>
            <a:rPr lang="zh-CN" altLang="en-US" sz="2400" kern="1200" dirty="0" smtClean="0"/>
            <a:t>与</a:t>
          </a:r>
          <a:r>
            <a:rPr lang="en-US" altLang="zh-CN" sz="2400" kern="1200" dirty="0" smtClean="0"/>
            <a:t>SW ARQ</a:t>
          </a:r>
          <a:r>
            <a:rPr lang="zh-CN" altLang="en-US" sz="2400" kern="1200" dirty="0" smtClean="0"/>
            <a:t>在什么条件下性能接近？</a:t>
          </a:r>
          <a:endParaRPr lang="zh-CN" sz="2400" kern="1200" dirty="0"/>
        </a:p>
      </dsp:txBody>
      <dsp:txXfrm>
        <a:off x="38381" y="1859839"/>
        <a:ext cx="7567104" cy="709478"/>
      </dsp:txXfrm>
    </dsp:sp>
    <dsp:sp modelId="{1B95BAB2-0E7B-4BB0-BBF8-1C44BDE92311}">
      <dsp:nvSpPr>
        <dsp:cNvPr id="0" name=""/>
        <dsp:cNvSpPr/>
      </dsp:nvSpPr>
      <dsp:spPr>
        <a:xfrm>
          <a:off x="0" y="2740792"/>
          <a:ext cx="7643866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3.4 </a:t>
          </a:r>
          <a:r>
            <a:rPr lang="en-US" altLang="zh-CN" sz="2400" kern="1200" dirty="0" smtClean="0"/>
            <a:t>TCP</a:t>
          </a:r>
          <a:r>
            <a:rPr lang="zh-CN" altLang="en-US" sz="2400" kern="1200" dirty="0" smtClean="0"/>
            <a:t>慢启动中为何</a:t>
          </a:r>
          <a:r>
            <a:rPr lang="en-US" altLang="zh-CN" sz="2400" kern="1200" dirty="0" smtClean="0"/>
            <a:t>CWIN</a:t>
          </a:r>
          <a:r>
            <a:rPr lang="zh-CN" altLang="en-US" sz="2400" kern="1200" dirty="0" smtClean="0"/>
            <a:t>具有指数增长速度？</a:t>
          </a:r>
          <a:endParaRPr lang="zh-CN" sz="2400" kern="1200" dirty="0"/>
        </a:p>
      </dsp:txBody>
      <dsp:txXfrm>
        <a:off x="38381" y="2779173"/>
        <a:ext cx="7567104" cy="709478"/>
      </dsp:txXfrm>
    </dsp:sp>
    <dsp:sp modelId="{0AEAA01A-62D3-413A-8F9B-CE703A630D58}">
      <dsp:nvSpPr>
        <dsp:cNvPr id="0" name=""/>
        <dsp:cNvSpPr/>
      </dsp:nvSpPr>
      <dsp:spPr>
        <a:xfrm>
          <a:off x="0" y="3635858"/>
          <a:ext cx="7643866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3.5 </a:t>
          </a:r>
          <a:r>
            <a:rPr lang="en-US" altLang="zh-CN" sz="2400" kern="1200" dirty="0" smtClean="0"/>
            <a:t>VoIP</a:t>
          </a:r>
          <a:r>
            <a:rPr lang="zh-CN" altLang="en-US" sz="2400" kern="1200" dirty="0" smtClean="0"/>
            <a:t>与</a:t>
          </a:r>
          <a:r>
            <a:rPr lang="en-US" altLang="zh-CN" sz="2400" kern="1200" dirty="0" smtClean="0"/>
            <a:t>POTS</a:t>
          </a:r>
          <a:r>
            <a:rPr lang="zh-CN" altLang="en-US" sz="2400" kern="1200" dirty="0" smtClean="0"/>
            <a:t>互通中</a:t>
          </a:r>
          <a:r>
            <a:rPr lang="en-US" altLang="zh-CN" sz="2400" kern="1200" dirty="0" smtClean="0"/>
            <a:t>DTMF</a:t>
          </a:r>
          <a:r>
            <a:rPr lang="zh-CN" altLang="en-US" sz="2400" kern="1200" dirty="0" smtClean="0"/>
            <a:t>信号是</a:t>
          </a:r>
          <a:r>
            <a:rPr lang="zh-CN" altLang="en-US" sz="2400" kern="1200" smtClean="0"/>
            <a:t>如何传送的</a:t>
          </a:r>
          <a:r>
            <a:rPr lang="zh-CN" altLang="en-US" sz="2400" kern="1200" dirty="0" smtClean="0"/>
            <a:t>？</a:t>
          </a:r>
          <a:endParaRPr lang="zh-CN" sz="2400" kern="1200" dirty="0"/>
        </a:p>
      </dsp:txBody>
      <dsp:txXfrm>
        <a:off x="38381" y="3674239"/>
        <a:ext cx="7567104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9700D-5A43-424C-BA71-947AAD2A89E6}" type="datetimeFigureOut">
              <a:rPr lang="zh-CN" altLang="en-US" smtClean="0"/>
              <a:pPr/>
              <a:t>2016-3-18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FDAA-6090-4935-A02E-AD22349C9E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266B-6DEF-4AD3-9977-DD900C1327A9}" type="datetimeFigureOut">
              <a:rPr lang="zh-CN" altLang="en-US" smtClean="0"/>
              <a:pPr/>
              <a:t>2016-3-18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99B6-EF42-48D1-A76E-9EDF82F717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0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99B6-EF42-48D1-A76E-9EDF82F7171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99B6-EF42-48D1-A76E-9EDF82F7171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B99B6-EF42-48D1-A76E-9EDF82F7171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3D0A-8845-4EF8-A8FC-5636E8A07EF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C827CB-E171-4576-86C9-956360ADA31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53CB9C-9EAB-482F-8616-26EEEE2CA91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3C4A37-56A5-4049-8ED0-9AD6B6DF010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A33215-914D-4852-920A-B1B83174CA6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046E1-2285-46E4-A496-6BCEA17B6C0D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911FD5-806D-4E17-973E-C9C2B62E0B2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68BE18-8D59-4326-85EA-B84F45DEF46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F4AE43-C894-4C3B-88D8-CBDE694999AA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CD2FA-0C6A-46A1-8C48-772F47540546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7553B5-51D4-48C0-A1B5-1FAC834B9D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0F4905-477E-4BA4-BBEC-5666A446B257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ADB4120-7E5A-4BA1-BEC3-3F4A4E89D5E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第三章 通信网控制与信令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功能目标：</a:t>
            </a:r>
            <a:r>
              <a:rPr lang="zh-CN" altLang="zh-CN" dirty="0" smtClean="0"/>
              <a:t>用户</a:t>
            </a:r>
            <a:r>
              <a:rPr lang="zh-CN" altLang="en-US" dirty="0" smtClean="0"/>
              <a:t>数据</a:t>
            </a:r>
            <a:r>
              <a:rPr lang="zh-CN" altLang="zh-CN" dirty="0" smtClean="0"/>
              <a:t>的透明</a:t>
            </a:r>
            <a:r>
              <a:rPr lang="zh-CN" altLang="en-US" dirty="0" smtClean="0"/>
              <a:t>传送</a:t>
            </a:r>
            <a:endParaRPr lang="en-US" altLang="zh-CN" dirty="0" smtClean="0"/>
          </a:p>
          <a:p>
            <a:r>
              <a:rPr lang="zh-CN" altLang="zh-CN" dirty="0" smtClean="0"/>
              <a:t>通信资源的合理分配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接收缓存控制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矩形 46"/>
          <p:cNvSpPr/>
          <p:nvPr/>
        </p:nvSpPr>
        <p:spPr>
          <a:xfrm>
            <a:off x="2143108" y="214311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2500298" y="214311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857488" y="214311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2143108" y="257174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500298" y="257174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857488" y="257174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143108" y="300037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500298" y="300037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857488" y="300037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143108" y="342900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500298" y="342900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2857488" y="342900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2143108" y="3857628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500298" y="3857628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2857488" y="3857628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2143108" y="428625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2500298" y="428625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857488" y="4286256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2143108" y="471488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2500298" y="471488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2857488" y="471488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2143108" y="514351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2500298" y="514351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2857488" y="5143512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357554" y="2143116"/>
            <a:ext cx="142876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7554" y="2571744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7554" y="5143512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7554" y="4714884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357554" y="4286256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357554" y="3857628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357554" y="3429000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357554" y="3000372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 Box 236"/>
          <p:cNvSpPr txBox="1">
            <a:spLocks noChangeArrowheads="1"/>
          </p:cNvSpPr>
          <p:nvPr/>
        </p:nvSpPr>
        <p:spPr bwMode="auto">
          <a:xfrm>
            <a:off x="2005902" y="1439520"/>
            <a:ext cx="135165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dirty="0" smtClean="0">
                <a:ea typeface="宋体" charset="-122"/>
              </a:rPr>
              <a:t>Address of </a:t>
            </a:r>
          </a:p>
          <a:p>
            <a:pPr algn="ctr" eaLnBrk="0" hangingPunct="0"/>
            <a:r>
              <a:rPr lang="en-US" altLang="zh-CN" dirty="0" smtClean="0">
                <a:ea typeface="宋体" charset="-122"/>
              </a:rPr>
              <a:t>memory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214942" y="2143116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14942" y="2571744"/>
            <a:ext cx="1428760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214942" y="5143512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214942" y="4714884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214942" y="4286256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214942" y="3857628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214942" y="3429000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214942" y="3000372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9" name="Text Box 236"/>
          <p:cNvSpPr txBox="1">
            <a:spLocks noChangeArrowheads="1"/>
          </p:cNvSpPr>
          <p:nvPr/>
        </p:nvSpPr>
        <p:spPr bwMode="auto">
          <a:xfrm>
            <a:off x="3562820" y="1510750"/>
            <a:ext cx="10182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memory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072330" y="2143116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0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072330" y="2571744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72330" y="5143512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7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072330" y="4714884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6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072330" y="4286256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5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072330" y="3857628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072330" y="3429000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072330" y="3000372"/>
            <a:ext cx="1428760" cy="428628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ysClr val="windowText" lastClr="000000"/>
                </a:solidFill>
              </a:rPr>
              <a:t>Frame 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8" name="Text Box 236"/>
          <p:cNvSpPr txBox="1">
            <a:spLocks noChangeArrowheads="1"/>
          </p:cNvSpPr>
          <p:nvPr/>
        </p:nvSpPr>
        <p:spPr bwMode="auto">
          <a:xfrm rot="16200000">
            <a:off x="7135481" y="3365849"/>
            <a:ext cx="101021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4000" dirty="0" smtClean="0">
                <a:solidFill>
                  <a:srgbClr val="00B0F0"/>
                </a:solidFill>
                <a:ea typeface="宋体" charset="-122"/>
              </a:rPr>
              <a:t>Full</a:t>
            </a:r>
            <a:endParaRPr lang="en-US" altLang="zh-CN" sz="4000" dirty="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119" name="Text Box 236"/>
          <p:cNvSpPr txBox="1">
            <a:spLocks noChangeArrowheads="1"/>
          </p:cNvSpPr>
          <p:nvPr/>
        </p:nvSpPr>
        <p:spPr bwMode="auto">
          <a:xfrm>
            <a:off x="3262675" y="5712904"/>
            <a:ext cx="179638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Head = Tail = 0 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20" name="Text Box 236"/>
          <p:cNvSpPr txBox="1">
            <a:spLocks noChangeArrowheads="1"/>
          </p:cNvSpPr>
          <p:nvPr/>
        </p:nvSpPr>
        <p:spPr bwMode="auto">
          <a:xfrm>
            <a:off x="6920575" y="5727176"/>
            <a:ext cx="17322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Head = Tail = 0</a:t>
            </a:r>
            <a:endParaRPr lang="en-US" altLang="zh-CN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121" name="Text Box 236"/>
          <p:cNvSpPr txBox="1">
            <a:spLocks noChangeArrowheads="1"/>
          </p:cNvSpPr>
          <p:nvPr/>
        </p:nvSpPr>
        <p:spPr bwMode="auto">
          <a:xfrm>
            <a:off x="5357817" y="5635960"/>
            <a:ext cx="10631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Head =0</a:t>
            </a:r>
          </a:p>
          <a:p>
            <a:pPr algn="l" eaLnBrk="0" hangingPunct="0"/>
            <a:r>
              <a:rPr lang="en-US" altLang="zh-CN" dirty="0" smtClean="0">
                <a:ea typeface="宋体" charset="-122"/>
              </a:rPr>
              <a:t>Tail = 1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0" name="Text Box 236"/>
          <p:cNvSpPr txBox="1">
            <a:spLocks noChangeArrowheads="1"/>
          </p:cNvSpPr>
          <p:nvPr/>
        </p:nvSpPr>
        <p:spPr bwMode="auto">
          <a:xfrm>
            <a:off x="5357835" y="1116354"/>
            <a:ext cx="264687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Head </a:t>
            </a:r>
            <a:r>
              <a:rPr lang="zh-CN" altLang="en-US" dirty="0" smtClean="0">
                <a:ea typeface="宋体" charset="-122"/>
              </a:rPr>
              <a:t>：第一个待读地址</a:t>
            </a:r>
            <a:endParaRPr lang="en-US" altLang="zh-CN" dirty="0" smtClean="0">
              <a:ea typeface="宋体" charset="-122"/>
            </a:endParaRPr>
          </a:p>
          <a:p>
            <a:pPr algn="l" eaLnBrk="0" hangingPunct="0"/>
            <a:r>
              <a:rPr lang="en-US" altLang="zh-CN" dirty="0" smtClean="0">
                <a:ea typeface="宋体" charset="-122"/>
              </a:rPr>
              <a:t>Tail</a:t>
            </a:r>
            <a:r>
              <a:rPr lang="zh-CN" altLang="en-US" dirty="0" smtClean="0">
                <a:ea typeface="宋体" charset="-122"/>
              </a:rPr>
              <a:t>：第一个可存入地址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3" name="Text Box 236"/>
          <p:cNvSpPr txBox="1">
            <a:spLocks noChangeArrowheads="1"/>
          </p:cNvSpPr>
          <p:nvPr/>
        </p:nvSpPr>
        <p:spPr bwMode="auto">
          <a:xfrm rot="16200000">
            <a:off x="3210962" y="3316925"/>
            <a:ext cx="1721946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4400" dirty="0" smtClean="0">
                <a:solidFill>
                  <a:srgbClr val="00B0F0"/>
                </a:solidFill>
                <a:ea typeface="宋体" charset="-122"/>
              </a:rPr>
              <a:t>empty</a:t>
            </a:r>
            <a:endParaRPr lang="en-US" altLang="zh-CN" sz="4400" dirty="0">
              <a:solidFill>
                <a:srgbClr val="00B0F0"/>
              </a:solidFill>
              <a:ea typeface="宋体" charset="-122"/>
            </a:endParaRPr>
          </a:p>
        </p:txBody>
      </p:sp>
      <p:cxnSp>
        <p:nvCxnSpPr>
          <p:cNvPr id="4" name="直接连接符 3"/>
          <p:cNvCxnSpPr>
            <a:stCxn id="12" idx="7"/>
          </p:cNvCxnSpPr>
          <p:nvPr/>
        </p:nvCxnSpPr>
        <p:spPr>
          <a:xfrm flipV="1">
            <a:off x="1461783" y="2143116"/>
            <a:ext cx="681325" cy="249491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" idx="5"/>
          </p:cNvCxnSpPr>
          <p:nvPr/>
        </p:nvCxnSpPr>
        <p:spPr>
          <a:xfrm>
            <a:off x="1461783" y="4956833"/>
            <a:ext cx="681325" cy="6153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20" idx="2"/>
            <a:endCxn id="119" idx="2"/>
          </p:cNvCxnSpPr>
          <p:nvPr/>
        </p:nvCxnSpPr>
        <p:spPr>
          <a:xfrm rot="5400000" flipH="1">
            <a:off x="5966654" y="4276452"/>
            <a:ext cx="14272" cy="3625840"/>
          </a:xfrm>
          <a:prstGeom prst="bentConnector3">
            <a:avLst>
              <a:gd name="adj1" fmla="val -1601738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w</a:t>
            </a:r>
            <a:r>
              <a:rPr lang="zh-CN" altLang="en-US" dirty="0" smtClean="0"/>
              <a:t>大小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6465107" y="3107529"/>
            <a:ext cx="2286016" cy="64294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6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7000892" y="1857364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7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16200000" flipH="1">
            <a:off x="7108049" y="3107529"/>
            <a:ext cx="2286016" cy="64294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36"/>
          <p:cNvSpPr txBox="1">
            <a:spLocks noChangeArrowheads="1"/>
          </p:cNvSpPr>
          <p:nvPr/>
        </p:nvSpPr>
        <p:spPr bwMode="auto">
          <a:xfrm>
            <a:off x="7643834" y="1857364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7" name="Text Box 236"/>
          <p:cNvSpPr txBox="1">
            <a:spLocks noChangeArrowheads="1"/>
          </p:cNvSpPr>
          <p:nvPr/>
        </p:nvSpPr>
        <p:spPr bwMode="auto">
          <a:xfrm>
            <a:off x="1857356" y="4929198"/>
            <a:ext cx="187102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dirty="0" smtClean="0">
                <a:ea typeface="宋体" charset="-122"/>
              </a:rPr>
              <a:t>w = 2</a:t>
            </a:r>
            <a:r>
              <a:rPr lang="en-US" altLang="zh-CN" sz="2400" baseline="30000" dirty="0" smtClean="0">
                <a:ea typeface="宋体" charset="-122"/>
              </a:rPr>
              <a:t>N</a:t>
            </a:r>
            <a:r>
              <a:rPr lang="en-US" altLang="zh-CN" sz="2400" dirty="0" smtClean="0">
                <a:ea typeface="宋体" charset="-122"/>
              </a:rPr>
              <a:t>-1 = 7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0" name="Text Box 236"/>
          <p:cNvSpPr txBox="1">
            <a:spLocks noChangeArrowheads="1"/>
          </p:cNvSpPr>
          <p:nvPr/>
        </p:nvSpPr>
        <p:spPr bwMode="auto">
          <a:xfrm>
            <a:off x="7143768" y="4929198"/>
            <a:ext cx="92845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dirty="0" smtClean="0">
                <a:ea typeface="宋体" charset="-122"/>
              </a:rPr>
              <a:t>w = 0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8" name="Text Box 236"/>
          <p:cNvSpPr txBox="1">
            <a:spLocks noChangeArrowheads="1"/>
          </p:cNvSpPr>
          <p:nvPr/>
        </p:nvSpPr>
        <p:spPr bwMode="auto">
          <a:xfrm>
            <a:off x="6858016" y="1428736"/>
            <a:ext cx="121058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000" dirty="0" smtClean="0">
                <a:ea typeface="宋体" charset="-122"/>
              </a:rPr>
              <a:t>停止发送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窗口扩大</a:t>
            </a:r>
            <a:r>
              <a:rPr lang="en-US" altLang="zh-CN" dirty="0" smtClean="0"/>
              <a:t>1</a:t>
            </a:r>
            <a:r>
              <a:rPr lang="zh-CN" altLang="en-US" dirty="0" smtClean="0"/>
              <a:t>格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6465107" y="3107529"/>
            <a:ext cx="2286016" cy="642942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6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70008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7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16200000" flipH="1">
            <a:off x="7108049" y="3107529"/>
            <a:ext cx="2286016" cy="64294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36"/>
          <p:cNvSpPr txBox="1">
            <a:spLocks noChangeArrowheads="1"/>
          </p:cNvSpPr>
          <p:nvPr/>
        </p:nvSpPr>
        <p:spPr bwMode="auto">
          <a:xfrm>
            <a:off x="3000364" y="5286388"/>
            <a:ext cx="56297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464579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36"/>
          <p:cNvSpPr txBox="1">
            <a:spLocks noChangeArrowheads="1"/>
          </p:cNvSpPr>
          <p:nvPr/>
        </p:nvSpPr>
        <p:spPr bwMode="auto">
          <a:xfrm>
            <a:off x="3143240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>
            <a:off x="7715272" y="1857364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7" name="Text Box 236"/>
          <p:cNvSpPr txBox="1">
            <a:spLocks noChangeArrowheads="1"/>
          </p:cNvSpPr>
          <p:nvPr/>
        </p:nvSpPr>
        <p:spPr bwMode="auto">
          <a:xfrm>
            <a:off x="7143768" y="4929198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1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窗口扩大</a:t>
            </a:r>
            <a:r>
              <a:rPr lang="en-US" altLang="zh-CN" dirty="0" smtClean="0"/>
              <a:t>2</a:t>
            </a:r>
            <a:r>
              <a:rPr lang="zh-CN" altLang="en-US" dirty="0" smtClean="0"/>
              <a:t>格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6465107" y="3107529"/>
            <a:ext cx="2286016" cy="642942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6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70008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7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16200000" flipH="1">
            <a:off x="7108049" y="3107529"/>
            <a:ext cx="2286016" cy="642942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36"/>
          <p:cNvSpPr txBox="1">
            <a:spLocks noChangeArrowheads="1"/>
          </p:cNvSpPr>
          <p:nvPr/>
        </p:nvSpPr>
        <p:spPr bwMode="auto">
          <a:xfrm rot="17461170">
            <a:off x="2516863" y="5723512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464579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36"/>
          <p:cNvSpPr txBox="1">
            <a:spLocks noChangeArrowheads="1"/>
          </p:cNvSpPr>
          <p:nvPr/>
        </p:nvSpPr>
        <p:spPr bwMode="auto">
          <a:xfrm>
            <a:off x="3143240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>
            <a:off x="77152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107521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36"/>
          <p:cNvSpPr txBox="1">
            <a:spLocks noChangeArrowheads="1"/>
          </p:cNvSpPr>
          <p:nvPr/>
        </p:nvSpPr>
        <p:spPr bwMode="auto">
          <a:xfrm>
            <a:off x="3786182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9" name="Text Box 236"/>
          <p:cNvSpPr txBox="1">
            <a:spLocks noChangeArrowheads="1"/>
          </p:cNvSpPr>
          <p:nvPr/>
        </p:nvSpPr>
        <p:spPr bwMode="auto">
          <a:xfrm>
            <a:off x="8358214" y="1857364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2" name="Text Box 236"/>
          <p:cNvSpPr txBox="1">
            <a:spLocks noChangeArrowheads="1"/>
          </p:cNvSpPr>
          <p:nvPr/>
        </p:nvSpPr>
        <p:spPr bwMode="auto">
          <a:xfrm>
            <a:off x="6858016" y="1428736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2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53" name="Text Box 236"/>
          <p:cNvSpPr txBox="1">
            <a:spLocks noChangeArrowheads="1"/>
          </p:cNvSpPr>
          <p:nvPr/>
        </p:nvSpPr>
        <p:spPr bwMode="auto">
          <a:xfrm rot="17356922">
            <a:off x="2925373" y="5143512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4" name="Text Box 236"/>
          <p:cNvSpPr txBox="1">
            <a:spLocks noChangeArrowheads="1"/>
          </p:cNvSpPr>
          <p:nvPr/>
        </p:nvSpPr>
        <p:spPr bwMode="auto">
          <a:xfrm rot="17461170">
            <a:off x="3159804" y="5794949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5" name="Text Box 236"/>
          <p:cNvSpPr txBox="1">
            <a:spLocks noChangeArrowheads="1"/>
          </p:cNvSpPr>
          <p:nvPr/>
        </p:nvSpPr>
        <p:spPr bwMode="auto">
          <a:xfrm rot="17356922">
            <a:off x="3568314" y="5214949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窗口滑动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矩形 90"/>
          <p:cNvSpPr/>
          <p:nvPr/>
        </p:nvSpPr>
        <p:spPr>
          <a:xfrm>
            <a:off x="2143108" y="2143116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143108" y="2571744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143108" y="5143512"/>
            <a:ext cx="1428760" cy="428628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43108" y="4714884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143108" y="4286256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143108" y="3857628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143108" y="3429000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143108" y="3000372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786182" y="2143116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86182" y="2571744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786182" y="5143512"/>
            <a:ext cx="1428760" cy="428628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786182" y="4714884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786182" y="4286256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86182" y="3857628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786182" y="3429000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786182" y="3000372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429256" y="2143116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429256" y="2571744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429256" y="5143512"/>
            <a:ext cx="1428760" cy="428628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429256" y="4714884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5429256" y="4286256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29256" y="3857628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429256" y="3429000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29256" y="3000372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072330" y="2143116"/>
            <a:ext cx="1428760" cy="4286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072330" y="2571744"/>
            <a:ext cx="1428760" cy="428628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72330" y="5143512"/>
            <a:ext cx="1428760" cy="428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072330" y="4714884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72330" y="4286256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072330" y="3857628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072330" y="3429000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72330" y="3000372"/>
            <a:ext cx="1428760" cy="428628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Frame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0" name="Text Box 236"/>
          <p:cNvSpPr txBox="1">
            <a:spLocks noChangeArrowheads="1"/>
          </p:cNvSpPr>
          <p:nvPr/>
        </p:nvSpPr>
        <p:spPr bwMode="auto">
          <a:xfrm>
            <a:off x="2428860" y="1643050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7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2" name="Text Box 236"/>
          <p:cNvSpPr txBox="1">
            <a:spLocks noChangeArrowheads="1"/>
          </p:cNvSpPr>
          <p:nvPr/>
        </p:nvSpPr>
        <p:spPr bwMode="auto">
          <a:xfrm>
            <a:off x="4071934" y="1643050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6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3" name="Text Box 236"/>
          <p:cNvSpPr txBox="1">
            <a:spLocks noChangeArrowheads="1"/>
          </p:cNvSpPr>
          <p:nvPr/>
        </p:nvSpPr>
        <p:spPr bwMode="auto">
          <a:xfrm>
            <a:off x="5715008" y="1643050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0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124" name="Text Box 236"/>
          <p:cNvSpPr txBox="1">
            <a:spLocks noChangeArrowheads="1"/>
          </p:cNvSpPr>
          <p:nvPr/>
        </p:nvSpPr>
        <p:spPr bwMode="auto">
          <a:xfrm>
            <a:off x="7429520" y="1643050"/>
            <a:ext cx="80342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dirty="0" smtClean="0">
                <a:ea typeface="宋体" charset="-122"/>
              </a:rPr>
              <a:t>w = 2</a:t>
            </a:r>
            <a:endParaRPr lang="en-US" altLang="zh-CN" sz="2000" dirty="0">
              <a:ea typeface="宋体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rot="5400000" flipH="1" flipV="1">
            <a:off x="1025092" y="3618322"/>
            <a:ext cx="2952000" cy="158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 flipH="1" flipV="1">
            <a:off x="2884166" y="3830950"/>
            <a:ext cx="2520000" cy="1588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差错重传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59343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464579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36"/>
          <p:cNvSpPr txBox="1">
            <a:spLocks noChangeArrowheads="1"/>
          </p:cNvSpPr>
          <p:nvPr/>
        </p:nvSpPr>
        <p:spPr bwMode="auto">
          <a:xfrm>
            <a:off x="3143240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107521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36"/>
          <p:cNvSpPr txBox="1">
            <a:spLocks noChangeArrowheads="1"/>
          </p:cNvSpPr>
          <p:nvPr/>
        </p:nvSpPr>
        <p:spPr bwMode="auto">
          <a:xfrm>
            <a:off x="3786182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4" name="Text Box 236"/>
          <p:cNvSpPr txBox="1">
            <a:spLocks noChangeArrowheads="1"/>
          </p:cNvSpPr>
          <p:nvPr/>
        </p:nvSpPr>
        <p:spPr bwMode="auto">
          <a:xfrm>
            <a:off x="4430824" y="4857760"/>
            <a:ext cx="59343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3679025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36"/>
          <p:cNvSpPr txBox="1">
            <a:spLocks noChangeArrowheads="1"/>
          </p:cNvSpPr>
          <p:nvPr/>
        </p:nvSpPr>
        <p:spPr bwMode="auto">
          <a:xfrm>
            <a:off x="4429124" y="4429132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2" name="Text Box 236"/>
          <p:cNvSpPr txBox="1">
            <a:spLocks noChangeArrowheads="1"/>
          </p:cNvSpPr>
          <p:nvPr/>
        </p:nvSpPr>
        <p:spPr bwMode="auto">
          <a:xfrm rot="17461170">
            <a:off x="2516863" y="5723512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 rot="17356922">
            <a:off x="2925373" y="5143512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5" name="Text Box 236"/>
          <p:cNvSpPr txBox="1">
            <a:spLocks noChangeArrowheads="1"/>
          </p:cNvSpPr>
          <p:nvPr/>
        </p:nvSpPr>
        <p:spPr bwMode="auto">
          <a:xfrm rot="17461170">
            <a:off x="3159804" y="5794949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9" name="Text Box 236"/>
          <p:cNvSpPr txBox="1">
            <a:spLocks noChangeArrowheads="1"/>
          </p:cNvSpPr>
          <p:nvPr/>
        </p:nvSpPr>
        <p:spPr bwMode="auto">
          <a:xfrm rot="17356922">
            <a:off x="3568314" y="5214949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 rot="17461170">
            <a:off x="4603827" y="3779298"/>
            <a:ext cx="93647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 smtClean="0">
                <a:ea typeface="宋体" charset="-122"/>
              </a:rPr>
              <a:t>N(R)</a:t>
            </a:r>
            <a:r>
              <a:rPr lang="zh-CN" altLang="en-US" sz="1600" dirty="0" smtClean="0">
                <a:ea typeface="宋体" charset="-122"/>
              </a:rPr>
              <a:t>＝</a:t>
            </a:r>
            <a:r>
              <a:rPr lang="en-US" altLang="zh-CN" sz="1600" dirty="0" smtClean="0">
                <a:ea typeface="宋体" charset="-122"/>
              </a:rPr>
              <a:t>2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52" name="Text Box 236"/>
          <p:cNvSpPr txBox="1">
            <a:spLocks noChangeArrowheads="1"/>
          </p:cNvSpPr>
          <p:nvPr/>
        </p:nvSpPr>
        <p:spPr bwMode="auto">
          <a:xfrm rot="17356922">
            <a:off x="5040559" y="3081046"/>
            <a:ext cx="57099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 smtClean="0">
                <a:ea typeface="宋体" charset="-122"/>
              </a:rPr>
              <a:t>REJ</a:t>
            </a:r>
            <a:endParaRPr lang="en-US" altLang="zh-CN" sz="1600" dirty="0">
              <a:ea typeface="宋体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6393669" y="3107528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236"/>
          <p:cNvSpPr txBox="1">
            <a:spLocks noChangeArrowheads="1"/>
          </p:cNvSpPr>
          <p:nvPr/>
        </p:nvSpPr>
        <p:spPr bwMode="auto">
          <a:xfrm>
            <a:off x="6931154" y="1878215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rot="16200000" flipH="1">
            <a:off x="7029475" y="3118541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36"/>
          <p:cNvSpPr txBox="1">
            <a:spLocks noChangeArrowheads="1"/>
          </p:cNvSpPr>
          <p:nvPr/>
        </p:nvSpPr>
        <p:spPr bwMode="auto">
          <a:xfrm>
            <a:off x="7565260" y="186837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687070" y="1654062"/>
            <a:ext cx="20717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687070" y="1500174"/>
            <a:ext cx="0" cy="307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236"/>
          <p:cNvSpPr txBox="1">
            <a:spLocks noChangeArrowheads="1"/>
          </p:cNvSpPr>
          <p:nvPr/>
        </p:nvSpPr>
        <p:spPr bwMode="auto">
          <a:xfrm>
            <a:off x="5786446" y="1286947"/>
            <a:ext cx="193995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 smtClean="0">
                <a:ea typeface="宋体" charset="-122"/>
              </a:rPr>
              <a:t>N</a:t>
            </a:r>
            <a:r>
              <a:rPr lang="zh-CN" altLang="en-US" sz="1600" dirty="0" smtClean="0">
                <a:ea typeface="宋体" charset="-122"/>
              </a:rPr>
              <a:t>＝</a:t>
            </a:r>
            <a:r>
              <a:rPr lang="en-US" altLang="zh-CN" sz="1600" dirty="0" smtClean="0">
                <a:ea typeface="宋体" charset="-122"/>
              </a:rPr>
              <a:t>2 </a:t>
            </a:r>
            <a:r>
              <a:rPr lang="zh-CN" altLang="en-US" sz="1600" dirty="0" smtClean="0">
                <a:ea typeface="宋体" charset="-122"/>
              </a:rPr>
              <a:t>开始连续重传</a:t>
            </a:r>
            <a:endParaRPr lang="en-US" altLang="zh-CN" sz="16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传输控制－</a:t>
            </a:r>
            <a:r>
              <a:rPr lang="en-US" altLang="zh-CN" dirty="0" smtClean="0"/>
              <a:t>SR ARQ</a:t>
            </a:r>
            <a:r>
              <a:rPr lang="zh-CN" altLang="en-US" dirty="0" smtClean="0"/>
              <a:t>差错重传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59343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 flipH="1" flipV="1">
            <a:off x="2464579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36"/>
          <p:cNvSpPr txBox="1">
            <a:spLocks noChangeArrowheads="1"/>
          </p:cNvSpPr>
          <p:nvPr/>
        </p:nvSpPr>
        <p:spPr bwMode="auto">
          <a:xfrm>
            <a:off x="3143240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rot="5400000" flipH="1" flipV="1">
            <a:off x="3107521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236"/>
          <p:cNvSpPr txBox="1">
            <a:spLocks noChangeArrowheads="1"/>
          </p:cNvSpPr>
          <p:nvPr/>
        </p:nvSpPr>
        <p:spPr bwMode="auto">
          <a:xfrm>
            <a:off x="3786182" y="485776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rot="5400000" flipH="1" flipV="1">
            <a:off x="3679025" y="3250405"/>
            <a:ext cx="2357454" cy="7143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236"/>
          <p:cNvSpPr txBox="1">
            <a:spLocks noChangeArrowheads="1"/>
          </p:cNvSpPr>
          <p:nvPr/>
        </p:nvSpPr>
        <p:spPr bwMode="auto">
          <a:xfrm>
            <a:off x="4429124" y="4429132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9" name="Text Box 236"/>
          <p:cNvSpPr txBox="1">
            <a:spLocks noChangeArrowheads="1"/>
          </p:cNvSpPr>
          <p:nvPr/>
        </p:nvSpPr>
        <p:spPr bwMode="auto">
          <a:xfrm rot="17461170">
            <a:off x="2516863" y="5723512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 rot="17356922">
            <a:off x="2925373" y="5143512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2" name="Text Box 236"/>
          <p:cNvSpPr txBox="1">
            <a:spLocks noChangeArrowheads="1"/>
          </p:cNvSpPr>
          <p:nvPr/>
        </p:nvSpPr>
        <p:spPr bwMode="auto">
          <a:xfrm rot="17461170">
            <a:off x="3159804" y="5794949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6" name="Text Box 236"/>
          <p:cNvSpPr txBox="1">
            <a:spLocks noChangeArrowheads="1"/>
          </p:cNvSpPr>
          <p:nvPr/>
        </p:nvSpPr>
        <p:spPr bwMode="auto">
          <a:xfrm rot="17356922">
            <a:off x="3568314" y="5214949"/>
            <a:ext cx="4443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RR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7" name="Text Box 236"/>
          <p:cNvSpPr txBox="1">
            <a:spLocks noChangeArrowheads="1"/>
          </p:cNvSpPr>
          <p:nvPr/>
        </p:nvSpPr>
        <p:spPr bwMode="auto">
          <a:xfrm rot="17461170">
            <a:off x="3731308" y="5866387"/>
            <a:ext cx="84189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N(R)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8" name="Text Box 236"/>
          <p:cNvSpPr txBox="1">
            <a:spLocks noChangeArrowheads="1"/>
          </p:cNvSpPr>
          <p:nvPr/>
        </p:nvSpPr>
        <p:spPr bwMode="auto">
          <a:xfrm rot="17356922">
            <a:off x="4039631" y="5130408"/>
            <a:ext cx="64472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SREJ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478634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窗口设计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1802" y="3786190"/>
            <a:ext cx="2969083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目标：最大吞吐性能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3500438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1214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技术参数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3214686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144808" y="178592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643174" y="178592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143240" y="178592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3645006" y="178592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145072" y="178592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785918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285984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786050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286115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786182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H="1">
            <a:off x="4286248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226"/>
          <p:cNvSpPr>
            <a:spLocks noChangeShapeType="1"/>
          </p:cNvSpPr>
          <p:nvPr/>
        </p:nvSpPr>
        <p:spPr bwMode="auto">
          <a:xfrm flipH="1" flipV="1">
            <a:off x="2285984" y="2428868"/>
            <a:ext cx="0" cy="194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>
            <a:off x="2214546" y="4357694"/>
            <a:ext cx="167866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size /r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2" name="Line 226"/>
          <p:cNvSpPr>
            <a:spLocks noChangeShapeType="1"/>
          </p:cNvSpPr>
          <p:nvPr/>
        </p:nvSpPr>
        <p:spPr bwMode="auto">
          <a:xfrm flipH="1" flipV="1">
            <a:off x="2786050" y="2428868"/>
            <a:ext cx="0" cy="194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3" name="Text Box 236"/>
          <p:cNvSpPr txBox="1">
            <a:spLocks noChangeArrowheads="1"/>
          </p:cNvSpPr>
          <p:nvPr/>
        </p:nvSpPr>
        <p:spPr bwMode="auto">
          <a:xfrm>
            <a:off x="3071802" y="3857628"/>
            <a:ext cx="578651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p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len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/c 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1000m/(2*10</a:t>
            </a:r>
            <a:r>
              <a:rPr lang="en-US" altLang="zh-CN" sz="2400" baseline="30000" dirty="0" smtClean="0">
                <a:latin typeface="Bookman Old Style" pitchFamily="18" charset="0"/>
                <a:ea typeface="宋体" charset="-122"/>
              </a:rPr>
              <a:t>8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m/s)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5 us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 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4" name="Text Box 236"/>
          <p:cNvSpPr txBox="1">
            <a:spLocks noChangeArrowheads="1"/>
          </p:cNvSpPr>
          <p:nvPr/>
        </p:nvSpPr>
        <p:spPr bwMode="auto">
          <a:xfrm>
            <a:off x="2428860" y="4786322"/>
            <a:ext cx="6429452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(1000+48 bit)/(9600 b/s)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109.167 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79" name="Text Box 236"/>
          <p:cNvSpPr txBox="1">
            <a:spLocks noChangeArrowheads="1"/>
          </p:cNvSpPr>
          <p:nvPr/>
        </p:nvSpPr>
        <p:spPr bwMode="auto">
          <a:xfrm>
            <a:off x="2051720" y="5214950"/>
            <a:ext cx="442915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‘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48 bit/9600 b/s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5 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85" name="Line 226"/>
          <p:cNvSpPr>
            <a:spLocks noChangeShapeType="1"/>
          </p:cNvSpPr>
          <p:nvPr/>
        </p:nvSpPr>
        <p:spPr bwMode="auto">
          <a:xfrm flipH="1" flipV="1">
            <a:off x="3000364" y="3500438"/>
            <a:ext cx="0" cy="468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285984" y="421481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428860" y="3786190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3000364" y="378619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285984" y="2071678"/>
            <a:ext cx="500066" cy="214314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ysClr val="windowText" lastClr="000000"/>
                </a:solidFill>
              </a:rPr>
              <a:t>size</a:t>
            </a:r>
            <a:endParaRPr lang="zh-CN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 rot="16200000">
            <a:off x="677744" y="2751225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i="1" dirty="0" err="1" smtClean="0">
                <a:latin typeface="Bookman Old Style" pitchFamily="18" charset="0"/>
                <a:ea typeface="宋体" charset="-122"/>
              </a:rPr>
              <a:t>len</a:t>
            </a:r>
            <a:endParaRPr lang="zh-CN" alt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8036743" y="4295192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915184" y="5214950"/>
            <a:ext cx="642942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572132" y="5643578"/>
            <a:ext cx="285752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0985" y="2490615"/>
            <a:ext cx="5210105" cy="805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179512" y="4415439"/>
            <a:ext cx="200567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dirty="0" smtClean="0">
                <a:latin typeface="Bookman Old Style" pitchFamily="18" charset="0"/>
                <a:ea typeface="宋体" charset="-122"/>
              </a:rPr>
              <a:t>信息长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125 B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427557" y="5195618"/>
            <a:ext cx="162416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400" dirty="0" smtClean="0">
                <a:latin typeface="Bookman Old Style" pitchFamily="18" charset="0"/>
                <a:ea typeface="宋体" charset="-122"/>
              </a:rPr>
              <a:t>信息长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0 B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3500438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1214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的窗口，设</a:t>
            </a:r>
            <a:r>
              <a:rPr lang="en-US" altLang="zh-CN" dirty="0" smtClean="0"/>
              <a:t>w=3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3214686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7136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 smtClean="0">
                <a:latin typeface="Bookman Old Style" pitchFamily="18" charset="0"/>
                <a:ea typeface="宋体" charset="-122"/>
              </a:rPr>
              <a:t>W</a:t>
            </a:r>
            <a:r>
              <a:rPr lang="zh-CN" altLang="en-US" sz="1600" dirty="0" smtClean="0">
                <a:latin typeface="Bookman Old Style" pitchFamily="18" charset="0"/>
                <a:ea typeface="宋体" charset="-122"/>
              </a:rPr>
              <a:t>＝</a:t>
            </a:r>
            <a:r>
              <a:rPr lang="en-US" altLang="zh-CN" sz="1600" dirty="0" smtClean="0">
                <a:latin typeface="Bookman Old Style" pitchFamily="18" charset="0"/>
                <a:ea typeface="宋体" charset="-122"/>
              </a:rPr>
              <a:t>3</a:t>
            </a:r>
            <a:endParaRPr lang="en-US" altLang="zh-CN" sz="16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144808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643174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143240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3645006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1450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1785918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285984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786050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286115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3786182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 flipH="1" flipV="1">
            <a:off x="2536017" y="2821777"/>
            <a:ext cx="1214446" cy="142876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 flipH="1" flipV="1">
            <a:off x="3036083" y="2821776"/>
            <a:ext cx="1214447" cy="142880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3464711" y="2821777"/>
            <a:ext cx="1214446" cy="142876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H="1">
            <a:off x="4286248" y="2786058"/>
            <a:ext cx="1214446" cy="21431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226"/>
          <p:cNvSpPr>
            <a:spLocks noChangeShapeType="1"/>
          </p:cNvSpPr>
          <p:nvPr/>
        </p:nvSpPr>
        <p:spPr bwMode="auto">
          <a:xfrm flipH="1" flipV="1">
            <a:off x="2285984" y="2428868"/>
            <a:ext cx="0" cy="2643206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0" name="Line 226"/>
          <p:cNvSpPr>
            <a:spLocks noChangeShapeType="1"/>
          </p:cNvSpPr>
          <p:nvPr/>
        </p:nvSpPr>
        <p:spPr bwMode="auto">
          <a:xfrm flipH="1" flipV="1">
            <a:off x="3357554" y="2357430"/>
            <a:ext cx="0" cy="2000264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>
            <a:off x="1857356" y="5072074"/>
            <a:ext cx="248657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109.167 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2" name="Line 226"/>
          <p:cNvSpPr>
            <a:spLocks noChangeShapeType="1"/>
          </p:cNvSpPr>
          <p:nvPr/>
        </p:nvSpPr>
        <p:spPr bwMode="auto">
          <a:xfrm flipH="1" flipV="1">
            <a:off x="2786050" y="2428868"/>
            <a:ext cx="0" cy="2643206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3" name="Text Box 236"/>
          <p:cNvSpPr txBox="1">
            <a:spLocks noChangeArrowheads="1"/>
          </p:cNvSpPr>
          <p:nvPr/>
        </p:nvSpPr>
        <p:spPr bwMode="auto">
          <a:xfrm>
            <a:off x="2857488" y="4572008"/>
            <a:ext cx="153591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p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5us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 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78" name="Text Box 236"/>
          <p:cNvSpPr txBox="1">
            <a:spLocks noChangeArrowheads="1"/>
          </p:cNvSpPr>
          <p:nvPr/>
        </p:nvSpPr>
        <p:spPr bwMode="auto">
          <a:xfrm>
            <a:off x="3428992" y="3714752"/>
            <a:ext cx="442915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a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2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p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+ 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+ 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'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114.177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ms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 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85" name="Line 226"/>
          <p:cNvSpPr>
            <a:spLocks noChangeShapeType="1"/>
          </p:cNvSpPr>
          <p:nvPr/>
        </p:nvSpPr>
        <p:spPr bwMode="auto">
          <a:xfrm flipH="1" flipV="1">
            <a:off x="3071802" y="3571876"/>
            <a:ext cx="0" cy="107157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>
            <a:off x="2285984" y="492919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285984" y="3927478"/>
            <a:ext cx="1071570" cy="15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2428860" y="4572008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10800000" flipV="1">
            <a:off x="3071802" y="4572008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5940152" y="4176417"/>
            <a:ext cx="857256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1848806" y="5517232"/>
            <a:ext cx="164307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'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5 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4786314" y="4469121"/>
            <a:ext cx="285752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a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/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1.047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第三章 通信网控制与信令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034" y="3143248"/>
            <a:ext cx="1939888" cy="1857388"/>
            <a:chOff x="928662" y="3143248"/>
            <a:chExt cx="3066378" cy="2786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立方体 5"/>
            <p:cNvSpPr/>
            <p:nvPr/>
          </p:nvSpPr>
          <p:spPr>
            <a:xfrm>
              <a:off x="1142976" y="3143248"/>
              <a:ext cx="2759900" cy="257176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7" name="立方体 6"/>
            <p:cNvSpPr/>
            <p:nvPr/>
          </p:nvSpPr>
          <p:spPr>
            <a:xfrm>
              <a:off x="928662" y="5286388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物理层</a:t>
              </a:r>
              <a:endParaRPr lang="zh-CN" altLang="en-US" sz="1000" dirty="0"/>
            </a:p>
          </p:txBody>
        </p:sp>
        <p:sp>
          <p:nvSpPr>
            <p:cNvPr id="8" name="立方体 7"/>
            <p:cNvSpPr/>
            <p:nvPr/>
          </p:nvSpPr>
          <p:spPr>
            <a:xfrm>
              <a:off x="928662" y="4857760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ATM</a:t>
              </a:r>
              <a:r>
                <a:rPr lang="zh-CN" altLang="en-US" sz="1000" dirty="0" smtClean="0"/>
                <a:t>层</a:t>
              </a:r>
              <a:endParaRPr lang="zh-CN" altLang="en-US" sz="1000" dirty="0"/>
            </a:p>
          </p:txBody>
        </p:sp>
        <p:sp>
          <p:nvSpPr>
            <p:cNvPr id="9" name="立方体 8"/>
            <p:cNvSpPr/>
            <p:nvPr/>
          </p:nvSpPr>
          <p:spPr>
            <a:xfrm>
              <a:off x="928662" y="4429132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AAL</a:t>
              </a:r>
              <a:endParaRPr lang="zh-CN" altLang="en-US" sz="1000" dirty="0"/>
            </a:p>
          </p:txBody>
        </p:sp>
        <p:sp>
          <p:nvSpPr>
            <p:cNvPr id="10" name="立方体 9"/>
            <p:cNvSpPr/>
            <p:nvPr/>
          </p:nvSpPr>
          <p:spPr>
            <a:xfrm>
              <a:off x="928662" y="4000504"/>
              <a:ext cx="1143008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高层</a:t>
              </a:r>
              <a:endParaRPr lang="zh-CN" altLang="en-US" sz="1000" dirty="0"/>
            </a:p>
          </p:txBody>
        </p:sp>
        <p:sp>
          <p:nvSpPr>
            <p:cNvPr id="11" name="立方体 10"/>
            <p:cNvSpPr/>
            <p:nvPr/>
          </p:nvSpPr>
          <p:spPr>
            <a:xfrm>
              <a:off x="1857356" y="4000504"/>
              <a:ext cx="1143008" cy="642942"/>
            </a:xfrm>
            <a:prstGeom prst="cube">
              <a:avLst>
                <a:gd name="adj" fmla="val 33672"/>
              </a:avLst>
            </a:prstGeom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高层</a:t>
              </a:r>
              <a:endParaRPr lang="zh-CN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4082" y="3952643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用户面</a:t>
              </a:r>
              <a:endParaRPr lang="zh-CN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62775" y="3951368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控制面</a:t>
              </a:r>
              <a:endParaRPr lang="zh-CN" altLang="en-US" sz="1000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592992" y="3571876"/>
              <a:ext cx="1836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 flipH="1" flipV="1">
              <a:off x="2571736" y="4429132"/>
              <a:ext cx="17145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5400000">
              <a:off x="3000364" y="4000504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>
              <a:off x="3000364" y="4429132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3000364" y="4857760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2071670" y="3571876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71670" y="3428999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管理面</a:t>
              </a:r>
              <a:endParaRPr lang="zh-CN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0430" y="3857628"/>
              <a:ext cx="4946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面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管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理</a:t>
              </a:r>
              <a:endParaRPr lang="zh-CN" altLang="en-US" sz="1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1803" y="4261972"/>
              <a:ext cx="4946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层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管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理</a:t>
              </a:r>
              <a:endParaRPr lang="zh-CN" altLang="en-US" sz="10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429520" y="3714752"/>
            <a:ext cx="1310625" cy="1285884"/>
            <a:chOff x="7215206" y="4857760"/>
            <a:chExt cx="1310625" cy="12858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立方体 22"/>
            <p:cNvSpPr/>
            <p:nvPr/>
          </p:nvSpPr>
          <p:spPr>
            <a:xfrm>
              <a:off x="7215206" y="5715016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物理层</a:t>
              </a:r>
              <a:endParaRPr lang="zh-CN" altLang="en-US" sz="1000" dirty="0"/>
            </a:p>
          </p:txBody>
        </p:sp>
        <p:sp>
          <p:nvSpPr>
            <p:cNvPr id="24" name="立方体 23"/>
            <p:cNvSpPr/>
            <p:nvPr/>
          </p:nvSpPr>
          <p:spPr>
            <a:xfrm>
              <a:off x="7215206" y="5429264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ATM</a:t>
              </a:r>
              <a:r>
                <a:rPr lang="zh-CN" altLang="en-US" sz="1000" dirty="0" smtClean="0"/>
                <a:t>层</a:t>
              </a:r>
              <a:endParaRPr lang="zh-CN" altLang="en-US" sz="1000" dirty="0"/>
            </a:p>
          </p:txBody>
        </p:sp>
        <p:sp>
          <p:nvSpPr>
            <p:cNvPr id="25" name="立方体 24"/>
            <p:cNvSpPr/>
            <p:nvPr/>
          </p:nvSpPr>
          <p:spPr>
            <a:xfrm>
              <a:off x="7215206" y="5143512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AAL</a:t>
              </a:r>
              <a:endParaRPr lang="zh-CN" altLang="en-US" sz="1000" dirty="0"/>
            </a:p>
          </p:txBody>
        </p:sp>
        <p:sp>
          <p:nvSpPr>
            <p:cNvPr id="26" name="立方体 25"/>
            <p:cNvSpPr/>
            <p:nvPr/>
          </p:nvSpPr>
          <p:spPr>
            <a:xfrm>
              <a:off x="7802727" y="4857760"/>
              <a:ext cx="723103" cy="428628"/>
            </a:xfrm>
            <a:prstGeom prst="cube">
              <a:avLst>
                <a:gd name="adj" fmla="val 33672"/>
              </a:avLst>
            </a:prstGeom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高层</a:t>
              </a:r>
              <a:endParaRPr lang="zh-CN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3500438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1214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的长时延场景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3214686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7136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dirty="0" smtClean="0">
                <a:latin typeface="Bookman Old Style" pitchFamily="18" charset="0"/>
                <a:ea typeface="宋体" charset="-122"/>
              </a:rPr>
              <a:t>W</a:t>
            </a:r>
            <a:r>
              <a:rPr lang="zh-CN" altLang="en-US" sz="1600" dirty="0" smtClean="0">
                <a:latin typeface="Bookman Old Style" pitchFamily="18" charset="0"/>
                <a:ea typeface="宋体" charset="-122"/>
              </a:rPr>
              <a:t>＝</a:t>
            </a:r>
            <a:r>
              <a:rPr lang="en-US" altLang="zh-CN" sz="1600" dirty="0" smtClean="0">
                <a:latin typeface="Bookman Old Style" pitchFamily="18" charset="0"/>
                <a:ea typeface="宋体" charset="-122"/>
              </a:rPr>
              <a:t>3</a:t>
            </a:r>
            <a:endParaRPr lang="en-US" altLang="zh-CN" sz="16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144808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643174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143240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643438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5143504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2143108" y="2428868"/>
            <a:ext cx="1214446" cy="9286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643174" y="2428868"/>
            <a:ext cx="1214446" cy="9286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3143240" y="2428868"/>
            <a:ext cx="1214446" cy="9286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5179223" y="2393149"/>
            <a:ext cx="1214446" cy="10001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5750727" y="2393149"/>
            <a:ext cx="1214446" cy="100013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5400000" flipH="1" flipV="1">
            <a:off x="3607587" y="2393149"/>
            <a:ext cx="1214446" cy="1000132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rot="5400000" flipH="1" flipV="1">
            <a:off x="4572000" y="2428868"/>
            <a:ext cx="1214446" cy="928694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 flipH="1" flipV="1">
            <a:off x="4071934" y="2428868"/>
            <a:ext cx="1214446" cy="928694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rot="16200000" flipH="1">
            <a:off x="4643438" y="2428868"/>
            <a:ext cx="1214446" cy="92869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226"/>
          <p:cNvSpPr>
            <a:spLocks noChangeShapeType="1"/>
          </p:cNvSpPr>
          <p:nvPr/>
        </p:nvSpPr>
        <p:spPr bwMode="auto">
          <a:xfrm flipH="1" flipV="1">
            <a:off x="2285984" y="2428868"/>
            <a:ext cx="0" cy="3500462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0" name="Line 226"/>
          <p:cNvSpPr>
            <a:spLocks noChangeShapeType="1"/>
          </p:cNvSpPr>
          <p:nvPr/>
        </p:nvSpPr>
        <p:spPr bwMode="auto">
          <a:xfrm flipH="1" flipV="1">
            <a:off x="3214678" y="3500438"/>
            <a:ext cx="0" cy="928694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1" name="Text Box 236"/>
          <p:cNvSpPr txBox="1">
            <a:spLocks noChangeArrowheads="1"/>
          </p:cNvSpPr>
          <p:nvPr/>
        </p:nvSpPr>
        <p:spPr bwMode="auto">
          <a:xfrm>
            <a:off x="2285984" y="5500702"/>
            <a:ext cx="35939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2" name="Line 226"/>
          <p:cNvSpPr>
            <a:spLocks noChangeShapeType="1"/>
          </p:cNvSpPr>
          <p:nvPr/>
        </p:nvSpPr>
        <p:spPr bwMode="auto">
          <a:xfrm flipH="1" flipV="1">
            <a:off x="2786050" y="2357430"/>
            <a:ext cx="0" cy="257176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53" name="Text Box 236"/>
          <p:cNvSpPr txBox="1">
            <a:spLocks noChangeArrowheads="1"/>
          </p:cNvSpPr>
          <p:nvPr/>
        </p:nvSpPr>
        <p:spPr bwMode="auto">
          <a:xfrm>
            <a:off x="2928926" y="4572008"/>
            <a:ext cx="5572164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p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2*36000 km/ (2*10</a:t>
            </a:r>
            <a:r>
              <a:rPr lang="en-US" altLang="zh-CN" sz="2400" baseline="30000" dirty="0" smtClean="0">
                <a:latin typeface="Bookman Old Style" pitchFamily="18" charset="0"/>
                <a:ea typeface="宋体" charset="-122"/>
              </a:rPr>
              <a:t>8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m/s)</a:t>
            </a:r>
          </a:p>
          <a:p>
            <a:pPr algn="l"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  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360 </a:t>
            </a:r>
            <a:r>
              <a:rPr lang="en-US" altLang="zh-CN" sz="2400" dirty="0" err="1" smtClean="0">
                <a:latin typeface="Bookman Old Style" pitchFamily="18" charset="0"/>
                <a:ea typeface="宋体" charset="-122"/>
              </a:rPr>
              <a:t>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4" name="Text Box 236"/>
          <p:cNvSpPr txBox="1">
            <a:spLocks noChangeArrowheads="1"/>
          </p:cNvSpPr>
          <p:nvPr/>
        </p:nvSpPr>
        <p:spPr bwMode="auto">
          <a:xfrm>
            <a:off x="2571736" y="5539103"/>
            <a:ext cx="185624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109 ms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56" name="Text Box 236"/>
          <p:cNvSpPr txBox="1">
            <a:spLocks noChangeArrowheads="1"/>
          </p:cNvSpPr>
          <p:nvPr/>
        </p:nvSpPr>
        <p:spPr bwMode="auto">
          <a:xfrm>
            <a:off x="5715008" y="1428736"/>
            <a:ext cx="271464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400" dirty="0" smtClean="0">
                <a:latin typeface="Bookman Old Style" pitchFamily="18" charset="0"/>
                <a:ea typeface="宋体" charset="-122"/>
              </a:rPr>
              <a:t>同步卫星轨道？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69" name="Text Box 236"/>
          <p:cNvSpPr txBox="1">
            <a:spLocks noChangeArrowheads="1"/>
          </p:cNvSpPr>
          <p:nvPr/>
        </p:nvSpPr>
        <p:spPr bwMode="auto">
          <a:xfrm>
            <a:off x="4786314" y="3500438"/>
            <a:ext cx="392909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a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2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p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+ 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+ 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baseline="-25000" dirty="0" smtClean="0">
                <a:latin typeface="Bookman Old Style" pitchFamily="18" charset="0"/>
                <a:ea typeface="宋体" charset="-122"/>
              </a:rPr>
              <a:t> ' 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844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ms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 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  <p:sp>
        <p:nvSpPr>
          <p:cNvPr id="70" name="Line 226"/>
          <p:cNvSpPr>
            <a:spLocks noChangeShapeType="1"/>
          </p:cNvSpPr>
          <p:nvPr/>
        </p:nvSpPr>
        <p:spPr bwMode="auto">
          <a:xfrm flipH="1" flipV="1">
            <a:off x="4714876" y="2285992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3" name="Text Box 236"/>
          <p:cNvSpPr txBox="1">
            <a:spLocks noChangeArrowheads="1"/>
          </p:cNvSpPr>
          <p:nvPr/>
        </p:nvSpPr>
        <p:spPr bwMode="auto">
          <a:xfrm>
            <a:off x="4786314" y="3929066"/>
            <a:ext cx="285752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a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/</a:t>
            </a:r>
            <a:r>
              <a:rPr lang="en-US" altLang="zh-CN" sz="2400" i="1" dirty="0" err="1" smtClean="0">
                <a:latin typeface="Bookman Old Style" pitchFamily="18" charset="0"/>
                <a:ea typeface="宋体" charset="-122"/>
              </a:rPr>
              <a:t>t</a:t>
            </a:r>
            <a:r>
              <a:rPr lang="en-US" altLang="zh-CN" sz="2400" i="1" baseline="-25000" dirty="0" err="1" smtClean="0">
                <a:latin typeface="Bookman Old Style" pitchFamily="18" charset="0"/>
                <a:ea typeface="宋体" charset="-122"/>
              </a:rPr>
              <a:t>f</a:t>
            </a:r>
            <a:r>
              <a:rPr lang="en-US" altLang="zh-CN" sz="2400" i="1" dirty="0" smtClean="0">
                <a:latin typeface="Bookman Old Style" pitchFamily="18" charset="0"/>
                <a:ea typeface="宋体" charset="-122"/>
              </a:rPr>
              <a:t> = </a:t>
            </a:r>
            <a:r>
              <a:rPr lang="en-US" altLang="zh-CN" sz="2400" dirty="0" smtClean="0">
                <a:latin typeface="Bookman Old Style" pitchFamily="18" charset="0"/>
                <a:ea typeface="宋体" charset="-122"/>
              </a:rPr>
              <a:t>7.7</a:t>
            </a:r>
            <a:endParaRPr lang="en-US" altLang="zh-CN" sz="2400" dirty="0">
              <a:latin typeface="Bookman Old Style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 sz="4000" dirty="0">
                <a:solidFill>
                  <a:schemeClr val="tx1"/>
                </a:solidFill>
                <a:ea typeface="新細明體" pitchFamily="18" charset="-120"/>
              </a:rPr>
              <a:t>Sliding Window Utilization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876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b="1" dirty="0">
                <a:solidFill>
                  <a:sysClr val="windowText" lastClr="000000"/>
                </a:solidFill>
                <a:ea typeface="新細明體" pitchFamily="18" charset="-120"/>
              </a:rPr>
              <a:t>Window size W, transmission time = 1, propagation time = a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b="1" dirty="0">
                <a:solidFill>
                  <a:sysClr val="windowText" lastClr="000000"/>
                </a:solidFill>
                <a:ea typeface="新細明體" pitchFamily="18" charset="-120"/>
              </a:rPr>
              <a:t>Case 1: W &gt;= 2a + 1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b="1" dirty="0">
                <a:solidFill>
                  <a:sysClr val="windowText" lastClr="000000"/>
                </a:solidFill>
                <a:ea typeface="新細明體" pitchFamily="18" charset="-120"/>
              </a:rPr>
              <a:t>Sender </a:t>
            </a:r>
            <a:r>
              <a:rPr lang="en-US" altLang="zh-TW" sz="2400" b="1" dirty="0" smtClean="0">
                <a:solidFill>
                  <a:sysClr val="windowText" lastClr="000000"/>
                </a:solidFill>
                <a:ea typeface="新細明體" pitchFamily="18" charset="-120"/>
              </a:rPr>
              <a:t>can </a:t>
            </a:r>
            <a:r>
              <a:rPr lang="en-US" altLang="zh-TW" sz="2400" b="1" dirty="0">
                <a:solidFill>
                  <a:sysClr val="windowText" lastClr="000000"/>
                </a:solidFill>
                <a:ea typeface="新細明體" pitchFamily="18" charset="-120"/>
              </a:rPr>
              <a:t>transmit continuously with no pause and normalized throughput is 1.0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TW" sz="2800" b="1" dirty="0">
                <a:solidFill>
                  <a:sysClr val="windowText" lastClr="000000"/>
                </a:solidFill>
                <a:ea typeface="新細明體" pitchFamily="18" charset="-120"/>
              </a:rPr>
              <a:t>Case 2: W &lt; 2a + 1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b="1" dirty="0">
                <a:solidFill>
                  <a:sysClr val="windowText" lastClr="000000"/>
                </a:solidFill>
                <a:ea typeface="新細明體" pitchFamily="18" charset="-120"/>
              </a:rPr>
              <a:t>Sender </a:t>
            </a:r>
            <a:r>
              <a:rPr lang="en-US" altLang="zh-TW" sz="2400" b="1" dirty="0" smtClean="0">
                <a:solidFill>
                  <a:sysClr val="windowText" lastClr="000000"/>
                </a:solidFill>
                <a:ea typeface="新細明體" pitchFamily="18" charset="-120"/>
              </a:rPr>
              <a:t>exhausts </a:t>
            </a:r>
            <a:r>
              <a:rPr lang="en-US" altLang="zh-TW" sz="2400" b="1" dirty="0">
                <a:solidFill>
                  <a:sysClr val="windowText" lastClr="000000"/>
                </a:solidFill>
                <a:ea typeface="新細明體" pitchFamily="18" charset="-120"/>
              </a:rPr>
              <a:t>its window at t = W and cannot send additional frames until t = 2a + 1.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zh-TW" sz="2400" b="1" dirty="0">
                <a:solidFill>
                  <a:sysClr val="windowText" lastClr="000000"/>
                </a:solidFill>
                <a:ea typeface="新細明體" pitchFamily="18" charset="-120"/>
              </a:rPr>
              <a:t>Normalized throughput is W / (2a+1)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535785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最佳窗口值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00364" y="3786190"/>
            <a:ext cx="1572097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W 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2</a:t>
            </a:r>
            <a:r>
              <a:rPr lang="en-US" altLang="zh-CN" sz="2400" b="1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+ 1</a:t>
            </a:r>
            <a:endParaRPr lang="zh-CN" altLang="en-US" sz="2400" b="1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76" y="3786190"/>
            <a:ext cx="1695913" cy="461665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 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RTT</a:t>
            </a:r>
            <a:r>
              <a:rPr lang="en-US" altLang="zh-CN" sz="2400" b="1" baseline="-250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/ </a:t>
            </a:r>
            <a:r>
              <a:rPr lang="en-US" altLang="zh-CN" sz="2400" b="1" i="1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baseline="-25000" dirty="0" err="1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</a:t>
            </a:r>
            <a:endParaRPr lang="zh-CN" altLang="en-US" sz="2400" b="1" baseline="-250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1000108"/>
            <a:ext cx="431482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429132"/>
            <a:ext cx="5219700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5572164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有差错时性能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1802" y="3786190"/>
            <a:ext cx="3278462" cy="461665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仿宋_GB2312" pitchFamily="49" charset="-122"/>
                <a:ea typeface="仿宋_GB2312" pitchFamily="49" charset="-122"/>
              </a:rPr>
              <a:t>窗口越大，重传数越多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3500438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1214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差错场景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3214686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31133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 dirty="0" smtClean="0">
                <a:ea typeface="宋体" charset="-122"/>
              </a:rPr>
              <a:t>N</a:t>
            </a:r>
            <a:r>
              <a:rPr lang="zh-CN" altLang="en-US" sz="1600" dirty="0" smtClean="0">
                <a:ea typeface="宋体" charset="-122"/>
              </a:rPr>
              <a:t>个等长数据帧，单帧出错率为</a:t>
            </a:r>
            <a:r>
              <a:rPr lang="en-US" altLang="zh-CN" sz="1600" i="1" dirty="0" smtClean="0">
                <a:ea typeface="宋体" charset="-122"/>
              </a:rPr>
              <a:t>p</a:t>
            </a:r>
            <a:endParaRPr lang="en-US" altLang="zh-CN" sz="1600" i="1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2285984" y="2285992"/>
            <a:ext cx="4929222" cy="1214446"/>
            <a:chOff x="2285984" y="2285992"/>
            <a:chExt cx="4929222" cy="2286016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H="1">
              <a:off x="146444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217882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H="1">
              <a:off x="289320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6200000" flipH="1">
              <a:off x="360758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 flipH="1">
              <a:off x="432196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03634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575072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6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2" name="Text Box 236"/>
          <p:cNvSpPr txBox="1">
            <a:spLocks noChangeArrowheads="1"/>
          </p:cNvSpPr>
          <p:nvPr/>
        </p:nvSpPr>
        <p:spPr bwMode="auto">
          <a:xfrm>
            <a:off x="6929454" y="1857364"/>
            <a:ext cx="36420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…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9" name="Text Box 236"/>
          <p:cNvSpPr txBox="1">
            <a:spLocks noChangeArrowheads="1"/>
          </p:cNvSpPr>
          <p:nvPr/>
        </p:nvSpPr>
        <p:spPr bwMode="auto">
          <a:xfrm>
            <a:off x="2000232" y="3714752"/>
            <a:ext cx="4937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Case 1: 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zh-CN" altLang="en-US" dirty="0" smtClean="0">
                <a:ea typeface="宋体" charset="-122"/>
              </a:rPr>
              <a:t>个帧全部正确接收到的概率： </a:t>
            </a:r>
            <a:r>
              <a:rPr lang="en-US" altLang="zh-CN" dirty="0" smtClean="0">
                <a:ea typeface="宋体" charset="-122"/>
              </a:rPr>
              <a:t>(1-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baseline="30000" dirty="0" smtClean="0">
                <a:ea typeface="宋体" charset="-122"/>
              </a:rPr>
              <a:t>N</a:t>
            </a:r>
            <a:endParaRPr lang="en-US" altLang="zh-CN" i="1" baseline="30000" dirty="0">
              <a:ea typeface="宋体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43042" y="421481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BER=10</a:t>
            </a:r>
            <a:r>
              <a:rPr lang="en-US" altLang="zh-CN" baseline="30000" dirty="0" smtClean="0"/>
              <a:t>-4</a:t>
            </a:r>
            <a:endParaRPr lang="en-US" altLang="zh-CN" baseline="30000" dirty="0"/>
          </a:p>
        </p:txBody>
      </p:sp>
      <p:sp>
        <p:nvSpPr>
          <p:cNvPr id="62" name="矩形 61"/>
          <p:cNvSpPr/>
          <p:nvPr/>
        </p:nvSpPr>
        <p:spPr>
          <a:xfrm>
            <a:off x="1714480" y="4572008"/>
            <a:ext cx="498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dirty="0" smtClean="0"/>
              <a:t> = 1- (1-10</a:t>
            </a:r>
            <a:r>
              <a:rPr lang="en-US" altLang="zh-CN" baseline="30000" dirty="0" smtClean="0"/>
              <a:t>-4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1000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= 0.095</a:t>
            </a:r>
            <a:r>
              <a:rPr lang="zh-CN" altLang="en-US" dirty="0" smtClean="0"/>
              <a:t>，如果帧长为</a:t>
            </a:r>
            <a:r>
              <a:rPr lang="en-US" altLang="zh-CN" dirty="0" smtClean="0"/>
              <a:t>1000 bit</a:t>
            </a:r>
            <a:endParaRPr lang="en-US" altLang="zh-CN" baseline="30000" dirty="0"/>
          </a:p>
        </p:txBody>
      </p:sp>
      <p:sp>
        <p:nvSpPr>
          <p:cNvPr id="63" name="矩形 62"/>
          <p:cNvSpPr/>
          <p:nvPr/>
        </p:nvSpPr>
        <p:spPr>
          <a:xfrm>
            <a:off x="1000100" y="421481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]</a:t>
            </a:r>
            <a:endParaRPr lang="en-US" altLang="zh-CN" baseline="30000" dirty="0"/>
          </a:p>
        </p:txBody>
      </p:sp>
      <p:sp>
        <p:nvSpPr>
          <p:cNvPr id="64" name="矩形 63"/>
          <p:cNvSpPr/>
          <p:nvPr/>
        </p:nvSpPr>
        <p:spPr>
          <a:xfrm>
            <a:off x="1714480" y="5000636"/>
            <a:ext cx="846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(1-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N</a:t>
            </a:r>
            <a:endParaRPr lang="en-US" altLang="zh-CN" i="1" baseline="30000" dirty="0"/>
          </a:p>
        </p:txBody>
      </p:sp>
      <p:sp>
        <p:nvSpPr>
          <p:cNvPr id="65" name="矩形 64"/>
          <p:cNvSpPr/>
          <p:nvPr/>
        </p:nvSpPr>
        <p:spPr>
          <a:xfrm>
            <a:off x="2500298" y="5000636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= 0.67,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4</a:t>
            </a:r>
            <a:endParaRPr lang="en-US" altLang="zh-CN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3500438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12144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GBN ARQ</a:t>
            </a:r>
            <a:r>
              <a:rPr lang="zh-CN" altLang="en-US" dirty="0" smtClean="0"/>
              <a:t>差错场景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3214686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31133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600" i="1" dirty="0" smtClean="0">
                <a:ea typeface="宋体" charset="-122"/>
              </a:rPr>
              <a:t>N</a:t>
            </a:r>
            <a:r>
              <a:rPr lang="zh-CN" altLang="en-US" sz="1600" dirty="0" smtClean="0">
                <a:ea typeface="宋体" charset="-122"/>
              </a:rPr>
              <a:t>个等长数据帧，单帧出错率为</a:t>
            </a:r>
            <a:r>
              <a:rPr lang="en-US" altLang="zh-CN" sz="1600" i="1" dirty="0" smtClean="0">
                <a:ea typeface="宋体" charset="-122"/>
              </a:rPr>
              <a:t>p</a:t>
            </a:r>
            <a:endParaRPr lang="en-US" altLang="zh-CN" sz="1600" i="1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285984" y="2285992"/>
            <a:ext cx="4929222" cy="1214446"/>
            <a:chOff x="2285984" y="2285992"/>
            <a:chExt cx="4929222" cy="2286016"/>
          </a:xfrm>
        </p:grpSpPr>
        <p:cxnSp>
          <p:nvCxnSpPr>
            <p:cNvPr id="21" name="直接箭头连接符 20"/>
            <p:cNvCxnSpPr/>
            <p:nvPr/>
          </p:nvCxnSpPr>
          <p:spPr>
            <a:xfrm rot="16200000" flipH="1">
              <a:off x="146444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2178827" y="3107529"/>
              <a:ext cx="2286016" cy="642942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H="1">
              <a:off x="289320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rot="16200000" flipH="1">
              <a:off x="360758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rot="16200000" flipH="1">
              <a:off x="432196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16200000" flipH="1">
              <a:off x="503634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rot="16200000" flipH="1">
              <a:off x="5750727" y="3107529"/>
              <a:ext cx="2286016" cy="6429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2" name="Text Box 236"/>
          <p:cNvSpPr txBox="1">
            <a:spLocks noChangeArrowheads="1"/>
          </p:cNvSpPr>
          <p:nvPr/>
        </p:nvSpPr>
        <p:spPr bwMode="auto">
          <a:xfrm>
            <a:off x="6929454" y="1857364"/>
            <a:ext cx="36420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…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9" name="Text Box 236"/>
          <p:cNvSpPr txBox="1">
            <a:spLocks noChangeArrowheads="1"/>
          </p:cNvSpPr>
          <p:nvPr/>
        </p:nvSpPr>
        <p:spPr bwMode="auto">
          <a:xfrm>
            <a:off x="1785918" y="3714752"/>
            <a:ext cx="65517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Case 2:  </a:t>
            </a:r>
            <a:r>
              <a:rPr lang="zh-CN" altLang="en-US" dirty="0" smtClean="0">
                <a:ea typeface="宋体" charset="-122"/>
              </a:rPr>
              <a:t>第</a:t>
            </a:r>
            <a:r>
              <a:rPr lang="en-US" altLang="zh-CN" i="1" dirty="0" smtClean="0">
                <a:ea typeface="宋体" charset="-122"/>
              </a:rPr>
              <a:t>j</a:t>
            </a:r>
            <a:r>
              <a:rPr lang="en-US" altLang="zh-CN" dirty="0" smtClean="0">
                <a:ea typeface="宋体" charset="-122"/>
              </a:rPr>
              <a:t> (= 1)</a:t>
            </a:r>
            <a:r>
              <a:rPr lang="zh-CN" altLang="en-US" dirty="0" smtClean="0">
                <a:ea typeface="宋体" charset="-122"/>
              </a:rPr>
              <a:t>帧出错，即第</a:t>
            </a:r>
            <a:r>
              <a:rPr lang="en-US" altLang="zh-CN" dirty="0" smtClean="0">
                <a:ea typeface="宋体" charset="-122"/>
              </a:rPr>
              <a:t>(0, </a:t>
            </a:r>
            <a:r>
              <a:rPr lang="en-US" altLang="zh-CN" i="1" dirty="0" smtClean="0">
                <a:ea typeface="宋体" charset="-122"/>
              </a:rPr>
              <a:t>j </a:t>
            </a:r>
            <a:r>
              <a:rPr lang="en-US" altLang="zh-CN" dirty="0" smtClean="0">
                <a:ea typeface="宋体" charset="-122"/>
              </a:rPr>
              <a:t>-1)</a:t>
            </a:r>
            <a:r>
              <a:rPr lang="zh-CN" altLang="en-US" dirty="0" smtClean="0">
                <a:ea typeface="宋体" charset="-122"/>
              </a:rPr>
              <a:t>个帧正确，重传</a:t>
            </a:r>
            <a:r>
              <a:rPr lang="en-US" altLang="zh-CN" i="1" dirty="0" smtClean="0">
                <a:ea typeface="宋体" charset="-122"/>
              </a:rPr>
              <a:t>N</a:t>
            </a:r>
            <a:r>
              <a:rPr lang="en-US" altLang="zh-CN" dirty="0" smtClean="0">
                <a:ea typeface="宋体" charset="-122"/>
              </a:rPr>
              <a:t> - </a:t>
            </a:r>
            <a:r>
              <a:rPr lang="en-US" altLang="zh-CN" i="1" dirty="0" smtClean="0">
                <a:ea typeface="宋体" charset="-122"/>
              </a:rPr>
              <a:t>j</a:t>
            </a:r>
            <a:r>
              <a:rPr lang="zh-CN" altLang="en-US" dirty="0" smtClean="0">
                <a:ea typeface="宋体" charset="-122"/>
              </a:rPr>
              <a:t>个帧</a:t>
            </a:r>
            <a:endParaRPr lang="en-US" altLang="zh-CN" baseline="30000" dirty="0">
              <a:ea typeface="宋体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 flipH="1" flipV="1">
            <a:off x="4143372" y="2571744"/>
            <a:ext cx="1214446" cy="64294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786182" y="4143380"/>
            <a:ext cx="161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11113"/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) = (1-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i="1" baseline="30000" dirty="0" smtClean="0"/>
              <a:t> j</a:t>
            </a:r>
            <a:r>
              <a:rPr lang="en-US" altLang="zh-CN" i="1" dirty="0" smtClean="0"/>
              <a:t> p</a:t>
            </a:r>
            <a:endParaRPr lang="en-US" altLang="zh-CN" i="1" baseline="30000" dirty="0" smtClean="0"/>
          </a:p>
        </p:txBody>
      </p:sp>
      <p:sp>
        <p:nvSpPr>
          <p:cNvPr id="51" name="矩形 50"/>
          <p:cNvSpPr/>
          <p:nvPr/>
        </p:nvSpPr>
        <p:spPr>
          <a:xfrm>
            <a:off x="500034" y="4286256"/>
            <a:ext cx="16017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q</a:t>
            </a:r>
            <a:r>
              <a:rPr lang="en-US" altLang="zh-CN" dirty="0" smtClean="0"/>
              <a:t>(0) = </a:t>
            </a:r>
            <a:r>
              <a:rPr lang="en-US" altLang="zh-CN" i="1" dirty="0" smtClean="0"/>
              <a:t>p</a:t>
            </a:r>
          </a:p>
          <a:p>
            <a:r>
              <a:rPr lang="en-US" altLang="zh-CN" i="1" dirty="0" smtClean="0"/>
              <a:t>q</a:t>
            </a:r>
            <a:r>
              <a:rPr lang="en-US" altLang="zh-CN" dirty="0" smtClean="0"/>
              <a:t>(1) = (1-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p</a:t>
            </a:r>
          </a:p>
          <a:p>
            <a:r>
              <a:rPr lang="en-US" altLang="zh-CN" i="1" dirty="0" smtClean="0"/>
              <a:t>q</a:t>
            </a:r>
            <a:r>
              <a:rPr lang="en-US" altLang="zh-CN" dirty="0" smtClean="0"/>
              <a:t>(2) = (1-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2</a:t>
            </a:r>
            <a:r>
              <a:rPr lang="en-US" altLang="zh-CN" i="1" dirty="0" smtClean="0"/>
              <a:t>p</a:t>
            </a:r>
            <a:endParaRPr lang="en-US" altLang="zh-CN" i="1" baseline="30000" dirty="0" smtClean="0"/>
          </a:p>
          <a:p>
            <a:r>
              <a:rPr lang="en-US" altLang="zh-CN" i="1" dirty="0" smtClean="0"/>
              <a:t>q</a:t>
            </a:r>
            <a:r>
              <a:rPr lang="en-US" altLang="zh-CN" dirty="0" smtClean="0"/>
              <a:t>(3) = (1-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en-US" altLang="zh-CN" baseline="30000" dirty="0" smtClean="0"/>
              <a:t>3</a:t>
            </a:r>
            <a:r>
              <a:rPr lang="en-US" altLang="zh-CN" i="1" dirty="0" smtClean="0"/>
              <a:t>p</a:t>
            </a:r>
            <a:endParaRPr lang="en-US" altLang="zh-CN" i="1" baseline="30000" dirty="0" smtClean="0"/>
          </a:p>
        </p:txBody>
      </p:sp>
      <p:sp>
        <p:nvSpPr>
          <p:cNvPr id="53" name="矩形 52"/>
          <p:cNvSpPr/>
          <p:nvPr/>
        </p:nvSpPr>
        <p:spPr>
          <a:xfrm>
            <a:off x="2714612" y="4643446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完成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帧传送的时间</a:t>
            </a:r>
            <a:endParaRPr lang="en-US" altLang="zh-CN" baseline="30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3428992" y="5000636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T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N, j</a:t>
            </a:r>
            <a:r>
              <a:rPr lang="en-US" altLang="zh-CN" dirty="0" smtClean="0"/>
              <a:t>) 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err="1" smtClean="0"/>
              <a:t>j</a:t>
            </a:r>
            <a:r>
              <a:rPr lang="en-US" altLang="zh-CN" dirty="0" err="1" smtClean="0"/>
              <a:t>×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f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+ 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</a:t>
            </a:r>
            <a:r>
              <a:rPr lang="en-US" altLang="zh-CN" i="1" dirty="0" smtClean="0"/>
              <a:t>j</a:t>
            </a:r>
            <a:r>
              <a:rPr lang="en-US" altLang="zh-CN" dirty="0" smtClean="0"/>
              <a:t>)×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f</a:t>
            </a:r>
            <a:endParaRPr lang="en-US" altLang="zh-CN" dirty="0" smtClean="0"/>
          </a:p>
        </p:txBody>
      </p:sp>
      <p:cxnSp>
        <p:nvCxnSpPr>
          <p:cNvPr id="44" name="直接箭头连接符 43"/>
          <p:cNvCxnSpPr/>
          <p:nvPr/>
        </p:nvCxnSpPr>
        <p:spPr>
          <a:xfrm rot="5400000" flipH="1" flipV="1">
            <a:off x="3428992" y="2571744"/>
            <a:ext cx="1214446" cy="642942"/>
          </a:xfrm>
          <a:prstGeom prst="straightConnector1">
            <a:avLst/>
          </a:prstGeom>
          <a:ln>
            <a:solidFill>
              <a:srgbClr val="00B050"/>
            </a:solidFill>
            <a:headEnd type="oval" w="med" len="med"/>
            <a:tailEnd type="triangl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179172" y="535782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= 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×</a:t>
            </a:r>
            <a:r>
              <a:rPr lang="en-US" altLang="zh-CN" i="1" dirty="0" err="1" smtClean="0"/>
              <a:t>t</a:t>
            </a:r>
            <a:r>
              <a:rPr lang="en-US" altLang="zh-CN" baseline="-25000" dirty="0" err="1" smtClean="0"/>
              <a:t>f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a</a:t>
            </a:r>
            <a:endParaRPr lang="en-US" altLang="zh-CN" dirty="0" smtClean="0"/>
          </a:p>
        </p:txBody>
      </p:sp>
      <p:sp>
        <p:nvSpPr>
          <p:cNvPr id="46" name="矩形 45"/>
          <p:cNvSpPr/>
          <p:nvPr/>
        </p:nvSpPr>
        <p:spPr>
          <a:xfrm>
            <a:off x="6929454" y="500063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(1-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baseline="30000" dirty="0" smtClean="0">
                <a:ea typeface="宋体" charset="-122"/>
              </a:rPr>
              <a:t>N-j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785918" y="5715016"/>
            <a:ext cx="2274982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Prob. Case 3, 4, …?</a:t>
            </a:r>
            <a:endParaRPr lang="zh-CN" altLang="en-US" dirty="0"/>
          </a:p>
        </p:txBody>
      </p:sp>
      <p:sp>
        <p:nvSpPr>
          <p:cNvPr id="67" name="Text Box 236"/>
          <p:cNvSpPr txBox="1">
            <a:spLocks noChangeArrowheads="1"/>
          </p:cNvSpPr>
          <p:nvPr/>
        </p:nvSpPr>
        <p:spPr bwMode="auto">
          <a:xfrm>
            <a:off x="4429124" y="3143248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ln w="18415" cmpd="sng">
                  <a:solidFill>
                    <a:srgbClr val="66FF99"/>
                  </a:solidFill>
                  <a:prstDash val="solid"/>
                </a:ln>
                <a:solidFill>
                  <a:srgbClr val="66FF99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charset="-122"/>
              </a:rPr>
              <a:t>1</a:t>
            </a:r>
            <a:endParaRPr lang="en-US" altLang="zh-CN" sz="1400" dirty="0">
              <a:ln w="18415" cmpd="sng">
                <a:solidFill>
                  <a:srgbClr val="66FF99"/>
                </a:solidFill>
                <a:prstDash val="solid"/>
              </a:ln>
              <a:solidFill>
                <a:srgbClr val="66FF99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71736" y="2786058"/>
            <a:ext cx="4786346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端到端的传输控制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传输层控制－</a:t>
            </a:r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5" name="直接箭头连接符 36"/>
          <p:cNvCxnSpPr>
            <a:stCxn id="27" idx="0"/>
            <a:endCxn id="30" idx="1"/>
          </p:cNvCxnSpPr>
          <p:nvPr/>
        </p:nvCxnSpPr>
        <p:spPr>
          <a:xfrm rot="5400000" flipH="1" flipV="1">
            <a:off x="2920960" y="634952"/>
            <a:ext cx="2087634" cy="4786346"/>
          </a:xfrm>
          <a:prstGeom prst="curvedConnector2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429124" y="1785926"/>
            <a:ext cx="79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 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=1-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15008" y="350043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cxnSp>
        <p:nvCxnSpPr>
          <p:cNvPr id="24" name="直接箭头连接符 36"/>
          <p:cNvCxnSpPr>
            <a:stCxn id="27" idx="3"/>
            <a:endCxn id="30" idx="2"/>
          </p:cNvCxnSpPr>
          <p:nvPr/>
        </p:nvCxnSpPr>
        <p:spPr>
          <a:xfrm flipV="1">
            <a:off x="2071670" y="2254128"/>
            <a:ext cx="4786346" cy="2087634"/>
          </a:xfrm>
          <a:prstGeom prst="curvedConnector2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418300"/>
            <a:ext cx="6143668" cy="220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传输层传输控制－</a:t>
            </a:r>
            <a:r>
              <a:rPr lang="en-US" altLang="zh-CN" dirty="0" smtClean="0"/>
              <a:t>TCP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8358246" cy="2997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 t="30844"/>
          <a:stretch>
            <a:fillRect/>
          </a:stretch>
        </p:blipFill>
        <p:spPr bwMode="auto">
          <a:xfrm>
            <a:off x="428596" y="4357694"/>
            <a:ext cx="3143272" cy="2347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3951360" y="2748073"/>
            <a:ext cx="1144800" cy="68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28728" y="2143116"/>
            <a:ext cx="7358114" cy="576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14842" y="2745000"/>
            <a:ext cx="3672000" cy="684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86248" y="4572008"/>
            <a:ext cx="3214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SN-&gt;N(S)</a:t>
            </a:r>
          </a:p>
          <a:p>
            <a:r>
              <a:rPr lang="en-US" altLang="zh-CN" dirty="0" smtClean="0"/>
              <a:t>ACKN-&gt;N(R) </a:t>
            </a:r>
          </a:p>
          <a:p>
            <a:r>
              <a:rPr lang="en-US" altLang="zh-CN" dirty="0" smtClean="0"/>
              <a:t>WIN</a:t>
            </a:r>
            <a:r>
              <a:rPr lang="zh-CN" altLang="en-US" dirty="0" smtClean="0"/>
              <a:t>明示对方，</a:t>
            </a:r>
            <a:r>
              <a:rPr lang="zh-CN" altLang="en-US" dirty="0" smtClean="0">
                <a:solidFill>
                  <a:srgbClr val="FF0000"/>
                </a:solidFill>
              </a:rPr>
              <a:t>原因是什么？</a:t>
            </a:r>
            <a:endParaRPr lang="en-US" altLang="zh-CN" baseline="30000" dirty="0" smtClean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14942" y="5643578"/>
            <a:ext cx="2351926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Prob. 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HDLC</a:t>
            </a:r>
            <a:r>
              <a:rPr lang="zh-CN" altLang="en-US" dirty="0" smtClean="0">
                <a:ea typeface="宋体" charset="-122"/>
              </a:rPr>
              <a:t>一致？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连接控制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8358246" cy="29973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4429124" y="2736922"/>
            <a:ext cx="216000" cy="72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41752" y="2736922"/>
            <a:ext cx="216000" cy="72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57752" y="2736922"/>
            <a:ext cx="252000" cy="72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442913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442913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36"/>
          <p:cNvCxnSpPr>
            <a:stCxn id="12" idx="3"/>
            <a:endCxn id="13" idx="1"/>
          </p:cNvCxnSpPr>
          <p:nvPr/>
        </p:nvCxnSpPr>
        <p:spPr>
          <a:xfrm>
            <a:off x="2071670" y="4698952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6"/>
          <p:cNvCxnSpPr/>
          <p:nvPr/>
        </p:nvCxnSpPr>
        <p:spPr>
          <a:xfrm rot="10800000">
            <a:off x="2071670" y="5214950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6"/>
          <p:cNvCxnSpPr/>
          <p:nvPr/>
        </p:nvCxnSpPr>
        <p:spPr>
          <a:xfrm>
            <a:off x="2143108" y="5786454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786182" y="4357694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</a:t>
            </a:r>
            <a:endParaRPr lang="en-US" altLang="zh-CN" baseline="30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3786182" y="4857760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SYN+ACK</a:t>
            </a:r>
            <a:endParaRPr lang="en-US" altLang="zh-CN" baseline="30000" dirty="0" smtClean="0"/>
          </a:p>
        </p:txBody>
      </p:sp>
      <p:sp>
        <p:nvSpPr>
          <p:cNvPr id="29" name="矩形 28"/>
          <p:cNvSpPr/>
          <p:nvPr/>
        </p:nvSpPr>
        <p:spPr>
          <a:xfrm>
            <a:off x="3786182" y="5357826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ACK</a:t>
            </a:r>
            <a:endParaRPr lang="en-US" altLang="zh-CN" baseline="30000" dirty="0" smtClean="0"/>
          </a:p>
        </p:txBody>
      </p:sp>
      <p:sp>
        <p:nvSpPr>
          <p:cNvPr id="30" name="Line 226"/>
          <p:cNvSpPr>
            <a:spLocks noChangeShapeType="1"/>
          </p:cNvSpPr>
          <p:nvPr/>
        </p:nvSpPr>
        <p:spPr bwMode="auto">
          <a:xfrm flipH="1" flipV="1">
            <a:off x="2071670" y="4572008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1" name="Line 226"/>
          <p:cNvSpPr>
            <a:spLocks noChangeShapeType="1"/>
          </p:cNvSpPr>
          <p:nvPr/>
        </p:nvSpPr>
        <p:spPr bwMode="auto">
          <a:xfrm flipH="1" flipV="1">
            <a:off x="6643702" y="4500570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4786346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链路层的传输控制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4257676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POTS</a:t>
            </a:r>
            <a:r>
              <a:rPr lang="zh-CN" altLang="en-US" dirty="0" smtClean="0"/>
              <a:t>用户信令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POTS</a:t>
            </a:r>
            <a:r>
              <a:rPr lang="zh-CN" altLang="en-US" dirty="0" smtClean="0"/>
              <a:t>信令</a:t>
            </a:r>
            <a:endParaRPr lang="zh-CN" alt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57161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57161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箭头连接符 36"/>
          <p:cNvCxnSpPr>
            <a:stCxn id="12" idx="3"/>
            <a:endCxn id="13" idx="1"/>
          </p:cNvCxnSpPr>
          <p:nvPr/>
        </p:nvCxnSpPr>
        <p:spPr>
          <a:xfrm>
            <a:off x="2000232" y="1841432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6"/>
          <p:cNvCxnSpPr/>
          <p:nvPr/>
        </p:nvCxnSpPr>
        <p:spPr>
          <a:xfrm rot="10800000">
            <a:off x="2000232" y="2357430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6"/>
          <p:cNvCxnSpPr/>
          <p:nvPr/>
        </p:nvCxnSpPr>
        <p:spPr>
          <a:xfrm>
            <a:off x="2071670" y="2928934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714744" y="1500174"/>
            <a:ext cx="78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</a:t>
            </a:r>
            <a:endParaRPr lang="en-US" altLang="zh-CN" baseline="30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3714744" y="2000240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SYN+ACK</a:t>
            </a:r>
            <a:endParaRPr lang="en-US" altLang="zh-CN" baseline="30000" dirty="0" smtClean="0"/>
          </a:p>
        </p:txBody>
      </p:sp>
      <p:sp>
        <p:nvSpPr>
          <p:cNvPr id="29" name="矩形 28"/>
          <p:cNvSpPr/>
          <p:nvPr/>
        </p:nvSpPr>
        <p:spPr>
          <a:xfrm>
            <a:off x="3714744" y="2500306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ACK</a:t>
            </a:r>
            <a:endParaRPr lang="en-US" altLang="zh-CN" baseline="30000" dirty="0" smtClean="0"/>
          </a:p>
        </p:txBody>
      </p:sp>
      <p:sp>
        <p:nvSpPr>
          <p:cNvPr id="30" name="Line 226"/>
          <p:cNvSpPr>
            <a:spLocks noChangeShapeType="1"/>
          </p:cNvSpPr>
          <p:nvPr/>
        </p:nvSpPr>
        <p:spPr bwMode="auto">
          <a:xfrm flipH="1" flipV="1">
            <a:off x="2000232" y="1714488"/>
            <a:ext cx="0" cy="144000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1" name="Line 226"/>
          <p:cNvSpPr>
            <a:spLocks noChangeShapeType="1"/>
          </p:cNvSpPr>
          <p:nvPr/>
        </p:nvSpPr>
        <p:spPr bwMode="auto">
          <a:xfrm flipH="1" flipV="1">
            <a:off x="6572264" y="1643050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0826" y="3643314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直接箭头连接符 36"/>
          <p:cNvCxnSpPr/>
          <p:nvPr/>
        </p:nvCxnSpPr>
        <p:spPr>
          <a:xfrm>
            <a:off x="2000232" y="4270324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36"/>
          <p:cNvCxnSpPr/>
          <p:nvPr/>
        </p:nvCxnSpPr>
        <p:spPr>
          <a:xfrm rot="10800000">
            <a:off x="2000232" y="4786322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36"/>
          <p:cNvCxnSpPr/>
          <p:nvPr/>
        </p:nvCxnSpPr>
        <p:spPr>
          <a:xfrm>
            <a:off x="2000232" y="5357826"/>
            <a:ext cx="4500594" cy="15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14744" y="3929066"/>
            <a:ext cx="121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ringing</a:t>
            </a:r>
            <a:endParaRPr lang="en-US" altLang="zh-CN" baseline="30000" dirty="0" smtClean="0"/>
          </a:p>
        </p:txBody>
      </p:sp>
      <p:sp>
        <p:nvSpPr>
          <p:cNvPr id="25" name="矩形 24"/>
          <p:cNvSpPr/>
          <p:nvPr/>
        </p:nvSpPr>
        <p:spPr>
          <a:xfrm>
            <a:off x="3714744" y="4429132"/>
            <a:ext cx="1428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waiting</a:t>
            </a:r>
            <a:endParaRPr lang="en-US" altLang="zh-CN" baseline="30000" dirty="0" smtClean="0"/>
          </a:p>
        </p:txBody>
      </p:sp>
      <p:sp>
        <p:nvSpPr>
          <p:cNvPr id="32" name="矩形 31"/>
          <p:cNvSpPr/>
          <p:nvPr/>
        </p:nvSpPr>
        <p:spPr>
          <a:xfrm>
            <a:off x="3714744" y="4929198"/>
            <a:ext cx="128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pick- up</a:t>
            </a:r>
            <a:endParaRPr lang="en-US" altLang="zh-CN" baseline="30000" dirty="0" smtClean="0"/>
          </a:p>
        </p:txBody>
      </p:sp>
      <p:sp>
        <p:nvSpPr>
          <p:cNvPr id="33" name="Line 226"/>
          <p:cNvSpPr>
            <a:spLocks noChangeShapeType="1"/>
          </p:cNvSpPr>
          <p:nvPr/>
        </p:nvSpPr>
        <p:spPr bwMode="auto">
          <a:xfrm flipH="1" flipV="1">
            <a:off x="2000232" y="4071942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 flipH="1" flipV="1">
            <a:off x="6572264" y="4071942"/>
            <a:ext cx="0" cy="1500198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用户信令与局间信令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3" idx="0"/>
            <a:endCxn id="14" idx="0"/>
          </p:cNvCxnSpPr>
          <p:nvPr/>
        </p:nvCxnSpPr>
        <p:spPr>
          <a:xfrm rot="16200000" flipH="1">
            <a:off x="3343272" y="1685920"/>
            <a:ext cx="609600" cy="1447800"/>
          </a:xfrm>
          <a:prstGeom prst="curvedConnector3">
            <a:avLst>
              <a:gd name="adj1" fmla="val -37500"/>
            </a:avLst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6"/>
          <p:cNvCxnSpPr>
            <a:stCxn id="12" idx="2"/>
            <a:endCxn id="13" idx="2"/>
          </p:cNvCxnSpPr>
          <p:nvPr/>
        </p:nvCxnSpPr>
        <p:spPr>
          <a:xfrm rot="10800000" flipH="1">
            <a:off x="2466972" y="2330445"/>
            <a:ext cx="228600" cy="1524000"/>
          </a:xfrm>
          <a:prstGeom prst="curvedConnector3">
            <a:avLst>
              <a:gd name="adj1" fmla="val -100000"/>
            </a:avLst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6"/>
          <p:cNvCxnSpPr>
            <a:stCxn id="26" idx="0"/>
            <a:endCxn id="13" idx="1"/>
          </p:cNvCxnSpPr>
          <p:nvPr/>
        </p:nvCxnSpPr>
        <p:spPr>
          <a:xfrm rot="16200000" flipH="1">
            <a:off x="2099522" y="1508040"/>
            <a:ext cx="456557" cy="869452"/>
          </a:xfrm>
          <a:prstGeom prst="curvedConnector3">
            <a:avLst>
              <a:gd name="adj1" fmla="val -5007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4786322"/>
            <a:ext cx="3486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4643446"/>
            <a:ext cx="2905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矩形 38"/>
          <p:cNvSpPr/>
          <p:nvPr/>
        </p:nvSpPr>
        <p:spPr>
          <a:xfrm>
            <a:off x="642910" y="6143644"/>
            <a:ext cx="7572428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http://en.wikipedia.org/wiki/Dual-tone_multi-frequency_signaling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双音叠加效果</a:t>
            </a:r>
            <a:endParaRPr lang="zh-CN" altLang="en-US" dirty="0"/>
          </a:p>
        </p:txBody>
      </p:sp>
      <p:pic>
        <p:nvPicPr>
          <p:cNvPr id="2050" name="Picture 2" descr="_images/spectrum_example_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563563" y="992188"/>
            <a:ext cx="799782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174625" indent="-174625">
              <a:lnSpc>
                <a:spcPct val="75000"/>
              </a:lnSpc>
              <a:spcBef>
                <a:spcPct val="30000"/>
              </a:spcBef>
              <a:buClr>
                <a:srgbClr val="DC241F"/>
              </a:buCl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8A"/>
                </a:solidFill>
                <a:latin typeface="Calibri" pitchFamily="34" charset="0"/>
              </a:rPr>
              <a:t>时序</a:t>
            </a:r>
            <a:endParaRPr lang="en-US" altLang="zh-CN" b="1" dirty="0">
              <a:solidFill>
                <a:srgbClr val="00008A"/>
              </a:solidFill>
              <a:latin typeface="Calibri" pitchFamily="34" charset="0"/>
            </a:endParaRPr>
          </a:p>
        </p:txBody>
      </p:sp>
      <p:sp>
        <p:nvSpPr>
          <p:cNvPr id="691211" name="Rectangle 11"/>
          <p:cNvSpPr>
            <a:spLocks noChangeArrowheads="1"/>
          </p:cNvSpPr>
          <p:nvPr/>
        </p:nvSpPr>
        <p:spPr bwMode="auto">
          <a:xfrm>
            <a:off x="360363" y="231775"/>
            <a:ext cx="3502025" cy="473075"/>
          </a:xfrm>
          <a:prstGeom prst="rect">
            <a:avLst/>
          </a:prstGeom>
          <a:solidFill>
            <a:srgbClr val="DC241F"/>
          </a:solidFill>
          <a:ln w="9525">
            <a:solidFill>
              <a:srgbClr val="C0C0C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latinLnBrk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</a:rPr>
              <a:t>基于</a:t>
            </a:r>
            <a:r>
              <a:rPr lang="en-US" altLang="zh-CN" sz="2400" dirty="0" smtClean="0">
                <a:solidFill>
                  <a:schemeClr val="bg1"/>
                </a:solidFill>
                <a:latin typeface="Calibri" pitchFamily="34" charset="0"/>
              </a:rPr>
              <a:t>DTMF</a:t>
            </a:r>
            <a:r>
              <a:rPr lang="zh-CN" altLang="en-US" sz="2400" dirty="0" smtClean="0">
                <a:solidFill>
                  <a:schemeClr val="bg1"/>
                </a:solidFill>
                <a:latin typeface="Calibri" pitchFamily="34" charset="0"/>
              </a:rPr>
              <a:t>的状态上报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0" y="2290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>
              <a:latin typeface="Calibri" pitchFamily="34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62050" y="1338263"/>
          <a:ext cx="59436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r:id="rId3" imgW="9852660" imgH="3495751" progId="Visio.Drawing.11">
                  <p:embed/>
                </p:oleObj>
              </mc:Choice>
              <mc:Fallback>
                <p:oleObj r:id="rId3" imgW="9852660" imgH="349575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338263"/>
                        <a:ext cx="5943600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7025" y="4606925"/>
            <a:ext cx="5437188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458788" y="3748366"/>
            <a:ext cx="2555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zh-CN" altLang="en-US" b="1" dirty="0" smtClean="0">
                <a:solidFill>
                  <a:srgbClr val="00008A"/>
                </a:solidFill>
                <a:latin typeface="Times New Roman" pitchFamily="18" charset="0"/>
                <a:cs typeface="Times New Roman" pitchFamily="18" charset="0"/>
              </a:rPr>
              <a:t>一帧</a:t>
            </a:r>
            <a:r>
              <a:rPr lang="en-US" altLang="zh-CN" b="1" dirty="0" smtClean="0">
                <a:solidFill>
                  <a:srgbClr val="00008A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b="1" dirty="0" smtClean="0">
                <a:solidFill>
                  <a:srgbClr val="00008A"/>
                </a:solidFill>
                <a:latin typeface="Times New Roman" pitchFamily="18" charset="0"/>
                <a:cs typeface="Times New Roman" pitchFamily="18" charset="0"/>
              </a:rPr>
              <a:t>个数字间隔</a:t>
            </a:r>
            <a:r>
              <a:rPr lang="en-US" altLang="zh-CN" b="1" dirty="0" smtClean="0">
                <a:solidFill>
                  <a:srgbClr val="00008A"/>
                </a:solidFill>
                <a:latin typeface="Times New Roman" pitchFamily="18" charset="0"/>
                <a:cs typeface="Times New Roman" pitchFamily="18" charset="0"/>
              </a:rPr>
              <a:t>50ms</a:t>
            </a:r>
            <a:endParaRPr lang="en-US" altLang="zh-CN" b="1" dirty="0">
              <a:solidFill>
                <a:srgbClr val="00008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6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5988" y="3517900"/>
            <a:ext cx="1998662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1214414" y="5072074"/>
            <a:ext cx="14207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None/>
              <a:tabLst>
                <a:tab pos="457200" algn="l"/>
              </a:tabLst>
            </a:pPr>
            <a:r>
              <a:rPr lang="zh-CN" altLang="en-US" b="1" dirty="0" smtClean="0">
                <a:solidFill>
                  <a:srgbClr val="00008A"/>
                </a:solidFill>
                <a:latin typeface="Times New Roman" pitchFamily="18" charset="0"/>
                <a:cs typeface="Times New Roman" pitchFamily="18" charset="0"/>
              </a:rPr>
              <a:t>录波结果</a:t>
            </a:r>
            <a:endParaRPr lang="en-US" altLang="zh-CN" b="1" dirty="0">
              <a:solidFill>
                <a:srgbClr val="00008A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VoIP</a:t>
            </a:r>
            <a:r>
              <a:rPr lang="zh-CN" altLang="en-US" dirty="0" smtClean="0"/>
              <a:t>编码损伤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57242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429388" y="2000240"/>
            <a:ext cx="1749197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dirty="0" smtClean="0"/>
              <a:t>DTMF</a:t>
            </a:r>
            <a:r>
              <a:rPr lang="zh-CN" altLang="zh-CN" dirty="0" smtClean="0"/>
              <a:t>原始波形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2844" y="3500438"/>
            <a:ext cx="3980642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经</a:t>
            </a:r>
            <a:r>
              <a:rPr lang="en-US" altLang="zh-CN" dirty="0" smtClean="0"/>
              <a:t>SPEEX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传送后恢复的波形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857620" y="4643446"/>
            <a:ext cx="387804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 smtClean="0"/>
              <a:t>经</a:t>
            </a:r>
            <a:r>
              <a:rPr lang="en-US" altLang="zh-CN" dirty="0" smtClean="0"/>
              <a:t>PCMA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传送后恢复的波形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46"/>
          <p:cNvSpPr>
            <a:spLocks noChangeShapeType="1"/>
          </p:cNvSpPr>
          <p:nvPr/>
        </p:nvSpPr>
        <p:spPr bwMode="auto">
          <a:xfrm flipH="1">
            <a:off x="4572000" y="4000504"/>
            <a:ext cx="1143008" cy="71438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传输与控制导致波形损伤</a:t>
            </a:r>
            <a:endParaRPr lang="zh-CN" altLang="en-US" dirty="0"/>
          </a:p>
        </p:txBody>
      </p:sp>
      <p:sp>
        <p:nvSpPr>
          <p:cNvPr id="58420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8369" name="Group 1"/>
          <p:cNvGrpSpPr>
            <a:grpSpLocks noChangeAspect="1"/>
          </p:cNvGrpSpPr>
          <p:nvPr/>
        </p:nvGrpSpPr>
        <p:grpSpPr bwMode="auto">
          <a:xfrm>
            <a:off x="857224" y="1500174"/>
            <a:ext cx="7420507" cy="3429024"/>
            <a:chOff x="2360" y="10759"/>
            <a:chExt cx="6519" cy="3012"/>
          </a:xfrm>
          <a:noFill/>
        </p:grpSpPr>
        <p:sp>
          <p:nvSpPr>
            <p:cNvPr id="58419" name="AutoShape 51"/>
            <p:cNvSpPr>
              <a:spLocks noChangeAspect="1" noChangeArrowheads="1" noTextEdit="1"/>
            </p:cNvSpPr>
            <p:nvPr/>
          </p:nvSpPr>
          <p:spPr bwMode="auto">
            <a:xfrm>
              <a:off x="2360" y="10759"/>
              <a:ext cx="6519" cy="3012"/>
            </a:xfrm>
            <a:prstGeom prst="rect">
              <a:avLst/>
            </a:prstGeom>
            <a:grpFill/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18" name="Oval 50"/>
            <p:cNvSpPr>
              <a:spLocks noChangeArrowheads="1"/>
            </p:cNvSpPr>
            <p:nvPr/>
          </p:nvSpPr>
          <p:spPr bwMode="auto">
            <a:xfrm>
              <a:off x="4764" y="12536"/>
              <a:ext cx="2817" cy="1014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IP cloud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417" name="Text Box 49"/>
            <p:cNvSpPr txBox="1">
              <a:spLocks noChangeArrowheads="1"/>
            </p:cNvSpPr>
            <p:nvPr/>
          </p:nvSpPr>
          <p:spPr bwMode="auto">
            <a:xfrm>
              <a:off x="4408" y="11357"/>
              <a:ext cx="408" cy="34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P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416" name="Text Box 48"/>
            <p:cNvSpPr txBox="1">
              <a:spLocks noChangeArrowheads="1"/>
            </p:cNvSpPr>
            <p:nvPr/>
          </p:nvSpPr>
          <p:spPr bwMode="auto">
            <a:xfrm>
              <a:off x="7338" y="11357"/>
              <a:ext cx="408" cy="34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R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415" name="AutoShape 47"/>
            <p:cNvSpPr>
              <a:spLocks noChangeShapeType="1"/>
            </p:cNvSpPr>
            <p:nvPr/>
          </p:nvSpPr>
          <p:spPr bwMode="auto">
            <a:xfrm>
              <a:off x="4816" y="11452"/>
              <a:ext cx="2522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14" name="AutoShape 46"/>
            <p:cNvSpPr>
              <a:spLocks noChangeShapeType="1"/>
            </p:cNvSpPr>
            <p:nvPr/>
          </p:nvSpPr>
          <p:spPr bwMode="auto">
            <a:xfrm flipH="1">
              <a:off x="4816" y="11617"/>
              <a:ext cx="2522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13" name="Text Box 45"/>
            <p:cNvSpPr txBox="1">
              <a:spLocks noChangeArrowheads="1"/>
            </p:cNvSpPr>
            <p:nvPr/>
          </p:nvSpPr>
          <p:spPr bwMode="auto">
            <a:xfrm>
              <a:off x="5579" y="11071"/>
              <a:ext cx="1031" cy="3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上行通道</a:t>
              </a:r>
              <a:endParaRPr kumimoji="0" 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412" name="Text Box 44"/>
            <p:cNvSpPr txBox="1">
              <a:spLocks noChangeArrowheads="1"/>
            </p:cNvSpPr>
            <p:nvPr/>
          </p:nvSpPr>
          <p:spPr bwMode="auto">
            <a:xfrm>
              <a:off x="5587" y="11539"/>
              <a:ext cx="1032" cy="3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下行通道</a:t>
              </a:r>
              <a:endParaRPr kumimoji="0" 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58408" name="Group 40"/>
            <p:cNvGrpSpPr>
              <a:grpSpLocks/>
            </p:cNvGrpSpPr>
            <p:nvPr/>
          </p:nvGrpSpPr>
          <p:grpSpPr bwMode="auto">
            <a:xfrm>
              <a:off x="5171" y="11357"/>
              <a:ext cx="408" cy="347"/>
              <a:chOff x="4510" y="3562"/>
              <a:chExt cx="470" cy="400"/>
            </a:xfrm>
            <a:grpFill/>
          </p:grpSpPr>
          <p:sp>
            <p:nvSpPr>
              <p:cNvPr id="58411" name="Text Box 43"/>
              <p:cNvSpPr txBox="1">
                <a:spLocks noChangeArrowheads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410" name="AutoShape 42"/>
              <p:cNvSpPr>
                <a:spLocks noChangeShapeType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09" name="AutoShape 41"/>
              <p:cNvSpPr>
                <a:spLocks noChangeShapeType="1"/>
              </p:cNvSpPr>
              <p:nvPr/>
            </p:nvSpPr>
            <p:spPr bwMode="auto">
              <a:xfrm flipH="1"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404" name="Group 36"/>
            <p:cNvGrpSpPr>
              <a:grpSpLocks/>
            </p:cNvGrpSpPr>
            <p:nvPr/>
          </p:nvGrpSpPr>
          <p:grpSpPr bwMode="auto">
            <a:xfrm>
              <a:off x="6610" y="11357"/>
              <a:ext cx="408" cy="347"/>
              <a:chOff x="4510" y="3562"/>
              <a:chExt cx="470" cy="400"/>
            </a:xfrm>
            <a:grpFill/>
          </p:grpSpPr>
          <p:sp>
            <p:nvSpPr>
              <p:cNvPr id="58407" name="Text Box 39"/>
              <p:cNvSpPr txBox="1">
                <a:spLocks noChangeArrowheads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406" name="AutoShape 38"/>
              <p:cNvSpPr>
                <a:spLocks noChangeShapeType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05" name="AutoShape 37"/>
              <p:cNvSpPr>
                <a:spLocks noChangeShapeType="1"/>
              </p:cNvSpPr>
              <p:nvPr/>
            </p:nvSpPr>
            <p:spPr bwMode="auto">
              <a:xfrm flipH="1"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400" name="Group 32"/>
            <p:cNvGrpSpPr>
              <a:grpSpLocks/>
            </p:cNvGrpSpPr>
            <p:nvPr/>
          </p:nvGrpSpPr>
          <p:grpSpPr bwMode="auto">
            <a:xfrm>
              <a:off x="4408" y="12328"/>
              <a:ext cx="408" cy="347"/>
              <a:chOff x="4510" y="3562"/>
              <a:chExt cx="470" cy="400"/>
            </a:xfrm>
            <a:grpFill/>
          </p:grpSpPr>
          <p:sp>
            <p:nvSpPr>
              <p:cNvPr id="58403" name="Text Box 35"/>
              <p:cNvSpPr txBox="1">
                <a:spLocks noChangeArrowheads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402" name="AutoShape 34"/>
              <p:cNvSpPr>
                <a:spLocks noChangeShapeType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01" name="AutoShape 33"/>
              <p:cNvSpPr>
                <a:spLocks noChangeShapeType="1"/>
              </p:cNvSpPr>
              <p:nvPr/>
            </p:nvSpPr>
            <p:spPr bwMode="auto">
              <a:xfrm flipH="1"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396" name="Group 28"/>
            <p:cNvGrpSpPr>
              <a:grpSpLocks/>
            </p:cNvGrpSpPr>
            <p:nvPr/>
          </p:nvGrpSpPr>
          <p:grpSpPr bwMode="auto">
            <a:xfrm>
              <a:off x="7338" y="12328"/>
              <a:ext cx="408" cy="347"/>
              <a:chOff x="4510" y="3562"/>
              <a:chExt cx="470" cy="400"/>
            </a:xfrm>
            <a:grpFill/>
          </p:grpSpPr>
          <p:sp>
            <p:nvSpPr>
              <p:cNvPr id="58399" name="Text Box 31"/>
              <p:cNvSpPr txBox="1">
                <a:spLocks noChangeArrowheads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rect">
                <a:avLst/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58398" name="AutoShape 30"/>
              <p:cNvSpPr>
                <a:spLocks noChangeShapeType="1"/>
              </p:cNvSpPr>
              <p:nvPr/>
            </p:nvSpPr>
            <p:spPr bwMode="auto">
              <a:xfrm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97" name="AutoShape 29"/>
              <p:cNvSpPr>
                <a:spLocks noChangeShapeType="1"/>
              </p:cNvSpPr>
              <p:nvPr/>
            </p:nvSpPr>
            <p:spPr bwMode="auto">
              <a:xfrm flipH="1">
                <a:off x="4510" y="3562"/>
                <a:ext cx="470" cy="40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395" name="Text Box 27"/>
            <p:cNvSpPr txBox="1">
              <a:spLocks noChangeArrowheads="1"/>
            </p:cNvSpPr>
            <p:nvPr/>
          </p:nvSpPr>
          <p:spPr bwMode="auto">
            <a:xfrm>
              <a:off x="5180" y="12328"/>
              <a:ext cx="443" cy="3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SG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94" name="Text Box 26"/>
            <p:cNvSpPr txBox="1">
              <a:spLocks noChangeArrowheads="1"/>
            </p:cNvSpPr>
            <p:nvPr/>
          </p:nvSpPr>
          <p:spPr bwMode="auto">
            <a:xfrm>
              <a:off x="6565" y="12328"/>
              <a:ext cx="453" cy="3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SG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93" name="Text Box 25"/>
            <p:cNvSpPr txBox="1">
              <a:spLocks noChangeArrowheads="1"/>
            </p:cNvSpPr>
            <p:nvPr/>
          </p:nvSpPr>
          <p:spPr bwMode="auto">
            <a:xfrm>
              <a:off x="5128" y="12857"/>
              <a:ext cx="495" cy="3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MG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92" name="Text Box 24"/>
            <p:cNvSpPr txBox="1">
              <a:spLocks noChangeArrowheads="1"/>
            </p:cNvSpPr>
            <p:nvPr/>
          </p:nvSpPr>
          <p:spPr bwMode="auto">
            <a:xfrm>
              <a:off x="6628" y="12796"/>
              <a:ext cx="494" cy="34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MG</a:t>
              </a:r>
              <a:endPara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91" name="AutoShape 23"/>
            <p:cNvSpPr>
              <a:spLocks noChangeShapeType="1"/>
            </p:cNvSpPr>
            <p:nvPr/>
          </p:nvSpPr>
          <p:spPr bwMode="auto">
            <a:xfrm>
              <a:off x="4816" y="12493"/>
              <a:ext cx="3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90" name="AutoShape 22"/>
            <p:cNvSpPr>
              <a:spLocks noChangeShapeType="1"/>
            </p:cNvSpPr>
            <p:nvPr/>
          </p:nvSpPr>
          <p:spPr bwMode="auto">
            <a:xfrm>
              <a:off x="7018" y="12493"/>
              <a:ext cx="3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9" name="AutoShape 21"/>
            <p:cNvSpPr>
              <a:spLocks noChangeShapeType="1"/>
            </p:cNvSpPr>
            <p:nvPr/>
          </p:nvSpPr>
          <p:spPr bwMode="auto">
            <a:xfrm>
              <a:off x="4608" y="12675"/>
              <a:ext cx="520" cy="27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8" name="AutoShape 20"/>
            <p:cNvSpPr>
              <a:spLocks noChangeShapeType="1"/>
            </p:cNvSpPr>
            <p:nvPr/>
          </p:nvSpPr>
          <p:spPr bwMode="auto">
            <a:xfrm flipH="1">
              <a:off x="7122" y="12675"/>
              <a:ext cx="442" cy="27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4556" y="13143"/>
              <a:ext cx="407" cy="3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IAD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7278" y="13143"/>
              <a:ext cx="407" cy="34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IAD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85" name="AutoShape 17"/>
            <p:cNvSpPr>
              <a:spLocks noChangeShapeType="1"/>
            </p:cNvSpPr>
            <p:nvPr/>
          </p:nvSpPr>
          <p:spPr bwMode="auto">
            <a:xfrm flipH="1">
              <a:off x="4278" y="11704"/>
              <a:ext cx="746" cy="624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4" name="AutoShape 16"/>
            <p:cNvSpPr>
              <a:spLocks noChangeShapeType="1"/>
            </p:cNvSpPr>
            <p:nvPr/>
          </p:nvSpPr>
          <p:spPr bwMode="auto">
            <a:xfrm>
              <a:off x="7122" y="11704"/>
              <a:ext cx="745" cy="624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3" name="AutoShape 15"/>
            <p:cNvSpPr>
              <a:spLocks noChangeShapeType="1"/>
            </p:cNvSpPr>
            <p:nvPr/>
          </p:nvSpPr>
          <p:spPr bwMode="auto">
            <a:xfrm flipV="1">
              <a:off x="4764" y="12493"/>
              <a:ext cx="416" cy="65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2" name="AutoShape 14"/>
            <p:cNvSpPr>
              <a:spLocks noChangeShapeType="1"/>
            </p:cNvSpPr>
            <p:nvPr/>
          </p:nvSpPr>
          <p:spPr bwMode="auto">
            <a:xfrm>
              <a:off x="7018" y="12493"/>
              <a:ext cx="476" cy="65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1" name="AutoShape 13"/>
            <p:cNvSpPr>
              <a:spLocks noChangeShapeType="1"/>
            </p:cNvSpPr>
            <p:nvPr/>
          </p:nvSpPr>
          <p:spPr bwMode="auto">
            <a:xfrm>
              <a:off x="4053" y="12493"/>
              <a:ext cx="3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80" name="AutoShape 12"/>
            <p:cNvSpPr>
              <a:spLocks noChangeShapeType="1"/>
            </p:cNvSpPr>
            <p:nvPr/>
          </p:nvSpPr>
          <p:spPr bwMode="auto">
            <a:xfrm>
              <a:off x="4053" y="13296"/>
              <a:ext cx="503" cy="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9" name="AutoShape 11"/>
            <p:cNvSpPr>
              <a:spLocks noChangeShapeType="1"/>
            </p:cNvSpPr>
            <p:nvPr/>
          </p:nvSpPr>
          <p:spPr bwMode="auto">
            <a:xfrm>
              <a:off x="7763" y="12493"/>
              <a:ext cx="3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8" name="AutoShape 10"/>
            <p:cNvSpPr>
              <a:spLocks noChangeShapeType="1"/>
            </p:cNvSpPr>
            <p:nvPr/>
          </p:nvSpPr>
          <p:spPr bwMode="auto">
            <a:xfrm>
              <a:off x="7685" y="13299"/>
              <a:ext cx="355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>
              <a:off x="5024" y="11184"/>
              <a:ext cx="0" cy="520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7122" y="11194"/>
              <a:ext cx="0" cy="520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5" name="AutoShape 7"/>
            <p:cNvSpPr>
              <a:spLocks noChangeShapeType="1"/>
            </p:cNvSpPr>
            <p:nvPr/>
          </p:nvSpPr>
          <p:spPr bwMode="auto">
            <a:xfrm>
              <a:off x="4278" y="12328"/>
              <a:ext cx="0" cy="105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4" name="AutoShape 6"/>
            <p:cNvSpPr>
              <a:spLocks noChangeShapeType="1"/>
            </p:cNvSpPr>
            <p:nvPr/>
          </p:nvSpPr>
          <p:spPr bwMode="auto">
            <a:xfrm>
              <a:off x="7867" y="12328"/>
              <a:ext cx="0" cy="1056"/>
            </a:xfrm>
            <a:prstGeom prst="straightConnector1">
              <a:avLst/>
            </a:prstGeom>
            <a:grpFill/>
            <a:ln w="9525">
              <a:solidFill>
                <a:srgbClr val="0070C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6610" y="10898"/>
              <a:ext cx="1032" cy="3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FXS/FXO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4556" y="10898"/>
              <a:ext cx="1031" cy="3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FXS</a:t>
              </a:r>
              <a:r>
                <a:rPr lang="en-US" altLang="zh-CN" dirty="0" smtClean="0">
                  <a:latin typeface="Calibri" pitchFamily="34" charset="0"/>
                  <a:cs typeface="Times New Roman" pitchFamily="18" charset="0"/>
                </a:rPr>
                <a:t>/FXO</a:t>
              </a:r>
              <a:endPara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71" name="Text Box 3"/>
            <p:cNvSpPr txBox="1">
              <a:spLocks noChangeArrowheads="1"/>
            </p:cNvSpPr>
            <p:nvPr/>
          </p:nvSpPr>
          <p:spPr bwMode="auto">
            <a:xfrm>
              <a:off x="2827" y="11323"/>
              <a:ext cx="1033" cy="38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TDM</a:t>
              </a:r>
              <a:r>
                <a: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传输</a:t>
              </a: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8370" name="Text Box 2"/>
            <p:cNvSpPr txBox="1">
              <a:spLocks noChangeArrowheads="1"/>
            </p:cNvSpPr>
            <p:nvPr/>
          </p:nvSpPr>
          <p:spPr bwMode="auto">
            <a:xfrm>
              <a:off x="2827" y="12761"/>
              <a:ext cx="1033" cy="3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NGN</a:t>
              </a:r>
              <a:r>
                <a: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传输</a:t>
              </a:r>
              <a:endPara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857224" y="5000636"/>
            <a:ext cx="40270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FXO/S</a:t>
            </a:r>
            <a:r>
              <a:rPr lang="zh-CN" altLang="en-US" sz="1400" dirty="0" smtClean="0">
                <a:latin typeface="+mn-lt"/>
              </a:rPr>
              <a:t>：</a:t>
            </a:r>
            <a:r>
              <a:rPr lang="en-US" altLang="zh-CN" sz="1400" dirty="0" smtClean="0">
                <a:latin typeface="+mn-lt"/>
              </a:rPr>
              <a:t>Foreign Exchange Office/Subscriber</a:t>
            </a:r>
          </a:p>
          <a:p>
            <a:r>
              <a:rPr lang="en-US" altLang="zh-CN" sz="1400" dirty="0" smtClean="0">
                <a:latin typeface="+mn-lt"/>
                <a:cs typeface="Times New Roman" pitchFamily="18" charset="0"/>
              </a:rPr>
              <a:t>IAD</a:t>
            </a:r>
            <a:r>
              <a:rPr lang="zh-CN" altLang="en-US" sz="1400" dirty="0" smtClean="0">
                <a:latin typeface="+mn-lt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+mn-lt"/>
                <a:cs typeface="Times New Roman" pitchFamily="18" charset="0"/>
              </a:rPr>
              <a:t>Integrated Access Device</a:t>
            </a:r>
          </a:p>
          <a:p>
            <a:r>
              <a:rPr lang="en-US" altLang="zh-CN" sz="1400" dirty="0" smtClean="0">
                <a:latin typeface="+mn-lt"/>
                <a:cs typeface="Times New Roman" pitchFamily="18" charset="0"/>
              </a:rPr>
              <a:t>SG</a:t>
            </a:r>
            <a:r>
              <a:rPr lang="zh-CN" altLang="en-US" sz="1400" dirty="0" smtClean="0">
                <a:latin typeface="+mn-lt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+mn-lt"/>
                <a:cs typeface="Times New Roman" pitchFamily="18" charset="0"/>
              </a:rPr>
              <a:t>Signaling Gateway</a:t>
            </a:r>
          </a:p>
          <a:p>
            <a:r>
              <a:rPr lang="en-US" altLang="zh-CN" sz="1400" dirty="0" smtClean="0">
                <a:latin typeface="+mn-lt"/>
                <a:cs typeface="Times New Roman" pitchFamily="18" charset="0"/>
              </a:rPr>
              <a:t>MG</a:t>
            </a:r>
            <a:r>
              <a:rPr lang="zh-CN" altLang="en-US" sz="1400" dirty="0" smtClean="0">
                <a:latin typeface="+mn-lt"/>
                <a:cs typeface="Times New Roman" pitchFamily="18" charset="0"/>
              </a:rPr>
              <a:t>：</a:t>
            </a:r>
            <a:r>
              <a:rPr lang="en-US" altLang="zh-CN" sz="1400" dirty="0" smtClean="0">
                <a:latin typeface="+mn-lt"/>
                <a:cs typeface="Times New Roman" pitchFamily="18" charset="0"/>
              </a:rPr>
              <a:t>Media Gateway</a:t>
            </a:r>
            <a:endParaRPr lang="zh-CN" altLang="en-US" sz="1400" dirty="0">
              <a:latin typeface="+mn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43702" y="5000636"/>
            <a:ext cx="15648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C: Center Office</a:t>
            </a:r>
          </a:p>
          <a:p>
            <a:r>
              <a:rPr lang="en-US" altLang="zh-CN" sz="1400" dirty="0" smtClean="0">
                <a:latin typeface="+mn-lt"/>
              </a:rPr>
              <a:t>P: Panel</a:t>
            </a:r>
          </a:p>
          <a:p>
            <a:r>
              <a:rPr lang="en-US" altLang="zh-CN" sz="1400" dirty="0" smtClean="0">
                <a:latin typeface="+mn-lt"/>
              </a:rPr>
              <a:t>R: Receiver</a:t>
            </a:r>
            <a:endParaRPr lang="zh-CN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第三章 通信网控制与信令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4257676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距离矢量路由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路由信息协议</a:t>
            </a:r>
            <a:r>
              <a:rPr lang="en-US" altLang="zh-CN" dirty="0" smtClean="0"/>
              <a:t>RIP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 Box 234"/>
          <p:cNvSpPr txBox="1">
            <a:spLocks noChangeArrowheads="1"/>
          </p:cNvSpPr>
          <p:nvPr/>
        </p:nvSpPr>
        <p:spPr bwMode="auto">
          <a:xfrm>
            <a:off x="1285852" y="3571876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4"/>
          <p:cNvSpPr txBox="1">
            <a:spLocks noChangeArrowheads="1"/>
          </p:cNvSpPr>
          <p:nvPr/>
        </p:nvSpPr>
        <p:spPr bwMode="auto">
          <a:xfrm>
            <a:off x="6572264" y="2285992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4"/>
          <p:cNvSpPr txBox="1">
            <a:spLocks noChangeArrowheads="1"/>
          </p:cNvSpPr>
          <p:nvPr/>
        </p:nvSpPr>
        <p:spPr bwMode="auto">
          <a:xfrm>
            <a:off x="4000496" y="4500570"/>
            <a:ext cx="4143404" cy="181588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1600" dirty="0" smtClean="0">
                <a:ea typeface="宋体" charset="-122"/>
              </a:rPr>
              <a:t>1</a:t>
            </a:r>
            <a:r>
              <a:rPr lang="zh-CN" altLang="en-US" sz="1600" dirty="0" smtClean="0">
                <a:ea typeface="宋体" charset="-122"/>
              </a:rPr>
              <a:t>）</a:t>
            </a:r>
            <a:r>
              <a:rPr lang="en-US" altLang="zh-CN" sz="1600" dirty="0" smtClean="0">
                <a:ea typeface="宋体" charset="-122"/>
              </a:rPr>
              <a:t>C</a:t>
            </a:r>
            <a:r>
              <a:rPr lang="zh-CN" altLang="en-US" sz="1600" dirty="0" smtClean="0">
                <a:ea typeface="宋体" charset="-122"/>
              </a:rPr>
              <a:t>向</a:t>
            </a:r>
            <a:r>
              <a:rPr lang="en-US" altLang="zh-CN" sz="1600" dirty="0" smtClean="0">
                <a:ea typeface="宋体" charset="-122"/>
              </a:rPr>
              <a:t>D</a:t>
            </a:r>
            <a:r>
              <a:rPr lang="zh-CN" altLang="en-US" sz="1600" dirty="0" smtClean="0">
                <a:ea typeface="宋体" charset="-122"/>
              </a:rPr>
              <a:t>、</a:t>
            </a:r>
            <a:r>
              <a:rPr lang="en-US" altLang="zh-CN" sz="1600" dirty="0" smtClean="0">
                <a:ea typeface="宋体" charset="-122"/>
              </a:rPr>
              <a:t>F</a:t>
            </a:r>
            <a:r>
              <a:rPr lang="zh-CN" altLang="en-US" sz="1600" dirty="0" smtClean="0">
                <a:ea typeface="宋体" charset="-122"/>
              </a:rPr>
              <a:t>通告，到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0</a:t>
            </a:r>
          </a:p>
          <a:p>
            <a:pPr algn="l" eaLnBrk="0" hangingPunct="0"/>
            <a:r>
              <a:rPr lang="en-US" altLang="zh-CN" sz="1600" dirty="0" smtClean="0">
                <a:ea typeface="宋体" charset="-122"/>
              </a:rPr>
              <a:t>2</a:t>
            </a:r>
            <a:r>
              <a:rPr lang="zh-CN" altLang="en-US" sz="1600" dirty="0" smtClean="0">
                <a:ea typeface="宋体" charset="-122"/>
              </a:rPr>
              <a:t>）</a:t>
            </a:r>
            <a:r>
              <a:rPr lang="en-US" altLang="zh-CN" sz="1600" dirty="0" smtClean="0">
                <a:ea typeface="宋体" charset="-122"/>
              </a:rPr>
              <a:t>F</a:t>
            </a:r>
            <a:r>
              <a:rPr lang="zh-CN" altLang="en-US" sz="1600" dirty="0" smtClean="0">
                <a:ea typeface="宋体" charset="-122"/>
              </a:rPr>
              <a:t>向</a:t>
            </a:r>
            <a:r>
              <a:rPr lang="en-US" altLang="zh-CN" sz="1600" dirty="0" smtClean="0">
                <a:ea typeface="宋体" charset="-122"/>
              </a:rPr>
              <a:t>A</a:t>
            </a:r>
            <a:r>
              <a:rPr lang="zh-CN" altLang="en-US" sz="1600" dirty="0" smtClean="0">
                <a:ea typeface="宋体" charset="-122"/>
              </a:rPr>
              <a:t>、</a:t>
            </a:r>
            <a:r>
              <a:rPr lang="en-US" altLang="zh-CN" sz="1600" dirty="0" smtClean="0">
                <a:ea typeface="宋体" charset="-122"/>
              </a:rPr>
              <a:t>B</a:t>
            </a:r>
            <a:r>
              <a:rPr lang="zh-CN" altLang="en-US" sz="1600" dirty="0" smtClean="0">
                <a:ea typeface="宋体" charset="-122"/>
              </a:rPr>
              <a:t>、</a:t>
            </a:r>
            <a:r>
              <a:rPr lang="en-US" altLang="zh-CN" sz="1600" dirty="0" smtClean="0">
                <a:ea typeface="宋体" charset="-122"/>
              </a:rPr>
              <a:t>E</a:t>
            </a:r>
            <a:r>
              <a:rPr lang="zh-CN" altLang="en-US" sz="1600" dirty="0" smtClean="0">
                <a:ea typeface="宋体" charset="-122"/>
              </a:rPr>
              <a:t>通告，到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1</a:t>
            </a:r>
          </a:p>
          <a:p>
            <a:pPr algn="l" eaLnBrk="0" hangingPunct="0"/>
            <a:r>
              <a:rPr lang="en-US" altLang="zh-CN" sz="1600" dirty="0" smtClean="0">
                <a:ea typeface="宋体" charset="-122"/>
              </a:rPr>
              <a:t>3</a:t>
            </a:r>
            <a:r>
              <a:rPr lang="zh-CN" altLang="en-US" sz="1600" dirty="0" smtClean="0">
                <a:ea typeface="宋体" charset="-122"/>
              </a:rPr>
              <a:t>）</a:t>
            </a:r>
            <a:r>
              <a:rPr lang="en-US" altLang="zh-CN" sz="1600" dirty="0" smtClean="0">
                <a:ea typeface="宋体" charset="-122"/>
              </a:rPr>
              <a:t>E</a:t>
            </a:r>
            <a:r>
              <a:rPr lang="zh-CN" altLang="en-US" sz="1600" dirty="0" smtClean="0">
                <a:ea typeface="宋体" charset="-122"/>
              </a:rPr>
              <a:t>通告</a:t>
            </a:r>
            <a:r>
              <a:rPr lang="en-US" altLang="zh-CN" sz="1600" dirty="0" smtClean="0">
                <a:ea typeface="宋体" charset="-122"/>
              </a:rPr>
              <a:t>A</a:t>
            </a:r>
            <a:r>
              <a:rPr lang="zh-CN" altLang="en-US" sz="1600" dirty="0" smtClean="0">
                <a:ea typeface="宋体" charset="-122"/>
              </a:rPr>
              <a:t>，到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4</a:t>
            </a:r>
            <a:r>
              <a:rPr lang="zh-CN" altLang="en-US" sz="1600" dirty="0" smtClean="0">
                <a:ea typeface="宋体" charset="-122"/>
              </a:rPr>
              <a:t>；</a:t>
            </a:r>
            <a:endParaRPr lang="en-US" altLang="zh-CN" sz="1600" dirty="0" smtClean="0">
              <a:ea typeface="宋体" charset="-122"/>
            </a:endParaRPr>
          </a:p>
          <a:p>
            <a:pPr algn="l" eaLnBrk="0" hangingPunct="0"/>
            <a:r>
              <a:rPr lang="en-US" altLang="zh-CN" sz="1600" dirty="0" smtClean="0">
                <a:ea typeface="宋体" charset="-122"/>
              </a:rPr>
              <a:t>      B</a:t>
            </a:r>
            <a:r>
              <a:rPr lang="zh-CN" altLang="en-US" sz="1600" dirty="0" smtClean="0">
                <a:ea typeface="宋体" charset="-122"/>
              </a:rPr>
              <a:t>通告</a:t>
            </a:r>
            <a:r>
              <a:rPr lang="en-US" altLang="zh-CN" sz="1600" dirty="0" smtClean="0">
                <a:ea typeface="宋体" charset="-122"/>
              </a:rPr>
              <a:t>A</a:t>
            </a:r>
            <a:r>
              <a:rPr lang="zh-CN" altLang="en-US" sz="1600" dirty="0" smtClean="0">
                <a:ea typeface="宋体" charset="-122"/>
              </a:rPr>
              <a:t>，到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2</a:t>
            </a: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4</a:t>
            </a:r>
            <a:r>
              <a:rPr lang="zh-CN" altLang="en-US" sz="1600" dirty="0" smtClean="0">
                <a:ea typeface="宋体" charset="-122"/>
              </a:rPr>
              <a:t>）</a:t>
            </a:r>
            <a:r>
              <a:rPr lang="en-US" altLang="zh-CN" sz="1600" dirty="0" smtClean="0">
                <a:ea typeface="宋体" charset="-122"/>
              </a:rPr>
              <a:t>A</a:t>
            </a:r>
            <a:r>
              <a:rPr lang="zh-CN" altLang="en-US" sz="1600" dirty="0" smtClean="0">
                <a:ea typeface="宋体" charset="-122"/>
              </a:rPr>
              <a:t>计算，经</a:t>
            </a:r>
            <a:r>
              <a:rPr lang="en-US" altLang="zh-CN" sz="1600" dirty="0" smtClean="0">
                <a:ea typeface="宋体" charset="-122"/>
              </a:rPr>
              <a:t>B</a:t>
            </a:r>
            <a:r>
              <a:rPr lang="zh-CN" altLang="en-US" sz="1600" dirty="0" smtClean="0">
                <a:ea typeface="宋体" charset="-122"/>
              </a:rPr>
              <a:t>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6</a:t>
            </a:r>
            <a:r>
              <a:rPr lang="zh-CN" altLang="en-US" sz="1600" dirty="0" smtClean="0">
                <a:ea typeface="宋体" charset="-122"/>
              </a:rPr>
              <a:t>；</a:t>
            </a:r>
            <a:endParaRPr lang="en-US" altLang="zh-CN" sz="1600" dirty="0" smtClean="0">
              <a:ea typeface="宋体" charset="-122"/>
            </a:endParaRPr>
          </a:p>
          <a:p>
            <a:pPr eaLnBrk="0" hangingPunct="0"/>
            <a:r>
              <a:rPr lang="en-US" altLang="zh-CN" sz="1600" dirty="0" smtClean="0">
                <a:ea typeface="宋体" charset="-122"/>
              </a:rPr>
              <a:t>                   </a:t>
            </a:r>
            <a:r>
              <a:rPr lang="zh-CN" altLang="en-US" sz="1600" dirty="0" smtClean="0">
                <a:ea typeface="宋体" charset="-122"/>
              </a:rPr>
              <a:t>经</a:t>
            </a:r>
            <a:r>
              <a:rPr lang="en-US" altLang="zh-CN" sz="1600" dirty="0" smtClean="0">
                <a:ea typeface="宋体" charset="-122"/>
              </a:rPr>
              <a:t>E</a:t>
            </a:r>
            <a:r>
              <a:rPr lang="zh-CN" altLang="en-US" sz="1600" dirty="0" smtClean="0">
                <a:ea typeface="宋体" charset="-122"/>
              </a:rPr>
              <a:t>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5</a:t>
            </a:r>
            <a:r>
              <a:rPr lang="zh-CN" altLang="en-US" sz="1600" dirty="0" smtClean="0">
                <a:ea typeface="宋体" charset="-122"/>
              </a:rPr>
              <a:t>；</a:t>
            </a:r>
            <a:endParaRPr lang="en-US" altLang="zh-CN" sz="1600" dirty="0" smtClean="0">
              <a:ea typeface="宋体" charset="-122"/>
            </a:endParaRPr>
          </a:p>
          <a:p>
            <a:pPr algn="l" eaLnBrk="0" hangingPunct="0"/>
            <a:r>
              <a:rPr lang="en-US" altLang="zh-CN" sz="1600" dirty="0" smtClean="0">
                <a:ea typeface="宋体" charset="-122"/>
              </a:rPr>
              <a:t>                   </a:t>
            </a:r>
            <a:r>
              <a:rPr lang="zh-CN" altLang="en-US" sz="1600" dirty="0" smtClean="0">
                <a:ea typeface="宋体" charset="-122"/>
              </a:rPr>
              <a:t>经</a:t>
            </a:r>
            <a:r>
              <a:rPr lang="en-US" altLang="zh-CN" sz="1600" dirty="0" smtClean="0">
                <a:ea typeface="宋体" charset="-122"/>
              </a:rPr>
              <a:t>F</a:t>
            </a:r>
            <a:r>
              <a:rPr lang="zh-CN" altLang="en-US" sz="1600" dirty="0" smtClean="0">
                <a:ea typeface="宋体" charset="-122"/>
              </a:rPr>
              <a:t>到</a:t>
            </a:r>
            <a:r>
              <a:rPr lang="en-US" altLang="zh-CN" sz="1600" dirty="0" smtClean="0">
                <a:ea typeface="宋体" charset="-122"/>
              </a:rPr>
              <a:t>H2</a:t>
            </a:r>
            <a:r>
              <a:rPr lang="zh-CN" altLang="en-US" sz="1600" dirty="0" smtClean="0">
                <a:ea typeface="宋体" charset="-122"/>
              </a:rPr>
              <a:t>的距离权值为</a:t>
            </a:r>
            <a:r>
              <a:rPr lang="en-US" altLang="zh-CN" sz="1600" dirty="0" smtClean="0">
                <a:ea typeface="宋体" charset="-122"/>
              </a:rPr>
              <a:t>7                   </a:t>
            </a:r>
          </a:p>
        </p:txBody>
      </p:sp>
      <p:sp>
        <p:nvSpPr>
          <p:cNvPr id="38" name="Text Box 234"/>
          <p:cNvSpPr txBox="1">
            <a:spLocks noChangeArrowheads="1"/>
          </p:cNvSpPr>
          <p:nvPr/>
        </p:nvSpPr>
        <p:spPr bwMode="auto">
          <a:xfrm>
            <a:off x="571472" y="4786322"/>
            <a:ext cx="3071834" cy="52322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A</a:t>
            </a:r>
            <a:r>
              <a:rPr lang="zh-CN" altLang="en-US" sz="1400" dirty="0" smtClean="0">
                <a:ea typeface="宋体" charset="-122"/>
              </a:rPr>
              <a:t>收到来自</a:t>
            </a:r>
            <a:r>
              <a:rPr lang="en-US" altLang="zh-CN" sz="1400" dirty="0" smtClean="0">
                <a:ea typeface="宋体" charset="-122"/>
              </a:rPr>
              <a:t>H1</a:t>
            </a:r>
            <a:r>
              <a:rPr lang="zh-CN" altLang="en-US" sz="1400" dirty="0" smtClean="0">
                <a:ea typeface="宋体" charset="-122"/>
              </a:rPr>
              <a:t>、去往</a:t>
            </a:r>
            <a:r>
              <a:rPr lang="en-US" altLang="zh-CN" sz="1400" dirty="0" smtClean="0">
                <a:ea typeface="宋体" charset="-122"/>
              </a:rPr>
              <a:t>H2</a:t>
            </a:r>
            <a:r>
              <a:rPr lang="zh-CN" altLang="en-US" sz="1400" dirty="0" smtClean="0">
                <a:ea typeface="宋体" charset="-122"/>
              </a:rPr>
              <a:t>的</a:t>
            </a:r>
            <a:r>
              <a:rPr lang="en-US" altLang="zh-CN" sz="1400" dirty="0" smtClean="0">
                <a:ea typeface="宋体" charset="-122"/>
              </a:rPr>
              <a:t>IP</a:t>
            </a:r>
            <a:r>
              <a:rPr lang="zh-CN" altLang="en-US" sz="1400" dirty="0" smtClean="0">
                <a:ea typeface="宋体" charset="-122"/>
              </a:rPr>
              <a:t>分组，</a:t>
            </a:r>
            <a:endParaRPr lang="en-US" altLang="zh-CN" sz="1400" dirty="0" smtClean="0">
              <a:ea typeface="宋体" charset="-122"/>
            </a:endParaRPr>
          </a:p>
          <a:p>
            <a:pPr algn="l" eaLnBrk="0" hangingPunct="0"/>
            <a:r>
              <a:rPr lang="zh-CN" altLang="en-US" sz="1400" dirty="0" smtClean="0">
                <a:ea typeface="宋体" charset="-122"/>
              </a:rPr>
              <a:t>向</a:t>
            </a:r>
            <a:r>
              <a:rPr lang="en-US" altLang="zh-CN" sz="1400" dirty="0" smtClean="0">
                <a:ea typeface="宋体" charset="-122"/>
              </a:rPr>
              <a:t>B</a:t>
            </a:r>
            <a:r>
              <a:rPr lang="zh-CN" altLang="en-US" sz="1400" dirty="0" smtClean="0">
                <a:ea typeface="宋体" charset="-122"/>
              </a:rPr>
              <a:t>、</a:t>
            </a:r>
            <a:r>
              <a:rPr lang="en-US" altLang="zh-CN" sz="1400" dirty="0" smtClean="0">
                <a:ea typeface="宋体" charset="-122"/>
              </a:rPr>
              <a:t>E</a:t>
            </a:r>
            <a:r>
              <a:rPr lang="zh-CN" altLang="en-US" sz="1400" dirty="0" smtClean="0">
                <a:ea typeface="宋体" charset="-122"/>
              </a:rPr>
              <a:t>、</a:t>
            </a:r>
            <a:r>
              <a:rPr lang="en-US" altLang="zh-CN" sz="1400" dirty="0" smtClean="0">
                <a:ea typeface="宋体" charset="-122"/>
              </a:rPr>
              <a:t>F</a:t>
            </a:r>
            <a:r>
              <a:rPr lang="zh-CN" altLang="en-US" sz="1400" dirty="0" smtClean="0">
                <a:ea typeface="宋体" charset="-122"/>
              </a:rPr>
              <a:t>三个节点的哪个转发？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SDLC/HDLC</a:t>
            </a:r>
            <a:r>
              <a:rPr lang="zh-CN" altLang="en-US" dirty="0" smtClean="0"/>
              <a:t>帧结构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857620" y="3643314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3144828" y="2780645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矩形 34"/>
          <p:cNvSpPr/>
          <p:nvPr/>
        </p:nvSpPr>
        <p:spPr>
          <a:xfrm>
            <a:off x="5615291" y="3165470"/>
            <a:ext cx="3267108" cy="1323439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正确概率，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出错概率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平均次数：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&lt;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&gt; = 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 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pq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+ 3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qp</a:t>
            </a:r>
            <a:r>
              <a:rPr lang="en-US" altLang="zh-CN" sz="20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= 1/</a:t>
            </a:r>
            <a:r>
              <a:rPr lang="en-US" altLang="zh-CN" sz="20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endParaRPr lang="en-US" altLang="zh-CN" sz="20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>
            <a:stCxn id="12" idx="0"/>
            <a:endCxn id="14" idx="2"/>
          </p:cNvCxnSpPr>
          <p:nvPr/>
        </p:nvCxnSpPr>
        <p:spPr>
          <a:xfrm rot="5400000" flipH="1" flipV="1">
            <a:off x="3074985" y="2560633"/>
            <a:ext cx="688975" cy="1447800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36"/>
          <p:cNvCxnSpPr>
            <a:stCxn id="12" idx="1"/>
            <a:endCxn id="15" idx="1"/>
          </p:cNvCxnSpPr>
          <p:nvPr/>
        </p:nvCxnSpPr>
        <p:spPr>
          <a:xfrm rot="5400000" flipH="1" flipV="1">
            <a:off x="3334027" y="1370945"/>
            <a:ext cx="1524000" cy="3124200"/>
          </a:xfrm>
          <a:prstGeom prst="curvedConnector3">
            <a:avLst>
              <a:gd name="adj1" fmla="val 11933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36"/>
          <p:cNvCxnSpPr>
            <a:stCxn id="12" idx="6"/>
            <a:endCxn id="14" idx="4"/>
          </p:cNvCxnSpPr>
          <p:nvPr/>
        </p:nvCxnSpPr>
        <p:spPr>
          <a:xfrm flipV="1">
            <a:off x="2924172" y="3165470"/>
            <a:ext cx="1447800" cy="688975"/>
          </a:xfrm>
          <a:prstGeom prst="curved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71872" y="2529954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</a:t>
            </a:r>
            <a:r>
              <a:rPr lang="en-US" altLang="zh-CN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214810" y="3357562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pq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zh-CN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4219" y="4725144"/>
            <a:ext cx="785818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矩形 23"/>
          <p:cNvSpPr/>
          <p:nvPr/>
        </p:nvSpPr>
        <p:spPr>
          <a:xfrm>
            <a:off x="6215074" y="2633002"/>
            <a:ext cx="2643206" cy="400110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</a:t>
            </a:r>
            <a:r>
              <a:rPr lang="en-US" altLang="zh-CN" sz="2000" baseline="-25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en-US" altLang="zh-CN" sz="20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&gt; </a:t>
            </a:r>
            <a:r>
              <a:rPr lang="en-US" altLang="zh-CN" sz="2000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RTT×</a:t>
            </a:r>
            <a:r>
              <a:rPr lang="en-US" altLang="zh-CN" sz="2000" i="1" dirty="0" err="1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endParaRPr lang="en-US" altLang="zh-CN" sz="2000" i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路由表及查找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 Box 234"/>
          <p:cNvSpPr txBox="1">
            <a:spLocks noChangeArrowheads="1"/>
          </p:cNvSpPr>
          <p:nvPr/>
        </p:nvSpPr>
        <p:spPr bwMode="auto">
          <a:xfrm>
            <a:off x="1285852" y="3571876"/>
            <a:ext cx="41389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4"/>
          <p:cNvSpPr txBox="1">
            <a:spLocks noChangeArrowheads="1"/>
          </p:cNvSpPr>
          <p:nvPr/>
        </p:nvSpPr>
        <p:spPr bwMode="auto">
          <a:xfrm>
            <a:off x="2357422" y="1785926"/>
            <a:ext cx="1128835" cy="30777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192.168.4.3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4"/>
          <p:cNvSpPr txBox="1">
            <a:spLocks noChangeArrowheads="1"/>
          </p:cNvSpPr>
          <p:nvPr/>
        </p:nvSpPr>
        <p:spPr bwMode="auto">
          <a:xfrm>
            <a:off x="5929322" y="4000504"/>
            <a:ext cx="1128835" cy="30777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192.168.6.3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1" name="Text Box 234"/>
          <p:cNvSpPr txBox="1">
            <a:spLocks noChangeArrowheads="1"/>
          </p:cNvSpPr>
          <p:nvPr/>
        </p:nvSpPr>
        <p:spPr bwMode="auto">
          <a:xfrm>
            <a:off x="6357950" y="2214554"/>
            <a:ext cx="1128835" cy="30777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192.168.5.3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2" name="Text Box 234"/>
          <p:cNvSpPr txBox="1">
            <a:spLocks noChangeArrowheads="1"/>
          </p:cNvSpPr>
          <p:nvPr/>
        </p:nvSpPr>
        <p:spPr bwMode="auto">
          <a:xfrm>
            <a:off x="3357554" y="4214818"/>
            <a:ext cx="1327608" cy="30777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192.168.101.2</a:t>
            </a:r>
            <a:endParaRPr lang="en-US" altLang="zh-CN" sz="1400" dirty="0">
              <a:ea typeface="宋体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1071538" y="5000636"/>
          <a:ext cx="30718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917"/>
                <a:gridCol w="1535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192.168.4.x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192.168.102.2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192.168.5.x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192.168.102.2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192.168.6.x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192.168.101.2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 Box 234"/>
          <p:cNvSpPr txBox="1">
            <a:spLocks noChangeArrowheads="1"/>
          </p:cNvSpPr>
          <p:nvPr/>
        </p:nvSpPr>
        <p:spPr bwMode="auto">
          <a:xfrm>
            <a:off x="1500166" y="2571744"/>
            <a:ext cx="1327608" cy="307777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192.168.102.2</a:t>
            </a:r>
            <a:endParaRPr lang="en-US" altLang="zh-CN" sz="1400" dirty="0">
              <a:ea typeface="宋体" charset="-122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4714876" y="5143512"/>
          <a:ext cx="32147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192.168.4.x/22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192.168.102.2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192.168.6.X/24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192.168.101.2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椭圆 46"/>
          <p:cNvSpPr/>
          <p:nvPr/>
        </p:nvSpPr>
        <p:spPr>
          <a:xfrm>
            <a:off x="2786050" y="2571744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500562" y="4045108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286512" y="2071678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000892" y="3857628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2214546" y="2071678"/>
            <a:ext cx="142876" cy="142876"/>
          </a:xfrm>
          <a:prstGeom prst="ellipse">
            <a:avLst/>
          </a:prstGeom>
          <a:solidFill>
            <a:srgbClr val="FFFF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 Box 234"/>
          <p:cNvSpPr txBox="1">
            <a:spLocks noChangeArrowheads="1"/>
          </p:cNvSpPr>
          <p:nvPr/>
        </p:nvSpPr>
        <p:spPr bwMode="auto">
          <a:xfrm>
            <a:off x="6000760" y="1142984"/>
            <a:ext cx="2504212" cy="307777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Prob. </a:t>
            </a:r>
            <a:r>
              <a:rPr lang="zh-CN" altLang="en-US" sz="1400" dirty="0" smtClean="0">
                <a:ea typeface="宋体" charset="-122"/>
              </a:rPr>
              <a:t>目标地址为</a:t>
            </a:r>
            <a:r>
              <a:rPr lang="en-US" altLang="zh-CN" sz="1400" dirty="0" smtClean="0">
                <a:ea typeface="宋体" charset="-122"/>
              </a:rPr>
              <a:t>192.168.6.3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路由表查找方法</a:t>
            </a:r>
            <a:endParaRPr lang="zh-CN" altLang="en-US" dirty="0"/>
          </a:p>
        </p:txBody>
      </p:sp>
      <p:sp>
        <p:nvSpPr>
          <p:cNvPr id="52" name="Text Box 234"/>
          <p:cNvSpPr txBox="1">
            <a:spLocks noChangeArrowheads="1"/>
          </p:cNvSpPr>
          <p:nvPr/>
        </p:nvSpPr>
        <p:spPr bwMode="auto">
          <a:xfrm>
            <a:off x="928662" y="1928802"/>
            <a:ext cx="2385589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400" dirty="0" smtClean="0">
                <a:ea typeface="宋体" charset="-122"/>
              </a:rPr>
              <a:t>目标地址为</a:t>
            </a:r>
            <a:r>
              <a:rPr lang="en-US" altLang="zh-CN" sz="1400" dirty="0" smtClean="0">
                <a:ea typeface="宋体" charset="-122"/>
              </a:rPr>
              <a:t>192.168.6.3</a:t>
            </a:r>
            <a:r>
              <a:rPr lang="zh-CN" altLang="en-US" sz="1400" dirty="0" smtClean="0">
                <a:ea typeface="宋体" charset="-122"/>
              </a:rPr>
              <a:t>分组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53" name="Text Box 234"/>
          <p:cNvSpPr txBox="1">
            <a:spLocks noChangeArrowheads="1"/>
          </p:cNvSpPr>
          <p:nvPr/>
        </p:nvSpPr>
        <p:spPr bwMode="auto">
          <a:xfrm>
            <a:off x="2500298" y="2786057"/>
            <a:ext cx="771365" cy="32400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Lookup</a:t>
            </a:r>
            <a:endParaRPr lang="en-US" altLang="zh-CN" sz="1400" dirty="0">
              <a:ea typeface="宋体" charset="-122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4500562" y="1857364"/>
          <a:ext cx="321471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5716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192.168.4.x/22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192.168.102.2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192.168.6.X/23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192.168.101.2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…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形状 55"/>
          <p:cNvCxnSpPr>
            <a:stCxn id="52" idx="2"/>
            <a:endCxn id="53" idx="1"/>
          </p:cNvCxnSpPr>
          <p:nvPr/>
        </p:nvCxnSpPr>
        <p:spPr>
          <a:xfrm rot="16200000" flipH="1">
            <a:off x="1955138" y="2402897"/>
            <a:ext cx="711478" cy="37884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形状 56"/>
          <p:cNvCxnSpPr>
            <a:stCxn id="53" idx="3"/>
            <a:endCxn id="62" idx="2"/>
          </p:cNvCxnSpPr>
          <p:nvPr/>
        </p:nvCxnSpPr>
        <p:spPr>
          <a:xfrm>
            <a:off x="3271663" y="2948057"/>
            <a:ext cx="800271" cy="1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磁盘 61"/>
          <p:cNvSpPr/>
          <p:nvPr/>
        </p:nvSpPr>
        <p:spPr>
          <a:xfrm>
            <a:off x="4071934" y="2571744"/>
            <a:ext cx="504000" cy="756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 Box 234"/>
          <p:cNvSpPr txBox="1">
            <a:spLocks noChangeArrowheads="1"/>
          </p:cNvSpPr>
          <p:nvPr/>
        </p:nvSpPr>
        <p:spPr bwMode="auto">
          <a:xfrm>
            <a:off x="4786314" y="1500174"/>
            <a:ext cx="1032655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400" dirty="0" smtClean="0">
                <a:ea typeface="宋体" charset="-122"/>
              </a:rPr>
              <a:t>前缀数为</a:t>
            </a:r>
            <a:r>
              <a:rPr lang="en-US" altLang="zh-CN" sz="1400" i="1" dirty="0" smtClean="0">
                <a:ea typeface="宋体" charset="-122"/>
              </a:rPr>
              <a:t>N</a:t>
            </a:r>
            <a:endParaRPr lang="en-US" altLang="zh-CN" sz="1400" i="1" dirty="0">
              <a:ea typeface="宋体" charset="-122"/>
            </a:endParaRPr>
          </a:p>
        </p:txBody>
      </p:sp>
      <p:sp>
        <p:nvSpPr>
          <p:cNvPr id="66" name="Text Box 234"/>
          <p:cNvSpPr txBox="1">
            <a:spLocks noChangeArrowheads="1"/>
          </p:cNvSpPr>
          <p:nvPr/>
        </p:nvSpPr>
        <p:spPr bwMode="auto">
          <a:xfrm>
            <a:off x="1071538" y="3786190"/>
            <a:ext cx="2547492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400" dirty="0" smtClean="0">
                <a:ea typeface="宋体" charset="-122"/>
              </a:rPr>
              <a:t>简单链表查找，复杂度为</a:t>
            </a:r>
            <a:r>
              <a:rPr lang="en-US" altLang="zh-CN" sz="1400" dirty="0" smtClean="0">
                <a:ea typeface="宋体" charset="-122"/>
              </a:rPr>
              <a:t>O(</a:t>
            </a:r>
            <a:r>
              <a:rPr lang="en-US" altLang="zh-CN" sz="1400" i="1" dirty="0" smtClean="0">
                <a:ea typeface="宋体" charset="-122"/>
              </a:rPr>
              <a:t>N</a:t>
            </a:r>
            <a:r>
              <a:rPr lang="en-US" altLang="zh-CN" sz="1400" dirty="0" smtClean="0">
                <a:ea typeface="宋体" charset="-122"/>
              </a:rPr>
              <a:t>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67" name="Oval 232"/>
          <p:cNvSpPr>
            <a:spLocks noChangeArrowheads="1"/>
          </p:cNvSpPr>
          <p:nvPr/>
        </p:nvSpPr>
        <p:spPr bwMode="auto">
          <a:xfrm>
            <a:off x="6143636" y="3286124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 smtClean="0">
                <a:solidFill>
                  <a:srgbClr val="FFFF99"/>
                </a:solidFill>
                <a:ea typeface="宋体" charset="-122"/>
              </a:rPr>
              <a:t>R</a:t>
            </a:r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68" name="Oval 232"/>
          <p:cNvSpPr>
            <a:spLocks noChangeArrowheads="1"/>
          </p:cNvSpPr>
          <p:nvPr/>
        </p:nvSpPr>
        <p:spPr bwMode="auto">
          <a:xfrm>
            <a:off x="5614998" y="3929066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rgbClr val="FFFF99"/>
                </a:solidFill>
                <a:ea typeface="宋体" charset="-122"/>
              </a:rPr>
              <a:t>0</a:t>
            </a:r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69" name="Oval 232"/>
          <p:cNvSpPr>
            <a:spLocks noChangeArrowheads="1"/>
          </p:cNvSpPr>
          <p:nvPr/>
        </p:nvSpPr>
        <p:spPr bwMode="auto">
          <a:xfrm>
            <a:off x="6643702" y="3929066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altLang="zh-CN" sz="1600" dirty="0" smtClean="0">
                <a:solidFill>
                  <a:srgbClr val="FFFF99"/>
                </a:solidFill>
                <a:ea typeface="宋体" charset="-122"/>
              </a:rPr>
              <a:t>1</a:t>
            </a:r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cxnSp>
        <p:nvCxnSpPr>
          <p:cNvPr id="70" name="形状 56"/>
          <p:cNvCxnSpPr>
            <a:stCxn id="67" idx="3"/>
            <a:endCxn id="68" idx="7"/>
          </p:cNvCxnSpPr>
          <p:nvPr/>
        </p:nvCxnSpPr>
        <p:spPr>
          <a:xfrm rot="5400000">
            <a:off x="5954763" y="3742956"/>
            <a:ext cx="306309" cy="205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形状 56"/>
          <p:cNvCxnSpPr>
            <a:stCxn id="67" idx="5"/>
            <a:endCxn id="69" idx="1"/>
          </p:cNvCxnSpPr>
          <p:nvPr/>
        </p:nvCxnSpPr>
        <p:spPr>
          <a:xfrm rot="16200000" flipH="1">
            <a:off x="6469115" y="3757242"/>
            <a:ext cx="306309" cy="176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232"/>
          <p:cNvSpPr>
            <a:spLocks noChangeArrowheads="1"/>
          </p:cNvSpPr>
          <p:nvPr/>
        </p:nvSpPr>
        <p:spPr bwMode="auto">
          <a:xfrm>
            <a:off x="6215074" y="4714884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715140" y="4786322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192.168.4.x/22</a:t>
            </a:r>
            <a:endParaRPr lang="zh-CN" altLang="en-US" dirty="0"/>
          </a:p>
        </p:txBody>
      </p:sp>
      <p:cxnSp>
        <p:nvCxnSpPr>
          <p:cNvPr id="78" name="形状 56"/>
          <p:cNvCxnSpPr>
            <a:stCxn id="69" idx="4"/>
            <a:endCxn id="76" idx="7"/>
          </p:cNvCxnSpPr>
          <p:nvPr/>
        </p:nvCxnSpPr>
        <p:spPr>
          <a:xfrm rot="5400000">
            <a:off x="6549078" y="4461379"/>
            <a:ext cx="379466" cy="266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232"/>
          <p:cNvSpPr>
            <a:spLocks noChangeArrowheads="1"/>
          </p:cNvSpPr>
          <p:nvPr/>
        </p:nvSpPr>
        <p:spPr bwMode="auto">
          <a:xfrm>
            <a:off x="6786578" y="5429264"/>
            <a:ext cx="457200" cy="476071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endParaRPr lang="en-US" altLang="zh-CN" sz="1600" dirty="0">
              <a:solidFill>
                <a:srgbClr val="FFFF99"/>
              </a:solidFill>
              <a:ea typeface="宋体" charset="-122"/>
            </a:endParaRPr>
          </a:p>
        </p:txBody>
      </p:sp>
      <p:cxnSp>
        <p:nvCxnSpPr>
          <p:cNvPr id="85" name="形状 56"/>
          <p:cNvCxnSpPr>
            <a:stCxn id="76" idx="5"/>
            <a:endCxn id="84" idx="1"/>
          </p:cNvCxnSpPr>
          <p:nvPr/>
        </p:nvCxnSpPr>
        <p:spPr>
          <a:xfrm rot="16200000" flipH="1">
            <a:off x="6540553" y="5186002"/>
            <a:ext cx="377747" cy="248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5000628" y="5500702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192.168.6.x/23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7143768" y="392906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128.x.x.x/1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4429124" y="43576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127.x.x.x/1</a:t>
            </a:r>
            <a:endParaRPr lang="zh-CN" altLang="en-US" dirty="0"/>
          </a:p>
        </p:txBody>
      </p:sp>
      <p:sp>
        <p:nvSpPr>
          <p:cNvPr id="91" name="Text Box 234"/>
          <p:cNvSpPr txBox="1">
            <a:spLocks noChangeArrowheads="1"/>
          </p:cNvSpPr>
          <p:nvPr/>
        </p:nvSpPr>
        <p:spPr bwMode="auto">
          <a:xfrm>
            <a:off x="1071538" y="4214818"/>
            <a:ext cx="262604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r>
              <a:rPr lang="zh-CN" altLang="en-US" sz="1400" dirty="0" smtClean="0">
                <a:ea typeface="宋体" charset="-122"/>
              </a:rPr>
              <a:t>叉树查找，复杂度为</a:t>
            </a:r>
            <a:r>
              <a:rPr lang="en-US" altLang="zh-CN" sz="1400" dirty="0" smtClean="0">
                <a:ea typeface="宋体" charset="-122"/>
              </a:rPr>
              <a:t>O(log</a:t>
            </a:r>
            <a:r>
              <a:rPr lang="en-US" altLang="zh-CN" sz="1400" baseline="-25000" dirty="0" smtClean="0">
                <a:ea typeface="宋体" charset="-122"/>
              </a:rPr>
              <a:t>2</a:t>
            </a:r>
            <a:r>
              <a:rPr lang="en-US" altLang="zh-CN" sz="1400" i="1" dirty="0" smtClean="0">
                <a:ea typeface="宋体" charset="-122"/>
              </a:rPr>
              <a:t>N</a:t>
            </a:r>
            <a:r>
              <a:rPr lang="en-US" altLang="zh-CN" sz="1400" dirty="0" smtClean="0">
                <a:ea typeface="宋体" charset="-122"/>
              </a:rPr>
              <a:t>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92" name="Text Box 234"/>
          <p:cNvSpPr txBox="1">
            <a:spLocks noChangeArrowheads="1"/>
          </p:cNvSpPr>
          <p:nvPr/>
        </p:nvSpPr>
        <p:spPr bwMode="auto">
          <a:xfrm>
            <a:off x="1428728" y="5072074"/>
            <a:ext cx="2646878" cy="36933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dirty="0" smtClean="0">
                <a:ea typeface="宋体" charset="-122"/>
              </a:rPr>
              <a:t>Prob. O(1)</a:t>
            </a:r>
            <a:r>
              <a:rPr lang="zh-CN" altLang="en-US" dirty="0" smtClean="0">
                <a:ea typeface="宋体" charset="-122"/>
              </a:rPr>
              <a:t>的查询方法？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222"/>
          <p:cNvSpPr>
            <a:spLocks noChangeShapeType="1"/>
          </p:cNvSpPr>
          <p:nvPr/>
        </p:nvSpPr>
        <p:spPr bwMode="auto">
          <a:xfrm>
            <a:off x="2071670" y="2071678"/>
            <a:ext cx="876296" cy="28575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3" name="Line 222"/>
          <p:cNvSpPr>
            <a:spLocks noChangeShapeType="1"/>
          </p:cNvSpPr>
          <p:nvPr/>
        </p:nvSpPr>
        <p:spPr bwMode="auto">
          <a:xfrm>
            <a:off x="6357950" y="3681410"/>
            <a:ext cx="1143008" cy="3905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传输与路由的关系</a:t>
            </a:r>
            <a:endParaRPr lang="zh-CN" altLang="en-US" dirty="0"/>
          </a:p>
        </p:txBody>
      </p:sp>
      <p:sp>
        <p:nvSpPr>
          <p:cNvPr id="4" name="Line 220"/>
          <p:cNvSpPr>
            <a:spLocks noChangeShapeType="1"/>
          </p:cNvSpPr>
          <p:nvPr/>
        </p:nvSpPr>
        <p:spPr bwMode="auto">
          <a:xfrm flipH="1">
            <a:off x="2695572" y="2333620"/>
            <a:ext cx="2286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" name="Line 221"/>
          <p:cNvSpPr>
            <a:spLocks noChangeShapeType="1"/>
          </p:cNvSpPr>
          <p:nvPr/>
        </p:nvSpPr>
        <p:spPr bwMode="auto">
          <a:xfrm flipH="1" flipV="1">
            <a:off x="29241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" name="Line 223"/>
          <p:cNvSpPr>
            <a:spLocks noChangeShapeType="1"/>
          </p:cNvSpPr>
          <p:nvPr/>
        </p:nvSpPr>
        <p:spPr bwMode="auto">
          <a:xfrm>
            <a:off x="5819772" y="2333620"/>
            <a:ext cx="5334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Line 224"/>
          <p:cNvSpPr>
            <a:spLocks noChangeShapeType="1"/>
          </p:cNvSpPr>
          <p:nvPr/>
        </p:nvSpPr>
        <p:spPr bwMode="auto">
          <a:xfrm flipV="1">
            <a:off x="4905372" y="3705220"/>
            <a:ext cx="1447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225"/>
          <p:cNvSpPr>
            <a:spLocks noChangeShapeType="1"/>
          </p:cNvSpPr>
          <p:nvPr/>
        </p:nvSpPr>
        <p:spPr bwMode="auto">
          <a:xfrm flipH="1" flipV="1">
            <a:off x="4371972" y="2943220"/>
            <a:ext cx="5334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" name="Line 227"/>
          <p:cNvSpPr>
            <a:spLocks noChangeShapeType="1"/>
          </p:cNvSpPr>
          <p:nvPr/>
        </p:nvSpPr>
        <p:spPr bwMode="auto">
          <a:xfrm>
            <a:off x="2695572" y="3857620"/>
            <a:ext cx="2209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3" name="Oval 229"/>
          <p:cNvSpPr>
            <a:spLocks noChangeArrowheads="1"/>
          </p:cNvSpPr>
          <p:nvPr/>
        </p:nvSpPr>
        <p:spPr bwMode="auto">
          <a:xfrm>
            <a:off x="26955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E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sp>
        <p:nvSpPr>
          <p:cNvPr id="16" name="Oval 232"/>
          <p:cNvSpPr>
            <a:spLocks noChangeArrowheads="1"/>
          </p:cNvSpPr>
          <p:nvPr/>
        </p:nvSpPr>
        <p:spPr bwMode="auto">
          <a:xfrm>
            <a:off x="6124572" y="3476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D</a:t>
            </a:r>
          </a:p>
        </p:txBody>
      </p:sp>
      <p:sp>
        <p:nvSpPr>
          <p:cNvPr id="17" name="Oval 233"/>
          <p:cNvSpPr>
            <a:spLocks noChangeArrowheads="1"/>
          </p:cNvSpPr>
          <p:nvPr/>
        </p:nvSpPr>
        <p:spPr bwMode="auto">
          <a:xfrm>
            <a:off x="4676772" y="39338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B</a:t>
            </a:r>
          </a:p>
        </p:txBody>
      </p:sp>
      <p:sp>
        <p:nvSpPr>
          <p:cNvPr id="18" name="Text Box 234"/>
          <p:cNvSpPr txBox="1">
            <a:spLocks noChangeArrowheads="1"/>
          </p:cNvSpPr>
          <p:nvPr/>
        </p:nvSpPr>
        <p:spPr bwMode="auto">
          <a:xfrm>
            <a:off x="2466972" y="28670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2</a:t>
            </a:r>
          </a:p>
        </p:txBody>
      </p:sp>
      <p:sp>
        <p:nvSpPr>
          <p:cNvPr id="19" name="Text Box 235"/>
          <p:cNvSpPr txBox="1">
            <a:spLocks noChangeArrowheads="1"/>
          </p:cNvSpPr>
          <p:nvPr/>
        </p:nvSpPr>
        <p:spPr bwMode="auto">
          <a:xfrm>
            <a:off x="3533772" y="22574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sp>
        <p:nvSpPr>
          <p:cNvPr id="20" name="Text Box 236"/>
          <p:cNvSpPr txBox="1">
            <a:spLocks noChangeArrowheads="1"/>
          </p:cNvSpPr>
          <p:nvPr/>
        </p:nvSpPr>
        <p:spPr bwMode="auto">
          <a:xfrm>
            <a:off x="3228972" y="3095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6</a:t>
            </a:r>
          </a:p>
        </p:txBody>
      </p:sp>
      <p:sp>
        <p:nvSpPr>
          <p:cNvPr id="21" name="Text Box 237"/>
          <p:cNvSpPr txBox="1">
            <a:spLocks noChangeArrowheads="1"/>
          </p:cNvSpPr>
          <p:nvPr/>
        </p:nvSpPr>
        <p:spPr bwMode="auto">
          <a:xfrm>
            <a:off x="3762372" y="3705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4</a:t>
            </a:r>
          </a:p>
        </p:txBody>
      </p:sp>
      <p:sp>
        <p:nvSpPr>
          <p:cNvPr id="22" name="Text Box 238"/>
          <p:cNvSpPr txBox="1">
            <a:spLocks noChangeArrowheads="1"/>
          </p:cNvSpPr>
          <p:nvPr/>
        </p:nvSpPr>
        <p:spPr bwMode="auto">
          <a:xfrm>
            <a:off x="4676772" y="33242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3" name="Text Box 239"/>
          <p:cNvSpPr txBox="1">
            <a:spLocks noChangeArrowheads="1"/>
          </p:cNvSpPr>
          <p:nvPr/>
        </p:nvSpPr>
        <p:spPr bwMode="auto">
          <a:xfrm>
            <a:off x="4829172" y="2333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1</a:t>
            </a:r>
          </a:p>
        </p:txBody>
      </p:sp>
      <p:sp>
        <p:nvSpPr>
          <p:cNvPr id="24" name="Text Box 240"/>
          <p:cNvSpPr txBox="1">
            <a:spLocks noChangeArrowheads="1"/>
          </p:cNvSpPr>
          <p:nvPr/>
        </p:nvSpPr>
        <p:spPr bwMode="auto">
          <a:xfrm>
            <a:off x="6048372" y="27146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>
                <a:ea typeface="宋体" charset="-122"/>
              </a:rPr>
              <a:t>1</a:t>
            </a:r>
          </a:p>
        </p:txBody>
      </p:sp>
      <p:sp>
        <p:nvSpPr>
          <p:cNvPr id="25" name="Text Box 241"/>
          <p:cNvSpPr txBox="1">
            <a:spLocks noChangeArrowheads="1"/>
          </p:cNvSpPr>
          <p:nvPr/>
        </p:nvSpPr>
        <p:spPr bwMode="auto">
          <a:xfrm>
            <a:off x="5514972" y="3552820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>
                <a:ea typeface="宋体" charset="-122"/>
              </a:rPr>
              <a:t>3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3714752"/>
            <a:ext cx="785818" cy="66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直接箭头连接符 36"/>
          <p:cNvCxnSpPr>
            <a:stCxn id="13" idx="0"/>
            <a:endCxn id="14" idx="0"/>
          </p:cNvCxnSpPr>
          <p:nvPr/>
        </p:nvCxnSpPr>
        <p:spPr>
          <a:xfrm rot="16200000" flipH="1">
            <a:off x="3343272" y="1685920"/>
            <a:ext cx="609600" cy="1447800"/>
          </a:xfrm>
          <a:prstGeom prst="curvedConnector3">
            <a:avLst>
              <a:gd name="adj1" fmla="val -375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6"/>
          <p:cNvCxnSpPr>
            <a:stCxn id="12" idx="2"/>
            <a:endCxn id="13" idx="2"/>
          </p:cNvCxnSpPr>
          <p:nvPr/>
        </p:nvCxnSpPr>
        <p:spPr>
          <a:xfrm rot="10800000" flipH="1">
            <a:off x="2466972" y="2330445"/>
            <a:ext cx="228600" cy="1524000"/>
          </a:xfrm>
          <a:prstGeom prst="curvedConnector3">
            <a:avLst>
              <a:gd name="adj1" fmla="val -10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6"/>
          <p:cNvCxnSpPr>
            <a:stCxn id="27" idx="0"/>
            <a:endCxn id="30" idx="0"/>
          </p:cNvCxnSpPr>
          <p:nvPr/>
        </p:nvCxnSpPr>
        <p:spPr>
          <a:xfrm rot="5400000" flipH="1" flipV="1">
            <a:off x="3036083" y="250009"/>
            <a:ext cx="2357454" cy="5286412"/>
          </a:xfrm>
          <a:prstGeom prst="curvedConnector3">
            <a:avLst>
              <a:gd name="adj1" fmla="val 109697"/>
            </a:avLst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643306" y="4643446"/>
            <a:ext cx="1939888" cy="1857388"/>
            <a:chOff x="928662" y="3143248"/>
            <a:chExt cx="3066378" cy="27860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立方体 39"/>
            <p:cNvSpPr/>
            <p:nvPr/>
          </p:nvSpPr>
          <p:spPr>
            <a:xfrm>
              <a:off x="1142976" y="3143248"/>
              <a:ext cx="2759900" cy="257176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/>
            </a:p>
          </p:txBody>
        </p:sp>
        <p:sp>
          <p:nvSpPr>
            <p:cNvPr id="41" name="立方体 40"/>
            <p:cNvSpPr/>
            <p:nvPr/>
          </p:nvSpPr>
          <p:spPr>
            <a:xfrm>
              <a:off x="928662" y="5286388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网络接口</a:t>
              </a:r>
              <a:endParaRPr lang="zh-CN" altLang="en-US" sz="1000" dirty="0"/>
            </a:p>
          </p:txBody>
        </p:sp>
        <p:sp>
          <p:nvSpPr>
            <p:cNvPr id="42" name="立方体 41"/>
            <p:cNvSpPr/>
            <p:nvPr/>
          </p:nvSpPr>
          <p:spPr>
            <a:xfrm>
              <a:off x="928662" y="4857760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IP</a:t>
              </a:r>
              <a:endParaRPr lang="zh-CN" altLang="en-US" sz="1000" dirty="0"/>
            </a:p>
          </p:txBody>
        </p:sp>
        <p:sp>
          <p:nvSpPr>
            <p:cNvPr id="44" name="立方体 43"/>
            <p:cNvSpPr/>
            <p:nvPr/>
          </p:nvSpPr>
          <p:spPr>
            <a:xfrm>
              <a:off x="928662" y="4429132"/>
              <a:ext cx="2071702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TCP/UDP</a:t>
              </a:r>
              <a:endParaRPr lang="zh-CN" altLang="en-US" sz="1000" dirty="0"/>
            </a:p>
          </p:txBody>
        </p:sp>
        <p:sp>
          <p:nvSpPr>
            <p:cNvPr id="45" name="立方体 44"/>
            <p:cNvSpPr/>
            <p:nvPr/>
          </p:nvSpPr>
          <p:spPr>
            <a:xfrm>
              <a:off x="928662" y="4000504"/>
              <a:ext cx="1143008" cy="642942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高层</a:t>
              </a:r>
              <a:endParaRPr lang="zh-CN" altLang="en-US" sz="1000" dirty="0"/>
            </a:p>
          </p:txBody>
        </p:sp>
        <p:sp>
          <p:nvSpPr>
            <p:cNvPr id="46" name="立方体 45"/>
            <p:cNvSpPr/>
            <p:nvPr/>
          </p:nvSpPr>
          <p:spPr>
            <a:xfrm>
              <a:off x="1857356" y="4000504"/>
              <a:ext cx="1143008" cy="642942"/>
            </a:xfrm>
            <a:prstGeom prst="cube">
              <a:avLst>
                <a:gd name="adj" fmla="val 33672"/>
              </a:avLst>
            </a:prstGeom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/>
                <a:t>高层</a:t>
              </a:r>
              <a:endParaRPr lang="zh-CN" altLang="en-US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34082" y="3952643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用户面</a:t>
              </a:r>
              <a:endParaRPr lang="zh-CN" alt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62775" y="3951368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控制面</a:t>
              </a:r>
              <a:endParaRPr lang="zh-CN" altLang="en-US" sz="10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592992" y="3571876"/>
              <a:ext cx="1836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 flipH="1" flipV="1">
              <a:off x="2571736" y="4429132"/>
              <a:ext cx="171451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3000364" y="4000504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>
              <a:off x="3000364" y="4429132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5400000">
              <a:off x="3000364" y="4857760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2071670" y="3571876"/>
              <a:ext cx="428628" cy="42862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071670" y="3428999"/>
              <a:ext cx="90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管理面</a:t>
              </a:r>
              <a:endParaRPr lang="zh-CN" alt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00430" y="3857628"/>
              <a:ext cx="4946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面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管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理</a:t>
              </a:r>
              <a:endParaRPr lang="zh-CN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71803" y="4261972"/>
              <a:ext cx="4946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层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管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理</a:t>
              </a:r>
              <a:endParaRPr lang="zh-CN" altLang="en-US" sz="10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15140" y="4929198"/>
            <a:ext cx="1310625" cy="1285884"/>
            <a:chOff x="7215206" y="4857760"/>
            <a:chExt cx="1310625" cy="12858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立方体 58"/>
            <p:cNvSpPr/>
            <p:nvPr/>
          </p:nvSpPr>
          <p:spPr>
            <a:xfrm>
              <a:off x="7215206" y="5715016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NIF</a:t>
              </a:r>
              <a:endParaRPr lang="zh-CN" altLang="en-US" sz="1000" dirty="0"/>
            </a:p>
          </p:txBody>
        </p:sp>
        <p:sp>
          <p:nvSpPr>
            <p:cNvPr id="60" name="立方体 59"/>
            <p:cNvSpPr/>
            <p:nvPr/>
          </p:nvSpPr>
          <p:spPr>
            <a:xfrm>
              <a:off x="7215206" y="5429264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IP</a:t>
              </a:r>
              <a:endParaRPr lang="zh-CN" altLang="en-US" sz="1000" dirty="0"/>
            </a:p>
          </p:txBody>
        </p:sp>
        <p:sp>
          <p:nvSpPr>
            <p:cNvPr id="61" name="立方体 60"/>
            <p:cNvSpPr/>
            <p:nvPr/>
          </p:nvSpPr>
          <p:spPr>
            <a:xfrm>
              <a:off x="7215206" y="5143512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UDP</a:t>
              </a:r>
              <a:endParaRPr lang="zh-CN" altLang="en-US" sz="1000" dirty="0"/>
            </a:p>
          </p:txBody>
        </p:sp>
        <p:sp>
          <p:nvSpPr>
            <p:cNvPr id="62" name="立方体 61"/>
            <p:cNvSpPr/>
            <p:nvPr/>
          </p:nvSpPr>
          <p:spPr>
            <a:xfrm>
              <a:off x="7802727" y="4857760"/>
              <a:ext cx="723103" cy="428628"/>
            </a:xfrm>
            <a:prstGeom prst="cube">
              <a:avLst>
                <a:gd name="adj" fmla="val 33672"/>
              </a:avLst>
            </a:prstGeom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RIP</a:t>
              </a:r>
              <a:endParaRPr lang="zh-CN" altLang="en-US" sz="1000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285852" y="4929198"/>
            <a:ext cx="1310625" cy="1285884"/>
            <a:chOff x="7215206" y="4857760"/>
            <a:chExt cx="1310625" cy="12858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立方体 63"/>
            <p:cNvSpPr/>
            <p:nvPr/>
          </p:nvSpPr>
          <p:spPr>
            <a:xfrm>
              <a:off x="7215206" y="5715016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NIF</a:t>
              </a:r>
              <a:endParaRPr lang="zh-CN" altLang="en-US" sz="1000" dirty="0"/>
            </a:p>
          </p:txBody>
        </p:sp>
        <p:sp>
          <p:nvSpPr>
            <p:cNvPr id="65" name="立方体 64"/>
            <p:cNvSpPr/>
            <p:nvPr/>
          </p:nvSpPr>
          <p:spPr>
            <a:xfrm>
              <a:off x="7215206" y="5429264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IP</a:t>
              </a:r>
              <a:endParaRPr lang="zh-CN" altLang="en-US" sz="1000" dirty="0"/>
            </a:p>
          </p:txBody>
        </p:sp>
        <p:sp>
          <p:nvSpPr>
            <p:cNvPr id="66" name="立方体 65"/>
            <p:cNvSpPr/>
            <p:nvPr/>
          </p:nvSpPr>
          <p:spPr>
            <a:xfrm>
              <a:off x="7215206" y="5143512"/>
              <a:ext cx="1310625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TDP</a:t>
              </a:r>
              <a:endParaRPr lang="zh-CN" altLang="en-US" sz="1000" dirty="0"/>
            </a:p>
          </p:txBody>
        </p:sp>
        <p:sp>
          <p:nvSpPr>
            <p:cNvPr id="67" name="立方体 66"/>
            <p:cNvSpPr/>
            <p:nvPr/>
          </p:nvSpPr>
          <p:spPr>
            <a:xfrm>
              <a:off x="7215206" y="4857760"/>
              <a:ext cx="723103" cy="428628"/>
            </a:xfrm>
            <a:prstGeom prst="cube">
              <a:avLst>
                <a:gd name="adj" fmla="val 33672"/>
              </a:avLst>
            </a:prstGeom>
            <a:ln w="31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/>
                <a:t>HTTP</a:t>
              </a:r>
              <a:endParaRPr lang="zh-CN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OSPF/ISIS/BGP/LDP/RSVP</a:t>
            </a:r>
          </a:p>
          <a:p>
            <a:r>
              <a:rPr lang="en-US" altLang="zh-CN" dirty="0" smtClean="0"/>
              <a:t>DHCP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动态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地址分配</a:t>
            </a:r>
            <a:endParaRPr lang="en-US" altLang="zh-CN" dirty="0" smtClean="0"/>
          </a:p>
          <a:p>
            <a:r>
              <a:rPr lang="en-US" altLang="zh-CN" dirty="0" smtClean="0"/>
              <a:t>DNS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域名查找</a:t>
            </a:r>
            <a:endParaRPr lang="en-US" altLang="zh-CN" dirty="0" smtClean="0"/>
          </a:p>
          <a:p>
            <a:r>
              <a:rPr lang="en-US" altLang="zh-CN" dirty="0" smtClean="0"/>
              <a:t>NAT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内外网地址转换</a:t>
            </a:r>
            <a:endParaRPr lang="en-US" altLang="zh-CN" dirty="0" smtClean="0"/>
          </a:p>
          <a:p>
            <a:r>
              <a:rPr lang="en-US" altLang="zh-CN" dirty="0" smtClean="0"/>
              <a:t>CDN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热点信息缓存</a:t>
            </a:r>
            <a:endParaRPr lang="en-US" altLang="zh-CN" dirty="0" smtClean="0"/>
          </a:p>
          <a:p>
            <a:r>
              <a:rPr lang="en-US" altLang="zh-CN" dirty="0" smtClean="0"/>
              <a:t>MG/SG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NGN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IP</a:t>
            </a:r>
            <a:r>
              <a:rPr lang="zh-CN" altLang="en-US" dirty="0" smtClean="0"/>
              <a:t>互通转换</a:t>
            </a:r>
            <a:endParaRPr lang="en-US" altLang="zh-CN" dirty="0" smtClean="0"/>
          </a:p>
          <a:p>
            <a:r>
              <a:rPr lang="en-US" altLang="zh-CN" dirty="0" smtClean="0"/>
              <a:t>MIP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移动环境的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寻址</a:t>
            </a:r>
            <a:endParaRPr lang="en-US" altLang="zh-CN" dirty="0" smtClean="0"/>
          </a:p>
          <a:p>
            <a:r>
              <a:rPr lang="en-US" altLang="zh-CN" dirty="0" smtClean="0"/>
              <a:t>6to4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HIP/LISP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路由与寻址分离</a:t>
            </a:r>
            <a:endParaRPr lang="en-US" altLang="zh-CN" dirty="0" smtClean="0"/>
          </a:p>
          <a:p>
            <a:r>
              <a:rPr lang="en-US" altLang="zh-CN" dirty="0" smtClean="0"/>
              <a:t>BAS/BRAS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DSL</a:t>
            </a:r>
            <a:r>
              <a:rPr lang="zh-CN" altLang="en-US" dirty="0" smtClean="0"/>
              <a:t>接入控制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其他中间节点的控制与信令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07704" y="2786058"/>
            <a:ext cx="5544616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路由策略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自治系统</a:t>
            </a:r>
            <a:r>
              <a:rPr lang="en-US" altLang="zh-CN" dirty="0" smtClean="0"/>
              <a:t>(AS)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6206"/>
            <a:ext cx="7956376" cy="370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55280" y="5346061"/>
            <a:ext cx="310860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http://www.whatismyasn.org/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8961" y="5651607"/>
            <a:ext cx="7964959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Your AS Path to this site was: 8943 3356 4134 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2"/>
              <a:ea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2"/>
                <a:ea typeface="宋体" pitchFamily="2" charset="-122"/>
              </a:rPr>
              <a:t>Your origin AS is: AS4134 CHINANET-BACKBONE No.31,Jin-rong Street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altLang="zh-CN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917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RIP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4688"/>
            <a:ext cx="640839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540" y="3935263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2" y="3935263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>
            <a:stCxn id="6" idx="1"/>
            <a:endCxn id="5" idx="3"/>
          </p:cNvCxnSpPr>
          <p:nvPr/>
        </p:nvCxnSpPr>
        <p:spPr>
          <a:xfrm flipH="1">
            <a:off x="1619672" y="4205083"/>
            <a:ext cx="252826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356108" y="1164688"/>
            <a:ext cx="367240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/>
              <a:t>ip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-prefix </a:t>
            </a:r>
            <a:r>
              <a:rPr lang="en-US" altLang="zh-CN" sz="1600" dirty="0" smtClean="0"/>
              <a:t>p </a:t>
            </a:r>
            <a:r>
              <a:rPr lang="en-US" altLang="zh-CN" sz="1600" dirty="0"/>
              <a:t>permit 192.0.1.0 </a:t>
            </a:r>
            <a:r>
              <a:rPr lang="en-US" altLang="zh-CN" sz="1600" dirty="0" smtClean="0"/>
              <a:t>24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filter-policy </a:t>
            </a:r>
            <a:r>
              <a:rPr lang="en-US" altLang="zh-CN" sz="1600" dirty="0"/>
              <a:t>gateway p2 import</a:t>
            </a:r>
            <a:endParaRPr lang="zh-CN" altLang="en-US" sz="1600" dirty="0"/>
          </a:p>
        </p:txBody>
      </p:sp>
      <p:cxnSp>
        <p:nvCxnSpPr>
          <p:cNvPr id="10" name="直接箭头连接符 9"/>
          <p:cNvCxnSpPr>
            <a:stCxn id="5" idx="2"/>
            <a:endCxn id="6" idx="2"/>
          </p:cNvCxnSpPr>
          <p:nvPr/>
        </p:nvCxnSpPr>
        <p:spPr>
          <a:xfrm rot="16200000" flipH="1">
            <a:off x="2883802" y="2710707"/>
            <a:ext cx="12700" cy="3528392"/>
          </a:xfrm>
          <a:prstGeom prst="bentConnector3">
            <a:avLst>
              <a:gd name="adj1" fmla="val 438750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03520" y="4221088"/>
            <a:ext cx="291003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/>
              <a:t>接收的路由进行过滤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/>
              <a:t>发布的路由进行过滤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/>
              <a:t>引入的路由进行过滤</a:t>
            </a:r>
            <a:endParaRPr lang="zh-CN" altLang="en-US" dirty="0">
              <a:effectLst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52252" y="2216767"/>
            <a:ext cx="197626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gateway 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针对特定地址</a:t>
            </a:r>
            <a:endParaRPr lang="en-US" altLang="zh-CN" dirty="0" smtClean="0"/>
          </a:p>
          <a:p>
            <a:r>
              <a:rPr lang="en-US" altLang="zh-CN" dirty="0" smtClean="0"/>
              <a:t>Import 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针对接收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743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74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743216" y="1643050"/>
          <a:ext cx="4400552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ysClr val="windowText" lastClr="000000"/>
                </a:solidFill>
              </a:rPr>
              <a:t>第三章 通信网控制与信令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目标：阻止蹭网者</a:t>
            </a:r>
            <a:r>
              <a:rPr lang="en-US" altLang="zh-CN" dirty="0" smtClean="0"/>
              <a:t>(Free Rider)</a:t>
            </a:r>
          </a:p>
          <a:p>
            <a:r>
              <a:rPr lang="en-US" altLang="zh-CN" dirty="0" smtClean="0"/>
              <a:t>POTS</a:t>
            </a:r>
            <a:r>
              <a:rPr lang="zh-CN" altLang="en-US" dirty="0" smtClean="0"/>
              <a:t>接入控制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终端无计算处理功能，控制极易完成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接入认证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上网代理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DrCOM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BAS/BRAS</a:t>
            </a:r>
          </a:p>
          <a:p>
            <a:pPr lvl="1"/>
            <a:r>
              <a:rPr lang="en-US" altLang="zh-CN" dirty="0" smtClean="0"/>
              <a:t>EAP(Extensible Authentication Protocol)</a:t>
            </a:r>
          </a:p>
          <a:p>
            <a:r>
              <a:rPr lang="en-US" altLang="zh-CN" dirty="0" smtClean="0"/>
              <a:t>VoIP</a:t>
            </a:r>
            <a:r>
              <a:rPr lang="zh-CN" altLang="en-US" dirty="0" smtClean="0"/>
              <a:t>呼叫接纳控制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面向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保障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接纳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接入控制的类型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500166" y="3000372"/>
            <a:ext cx="1143008" cy="857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4" name="Line 226"/>
          <p:cNvSpPr>
            <a:spLocks noChangeShapeType="1"/>
          </p:cNvSpPr>
          <p:nvPr/>
        </p:nvSpPr>
        <p:spPr bwMode="auto">
          <a:xfrm flipH="1" flipV="1">
            <a:off x="2643174" y="3857628"/>
            <a:ext cx="1285884" cy="6429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" name="Line 222"/>
          <p:cNvSpPr>
            <a:spLocks noChangeShapeType="1"/>
          </p:cNvSpPr>
          <p:nvPr/>
        </p:nvSpPr>
        <p:spPr bwMode="auto">
          <a:xfrm flipV="1">
            <a:off x="1214414" y="3857628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Line 222"/>
          <p:cNvSpPr>
            <a:spLocks noChangeShapeType="1"/>
          </p:cNvSpPr>
          <p:nvPr/>
        </p:nvSpPr>
        <p:spPr bwMode="auto">
          <a:xfrm flipV="1">
            <a:off x="5786446" y="2000240"/>
            <a:ext cx="857256" cy="3571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寻址控制－单点与多点接入</a:t>
            </a:r>
            <a:endParaRPr lang="zh-CN" altLang="en-US" dirty="0"/>
          </a:p>
        </p:txBody>
      </p:sp>
      <p:sp>
        <p:nvSpPr>
          <p:cNvPr id="6" name="Line 222"/>
          <p:cNvSpPr>
            <a:spLocks noChangeShapeType="1"/>
          </p:cNvSpPr>
          <p:nvPr/>
        </p:nvSpPr>
        <p:spPr bwMode="auto">
          <a:xfrm flipV="1">
            <a:off x="4371972" y="233362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Line 226"/>
          <p:cNvSpPr>
            <a:spLocks noChangeShapeType="1"/>
          </p:cNvSpPr>
          <p:nvPr/>
        </p:nvSpPr>
        <p:spPr bwMode="auto">
          <a:xfrm flipV="1">
            <a:off x="2771772" y="2943220"/>
            <a:ext cx="16002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2466972" y="3629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sp>
        <p:nvSpPr>
          <p:cNvPr id="14" name="Oval 230"/>
          <p:cNvSpPr>
            <a:spLocks noChangeArrowheads="1"/>
          </p:cNvSpPr>
          <p:nvPr/>
        </p:nvSpPr>
        <p:spPr bwMode="auto">
          <a:xfrm>
            <a:off x="4143372" y="27146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F</a:t>
            </a:r>
          </a:p>
        </p:txBody>
      </p:sp>
      <p:sp>
        <p:nvSpPr>
          <p:cNvPr id="15" name="Oval 231"/>
          <p:cNvSpPr>
            <a:spLocks noChangeArrowheads="1"/>
          </p:cNvSpPr>
          <p:nvPr/>
        </p:nvSpPr>
        <p:spPr bwMode="auto">
          <a:xfrm>
            <a:off x="5591172" y="2105020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C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71448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759" y="4711609"/>
            <a:ext cx="785818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714620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4214818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1857356" y="2357430"/>
            <a:ext cx="109998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H1.address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857224" y="3643314"/>
            <a:ext cx="109998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H2.address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3571868" y="3786190"/>
            <a:ext cx="109998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H3.address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19816" y="4925923"/>
            <a:ext cx="1296000" cy="785818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 Box 236"/>
          <p:cNvSpPr txBox="1">
            <a:spLocks noChangeArrowheads="1"/>
          </p:cNvSpPr>
          <p:nvPr/>
        </p:nvSpPr>
        <p:spPr bwMode="auto">
          <a:xfrm>
            <a:off x="5929322" y="3000372"/>
            <a:ext cx="1986441" cy="52322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H1</a:t>
            </a:r>
            <a:r>
              <a:rPr lang="zh-CN" altLang="en-US" sz="1400" dirty="0" smtClean="0">
                <a:ea typeface="宋体" charset="-122"/>
              </a:rPr>
              <a:t>到</a:t>
            </a:r>
            <a:r>
              <a:rPr lang="en-US" altLang="zh-CN" sz="1400" dirty="0" smtClean="0">
                <a:ea typeface="宋体" charset="-122"/>
              </a:rPr>
              <a:t>A</a:t>
            </a:r>
          </a:p>
          <a:p>
            <a:pPr algn="l" eaLnBrk="0" hangingPunct="0"/>
            <a:r>
              <a:rPr lang="en-US" altLang="zh-CN" sz="1400" dirty="0" smtClean="0">
                <a:ea typeface="宋体" charset="-122"/>
              </a:rPr>
              <a:t>Address 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H1.address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2" name="Text Box 236"/>
          <p:cNvSpPr txBox="1">
            <a:spLocks noChangeArrowheads="1"/>
          </p:cNvSpPr>
          <p:nvPr/>
        </p:nvSpPr>
        <p:spPr bwMode="auto">
          <a:xfrm>
            <a:off x="5943145" y="3786190"/>
            <a:ext cx="1986441" cy="52322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A</a:t>
            </a:r>
            <a:r>
              <a:rPr lang="zh-CN" altLang="en-US" sz="1400" dirty="0" smtClean="0">
                <a:ea typeface="宋体" charset="-122"/>
              </a:rPr>
              <a:t>到</a:t>
            </a:r>
            <a:r>
              <a:rPr lang="en-US" altLang="zh-CN" sz="1400" dirty="0" smtClean="0">
                <a:ea typeface="宋体" charset="-122"/>
              </a:rPr>
              <a:t>H1</a:t>
            </a:r>
          </a:p>
          <a:p>
            <a:pPr algn="l" eaLnBrk="0" hangingPunct="0"/>
            <a:r>
              <a:rPr lang="en-US" altLang="zh-CN" sz="1400" dirty="0" smtClean="0">
                <a:ea typeface="宋体" charset="-122"/>
              </a:rPr>
              <a:t>Address </a:t>
            </a:r>
            <a:r>
              <a:rPr lang="zh-CN" altLang="en-US" sz="1400" dirty="0" smtClean="0">
                <a:ea typeface="宋体" charset="-122"/>
              </a:rPr>
              <a:t>＝</a:t>
            </a:r>
            <a:r>
              <a:rPr lang="en-US" altLang="zh-CN" sz="1400" dirty="0" smtClean="0">
                <a:ea typeface="宋体" charset="-122"/>
              </a:rPr>
              <a:t>H1.address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IEEE 802.1X: </a:t>
            </a:r>
            <a:r>
              <a:rPr lang="en-US" altLang="zh-CN" dirty="0" err="1" smtClean="0"/>
              <a:t>EAPoL</a:t>
            </a:r>
            <a:endParaRPr lang="zh-CN" altLang="en-US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7124700" cy="354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785786" y="5143512"/>
            <a:ext cx="51435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PAE: Port  Access Entity</a:t>
            </a:r>
          </a:p>
          <a:p>
            <a:r>
              <a:rPr lang="en-US" altLang="zh-CN" sz="1600" dirty="0" smtClean="0"/>
              <a:t>CHAP: Challenge-Handshake Authentication Protocol </a:t>
            </a:r>
          </a:p>
          <a:p>
            <a:r>
              <a:rPr lang="en-US" altLang="zh-CN" sz="1600" dirty="0" smtClean="0"/>
              <a:t>PAP: Password Authentication Protocol</a:t>
            </a:r>
          </a:p>
          <a:p>
            <a:r>
              <a:rPr lang="en-US" altLang="zh-CN" sz="1600" dirty="0" err="1" smtClean="0"/>
              <a:t>EAPoR</a:t>
            </a:r>
            <a:r>
              <a:rPr lang="en-US" altLang="zh-CN" sz="1600" dirty="0" smtClean="0"/>
              <a:t>: EAP over RADIUS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6000760" y="5214950"/>
            <a:ext cx="2214578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Prob. </a:t>
            </a:r>
            <a:r>
              <a:rPr lang="zh-CN" altLang="en-US" sz="2000" dirty="0" smtClean="0"/>
              <a:t>抗攻击能力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130473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仅对</a:t>
            </a:r>
            <a:r>
              <a:rPr lang="en-US" altLang="zh-CN" dirty="0" smtClean="0"/>
              <a:t>VoIP</a:t>
            </a:r>
            <a:r>
              <a:rPr lang="zh-CN" altLang="en-US" dirty="0" smtClean="0"/>
              <a:t>的业务流，不影响普通数据业务</a:t>
            </a:r>
            <a:endParaRPr lang="en-US" altLang="zh-CN" dirty="0" smtClean="0"/>
          </a:p>
          <a:p>
            <a:r>
              <a:rPr lang="zh-CN" altLang="en-US" dirty="0" smtClean="0"/>
              <a:t>对实时性或时延敏感的业务，依据网络负载情况接收到阻止呼叫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呼叫接纳控制</a:t>
            </a:r>
            <a:r>
              <a:rPr lang="en-US" altLang="zh-CN" dirty="0" smtClean="0"/>
              <a:t>(CAC)</a:t>
            </a:r>
            <a:endParaRPr lang="zh-CN" altLang="en-US" dirty="0"/>
          </a:p>
        </p:txBody>
      </p:sp>
      <p:pic>
        <p:nvPicPr>
          <p:cNvPr id="106498" name="Picture 2" descr="E:\Lects\NetTheory\Refs\ch3\VoIP Call Admission Control - Cisco_files\55813.jpg"/>
          <p:cNvPicPr>
            <a:picLocks noChangeAspect="1" noChangeArrowheads="1"/>
          </p:cNvPicPr>
          <p:nvPr/>
        </p:nvPicPr>
        <p:blipFill>
          <a:blip r:embed="rId2" cstate="print"/>
          <a:srcRect r="2350"/>
          <a:stretch>
            <a:fillRect/>
          </a:stretch>
        </p:blipFill>
        <p:spPr bwMode="auto">
          <a:xfrm>
            <a:off x="1071538" y="2928934"/>
            <a:ext cx="5143536" cy="112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500" name="Picture 4" descr="E:\Lects\NetTheory\Refs\ch3\VoIP Call Admission Control - Cisco_files\558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4286256"/>
            <a:ext cx="4238625" cy="1419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000100" y="6000768"/>
            <a:ext cx="7500990" cy="338554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http://www.cisco.com/c/en/us/td/docs/ios/solutions_docs/voip_solutions/CAC.pdf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6286512" y="3286124"/>
            <a:ext cx="1500198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无</a:t>
            </a:r>
            <a:r>
              <a:rPr lang="en-US" altLang="zh-CN" sz="1600" dirty="0" smtClean="0"/>
              <a:t>CAC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VoIP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5929322" y="4714884"/>
            <a:ext cx="1500198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有</a:t>
            </a:r>
            <a:r>
              <a:rPr lang="en-US" altLang="zh-CN" sz="1600" dirty="0" smtClean="0"/>
              <a:t>CAC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VoIP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47870"/>
          </a:xfrm>
        </p:spPr>
        <p:txBody>
          <a:bodyPr/>
          <a:lstStyle/>
          <a:p>
            <a:r>
              <a:rPr lang="zh-CN" altLang="en-US" dirty="0" smtClean="0"/>
              <a:t>本地决策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依据历史经验，设置固定的允许呼叫的上限；</a:t>
            </a:r>
            <a:endParaRPr lang="en-US" altLang="zh-CN" dirty="0" smtClean="0"/>
          </a:p>
          <a:p>
            <a:r>
              <a:rPr lang="zh-CN" altLang="en-US" dirty="0" smtClean="0"/>
              <a:t>基于测量的决策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发启方通过测量到达目标节点的丢失率和延时，决定呼叫的接续与否；</a:t>
            </a:r>
            <a:endParaRPr lang="en-US" altLang="zh-CN" dirty="0" smtClean="0"/>
          </a:p>
          <a:p>
            <a:r>
              <a:rPr lang="zh-CN" altLang="en-US" dirty="0" smtClean="0"/>
              <a:t>基于资源的决策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计算所需与可用的资源，或者执行资源预留操作，再决定呼叫的接续与否。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8860" y="4857760"/>
            <a:ext cx="4500594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Prob. </a:t>
            </a:r>
            <a:r>
              <a:rPr lang="zh-CN" altLang="en-US" sz="2000" dirty="0" smtClean="0"/>
              <a:t>保障与</a:t>
            </a:r>
            <a:r>
              <a:rPr lang="en-US" altLang="zh-CN" sz="2000" dirty="0" smtClean="0"/>
              <a:t>POTS</a:t>
            </a:r>
            <a:r>
              <a:rPr lang="zh-CN" altLang="en-US" sz="2000" dirty="0" smtClean="0"/>
              <a:t>相同等级的</a:t>
            </a:r>
            <a:r>
              <a:rPr lang="en-US" altLang="zh-CN" sz="2000" dirty="0" err="1" smtClean="0"/>
              <a:t>QoS</a:t>
            </a:r>
            <a:r>
              <a:rPr lang="en-US" altLang="zh-CN" sz="2000" dirty="0" smtClean="0"/>
              <a:t> 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571868" y="5357826"/>
            <a:ext cx="2500330" cy="707886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98%</a:t>
            </a:r>
            <a:r>
              <a:rPr lang="zh-CN" altLang="en-US" sz="2000" dirty="0" smtClean="0"/>
              <a:t>以上的接通率？</a:t>
            </a:r>
            <a:endParaRPr lang="en-US" altLang="zh-CN" sz="2000" dirty="0" smtClean="0"/>
          </a:p>
          <a:p>
            <a:r>
              <a:rPr lang="en-US" altLang="zh-CN" sz="2000" dirty="0" smtClean="0"/>
              <a:t>MOS 4.5</a:t>
            </a:r>
            <a:r>
              <a:rPr lang="zh-CN" altLang="en-US" sz="2000" dirty="0" smtClean="0"/>
              <a:t>语音质量？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蜂窝移动网</a:t>
            </a:r>
            <a:r>
              <a:rPr lang="en-US" altLang="zh-CN" dirty="0" smtClean="0"/>
              <a:t>CAC</a:t>
            </a:r>
            <a:r>
              <a:rPr lang="zh-CN" altLang="en-US" dirty="0" smtClean="0"/>
              <a:t>的度量</a:t>
            </a:r>
            <a:endParaRPr lang="zh-CN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4321985" cy="4495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六边形 4"/>
          <p:cNvSpPr/>
          <p:nvPr/>
        </p:nvSpPr>
        <p:spPr>
          <a:xfrm>
            <a:off x="2000232" y="4094244"/>
            <a:ext cx="828000" cy="714380"/>
          </a:xfrm>
          <a:prstGeom prst="hexagon">
            <a:avLst>
              <a:gd name="adj" fmla="val 29683"/>
              <a:gd name="vf" fmla="val 11547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234"/>
          <p:cNvSpPr txBox="1">
            <a:spLocks noChangeArrowheads="1"/>
          </p:cNvSpPr>
          <p:nvPr/>
        </p:nvSpPr>
        <p:spPr bwMode="auto">
          <a:xfrm>
            <a:off x="6000760" y="2143116"/>
            <a:ext cx="4219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 dirty="0" err="1" smtClean="0">
                <a:ea typeface="宋体" charset="-122"/>
              </a:rPr>
              <a:t>p</a:t>
            </a:r>
            <a:r>
              <a:rPr lang="en-US" altLang="zh-CN" sz="2000" i="1" baseline="-25000" dirty="0" err="1" smtClean="0">
                <a:ea typeface="宋体" charset="-122"/>
              </a:rPr>
              <a:t>b</a:t>
            </a:r>
            <a:endParaRPr lang="en-US" altLang="zh-CN" sz="2000" i="1" baseline="-25000" dirty="0">
              <a:ea typeface="宋体" charset="-122"/>
            </a:endParaRPr>
          </a:p>
        </p:txBody>
      </p:sp>
      <p:sp>
        <p:nvSpPr>
          <p:cNvPr id="7" name="Text Box 234"/>
          <p:cNvSpPr txBox="1">
            <a:spLocks noChangeArrowheads="1"/>
          </p:cNvSpPr>
          <p:nvPr/>
        </p:nvSpPr>
        <p:spPr bwMode="auto">
          <a:xfrm>
            <a:off x="5000628" y="1785926"/>
            <a:ext cx="3672800" cy="33855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600" dirty="0" smtClean="0">
                <a:ea typeface="宋体" charset="-122"/>
              </a:rPr>
              <a:t>小区内因信道资源短缺导致的呼叫阻止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2616340" y="4462585"/>
            <a:ext cx="828000" cy="714380"/>
          </a:xfrm>
          <a:prstGeom prst="hexagon">
            <a:avLst>
              <a:gd name="adj" fmla="val 29683"/>
              <a:gd name="vf" fmla="val 1154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34"/>
          <p:cNvSpPr txBox="1">
            <a:spLocks noChangeArrowheads="1"/>
          </p:cNvSpPr>
          <p:nvPr/>
        </p:nvSpPr>
        <p:spPr bwMode="auto">
          <a:xfrm>
            <a:off x="5000628" y="2714620"/>
            <a:ext cx="3672800" cy="338554"/>
          </a:xfrm>
          <a:prstGeom prst="rect">
            <a:avLst/>
          </a:prstGeom>
          <a:noFill/>
          <a:ln w="1270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600" dirty="0" smtClean="0">
                <a:ea typeface="宋体" charset="-122"/>
              </a:rPr>
              <a:t>小区间切换因信道资源短缺导致的掉话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10" name="Text Box 234"/>
          <p:cNvSpPr txBox="1">
            <a:spLocks noChangeArrowheads="1"/>
          </p:cNvSpPr>
          <p:nvPr/>
        </p:nvSpPr>
        <p:spPr bwMode="auto">
          <a:xfrm>
            <a:off x="6000760" y="3143248"/>
            <a:ext cx="37542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2000" i="1" dirty="0" err="1" smtClean="0">
                <a:ea typeface="宋体" charset="-122"/>
              </a:rPr>
              <a:t>p</a:t>
            </a:r>
            <a:r>
              <a:rPr lang="en-US" altLang="zh-CN" sz="2000" i="1" baseline="-25000" dirty="0" err="1" smtClean="0">
                <a:ea typeface="宋体" charset="-122"/>
              </a:rPr>
              <a:t>f</a:t>
            </a:r>
            <a:endParaRPr lang="en-US" altLang="zh-CN" sz="2000" i="1" baseline="-25000" dirty="0">
              <a:ea typeface="宋体" charset="-122"/>
            </a:endParaRPr>
          </a:p>
        </p:txBody>
      </p:sp>
      <p:sp>
        <p:nvSpPr>
          <p:cNvPr id="11" name="Text Box 234"/>
          <p:cNvSpPr txBox="1">
            <a:spLocks noChangeArrowheads="1"/>
          </p:cNvSpPr>
          <p:nvPr/>
        </p:nvSpPr>
        <p:spPr bwMode="auto">
          <a:xfrm>
            <a:off x="5000628" y="5000636"/>
            <a:ext cx="16209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600" dirty="0" smtClean="0">
                <a:ea typeface="宋体" charset="-122"/>
              </a:rPr>
              <a:t>通话完成的概率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12" name="Text Box 234"/>
          <p:cNvSpPr txBox="1">
            <a:spLocks noChangeArrowheads="1"/>
          </p:cNvSpPr>
          <p:nvPr/>
        </p:nvSpPr>
        <p:spPr bwMode="auto">
          <a:xfrm>
            <a:off x="5000628" y="3714752"/>
            <a:ext cx="2031325" cy="338554"/>
          </a:xfrm>
          <a:prstGeom prst="rect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1600" dirty="0" smtClean="0">
                <a:ea typeface="宋体" charset="-122"/>
              </a:rPr>
              <a:t>多次切换导致的掉话</a:t>
            </a:r>
            <a:endParaRPr lang="en-US" altLang="zh-CN" sz="1600" dirty="0">
              <a:ea typeface="宋体" charset="-122"/>
            </a:endParaRP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4143380"/>
            <a:ext cx="373263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六边形 13"/>
          <p:cNvSpPr/>
          <p:nvPr/>
        </p:nvSpPr>
        <p:spPr>
          <a:xfrm>
            <a:off x="3243934" y="4835458"/>
            <a:ext cx="828000" cy="714380"/>
          </a:xfrm>
          <a:prstGeom prst="hexagon">
            <a:avLst>
              <a:gd name="adj" fmla="val 29683"/>
              <a:gd name="vf" fmla="val 11547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5357826"/>
            <a:ext cx="284653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500034" y="6072206"/>
            <a:ext cx="821537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Ghaderi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Majid</a:t>
            </a:r>
            <a:r>
              <a:rPr lang="en-US" altLang="zh-CN" sz="1400" dirty="0" smtClean="0"/>
              <a:t>, and </a:t>
            </a:r>
            <a:r>
              <a:rPr lang="en-US" altLang="zh-CN" sz="1400" dirty="0" err="1" smtClean="0"/>
              <a:t>Raouf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Boutaba</a:t>
            </a:r>
            <a:r>
              <a:rPr lang="en-US" altLang="zh-CN" sz="1400" dirty="0" smtClean="0"/>
              <a:t>. "Call admission control in mobile cellular networks: a comprehensive survey." </a:t>
            </a:r>
            <a:r>
              <a:rPr lang="en-US" altLang="zh-CN" sz="1400" i="1" dirty="0" smtClean="0"/>
              <a:t>Wireless communications and mobile computing</a:t>
            </a:r>
            <a:r>
              <a:rPr lang="en-US" altLang="zh-CN" sz="1400" dirty="0" smtClean="0"/>
              <a:t> 6.1 (2006): 69-93.</a:t>
            </a:r>
            <a:endParaRPr lang="en-US" altLang="zh-CN"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00100" y="1643050"/>
          <a:ext cx="764386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zh-CN" altLang="en-US" dirty="0" smtClean="0">
                <a:solidFill>
                  <a:sysClr val="windowText" lastClr="000000"/>
                </a:solidFill>
              </a:rPr>
              <a:t>通信网控制与信令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226"/>
          <p:cNvSpPr>
            <a:spLocks noChangeShapeType="1"/>
          </p:cNvSpPr>
          <p:nvPr/>
        </p:nvSpPr>
        <p:spPr bwMode="auto">
          <a:xfrm flipH="1" flipV="1">
            <a:off x="1500166" y="1785926"/>
            <a:ext cx="2357454" cy="4286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2" name="Line 226"/>
          <p:cNvSpPr>
            <a:spLocks noChangeShapeType="1"/>
          </p:cNvSpPr>
          <p:nvPr/>
        </p:nvSpPr>
        <p:spPr bwMode="auto">
          <a:xfrm flipH="1">
            <a:off x="1214414" y="2214554"/>
            <a:ext cx="2643206" cy="6429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交互控制－多主机接入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3686172" y="2032104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214950"/>
            <a:ext cx="785818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矩形 39"/>
          <p:cNvSpPr/>
          <p:nvPr/>
        </p:nvSpPr>
        <p:spPr>
          <a:xfrm>
            <a:off x="2609721" y="5429264"/>
            <a:ext cx="1116000" cy="785818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71612"/>
            <a:ext cx="431482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500438"/>
            <a:ext cx="5219700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1" name="直接箭头连接符 10"/>
          <p:cNvCxnSpPr/>
          <p:nvPr/>
        </p:nvCxnSpPr>
        <p:spPr>
          <a:xfrm rot="10800000">
            <a:off x="2714612" y="1857364"/>
            <a:ext cx="928694" cy="14446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000232" y="2071678"/>
            <a:ext cx="1000132" cy="214314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236"/>
          <p:cNvSpPr txBox="1">
            <a:spLocks noChangeArrowheads="1"/>
          </p:cNvSpPr>
          <p:nvPr/>
        </p:nvSpPr>
        <p:spPr bwMode="auto">
          <a:xfrm>
            <a:off x="2928926" y="1571612"/>
            <a:ext cx="48442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Poll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17" name="Text Box 236"/>
          <p:cNvSpPr txBox="1">
            <a:spLocks noChangeArrowheads="1"/>
          </p:cNvSpPr>
          <p:nvPr/>
        </p:nvSpPr>
        <p:spPr bwMode="auto">
          <a:xfrm>
            <a:off x="1857356" y="2143116"/>
            <a:ext cx="572593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Final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15074" y="1928802"/>
            <a:ext cx="357190" cy="1428760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14546" y="3868779"/>
            <a:ext cx="357190" cy="1071570"/>
          </a:xfrm>
          <a:prstGeom prst="rect">
            <a:avLst/>
          </a:prstGeom>
          <a:noFill/>
          <a:ln w="12700">
            <a:solidFill>
              <a:srgbClr val="FFFF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50017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2643182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 Box 236"/>
          <p:cNvSpPr txBox="1">
            <a:spLocks noChangeArrowheads="1"/>
          </p:cNvSpPr>
          <p:nvPr/>
        </p:nvSpPr>
        <p:spPr bwMode="auto">
          <a:xfrm>
            <a:off x="6715140" y="3429000"/>
            <a:ext cx="112402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Max (N) = 7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24" name="Text Box 236"/>
          <p:cNvSpPr txBox="1">
            <a:spLocks noChangeArrowheads="1"/>
          </p:cNvSpPr>
          <p:nvPr/>
        </p:nvSpPr>
        <p:spPr bwMode="auto">
          <a:xfrm>
            <a:off x="5786446" y="4714884"/>
            <a:ext cx="132279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Max (N) = 127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471594" y="2246418"/>
            <a:ext cx="242889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传输控制－控制类型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3686172" y="2032104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571612"/>
            <a:ext cx="4314825" cy="1819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3500438"/>
            <a:ext cx="5219700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6572264" y="2495810"/>
            <a:ext cx="1008000" cy="576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00760" y="3571876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Receive Ready (RR)</a:t>
            </a:r>
            <a:endParaRPr lang="en-US" altLang="zh-CN" b="1" dirty="0"/>
          </a:p>
        </p:txBody>
      </p:sp>
      <p:sp>
        <p:nvSpPr>
          <p:cNvPr id="20" name="矩形 19"/>
          <p:cNvSpPr/>
          <p:nvPr/>
        </p:nvSpPr>
        <p:spPr>
          <a:xfrm>
            <a:off x="3428992" y="4429132"/>
            <a:ext cx="432000" cy="540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786446" y="3929066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Receive Not Ready (RNR)</a:t>
            </a:r>
            <a:endParaRPr lang="en-US" altLang="zh-CN" b="1" dirty="0"/>
          </a:p>
        </p:txBody>
      </p:sp>
      <p:sp>
        <p:nvSpPr>
          <p:cNvPr id="23" name="矩形 22"/>
          <p:cNvSpPr/>
          <p:nvPr/>
        </p:nvSpPr>
        <p:spPr>
          <a:xfrm>
            <a:off x="6072198" y="4286256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Reject (REJ)</a:t>
            </a:r>
            <a:endParaRPr lang="en-US" altLang="zh-CN" b="1" dirty="0"/>
          </a:p>
        </p:txBody>
      </p:sp>
      <p:sp>
        <p:nvSpPr>
          <p:cNvPr id="24" name="矩形 23"/>
          <p:cNvSpPr/>
          <p:nvPr/>
        </p:nvSpPr>
        <p:spPr>
          <a:xfrm>
            <a:off x="5857884" y="464344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Selective Reject (SREJ)</a:t>
            </a:r>
            <a:endParaRPr lang="en-US" altLang="zh-CN" b="1" dirty="0"/>
          </a:p>
        </p:txBody>
      </p:sp>
      <p:sp>
        <p:nvSpPr>
          <p:cNvPr id="30" name="矩形 29"/>
          <p:cNvSpPr/>
          <p:nvPr/>
        </p:nvSpPr>
        <p:spPr>
          <a:xfrm>
            <a:off x="500034" y="5357826"/>
            <a:ext cx="828680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http://en.wikipedia.org/wiki/High-Level_Data_Link_Control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00298" y="2786058"/>
            <a:ext cx="4786346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传输控制流程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226"/>
          <p:cNvSpPr>
            <a:spLocks noChangeShapeType="1"/>
          </p:cNvSpPr>
          <p:nvPr/>
        </p:nvSpPr>
        <p:spPr bwMode="auto">
          <a:xfrm flipH="1" flipV="1">
            <a:off x="1857356" y="2285992"/>
            <a:ext cx="6643734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226"/>
          <p:cNvSpPr>
            <a:spLocks noChangeShapeType="1"/>
          </p:cNvSpPr>
          <p:nvPr/>
        </p:nvSpPr>
        <p:spPr bwMode="auto">
          <a:xfrm flipH="1" flipV="1">
            <a:off x="1785918" y="4786322"/>
            <a:ext cx="6715172" cy="0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28" name="Line 226"/>
          <p:cNvSpPr>
            <a:spLocks noChangeShapeType="1"/>
          </p:cNvSpPr>
          <p:nvPr/>
        </p:nvSpPr>
        <p:spPr bwMode="auto">
          <a:xfrm flipH="1" flipV="1">
            <a:off x="1285852" y="2285992"/>
            <a:ext cx="0" cy="24288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滑窗控制</a:t>
            </a:r>
            <a:endParaRPr lang="zh-CN" altLang="en-US" dirty="0"/>
          </a:p>
        </p:txBody>
      </p:sp>
      <p:sp>
        <p:nvSpPr>
          <p:cNvPr id="12" name="Oval 228"/>
          <p:cNvSpPr>
            <a:spLocks noChangeArrowheads="1"/>
          </p:cNvSpPr>
          <p:nvPr/>
        </p:nvSpPr>
        <p:spPr bwMode="auto">
          <a:xfrm>
            <a:off x="1071538" y="4572008"/>
            <a:ext cx="457200" cy="45085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FF99"/>
                </a:solidFill>
                <a:ea typeface="宋体" charset="-122"/>
              </a:rPr>
              <a:t>A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52" y="2032104"/>
            <a:ext cx="1000132" cy="5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/>
          <p:nvPr/>
        </p:nvCxnSpPr>
        <p:spPr>
          <a:xfrm rot="16200000" flipH="1">
            <a:off x="14644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16200000" flipH="1">
            <a:off x="21788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28932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rot="16200000" flipH="1">
            <a:off x="360758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16200000" flipH="1">
            <a:off x="432196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>
            <a:off x="503634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36"/>
          <p:cNvSpPr txBox="1">
            <a:spLocks noChangeArrowheads="1"/>
          </p:cNvSpPr>
          <p:nvPr/>
        </p:nvSpPr>
        <p:spPr bwMode="auto">
          <a:xfrm>
            <a:off x="1928794" y="1500174"/>
            <a:ext cx="55335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N(S)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5" name="Text Box 236"/>
          <p:cNvSpPr txBox="1">
            <a:spLocks noChangeArrowheads="1"/>
          </p:cNvSpPr>
          <p:nvPr/>
        </p:nvSpPr>
        <p:spPr bwMode="auto">
          <a:xfrm>
            <a:off x="20002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6" name="Text Box 236"/>
          <p:cNvSpPr txBox="1">
            <a:spLocks noChangeArrowheads="1"/>
          </p:cNvSpPr>
          <p:nvPr/>
        </p:nvSpPr>
        <p:spPr bwMode="auto">
          <a:xfrm>
            <a:off x="27146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1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7" name="Text Box 236"/>
          <p:cNvSpPr txBox="1">
            <a:spLocks noChangeArrowheads="1"/>
          </p:cNvSpPr>
          <p:nvPr/>
        </p:nvSpPr>
        <p:spPr bwMode="auto">
          <a:xfrm>
            <a:off x="34289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2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8" name="Text Box 236"/>
          <p:cNvSpPr txBox="1">
            <a:spLocks noChangeArrowheads="1"/>
          </p:cNvSpPr>
          <p:nvPr/>
        </p:nvSpPr>
        <p:spPr bwMode="auto">
          <a:xfrm>
            <a:off x="414337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3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39" name="Text Box 236"/>
          <p:cNvSpPr txBox="1">
            <a:spLocks noChangeArrowheads="1"/>
          </p:cNvSpPr>
          <p:nvPr/>
        </p:nvSpPr>
        <p:spPr bwMode="auto">
          <a:xfrm>
            <a:off x="485775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4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0" name="Text Box 236"/>
          <p:cNvSpPr txBox="1">
            <a:spLocks noChangeArrowheads="1"/>
          </p:cNvSpPr>
          <p:nvPr/>
        </p:nvSpPr>
        <p:spPr bwMode="auto">
          <a:xfrm>
            <a:off x="557213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5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16200000" flipH="1">
            <a:off x="575072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 flipH="1">
            <a:off x="6465107" y="3107529"/>
            <a:ext cx="2286016" cy="6429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236"/>
          <p:cNvSpPr txBox="1">
            <a:spLocks noChangeArrowheads="1"/>
          </p:cNvSpPr>
          <p:nvPr/>
        </p:nvSpPr>
        <p:spPr bwMode="auto">
          <a:xfrm>
            <a:off x="628651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6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4" name="Text Box 236"/>
          <p:cNvSpPr txBox="1">
            <a:spLocks noChangeArrowheads="1"/>
          </p:cNvSpPr>
          <p:nvPr/>
        </p:nvSpPr>
        <p:spPr bwMode="auto">
          <a:xfrm>
            <a:off x="7000892" y="185736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7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16200000" flipH="1">
            <a:off x="7108049" y="3107529"/>
            <a:ext cx="2286016" cy="64294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236"/>
          <p:cNvSpPr txBox="1">
            <a:spLocks noChangeArrowheads="1"/>
          </p:cNvSpPr>
          <p:nvPr/>
        </p:nvSpPr>
        <p:spPr bwMode="auto">
          <a:xfrm>
            <a:off x="7643834" y="1857364"/>
            <a:ext cx="284052" cy="307777"/>
          </a:xfrm>
          <a:prstGeom prst="rect">
            <a:avLst/>
          </a:prstGeom>
          <a:solidFill>
            <a:srgbClr val="FF0000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0</a:t>
            </a:r>
            <a:endParaRPr lang="en-US" altLang="zh-CN" sz="1400" dirty="0">
              <a:ea typeface="宋体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00023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35742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71461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00089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35808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715272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2643174" y="578645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000364" y="578645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357554" y="5786454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3644446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001636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358826" y="4857760"/>
            <a:ext cx="357190" cy="428628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cxnSp>
        <p:nvCxnSpPr>
          <p:cNvPr id="60" name="直接箭头连接符 59"/>
          <p:cNvCxnSpPr>
            <a:endCxn id="50" idx="2"/>
          </p:cNvCxnSpPr>
          <p:nvPr/>
        </p:nvCxnSpPr>
        <p:spPr>
          <a:xfrm rot="5400000" flipH="1" flipV="1">
            <a:off x="2750329" y="5429265"/>
            <a:ext cx="28575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36"/>
          <p:cNvSpPr txBox="1">
            <a:spLocks noChangeArrowheads="1"/>
          </p:cNvSpPr>
          <p:nvPr/>
        </p:nvSpPr>
        <p:spPr bwMode="auto">
          <a:xfrm>
            <a:off x="2428860" y="5357826"/>
            <a:ext cx="3882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+1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 flipH="1" flipV="1">
            <a:off x="4430263" y="5429265"/>
            <a:ext cx="28575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36"/>
          <p:cNvSpPr txBox="1">
            <a:spLocks noChangeArrowheads="1"/>
          </p:cNvSpPr>
          <p:nvPr/>
        </p:nvSpPr>
        <p:spPr bwMode="auto">
          <a:xfrm>
            <a:off x="4327768" y="5569495"/>
            <a:ext cx="3882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+1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66" name="直接箭头连接符 65"/>
          <p:cNvCxnSpPr>
            <a:endCxn id="56" idx="0"/>
          </p:cNvCxnSpPr>
          <p:nvPr/>
        </p:nvCxnSpPr>
        <p:spPr>
          <a:xfrm rot="5400000">
            <a:off x="3393274" y="5607860"/>
            <a:ext cx="35718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36"/>
          <p:cNvSpPr txBox="1">
            <a:spLocks noChangeArrowheads="1"/>
          </p:cNvSpPr>
          <p:nvPr/>
        </p:nvSpPr>
        <p:spPr bwMode="auto">
          <a:xfrm>
            <a:off x="3183620" y="5429264"/>
            <a:ext cx="3882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+1</a:t>
            </a:r>
            <a:endParaRPr lang="en-US" altLang="zh-CN" sz="1400" dirty="0">
              <a:ea typeface="宋体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rot="5400000" flipH="1" flipV="1">
            <a:off x="7746329" y="5429265"/>
            <a:ext cx="28575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236"/>
          <p:cNvSpPr txBox="1">
            <a:spLocks noChangeArrowheads="1"/>
          </p:cNvSpPr>
          <p:nvPr/>
        </p:nvSpPr>
        <p:spPr bwMode="auto">
          <a:xfrm>
            <a:off x="7500958" y="5357826"/>
            <a:ext cx="38824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1400" dirty="0" smtClean="0">
                <a:ea typeface="宋体" charset="-122"/>
              </a:rPr>
              <a:t>+1</a:t>
            </a:r>
            <a:endParaRPr lang="en-US" altLang="zh-CN" sz="14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2740</TotalTime>
  <Words>1898</Words>
  <Application>Microsoft Office PowerPoint</Application>
  <PresentationFormat>全屏显示(4:3)</PresentationFormat>
  <Paragraphs>626</Paragraphs>
  <Slides>54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聚合</vt:lpstr>
      <vt:lpstr>Microsoft Visio 绘图</vt:lpstr>
      <vt:lpstr>第三章 通信网控制与信令</vt:lpstr>
      <vt:lpstr>第三章 通信网控制与信令</vt:lpstr>
      <vt:lpstr>链路层的传输控制</vt:lpstr>
      <vt:lpstr>SDLC/HDLC帧结构</vt:lpstr>
      <vt:lpstr>寻址控制－单点与多点接入</vt:lpstr>
      <vt:lpstr>交互控制－多主机接入</vt:lpstr>
      <vt:lpstr>传输控制－控制类型</vt:lpstr>
      <vt:lpstr>传输控制流程</vt:lpstr>
      <vt:lpstr>滑窗控制</vt:lpstr>
      <vt:lpstr>接收缓存控制</vt:lpstr>
      <vt:lpstr>窗口w大小</vt:lpstr>
      <vt:lpstr>窗口扩大1格</vt:lpstr>
      <vt:lpstr>窗口扩大2格</vt:lpstr>
      <vt:lpstr>窗口滑动</vt:lpstr>
      <vt:lpstr>GBN ARQ差错重传</vt:lpstr>
      <vt:lpstr>传输控制－SR ARQ差错重传</vt:lpstr>
      <vt:lpstr>GBN ARQ窗口设计</vt:lpstr>
      <vt:lpstr>技术参数</vt:lpstr>
      <vt:lpstr>GBN ARQ的窗口，设w=3</vt:lpstr>
      <vt:lpstr>GBN ARQ的长时延场景</vt:lpstr>
      <vt:lpstr>Sliding Window Utilization</vt:lpstr>
      <vt:lpstr>GBN ARQ最佳窗口值</vt:lpstr>
      <vt:lpstr>GBN ARQ有差错时性能</vt:lpstr>
      <vt:lpstr>GBN ARQ差错场景1</vt:lpstr>
      <vt:lpstr>GBN ARQ差错场景2</vt:lpstr>
      <vt:lpstr>端到端的传输控制</vt:lpstr>
      <vt:lpstr>传输层控制－TCP</vt:lpstr>
      <vt:lpstr>传输层传输控制－TCP</vt:lpstr>
      <vt:lpstr>TCP连接控制</vt:lpstr>
      <vt:lpstr>POTS用户信令</vt:lpstr>
      <vt:lpstr>POTS信令</vt:lpstr>
      <vt:lpstr>用户信令与局间信令</vt:lpstr>
      <vt:lpstr>双音叠加效果</vt:lpstr>
      <vt:lpstr>PowerPoint 演示文稿</vt:lpstr>
      <vt:lpstr>VoIP编码损伤</vt:lpstr>
      <vt:lpstr>传输与控制导致波形损伤</vt:lpstr>
      <vt:lpstr>第三章 通信网控制与信令</vt:lpstr>
      <vt:lpstr>距离矢量路由</vt:lpstr>
      <vt:lpstr>路由信息协议RIP</vt:lpstr>
      <vt:lpstr>路由表及查找</vt:lpstr>
      <vt:lpstr>路由表查找方法</vt:lpstr>
      <vt:lpstr>传输与路由的关系</vt:lpstr>
      <vt:lpstr>其他中间节点的控制与信令</vt:lpstr>
      <vt:lpstr>路由策略</vt:lpstr>
      <vt:lpstr>自治系统(AS)结构</vt:lpstr>
      <vt:lpstr>RIP策略</vt:lpstr>
      <vt:lpstr>BGP策略</vt:lpstr>
      <vt:lpstr>第三章 通信网控制与信令</vt:lpstr>
      <vt:lpstr>接纳/接入控制的类型</vt:lpstr>
      <vt:lpstr>IEEE 802.1X: EAPoL</vt:lpstr>
      <vt:lpstr>呼叫接纳控制(CAC)</vt:lpstr>
      <vt:lpstr>CAC方法</vt:lpstr>
      <vt:lpstr>蜂窝移动网CAC的度量</vt:lpstr>
      <vt:lpstr>第三章 通信网控制与信令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通信网络理论基础</dc:title>
  <cp:lastModifiedBy>微软用户</cp:lastModifiedBy>
  <cp:revision>383</cp:revision>
  <dcterms:modified xsi:type="dcterms:W3CDTF">2016-03-18T10:28:01Z</dcterms:modified>
</cp:coreProperties>
</file>