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4" r:id="rId4"/>
    <p:sldId id="263" r:id="rId5"/>
    <p:sldId id="265" r:id="rId6"/>
    <p:sldId id="258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2C0CA-750E-4E5F-BA86-B8C54ECA6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30B31-0AFE-4573-9350-CD0102CC9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DA167-5482-4D2D-A850-5B1DE59A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8A7EC-9365-4DF3-B3AD-0B3F6565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A2065-DA12-428C-B816-14104279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5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0A9DF-2A58-469D-9C22-56FAB7DB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20C921-30AA-4519-8182-6928F287B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02BBD-229E-4064-A3CE-07F6D8C6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72B7A-7BC5-4783-98B4-45DB66B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98F44-BE40-4C31-BBE0-2533834E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C04E17-3D2F-4E71-9996-360A675C9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1CBBD-EDDA-40B3-8EB2-B18757620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4E729-0993-4DF0-B25F-DEA72F22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24319-49BC-4A02-95D9-0C202FAA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70716-86E6-4064-9EE3-ADF451F4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0CCA6-170A-4351-BBF7-113C6CAB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8AE98-9F4F-46BC-B361-9E83F40F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E1195-1ADE-4729-8F52-6F00949D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33FEA-63EF-42D4-9318-71237CDA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E0883-71BB-4E17-B8CC-5D47869B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6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2FFA-82F2-4377-9EFF-07C448E8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D327D-5071-4D4C-8E6E-7229E0FD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35C79-75B8-43BD-8752-60ADA1E7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18B0B-AEDB-4BCF-A1C2-7A08EAA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3341D-1DA8-4895-BDCF-C2860086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6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B099C-562E-4AA3-97D5-BE73B381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8B141-6C57-4E8B-BF95-FDB5CD17E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701BF-119D-4403-A4CC-8C7DDD3F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28EFA6-7C4E-4556-AEE3-8EB7BD85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DE070-CE5C-44B7-866F-DFC155FB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92877-D3C4-475B-B9CB-BA1D020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3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F3E9F-EA27-481B-9FCF-FAA8BAB6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E5281-B0E1-4BF7-BDCB-F268EC9B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26EF5-7A8B-4480-BC57-82797EB9D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C24FA6-9788-4066-AABD-D00507408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70304C-72D2-4C4C-9B01-F28FF0FED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CA62B-884D-4A3E-86FE-EB0F28E3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C4CDA4-4A74-4433-947D-6E109255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CD5617-4ABE-4EFB-AA06-52F0341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1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7C45D-0098-4030-A810-D61C7AD0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AA7E20-8569-4F91-AFC8-C4DCD85E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A9BAFE-A020-449D-A7F7-B167A94D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2D808-FEA1-4CC1-85A4-576491E7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A1589E-5348-4AA7-A89A-8A0D1E7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8E422C-145D-4FB2-9203-0E44A0B2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AF53B8-447F-41A1-A9B0-622603BC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8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B97A-35E8-4ABE-BAB2-C03650AC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83E49-0A62-4D75-B61F-6F804F2ED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5C872E-A265-4BF9-AA6F-D39A61BDB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C1FE0F-1F43-497A-B526-14063BFB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8326AC-7A93-49F3-9CDC-BF291896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2351D-0E54-43B1-B6DE-31DAA61D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1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53A1B-A353-445D-A562-C155F1C4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EEF53A-A261-4B92-9A82-26A20E72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F2A45-8D8B-4AF1-B6F9-A5CE4CF8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FF779-DE24-4788-94C8-B0CE076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01B361-7899-48AD-9C28-C9CB7F4D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DDA9A-1981-4143-936B-A6CD179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9CAC7A-FF90-400A-934B-EBDE3C3B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3329F-1905-4B8E-9611-20F3DF20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EA547-8D69-475D-B944-FDDABB413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7441-02C9-4A15-BF4E-F2077267A5CB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209F4-A26E-4E3D-9F0D-918471A3A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21596-174D-41B3-90A0-AF8998597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C4DE-85EF-4D9C-8430-BCEEBBFB6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3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E343E-0838-4B9E-8B9E-577EED33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오염으로 고통받는 식물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C06DD-7E76-472B-A3AE-44D7FAEF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우리는 도로 옆에 있는 가로수야</a:t>
            </a:r>
            <a:r>
              <a:rPr lang="en-US" altLang="ko-KR" dirty="0"/>
              <a:t>. </a:t>
            </a:r>
            <a:r>
              <a:rPr lang="ko-KR" altLang="en-US" dirty="0"/>
              <a:t>여름에는 시원한 그늘을 만들고</a:t>
            </a:r>
            <a:r>
              <a:rPr lang="en-US" altLang="ko-KR" dirty="0"/>
              <a:t>, </a:t>
            </a:r>
            <a:r>
              <a:rPr lang="ko-KR" altLang="en-US" dirty="0"/>
              <a:t>자정 작용도 할 수 있어</a:t>
            </a:r>
            <a:r>
              <a:rPr lang="en-US" altLang="ko-KR" dirty="0"/>
              <a:t>. (</a:t>
            </a:r>
            <a:r>
              <a:rPr lang="ko-KR" altLang="en-US" dirty="0"/>
              <a:t>가로수 이점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자동차 매연으로 인해 질소 산화물이라는 물질이 생성돼</a:t>
            </a:r>
            <a:r>
              <a:rPr lang="en-US" altLang="ko-KR" dirty="0"/>
              <a:t>. </a:t>
            </a:r>
            <a:r>
              <a:rPr lang="ko-KR" altLang="en-US" dirty="0"/>
              <a:t>그 물질은 대기 속에 섞여서 산성비로 변해서 나쁜 비가 돼</a:t>
            </a:r>
            <a:r>
              <a:rPr lang="en-US" altLang="ko-KR" dirty="0"/>
              <a:t>. </a:t>
            </a:r>
            <a:r>
              <a:rPr lang="ko-KR" altLang="en-US" dirty="0"/>
              <a:t>그래서 우리 잎들이 이렇게 색이 변하고 아파서 살 수가 없어</a:t>
            </a:r>
            <a:r>
              <a:rPr lang="en-US" altLang="ko-KR" dirty="0"/>
              <a:t>. </a:t>
            </a:r>
            <a:r>
              <a:rPr lang="ko-KR" altLang="en-US" dirty="0"/>
              <a:t>제발 도와줘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우리를 돕기 위해서는 승용차를 덜 타고</a:t>
            </a:r>
            <a:r>
              <a:rPr lang="en-US" altLang="ko-KR" dirty="0"/>
              <a:t>, </a:t>
            </a:r>
            <a:r>
              <a:rPr lang="ko-KR" altLang="en-US" dirty="0"/>
              <a:t>대중 교통을 이용하면 돼</a:t>
            </a:r>
            <a:r>
              <a:rPr lang="en-US" altLang="ko-KR" dirty="0"/>
              <a:t>. </a:t>
            </a:r>
            <a:r>
              <a:rPr lang="ko-KR" altLang="en-US" dirty="0"/>
              <a:t>가까운 거리는 걷는게 좋겠지</a:t>
            </a:r>
            <a:r>
              <a:rPr lang="en-US" altLang="ko-KR" dirty="0"/>
              <a:t>?!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가로수에서 자동차 엄청 많음</a:t>
            </a:r>
            <a:r>
              <a:rPr lang="en-US" altLang="ko-KR" dirty="0"/>
              <a:t>, </a:t>
            </a:r>
            <a:r>
              <a:rPr lang="ko-KR" altLang="en-US" dirty="0"/>
              <a:t>나무 색 회색</a:t>
            </a:r>
            <a:r>
              <a:rPr lang="en-US" altLang="ko-KR" dirty="0"/>
              <a:t>] -&gt; [</a:t>
            </a:r>
            <a:r>
              <a:rPr lang="ko-KR" altLang="en-US" dirty="0"/>
              <a:t>차 하나씩 사라짐</a:t>
            </a:r>
            <a:r>
              <a:rPr lang="en-US" altLang="ko-KR" dirty="0"/>
              <a:t>] -&gt; [2</a:t>
            </a:r>
            <a:r>
              <a:rPr lang="ko-KR" altLang="en-US" dirty="0"/>
              <a:t>단계마다 없어지는 자동차 쪽 나무 색 돌아옴</a:t>
            </a:r>
            <a:r>
              <a:rPr lang="en-US" altLang="ko-KR" dirty="0"/>
              <a:t>] -&gt; [</a:t>
            </a:r>
            <a:r>
              <a:rPr lang="ko-KR" altLang="en-US" dirty="0"/>
              <a:t>차 없고</a:t>
            </a:r>
            <a:r>
              <a:rPr lang="en-US" altLang="ko-KR" dirty="0"/>
              <a:t>, </a:t>
            </a:r>
            <a:r>
              <a:rPr lang="ko-KR" altLang="en-US" dirty="0"/>
              <a:t>나무들 완전히 초록색으로 돌아옴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24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EFC89-A51A-40BD-8A44-1062E8B7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오염으로 고통받는 식물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E7007-8ACD-4FB1-BD2E-C04720FD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질소산화물은 주로 자동차 배기가스에서 발생이 되기 때문에 고농도의 질소산화물은 도로 주변에 나타난다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6, 7). </a:t>
            </a:r>
            <a:r>
              <a:rPr lang="ko-KR" altLang="en-US" dirty="0"/>
              <a:t>수목에 대한 피해는 아황산가스보다 덜 하지만</a:t>
            </a:r>
            <a:r>
              <a:rPr lang="en-US" altLang="ko-KR" dirty="0"/>
              <a:t>, </a:t>
            </a:r>
            <a:r>
              <a:rPr lang="ko-KR" altLang="en-US" dirty="0"/>
              <a:t>다른 가스와 반응하면 시너지 효과를 일으켜서 더 강하게 피해를 준다</a:t>
            </a:r>
            <a:r>
              <a:rPr lang="en-US" altLang="ko-KR" dirty="0"/>
              <a:t>. </a:t>
            </a:r>
            <a:r>
              <a:rPr lang="ko-KR" altLang="en-US" dirty="0"/>
              <a:t>기공을 통해서 흡수된 이산화질소는 </a:t>
            </a:r>
            <a:r>
              <a:rPr lang="ko-KR" altLang="en-US" dirty="0" err="1"/>
              <a:t>세포간극을</a:t>
            </a:r>
            <a:r>
              <a:rPr lang="ko-KR" altLang="en-US" dirty="0"/>
              <a:t> 통해서 </a:t>
            </a:r>
            <a:r>
              <a:rPr lang="ko-KR" altLang="en-US" dirty="0" err="1"/>
              <a:t>엽</a:t>
            </a:r>
            <a:r>
              <a:rPr lang="ko-KR" altLang="en-US" dirty="0"/>
              <a:t> 내에 축적되면 불규칙적인 반점이 발생하여 광택을 띠다가 회색이나 백색으로 변한다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35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EFC89-A51A-40BD-8A44-1062E8B7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오염으로 고통받는 식물 </a:t>
            </a:r>
            <a:r>
              <a:rPr lang="en-US" altLang="ko-KR" dirty="0"/>
              <a:t>(</a:t>
            </a:r>
            <a:r>
              <a:rPr lang="ko-KR" altLang="en-US" dirty="0"/>
              <a:t>해결방안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E7007-8ACD-4FB1-BD2E-C04720FD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자동차 덜 타기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단계 </a:t>
            </a:r>
            <a:r>
              <a:rPr lang="ko-KR" altLang="en-US" dirty="0" err="1"/>
              <a:t>클리어시</a:t>
            </a:r>
            <a:r>
              <a:rPr lang="en-US" altLang="ko-KR" dirty="0"/>
              <a:t>, </a:t>
            </a:r>
            <a:r>
              <a:rPr lang="ko-KR" altLang="en-US" dirty="0"/>
              <a:t>가로수가 자정 작용을 하기 때문에 질소 산화물을 없애는 데에도 많은 기여를 하고 있다는 것을 어필하기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42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26940-1B77-4BE1-BDAF-3D7A9BCC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오염으로 고통받는 식물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48CF57-E6E0-41CE-8EFB-21611043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99" y="2022925"/>
            <a:ext cx="8494011" cy="39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73E2E-4925-418E-80BB-AD57415C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오염으로 고통받는 식물 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964ECE-7E58-4661-A8F5-5BB9E6C8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35100"/>
            <a:ext cx="5124450" cy="5057775"/>
          </a:xfrm>
          <a:prstGeom prst="rect">
            <a:avLst/>
          </a:prstGeom>
        </p:spPr>
      </p:pic>
      <p:pic>
        <p:nvPicPr>
          <p:cNvPr id="6" name="그래픽 5" descr="낙엽수">
            <a:extLst>
              <a:ext uri="{FF2B5EF4-FFF2-40B4-BE49-F238E27FC236}">
                <a16:creationId xmlns:a16="http://schemas.microsoft.com/office/drawing/2014/main" id="{6D7F13C0-E4E8-4B1C-B0C6-C1AA4E3B6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637" y="1316254"/>
            <a:ext cx="1157438" cy="1157438"/>
          </a:xfrm>
          <a:prstGeom prst="rect">
            <a:avLst/>
          </a:prstGeom>
        </p:spPr>
      </p:pic>
      <p:pic>
        <p:nvPicPr>
          <p:cNvPr id="7" name="그래픽 6" descr="낙엽수">
            <a:extLst>
              <a:ext uri="{FF2B5EF4-FFF2-40B4-BE49-F238E27FC236}">
                <a16:creationId xmlns:a16="http://schemas.microsoft.com/office/drawing/2014/main" id="{D9D000A0-BB05-4E08-AC71-2AE6F028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637" y="2386229"/>
            <a:ext cx="1157438" cy="1157438"/>
          </a:xfrm>
          <a:prstGeom prst="rect">
            <a:avLst/>
          </a:prstGeom>
        </p:spPr>
      </p:pic>
      <p:pic>
        <p:nvPicPr>
          <p:cNvPr id="8" name="그래픽 7" descr="낙엽수">
            <a:extLst>
              <a:ext uri="{FF2B5EF4-FFF2-40B4-BE49-F238E27FC236}">
                <a16:creationId xmlns:a16="http://schemas.microsoft.com/office/drawing/2014/main" id="{2F0A6CC9-1193-4360-A86A-7834B162D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637" y="3543667"/>
            <a:ext cx="1157438" cy="1157438"/>
          </a:xfrm>
          <a:prstGeom prst="rect">
            <a:avLst/>
          </a:prstGeom>
        </p:spPr>
      </p:pic>
      <p:pic>
        <p:nvPicPr>
          <p:cNvPr id="9" name="그래픽 8" descr="낙엽수">
            <a:extLst>
              <a:ext uri="{FF2B5EF4-FFF2-40B4-BE49-F238E27FC236}">
                <a16:creationId xmlns:a16="http://schemas.microsoft.com/office/drawing/2014/main" id="{FA7DDA6E-18E9-4B48-9935-8AF1F68C8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637" y="4604384"/>
            <a:ext cx="1157438" cy="1157438"/>
          </a:xfrm>
          <a:prstGeom prst="rect">
            <a:avLst/>
          </a:prstGeom>
        </p:spPr>
      </p:pic>
      <p:pic>
        <p:nvPicPr>
          <p:cNvPr id="10" name="그래픽 9" descr="낙엽수">
            <a:extLst>
              <a:ext uri="{FF2B5EF4-FFF2-40B4-BE49-F238E27FC236}">
                <a16:creationId xmlns:a16="http://schemas.microsoft.com/office/drawing/2014/main" id="{973368D2-468C-4489-A441-E89822CF7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637" y="5481854"/>
            <a:ext cx="1157438" cy="1157438"/>
          </a:xfrm>
          <a:prstGeom prst="rect">
            <a:avLst/>
          </a:prstGeom>
        </p:spPr>
      </p:pic>
      <p:pic>
        <p:nvPicPr>
          <p:cNvPr id="11" name="그래픽 10" descr="낙엽수">
            <a:extLst>
              <a:ext uri="{FF2B5EF4-FFF2-40B4-BE49-F238E27FC236}">
                <a16:creationId xmlns:a16="http://schemas.microsoft.com/office/drawing/2014/main" id="{75C00F57-A296-4D68-A8EB-C466E3AD0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028" y="1169837"/>
            <a:ext cx="1157438" cy="1157438"/>
          </a:xfrm>
          <a:prstGeom prst="rect">
            <a:avLst/>
          </a:prstGeom>
        </p:spPr>
      </p:pic>
      <p:pic>
        <p:nvPicPr>
          <p:cNvPr id="12" name="그래픽 11" descr="낙엽수">
            <a:extLst>
              <a:ext uri="{FF2B5EF4-FFF2-40B4-BE49-F238E27FC236}">
                <a16:creationId xmlns:a16="http://schemas.microsoft.com/office/drawing/2014/main" id="{4CC820AC-D0E2-4DEE-BE5E-06D2CC689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028" y="2239812"/>
            <a:ext cx="1157438" cy="1157438"/>
          </a:xfrm>
          <a:prstGeom prst="rect">
            <a:avLst/>
          </a:prstGeom>
        </p:spPr>
      </p:pic>
      <p:pic>
        <p:nvPicPr>
          <p:cNvPr id="13" name="그래픽 12" descr="낙엽수">
            <a:extLst>
              <a:ext uri="{FF2B5EF4-FFF2-40B4-BE49-F238E27FC236}">
                <a16:creationId xmlns:a16="http://schemas.microsoft.com/office/drawing/2014/main" id="{DBB4456F-D389-4E8E-BDB7-4AF013EE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028" y="3397250"/>
            <a:ext cx="1157438" cy="1157438"/>
          </a:xfrm>
          <a:prstGeom prst="rect">
            <a:avLst/>
          </a:prstGeom>
        </p:spPr>
      </p:pic>
      <p:pic>
        <p:nvPicPr>
          <p:cNvPr id="14" name="그래픽 13" descr="낙엽수">
            <a:extLst>
              <a:ext uri="{FF2B5EF4-FFF2-40B4-BE49-F238E27FC236}">
                <a16:creationId xmlns:a16="http://schemas.microsoft.com/office/drawing/2014/main" id="{8B802D80-D904-4E47-ABD6-DF6256732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028" y="4457967"/>
            <a:ext cx="1157438" cy="1157438"/>
          </a:xfrm>
          <a:prstGeom prst="rect">
            <a:avLst/>
          </a:prstGeom>
        </p:spPr>
      </p:pic>
      <p:pic>
        <p:nvPicPr>
          <p:cNvPr id="15" name="그래픽 14" descr="낙엽수">
            <a:extLst>
              <a:ext uri="{FF2B5EF4-FFF2-40B4-BE49-F238E27FC236}">
                <a16:creationId xmlns:a16="http://schemas.microsoft.com/office/drawing/2014/main" id="{23410979-239D-4910-BCAA-B58A49818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028" y="5335437"/>
            <a:ext cx="1157438" cy="1157438"/>
          </a:xfrm>
          <a:prstGeom prst="rect">
            <a:avLst/>
          </a:prstGeom>
        </p:spPr>
      </p:pic>
      <p:pic>
        <p:nvPicPr>
          <p:cNvPr id="19" name="그래픽 18" descr="택시">
            <a:extLst>
              <a:ext uri="{FF2B5EF4-FFF2-40B4-BE49-F238E27FC236}">
                <a16:creationId xmlns:a16="http://schemas.microsoft.com/office/drawing/2014/main" id="{D1B068FC-B062-40F9-A1C8-8299AF270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12982" y="1461937"/>
            <a:ext cx="914400" cy="914400"/>
          </a:xfrm>
          <a:prstGeom prst="rect">
            <a:avLst/>
          </a:prstGeom>
        </p:spPr>
      </p:pic>
      <p:pic>
        <p:nvPicPr>
          <p:cNvPr id="25" name="그래픽 24" descr="택시">
            <a:extLst>
              <a:ext uri="{FF2B5EF4-FFF2-40B4-BE49-F238E27FC236}">
                <a16:creationId xmlns:a16="http://schemas.microsoft.com/office/drawing/2014/main" id="{D75B52CB-C4EB-493C-9188-C29196AF82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2982" y="2386229"/>
            <a:ext cx="914400" cy="914400"/>
          </a:xfrm>
          <a:prstGeom prst="rect">
            <a:avLst/>
          </a:prstGeom>
        </p:spPr>
      </p:pic>
      <p:pic>
        <p:nvPicPr>
          <p:cNvPr id="26" name="그래픽 25" descr="택시">
            <a:extLst>
              <a:ext uri="{FF2B5EF4-FFF2-40B4-BE49-F238E27FC236}">
                <a16:creationId xmlns:a16="http://schemas.microsoft.com/office/drawing/2014/main" id="{2FD62F32-EFB7-42B7-9B83-82FD66FE54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12982" y="3310521"/>
            <a:ext cx="914400" cy="914400"/>
          </a:xfrm>
          <a:prstGeom prst="rect">
            <a:avLst/>
          </a:prstGeom>
        </p:spPr>
      </p:pic>
      <p:pic>
        <p:nvPicPr>
          <p:cNvPr id="27" name="그래픽 26" descr="택시">
            <a:extLst>
              <a:ext uri="{FF2B5EF4-FFF2-40B4-BE49-F238E27FC236}">
                <a16:creationId xmlns:a16="http://schemas.microsoft.com/office/drawing/2014/main" id="{162F9599-1782-4DF6-B9A0-4F0FFA6D9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12982" y="4334877"/>
            <a:ext cx="914400" cy="914400"/>
          </a:xfrm>
          <a:prstGeom prst="rect">
            <a:avLst/>
          </a:prstGeom>
        </p:spPr>
      </p:pic>
      <p:pic>
        <p:nvPicPr>
          <p:cNvPr id="28" name="그래픽 27" descr="택시">
            <a:extLst>
              <a:ext uri="{FF2B5EF4-FFF2-40B4-BE49-F238E27FC236}">
                <a16:creationId xmlns:a16="http://schemas.microsoft.com/office/drawing/2014/main" id="{B4EF03DB-B260-4318-9629-BE1BE35FB5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2982" y="5304622"/>
            <a:ext cx="914400" cy="914400"/>
          </a:xfrm>
          <a:prstGeom prst="rect">
            <a:avLst/>
          </a:prstGeom>
        </p:spPr>
      </p:pic>
      <p:pic>
        <p:nvPicPr>
          <p:cNvPr id="29" name="그래픽 28" descr="택시">
            <a:extLst>
              <a:ext uri="{FF2B5EF4-FFF2-40B4-BE49-F238E27FC236}">
                <a16:creationId xmlns:a16="http://schemas.microsoft.com/office/drawing/2014/main" id="{51B9E529-877C-45D5-B514-5F60AA397C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7047" y="1586204"/>
            <a:ext cx="914400" cy="914400"/>
          </a:xfrm>
          <a:prstGeom prst="rect">
            <a:avLst/>
          </a:prstGeom>
        </p:spPr>
      </p:pic>
      <p:pic>
        <p:nvPicPr>
          <p:cNvPr id="30" name="그래픽 29" descr="택시">
            <a:extLst>
              <a:ext uri="{FF2B5EF4-FFF2-40B4-BE49-F238E27FC236}">
                <a16:creationId xmlns:a16="http://schemas.microsoft.com/office/drawing/2014/main" id="{8DE96AEC-AEED-46BE-9563-C69CECF385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78527" y="2555582"/>
            <a:ext cx="914400" cy="914400"/>
          </a:xfrm>
          <a:prstGeom prst="rect">
            <a:avLst/>
          </a:prstGeom>
        </p:spPr>
      </p:pic>
      <p:pic>
        <p:nvPicPr>
          <p:cNvPr id="31" name="그래픽 30" descr="택시">
            <a:extLst>
              <a:ext uri="{FF2B5EF4-FFF2-40B4-BE49-F238E27FC236}">
                <a16:creationId xmlns:a16="http://schemas.microsoft.com/office/drawing/2014/main" id="{2688569C-17B5-433F-8821-87C7B1CF66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05697" y="3543567"/>
            <a:ext cx="914400" cy="914400"/>
          </a:xfrm>
          <a:prstGeom prst="rect">
            <a:avLst/>
          </a:prstGeom>
        </p:spPr>
      </p:pic>
      <p:pic>
        <p:nvPicPr>
          <p:cNvPr id="32" name="그래픽 31" descr="택시">
            <a:extLst>
              <a:ext uri="{FF2B5EF4-FFF2-40B4-BE49-F238E27FC236}">
                <a16:creationId xmlns:a16="http://schemas.microsoft.com/office/drawing/2014/main" id="{8430638F-CA6F-4CA0-85B7-14FCF9C261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15976" y="4511732"/>
            <a:ext cx="914400" cy="914400"/>
          </a:xfrm>
          <a:prstGeom prst="rect">
            <a:avLst/>
          </a:prstGeom>
        </p:spPr>
      </p:pic>
      <p:pic>
        <p:nvPicPr>
          <p:cNvPr id="33" name="그래픽 32" descr="택시">
            <a:extLst>
              <a:ext uri="{FF2B5EF4-FFF2-40B4-BE49-F238E27FC236}">
                <a16:creationId xmlns:a16="http://schemas.microsoft.com/office/drawing/2014/main" id="{12C8104E-F0FF-47B9-9571-2346A1AE3AD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15976" y="5456956"/>
            <a:ext cx="914400" cy="9144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9E677B1-8211-4159-BD21-B7EE0A48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36" y="1461937"/>
            <a:ext cx="5124450" cy="5057775"/>
          </a:xfrm>
          <a:prstGeom prst="rect">
            <a:avLst/>
          </a:prstGeom>
        </p:spPr>
      </p:pic>
      <p:pic>
        <p:nvPicPr>
          <p:cNvPr id="40" name="그래픽 39" descr="낙엽수">
            <a:extLst>
              <a:ext uri="{FF2B5EF4-FFF2-40B4-BE49-F238E27FC236}">
                <a16:creationId xmlns:a16="http://schemas.microsoft.com/office/drawing/2014/main" id="{9286BC84-9AFA-441C-BF71-4848207EFB8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53686" y="1316254"/>
            <a:ext cx="1157438" cy="1157438"/>
          </a:xfrm>
          <a:prstGeom prst="rect">
            <a:avLst/>
          </a:prstGeom>
        </p:spPr>
      </p:pic>
      <p:pic>
        <p:nvPicPr>
          <p:cNvPr id="55" name="그래픽 54" descr="낙엽수">
            <a:extLst>
              <a:ext uri="{FF2B5EF4-FFF2-40B4-BE49-F238E27FC236}">
                <a16:creationId xmlns:a16="http://schemas.microsoft.com/office/drawing/2014/main" id="{E2E8507C-502B-40A8-AA58-25E1545410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93137" y="2347695"/>
            <a:ext cx="1157438" cy="1157438"/>
          </a:xfrm>
          <a:prstGeom prst="rect">
            <a:avLst/>
          </a:prstGeom>
        </p:spPr>
      </p:pic>
      <p:pic>
        <p:nvPicPr>
          <p:cNvPr id="56" name="그래픽 55" descr="낙엽수">
            <a:extLst>
              <a:ext uri="{FF2B5EF4-FFF2-40B4-BE49-F238E27FC236}">
                <a16:creationId xmlns:a16="http://schemas.microsoft.com/office/drawing/2014/main" id="{06B1CB77-25E7-4F8D-958D-D9CD723094A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53686" y="3517532"/>
            <a:ext cx="1157438" cy="1157438"/>
          </a:xfrm>
          <a:prstGeom prst="rect">
            <a:avLst/>
          </a:prstGeom>
        </p:spPr>
      </p:pic>
      <p:pic>
        <p:nvPicPr>
          <p:cNvPr id="57" name="그래픽 56" descr="낙엽수">
            <a:extLst>
              <a:ext uri="{FF2B5EF4-FFF2-40B4-BE49-F238E27FC236}">
                <a16:creationId xmlns:a16="http://schemas.microsoft.com/office/drawing/2014/main" id="{6C0BE64B-93EB-44CE-9895-0E5D0B9958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28984" y="4548973"/>
            <a:ext cx="1157438" cy="1157438"/>
          </a:xfrm>
          <a:prstGeom prst="rect">
            <a:avLst/>
          </a:prstGeom>
        </p:spPr>
      </p:pic>
      <p:pic>
        <p:nvPicPr>
          <p:cNvPr id="58" name="그래픽 57" descr="낙엽수">
            <a:extLst>
              <a:ext uri="{FF2B5EF4-FFF2-40B4-BE49-F238E27FC236}">
                <a16:creationId xmlns:a16="http://schemas.microsoft.com/office/drawing/2014/main" id="{CADC024D-8C77-4E9B-86D6-5A0EA78F5B3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91332" y="5494988"/>
            <a:ext cx="1157438" cy="1157438"/>
          </a:xfrm>
          <a:prstGeom prst="rect">
            <a:avLst/>
          </a:prstGeom>
        </p:spPr>
      </p:pic>
      <p:pic>
        <p:nvPicPr>
          <p:cNvPr id="59" name="그래픽 58" descr="낙엽수">
            <a:extLst>
              <a:ext uri="{FF2B5EF4-FFF2-40B4-BE49-F238E27FC236}">
                <a16:creationId xmlns:a16="http://schemas.microsoft.com/office/drawing/2014/main" id="{165BF329-7E63-4E1B-9DA7-8ED0BF3C049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87603" y="1169837"/>
            <a:ext cx="1157438" cy="1157438"/>
          </a:xfrm>
          <a:prstGeom prst="rect">
            <a:avLst/>
          </a:prstGeom>
        </p:spPr>
      </p:pic>
      <p:pic>
        <p:nvPicPr>
          <p:cNvPr id="60" name="그래픽 59" descr="낙엽수">
            <a:extLst>
              <a:ext uri="{FF2B5EF4-FFF2-40B4-BE49-F238E27FC236}">
                <a16:creationId xmlns:a16="http://schemas.microsoft.com/office/drawing/2014/main" id="{1FCA6225-38F4-4B41-B0A1-1EFBE24562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27054" y="2201278"/>
            <a:ext cx="1157438" cy="1157438"/>
          </a:xfrm>
          <a:prstGeom prst="rect">
            <a:avLst/>
          </a:prstGeom>
        </p:spPr>
      </p:pic>
      <p:pic>
        <p:nvPicPr>
          <p:cNvPr id="61" name="그래픽 60" descr="낙엽수">
            <a:extLst>
              <a:ext uri="{FF2B5EF4-FFF2-40B4-BE49-F238E27FC236}">
                <a16:creationId xmlns:a16="http://schemas.microsoft.com/office/drawing/2014/main" id="{E2918D52-C40E-4B4B-9F14-D54AED34A1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87603" y="3371115"/>
            <a:ext cx="1157438" cy="1157438"/>
          </a:xfrm>
          <a:prstGeom prst="rect">
            <a:avLst/>
          </a:prstGeom>
        </p:spPr>
      </p:pic>
      <p:pic>
        <p:nvPicPr>
          <p:cNvPr id="62" name="그래픽 61" descr="낙엽수">
            <a:extLst>
              <a:ext uri="{FF2B5EF4-FFF2-40B4-BE49-F238E27FC236}">
                <a16:creationId xmlns:a16="http://schemas.microsoft.com/office/drawing/2014/main" id="{4129E4B3-C286-43BE-996E-6B520AF23AC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62901" y="4402556"/>
            <a:ext cx="1157438" cy="1157438"/>
          </a:xfrm>
          <a:prstGeom prst="rect">
            <a:avLst/>
          </a:prstGeom>
        </p:spPr>
      </p:pic>
      <p:pic>
        <p:nvPicPr>
          <p:cNvPr id="63" name="그래픽 62" descr="낙엽수">
            <a:extLst>
              <a:ext uri="{FF2B5EF4-FFF2-40B4-BE49-F238E27FC236}">
                <a16:creationId xmlns:a16="http://schemas.microsoft.com/office/drawing/2014/main" id="{7D9C478B-3C0E-4FBD-9FC5-6ADCB6FE881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25249" y="5348571"/>
            <a:ext cx="1157438" cy="1157438"/>
          </a:xfrm>
          <a:prstGeom prst="rect">
            <a:avLst/>
          </a:prstGeom>
        </p:spPr>
      </p:pic>
      <p:pic>
        <p:nvPicPr>
          <p:cNvPr id="65" name="그래픽 64" descr="버스">
            <a:extLst>
              <a:ext uri="{FF2B5EF4-FFF2-40B4-BE49-F238E27FC236}">
                <a16:creationId xmlns:a16="http://schemas.microsoft.com/office/drawing/2014/main" id="{E2D422D7-1E76-4A93-9B6E-5BB2105CD2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6200000">
            <a:off x="7766362" y="1985461"/>
            <a:ext cx="914400" cy="914400"/>
          </a:xfrm>
          <a:prstGeom prst="rect">
            <a:avLst/>
          </a:prstGeom>
        </p:spPr>
      </p:pic>
      <p:pic>
        <p:nvPicPr>
          <p:cNvPr id="66" name="그래픽 65" descr="버스">
            <a:extLst>
              <a:ext uri="{FF2B5EF4-FFF2-40B4-BE49-F238E27FC236}">
                <a16:creationId xmlns:a16="http://schemas.microsoft.com/office/drawing/2014/main" id="{9267BAE8-1012-4337-8A49-D8CF9E72C81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 flipH="1">
            <a:off x="10034383" y="5102794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5F827E3-2BC1-4C25-A519-81864A8445BB}"/>
              </a:ext>
            </a:extLst>
          </p:cNvPr>
          <p:cNvSpPr txBox="1"/>
          <p:nvPr/>
        </p:nvSpPr>
        <p:spPr>
          <a:xfrm>
            <a:off x="3200489" y="6550251"/>
            <a:ext cx="13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44C19-13BF-46A4-BDF3-25E2CBD0C3C0}"/>
              </a:ext>
            </a:extLst>
          </p:cNvPr>
          <p:cNvSpPr txBox="1"/>
          <p:nvPr/>
        </p:nvSpPr>
        <p:spPr>
          <a:xfrm>
            <a:off x="8991988" y="6557737"/>
            <a:ext cx="13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6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F597D-C423-4871-8235-5EF4FCA9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수질 오염으로 고통받는 돌고래 </a:t>
            </a:r>
            <a:r>
              <a:rPr lang="en-US" altLang="ko-KR" dirty="0"/>
              <a:t>(</a:t>
            </a:r>
            <a:r>
              <a:rPr lang="ko-KR" altLang="en-US" dirty="0"/>
              <a:t>스토리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B1483-663B-4C3F-B960-A007C529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안녕</a:t>
            </a:r>
            <a:r>
              <a:rPr lang="en-US" altLang="ko-KR" dirty="0"/>
              <a:t>? </a:t>
            </a:r>
            <a:r>
              <a:rPr lang="ko-KR" altLang="en-US" dirty="0"/>
              <a:t>나는 바다에 살고 있는 돌고래 가족의 막내야</a:t>
            </a:r>
            <a:r>
              <a:rPr lang="en-US" altLang="ko-KR" dirty="0"/>
              <a:t>. </a:t>
            </a:r>
            <a:r>
              <a:rPr lang="ko-KR" altLang="en-US" dirty="0"/>
              <a:t>우리는 원래 </a:t>
            </a:r>
            <a:r>
              <a:rPr lang="ko-KR" altLang="en-US" dirty="0" err="1"/>
              <a:t>대가족이었어</a:t>
            </a:r>
            <a:r>
              <a:rPr lang="en-US" altLang="ko-KR" dirty="0"/>
              <a:t>. </a:t>
            </a:r>
            <a:r>
              <a:rPr lang="ko-KR" altLang="en-US" dirty="0"/>
              <a:t>이 넓은 바다를 자유롭게 헤엄치고 있었어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언젠가부터 바다에 이렇게 생긴 먹이들이 잔뜩 </a:t>
            </a:r>
            <a:r>
              <a:rPr lang="ko-KR" altLang="en-US" dirty="0" err="1"/>
              <a:t>생겼어</a:t>
            </a:r>
            <a:r>
              <a:rPr lang="en-US" altLang="ko-KR" dirty="0"/>
              <a:t>. </a:t>
            </a:r>
            <a:r>
              <a:rPr lang="ko-KR" altLang="en-US" dirty="0"/>
              <a:t>우리는 먹이가 많아져서 기뻐하면서 먹었지</a:t>
            </a:r>
            <a:r>
              <a:rPr lang="en-US" altLang="ko-KR" dirty="0"/>
              <a:t>! </a:t>
            </a:r>
            <a:r>
              <a:rPr lang="ko-KR" altLang="en-US" dirty="0"/>
              <a:t>그런데 우리 돌고래 가족들이 병에 걸리면서 아파하거나 죽고 있어</a:t>
            </a:r>
            <a:r>
              <a:rPr lang="en-US" altLang="ko-KR" dirty="0"/>
              <a:t>. </a:t>
            </a:r>
            <a:r>
              <a:rPr lang="ko-KR" altLang="en-US" dirty="0"/>
              <a:t>이유가 </a:t>
            </a:r>
            <a:r>
              <a:rPr lang="ko-KR" altLang="en-US" dirty="0" err="1"/>
              <a:t>뭔지</a:t>
            </a:r>
            <a:r>
              <a:rPr lang="ko-KR" altLang="en-US" dirty="0"/>
              <a:t> 알아</a:t>
            </a:r>
            <a:r>
              <a:rPr lang="en-US" altLang="ko-KR" dirty="0"/>
              <a:t>?! </a:t>
            </a:r>
            <a:r>
              <a:rPr lang="ko-KR" altLang="en-US" dirty="0"/>
              <a:t>사실 이 먹이들이 사람들이 버린 </a:t>
            </a:r>
            <a:r>
              <a:rPr lang="ko-KR" altLang="en-US" dirty="0" err="1"/>
              <a:t>플라스틱이라는거야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뱃속에 </a:t>
            </a:r>
            <a:r>
              <a:rPr lang="ko-KR" altLang="en-US" dirty="0" err="1"/>
              <a:t>가득찬</a:t>
            </a:r>
            <a:r>
              <a:rPr lang="ko-KR" altLang="en-US" dirty="0"/>
              <a:t> 비닐봉지 때문에 다른 먹이를 먹을 수 없어서 죽거나</a:t>
            </a:r>
            <a:r>
              <a:rPr lang="en-US" altLang="ko-KR" dirty="0"/>
              <a:t>, </a:t>
            </a:r>
            <a:r>
              <a:rPr lang="ko-KR" altLang="en-US" dirty="0"/>
              <a:t>플라스틱 속 나쁜 성분으로 인해 병에 걸리고 있어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우릴 </a:t>
            </a:r>
            <a:r>
              <a:rPr lang="ko-KR" altLang="en-US" dirty="0" err="1"/>
              <a:t>도와줄래</a:t>
            </a:r>
            <a:r>
              <a:rPr lang="en-US" altLang="ko-KR" dirty="0"/>
              <a:t>?!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화면을 반 나눠서 한 쪽은 마트에서 비닐 봉지를 이용할지</a:t>
            </a:r>
            <a:r>
              <a:rPr lang="en-US" altLang="ko-KR" dirty="0"/>
              <a:t>, </a:t>
            </a:r>
            <a:r>
              <a:rPr lang="ko-KR" altLang="en-US" dirty="0"/>
              <a:t>본인이 가져온 장바구니를 이용할지 선택하는 그림 </a:t>
            </a:r>
            <a:r>
              <a:rPr lang="en-US" altLang="ko-KR" dirty="0"/>
              <a:t>/ </a:t>
            </a:r>
            <a:r>
              <a:rPr lang="ko-KR" altLang="en-US" dirty="0"/>
              <a:t>다른 한 쪽은 비닐봉지가 많은 바다에 있는 돌고래</a:t>
            </a:r>
            <a:r>
              <a:rPr lang="en-US" altLang="ko-KR" dirty="0"/>
              <a:t>] -&gt; [</a:t>
            </a:r>
            <a:r>
              <a:rPr lang="ko-KR" altLang="en-US" dirty="0"/>
              <a:t>단계마다 장바구니 이용을 택하면 비닐봉지가 하나씩 사라짐</a:t>
            </a:r>
            <a:r>
              <a:rPr lang="en-US" altLang="ko-KR" dirty="0"/>
              <a:t>] -&gt; [</a:t>
            </a:r>
            <a:r>
              <a:rPr lang="ko-KR" altLang="en-US" dirty="0"/>
              <a:t>비닐봉지가 하나도 없는 바다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08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CB2CB-C0F5-4AA2-9D61-8D455946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수질 오염으로 고통받는 돌고래 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19F9D-0447-4DC1-BCA0-629C86C3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프탈레이트는</a:t>
            </a:r>
            <a:r>
              <a:rPr lang="ko-KR" altLang="en-US" dirty="0"/>
              <a:t> 플라스틱을 부드럽게 하기 위해 사용하는 물질로 인체에서 내분비계 기능 장애를 일으키며</a:t>
            </a:r>
            <a:r>
              <a:rPr lang="en-US" altLang="ko-KR" dirty="0"/>
              <a:t>, </a:t>
            </a:r>
            <a:r>
              <a:rPr lang="ko-KR" altLang="en-US" dirty="0"/>
              <a:t>생식기능을 저하시키는 물질이다</a:t>
            </a:r>
            <a:r>
              <a:rPr lang="en-US" altLang="ko-KR" dirty="0"/>
              <a:t>. </a:t>
            </a:r>
            <a:r>
              <a:rPr lang="ko-KR" altLang="en-US" dirty="0"/>
              <a:t>최근 돌고래의 소변에서 내분비계 교란물질인 </a:t>
            </a:r>
            <a:r>
              <a:rPr lang="ko-KR" altLang="en-US" dirty="0" err="1"/>
              <a:t>프탈레이트가</a:t>
            </a:r>
            <a:r>
              <a:rPr lang="ko-KR" altLang="en-US" dirty="0"/>
              <a:t> 검출돼 충격을 안겨주고 있다</a:t>
            </a:r>
            <a:r>
              <a:rPr lang="en-US" altLang="ko-KR" dirty="0"/>
              <a:t>. </a:t>
            </a:r>
            <a:r>
              <a:rPr lang="ko-KR" altLang="en-US" dirty="0"/>
              <a:t>인간이 버린 플라스틱 쓰레기가 </a:t>
            </a:r>
            <a:r>
              <a:rPr lang="ko-KR" altLang="en-US" dirty="0" err="1"/>
              <a:t>먹잇감이</a:t>
            </a:r>
            <a:r>
              <a:rPr lang="ko-KR" altLang="en-US" dirty="0"/>
              <a:t> 된 게 그 원인으로 분석된다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66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CB2CB-C0F5-4AA2-9D61-8D455946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수질 오염으로 고통받는 돌고래 </a:t>
            </a:r>
            <a:r>
              <a:rPr lang="en-US" altLang="ko-KR" dirty="0"/>
              <a:t>(</a:t>
            </a:r>
            <a:r>
              <a:rPr lang="ko-KR" altLang="en-US" dirty="0"/>
              <a:t>해결방안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19F9D-0447-4DC1-BCA0-629C86C3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플라스틱 사용량을 줄인다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비닐봉지 덜 사용하기</a:t>
            </a:r>
            <a:r>
              <a:rPr lang="en-US" altLang="ko-KR" dirty="0"/>
              <a:t>, </a:t>
            </a:r>
            <a:r>
              <a:rPr lang="ko-KR" altLang="en-US" dirty="0"/>
              <a:t>식물 수세미 사용하기</a:t>
            </a:r>
            <a:r>
              <a:rPr lang="en-US" altLang="ko-KR" dirty="0"/>
              <a:t>, </a:t>
            </a:r>
            <a:r>
              <a:rPr lang="ko-KR" altLang="en-US" dirty="0"/>
              <a:t>천연 제품 사용하기</a:t>
            </a:r>
            <a:r>
              <a:rPr lang="en-US" altLang="ko-KR" dirty="0"/>
              <a:t>, </a:t>
            </a:r>
            <a:r>
              <a:rPr lang="ko-KR" altLang="en-US" dirty="0"/>
              <a:t>샴푸나 린스 등 화학 약품 덜 사용하기</a:t>
            </a:r>
            <a:r>
              <a:rPr lang="en-US" altLang="ko-KR" dirty="0"/>
              <a:t>, </a:t>
            </a:r>
            <a:r>
              <a:rPr lang="ko-KR" altLang="en-US" dirty="0"/>
              <a:t>폐플라스틱 제품 구매하기</a:t>
            </a:r>
            <a:r>
              <a:rPr lang="en-US" altLang="ko-KR" dirty="0"/>
              <a:t>, </a:t>
            </a:r>
            <a:r>
              <a:rPr lang="ko-KR" altLang="en-US" dirty="0"/>
              <a:t>재활용하기</a:t>
            </a:r>
            <a:r>
              <a:rPr lang="en-US" altLang="ko-KR" dirty="0"/>
              <a:t> </a:t>
            </a:r>
            <a:r>
              <a:rPr lang="ko-KR" altLang="en-US" dirty="0"/>
              <a:t>등의 방법들이 있는데 이 내용을 </a:t>
            </a:r>
            <a:r>
              <a:rPr lang="en-US" altLang="ko-KR" dirty="0"/>
              <a:t>10</a:t>
            </a:r>
            <a:r>
              <a:rPr lang="ko-KR" altLang="en-US" dirty="0"/>
              <a:t>단계까지 모두 완성하고 나면 알려준다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484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50889-2714-48DA-A313-C5999953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수질 오염으로 고통받는 돌고래 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6F1F8A-FAD4-426C-8D22-5DDAF2B5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36" y="2078253"/>
            <a:ext cx="2518583" cy="3886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ADEB73-502C-4C59-873C-AE8C4DB44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38" t="1" b="-4624"/>
          <a:stretch/>
        </p:blipFill>
        <p:spPr>
          <a:xfrm>
            <a:off x="647344" y="2078253"/>
            <a:ext cx="2518583" cy="4065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B0E1C1-8F0D-4692-96BA-25A0D2DC42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14947"/>
          <a:stretch/>
        </p:blipFill>
        <p:spPr>
          <a:xfrm>
            <a:off x="5046762" y="3304271"/>
            <a:ext cx="1635129" cy="14341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113DC-53CE-44BA-B802-8E63B46B7A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4605034" y="3183468"/>
            <a:ext cx="717990" cy="615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945F7E-3C9B-4F96-9B27-C15F5A5AED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6" b="16444"/>
          <a:stretch/>
        </p:blipFill>
        <p:spPr>
          <a:xfrm>
            <a:off x="1777812" y="1563974"/>
            <a:ext cx="1271768" cy="1081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6D1170-DC97-486E-BAEF-76D9613E63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597911" y="1498452"/>
            <a:ext cx="1415649" cy="12127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E96610-DD18-40AF-A738-0ED7F6D382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4723522" y="2301605"/>
            <a:ext cx="768662" cy="6585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098BBB-36E8-49E8-803D-A1794700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213" y="2078253"/>
            <a:ext cx="2518583" cy="3886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351A29-DC18-4F08-8F87-10D928FF83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14947"/>
          <a:stretch/>
        </p:blipFill>
        <p:spPr>
          <a:xfrm>
            <a:off x="9203271" y="3304271"/>
            <a:ext cx="1635129" cy="14341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73CCDE-7D2D-48D3-91BA-5BF356F720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6052200" y="2258197"/>
            <a:ext cx="768661" cy="6585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2F95FC-F77C-472D-91C5-85246F2813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4590620" y="4186132"/>
            <a:ext cx="717990" cy="6151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9250B0-C785-4A88-B22A-14D621859E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6267498" y="3010765"/>
            <a:ext cx="717990" cy="6151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0E94ABB-8938-4934-AD46-3BA0EE949E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5438396" y="2796920"/>
            <a:ext cx="717990" cy="6151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AC132D5-03F0-4B9F-A288-5D3F2A5811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4687767" y="5258217"/>
            <a:ext cx="717990" cy="6151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54731C2-6AE3-4B6B-B572-605B5A1820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6147014" y="5145021"/>
            <a:ext cx="717990" cy="6151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209DCE1-FA67-4278-8452-D78081E1E6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5511250" y="4623626"/>
            <a:ext cx="717990" cy="6151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69B3A17-919F-4D51-8C67-88166FD89C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16444"/>
          <a:stretch/>
        </p:blipFill>
        <p:spPr>
          <a:xfrm>
            <a:off x="6250185" y="4225501"/>
            <a:ext cx="717990" cy="615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38B7C2D-D855-46A3-ABFF-7A3A235A014D}"/>
              </a:ext>
            </a:extLst>
          </p:cNvPr>
          <p:cNvSpPr txBox="1"/>
          <p:nvPr/>
        </p:nvSpPr>
        <p:spPr>
          <a:xfrm>
            <a:off x="396445" y="6123543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비닐봉지</a:t>
            </a:r>
            <a:r>
              <a:rPr lang="en-US" altLang="ko-KR" dirty="0"/>
              <a:t>, </a:t>
            </a:r>
            <a:r>
              <a:rPr lang="ko-KR" altLang="en-US" dirty="0"/>
              <a:t>장바구니 중 선택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단계 개선 시키는 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19BB13-3288-4037-9FE7-E1FB45014980}"/>
              </a:ext>
            </a:extLst>
          </p:cNvPr>
          <p:cNvSpPr txBox="1"/>
          <p:nvPr/>
        </p:nvSpPr>
        <p:spPr>
          <a:xfrm>
            <a:off x="5511250" y="6200924"/>
            <a:ext cx="79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E19B89-BB44-400A-BF4E-5A43DAB6536A}"/>
              </a:ext>
            </a:extLst>
          </p:cNvPr>
          <p:cNvSpPr txBox="1"/>
          <p:nvPr/>
        </p:nvSpPr>
        <p:spPr>
          <a:xfrm>
            <a:off x="9624881" y="6208130"/>
            <a:ext cx="79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75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471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대기 오염으로 고통받는 식물 </vt:lpstr>
      <vt:lpstr>대기 오염으로 고통받는 식물 (원인)</vt:lpstr>
      <vt:lpstr>대기 오염으로 고통받는 식물 (해결방안)</vt:lpstr>
      <vt:lpstr>대기 오염으로 고통받는 식물 (원인)</vt:lpstr>
      <vt:lpstr>대기 오염으로 고통받는 식물 (그림)</vt:lpstr>
      <vt:lpstr>수질 오염으로 고통받는 돌고래 (스토리)</vt:lpstr>
      <vt:lpstr>수질 오염으로 고통받는 돌고래 (원인)</vt:lpstr>
      <vt:lpstr>수질 오염으로 고통받는 돌고래 (해결방안)</vt:lpstr>
      <vt:lpstr>수질 오염으로 고통받는 돌고래 (그림)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윤신 허</dc:creator>
  <cp:lastModifiedBy>윤신 허</cp:lastModifiedBy>
  <cp:revision>22</cp:revision>
  <dcterms:created xsi:type="dcterms:W3CDTF">2019-01-04T08:27:32Z</dcterms:created>
  <dcterms:modified xsi:type="dcterms:W3CDTF">2019-01-04T11:59:52Z</dcterms:modified>
</cp:coreProperties>
</file>