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8" r:id="rId4"/>
    <p:sldId id="265" r:id="rId5"/>
    <p:sldId id="269" r:id="rId6"/>
    <p:sldId id="262" r:id="rId7"/>
    <p:sldId id="264" r:id="rId8"/>
    <p:sldId id="263" r:id="rId9"/>
    <p:sldId id="258" r:id="rId10"/>
    <p:sldId id="270" r:id="rId11"/>
    <p:sldId id="271" r:id="rId12"/>
    <p:sldId id="272" r:id="rId13"/>
    <p:sldId id="266" r:id="rId14"/>
    <p:sldId id="273" r:id="rId15"/>
    <p:sldId id="26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2C0CA-750E-4E5F-BA86-B8C54ECA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30B31-0AFE-4573-9350-CD0102CC9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DA167-5482-4D2D-A850-5B1DE59A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8A7EC-9365-4DF3-B3AD-0B3F6565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A2065-DA12-428C-B816-1410427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5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0A9DF-2A58-469D-9C22-56FAB7D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0C921-30AA-4519-8182-6928F287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2BBD-229E-4064-A3CE-07F6D8C6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72B7A-7BC5-4783-98B4-45DB66B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98F44-BE40-4C31-BBE0-2533834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C04E17-3D2F-4E71-9996-360A675C9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1CBBD-EDDA-40B3-8EB2-B1875762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4E729-0993-4DF0-B25F-DEA72F22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24319-49BC-4A02-95D9-0C202FAA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70716-86E6-4064-9EE3-ADF451F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CCA6-170A-4351-BBF7-113C6CAB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AE98-9F4F-46BC-B361-9E83F40F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E1195-1ADE-4729-8F52-6F00949D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33FEA-63EF-42D4-9318-71237CDA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E0883-71BB-4E17-B8CC-5D47869B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6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2FFA-82F2-4377-9EFF-07C448E8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D327D-5071-4D4C-8E6E-7229E0FD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35C79-75B8-43BD-8752-60ADA1E7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18B0B-AEDB-4BCF-A1C2-7A08EAA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3341D-1DA8-4895-BDCF-C2860086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6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099C-562E-4AA3-97D5-BE73B381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8B141-6C57-4E8B-BF95-FDB5CD17E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701BF-119D-4403-A4CC-8C7DDD3F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8EFA6-7C4E-4556-AEE3-8EB7BD8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DE070-CE5C-44B7-866F-DFC155FB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92877-D3C4-475B-B9CB-BA1D020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F3E9F-EA27-481B-9FCF-FAA8BAB6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E5281-B0E1-4BF7-BDCB-F268EC9B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26EF5-7A8B-4480-BC57-82797EB9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C24FA6-9788-4066-AABD-D0050740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70304C-72D2-4C4C-9B01-F28FF0FED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CA62B-884D-4A3E-86FE-EB0F28E3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C4CDA4-4A74-4433-947D-6E109255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CD5617-4ABE-4EFB-AA06-52F0341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C45D-0098-4030-A810-D61C7AD0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AA7E20-8569-4F91-AFC8-C4DCD85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9BAFE-A020-449D-A7F7-B167A94D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2D808-FEA1-4CC1-85A4-576491E7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1589E-5348-4AA7-A89A-8A0D1E7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8E422C-145D-4FB2-9203-0E44A0B2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F53B8-447F-41A1-A9B0-622603BC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B97A-35E8-4ABE-BAB2-C03650AC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83E49-0A62-4D75-B61F-6F804F2E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C872E-A265-4BF9-AA6F-D39A61BD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1FE0F-1F43-497A-B526-14063BFB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326AC-7A93-49F3-9CDC-BF291896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2351D-0E54-43B1-B6DE-31DAA61D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1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3A1B-A353-445D-A562-C155F1C4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EEF53A-A261-4B92-9A82-26A20E72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F2A45-8D8B-4AF1-B6F9-A5CE4CF8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FF779-DE24-4788-94C8-B0CE076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01B361-7899-48AD-9C28-C9CB7F4D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DDA9A-1981-4143-936B-A6CD179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9CAC7A-FF90-400A-934B-EBDE3C3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3329F-1905-4B8E-9611-20F3DF20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EA547-8D69-475D-B944-FDDABB41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209F4-A26E-4E3D-9F0D-918471A3A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1596-174D-41B3-90A0-AF899859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3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29.svg"/><Relationship Id="rId3" Type="http://schemas.openxmlformats.org/officeDocument/2006/relationships/image" Target="../media/image7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5" Type="http://schemas.openxmlformats.org/officeDocument/2006/relationships/image" Target="../media/image28.png"/><Relationship Id="rId2" Type="http://schemas.openxmlformats.org/officeDocument/2006/relationships/image" Target="../media/image9.png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2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8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E343E-0838-4B9E-8B9E-577EED33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C06DD-7E76-472B-A3AE-44D7FAEF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우리는 도로 옆에 있는 가로수야</a:t>
            </a:r>
            <a:r>
              <a:rPr lang="en-US" altLang="ko-KR" dirty="0"/>
              <a:t>. </a:t>
            </a:r>
            <a:r>
              <a:rPr lang="ko-KR" altLang="en-US" dirty="0"/>
              <a:t>여름에는 시원한 그늘을 만들고</a:t>
            </a:r>
            <a:r>
              <a:rPr lang="en-US" altLang="ko-KR" dirty="0"/>
              <a:t>, </a:t>
            </a:r>
            <a:r>
              <a:rPr lang="ko-KR" altLang="en-US" dirty="0"/>
              <a:t>자정 작용도 할 수 있어</a:t>
            </a:r>
            <a:r>
              <a:rPr lang="en-US" altLang="ko-KR" dirty="0"/>
              <a:t>. (</a:t>
            </a:r>
            <a:r>
              <a:rPr lang="ko-KR" altLang="en-US" dirty="0"/>
              <a:t>가로수 이점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자동차 매연으로 인해 질소 산화물이라는 물질이 생성돼</a:t>
            </a:r>
            <a:r>
              <a:rPr lang="en-US" altLang="ko-KR" dirty="0"/>
              <a:t>. </a:t>
            </a:r>
            <a:r>
              <a:rPr lang="ko-KR" altLang="en-US" dirty="0"/>
              <a:t>그 물질은 대기 속에 섞여서 산성비로 변해서 나쁜 비가 돼</a:t>
            </a:r>
            <a:r>
              <a:rPr lang="en-US" altLang="ko-KR" dirty="0"/>
              <a:t>. </a:t>
            </a:r>
            <a:r>
              <a:rPr lang="ko-KR" altLang="en-US" dirty="0"/>
              <a:t>그래서 우리 잎들이 이렇게 색이 변하고 아파서 살 수가 없어</a:t>
            </a:r>
            <a:r>
              <a:rPr lang="en-US" altLang="ko-KR" dirty="0"/>
              <a:t>. </a:t>
            </a:r>
            <a:r>
              <a:rPr lang="ko-KR" altLang="en-US" dirty="0"/>
              <a:t>제발 도와줘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우리를 돕기 위해서는 승용차를 덜 타고</a:t>
            </a:r>
            <a:r>
              <a:rPr lang="en-US" altLang="ko-KR" dirty="0"/>
              <a:t>, </a:t>
            </a:r>
            <a:r>
              <a:rPr lang="ko-KR" altLang="en-US" dirty="0"/>
              <a:t>대중 교통을 이용하면 돼</a:t>
            </a:r>
            <a:r>
              <a:rPr lang="en-US" altLang="ko-KR" dirty="0"/>
              <a:t>. </a:t>
            </a:r>
            <a:r>
              <a:rPr lang="ko-KR" altLang="en-US" dirty="0"/>
              <a:t>가까운 거리는 걷는게 좋겠지</a:t>
            </a:r>
            <a:r>
              <a:rPr lang="en-US" altLang="ko-KR" dirty="0"/>
              <a:t>?!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가로수에서 자동차 엄청 많음</a:t>
            </a:r>
            <a:r>
              <a:rPr lang="en-US" altLang="ko-KR" dirty="0"/>
              <a:t>, </a:t>
            </a:r>
            <a:r>
              <a:rPr lang="ko-KR" altLang="en-US" dirty="0"/>
              <a:t>나무 색 회색</a:t>
            </a:r>
            <a:r>
              <a:rPr lang="en-US" altLang="ko-KR" dirty="0"/>
              <a:t>] -&gt; [</a:t>
            </a:r>
            <a:r>
              <a:rPr lang="ko-KR" altLang="en-US" dirty="0"/>
              <a:t>차 하나씩 사라짐</a:t>
            </a:r>
            <a:r>
              <a:rPr lang="en-US" altLang="ko-KR" dirty="0"/>
              <a:t>] -&gt; [2</a:t>
            </a:r>
            <a:r>
              <a:rPr lang="ko-KR" altLang="en-US" dirty="0"/>
              <a:t>단계마다 없어지는 자동차 쪽 나무 색 돌아옴</a:t>
            </a:r>
            <a:r>
              <a:rPr lang="en-US" altLang="ko-KR" dirty="0"/>
              <a:t>] -&gt; [</a:t>
            </a:r>
            <a:r>
              <a:rPr lang="ko-KR" altLang="en-US" dirty="0"/>
              <a:t>차 없고</a:t>
            </a:r>
            <a:r>
              <a:rPr lang="en-US" altLang="ko-KR" dirty="0"/>
              <a:t>, </a:t>
            </a:r>
            <a:r>
              <a:rPr lang="ko-KR" altLang="en-US" dirty="0"/>
              <a:t>나무들 완전히 초록색으로 돌아옴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24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068509-A747-4619-9A47-C371CA298C39}"/>
              </a:ext>
            </a:extLst>
          </p:cNvPr>
          <p:cNvSpPr/>
          <p:nvPr/>
        </p:nvSpPr>
        <p:spPr>
          <a:xfrm>
            <a:off x="1647825" y="800100"/>
            <a:ext cx="4059131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B1263-5561-485F-AC83-E17AF9F4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800100"/>
            <a:ext cx="4059131" cy="5448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E8B433-739A-4675-AF71-F679FFA88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1949844" y="954882"/>
            <a:ext cx="3581800" cy="3141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1CD6BA-2D9D-4096-B1D2-001FF2CA238F}"/>
              </a:ext>
            </a:extLst>
          </p:cNvPr>
          <p:cNvSpPr/>
          <p:nvPr/>
        </p:nvSpPr>
        <p:spPr>
          <a:xfrm>
            <a:off x="1815253" y="4096462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안녕</a:t>
            </a:r>
            <a:r>
              <a:rPr lang="en-US" altLang="ko-KR" dirty="0"/>
              <a:t>? </a:t>
            </a:r>
            <a:r>
              <a:rPr lang="ko-KR" altLang="en-US" dirty="0"/>
              <a:t>나는 바다에 살고 있는 돌고래 가족의 막내야</a:t>
            </a:r>
            <a:r>
              <a:rPr lang="en-US" altLang="ko-KR" dirty="0"/>
              <a:t>. </a:t>
            </a:r>
            <a:r>
              <a:rPr lang="ko-KR" altLang="en-US" dirty="0"/>
              <a:t>우리는 원래 </a:t>
            </a:r>
            <a:r>
              <a:rPr lang="ko-KR" altLang="en-US" dirty="0" err="1"/>
              <a:t>대가족이었어</a:t>
            </a:r>
            <a:r>
              <a:rPr lang="en-US" altLang="ko-KR" dirty="0"/>
              <a:t>. </a:t>
            </a:r>
            <a:r>
              <a:rPr lang="ko-KR" altLang="en-US" dirty="0"/>
              <a:t>이 넓은 바다를 자유롭게 헤엄치고 있었어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BF0D17-3D44-4EEA-A2B1-1F31677B69E3}"/>
              </a:ext>
            </a:extLst>
          </p:cNvPr>
          <p:cNvSpPr/>
          <p:nvPr/>
        </p:nvSpPr>
        <p:spPr>
          <a:xfrm>
            <a:off x="7105650" y="800100"/>
            <a:ext cx="3629025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43910D-5F3D-4A57-9C40-B5DF9E76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800100"/>
            <a:ext cx="4059131" cy="5448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07D10F-C652-4577-8775-3260C8E81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7058025" y="1040607"/>
            <a:ext cx="3581800" cy="31415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8153-BC44-4DB6-A704-E80F3014CF3B}"/>
              </a:ext>
            </a:extLst>
          </p:cNvPr>
          <p:cNvSpPr/>
          <p:nvPr/>
        </p:nvSpPr>
        <p:spPr>
          <a:xfrm>
            <a:off x="7273078" y="4096462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언젠가부터 바다에 이렇게 생긴 먹이들이 잔뜩 </a:t>
            </a:r>
            <a:r>
              <a:rPr lang="ko-KR" altLang="en-US" dirty="0" err="1"/>
              <a:t>생겼어</a:t>
            </a:r>
            <a:r>
              <a:rPr lang="en-US" altLang="ko-KR" dirty="0"/>
              <a:t>. </a:t>
            </a:r>
            <a:r>
              <a:rPr lang="ko-KR" altLang="en-US" dirty="0"/>
              <a:t>우리는 먹이가 많아져서 기뻐하면서 먹었지</a:t>
            </a:r>
            <a:r>
              <a:rPr lang="en-US" altLang="ko-KR" dirty="0"/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5FD2-54AD-4D56-89CC-3CB13C06E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9349458" y="2334339"/>
            <a:ext cx="1397893" cy="11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537351-09DA-4BF1-9810-27DEABCABA43}"/>
              </a:ext>
            </a:extLst>
          </p:cNvPr>
          <p:cNvSpPr/>
          <p:nvPr/>
        </p:nvSpPr>
        <p:spPr>
          <a:xfrm>
            <a:off x="1657350" y="771525"/>
            <a:ext cx="3629025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8D900-E15E-45F6-A8E9-704ABB21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771525"/>
            <a:ext cx="4059131" cy="5448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78AD24-ACFB-4B3B-8FD0-7125EC911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1609725" y="1012032"/>
            <a:ext cx="3581800" cy="3141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667091-0BAF-48F1-95FF-1033C59AF817}"/>
              </a:ext>
            </a:extLst>
          </p:cNvPr>
          <p:cNvSpPr/>
          <p:nvPr/>
        </p:nvSpPr>
        <p:spPr>
          <a:xfrm>
            <a:off x="1824778" y="4067887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 우리 돌고래 가족들이 아파하거나 죽고 있어</a:t>
            </a:r>
            <a:r>
              <a:rPr lang="en-US" altLang="ko-KR" dirty="0"/>
              <a:t>. </a:t>
            </a:r>
            <a:r>
              <a:rPr lang="ko-KR" altLang="en-US" dirty="0"/>
              <a:t>이유가 </a:t>
            </a:r>
            <a:r>
              <a:rPr lang="ko-KR" altLang="en-US" dirty="0" err="1"/>
              <a:t>뭔지</a:t>
            </a:r>
            <a:r>
              <a:rPr lang="ko-KR" altLang="en-US" dirty="0"/>
              <a:t> 알아</a:t>
            </a:r>
            <a:r>
              <a:rPr lang="en-US" altLang="ko-KR" dirty="0"/>
              <a:t>?!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6D0A8D-4265-4ACA-AD6A-3A887C7930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3936107" y="2436444"/>
            <a:ext cx="1397893" cy="1197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DD50A-3DB0-4B8B-ACE6-C2A1FB485166}"/>
              </a:ext>
            </a:extLst>
          </p:cNvPr>
          <p:cNvSpPr txBox="1"/>
          <p:nvPr/>
        </p:nvSpPr>
        <p:spPr>
          <a:xfrm>
            <a:off x="4462331" y="942265"/>
            <a:ext cx="83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</a:rPr>
              <a:t>?!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5DE6FE-ECFC-4E1D-8E44-95514CB914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1562100" y="771525"/>
            <a:ext cx="1397893" cy="1197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D40305-D814-4FDD-803E-7FEBC6521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2935043" y="3228427"/>
            <a:ext cx="894407" cy="766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4DCAC5-5FD3-43DB-B7FF-F427AED528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3499842" y="903359"/>
            <a:ext cx="1090118" cy="933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F89A5C-7EA0-40BB-BF86-3965F5DF72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1950640" y="2135526"/>
            <a:ext cx="1090118" cy="933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B07A7-2952-44AF-A6E0-56202EAAC66E}"/>
              </a:ext>
            </a:extLst>
          </p:cNvPr>
          <p:cNvSpPr/>
          <p:nvPr/>
        </p:nvSpPr>
        <p:spPr>
          <a:xfrm>
            <a:off x="7003766" y="771525"/>
            <a:ext cx="4059131" cy="5448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92890F-0D20-4846-B79C-E462ED73C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61" t="1" r="1838" b="1453"/>
          <a:stretch/>
        </p:blipFill>
        <p:spPr>
          <a:xfrm>
            <a:off x="7924278" y="771525"/>
            <a:ext cx="3138619" cy="4627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F5EBE4-7066-4976-A3F9-84CF9324A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636993" y="2408581"/>
            <a:ext cx="2737053" cy="23448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D5E7C-9C82-4C8C-9D50-F91130EA0A7D}"/>
              </a:ext>
            </a:extLst>
          </p:cNvPr>
          <p:cNvSpPr/>
          <p:nvPr/>
        </p:nvSpPr>
        <p:spPr>
          <a:xfrm>
            <a:off x="7195006" y="4067887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사실 이 먹이들이 사람들이 버린 </a:t>
            </a:r>
            <a:r>
              <a:rPr lang="ko-KR" altLang="en-US" dirty="0" err="1"/>
              <a:t>플라스틱이라는거야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4896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378394-C296-4BD7-A8DB-E851DC64FB76}"/>
              </a:ext>
            </a:extLst>
          </p:cNvPr>
          <p:cNvSpPr/>
          <p:nvPr/>
        </p:nvSpPr>
        <p:spPr>
          <a:xfrm>
            <a:off x="1532044" y="704850"/>
            <a:ext cx="4059131" cy="544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ëª¨ëì¬ì¥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D3D3CD72-956C-4652-9968-80CD11EA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71" y="704850"/>
            <a:ext cx="40290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AAB3D5-2F3D-4DD4-A869-6938EBD12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05" b="76548" l="9697" r="87274">
                        <a14:backgroundMark x1="70429" y1="29286" x2="71429" y2="31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2031904" y="2859882"/>
            <a:ext cx="3581800" cy="3141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924130-7856-4BE0-945D-639BD8F08C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663781" y="491315"/>
            <a:ext cx="5575093" cy="488988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1C8543-DBF3-4323-8A93-5FF1341D4A89}"/>
              </a:ext>
            </a:extLst>
          </p:cNvPr>
          <p:cNvCxnSpPr>
            <a:cxnSpLocks/>
          </p:cNvCxnSpPr>
          <p:nvPr/>
        </p:nvCxnSpPr>
        <p:spPr>
          <a:xfrm flipH="1">
            <a:off x="4508283" y="1980402"/>
            <a:ext cx="400051" cy="2857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94B1EA-EC5A-4E1C-9086-23D242988FFA}"/>
              </a:ext>
            </a:extLst>
          </p:cNvPr>
          <p:cNvCxnSpPr>
            <a:cxnSpLocks/>
          </p:cNvCxnSpPr>
          <p:nvPr/>
        </p:nvCxnSpPr>
        <p:spPr>
          <a:xfrm>
            <a:off x="4493256" y="1969630"/>
            <a:ext cx="400051" cy="2857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E38FC5C-6E6A-4968-A63C-3C4B973B27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2611076" y="1572873"/>
            <a:ext cx="1259796" cy="107926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6B7C5E-542F-45E3-AD10-70FA79E52498}"/>
              </a:ext>
            </a:extLst>
          </p:cNvPr>
          <p:cNvSpPr/>
          <p:nvPr/>
        </p:nvSpPr>
        <p:spPr>
          <a:xfrm>
            <a:off x="1723283" y="4096779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뱃속에 </a:t>
            </a:r>
            <a:r>
              <a:rPr lang="ko-KR" altLang="en-US" dirty="0" err="1"/>
              <a:t>가득찬</a:t>
            </a:r>
            <a:r>
              <a:rPr lang="ko-KR" altLang="en-US" dirty="0"/>
              <a:t> 비닐봉지 때문에 다른 먹이를 먹을 수 없어서 죽거나</a:t>
            </a:r>
            <a:r>
              <a:rPr lang="en-US" altLang="ko-KR" dirty="0"/>
              <a:t>, </a:t>
            </a:r>
            <a:r>
              <a:rPr lang="ko-KR" altLang="en-US" dirty="0"/>
              <a:t>플라스틱 속 나쁜 성분으로 인해 병에 걸리고 있어</a:t>
            </a:r>
            <a:r>
              <a:rPr lang="en-US" altLang="ko-KR" dirty="0"/>
              <a:t>.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21B538-67E4-4747-840A-92CDD7A5C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408" y="704850"/>
            <a:ext cx="3886073" cy="54230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B8A80D9-2AD5-4C0C-9D83-45BEE3274C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6789123" y="2255380"/>
            <a:ext cx="3251956" cy="25796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0C4EE9-75CD-4BE3-BE1F-981387ADC6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421647" y="1920126"/>
            <a:ext cx="1107830" cy="85835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E1809E4-DF8C-45A2-B8E3-466AE506FF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7101144" y="940911"/>
            <a:ext cx="1186015" cy="9189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586B664-7625-4B50-852A-CBD22FB089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8431829" y="774251"/>
            <a:ext cx="1186014" cy="9189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F0AE5B9-31CA-4B55-9AE2-5F6036A4B7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311614" y="3075117"/>
            <a:ext cx="1107830" cy="85835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BDB2855-4C31-4CA3-B39E-2EED68667D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9132660" y="1626580"/>
            <a:ext cx="1107830" cy="8583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5B6360A-BB53-46C8-A0ED-80058C48F6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 rot="21385397">
            <a:off x="7840333" y="1814249"/>
            <a:ext cx="1107830" cy="8583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8C184CF-E1C8-413A-8D52-47F5A1A34F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547495" y="4623106"/>
            <a:ext cx="1107830" cy="8583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A7F61FF-110A-4313-A0EC-E6CB8BBE6D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8415101" y="3929653"/>
            <a:ext cx="1107830" cy="8583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EC871D4-48FB-4A83-A552-DC47639CCE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8048450" y="5151089"/>
            <a:ext cx="1107830" cy="85835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7214E80-6449-42DB-9602-80ABD20174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9348185" y="3267780"/>
            <a:ext cx="1107830" cy="85835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060841-045B-4B55-A3B4-947725BF1357}"/>
              </a:ext>
            </a:extLst>
          </p:cNvPr>
          <p:cNvSpPr/>
          <p:nvPr/>
        </p:nvSpPr>
        <p:spPr>
          <a:xfrm>
            <a:off x="6555923" y="4096779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사람들이 마트에서 장을 볼 때 플라스틱인 비닐봉지가 아닌 천 장바구니를 이용하면 바닷속 비닐봉지가 하나씩 </a:t>
            </a:r>
            <a:r>
              <a:rPr lang="ko-KR" altLang="en-US" dirty="0" err="1"/>
              <a:t>없어진대</a:t>
            </a:r>
            <a:r>
              <a:rPr lang="en-US" altLang="ko-KR" dirty="0"/>
              <a:t>! </a:t>
            </a:r>
            <a:r>
              <a:rPr lang="ko-KR" altLang="en-US" dirty="0"/>
              <a:t>도와줄 수 있겠어</a:t>
            </a:r>
            <a:r>
              <a:rPr lang="en-US" altLang="ko-KR" dirty="0"/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20479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0889-2714-48DA-A313-C5999953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F1F8A-FAD4-426C-8D22-5DDAF2B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36" y="2078253"/>
            <a:ext cx="2518583" cy="3886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ADEB73-502C-4C59-873C-AE8C4DB44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38" t="1" b="-4624"/>
          <a:stretch/>
        </p:blipFill>
        <p:spPr>
          <a:xfrm>
            <a:off x="647344" y="2078253"/>
            <a:ext cx="2518583" cy="40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0E1C1-8F0D-4692-96BA-25A0D2DC42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5046762" y="3304271"/>
            <a:ext cx="1635129" cy="1434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113DC-53CE-44BA-B802-8E63B46B7A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605034" y="3183468"/>
            <a:ext cx="717990" cy="615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945F7E-3C9B-4F96-9B27-C15F5A5AED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" b="16444"/>
          <a:stretch/>
        </p:blipFill>
        <p:spPr>
          <a:xfrm>
            <a:off x="1777812" y="1563974"/>
            <a:ext cx="1271768" cy="1081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6D1170-DC97-486E-BAEF-76D9613E63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597911" y="1498452"/>
            <a:ext cx="1415649" cy="12127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E96610-DD18-40AF-A738-0ED7F6D382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723522" y="2301605"/>
            <a:ext cx="768662" cy="6585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098BBB-36E8-49E8-803D-A1794700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13" y="2078253"/>
            <a:ext cx="2518583" cy="3886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351A29-DC18-4F08-8F87-10D928FF83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9203271" y="3304271"/>
            <a:ext cx="1635129" cy="14341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73CCDE-7D2D-48D3-91BA-5BF356F720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052200" y="2258197"/>
            <a:ext cx="768661" cy="6585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2F95FC-F77C-472D-91C5-85246F2813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590620" y="4186132"/>
            <a:ext cx="717990" cy="615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9250B0-C785-4A88-B22A-14D621859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267498" y="3010765"/>
            <a:ext cx="717990" cy="615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0E94ABB-8938-4934-AD46-3BA0EE949E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5438396" y="2796920"/>
            <a:ext cx="717990" cy="6151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AC132D5-03F0-4B9F-A288-5D3F2A581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687767" y="5258217"/>
            <a:ext cx="717990" cy="6151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54731C2-6AE3-4B6B-B572-605B5A1820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147014" y="5145021"/>
            <a:ext cx="717990" cy="6151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209DCE1-FA67-4278-8452-D78081E1E6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5511250" y="4623626"/>
            <a:ext cx="717990" cy="6151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69B3A17-919F-4D51-8C67-88166FD89C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250185" y="4225501"/>
            <a:ext cx="717990" cy="615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8B7C2D-D855-46A3-ABFF-7A3A235A014D}"/>
              </a:ext>
            </a:extLst>
          </p:cNvPr>
          <p:cNvSpPr txBox="1"/>
          <p:nvPr/>
        </p:nvSpPr>
        <p:spPr>
          <a:xfrm>
            <a:off x="290670" y="5964453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비닐봉지</a:t>
            </a:r>
            <a:r>
              <a:rPr lang="en-US" altLang="ko-KR" dirty="0"/>
              <a:t>, </a:t>
            </a:r>
            <a:r>
              <a:rPr lang="ko-KR" altLang="en-US" dirty="0"/>
              <a:t>장바구니 중 </a:t>
            </a:r>
            <a:endParaRPr lang="en-US" altLang="ko-KR" dirty="0"/>
          </a:p>
          <a:p>
            <a:r>
              <a:rPr lang="ko-KR" altLang="en-US" dirty="0"/>
              <a:t>선택하는 화면이 먼저 나옴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단계 개선 시키는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19BB13-3288-4037-9FE7-E1FB45014980}"/>
              </a:ext>
            </a:extLst>
          </p:cNvPr>
          <p:cNvSpPr txBox="1"/>
          <p:nvPr/>
        </p:nvSpPr>
        <p:spPr>
          <a:xfrm>
            <a:off x="5511250" y="6200924"/>
            <a:ext cx="7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19B89-BB44-400A-BF4E-5A43DAB6536A}"/>
              </a:ext>
            </a:extLst>
          </p:cNvPr>
          <p:cNvSpPr txBox="1"/>
          <p:nvPr/>
        </p:nvSpPr>
        <p:spPr>
          <a:xfrm>
            <a:off x="9624881" y="6208130"/>
            <a:ext cx="7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5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BED040-1A28-4A17-81FA-5487DFCA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52" y="913373"/>
            <a:ext cx="3977512" cy="5299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193AF-8C79-4B8D-A04F-B3C903DC7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2364321" y="1932671"/>
            <a:ext cx="2229822" cy="19557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96F31F-D251-462F-A2DA-49A3BBEE37F7}"/>
              </a:ext>
            </a:extLst>
          </p:cNvPr>
          <p:cNvSpPr/>
          <p:nvPr/>
        </p:nvSpPr>
        <p:spPr>
          <a:xfrm>
            <a:off x="1723283" y="4096779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고마워</a:t>
            </a:r>
            <a:r>
              <a:rPr lang="en-US" altLang="ko-KR" dirty="0"/>
              <a:t>! </a:t>
            </a:r>
            <a:r>
              <a:rPr lang="ko-KR" altLang="en-US" dirty="0"/>
              <a:t>덕분에 바다가 다시 </a:t>
            </a:r>
            <a:r>
              <a:rPr lang="ko-KR" altLang="en-US" dirty="0" err="1"/>
              <a:t>깨끗해졌어</a:t>
            </a:r>
            <a:r>
              <a:rPr lang="en-US" altLang="ko-KR" dirty="0"/>
              <a:t>! </a:t>
            </a:r>
            <a:r>
              <a:rPr lang="ko-KR" altLang="en-US" dirty="0"/>
              <a:t>지금처럼 플라스틱 이용을 줄여준다면 앞으로도 깨끗한 바다에서 살 수 </a:t>
            </a:r>
            <a:r>
              <a:rPr lang="ko-KR" altLang="en-US" dirty="0" err="1"/>
              <a:t>있을거야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F6CEAD-E91A-4528-9BA2-AB7EC67B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38" y="913373"/>
            <a:ext cx="3977512" cy="5299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2E3167-1C03-4968-B2D5-272352AED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7433107" y="1932671"/>
            <a:ext cx="2229822" cy="1955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3955CC-5DD2-4D42-8059-13CD291F1C6E}"/>
              </a:ext>
            </a:extLst>
          </p:cNvPr>
          <p:cNvSpPr/>
          <p:nvPr/>
        </p:nvSpPr>
        <p:spPr>
          <a:xfrm>
            <a:off x="6792069" y="4096779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돌고래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비닐봉지 사용 덜 하기</a:t>
            </a:r>
            <a:r>
              <a:rPr lang="en-US" altLang="ko-KR" dirty="0"/>
              <a:t>, </a:t>
            </a:r>
            <a:r>
              <a:rPr lang="ko-KR" altLang="en-US" dirty="0"/>
              <a:t>폐플라스틱 제품 구매하기</a:t>
            </a:r>
            <a:r>
              <a:rPr lang="en-US" altLang="ko-KR" dirty="0"/>
              <a:t>, </a:t>
            </a:r>
            <a:r>
              <a:rPr lang="ko-KR" altLang="en-US" dirty="0"/>
              <a:t>재활용하기 모두 플라스틱을 줄이는 방법이야</a:t>
            </a:r>
            <a:r>
              <a:rPr lang="en-US" altLang="ko-KR" dirty="0"/>
              <a:t>. </a:t>
            </a:r>
            <a:r>
              <a:rPr lang="ko-KR" altLang="en-US" dirty="0"/>
              <a:t>꼭 지켜줘</a:t>
            </a:r>
            <a:r>
              <a:rPr lang="en-US" altLang="ko-KR" dirty="0"/>
              <a:t>~ </a:t>
            </a:r>
          </a:p>
        </p:txBody>
      </p:sp>
    </p:spTree>
    <p:extLst>
      <p:ext uri="{BB962C8B-B14F-4D97-AF65-F5344CB8AC3E}">
        <p14:creationId xmlns:p14="http://schemas.microsoft.com/office/powerpoint/2010/main" val="27314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B2CB-C0F5-4AA2-9D61-8D455946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19F9D-0447-4DC1-BCA0-629C86C3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프탈레이트는</a:t>
            </a:r>
            <a:r>
              <a:rPr lang="ko-KR" altLang="en-US" dirty="0"/>
              <a:t> 플라스틱을 부드럽게 하기 위해 사용하는 물질로 인체에서 내분비계 기능 장애를 일으키며</a:t>
            </a:r>
            <a:r>
              <a:rPr lang="en-US" altLang="ko-KR" dirty="0"/>
              <a:t>, </a:t>
            </a:r>
            <a:r>
              <a:rPr lang="ko-KR" altLang="en-US" dirty="0"/>
              <a:t>생식기능을 저하시키는 물질이다</a:t>
            </a:r>
            <a:r>
              <a:rPr lang="en-US" altLang="ko-KR" dirty="0"/>
              <a:t>. </a:t>
            </a:r>
            <a:r>
              <a:rPr lang="ko-KR" altLang="en-US" dirty="0"/>
              <a:t>최근 돌고래의 소변에서 내분비계 교란물질인 </a:t>
            </a:r>
            <a:r>
              <a:rPr lang="ko-KR" altLang="en-US" dirty="0" err="1"/>
              <a:t>프탈레이트가</a:t>
            </a:r>
            <a:r>
              <a:rPr lang="ko-KR" altLang="en-US" dirty="0"/>
              <a:t> 검출돼 충격을 안겨주고 있다</a:t>
            </a:r>
            <a:r>
              <a:rPr lang="en-US" altLang="ko-KR" dirty="0"/>
              <a:t>. </a:t>
            </a:r>
            <a:r>
              <a:rPr lang="ko-KR" altLang="en-US" dirty="0"/>
              <a:t>인간이 버린 플라스틱 쓰레기가 </a:t>
            </a:r>
            <a:r>
              <a:rPr lang="ko-KR" altLang="en-US" dirty="0" err="1"/>
              <a:t>먹잇감이</a:t>
            </a:r>
            <a:r>
              <a:rPr lang="ko-KR" altLang="en-US" dirty="0"/>
              <a:t> 된 게 그 원인으로 분석된다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66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B2CB-C0F5-4AA2-9D61-8D455946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해결방안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19F9D-0447-4DC1-BCA0-629C86C3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플라스틱 사용량을 줄인다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비닐봉지 덜 사용하기</a:t>
            </a:r>
            <a:r>
              <a:rPr lang="en-US" altLang="ko-KR" dirty="0"/>
              <a:t>, </a:t>
            </a:r>
            <a:r>
              <a:rPr lang="ko-KR" altLang="en-US" dirty="0"/>
              <a:t>식물 수세미 사용하기</a:t>
            </a:r>
            <a:r>
              <a:rPr lang="en-US" altLang="ko-KR" dirty="0"/>
              <a:t>, </a:t>
            </a:r>
            <a:r>
              <a:rPr lang="ko-KR" altLang="en-US" dirty="0"/>
              <a:t>천연 제품 사용하기</a:t>
            </a:r>
            <a:r>
              <a:rPr lang="en-US" altLang="ko-KR" dirty="0"/>
              <a:t>, </a:t>
            </a:r>
            <a:r>
              <a:rPr lang="ko-KR" altLang="en-US" dirty="0"/>
              <a:t>샴푸나 린스 등 화학 약품 덜 사용하기</a:t>
            </a:r>
            <a:r>
              <a:rPr lang="en-US" altLang="ko-KR" dirty="0"/>
              <a:t>, </a:t>
            </a:r>
            <a:r>
              <a:rPr lang="ko-KR" altLang="en-US" dirty="0"/>
              <a:t>폐플라스틱 제품 구매하기</a:t>
            </a:r>
            <a:r>
              <a:rPr lang="en-US" altLang="ko-KR" dirty="0"/>
              <a:t>, </a:t>
            </a:r>
            <a:r>
              <a:rPr lang="ko-KR" altLang="en-US" dirty="0"/>
              <a:t>재활용하기</a:t>
            </a:r>
            <a:r>
              <a:rPr lang="en-US" altLang="ko-KR" dirty="0"/>
              <a:t> </a:t>
            </a:r>
            <a:r>
              <a:rPr lang="ko-KR" altLang="en-US" dirty="0"/>
              <a:t>등의 방법들이 있는데 이 내용을 </a:t>
            </a:r>
            <a:r>
              <a:rPr lang="en-US" altLang="ko-KR" dirty="0"/>
              <a:t>10</a:t>
            </a:r>
            <a:r>
              <a:rPr lang="ko-KR" altLang="en-US" dirty="0"/>
              <a:t>단계까지 모두 완성하고 나면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484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4A826C-CD96-48A2-B10A-A5E5E458336A}"/>
              </a:ext>
            </a:extLst>
          </p:cNvPr>
          <p:cNvSpPr/>
          <p:nvPr/>
        </p:nvSpPr>
        <p:spPr>
          <a:xfrm>
            <a:off x="1504950" y="647700"/>
            <a:ext cx="3952875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A6AEC-4E14-4569-B091-57C2A04F01E6}"/>
              </a:ext>
            </a:extLst>
          </p:cNvPr>
          <p:cNvSpPr/>
          <p:nvPr/>
        </p:nvSpPr>
        <p:spPr>
          <a:xfrm>
            <a:off x="1504950" y="4362450"/>
            <a:ext cx="3952875" cy="1847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8470E8-8EF0-447D-9B61-AB1D5143C12B}"/>
              </a:ext>
            </a:extLst>
          </p:cNvPr>
          <p:cNvCxnSpPr/>
          <p:nvPr/>
        </p:nvCxnSpPr>
        <p:spPr>
          <a:xfrm>
            <a:off x="1504950" y="5581650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A04026-814C-4FDA-8614-E61812C808AD}"/>
              </a:ext>
            </a:extLst>
          </p:cNvPr>
          <p:cNvCxnSpPr/>
          <p:nvPr/>
        </p:nvCxnSpPr>
        <p:spPr>
          <a:xfrm>
            <a:off x="1504950" y="5743575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2A6A2-9132-45F2-9442-4503A8946FF0}"/>
              </a:ext>
            </a:extLst>
          </p:cNvPr>
          <p:cNvSpPr/>
          <p:nvPr/>
        </p:nvSpPr>
        <p:spPr>
          <a:xfrm>
            <a:off x="1504950" y="3790950"/>
            <a:ext cx="3952875" cy="5714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E7BB8-C348-4D66-8F7C-B1158B60FC34}"/>
              </a:ext>
            </a:extLst>
          </p:cNvPr>
          <p:cNvSpPr/>
          <p:nvPr/>
        </p:nvSpPr>
        <p:spPr>
          <a:xfrm>
            <a:off x="1504950" y="647699"/>
            <a:ext cx="3952875" cy="3143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낙엽수">
            <a:extLst>
              <a:ext uri="{FF2B5EF4-FFF2-40B4-BE49-F238E27FC236}">
                <a16:creationId xmlns:a16="http://schemas.microsoft.com/office/drawing/2014/main" id="{34476ED2-07DB-4274-B0BD-B1C909B64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930" y="776287"/>
            <a:ext cx="3676650" cy="3676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2E1AC0-D9FA-45B1-86A7-9B315B3FF2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000" b="59000" l="40000" r="59200">
                        <a14:foregroundMark x1="41955" y1="42800" x2="41037" y2="43269"/>
                        <a14:foregroundMark x1="48600" y1="39400" x2="41955" y2="42800"/>
                        <a14:foregroundMark x1="39944" y1="44246" x2="38910" y2="52521"/>
                        <a14:foregroundMark x1="40280" y1="54274" x2="47600" y2="58600"/>
                        <a14:foregroundMark x1="47600" y1="58600" x2="56800" y2="54800"/>
                        <a14:foregroundMark x1="56800" y1="54800" x2="58000" y2="45200"/>
                        <a14:foregroundMark x1="58000" y1="45200" x2="48000" y2="39000"/>
                        <a14:foregroundMark x1="54200" y1="42600" x2="44800" y2="42600"/>
                        <a14:foregroundMark x1="44409" y1="45683" x2="43200" y2="55200"/>
                        <a14:foregroundMark x1="44775" y1="42800" x2="44571" y2="44407"/>
                        <a14:foregroundMark x1="44800" y1="42600" x2="44775" y2="42800"/>
                        <a14:foregroundMark x1="54600" y1="50800" x2="45000" y2="52400"/>
                        <a14:foregroundMark x1="54400" y1="55400" x2="46800" y2="53800"/>
                        <a14:foregroundMark x1="53000" y1="54400" x2="56200" y2="47800"/>
                        <a14:backgroundMark x1="38800" y1="43800" x2="40000" y2="42800"/>
                        <a14:backgroundMark x1="40000" y1="42800" x2="40000" y2="42800"/>
                        <a14:backgroundMark x1="40200" y1="43000" x2="39800" y2="44200"/>
                        <a14:backgroundMark x1="38600" y1="54400" x2="40200" y2="54400"/>
                        <a14:backgroundMark x1="39800" y1="54400" x2="38800" y2="53800"/>
                        <a14:backgroundMark x1="39400" y1="53800" x2="37600" y2="5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668" t="38286" r="38263" b="38572"/>
          <a:stretch/>
        </p:blipFill>
        <p:spPr>
          <a:xfrm>
            <a:off x="2869405" y="1518688"/>
            <a:ext cx="1223963" cy="11768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5DE74-2504-47FE-9743-82F23142E4A8}"/>
              </a:ext>
            </a:extLst>
          </p:cNvPr>
          <p:cNvSpPr/>
          <p:nvPr/>
        </p:nvSpPr>
        <p:spPr>
          <a:xfrm>
            <a:off x="1643061" y="4093370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나무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? </a:t>
            </a:r>
            <a:r>
              <a:rPr lang="ko-KR" altLang="en-US" dirty="0"/>
              <a:t>나는 도로 옆에 있는 가로수야</a:t>
            </a:r>
            <a:r>
              <a:rPr lang="en-US" altLang="ko-KR" dirty="0"/>
              <a:t>. </a:t>
            </a:r>
            <a:r>
              <a:rPr lang="ko-KR" altLang="en-US" dirty="0"/>
              <a:t>여름에는 시원한 그늘을 만들고</a:t>
            </a:r>
            <a:r>
              <a:rPr lang="en-US" altLang="ko-KR" dirty="0"/>
              <a:t>, </a:t>
            </a:r>
            <a:r>
              <a:rPr lang="ko-KR" altLang="en-US" dirty="0"/>
              <a:t>자정 작용도 할 수 있어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A81BC9-F21A-404F-9691-2CB67D074E8E}"/>
              </a:ext>
            </a:extLst>
          </p:cNvPr>
          <p:cNvSpPr/>
          <p:nvPr/>
        </p:nvSpPr>
        <p:spPr>
          <a:xfrm>
            <a:off x="6734177" y="647700"/>
            <a:ext cx="3952875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3F4EEA-705E-46BA-BE4E-0D4B24432951}"/>
              </a:ext>
            </a:extLst>
          </p:cNvPr>
          <p:cNvSpPr/>
          <p:nvPr/>
        </p:nvSpPr>
        <p:spPr>
          <a:xfrm>
            <a:off x="6736558" y="2746770"/>
            <a:ext cx="3952875" cy="3463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86B1E8-834D-4A4C-B3F3-D8E1BBCE724B}"/>
              </a:ext>
            </a:extLst>
          </p:cNvPr>
          <p:cNvCxnSpPr/>
          <p:nvPr/>
        </p:nvCxnSpPr>
        <p:spPr>
          <a:xfrm>
            <a:off x="6731795" y="3998120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EF4CF3-55D1-4973-8AD0-39B911343D87}"/>
              </a:ext>
            </a:extLst>
          </p:cNvPr>
          <p:cNvCxnSpPr/>
          <p:nvPr/>
        </p:nvCxnSpPr>
        <p:spPr>
          <a:xfrm>
            <a:off x="6731795" y="4207671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61EDB-E362-4B2F-9942-903561BDCE31}"/>
              </a:ext>
            </a:extLst>
          </p:cNvPr>
          <p:cNvSpPr/>
          <p:nvPr/>
        </p:nvSpPr>
        <p:spPr>
          <a:xfrm>
            <a:off x="6731796" y="2190752"/>
            <a:ext cx="3952875" cy="5714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4FDA27-04BC-4A3D-B967-B74517E59714}"/>
              </a:ext>
            </a:extLst>
          </p:cNvPr>
          <p:cNvSpPr/>
          <p:nvPr/>
        </p:nvSpPr>
        <p:spPr>
          <a:xfrm>
            <a:off x="6734177" y="647699"/>
            <a:ext cx="3952875" cy="1543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AB35CE-470F-404D-BC2F-E9D3DFF73C96}"/>
              </a:ext>
            </a:extLst>
          </p:cNvPr>
          <p:cNvSpPr/>
          <p:nvPr/>
        </p:nvSpPr>
        <p:spPr>
          <a:xfrm>
            <a:off x="6872289" y="4093370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나무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자동차 매연으로 인해 질소 산화물이라는 물질이 생성돼</a:t>
            </a:r>
            <a:r>
              <a:rPr lang="en-US" altLang="ko-KR" dirty="0"/>
              <a:t>. </a:t>
            </a:r>
            <a:r>
              <a:rPr lang="ko-KR" altLang="en-US" dirty="0"/>
              <a:t>그 물질은 대기 속에 섞여서 산성비로 변해서 나쁜 비가 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래픽 26" descr="자동차">
            <a:extLst>
              <a:ext uri="{FF2B5EF4-FFF2-40B4-BE49-F238E27FC236}">
                <a16:creationId xmlns:a16="http://schemas.microsoft.com/office/drawing/2014/main" id="{59BF7805-85F5-4DB4-BF31-EEC51841A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3361" y="1868685"/>
            <a:ext cx="2724155" cy="2724155"/>
          </a:xfrm>
          <a:prstGeom prst="rect">
            <a:avLst/>
          </a:prstGeom>
        </p:spPr>
      </p:pic>
      <p:sp>
        <p:nvSpPr>
          <p:cNvPr id="28" name="구름 27">
            <a:extLst>
              <a:ext uri="{FF2B5EF4-FFF2-40B4-BE49-F238E27FC236}">
                <a16:creationId xmlns:a16="http://schemas.microsoft.com/office/drawing/2014/main" id="{350DC8D6-F0AA-488F-9C61-65B52EAC9C61}"/>
              </a:ext>
            </a:extLst>
          </p:cNvPr>
          <p:cNvSpPr/>
          <p:nvPr/>
        </p:nvSpPr>
        <p:spPr>
          <a:xfrm>
            <a:off x="7253277" y="2736055"/>
            <a:ext cx="761997" cy="690562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구름 28">
            <a:extLst>
              <a:ext uri="{FF2B5EF4-FFF2-40B4-BE49-F238E27FC236}">
                <a16:creationId xmlns:a16="http://schemas.microsoft.com/office/drawing/2014/main" id="{9EE2D4F5-E137-4EF8-8DBA-D49BAE36BADC}"/>
              </a:ext>
            </a:extLst>
          </p:cNvPr>
          <p:cNvSpPr/>
          <p:nvPr/>
        </p:nvSpPr>
        <p:spPr>
          <a:xfrm>
            <a:off x="7003247" y="2190745"/>
            <a:ext cx="561973" cy="509591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구름 29">
            <a:extLst>
              <a:ext uri="{FF2B5EF4-FFF2-40B4-BE49-F238E27FC236}">
                <a16:creationId xmlns:a16="http://schemas.microsoft.com/office/drawing/2014/main" id="{1CB6A554-C8A6-44A7-8B24-2A9223978BF6}"/>
              </a:ext>
            </a:extLst>
          </p:cNvPr>
          <p:cNvSpPr/>
          <p:nvPr/>
        </p:nvSpPr>
        <p:spPr>
          <a:xfrm>
            <a:off x="6803221" y="1637109"/>
            <a:ext cx="481012" cy="419099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E13C087-F332-4F7F-A850-E734C8806AD1}"/>
              </a:ext>
            </a:extLst>
          </p:cNvPr>
          <p:cNvSpPr/>
          <p:nvPr/>
        </p:nvSpPr>
        <p:spPr>
          <a:xfrm>
            <a:off x="1590677" y="685800"/>
            <a:ext cx="3952875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2888CD-645E-4AD4-B98D-5A7E67552120}"/>
              </a:ext>
            </a:extLst>
          </p:cNvPr>
          <p:cNvSpPr/>
          <p:nvPr/>
        </p:nvSpPr>
        <p:spPr>
          <a:xfrm>
            <a:off x="1590677" y="4400550"/>
            <a:ext cx="3952875" cy="1847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B15962-223B-464A-B529-CE720110FC6A}"/>
              </a:ext>
            </a:extLst>
          </p:cNvPr>
          <p:cNvCxnSpPr/>
          <p:nvPr/>
        </p:nvCxnSpPr>
        <p:spPr>
          <a:xfrm>
            <a:off x="1590677" y="5619750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508D9B-3373-4EC6-80BA-84D687D9CA6E}"/>
              </a:ext>
            </a:extLst>
          </p:cNvPr>
          <p:cNvCxnSpPr/>
          <p:nvPr/>
        </p:nvCxnSpPr>
        <p:spPr>
          <a:xfrm>
            <a:off x="1590677" y="5781675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47750-3D07-430A-89A3-486B85B6D34F}"/>
              </a:ext>
            </a:extLst>
          </p:cNvPr>
          <p:cNvSpPr/>
          <p:nvPr/>
        </p:nvSpPr>
        <p:spPr>
          <a:xfrm>
            <a:off x="1590677" y="3829050"/>
            <a:ext cx="3952875" cy="5714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C5F1B-1739-457F-BD26-7F17BC7ABFC1}"/>
              </a:ext>
            </a:extLst>
          </p:cNvPr>
          <p:cNvSpPr/>
          <p:nvPr/>
        </p:nvSpPr>
        <p:spPr>
          <a:xfrm>
            <a:off x="1590677" y="685799"/>
            <a:ext cx="3952875" cy="3143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자동차">
            <a:extLst>
              <a:ext uri="{FF2B5EF4-FFF2-40B4-BE49-F238E27FC236}">
                <a16:creationId xmlns:a16="http://schemas.microsoft.com/office/drawing/2014/main" id="{A7B1ABB7-F8AA-40A5-B639-1CA8D47E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395" y="3114673"/>
            <a:ext cx="2724155" cy="2724155"/>
          </a:xfrm>
          <a:prstGeom prst="rect">
            <a:avLst/>
          </a:prstGeom>
        </p:spPr>
      </p:pic>
      <p:sp>
        <p:nvSpPr>
          <p:cNvPr id="13" name="구름 12">
            <a:extLst>
              <a:ext uri="{FF2B5EF4-FFF2-40B4-BE49-F238E27FC236}">
                <a16:creationId xmlns:a16="http://schemas.microsoft.com/office/drawing/2014/main" id="{A3DA9BB9-F47D-4D4D-B4E7-EC50044A9B52}"/>
              </a:ext>
            </a:extLst>
          </p:cNvPr>
          <p:cNvSpPr/>
          <p:nvPr/>
        </p:nvSpPr>
        <p:spPr>
          <a:xfrm>
            <a:off x="2057396" y="3943349"/>
            <a:ext cx="761997" cy="690562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FFCC5AF5-F3DE-4266-8152-26AEC749250A}"/>
              </a:ext>
            </a:extLst>
          </p:cNvPr>
          <p:cNvSpPr/>
          <p:nvPr/>
        </p:nvSpPr>
        <p:spPr>
          <a:xfrm>
            <a:off x="1776409" y="3362326"/>
            <a:ext cx="561973" cy="509591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FDFE514E-1FF8-4753-BB0E-DE7236C99A6A}"/>
              </a:ext>
            </a:extLst>
          </p:cNvPr>
          <p:cNvSpPr/>
          <p:nvPr/>
        </p:nvSpPr>
        <p:spPr>
          <a:xfrm>
            <a:off x="1659722" y="2800351"/>
            <a:ext cx="481012" cy="419099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낙엽수">
            <a:extLst>
              <a:ext uri="{FF2B5EF4-FFF2-40B4-BE49-F238E27FC236}">
                <a16:creationId xmlns:a16="http://schemas.microsoft.com/office/drawing/2014/main" id="{65BCF587-9B96-4B2B-88EF-2FA963CE6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677" y="1019172"/>
            <a:ext cx="3095630" cy="30956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353A0A-69F7-4C94-B233-69AD702256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400" y1="43200" x2="47800" y2="53800"/>
                        <a14:foregroundMark x1="51600" y1="46600" x2="45400" y2="57200"/>
                        <a14:foregroundMark x1="59400" y1="46200" x2="55800" y2="57400"/>
                        <a14:foregroundMark x1="54400" y1="57200" x2="43800" y2="55800"/>
                        <a14:foregroundMark x1="51800" y1="61200" x2="41600" y2="49400"/>
                        <a14:foregroundMark x1="41600" y1="49400" x2="42800" y2="45600"/>
                        <a14:foregroundMark x1="43800" y1="51200" x2="40000" y2="51200"/>
                        <a14:foregroundMark x1="42200" y1="49400" x2="57200" y2="45000"/>
                        <a14:foregroundMark x1="57200" y1="45000" x2="53800" y2="60400"/>
                        <a14:foregroundMark x1="53800" y1="60400" x2="40600" y2="50800"/>
                        <a14:foregroundMark x1="40600" y1="50800" x2="40600" y2="47600"/>
                        <a14:foregroundMark x1="46000" y1="45000" x2="540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85" t="39445" r="35698" b="36342"/>
          <a:stretch/>
        </p:blipFill>
        <p:spPr>
          <a:xfrm>
            <a:off x="2605092" y="1683539"/>
            <a:ext cx="1004768" cy="89059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07B75F-7DC8-4C7D-90E4-C2A3833CACE3}"/>
              </a:ext>
            </a:extLst>
          </p:cNvPr>
          <p:cNvSpPr/>
          <p:nvPr/>
        </p:nvSpPr>
        <p:spPr>
          <a:xfrm>
            <a:off x="1771535" y="4162420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나무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우리 잎들이 이렇게 색이 변하고 아파서 살 수가 없어</a:t>
            </a:r>
            <a:r>
              <a:rPr lang="en-US" altLang="ko-KR" dirty="0"/>
              <a:t>. </a:t>
            </a:r>
            <a:r>
              <a:rPr lang="ko-KR" altLang="en-US" dirty="0"/>
              <a:t>제발 도와줘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02D573-1644-4F7A-BA89-A019397EC8E0}"/>
              </a:ext>
            </a:extLst>
          </p:cNvPr>
          <p:cNvSpPr/>
          <p:nvPr/>
        </p:nvSpPr>
        <p:spPr>
          <a:xfrm>
            <a:off x="6915152" y="685800"/>
            <a:ext cx="3952875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F2DA3-BBE7-453A-953C-AF6C7A2E5BFB}"/>
              </a:ext>
            </a:extLst>
          </p:cNvPr>
          <p:cNvSpPr/>
          <p:nvPr/>
        </p:nvSpPr>
        <p:spPr>
          <a:xfrm>
            <a:off x="6915152" y="4400550"/>
            <a:ext cx="3952875" cy="1847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EE70BB-03E5-4E34-80A7-5E331C2C19D6}"/>
              </a:ext>
            </a:extLst>
          </p:cNvPr>
          <p:cNvCxnSpPr/>
          <p:nvPr/>
        </p:nvCxnSpPr>
        <p:spPr>
          <a:xfrm>
            <a:off x="6915152" y="5619750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6BE533-F1FA-4993-A591-A314FCAAC712}"/>
              </a:ext>
            </a:extLst>
          </p:cNvPr>
          <p:cNvCxnSpPr/>
          <p:nvPr/>
        </p:nvCxnSpPr>
        <p:spPr>
          <a:xfrm>
            <a:off x="6915152" y="5781675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D4E23F-AED6-45D7-9B4C-552405C6246F}"/>
              </a:ext>
            </a:extLst>
          </p:cNvPr>
          <p:cNvSpPr/>
          <p:nvPr/>
        </p:nvSpPr>
        <p:spPr>
          <a:xfrm>
            <a:off x="6915152" y="3829050"/>
            <a:ext cx="3952875" cy="5714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9FFACF-346D-4E4F-87C9-44BB67D230C2}"/>
              </a:ext>
            </a:extLst>
          </p:cNvPr>
          <p:cNvSpPr/>
          <p:nvPr/>
        </p:nvSpPr>
        <p:spPr>
          <a:xfrm>
            <a:off x="6915152" y="685799"/>
            <a:ext cx="3952875" cy="3143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자동차">
            <a:extLst>
              <a:ext uri="{FF2B5EF4-FFF2-40B4-BE49-F238E27FC236}">
                <a16:creationId xmlns:a16="http://schemas.microsoft.com/office/drawing/2014/main" id="{73CBC546-DD79-4AA9-97CA-4BC3E99E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70" y="3114673"/>
            <a:ext cx="2724155" cy="2724155"/>
          </a:xfrm>
          <a:prstGeom prst="rect">
            <a:avLst/>
          </a:prstGeom>
        </p:spPr>
      </p:pic>
      <p:sp>
        <p:nvSpPr>
          <p:cNvPr id="25" name="구름 24">
            <a:extLst>
              <a:ext uri="{FF2B5EF4-FFF2-40B4-BE49-F238E27FC236}">
                <a16:creationId xmlns:a16="http://schemas.microsoft.com/office/drawing/2014/main" id="{05574D38-AE21-43B8-9D17-057A88AE4D82}"/>
              </a:ext>
            </a:extLst>
          </p:cNvPr>
          <p:cNvSpPr/>
          <p:nvPr/>
        </p:nvSpPr>
        <p:spPr>
          <a:xfrm>
            <a:off x="7381871" y="3943349"/>
            <a:ext cx="761997" cy="690562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F255A11C-2410-4620-9AA2-E6D87D98ED50}"/>
              </a:ext>
            </a:extLst>
          </p:cNvPr>
          <p:cNvSpPr/>
          <p:nvPr/>
        </p:nvSpPr>
        <p:spPr>
          <a:xfrm>
            <a:off x="7100884" y="3362326"/>
            <a:ext cx="561973" cy="509591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구름 26">
            <a:extLst>
              <a:ext uri="{FF2B5EF4-FFF2-40B4-BE49-F238E27FC236}">
                <a16:creationId xmlns:a16="http://schemas.microsoft.com/office/drawing/2014/main" id="{ECACF7A4-CD9C-44DE-8658-BFF76B56E3C0}"/>
              </a:ext>
            </a:extLst>
          </p:cNvPr>
          <p:cNvSpPr/>
          <p:nvPr/>
        </p:nvSpPr>
        <p:spPr>
          <a:xfrm>
            <a:off x="6984197" y="2800351"/>
            <a:ext cx="481012" cy="419099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0F7154-92AC-4947-A352-002C8E098B99}"/>
              </a:ext>
            </a:extLst>
          </p:cNvPr>
          <p:cNvSpPr/>
          <p:nvPr/>
        </p:nvSpPr>
        <p:spPr>
          <a:xfrm>
            <a:off x="7096010" y="4162420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나무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우리를 돕기 위해서는 승용차를 덜 타고</a:t>
            </a:r>
            <a:r>
              <a:rPr lang="en-US" altLang="ko-KR" dirty="0"/>
              <a:t>, </a:t>
            </a:r>
            <a:r>
              <a:rPr lang="ko-KR" altLang="en-US" dirty="0"/>
              <a:t>대중 교통을 이용하면 돼</a:t>
            </a:r>
            <a:r>
              <a:rPr lang="en-US" altLang="ko-KR" dirty="0"/>
              <a:t>. </a:t>
            </a:r>
            <a:r>
              <a:rPr lang="ko-KR" altLang="en-US" dirty="0"/>
              <a:t>가까운 거리는 걷는게 좋겠지</a:t>
            </a:r>
            <a:r>
              <a:rPr lang="en-US" altLang="ko-KR" dirty="0"/>
              <a:t>?!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B0F02B31-F610-4DB4-8EE9-BFE3D0040490}"/>
              </a:ext>
            </a:extLst>
          </p:cNvPr>
          <p:cNvSpPr/>
          <p:nvPr/>
        </p:nvSpPr>
        <p:spPr>
          <a:xfrm>
            <a:off x="3382373" y="2068345"/>
            <a:ext cx="194862" cy="370055"/>
          </a:xfrm>
          <a:custGeom>
            <a:avLst/>
            <a:gdLst>
              <a:gd name="connsiteX0" fmla="*/ 18052 w 194862"/>
              <a:gd name="connsiteY0" fmla="*/ 17630 h 370055"/>
              <a:gd name="connsiteX1" fmla="*/ 18052 w 194862"/>
              <a:gd name="connsiteY1" fmla="*/ 322430 h 370055"/>
              <a:gd name="connsiteX2" fmla="*/ 103777 w 194862"/>
              <a:gd name="connsiteY2" fmla="*/ 370055 h 370055"/>
              <a:gd name="connsiteX3" fmla="*/ 151402 w 194862"/>
              <a:gd name="connsiteY3" fmla="*/ 360530 h 370055"/>
              <a:gd name="connsiteX4" fmla="*/ 170452 w 194862"/>
              <a:gd name="connsiteY4" fmla="*/ 170030 h 370055"/>
              <a:gd name="connsiteX5" fmla="*/ 141877 w 194862"/>
              <a:gd name="connsiteY5" fmla="*/ 141455 h 370055"/>
              <a:gd name="connsiteX6" fmla="*/ 103777 w 194862"/>
              <a:gd name="connsiteY6" fmla="*/ 84305 h 370055"/>
              <a:gd name="connsiteX7" fmla="*/ 84727 w 194862"/>
              <a:gd name="connsiteY7" fmla="*/ 55730 h 370055"/>
              <a:gd name="connsiteX8" fmla="*/ 18052 w 194862"/>
              <a:gd name="connsiteY8" fmla="*/ 17630 h 3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62" h="370055">
                <a:moveTo>
                  <a:pt x="18052" y="17630"/>
                </a:moveTo>
                <a:cubicBezTo>
                  <a:pt x="6939" y="62080"/>
                  <a:pt x="-16309" y="170260"/>
                  <a:pt x="18052" y="322430"/>
                </a:cubicBezTo>
                <a:cubicBezTo>
                  <a:pt x="23384" y="346042"/>
                  <a:pt x="79869" y="362086"/>
                  <a:pt x="103777" y="370055"/>
                </a:cubicBezTo>
                <a:cubicBezTo>
                  <a:pt x="119652" y="366880"/>
                  <a:pt x="136243" y="366214"/>
                  <a:pt x="151402" y="360530"/>
                </a:cubicBezTo>
                <a:cubicBezTo>
                  <a:pt x="226947" y="332201"/>
                  <a:pt x="183886" y="240557"/>
                  <a:pt x="170452" y="170030"/>
                </a:cubicBezTo>
                <a:cubicBezTo>
                  <a:pt x="167932" y="156798"/>
                  <a:pt x="150147" y="152088"/>
                  <a:pt x="141877" y="141455"/>
                </a:cubicBezTo>
                <a:cubicBezTo>
                  <a:pt x="127821" y="123383"/>
                  <a:pt x="116477" y="103355"/>
                  <a:pt x="103777" y="84305"/>
                </a:cubicBezTo>
                <a:cubicBezTo>
                  <a:pt x="97427" y="74780"/>
                  <a:pt x="88347" y="66590"/>
                  <a:pt x="84727" y="55730"/>
                </a:cubicBezTo>
                <a:cubicBezTo>
                  <a:pt x="73782" y="22895"/>
                  <a:pt x="29165" y="-26820"/>
                  <a:pt x="18052" y="1763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낙엽수">
            <a:extLst>
              <a:ext uri="{FF2B5EF4-FFF2-40B4-BE49-F238E27FC236}">
                <a16:creationId xmlns:a16="http://schemas.microsoft.com/office/drawing/2014/main" id="{D6A003AD-7BC9-4655-818A-22B1D7080D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6497"/>
          <a:stretch/>
        </p:blipFill>
        <p:spPr>
          <a:xfrm>
            <a:off x="3633240" y="1054655"/>
            <a:ext cx="1122112" cy="2999032"/>
          </a:xfrm>
          <a:prstGeom prst="rect">
            <a:avLst/>
          </a:prstGeom>
        </p:spPr>
      </p:pic>
      <p:pic>
        <p:nvPicPr>
          <p:cNvPr id="33" name="그래픽 32" descr="낙엽수">
            <a:extLst>
              <a:ext uri="{FF2B5EF4-FFF2-40B4-BE49-F238E27FC236}">
                <a16:creationId xmlns:a16="http://schemas.microsoft.com/office/drawing/2014/main" id="{2F38CA93-81AC-465D-8277-39BB2F8F22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5150" y="870299"/>
            <a:ext cx="3192111" cy="319211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DA60B8-3108-401E-B43B-B9F347C5CC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400" y1="43200" x2="47800" y2="53800"/>
                        <a14:foregroundMark x1="51600" y1="46600" x2="45400" y2="57200"/>
                        <a14:foregroundMark x1="59400" y1="46200" x2="55800" y2="57400"/>
                        <a14:foregroundMark x1="54400" y1="57200" x2="43800" y2="55800"/>
                        <a14:foregroundMark x1="51800" y1="61200" x2="41600" y2="49400"/>
                        <a14:foregroundMark x1="41600" y1="49400" x2="42800" y2="45600"/>
                        <a14:foregroundMark x1="43800" y1="51200" x2="40000" y2="51200"/>
                        <a14:foregroundMark x1="42200" y1="49400" x2="57200" y2="45000"/>
                        <a14:foregroundMark x1="57200" y1="45000" x2="53800" y2="60400"/>
                        <a14:foregroundMark x1="53800" y1="60400" x2="40600" y2="50800"/>
                        <a14:foregroundMark x1="40600" y1="50800" x2="40600" y2="47600"/>
                        <a14:foregroundMark x1="46000" y1="45000" x2="540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85" t="39445" r="35698" b="36342"/>
          <a:stretch/>
        </p:blipFill>
        <p:spPr>
          <a:xfrm>
            <a:off x="7929567" y="1683539"/>
            <a:ext cx="1004768" cy="8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73E2E-4925-418E-80BB-AD57415C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64ECE-7E58-4661-A8F5-5BB9E6C8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35100"/>
            <a:ext cx="5124450" cy="5057775"/>
          </a:xfrm>
          <a:prstGeom prst="rect">
            <a:avLst/>
          </a:prstGeom>
        </p:spPr>
      </p:pic>
      <p:pic>
        <p:nvPicPr>
          <p:cNvPr id="6" name="그래픽 5" descr="낙엽수">
            <a:extLst>
              <a:ext uri="{FF2B5EF4-FFF2-40B4-BE49-F238E27FC236}">
                <a16:creationId xmlns:a16="http://schemas.microsoft.com/office/drawing/2014/main" id="{6D7F13C0-E4E8-4B1C-B0C6-C1AA4E3B6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1316254"/>
            <a:ext cx="1157438" cy="1157438"/>
          </a:xfrm>
          <a:prstGeom prst="rect">
            <a:avLst/>
          </a:prstGeom>
        </p:spPr>
      </p:pic>
      <p:pic>
        <p:nvPicPr>
          <p:cNvPr id="7" name="그래픽 6" descr="낙엽수">
            <a:extLst>
              <a:ext uri="{FF2B5EF4-FFF2-40B4-BE49-F238E27FC236}">
                <a16:creationId xmlns:a16="http://schemas.microsoft.com/office/drawing/2014/main" id="{D9D000A0-BB05-4E08-AC71-2AE6F028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2386229"/>
            <a:ext cx="1157438" cy="1157438"/>
          </a:xfrm>
          <a:prstGeom prst="rect">
            <a:avLst/>
          </a:prstGeom>
        </p:spPr>
      </p:pic>
      <p:pic>
        <p:nvPicPr>
          <p:cNvPr id="8" name="그래픽 7" descr="낙엽수">
            <a:extLst>
              <a:ext uri="{FF2B5EF4-FFF2-40B4-BE49-F238E27FC236}">
                <a16:creationId xmlns:a16="http://schemas.microsoft.com/office/drawing/2014/main" id="{2F0A6CC9-1193-4360-A86A-7834B162D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3543667"/>
            <a:ext cx="1157438" cy="1157438"/>
          </a:xfrm>
          <a:prstGeom prst="rect">
            <a:avLst/>
          </a:prstGeom>
        </p:spPr>
      </p:pic>
      <p:pic>
        <p:nvPicPr>
          <p:cNvPr id="9" name="그래픽 8" descr="낙엽수">
            <a:extLst>
              <a:ext uri="{FF2B5EF4-FFF2-40B4-BE49-F238E27FC236}">
                <a16:creationId xmlns:a16="http://schemas.microsoft.com/office/drawing/2014/main" id="{FA7DDA6E-18E9-4B48-9935-8AF1F68C8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4604384"/>
            <a:ext cx="1157438" cy="1157438"/>
          </a:xfrm>
          <a:prstGeom prst="rect">
            <a:avLst/>
          </a:prstGeom>
        </p:spPr>
      </p:pic>
      <p:pic>
        <p:nvPicPr>
          <p:cNvPr id="10" name="그래픽 9" descr="낙엽수">
            <a:extLst>
              <a:ext uri="{FF2B5EF4-FFF2-40B4-BE49-F238E27FC236}">
                <a16:creationId xmlns:a16="http://schemas.microsoft.com/office/drawing/2014/main" id="{973368D2-468C-4489-A441-E89822CF7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5481854"/>
            <a:ext cx="1157438" cy="1157438"/>
          </a:xfrm>
          <a:prstGeom prst="rect">
            <a:avLst/>
          </a:prstGeom>
        </p:spPr>
      </p:pic>
      <p:pic>
        <p:nvPicPr>
          <p:cNvPr id="11" name="그래픽 10" descr="낙엽수">
            <a:extLst>
              <a:ext uri="{FF2B5EF4-FFF2-40B4-BE49-F238E27FC236}">
                <a16:creationId xmlns:a16="http://schemas.microsoft.com/office/drawing/2014/main" id="{75C00F57-A296-4D68-A8EB-C466E3AD0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1169837"/>
            <a:ext cx="1157438" cy="1157438"/>
          </a:xfrm>
          <a:prstGeom prst="rect">
            <a:avLst/>
          </a:prstGeom>
        </p:spPr>
      </p:pic>
      <p:pic>
        <p:nvPicPr>
          <p:cNvPr id="12" name="그래픽 11" descr="낙엽수">
            <a:extLst>
              <a:ext uri="{FF2B5EF4-FFF2-40B4-BE49-F238E27FC236}">
                <a16:creationId xmlns:a16="http://schemas.microsoft.com/office/drawing/2014/main" id="{4CC820AC-D0E2-4DEE-BE5E-06D2CC68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2239812"/>
            <a:ext cx="1157438" cy="1157438"/>
          </a:xfrm>
          <a:prstGeom prst="rect">
            <a:avLst/>
          </a:prstGeom>
        </p:spPr>
      </p:pic>
      <p:pic>
        <p:nvPicPr>
          <p:cNvPr id="13" name="그래픽 12" descr="낙엽수">
            <a:extLst>
              <a:ext uri="{FF2B5EF4-FFF2-40B4-BE49-F238E27FC236}">
                <a16:creationId xmlns:a16="http://schemas.microsoft.com/office/drawing/2014/main" id="{DBB4456F-D389-4E8E-BDB7-4AF013EE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3397250"/>
            <a:ext cx="1157438" cy="1157438"/>
          </a:xfrm>
          <a:prstGeom prst="rect">
            <a:avLst/>
          </a:prstGeom>
        </p:spPr>
      </p:pic>
      <p:pic>
        <p:nvPicPr>
          <p:cNvPr id="14" name="그래픽 13" descr="낙엽수">
            <a:extLst>
              <a:ext uri="{FF2B5EF4-FFF2-40B4-BE49-F238E27FC236}">
                <a16:creationId xmlns:a16="http://schemas.microsoft.com/office/drawing/2014/main" id="{8B802D80-D904-4E47-ABD6-DF6256732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4457967"/>
            <a:ext cx="1157438" cy="1157438"/>
          </a:xfrm>
          <a:prstGeom prst="rect">
            <a:avLst/>
          </a:prstGeom>
        </p:spPr>
      </p:pic>
      <p:pic>
        <p:nvPicPr>
          <p:cNvPr id="15" name="그래픽 14" descr="낙엽수">
            <a:extLst>
              <a:ext uri="{FF2B5EF4-FFF2-40B4-BE49-F238E27FC236}">
                <a16:creationId xmlns:a16="http://schemas.microsoft.com/office/drawing/2014/main" id="{23410979-239D-4910-BCAA-B58A4981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5335437"/>
            <a:ext cx="1157438" cy="1157438"/>
          </a:xfrm>
          <a:prstGeom prst="rect">
            <a:avLst/>
          </a:prstGeom>
        </p:spPr>
      </p:pic>
      <p:pic>
        <p:nvPicPr>
          <p:cNvPr id="19" name="그래픽 18" descr="택시">
            <a:extLst>
              <a:ext uri="{FF2B5EF4-FFF2-40B4-BE49-F238E27FC236}">
                <a16:creationId xmlns:a16="http://schemas.microsoft.com/office/drawing/2014/main" id="{D1B068FC-B062-40F9-A1C8-8299AF270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2982" y="1461937"/>
            <a:ext cx="914400" cy="914400"/>
          </a:xfrm>
          <a:prstGeom prst="rect">
            <a:avLst/>
          </a:prstGeom>
        </p:spPr>
      </p:pic>
      <p:pic>
        <p:nvPicPr>
          <p:cNvPr id="25" name="그래픽 24" descr="택시">
            <a:extLst>
              <a:ext uri="{FF2B5EF4-FFF2-40B4-BE49-F238E27FC236}">
                <a16:creationId xmlns:a16="http://schemas.microsoft.com/office/drawing/2014/main" id="{D75B52CB-C4EB-493C-9188-C29196AF8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2982" y="2386229"/>
            <a:ext cx="914400" cy="914400"/>
          </a:xfrm>
          <a:prstGeom prst="rect">
            <a:avLst/>
          </a:prstGeom>
        </p:spPr>
      </p:pic>
      <p:pic>
        <p:nvPicPr>
          <p:cNvPr id="26" name="그래픽 25" descr="택시">
            <a:extLst>
              <a:ext uri="{FF2B5EF4-FFF2-40B4-BE49-F238E27FC236}">
                <a16:creationId xmlns:a16="http://schemas.microsoft.com/office/drawing/2014/main" id="{2FD62F32-EFB7-42B7-9B83-82FD66FE5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12982" y="3310521"/>
            <a:ext cx="914400" cy="914400"/>
          </a:xfrm>
          <a:prstGeom prst="rect">
            <a:avLst/>
          </a:prstGeom>
        </p:spPr>
      </p:pic>
      <p:pic>
        <p:nvPicPr>
          <p:cNvPr id="27" name="그래픽 26" descr="택시">
            <a:extLst>
              <a:ext uri="{FF2B5EF4-FFF2-40B4-BE49-F238E27FC236}">
                <a16:creationId xmlns:a16="http://schemas.microsoft.com/office/drawing/2014/main" id="{162F9599-1782-4DF6-B9A0-4F0FFA6D9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2982" y="4334877"/>
            <a:ext cx="914400" cy="914400"/>
          </a:xfrm>
          <a:prstGeom prst="rect">
            <a:avLst/>
          </a:prstGeom>
        </p:spPr>
      </p:pic>
      <p:pic>
        <p:nvPicPr>
          <p:cNvPr id="28" name="그래픽 27" descr="택시">
            <a:extLst>
              <a:ext uri="{FF2B5EF4-FFF2-40B4-BE49-F238E27FC236}">
                <a16:creationId xmlns:a16="http://schemas.microsoft.com/office/drawing/2014/main" id="{B4EF03DB-B260-4318-9629-BE1BE35FB5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2982" y="5304622"/>
            <a:ext cx="914400" cy="914400"/>
          </a:xfrm>
          <a:prstGeom prst="rect">
            <a:avLst/>
          </a:prstGeom>
        </p:spPr>
      </p:pic>
      <p:pic>
        <p:nvPicPr>
          <p:cNvPr id="29" name="그래픽 28" descr="택시">
            <a:extLst>
              <a:ext uri="{FF2B5EF4-FFF2-40B4-BE49-F238E27FC236}">
                <a16:creationId xmlns:a16="http://schemas.microsoft.com/office/drawing/2014/main" id="{51B9E529-877C-45D5-B514-5F60AA397C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7047" y="1586204"/>
            <a:ext cx="914400" cy="914400"/>
          </a:xfrm>
          <a:prstGeom prst="rect">
            <a:avLst/>
          </a:prstGeom>
        </p:spPr>
      </p:pic>
      <p:pic>
        <p:nvPicPr>
          <p:cNvPr id="30" name="그래픽 29" descr="택시">
            <a:extLst>
              <a:ext uri="{FF2B5EF4-FFF2-40B4-BE49-F238E27FC236}">
                <a16:creationId xmlns:a16="http://schemas.microsoft.com/office/drawing/2014/main" id="{8DE96AEC-AEED-46BE-9563-C69CECF385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78527" y="2555582"/>
            <a:ext cx="914400" cy="914400"/>
          </a:xfrm>
          <a:prstGeom prst="rect">
            <a:avLst/>
          </a:prstGeom>
        </p:spPr>
      </p:pic>
      <p:pic>
        <p:nvPicPr>
          <p:cNvPr id="31" name="그래픽 30" descr="택시">
            <a:extLst>
              <a:ext uri="{FF2B5EF4-FFF2-40B4-BE49-F238E27FC236}">
                <a16:creationId xmlns:a16="http://schemas.microsoft.com/office/drawing/2014/main" id="{2688569C-17B5-433F-8821-87C7B1CF66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05697" y="3543567"/>
            <a:ext cx="914400" cy="914400"/>
          </a:xfrm>
          <a:prstGeom prst="rect">
            <a:avLst/>
          </a:prstGeom>
        </p:spPr>
      </p:pic>
      <p:pic>
        <p:nvPicPr>
          <p:cNvPr id="32" name="그래픽 31" descr="택시">
            <a:extLst>
              <a:ext uri="{FF2B5EF4-FFF2-40B4-BE49-F238E27FC236}">
                <a16:creationId xmlns:a16="http://schemas.microsoft.com/office/drawing/2014/main" id="{8430638F-CA6F-4CA0-85B7-14FCF9C261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15976" y="4511732"/>
            <a:ext cx="914400" cy="914400"/>
          </a:xfrm>
          <a:prstGeom prst="rect">
            <a:avLst/>
          </a:prstGeom>
        </p:spPr>
      </p:pic>
      <p:pic>
        <p:nvPicPr>
          <p:cNvPr id="33" name="그래픽 32" descr="택시">
            <a:extLst>
              <a:ext uri="{FF2B5EF4-FFF2-40B4-BE49-F238E27FC236}">
                <a16:creationId xmlns:a16="http://schemas.microsoft.com/office/drawing/2014/main" id="{12C8104E-F0FF-47B9-9571-2346A1AE3A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15976" y="5456956"/>
            <a:ext cx="914400" cy="9144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9E677B1-8211-4159-BD21-B7EE0A48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36" y="1461937"/>
            <a:ext cx="5124450" cy="5057775"/>
          </a:xfrm>
          <a:prstGeom prst="rect">
            <a:avLst/>
          </a:prstGeom>
        </p:spPr>
      </p:pic>
      <p:pic>
        <p:nvPicPr>
          <p:cNvPr id="40" name="그래픽 39" descr="낙엽수">
            <a:extLst>
              <a:ext uri="{FF2B5EF4-FFF2-40B4-BE49-F238E27FC236}">
                <a16:creationId xmlns:a16="http://schemas.microsoft.com/office/drawing/2014/main" id="{9286BC84-9AFA-441C-BF71-4848207EFB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53686" y="1316254"/>
            <a:ext cx="1157438" cy="1157438"/>
          </a:xfrm>
          <a:prstGeom prst="rect">
            <a:avLst/>
          </a:prstGeom>
        </p:spPr>
      </p:pic>
      <p:pic>
        <p:nvPicPr>
          <p:cNvPr id="55" name="그래픽 54" descr="낙엽수">
            <a:extLst>
              <a:ext uri="{FF2B5EF4-FFF2-40B4-BE49-F238E27FC236}">
                <a16:creationId xmlns:a16="http://schemas.microsoft.com/office/drawing/2014/main" id="{E2E8507C-502B-40A8-AA58-25E154541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93137" y="2347695"/>
            <a:ext cx="1157438" cy="1157438"/>
          </a:xfrm>
          <a:prstGeom prst="rect">
            <a:avLst/>
          </a:prstGeom>
        </p:spPr>
      </p:pic>
      <p:pic>
        <p:nvPicPr>
          <p:cNvPr id="56" name="그래픽 55" descr="낙엽수">
            <a:extLst>
              <a:ext uri="{FF2B5EF4-FFF2-40B4-BE49-F238E27FC236}">
                <a16:creationId xmlns:a16="http://schemas.microsoft.com/office/drawing/2014/main" id="{06B1CB77-25E7-4F8D-958D-D9CD723094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53686" y="3517532"/>
            <a:ext cx="1157438" cy="1157438"/>
          </a:xfrm>
          <a:prstGeom prst="rect">
            <a:avLst/>
          </a:prstGeom>
        </p:spPr>
      </p:pic>
      <p:pic>
        <p:nvPicPr>
          <p:cNvPr id="57" name="그래픽 56" descr="낙엽수">
            <a:extLst>
              <a:ext uri="{FF2B5EF4-FFF2-40B4-BE49-F238E27FC236}">
                <a16:creationId xmlns:a16="http://schemas.microsoft.com/office/drawing/2014/main" id="{6C0BE64B-93EB-44CE-9895-0E5D0B9958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28984" y="4548973"/>
            <a:ext cx="1157438" cy="1157438"/>
          </a:xfrm>
          <a:prstGeom prst="rect">
            <a:avLst/>
          </a:prstGeom>
        </p:spPr>
      </p:pic>
      <p:pic>
        <p:nvPicPr>
          <p:cNvPr id="58" name="그래픽 57" descr="낙엽수">
            <a:extLst>
              <a:ext uri="{FF2B5EF4-FFF2-40B4-BE49-F238E27FC236}">
                <a16:creationId xmlns:a16="http://schemas.microsoft.com/office/drawing/2014/main" id="{CADC024D-8C77-4E9B-86D6-5A0EA78F5B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91332" y="5494988"/>
            <a:ext cx="1157438" cy="1157438"/>
          </a:xfrm>
          <a:prstGeom prst="rect">
            <a:avLst/>
          </a:prstGeom>
        </p:spPr>
      </p:pic>
      <p:pic>
        <p:nvPicPr>
          <p:cNvPr id="59" name="그래픽 58" descr="낙엽수">
            <a:extLst>
              <a:ext uri="{FF2B5EF4-FFF2-40B4-BE49-F238E27FC236}">
                <a16:creationId xmlns:a16="http://schemas.microsoft.com/office/drawing/2014/main" id="{165BF329-7E63-4E1B-9DA7-8ED0BF3C049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87603" y="1169837"/>
            <a:ext cx="1157438" cy="1157438"/>
          </a:xfrm>
          <a:prstGeom prst="rect">
            <a:avLst/>
          </a:prstGeom>
        </p:spPr>
      </p:pic>
      <p:pic>
        <p:nvPicPr>
          <p:cNvPr id="60" name="그래픽 59" descr="낙엽수">
            <a:extLst>
              <a:ext uri="{FF2B5EF4-FFF2-40B4-BE49-F238E27FC236}">
                <a16:creationId xmlns:a16="http://schemas.microsoft.com/office/drawing/2014/main" id="{1FCA6225-38F4-4B41-B0A1-1EFBE24562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27054" y="2201278"/>
            <a:ext cx="1157438" cy="1157438"/>
          </a:xfrm>
          <a:prstGeom prst="rect">
            <a:avLst/>
          </a:prstGeom>
        </p:spPr>
      </p:pic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E2918D52-C40E-4B4B-9F14-D54AED34A1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87603" y="3371115"/>
            <a:ext cx="1157438" cy="1157438"/>
          </a:xfrm>
          <a:prstGeom prst="rect">
            <a:avLst/>
          </a:prstGeom>
        </p:spPr>
      </p:pic>
      <p:pic>
        <p:nvPicPr>
          <p:cNvPr id="62" name="그래픽 61" descr="낙엽수">
            <a:extLst>
              <a:ext uri="{FF2B5EF4-FFF2-40B4-BE49-F238E27FC236}">
                <a16:creationId xmlns:a16="http://schemas.microsoft.com/office/drawing/2014/main" id="{4129E4B3-C286-43BE-996E-6B520AF23A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62901" y="4402556"/>
            <a:ext cx="1157438" cy="1157438"/>
          </a:xfrm>
          <a:prstGeom prst="rect">
            <a:avLst/>
          </a:prstGeom>
        </p:spPr>
      </p:pic>
      <p:pic>
        <p:nvPicPr>
          <p:cNvPr id="63" name="그래픽 62" descr="낙엽수">
            <a:extLst>
              <a:ext uri="{FF2B5EF4-FFF2-40B4-BE49-F238E27FC236}">
                <a16:creationId xmlns:a16="http://schemas.microsoft.com/office/drawing/2014/main" id="{7D9C478B-3C0E-4FBD-9FC5-6ADCB6FE881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25249" y="5348571"/>
            <a:ext cx="1157438" cy="1157438"/>
          </a:xfrm>
          <a:prstGeom prst="rect">
            <a:avLst/>
          </a:prstGeom>
        </p:spPr>
      </p:pic>
      <p:pic>
        <p:nvPicPr>
          <p:cNvPr id="65" name="그래픽 64" descr="버스">
            <a:extLst>
              <a:ext uri="{FF2B5EF4-FFF2-40B4-BE49-F238E27FC236}">
                <a16:creationId xmlns:a16="http://schemas.microsoft.com/office/drawing/2014/main" id="{E2D422D7-1E76-4A93-9B6E-5BB2105CD2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7766362" y="1985461"/>
            <a:ext cx="914400" cy="914400"/>
          </a:xfrm>
          <a:prstGeom prst="rect">
            <a:avLst/>
          </a:prstGeom>
        </p:spPr>
      </p:pic>
      <p:pic>
        <p:nvPicPr>
          <p:cNvPr id="66" name="그래픽 65" descr="버스">
            <a:extLst>
              <a:ext uri="{FF2B5EF4-FFF2-40B4-BE49-F238E27FC236}">
                <a16:creationId xmlns:a16="http://schemas.microsoft.com/office/drawing/2014/main" id="{9267BAE8-1012-4337-8A49-D8CF9E72C81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 flipH="1">
            <a:off x="10034383" y="5102794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5F827E3-2BC1-4C25-A519-81864A8445BB}"/>
              </a:ext>
            </a:extLst>
          </p:cNvPr>
          <p:cNvSpPr txBox="1"/>
          <p:nvPr/>
        </p:nvSpPr>
        <p:spPr>
          <a:xfrm>
            <a:off x="3200489" y="6550251"/>
            <a:ext cx="13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44C19-13BF-46A4-BDF3-25E2CBD0C3C0}"/>
              </a:ext>
            </a:extLst>
          </p:cNvPr>
          <p:cNvSpPr txBox="1"/>
          <p:nvPr/>
        </p:nvSpPr>
        <p:spPr>
          <a:xfrm>
            <a:off x="8991988" y="6557737"/>
            <a:ext cx="13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27AD1D-4425-41C1-B7E6-B09EA9D4642B}"/>
              </a:ext>
            </a:extLst>
          </p:cNvPr>
          <p:cNvSpPr/>
          <p:nvPr/>
        </p:nvSpPr>
        <p:spPr>
          <a:xfrm>
            <a:off x="1504950" y="647700"/>
            <a:ext cx="3952875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9E46E9-03C7-4606-ACAB-4B32D6B5AA3F}"/>
              </a:ext>
            </a:extLst>
          </p:cNvPr>
          <p:cNvSpPr/>
          <p:nvPr/>
        </p:nvSpPr>
        <p:spPr>
          <a:xfrm>
            <a:off x="1504950" y="4362450"/>
            <a:ext cx="3952875" cy="1847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80F8DC-79CC-49A9-B230-8B385315D8E1}"/>
              </a:ext>
            </a:extLst>
          </p:cNvPr>
          <p:cNvCxnSpPr/>
          <p:nvPr/>
        </p:nvCxnSpPr>
        <p:spPr>
          <a:xfrm>
            <a:off x="1504950" y="5581650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649E3C-ECFA-47B2-AE5B-BA72FF1B7B16}"/>
              </a:ext>
            </a:extLst>
          </p:cNvPr>
          <p:cNvCxnSpPr/>
          <p:nvPr/>
        </p:nvCxnSpPr>
        <p:spPr>
          <a:xfrm>
            <a:off x="1504950" y="5743575"/>
            <a:ext cx="3952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751DF5-8796-47AC-89F3-097C8F28E31E}"/>
              </a:ext>
            </a:extLst>
          </p:cNvPr>
          <p:cNvSpPr/>
          <p:nvPr/>
        </p:nvSpPr>
        <p:spPr>
          <a:xfrm>
            <a:off x="1504950" y="3790950"/>
            <a:ext cx="3952875" cy="5714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044-855A-4C3D-B4A4-D7F54DDF82EA}"/>
              </a:ext>
            </a:extLst>
          </p:cNvPr>
          <p:cNvSpPr/>
          <p:nvPr/>
        </p:nvSpPr>
        <p:spPr>
          <a:xfrm>
            <a:off x="1504950" y="647699"/>
            <a:ext cx="3952875" cy="3143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낙엽수">
            <a:extLst>
              <a:ext uri="{FF2B5EF4-FFF2-40B4-BE49-F238E27FC236}">
                <a16:creationId xmlns:a16="http://schemas.microsoft.com/office/drawing/2014/main" id="{95940A3B-680D-43D9-BC9B-CE0D829B1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930" y="776287"/>
            <a:ext cx="3676650" cy="3676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2B8197-A559-4A5E-93E5-71C52AA3D49A}"/>
              </a:ext>
            </a:extLst>
          </p:cNvPr>
          <p:cNvSpPr/>
          <p:nvPr/>
        </p:nvSpPr>
        <p:spPr>
          <a:xfrm>
            <a:off x="1643061" y="4093370"/>
            <a:ext cx="3676650" cy="18478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나무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고마워</a:t>
            </a:r>
            <a:r>
              <a:rPr lang="en-US" altLang="ko-KR" dirty="0"/>
              <a:t>! </a:t>
            </a:r>
            <a:r>
              <a:rPr lang="ko-KR" altLang="en-US" dirty="0"/>
              <a:t>덕분에 자동차가 많이 사라져서 매연이 줄었고</a:t>
            </a:r>
            <a:r>
              <a:rPr lang="en-US" altLang="ko-KR" dirty="0"/>
              <a:t>, </a:t>
            </a:r>
            <a:r>
              <a:rPr lang="ko-KR" altLang="en-US" dirty="0"/>
              <a:t>나무들도 다시 건강해질 수 있게 </a:t>
            </a:r>
            <a:r>
              <a:rPr lang="ko-KR" altLang="en-US" dirty="0" err="1"/>
              <a:t>됐어</a:t>
            </a:r>
            <a:r>
              <a:rPr lang="en-US" altLang="ko-KR" dirty="0"/>
              <a:t>! </a:t>
            </a:r>
            <a:r>
              <a:rPr lang="ko-KR" altLang="en-US" dirty="0"/>
              <a:t>앞으로도 자동차는 자제하고 대중교통 많이 이용해줘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AF6F07-23BF-4733-A50D-9F0346732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200" b="58800" l="39800" r="60200">
                        <a14:foregroundMark x1="47600" y1="46800" x2="43400" y2="51600"/>
                        <a14:foregroundMark x1="52200" y1="43400" x2="51000" y2="52400"/>
                        <a14:foregroundMark x1="50400" y1="45600" x2="51800" y2="43400"/>
                        <a14:foregroundMark x1="51200" y1="43200" x2="47600" y2="58800"/>
                        <a14:foregroundMark x1="47600" y1="58800" x2="55200" y2="44400"/>
                        <a14:foregroundMark x1="55200" y1="44400" x2="44200" y2="42600"/>
                        <a14:foregroundMark x1="53200" y1="49600" x2="42200" y2="55800"/>
                        <a14:foregroundMark x1="46200" y1="43400" x2="40000" y2="55200"/>
                        <a14:foregroundMark x1="55800" y1="46200" x2="54000" y2="55800"/>
                        <a14:foregroundMark x1="54600" y1="44400" x2="58600" y2="53400"/>
                        <a14:foregroundMark x1="58000" y1="50000" x2="52800" y2="58600"/>
                        <a14:foregroundMark x1="57200" y1="55200" x2="41000" y2="55000"/>
                        <a14:foregroundMark x1="41000" y1="55000" x2="39800" y2="49400"/>
                        <a14:foregroundMark x1="39800" y1="49400" x2="39800" y2="49400"/>
                        <a14:foregroundMark x1="42800" y1="46200" x2="41600" y2="56200"/>
                        <a14:foregroundMark x1="58600" y1="56600" x2="45400" y2="56800"/>
                        <a14:foregroundMark x1="51800" y1="56600" x2="40600" y2="45200"/>
                        <a14:foregroundMark x1="40600" y1="45200" x2="43800" y2="44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38204" r="37273" b="38825"/>
          <a:stretch/>
        </p:blipFill>
        <p:spPr>
          <a:xfrm>
            <a:off x="2909885" y="1609723"/>
            <a:ext cx="1225381" cy="1133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0DFD93-A395-4E18-8BE4-0839BBE562A0}"/>
              </a:ext>
            </a:extLst>
          </p:cNvPr>
          <p:cNvSpPr txBox="1"/>
          <p:nvPr/>
        </p:nvSpPr>
        <p:spPr>
          <a:xfrm>
            <a:off x="2095429" y="6341032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&lt;10</a:t>
            </a:r>
            <a:r>
              <a:rPr lang="ko-KR" altLang="en-US" dirty="0"/>
              <a:t>단계 모두 </a:t>
            </a:r>
            <a:r>
              <a:rPr lang="ko-KR" altLang="en-US" dirty="0" err="1"/>
              <a:t>클리어시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27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FC89-A51A-40BD-8A44-1062E8B7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7007-8ACD-4FB1-BD2E-C04720FD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질소산화물은 주로 자동차 배기가스에서 발생이 되기 때문에 고농도의 질소산화물은 도로 주변에 나타난다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6, 7). </a:t>
            </a:r>
            <a:r>
              <a:rPr lang="ko-KR" altLang="en-US" dirty="0"/>
              <a:t>수목에 대한 피해는 아황산가스보다 덜 하지만</a:t>
            </a:r>
            <a:r>
              <a:rPr lang="en-US" altLang="ko-KR" dirty="0"/>
              <a:t>, </a:t>
            </a:r>
            <a:r>
              <a:rPr lang="ko-KR" altLang="en-US" dirty="0"/>
              <a:t>다른 가스와 반응하면 시너지 효과를 일으켜서 더 강하게 피해를 준다</a:t>
            </a:r>
            <a:r>
              <a:rPr lang="en-US" altLang="ko-KR" dirty="0"/>
              <a:t>. </a:t>
            </a:r>
            <a:r>
              <a:rPr lang="ko-KR" altLang="en-US" dirty="0"/>
              <a:t>기공을 통해서 흡수된 이산화질소는 </a:t>
            </a:r>
            <a:r>
              <a:rPr lang="ko-KR" altLang="en-US" dirty="0" err="1"/>
              <a:t>세포간극을</a:t>
            </a:r>
            <a:r>
              <a:rPr lang="ko-KR" altLang="en-US" dirty="0"/>
              <a:t> 통해서 </a:t>
            </a:r>
            <a:r>
              <a:rPr lang="ko-KR" altLang="en-US" dirty="0" err="1"/>
              <a:t>엽</a:t>
            </a:r>
            <a:r>
              <a:rPr lang="ko-KR" altLang="en-US" dirty="0"/>
              <a:t> 내에 축적되면 불규칙적인 반점이 발생하여 광택을 띠다가 회색이나 백색으로 변한다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35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FC89-A51A-40BD-8A44-1062E8B7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해결방안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7007-8ACD-4FB1-BD2E-C04720FD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자동차 덜 타기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단계 </a:t>
            </a:r>
            <a:r>
              <a:rPr lang="ko-KR" altLang="en-US" dirty="0" err="1"/>
              <a:t>클리어시</a:t>
            </a:r>
            <a:r>
              <a:rPr lang="en-US" altLang="ko-KR" dirty="0"/>
              <a:t>, </a:t>
            </a:r>
            <a:r>
              <a:rPr lang="ko-KR" altLang="en-US" dirty="0"/>
              <a:t>가로수가 자정 작용을 하기 때문에 질소 산화물을 없애는 데에도 많은 기여를 하고 있다는 것을 어필하기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42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26940-1B77-4BE1-BDAF-3D7A9BCC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8CF57-E6E0-41CE-8EFB-21611043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99" y="2022925"/>
            <a:ext cx="8494011" cy="39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597D-C423-4871-8235-5EF4FCA9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스토리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B1483-663B-4C3F-B960-A007C529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안녕</a:t>
            </a:r>
            <a:r>
              <a:rPr lang="en-US" altLang="ko-KR" dirty="0"/>
              <a:t>? </a:t>
            </a:r>
            <a:r>
              <a:rPr lang="ko-KR" altLang="en-US" dirty="0"/>
              <a:t>나는 바다에 살고 있는 돌고래 가족의 막내야</a:t>
            </a:r>
            <a:r>
              <a:rPr lang="en-US" altLang="ko-KR" dirty="0"/>
              <a:t>. </a:t>
            </a:r>
            <a:r>
              <a:rPr lang="ko-KR" altLang="en-US" dirty="0"/>
              <a:t>우리는 원래 </a:t>
            </a:r>
            <a:r>
              <a:rPr lang="ko-KR" altLang="en-US" dirty="0" err="1"/>
              <a:t>대가족이었어</a:t>
            </a:r>
            <a:r>
              <a:rPr lang="en-US" altLang="ko-KR" dirty="0"/>
              <a:t>. </a:t>
            </a:r>
            <a:r>
              <a:rPr lang="ko-KR" altLang="en-US" dirty="0"/>
              <a:t>이 넓은 바다를 자유롭게 헤엄치고 있었어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언젠가부터 바다에 이렇게 생긴 먹이들이 잔뜩 </a:t>
            </a:r>
            <a:r>
              <a:rPr lang="ko-KR" altLang="en-US" dirty="0" err="1"/>
              <a:t>생겼어</a:t>
            </a:r>
            <a:r>
              <a:rPr lang="en-US" altLang="ko-KR" dirty="0"/>
              <a:t>. </a:t>
            </a:r>
            <a:r>
              <a:rPr lang="ko-KR" altLang="en-US" dirty="0"/>
              <a:t>우리는 먹이가 많아져서 기뻐하면서 먹었지</a:t>
            </a:r>
            <a:r>
              <a:rPr lang="en-US" altLang="ko-KR" dirty="0"/>
              <a:t>! </a:t>
            </a:r>
            <a:r>
              <a:rPr lang="ko-KR" altLang="en-US" dirty="0"/>
              <a:t>그런데 우리 돌고래 가족들이 병에 걸리면서 아파하거나 죽고 있어</a:t>
            </a:r>
            <a:r>
              <a:rPr lang="en-US" altLang="ko-KR" dirty="0"/>
              <a:t>. </a:t>
            </a:r>
            <a:r>
              <a:rPr lang="ko-KR" altLang="en-US" dirty="0"/>
              <a:t>이유가 </a:t>
            </a:r>
            <a:r>
              <a:rPr lang="ko-KR" altLang="en-US" dirty="0" err="1"/>
              <a:t>뭔지</a:t>
            </a:r>
            <a:r>
              <a:rPr lang="ko-KR" altLang="en-US" dirty="0"/>
              <a:t> 알아</a:t>
            </a:r>
            <a:r>
              <a:rPr lang="en-US" altLang="ko-KR" dirty="0"/>
              <a:t>?! </a:t>
            </a:r>
            <a:r>
              <a:rPr lang="ko-KR" altLang="en-US" dirty="0"/>
              <a:t>사실 이 먹이들이 사람들이 버린 </a:t>
            </a:r>
            <a:r>
              <a:rPr lang="ko-KR" altLang="en-US" dirty="0" err="1"/>
              <a:t>플라스틱이라는거야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뱃속에 </a:t>
            </a:r>
            <a:r>
              <a:rPr lang="ko-KR" altLang="en-US" dirty="0" err="1"/>
              <a:t>가득찬</a:t>
            </a:r>
            <a:r>
              <a:rPr lang="ko-KR" altLang="en-US" dirty="0"/>
              <a:t> 비닐봉지 때문에 다른 먹이를 먹을 수 없어서 죽거나</a:t>
            </a:r>
            <a:r>
              <a:rPr lang="en-US" altLang="ko-KR" dirty="0"/>
              <a:t>, </a:t>
            </a:r>
            <a:r>
              <a:rPr lang="ko-KR" altLang="en-US" dirty="0"/>
              <a:t>플라스틱 속 나쁜 성분으로 인해 병에 걸리고 있어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우릴 </a:t>
            </a:r>
            <a:r>
              <a:rPr lang="ko-KR" altLang="en-US" dirty="0" err="1"/>
              <a:t>도와줄래</a:t>
            </a:r>
            <a:r>
              <a:rPr lang="en-US" altLang="ko-KR" dirty="0"/>
              <a:t>?!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화면을 반 나눠서 한 쪽은 마트에서 비닐 봉지를 이용할지</a:t>
            </a:r>
            <a:r>
              <a:rPr lang="en-US" altLang="ko-KR" dirty="0"/>
              <a:t>, </a:t>
            </a:r>
            <a:r>
              <a:rPr lang="ko-KR" altLang="en-US" dirty="0"/>
              <a:t>본인이 가져온 장바구니를 이용할지 선택하는 그림 </a:t>
            </a:r>
            <a:r>
              <a:rPr lang="en-US" altLang="ko-KR" dirty="0"/>
              <a:t>/ </a:t>
            </a:r>
            <a:r>
              <a:rPr lang="ko-KR" altLang="en-US" dirty="0"/>
              <a:t>다른 한 쪽은 비닐봉지가 많은 바다에 있는 돌고래</a:t>
            </a:r>
            <a:r>
              <a:rPr lang="en-US" altLang="ko-KR" dirty="0"/>
              <a:t>] -&gt; [</a:t>
            </a:r>
            <a:r>
              <a:rPr lang="ko-KR" altLang="en-US" dirty="0"/>
              <a:t>단계마다 장바구니 이용을 택하면 비닐봉지가 하나씩 사라짐</a:t>
            </a:r>
            <a:r>
              <a:rPr lang="en-US" altLang="ko-KR" dirty="0"/>
              <a:t>] -&gt; [</a:t>
            </a:r>
            <a:r>
              <a:rPr lang="ko-KR" altLang="en-US" dirty="0"/>
              <a:t>비닐봉지가 하나도 없는 바다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08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716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대기 오염으로 고통받는 식물 </vt:lpstr>
      <vt:lpstr>PowerPoint 프레젠테이션</vt:lpstr>
      <vt:lpstr>PowerPoint 프레젠테이션</vt:lpstr>
      <vt:lpstr>대기 오염으로 고통받는 식물 (그림)</vt:lpstr>
      <vt:lpstr>PowerPoint 프레젠테이션</vt:lpstr>
      <vt:lpstr>대기 오염으로 고통받는 식물 (원인)</vt:lpstr>
      <vt:lpstr>대기 오염으로 고통받는 식물 (해결방안)</vt:lpstr>
      <vt:lpstr>대기 오염으로 고통받는 식물 (원인)</vt:lpstr>
      <vt:lpstr>수질 오염으로 고통받는 돌고래 (스토리)</vt:lpstr>
      <vt:lpstr>PowerPoint 프레젠테이션</vt:lpstr>
      <vt:lpstr>PowerPoint 프레젠테이션</vt:lpstr>
      <vt:lpstr>PowerPoint 프레젠테이션</vt:lpstr>
      <vt:lpstr>수질 오염으로 고통받는 돌고래 (그림)</vt:lpstr>
      <vt:lpstr>PowerPoint 프레젠테이션</vt:lpstr>
      <vt:lpstr>수질 오염으로 고통받는 돌고래 (원인)</vt:lpstr>
      <vt:lpstr>수질 오염으로 고통받는 돌고래 (해결방안)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윤신 허</dc:creator>
  <cp:lastModifiedBy>윤신 허</cp:lastModifiedBy>
  <cp:revision>39</cp:revision>
  <dcterms:created xsi:type="dcterms:W3CDTF">2019-01-04T08:27:32Z</dcterms:created>
  <dcterms:modified xsi:type="dcterms:W3CDTF">2019-01-04T15:49:56Z</dcterms:modified>
</cp:coreProperties>
</file>