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pos="5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815BB-05D4-4010-ADCF-CBD962807DFE}" v="8" dt="2024-05-24T07:31:22.073"/>
  </p1510:revLst>
</p1510:revInfo>
</file>

<file path=ppt/tableStyles.xml><?xml version="1.0" encoding="utf-8"?>
<a:tblStyleLst xmlns:a="http://schemas.openxmlformats.org/drawingml/2006/main" def="{83D008C8-804C-4988-870A-C81797E36DED}">
  <a:tblStyle styleId="{83D008C8-804C-4988-870A-C81797E36DED}" styleName="Table_0">
    <a:wholeTbl>
      <a:tcTxStyle b="off" i="off">
        <a:font>
          <a:latin typeface="나눔스퀘어"/>
          <a:ea typeface="나눔스퀘어"/>
          <a:cs typeface="나눔스퀘어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스퀘어"/>
          <a:ea typeface="나눔스퀘어"/>
          <a:cs typeface="나눔스퀘어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스퀘어"/>
          <a:ea typeface="나눔스퀘어"/>
          <a:cs typeface="나눔스퀘어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스퀘어"/>
          <a:ea typeface="나눔스퀘어"/>
          <a:cs typeface="나눔스퀘어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스퀘어"/>
          <a:ea typeface="나눔스퀘어"/>
          <a:cs typeface="나눔스퀘어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98645D-1D6D-46B9-B2A4-5219FCFA67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>
        <p:guide orient="horz" pos="2160"/>
        <p:guide pos="3840"/>
        <p:guide orient="horz" pos="118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185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41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da9e153b8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0da9e153b8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738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da9e153b8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0da9e153b8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98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50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da9e153b8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0da9e153b8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6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da9e153b8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0da9e153b8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3086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da9e153b8_4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0da9e153b8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934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da9e153b8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0da9e153b8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924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da9e153b8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0da9e153b8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27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da9e153b8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0da9e153b8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30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2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13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67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69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da9e153b8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0da9e153b8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01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da9e153b8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0da9e153b8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4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da9e153b8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0da9e153b8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9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c64225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dfc64225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13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D2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>
  <p:cSld name="세로 제목 및 텍스트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D2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390524" y="828674"/>
            <a:ext cx="11410952" cy="6029325"/>
          </a:xfrm>
          <a:prstGeom prst="round2SameRect">
            <a:avLst>
              <a:gd name="adj1" fmla="val 2486"/>
              <a:gd name="adj2" fmla="val 0"/>
            </a:avLst>
          </a:prstGeom>
          <a:solidFill>
            <a:schemeClr val="lt1"/>
          </a:solidFill>
          <a:ln>
            <a:noFill/>
          </a:ln>
          <a:effectLst>
            <a:outerShdw blurRad="330200" sx="102000" sy="102000" algn="ctr" rotWithShape="0">
              <a:srgbClr val="85B3D5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 flipH="1">
            <a:off x="342898" y="1081346"/>
            <a:ext cx="3130453" cy="461704"/>
          </a:xfrm>
          <a:custGeom>
            <a:avLst/>
            <a:gdLst/>
            <a:ahLst/>
            <a:cxnLst/>
            <a:rect l="l" t="t" r="r" b="b"/>
            <a:pathLst>
              <a:path w="2804867" h="413684" extrusionOk="0">
                <a:moveTo>
                  <a:pt x="2804867" y="0"/>
                </a:moveTo>
                <a:lnTo>
                  <a:pt x="291084" y="0"/>
                </a:lnTo>
                <a:lnTo>
                  <a:pt x="163861" y="0"/>
                </a:lnTo>
                <a:cubicBezTo>
                  <a:pt x="147933" y="0"/>
                  <a:pt x="133028" y="7623"/>
                  <a:pt x="123699" y="20479"/>
                </a:cubicBezTo>
                <a:lnTo>
                  <a:pt x="9470" y="177602"/>
                </a:lnTo>
                <a:lnTo>
                  <a:pt x="0" y="206794"/>
                </a:lnTo>
                <a:lnTo>
                  <a:pt x="0" y="206805"/>
                </a:lnTo>
                <a:lnTo>
                  <a:pt x="9470" y="236082"/>
                </a:lnTo>
                <a:lnTo>
                  <a:pt x="123699" y="393205"/>
                </a:lnTo>
                <a:cubicBezTo>
                  <a:pt x="133028" y="406061"/>
                  <a:pt x="148047" y="413684"/>
                  <a:pt x="163861" y="413684"/>
                </a:cubicBezTo>
                <a:lnTo>
                  <a:pt x="291084" y="413684"/>
                </a:lnTo>
                <a:lnTo>
                  <a:pt x="2804867" y="413684"/>
                </a:lnTo>
                <a:close/>
              </a:path>
            </a:pathLst>
          </a:custGeom>
          <a:solidFill>
            <a:srgbClr val="0C6CB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28650" y="344991"/>
            <a:ext cx="10925175" cy="43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5994"/>
              </a:buClr>
              <a:buSzPts val="2400"/>
              <a:buNone/>
              <a:defRPr sz="2400" i="0" u="none" strike="noStrike" cap="none">
                <a:solidFill>
                  <a:srgbClr val="0A59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 flipH="1">
            <a:off x="870582" y="889885"/>
            <a:ext cx="3778251" cy="389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템인트 프레젠테이션 템플릿 저작권</a:t>
            </a:r>
            <a:endParaRPr sz="16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/>
        </p:nvSpPr>
        <p:spPr>
          <a:xfrm flipH="1">
            <a:off x="870582" y="1446347"/>
            <a:ext cx="10217154" cy="142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본 템플릿에 제공되는 디자인 재산권은 템인트(quiethee8) 이 소유하고 있습니다.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어떠한 경우에도 템인트 템플릿 및 디자인을 유료로 복제, 판매하는 것은 금지하며, 재배포를 금지합니다. </a:t>
            </a:r>
            <a:br>
              <a:rPr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rgbClr val="262A61"/>
                </a:solidFill>
                <a:latin typeface="Arial"/>
                <a:ea typeface="Arial"/>
                <a:cs typeface="Arial"/>
                <a:sym typeface="Arial"/>
              </a:rPr>
              <a:t>본 프레젠테이션은 비영리, 비상업적인 목적으로만 사용 가능합니다. 또한 홍보 목적이 아닌 내부 자료로는 사용 가능합니다.</a:t>
            </a:r>
            <a:br>
              <a:rPr lang="ko-KR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200">
                <a:solidFill>
                  <a:srgbClr val="262A61"/>
                </a:solidFill>
                <a:latin typeface="Arial"/>
                <a:ea typeface="Arial"/>
                <a:cs typeface="Arial"/>
                <a:sym typeface="Arial"/>
              </a:rPr>
              <a:t>상업적, 영리적, 홍보목적인 경우에는 구매 후 사용 가능합니다. 상업적, 영리목적일 시에는 블로그 혹은 메일로 연락 주시길 바랍니다.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이는 다운받는 블로그에도 기재되어 있으며 다운받고 사용시에 동의한 것으로 간주합니다. </a:t>
            </a:r>
            <a:endParaRPr/>
          </a:p>
        </p:txBody>
      </p:sp>
      <p:graphicFrame>
        <p:nvGraphicFramePr>
          <p:cNvPr id="21" name="Google Shape;21;p4"/>
          <p:cNvGraphicFramePr/>
          <p:nvPr/>
        </p:nvGraphicFramePr>
        <p:xfrm>
          <a:off x="870582" y="319517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{83D008C8-804C-4988-870A-C81797E36DED}</a:tableStyleId>
              </a:tblPr>
              <a:tblGrid>
                <a:gridCol w="112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CC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허용범위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CC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사용금지(예시)</a:t>
                      </a:r>
                      <a:endParaRPr sz="120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C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학생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학교 과제, 학교 내부 발표용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공모전 출품 금지[문의가능]</a:t>
                      </a:r>
                      <a:endParaRPr sz="120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내부자료, 보안용 자료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대외용 발표, 방송, 행사, 프로모션 등의 홍보자료 사용 금지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학교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학교 내부 강의자료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대외용 발표 자료 및 강의자료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내부자료, 보안용 자료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대외용 발표, 방송, 행사, 프로모션 등 사용 금지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 사용 부분에는 문의 바랍니다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AD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7668" r="-4128"/>
          <a:stretch/>
        </p:blipFill>
        <p:spPr>
          <a:xfrm>
            <a:off x="0" y="0"/>
            <a:ext cx="6353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6122825" y="0"/>
            <a:ext cx="6069300" cy="6858000"/>
          </a:xfrm>
          <a:prstGeom prst="roundRect">
            <a:avLst>
              <a:gd name="adj" fmla="val 633"/>
            </a:avLst>
          </a:pr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6842722" y="5199729"/>
            <a:ext cx="4720399" cy="579063"/>
          </a:xfrm>
          <a:custGeom>
            <a:avLst/>
            <a:gdLst/>
            <a:ahLst/>
            <a:cxnLst/>
            <a:rect l="l" t="t" r="r" b="b"/>
            <a:pathLst>
              <a:path w="5410200" h="663682" extrusionOk="0">
                <a:moveTo>
                  <a:pt x="262885" y="0"/>
                </a:moveTo>
                <a:lnTo>
                  <a:pt x="466992" y="0"/>
                </a:lnTo>
                <a:lnTo>
                  <a:pt x="910298" y="0"/>
                </a:lnTo>
                <a:lnTo>
                  <a:pt x="4499902" y="0"/>
                </a:lnTo>
                <a:lnTo>
                  <a:pt x="4943209" y="0"/>
                </a:lnTo>
                <a:lnTo>
                  <a:pt x="5147315" y="0"/>
                </a:lnTo>
                <a:cubicBezTo>
                  <a:pt x="5172868" y="0"/>
                  <a:pt x="5196781" y="12230"/>
                  <a:pt x="5211747" y="32855"/>
                </a:cubicBezTo>
                <a:lnTo>
                  <a:pt x="5395007" y="284931"/>
                </a:lnTo>
                <a:lnTo>
                  <a:pt x="5410200" y="331764"/>
                </a:lnTo>
                <a:lnTo>
                  <a:pt x="5410200" y="331782"/>
                </a:lnTo>
                <a:lnTo>
                  <a:pt x="5395007" y="378751"/>
                </a:lnTo>
                <a:lnTo>
                  <a:pt x="5211747" y="630827"/>
                </a:lnTo>
                <a:cubicBezTo>
                  <a:pt x="5196781" y="651452"/>
                  <a:pt x="5172685" y="663682"/>
                  <a:pt x="5147315" y="663682"/>
                </a:cubicBezTo>
                <a:lnTo>
                  <a:pt x="4943209" y="663682"/>
                </a:lnTo>
                <a:lnTo>
                  <a:pt x="4499902" y="663682"/>
                </a:lnTo>
                <a:lnTo>
                  <a:pt x="910298" y="663682"/>
                </a:lnTo>
                <a:lnTo>
                  <a:pt x="466992" y="663682"/>
                </a:lnTo>
                <a:lnTo>
                  <a:pt x="262885" y="663682"/>
                </a:lnTo>
                <a:cubicBezTo>
                  <a:pt x="237515" y="663682"/>
                  <a:pt x="213420" y="651452"/>
                  <a:pt x="198453" y="630827"/>
                </a:cubicBezTo>
                <a:lnTo>
                  <a:pt x="15193" y="378751"/>
                </a:lnTo>
                <a:lnTo>
                  <a:pt x="0" y="331782"/>
                </a:lnTo>
                <a:lnTo>
                  <a:pt x="0" y="331764"/>
                </a:lnTo>
                <a:lnTo>
                  <a:pt x="15193" y="284931"/>
                </a:lnTo>
                <a:lnTo>
                  <a:pt x="198453" y="32855"/>
                </a:lnTo>
                <a:cubicBezTo>
                  <a:pt x="213420" y="12230"/>
                  <a:pt x="237332" y="0"/>
                  <a:pt x="262885" y="0"/>
                </a:cubicBezTo>
                <a:close/>
              </a:path>
            </a:pathLst>
          </a:custGeom>
          <a:solidFill>
            <a:srgbClr val="85B3D5"/>
          </a:solidFill>
          <a:ln>
            <a:noFill/>
          </a:ln>
        </p:spPr>
        <p:txBody>
          <a:bodyPr spcFirstLastPara="1" wrap="square" lIns="91425" tIns="1080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lt1"/>
                </a:solidFill>
              </a:rPr>
              <a:t>멀티캠퍼스 세미 프로젝트</a:t>
            </a: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7142226" y="5879799"/>
            <a:ext cx="41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/>
              <a:t>1조 지현주, 문태준, 원다희, 허수빈</a:t>
            </a:r>
            <a:endParaRPr sz="2000" b="1" i="0" u="none" strike="noStrike" cap="none">
              <a:solidFill>
                <a:srgbClr val="2584C6"/>
              </a:solidFill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775" y="298625"/>
            <a:ext cx="4506300" cy="4506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-9175" y="0"/>
            <a:ext cx="6132000" cy="6858000"/>
          </a:xfrm>
          <a:prstGeom prst="rect">
            <a:avLst/>
          </a:prstGeom>
          <a:solidFill>
            <a:srgbClr val="000000">
              <a:alpha val="25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/>
        </p:nvSpPr>
        <p:spPr>
          <a:xfrm>
            <a:off x="474270" y="1170208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기능 설계 Flow</a:t>
            </a:r>
            <a:endParaRPr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3C435BE-4931-FA9F-0859-8F1428E65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17" y="1170208"/>
            <a:ext cx="9866812" cy="5573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/>
        </p:nvSpPr>
        <p:spPr>
          <a:xfrm>
            <a:off x="474270" y="1170309"/>
            <a:ext cx="2380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1800" b="1">
                <a:solidFill>
                  <a:srgbClr val="FFFFFF"/>
                </a:solidFill>
              </a:rPr>
              <a:t>화면 설계도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910DC-3A73-E41E-B62F-B700D9A2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47" y="2370708"/>
            <a:ext cx="9825706" cy="38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0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628650" y="344488"/>
            <a:ext cx="10925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5994"/>
              </a:buClr>
              <a:buSzPts val="2400"/>
              <a:buNone/>
            </a:pPr>
            <a:r>
              <a:rPr lang="ko-KR"/>
              <a:t>DB 설계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500495" y="1159858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테이블 분석</a:t>
            </a:r>
            <a:endParaRPr/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l="8264" t="10074" r="8506" b="13256"/>
          <a:stretch/>
        </p:blipFill>
        <p:spPr>
          <a:xfrm>
            <a:off x="2592424" y="1827628"/>
            <a:ext cx="6997551" cy="4623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628650" y="344488"/>
            <a:ext cx="10925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5994"/>
              </a:buClr>
              <a:buSzPts val="2400"/>
              <a:buNone/>
            </a:pPr>
            <a:r>
              <a:rPr lang="ko-KR"/>
              <a:t>DB 설계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500495" y="1159858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API 설계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1333500" y="2045107"/>
            <a:ext cx="3582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Member API</a:t>
            </a:r>
            <a:endParaRPr sz="2800">
              <a:solidFill>
                <a:schemeClr val="dk1"/>
              </a:solidFill>
            </a:endParaRPr>
          </a:p>
        </p:txBody>
      </p:sp>
      <p:graphicFrame>
        <p:nvGraphicFramePr>
          <p:cNvPr id="147" name="Google Shape;147;p14"/>
          <p:cNvGraphicFramePr/>
          <p:nvPr>
            <p:extLst>
              <p:ext uri="{D42A27DB-BD31-4B8C-83A1-F6EECF244321}">
                <p14:modId xmlns:p14="http://schemas.microsoft.com/office/powerpoint/2010/main" val="2585231442"/>
              </p:ext>
            </p:extLst>
          </p:nvPr>
        </p:nvGraphicFramePr>
        <p:xfrm>
          <a:off x="1409700" y="2630807"/>
          <a:ext cx="9556800" cy="3619945"/>
        </p:xfrm>
        <a:graphic>
          <a:graphicData uri="http://schemas.openxmlformats.org/drawingml/2006/table">
            <a:tbl>
              <a:tblPr>
                <a:noFill/>
                <a:tableStyleId>{E198645D-1D6D-46B9-B2A4-5219FCFA6704}</a:tableStyleId>
              </a:tblPr>
              <a:tblGrid>
                <a:gridCol w="31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 err="1"/>
                        <a:t>method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URL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회원가입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/tripvibe/signup</a:t>
                      </a:r>
                      <a:endParaRPr sz="1350">
                        <a:solidFill>
                          <a:srgbClr val="98C36C"/>
                        </a:solidFill>
                        <a:highlight>
                          <a:srgbClr val="282C34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로그인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/tripvibe/signin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b="1" dirty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POST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tripvibe</a:t>
                      </a: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signout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b="1" dirty="0"/>
                        <a:t>세션 확인</a:t>
                      </a:r>
                      <a:endParaRPr b="1"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/>
                        <a:t>GET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tripvibe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checksession</a:t>
                      </a:r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508641556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회원 정보 조회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GET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/tripvibe/mypage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회원 정보 수정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PUT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tripvibe</a:t>
                      </a: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mypage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/>
                        <a:t>회원 탈퇴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DELETE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tripvibe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594471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628650" y="344488"/>
            <a:ext cx="10925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5994"/>
              </a:buClr>
              <a:buSzPts val="2400"/>
              <a:buNone/>
            </a:pPr>
            <a:r>
              <a:rPr lang="ko-KR"/>
              <a:t>DB 설계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00495" y="1159858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API 설계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1347850" y="2217681"/>
            <a:ext cx="3582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dk1"/>
                </a:solidFill>
              </a:rPr>
              <a:t>Review</a:t>
            </a:r>
            <a:r>
              <a:rPr lang="ko-KR" sz="2800" dirty="0">
                <a:solidFill>
                  <a:schemeClr val="dk1"/>
                </a:solidFill>
              </a:rPr>
              <a:t> API</a:t>
            </a:r>
            <a:endParaRPr sz="2800" dirty="0">
              <a:solidFill>
                <a:schemeClr val="dk1"/>
              </a:solidFill>
            </a:endParaRPr>
          </a:p>
        </p:txBody>
      </p:sp>
      <p:graphicFrame>
        <p:nvGraphicFramePr>
          <p:cNvPr id="155" name="Google Shape;155;p15"/>
          <p:cNvGraphicFramePr/>
          <p:nvPr>
            <p:extLst>
              <p:ext uri="{D42A27DB-BD31-4B8C-83A1-F6EECF244321}">
                <p14:modId xmlns:p14="http://schemas.microsoft.com/office/powerpoint/2010/main" val="3016522307"/>
              </p:ext>
            </p:extLst>
          </p:nvPr>
        </p:nvGraphicFramePr>
        <p:xfrm>
          <a:off x="1393800" y="2767818"/>
          <a:ext cx="9556800" cy="3168120"/>
        </p:xfrm>
        <a:graphic>
          <a:graphicData uri="http://schemas.openxmlformats.org/drawingml/2006/table">
            <a:tbl>
              <a:tblPr>
                <a:noFill/>
                <a:tableStyleId>{E198645D-1D6D-46B9-B2A4-5219FCFA6704}</a:tableStyleId>
              </a:tblPr>
              <a:tblGrid>
                <a:gridCol w="31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요청방식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URL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리뷰 목록 조회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GET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/tripvibe/reviewlist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 dirty="0"/>
                        <a:t>리뷰 상세 조회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GET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tripvibe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/review/detail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95947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리뷰 등록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POST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tripvibe</a:t>
                      </a: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review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리뷰 수정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PUT</a:t>
                      </a:r>
                      <a:endParaRPr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tripvibe</a:t>
                      </a: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review</a:t>
                      </a: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detail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리뷰 삭제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DELETE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tripvibe</a:t>
                      </a:r>
                      <a:r>
                        <a:rPr lang="ko-KR" dirty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dirty="0" err="1">
                          <a:solidFill>
                            <a:schemeClr val="dk1"/>
                          </a:solidFill>
                        </a:rPr>
                        <a:t>review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 dirty="0"/>
                        <a:t>사용자 리뷰 목록 조회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GET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dirty="0"/>
                        <a:t>/</a:t>
                      </a:r>
                      <a:r>
                        <a:rPr lang="ko-KR" dirty="0" err="1"/>
                        <a:t>tripvibe</a:t>
                      </a:r>
                      <a:r>
                        <a:rPr lang="ko-KR" dirty="0"/>
                        <a:t>/</a:t>
                      </a:r>
                      <a:r>
                        <a:rPr lang="ko-KR" dirty="0" err="1"/>
                        <a:t>myreviewlist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500495" y="1159858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기능 시연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4F6BF-AF08-C271-2BFC-D583DEAAA948}"/>
              </a:ext>
            </a:extLst>
          </p:cNvPr>
          <p:cNvSpPr txBox="1"/>
          <p:nvPr/>
        </p:nvSpPr>
        <p:spPr>
          <a:xfrm>
            <a:off x="990600" y="2090057"/>
            <a:ext cx="25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+mn-ea"/>
                <a:ea typeface="+mn-ea"/>
              </a:rPr>
              <a:t>따로 첨부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6096000" y="0"/>
            <a:ext cx="6132000" cy="6858000"/>
          </a:xfrm>
          <a:prstGeom prst="roundRect">
            <a:avLst>
              <a:gd name="adj" fmla="val 633"/>
            </a:avLst>
          </a:prstGeom>
          <a:solidFill>
            <a:schemeClr val="lt1"/>
          </a:solidFill>
          <a:ln w="28575" cap="flat" cmpd="sng">
            <a:solidFill>
              <a:srgbClr val="B7D2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92700" y="659875"/>
            <a:ext cx="39378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>
                <a:solidFill>
                  <a:schemeClr val="lt1"/>
                </a:solidFill>
              </a:rPr>
              <a:t>✍️회고</a:t>
            </a:r>
            <a:endParaRPr sz="5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755100" y="2078250"/>
            <a:ext cx="11595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i="1">
                <a:solidFill>
                  <a:schemeClr val="dk1"/>
                </a:solidFill>
              </a:rPr>
              <a:t>Keep</a:t>
            </a:r>
            <a:endParaRPr sz="2800" i="1">
              <a:solidFill>
                <a:schemeClr val="dk1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73925" y="3866988"/>
            <a:ext cx="16461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i="1">
                <a:solidFill>
                  <a:schemeClr val="dk1"/>
                </a:solidFill>
              </a:rPr>
              <a:t>Problem</a:t>
            </a:r>
            <a:endParaRPr sz="2800" i="1">
              <a:solidFill>
                <a:schemeClr val="dk1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866400" y="5655750"/>
            <a:ext cx="9369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i="1">
                <a:solidFill>
                  <a:schemeClr val="dk1"/>
                </a:solidFill>
              </a:rPr>
              <a:t>Try</a:t>
            </a:r>
            <a:endParaRPr sz="2800" i="1">
              <a:solidFill>
                <a:schemeClr val="dk1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2364975" y="1664100"/>
            <a:ext cx="9193800" cy="162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dirty="0" err="1">
                <a:solidFill>
                  <a:schemeClr val="dk1"/>
                </a:solidFill>
              </a:rPr>
              <a:t>Figma</a:t>
            </a:r>
            <a:r>
              <a:rPr lang="ko-KR" dirty="0">
                <a:solidFill>
                  <a:schemeClr val="dk1"/>
                </a:solidFill>
              </a:rPr>
              <a:t>, </a:t>
            </a:r>
            <a:r>
              <a:rPr lang="ko-KR" dirty="0" err="1">
                <a:solidFill>
                  <a:schemeClr val="dk1"/>
                </a:solidFill>
              </a:rPr>
              <a:t>Notion으로</a:t>
            </a:r>
            <a:r>
              <a:rPr lang="ko-KR" dirty="0">
                <a:solidFill>
                  <a:schemeClr val="dk1"/>
                </a:solidFill>
              </a:rPr>
              <a:t> 프로젝트 자료와 아이디어를 체계적으로 정리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dirty="0" err="1">
                <a:solidFill>
                  <a:schemeClr val="dk1"/>
                </a:solidFill>
              </a:rPr>
              <a:t>Discord로</a:t>
            </a:r>
            <a:r>
              <a:rPr lang="ko-KR" dirty="0">
                <a:solidFill>
                  <a:schemeClr val="dk1"/>
                </a:solidFill>
              </a:rPr>
              <a:t> 팀원들과 활발하게 즉각적으로 피드백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dirty="0">
                <a:solidFill>
                  <a:schemeClr val="dk1"/>
                </a:solidFill>
              </a:rPr>
              <a:t>원활한 코드 관리를 위해 GitHub 활용</a:t>
            </a:r>
            <a:endParaRPr dirty="0"/>
          </a:p>
        </p:txBody>
      </p:sp>
      <p:sp>
        <p:nvSpPr>
          <p:cNvPr id="176" name="Google Shape;176;p18"/>
          <p:cNvSpPr/>
          <p:nvPr/>
        </p:nvSpPr>
        <p:spPr>
          <a:xfrm>
            <a:off x="2364975" y="3412950"/>
            <a:ext cx="9193800" cy="162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dirty="0" err="1">
                <a:solidFill>
                  <a:schemeClr val="dk1"/>
                </a:solidFill>
              </a:rPr>
              <a:t>Spring</a:t>
            </a:r>
            <a:r>
              <a:rPr lang="ko-KR" dirty="0">
                <a:solidFill>
                  <a:schemeClr val="dk1"/>
                </a:solidFill>
              </a:rPr>
              <a:t> </a:t>
            </a:r>
            <a:r>
              <a:rPr lang="ko-KR" dirty="0" err="1">
                <a:solidFill>
                  <a:schemeClr val="dk1"/>
                </a:solidFill>
              </a:rPr>
              <a:t>Security</a:t>
            </a:r>
            <a:r>
              <a:rPr lang="ko-KR" dirty="0">
                <a:solidFill>
                  <a:schemeClr val="dk1"/>
                </a:solidFill>
              </a:rPr>
              <a:t> </a:t>
            </a:r>
            <a:r>
              <a:rPr lang="ko-KR" dirty="0" err="1">
                <a:solidFill>
                  <a:schemeClr val="dk1"/>
                </a:solidFill>
              </a:rPr>
              <a:t>를</a:t>
            </a:r>
            <a:r>
              <a:rPr lang="ko-KR" dirty="0">
                <a:solidFill>
                  <a:schemeClr val="dk1"/>
                </a:solidFill>
              </a:rPr>
              <a:t> 사용한 JWT </a:t>
            </a:r>
            <a:r>
              <a:rPr lang="ko-KR" dirty="0" err="1">
                <a:solidFill>
                  <a:schemeClr val="dk1"/>
                </a:solidFill>
              </a:rPr>
              <a:t>Token</a:t>
            </a:r>
            <a:r>
              <a:rPr lang="ko-KR" dirty="0">
                <a:solidFill>
                  <a:schemeClr val="dk1"/>
                </a:solidFill>
              </a:rPr>
              <a:t> 로그인, 회원가입 구현 실패</a:t>
            </a:r>
            <a:endParaRPr lang="en-US" altLang="ko-KR" dirty="0">
              <a:solidFill>
                <a:schemeClr val="dk1"/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 dirty="0" err="1">
                <a:solidFill>
                  <a:schemeClr val="dk1"/>
                </a:solidFill>
              </a:rPr>
              <a:t>Setter의</a:t>
            </a:r>
            <a:r>
              <a:rPr lang="ko-KR" dirty="0">
                <a:solidFill>
                  <a:schemeClr val="dk1"/>
                </a:solidFill>
              </a:rPr>
              <a:t> 무분별한 호출. </a:t>
            </a:r>
            <a:r>
              <a:rPr lang="ko-KR" dirty="0" err="1">
                <a:solidFill>
                  <a:schemeClr val="dk1"/>
                </a:solidFill>
              </a:rPr>
              <a:t>Setter를</a:t>
            </a:r>
            <a:r>
              <a:rPr lang="ko-KR" dirty="0">
                <a:solidFill>
                  <a:schemeClr val="dk1"/>
                </a:solidFill>
              </a:rPr>
              <a:t> 열어두면 나중에 엔티티가 어떤 사유로 변경이 되는지 추적하기 힘듦 </a:t>
            </a:r>
            <a:endParaRPr dirty="0"/>
          </a:p>
        </p:txBody>
      </p:sp>
      <p:sp>
        <p:nvSpPr>
          <p:cNvPr id="177" name="Google Shape;177;p18"/>
          <p:cNvSpPr/>
          <p:nvPr/>
        </p:nvSpPr>
        <p:spPr>
          <a:xfrm>
            <a:off x="2364975" y="5161800"/>
            <a:ext cx="9193800" cy="162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Spring Security 를 사용한 JWT Token 을 이용한 로그인, 회원가입 구현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카테고리로 지역별 분류 및 좋아요와 댓글 기능 추가를 통한 분류 방식 추가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JUnit 테스트케이스 적극 사용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원격 DB 사용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AWS S3로 이미지 업로드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-KR">
                <a:solidFill>
                  <a:schemeClr val="dk1"/>
                </a:solidFill>
              </a:rPr>
              <a:t>팀원들과 스터디, 모각코를 통한 꾸준한 공부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73920" y="1170208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kpt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6096000" y="0"/>
            <a:ext cx="6132000" cy="6858000"/>
          </a:xfrm>
          <a:prstGeom prst="roundRect">
            <a:avLst>
              <a:gd name="adj" fmla="val 633"/>
            </a:avLst>
          </a:prstGeom>
          <a:solidFill>
            <a:schemeClr val="lt1"/>
          </a:solidFill>
          <a:ln w="28575" cap="flat" cmpd="sng">
            <a:solidFill>
              <a:srgbClr val="B7D2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92700" y="618450"/>
            <a:ext cx="39378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lt1"/>
                </a:solidFill>
              </a:rPr>
              <a:t>🙋</a:t>
            </a:r>
            <a:r>
              <a:rPr lang="ko-KR" sz="5000" b="1" dirty="0" err="1">
                <a:solidFill>
                  <a:schemeClr val="lt1"/>
                </a:solidFill>
              </a:rPr>
              <a:t>QnA</a:t>
            </a:r>
            <a:endParaRPr sz="5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24645" y="1170883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목차</a:t>
            </a: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803245" y="2173595"/>
            <a:ext cx="753854" cy="672734"/>
            <a:chOff x="850238" y="1848607"/>
            <a:chExt cx="236570" cy="236570"/>
          </a:xfrm>
        </p:grpSpPr>
        <p:sp>
          <p:nvSpPr>
            <p:cNvPr id="38" name="Google Shape;38;p6"/>
            <p:cNvSpPr/>
            <p:nvPr/>
          </p:nvSpPr>
          <p:spPr>
            <a:xfrm>
              <a:off x="850238" y="1848607"/>
              <a:ext cx="236570" cy="236570"/>
            </a:xfrm>
            <a:custGeom>
              <a:avLst/>
              <a:gdLst/>
              <a:ahLst/>
              <a:cxnLst/>
              <a:rect l="l" t="t" r="r" b="b"/>
              <a:pathLst>
                <a:path w="310495" h="310495" extrusionOk="0">
                  <a:moveTo>
                    <a:pt x="155248" y="0"/>
                  </a:moveTo>
                  <a:cubicBezTo>
                    <a:pt x="240997" y="0"/>
                    <a:pt x="310495" y="69644"/>
                    <a:pt x="310495" y="155248"/>
                  </a:cubicBezTo>
                  <a:cubicBezTo>
                    <a:pt x="310495" y="240997"/>
                    <a:pt x="240851" y="310495"/>
                    <a:pt x="155248" y="310495"/>
                  </a:cubicBezTo>
                  <a:cubicBezTo>
                    <a:pt x="69499" y="310495"/>
                    <a:pt x="0" y="240852"/>
                    <a:pt x="0" y="155248"/>
                  </a:cubicBezTo>
                  <a:cubicBezTo>
                    <a:pt x="0" y="69644"/>
                    <a:pt x="69499" y="0"/>
                    <a:pt x="155248" y="0"/>
                  </a:cubicBezTo>
                  <a:lnTo>
                    <a:pt x="155248" y="0"/>
                  </a:lnTo>
                  <a:close/>
                </a:path>
              </a:pathLst>
            </a:custGeom>
            <a:solidFill>
              <a:srgbClr val="2584C6"/>
            </a:solidFill>
            <a:ln>
              <a:noFill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893543" y="1912357"/>
              <a:ext cx="149961" cy="109070"/>
            </a:xfrm>
            <a:custGeom>
              <a:avLst/>
              <a:gdLst/>
              <a:ahLst/>
              <a:cxnLst/>
              <a:rect l="l" t="t" r="r" b="b"/>
              <a:pathLst>
                <a:path w="209502" h="152376" extrusionOk="0">
                  <a:moveTo>
                    <a:pt x="85701" y="152376"/>
                  </a:moveTo>
                  <a:cubicBezTo>
                    <a:pt x="78367" y="152376"/>
                    <a:pt x="71033" y="149614"/>
                    <a:pt x="65508" y="143994"/>
                  </a:cubicBezTo>
                  <a:lnTo>
                    <a:pt x="8358" y="86844"/>
                  </a:lnTo>
                  <a:cubicBezTo>
                    <a:pt x="-2786" y="75700"/>
                    <a:pt x="-2786" y="57602"/>
                    <a:pt x="8358" y="46458"/>
                  </a:cubicBezTo>
                  <a:cubicBezTo>
                    <a:pt x="19502" y="35314"/>
                    <a:pt x="37600" y="35314"/>
                    <a:pt x="48744" y="46458"/>
                  </a:cubicBezTo>
                  <a:lnTo>
                    <a:pt x="85701" y="83415"/>
                  </a:lnTo>
                  <a:lnTo>
                    <a:pt x="160758" y="8358"/>
                  </a:lnTo>
                  <a:cubicBezTo>
                    <a:pt x="171902" y="-2786"/>
                    <a:pt x="190000" y="-2786"/>
                    <a:pt x="201144" y="8358"/>
                  </a:cubicBezTo>
                  <a:cubicBezTo>
                    <a:pt x="212288" y="19502"/>
                    <a:pt x="212288" y="37600"/>
                    <a:pt x="201144" y="48744"/>
                  </a:cubicBezTo>
                  <a:lnTo>
                    <a:pt x="105894" y="143994"/>
                  </a:lnTo>
                  <a:cubicBezTo>
                    <a:pt x="100370" y="149614"/>
                    <a:pt x="93035" y="152376"/>
                    <a:pt x="85701" y="1523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C6CB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6"/>
          <p:cNvSpPr txBox="1"/>
          <p:nvPr/>
        </p:nvSpPr>
        <p:spPr>
          <a:xfrm>
            <a:off x="1816529" y="2249113"/>
            <a:ext cx="38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3000" b="1" dirty="0"/>
              <a:t>프로젝트 개요</a:t>
            </a:r>
            <a:endParaRPr sz="3000" dirty="0">
              <a:solidFill>
                <a:srgbClr val="2584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6"/>
          <p:cNvGrpSpPr/>
          <p:nvPr/>
        </p:nvGrpSpPr>
        <p:grpSpPr>
          <a:xfrm>
            <a:off x="802958" y="3320970"/>
            <a:ext cx="754435" cy="673253"/>
            <a:chOff x="850238" y="1848607"/>
            <a:chExt cx="236752" cy="236752"/>
          </a:xfrm>
        </p:grpSpPr>
        <p:sp>
          <p:nvSpPr>
            <p:cNvPr id="42" name="Google Shape;42;p6"/>
            <p:cNvSpPr/>
            <p:nvPr/>
          </p:nvSpPr>
          <p:spPr>
            <a:xfrm>
              <a:off x="850238" y="1848607"/>
              <a:ext cx="236752" cy="236752"/>
            </a:xfrm>
            <a:custGeom>
              <a:avLst/>
              <a:gdLst/>
              <a:ahLst/>
              <a:cxnLst/>
              <a:rect l="l" t="t" r="r" b="b"/>
              <a:pathLst>
                <a:path w="310495" h="310495" extrusionOk="0">
                  <a:moveTo>
                    <a:pt x="155248" y="0"/>
                  </a:moveTo>
                  <a:cubicBezTo>
                    <a:pt x="240997" y="0"/>
                    <a:pt x="310495" y="69644"/>
                    <a:pt x="310495" y="155248"/>
                  </a:cubicBezTo>
                  <a:cubicBezTo>
                    <a:pt x="310495" y="240997"/>
                    <a:pt x="240851" y="310495"/>
                    <a:pt x="155248" y="310495"/>
                  </a:cubicBezTo>
                  <a:cubicBezTo>
                    <a:pt x="69499" y="310495"/>
                    <a:pt x="0" y="240852"/>
                    <a:pt x="0" y="155248"/>
                  </a:cubicBezTo>
                  <a:cubicBezTo>
                    <a:pt x="0" y="69644"/>
                    <a:pt x="69499" y="0"/>
                    <a:pt x="155248" y="0"/>
                  </a:cubicBezTo>
                  <a:lnTo>
                    <a:pt x="155248" y="0"/>
                  </a:lnTo>
                  <a:close/>
                </a:path>
              </a:pathLst>
            </a:custGeom>
            <a:solidFill>
              <a:srgbClr val="2584C6"/>
            </a:solidFill>
            <a:ln>
              <a:noFill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93543" y="1912357"/>
              <a:ext cx="149794" cy="108949"/>
            </a:xfrm>
            <a:custGeom>
              <a:avLst/>
              <a:gdLst/>
              <a:ahLst/>
              <a:cxnLst/>
              <a:rect l="l" t="t" r="r" b="b"/>
              <a:pathLst>
                <a:path w="209502" h="152376" extrusionOk="0">
                  <a:moveTo>
                    <a:pt x="85701" y="152376"/>
                  </a:moveTo>
                  <a:cubicBezTo>
                    <a:pt x="78367" y="152376"/>
                    <a:pt x="71033" y="149614"/>
                    <a:pt x="65508" y="143994"/>
                  </a:cubicBezTo>
                  <a:lnTo>
                    <a:pt x="8358" y="86844"/>
                  </a:lnTo>
                  <a:cubicBezTo>
                    <a:pt x="-2786" y="75700"/>
                    <a:pt x="-2786" y="57602"/>
                    <a:pt x="8358" y="46458"/>
                  </a:cubicBezTo>
                  <a:cubicBezTo>
                    <a:pt x="19502" y="35314"/>
                    <a:pt x="37600" y="35314"/>
                    <a:pt x="48744" y="46458"/>
                  </a:cubicBezTo>
                  <a:lnTo>
                    <a:pt x="85701" y="83415"/>
                  </a:lnTo>
                  <a:lnTo>
                    <a:pt x="160758" y="8358"/>
                  </a:lnTo>
                  <a:cubicBezTo>
                    <a:pt x="171902" y="-2786"/>
                    <a:pt x="190000" y="-2786"/>
                    <a:pt x="201144" y="8358"/>
                  </a:cubicBezTo>
                  <a:cubicBezTo>
                    <a:pt x="212288" y="19502"/>
                    <a:pt x="212288" y="37600"/>
                    <a:pt x="201144" y="48744"/>
                  </a:cubicBezTo>
                  <a:lnTo>
                    <a:pt x="105894" y="143994"/>
                  </a:lnTo>
                  <a:cubicBezTo>
                    <a:pt x="100370" y="149614"/>
                    <a:pt x="93035" y="152376"/>
                    <a:pt x="85701" y="1523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C6CB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802958" y="4463970"/>
            <a:ext cx="754435" cy="673253"/>
            <a:chOff x="850238" y="1848607"/>
            <a:chExt cx="236752" cy="236752"/>
          </a:xfrm>
        </p:grpSpPr>
        <p:sp>
          <p:nvSpPr>
            <p:cNvPr id="45" name="Google Shape;45;p6"/>
            <p:cNvSpPr/>
            <p:nvPr/>
          </p:nvSpPr>
          <p:spPr>
            <a:xfrm>
              <a:off x="850238" y="1848607"/>
              <a:ext cx="236752" cy="236752"/>
            </a:xfrm>
            <a:custGeom>
              <a:avLst/>
              <a:gdLst/>
              <a:ahLst/>
              <a:cxnLst/>
              <a:rect l="l" t="t" r="r" b="b"/>
              <a:pathLst>
                <a:path w="310495" h="310495" extrusionOk="0">
                  <a:moveTo>
                    <a:pt x="155248" y="0"/>
                  </a:moveTo>
                  <a:cubicBezTo>
                    <a:pt x="240997" y="0"/>
                    <a:pt x="310495" y="69644"/>
                    <a:pt x="310495" y="155248"/>
                  </a:cubicBezTo>
                  <a:cubicBezTo>
                    <a:pt x="310495" y="240997"/>
                    <a:pt x="240851" y="310495"/>
                    <a:pt x="155248" y="310495"/>
                  </a:cubicBezTo>
                  <a:cubicBezTo>
                    <a:pt x="69499" y="310495"/>
                    <a:pt x="0" y="240852"/>
                    <a:pt x="0" y="155248"/>
                  </a:cubicBezTo>
                  <a:cubicBezTo>
                    <a:pt x="0" y="69644"/>
                    <a:pt x="69499" y="0"/>
                    <a:pt x="155248" y="0"/>
                  </a:cubicBezTo>
                  <a:lnTo>
                    <a:pt x="155248" y="0"/>
                  </a:lnTo>
                  <a:close/>
                </a:path>
              </a:pathLst>
            </a:custGeom>
            <a:solidFill>
              <a:srgbClr val="2584C6"/>
            </a:solidFill>
            <a:ln>
              <a:noFill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893543" y="1912357"/>
              <a:ext cx="149794" cy="108949"/>
            </a:xfrm>
            <a:custGeom>
              <a:avLst/>
              <a:gdLst/>
              <a:ahLst/>
              <a:cxnLst/>
              <a:rect l="l" t="t" r="r" b="b"/>
              <a:pathLst>
                <a:path w="209502" h="152376" extrusionOk="0">
                  <a:moveTo>
                    <a:pt x="85701" y="152376"/>
                  </a:moveTo>
                  <a:cubicBezTo>
                    <a:pt x="78367" y="152376"/>
                    <a:pt x="71033" y="149614"/>
                    <a:pt x="65508" y="143994"/>
                  </a:cubicBezTo>
                  <a:lnTo>
                    <a:pt x="8358" y="86844"/>
                  </a:lnTo>
                  <a:cubicBezTo>
                    <a:pt x="-2786" y="75700"/>
                    <a:pt x="-2786" y="57602"/>
                    <a:pt x="8358" y="46458"/>
                  </a:cubicBezTo>
                  <a:cubicBezTo>
                    <a:pt x="19502" y="35314"/>
                    <a:pt x="37600" y="35314"/>
                    <a:pt x="48744" y="46458"/>
                  </a:cubicBezTo>
                  <a:lnTo>
                    <a:pt x="85701" y="83415"/>
                  </a:lnTo>
                  <a:lnTo>
                    <a:pt x="160758" y="8358"/>
                  </a:lnTo>
                  <a:cubicBezTo>
                    <a:pt x="171902" y="-2786"/>
                    <a:pt x="190000" y="-2786"/>
                    <a:pt x="201144" y="8358"/>
                  </a:cubicBezTo>
                  <a:cubicBezTo>
                    <a:pt x="212288" y="19502"/>
                    <a:pt x="212288" y="37600"/>
                    <a:pt x="201144" y="48744"/>
                  </a:cubicBezTo>
                  <a:lnTo>
                    <a:pt x="105894" y="143994"/>
                  </a:lnTo>
                  <a:cubicBezTo>
                    <a:pt x="100370" y="149614"/>
                    <a:pt x="93035" y="152376"/>
                    <a:pt x="85701" y="1523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C6CB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6"/>
          <p:cNvGrpSpPr/>
          <p:nvPr/>
        </p:nvGrpSpPr>
        <p:grpSpPr>
          <a:xfrm>
            <a:off x="802958" y="5606970"/>
            <a:ext cx="754435" cy="673253"/>
            <a:chOff x="850238" y="1848607"/>
            <a:chExt cx="236752" cy="236752"/>
          </a:xfrm>
        </p:grpSpPr>
        <p:sp>
          <p:nvSpPr>
            <p:cNvPr id="48" name="Google Shape;48;p6"/>
            <p:cNvSpPr/>
            <p:nvPr/>
          </p:nvSpPr>
          <p:spPr>
            <a:xfrm>
              <a:off x="850238" y="1848607"/>
              <a:ext cx="236752" cy="236752"/>
            </a:xfrm>
            <a:custGeom>
              <a:avLst/>
              <a:gdLst/>
              <a:ahLst/>
              <a:cxnLst/>
              <a:rect l="l" t="t" r="r" b="b"/>
              <a:pathLst>
                <a:path w="310495" h="310495" extrusionOk="0">
                  <a:moveTo>
                    <a:pt x="155248" y="0"/>
                  </a:moveTo>
                  <a:cubicBezTo>
                    <a:pt x="240997" y="0"/>
                    <a:pt x="310495" y="69644"/>
                    <a:pt x="310495" y="155248"/>
                  </a:cubicBezTo>
                  <a:cubicBezTo>
                    <a:pt x="310495" y="240997"/>
                    <a:pt x="240851" y="310495"/>
                    <a:pt x="155248" y="310495"/>
                  </a:cubicBezTo>
                  <a:cubicBezTo>
                    <a:pt x="69499" y="310495"/>
                    <a:pt x="0" y="240852"/>
                    <a:pt x="0" y="155248"/>
                  </a:cubicBezTo>
                  <a:cubicBezTo>
                    <a:pt x="0" y="69644"/>
                    <a:pt x="69499" y="0"/>
                    <a:pt x="155248" y="0"/>
                  </a:cubicBezTo>
                  <a:lnTo>
                    <a:pt x="155248" y="0"/>
                  </a:lnTo>
                  <a:close/>
                </a:path>
              </a:pathLst>
            </a:custGeom>
            <a:solidFill>
              <a:srgbClr val="2584C6"/>
            </a:solidFill>
            <a:ln>
              <a:noFill/>
            </a:ln>
          </p:spPr>
          <p:txBody>
            <a:bodyPr spcFirstLastPara="1" wrap="square" lIns="91425" tIns="18000" rIns="91425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endParaRPr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893543" y="1912357"/>
              <a:ext cx="149794" cy="108949"/>
            </a:xfrm>
            <a:custGeom>
              <a:avLst/>
              <a:gdLst/>
              <a:ahLst/>
              <a:cxnLst/>
              <a:rect l="l" t="t" r="r" b="b"/>
              <a:pathLst>
                <a:path w="209502" h="152376" extrusionOk="0">
                  <a:moveTo>
                    <a:pt x="85701" y="152376"/>
                  </a:moveTo>
                  <a:cubicBezTo>
                    <a:pt x="78367" y="152376"/>
                    <a:pt x="71033" y="149614"/>
                    <a:pt x="65508" y="143994"/>
                  </a:cubicBezTo>
                  <a:lnTo>
                    <a:pt x="8358" y="86844"/>
                  </a:lnTo>
                  <a:cubicBezTo>
                    <a:pt x="-2786" y="75700"/>
                    <a:pt x="-2786" y="57602"/>
                    <a:pt x="8358" y="46458"/>
                  </a:cubicBezTo>
                  <a:cubicBezTo>
                    <a:pt x="19502" y="35314"/>
                    <a:pt x="37600" y="35314"/>
                    <a:pt x="48744" y="46458"/>
                  </a:cubicBezTo>
                  <a:lnTo>
                    <a:pt x="85701" y="83415"/>
                  </a:lnTo>
                  <a:lnTo>
                    <a:pt x="160758" y="8358"/>
                  </a:lnTo>
                  <a:cubicBezTo>
                    <a:pt x="171902" y="-2786"/>
                    <a:pt x="190000" y="-2786"/>
                    <a:pt x="201144" y="8358"/>
                  </a:cubicBezTo>
                  <a:cubicBezTo>
                    <a:pt x="212288" y="19502"/>
                    <a:pt x="212288" y="37600"/>
                    <a:pt x="201144" y="48744"/>
                  </a:cubicBezTo>
                  <a:lnTo>
                    <a:pt x="105894" y="143994"/>
                  </a:lnTo>
                  <a:cubicBezTo>
                    <a:pt x="100370" y="149614"/>
                    <a:pt x="93035" y="152376"/>
                    <a:pt x="85701" y="1523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C6CB1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6"/>
          <p:cNvSpPr txBox="1"/>
          <p:nvPr/>
        </p:nvSpPr>
        <p:spPr>
          <a:xfrm>
            <a:off x="1830204" y="3380538"/>
            <a:ext cx="38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3000" b="1"/>
              <a:t>구현</a:t>
            </a:r>
            <a:endParaRPr sz="3000">
              <a:solidFill>
                <a:srgbClr val="2584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1843879" y="4530613"/>
            <a:ext cx="38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3000" b="1"/>
              <a:t>시연</a:t>
            </a:r>
            <a:endParaRPr sz="3000">
              <a:solidFill>
                <a:srgbClr val="2584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1843879" y="5680688"/>
            <a:ext cx="381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3000" b="1"/>
              <a:t>회고</a:t>
            </a:r>
            <a:endParaRPr sz="3000">
              <a:solidFill>
                <a:srgbClr val="2584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1175525" y="2598225"/>
            <a:ext cx="9922500" cy="3383100"/>
          </a:xfrm>
          <a:prstGeom prst="roundRect">
            <a:avLst>
              <a:gd name="adj" fmla="val 2031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515695" y="1170208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lt1"/>
                </a:solidFill>
              </a:rPr>
              <a:t>주제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1844850" y="2139525"/>
            <a:ext cx="8502300" cy="84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>
                <a:solidFill>
                  <a:schemeClr val="lt1"/>
                </a:solidFill>
              </a:rPr>
              <a:t>  </a:t>
            </a:r>
            <a:r>
              <a:rPr lang="ko-KR" sz="2800" b="1">
                <a:solidFill>
                  <a:schemeClr val="lt1"/>
                </a:solidFill>
              </a:rPr>
              <a:t> 국내 여행 리뷰 공유 사이트</a:t>
            </a:r>
            <a:endParaRPr sz="1700"/>
          </a:p>
        </p:txBody>
      </p:sp>
      <p:sp>
        <p:nvSpPr>
          <p:cNvPr id="60" name="Google Shape;60;p7"/>
          <p:cNvSpPr txBox="1"/>
          <p:nvPr/>
        </p:nvSpPr>
        <p:spPr>
          <a:xfrm>
            <a:off x="1671825" y="3429000"/>
            <a:ext cx="9031200" cy="15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 i="1">
                <a:solidFill>
                  <a:srgbClr val="000000"/>
                </a:solidFill>
              </a:rPr>
              <a:t>여행을 좋아하는 사람들과</a:t>
            </a:r>
            <a:endParaRPr sz="31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" i="1"/>
              <a:t> </a:t>
            </a:r>
            <a:r>
              <a:rPr lang="ko-KR" sz="3100" i="1">
                <a:solidFill>
                  <a:srgbClr val="000000"/>
                </a:solidFill>
              </a:rPr>
              <a:t>마음에 들었던 여행지</a:t>
            </a:r>
            <a:r>
              <a:rPr lang="ko-KR" sz="3100" i="1"/>
              <a:t>와 다양한 여행 후기를 </a:t>
            </a:r>
            <a:r>
              <a:rPr lang="ko-KR" sz="3100" i="1">
                <a:solidFill>
                  <a:srgbClr val="000000"/>
                </a:solidFill>
              </a:rPr>
              <a:t>마음껏 공유할 수 있는 웹사이트 </a:t>
            </a:r>
            <a:endParaRPr sz="3100" i="1">
              <a:solidFill>
                <a:srgbClr val="000000"/>
              </a:solidFill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297050" y="2139525"/>
            <a:ext cx="817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</a:rPr>
              <a:t>🚗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879350" y="2139525"/>
            <a:ext cx="5487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🌳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10703025" y="2197550"/>
            <a:ext cx="5487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✍️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10273475" y="2163950"/>
            <a:ext cx="5679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📸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9991386" y="1808246"/>
            <a:ext cx="1567200" cy="404700"/>
          </a:xfrm>
          <a:prstGeom prst="roundRect">
            <a:avLst>
              <a:gd name="adj" fmla="val 48203"/>
            </a:avLst>
          </a:prstGeom>
          <a:solidFill>
            <a:srgbClr val="85B3D5"/>
          </a:solidFill>
          <a:ln>
            <a:noFill/>
          </a:ln>
          <a:effectLst>
            <a:outerShdw blurRad="76200" dist="12700" dir="2700000" algn="tl" rotWithShape="0">
              <a:srgbClr val="D8D8D8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FFFFFF"/>
                </a:solidFill>
                <a:latin typeface="+mj-ea"/>
                <a:ea typeface="+mj-ea"/>
                <a:cs typeface="Noto Sans Symbols"/>
                <a:sym typeface="Noto Sans Symbols"/>
              </a:rPr>
              <a:t>데이터베이스</a:t>
            </a:r>
            <a:endParaRPr sz="1300" b="1">
              <a:solidFill>
                <a:srgbClr val="FFFFFF"/>
              </a:solidFill>
              <a:latin typeface="+mj-ea"/>
              <a:ea typeface="+mj-ea"/>
              <a:cs typeface="Noto Sans Symbols"/>
              <a:sym typeface="Noto Sans Symbols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552462" y="1154913"/>
            <a:ext cx="2089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기술 스택</a:t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33412" y="1807600"/>
            <a:ext cx="1567200" cy="404700"/>
          </a:xfrm>
          <a:prstGeom prst="roundRect">
            <a:avLst>
              <a:gd name="adj" fmla="val 48203"/>
            </a:avLst>
          </a:prstGeom>
          <a:solidFill>
            <a:srgbClr val="85B3D5"/>
          </a:solidFill>
          <a:ln>
            <a:noFill/>
          </a:ln>
          <a:effectLst>
            <a:outerShdw blurRad="76200" dist="12700" dir="2700000" algn="tl" rotWithShape="0">
              <a:srgbClr val="D8D8D8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rgbClr val="FFFFFF"/>
                </a:solidFill>
                <a:latin typeface="+mj-ea"/>
                <a:ea typeface="+mj-ea"/>
                <a:cs typeface="Noto Sans Symbols"/>
                <a:sym typeface="Noto Sans Symbols"/>
              </a:rPr>
              <a:t>프로그래밍 언어</a:t>
            </a:r>
            <a:endParaRPr sz="1300" b="1" dirty="0">
              <a:solidFill>
                <a:srgbClr val="FFFFFF"/>
              </a:solidFill>
              <a:latin typeface="+mj-ea"/>
              <a:ea typeface="+mj-ea"/>
              <a:cs typeface="Noto Sans Symbols"/>
              <a:sym typeface="Noto Sans Symbols"/>
            </a:endParaRPr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l="26149" t="9696" r="15521" b="12796"/>
          <a:stretch/>
        </p:blipFill>
        <p:spPr>
          <a:xfrm>
            <a:off x="8217727" y="5293100"/>
            <a:ext cx="642937" cy="67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357" y="2505482"/>
            <a:ext cx="699297" cy="67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4865" y="4324024"/>
            <a:ext cx="735672" cy="714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7103" y="2543726"/>
            <a:ext cx="735672" cy="6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 rotWithShape="1">
          <a:blip r:embed="rId7">
            <a:alphaModFix/>
          </a:blip>
          <a:srcRect l="32078" r="31335"/>
          <a:stretch/>
        </p:blipFill>
        <p:spPr>
          <a:xfrm>
            <a:off x="8072689" y="2505485"/>
            <a:ext cx="735672" cy="67931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7651899" y="1808246"/>
            <a:ext cx="1567200" cy="404700"/>
          </a:xfrm>
          <a:prstGeom prst="roundRect">
            <a:avLst>
              <a:gd name="adj" fmla="val 48203"/>
            </a:avLst>
          </a:prstGeom>
          <a:solidFill>
            <a:srgbClr val="85B3D5"/>
          </a:solidFill>
          <a:ln>
            <a:noFill/>
          </a:ln>
          <a:effectLst>
            <a:outerShdw blurRad="76200" dist="12700" dir="2700000" algn="tl" rotWithShape="0">
              <a:srgbClr val="D8D8D8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FFFFFF"/>
                </a:solidFill>
                <a:latin typeface="+mj-ea"/>
                <a:ea typeface="+mj-ea"/>
                <a:cs typeface="Noto Sans Symbols"/>
                <a:sym typeface="Noto Sans Symbols"/>
              </a:rPr>
              <a:t>툴</a:t>
            </a:r>
            <a:endParaRPr sz="1300" b="1">
              <a:solidFill>
                <a:srgbClr val="FFFFFF"/>
              </a:solidFill>
              <a:latin typeface="+mj-ea"/>
              <a:ea typeface="+mj-ea"/>
              <a:cs typeface="Noto Sans Symbols"/>
              <a:sym typeface="Noto Sans Symbols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2972905" y="1807575"/>
            <a:ext cx="1567200" cy="404700"/>
          </a:xfrm>
          <a:prstGeom prst="roundRect">
            <a:avLst>
              <a:gd name="adj" fmla="val 48203"/>
            </a:avLst>
          </a:prstGeom>
          <a:solidFill>
            <a:srgbClr val="85B3D5"/>
          </a:solidFill>
          <a:ln>
            <a:noFill/>
          </a:ln>
          <a:effectLst>
            <a:outerShdw blurRad="76200" dist="12700" dir="2700000" algn="tl" rotWithShape="0">
              <a:srgbClr val="D8D8D8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FFFFFF"/>
                </a:solidFill>
                <a:latin typeface="+mj-ea"/>
                <a:ea typeface="+mj-ea"/>
                <a:cs typeface="Noto Sans Symbols"/>
                <a:sym typeface="Noto Sans Symbols"/>
              </a:rPr>
              <a:t>라이브러리</a:t>
            </a:r>
            <a:endParaRPr sz="1300" b="1">
              <a:solidFill>
                <a:srgbClr val="FFFFFF"/>
              </a:solidFill>
              <a:latin typeface="+mj-ea"/>
              <a:ea typeface="+mj-ea"/>
              <a:cs typeface="Noto Sans Symbols"/>
              <a:sym typeface="Noto Sans Symbols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8">
            <a:alphaModFix/>
          </a:blip>
          <a:srcRect l="21639" r="22587"/>
          <a:stretch/>
        </p:blipFill>
        <p:spPr>
          <a:xfrm>
            <a:off x="5687536" y="3361585"/>
            <a:ext cx="816927" cy="740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5410" y="3364863"/>
            <a:ext cx="762180" cy="73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87548" y="2544479"/>
            <a:ext cx="699282" cy="62114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/>
          <p:nvPr/>
        </p:nvSpPr>
        <p:spPr>
          <a:xfrm>
            <a:off x="5312398" y="1808225"/>
            <a:ext cx="1567200" cy="404700"/>
          </a:xfrm>
          <a:prstGeom prst="roundRect">
            <a:avLst>
              <a:gd name="adj" fmla="val 48203"/>
            </a:avLst>
          </a:prstGeom>
          <a:solidFill>
            <a:srgbClr val="85B3D5"/>
          </a:solidFill>
          <a:ln>
            <a:noFill/>
          </a:ln>
          <a:effectLst>
            <a:outerShdw blurRad="76200" dist="12700" dir="2700000" algn="tl" rotWithShape="0">
              <a:srgbClr val="D8D8D8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FFFFFF"/>
                </a:solidFill>
                <a:latin typeface="+mj-ea"/>
                <a:ea typeface="+mj-ea"/>
                <a:cs typeface="Noto Sans Symbols"/>
                <a:sym typeface="Noto Sans Symbols"/>
              </a:rPr>
              <a:t>프레임워크</a:t>
            </a:r>
            <a:endParaRPr sz="1300" b="1">
              <a:solidFill>
                <a:srgbClr val="FFFFFF"/>
              </a:solidFill>
              <a:latin typeface="+mj-ea"/>
              <a:ea typeface="+mj-ea"/>
              <a:cs typeface="Noto Sans Symbols"/>
              <a:sym typeface="Noto Sans Symbols"/>
            </a:endParaRPr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11">
            <a:alphaModFix/>
          </a:blip>
          <a:srcRect l="25857" r="24369"/>
          <a:stretch/>
        </p:blipFill>
        <p:spPr>
          <a:xfrm>
            <a:off x="1049158" y="3270674"/>
            <a:ext cx="735673" cy="780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307722" y="2438175"/>
            <a:ext cx="879252" cy="81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81336" y="6050378"/>
            <a:ext cx="816911" cy="77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054408" y="3323307"/>
            <a:ext cx="816952" cy="81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15">
            <a:alphaModFix/>
          </a:blip>
          <a:srcRect l="9275" t="8935" r="58641" b="26730"/>
          <a:stretch/>
        </p:blipFill>
        <p:spPr>
          <a:xfrm>
            <a:off x="3105949" y="5369125"/>
            <a:ext cx="1317999" cy="9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/>
          <p:nvPr/>
        </p:nvSpPr>
        <p:spPr>
          <a:xfrm>
            <a:off x="2972911" y="4718523"/>
            <a:ext cx="1567200" cy="404700"/>
          </a:xfrm>
          <a:prstGeom prst="roundRect">
            <a:avLst>
              <a:gd name="adj" fmla="val 48203"/>
            </a:avLst>
          </a:prstGeom>
          <a:solidFill>
            <a:srgbClr val="85B3D5"/>
          </a:solidFill>
          <a:ln>
            <a:noFill/>
          </a:ln>
          <a:effectLst>
            <a:outerShdw blurRad="76200" dist="12700" dir="2700000" algn="tl" rotWithShape="0">
              <a:srgbClr val="D8D8D8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rgbClr val="FFFFFF"/>
                </a:solidFill>
                <a:latin typeface="+mj-ea"/>
                <a:ea typeface="+mj-ea"/>
                <a:cs typeface="Noto Sans Symbols"/>
                <a:sym typeface="Noto Sans Symbols"/>
              </a:rPr>
              <a:t>빌드</a:t>
            </a:r>
            <a:endParaRPr sz="1300" b="1">
              <a:solidFill>
                <a:srgbClr val="FFFFFF"/>
              </a:solidFill>
              <a:latin typeface="+mj-ea"/>
              <a:ea typeface="+mj-ea"/>
              <a:cs typeface="Noto Sans Symbols"/>
              <a:sym typeface="Noto Sans Symbol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/>
          <p:nvPr/>
        </p:nvSpPr>
        <p:spPr>
          <a:xfrm>
            <a:off x="6248626" y="4319761"/>
            <a:ext cx="4190400" cy="2061000"/>
          </a:xfrm>
          <a:prstGeom prst="roundRect">
            <a:avLst>
              <a:gd name="adj" fmla="val 2031"/>
            </a:avLst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6248613" y="4336825"/>
            <a:ext cx="4190400" cy="400200"/>
          </a:xfrm>
          <a:prstGeom prst="rect">
            <a:avLst/>
          </a:prstGeom>
          <a:solidFill>
            <a:srgbClr val="85B3D5"/>
          </a:solidFill>
          <a:ln w="9525" cap="flat" cmpd="sng">
            <a:solidFill>
              <a:srgbClr val="85B3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6248626" y="1955243"/>
            <a:ext cx="4190400" cy="2060700"/>
          </a:xfrm>
          <a:prstGeom prst="roundRect">
            <a:avLst>
              <a:gd name="adj" fmla="val 2031"/>
            </a:avLst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6248613" y="1955150"/>
            <a:ext cx="4190400" cy="400200"/>
          </a:xfrm>
          <a:prstGeom prst="rect">
            <a:avLst/>
          </a:prstGeom>
          <a:solidFill>
            <a:srgbClr val="85B3D5"/>
          </a:solidFill>
          <a:ln w="9525" cap="flat" cmpd="sng">
            <a:solidFill>
              <a:srgbClr val="85B3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1752951" y="4319777"/>
            <a:ext cx="4190400" cy="2061000"/>
          </a:xfrm>
          <a:prstGeom prst="roundRect">
            <a:avLst>
              <a:gd name="adj" fmla="val 2031"/>
            </a:avLst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1752963" y="4336825"/>
            <a:ext cx="4190400" cy="400200"/>
          </a:xfrm>
          <a:prstGeom prst="rect">
            <a:avLst/>
          </a:prstGeom>
          <a:solidFill>
            <a:srgbClr val="85B3D5"/>
          </a:solidFill>
          <a:ln w="9525" cap="flat" cmpd="sng">
            <a:solidFill>
              <a:srgbClr val="85B3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752951" y="1955160"/>
            <a:ext cx="4190419" cy="2060955"/>
          </a:xfrm>
          <a:prstGeom prst="roundRect">
            <a:avLst>
              <a:gd name="adj" fmla="val 2031"/>
            </a:avLst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1752963" y="1998300"/>
            <a:ext cx="4190400" cy="400200"/>
          </a:xfrm>
          <a:prstGeom prst="rect">
            <a:avLst/>
          </a:prstGeom>
          <a:solidFill>
            <a:srgbClr val="85B3D5"/>
          </a:solidFill>
          <a:ln w="9525" cap="flat" cmpd="sng">
            <a:solidFill>
              <a:srgbClr val="85B3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7689813" y="4336813"/>
            <a:ext cx="13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6329"/>
              </a:buClr>
              <a:buSzPts val="2000"/>
              <a:buFont typeface="Arial"/>
              <a:buNone/>
            </a:pPr>
            <a:r>
              <a:rPr lang="ko-KR" sz="2000" b="1">
                <a:solidFill>
                  <a:schemeClr val="lt1"/>
                </a:solidFill>
              </a:rPr>
              <a:t>🥰허수빈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3099563" y="4336825"/>
            <a:ext cx="1304700" cy="400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6329"/>
              </a:buClr>
              <a:buSzPts val="2000"/>
              <a:buFont typeface="Arial"/>
              <a:buNone/>
            </a:pPr>
            <a:r>
              <a:rPr lang="ko-KR" sz="2000" b="1">
                <a:solidFill>
                  <a:schemeClr val="lt1"/>
                </a:solidFill>
              </a:rPr>
              <a:t>😊원다희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2914465" y="2794992"/>
            <a:ext cx="1827300" cy="3385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3125223" y="1998294"/>
            <a:ext cx="1253400" cy="400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5994"/>
              </a:buClr>
              <a:buSzPts val="2000"/>
              <a:buFont typeface="Arial"/>
              <a:buNone/>
            </a:pPr>
            <a:r>
              <a:rPr lang="ko-KR" sz="2000" b="1"/>
              <a:t>😎</a:t>
            </a:r>
            <a:r>
              <a:rPr lang="ko-KR" sz="2000" b="1">
                <a:solidFill>
                  <a:schemeClr val="lt1"/>
                </a:solidFill>
              </a:rPr>
              <a:t>지현주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2639605" y="2554723"/>
            <a:ext cx="25695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리뷰 등록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메인페이지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리뷰 상세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css</a:t>
            </a:r>
            <a:endParaRPr sz="1500"/>
          </a:p>
        </p:txBody>
      </p:sp>
      <p:sp>
        <p:nvSpPr>
          <p:cNvPr id="106" name="Google Shape;106;p9"/>
          <p:cNvSpPr txBox="1"/>
          <p:nvPr/>
        </p:nvSpPr>
        <p:spPr>
          <a:xfrm>
            <a:off x="7717279" y="1955144"/>
            <a:ext cx="13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5994"/>
              </a:buClr>
              <a:buSzPts val="2000"/>
              <a:buFont typeface="Arial"/>
              <a:buNone/>
            </a:pPr>
            <a:r>
              <a:rPr lang="ko-KR" sz="1900" b="1">
                <a:solidFill>
                  <a:schemeClr val="dk1"/>
                </a:solidFill>
              </a:rPr>
              <a:t>🐷</a:t>
            </a:r>
            <a:r>
              <a:rPr lang="ko-KR" sz="2000" b="1">
                <a:solidFill>
                  <a:schemeClr val="lt1"/>
                </a:solidFill>
              </a:rPr>
              <a:t>문태준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533975" y="1183875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역할 분담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2639588" y="4857050"/>
            <a:ext cx="25695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마이 페이지 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로그인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회원가입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css</a:t>
            </a:r>
            <a:endParaRPr sz="1500"/>
          </a:p>
        </p:txBody>
      </p:sp>
      <p:sp>
        <p:nvSpPr>
          <p:cNvPr id="109" name="Google Shape;109;p9"/>
          <p:cNvSpPr txBox="1"/>
          <p:nvPr/>
        </p:nvSpPr>
        <p:spPr>
          <a:xfrm>
            <a:off x="7133925" y="4857050"/>
            <a:ext cx="29949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리뷰 상세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리뷰 수정, 삭제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로그인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회원가입</a:t>
            </a:r>
            <a:endParaRPr sz="1500"/>
          </a:p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css</a:t>
            </a:r>
            <a:endParaRPr sz="1500"/>
          </a:p>
        </p:txBody>
      </p:sp>
      <p:sp>
        <p:nvSpPr>
          <p:cNvPr id="110" name="Google Shape;110;p9"/>
          <p:cNvSpPr txBox="1"/>
          <p:nvPr/>
        </p:nvSpPr>
        <p:spPr>
          <a:xfrm>
            <a:off x="7133918" y="2513298"/>
            <a:ext cx="25695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457200" marR="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 dirty="0"/>
              <a:t>로그인</a:t>
            </a:r>
            <a:endParaRPr sz="15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500" dirty="0"/>
              <a:t>   -    회원정보 조회</a:t>
            </a:r>
            <a:endParaRPr sz="15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</a:rPr>
              <a:t>   -    마이페이지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</a:rPr>
              <a:t>   -    </a:t>
            </a:r>
            <a:r>
              <a:rPr lang="ko-KR" sz="1500" dirty="0" err="1">
                <a:solidFill>
                  <a:schemeClr val="dk1"/>
                </a:solidFill>
              </a:rPr>
              <a:t>css</a:t>
            </a:r>
            <a:endParaRPr sz="15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628650" y="344488"/>
            <a:ext cx="10925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5994"/>
              </a:buClr>
              <a:buSzPts val="2400"/>
              <a:buNone/>
            </a:pPr>
            <a:r>
              <a:rPr lang="ko-KR" altLang="en-US" dirty="0"/>
              <a:t>개발 일정</a:t>
            </a:r>
            <a:endParaRPr dirty="0"/>
          </a:p>
        </p:txBody>
      </p:sp>
      <p:sp>
        <p:nvSpPr>
          <p:cNvPr id="145" name="Google Shape;145;p14"/>
          <p:cNvSpPr txBox="1"/>
          <p:nvPr/>
        </p:nvSpPr>
        <p:spPr>
          <a:xfrm>
            <a:off x="500495" y="1190736"/>
            <a:ext cx="23805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dirty="0" err="1">
                <a:solidFill>
                  <a:schemeClr val="bg1"/>
                </a:solidFill>
              </a:rPr>
              <a:t>프론트엔드</a:t>
            </a:r>
            <a:r>
              <a:rPr lang="ko-KR" altLang="en-US" dirty="0">
                <a:solidFill>
                  <a:schemeClr val="bg1"/>
                </a:solidFill>
              </a:rPr>
              <a:t> 일정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333500" y="1913172"/>
            <a:ext cx="3582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dk1"/>
                </a:solidFill>
              </a:rPr>
              <a:t>4/22 ~ 4/25(</a:t>
            </a:r>
            <a:r>
              <a:rPr lang="ko-KR" altLang="en-US" sz="2800" dirty="0">
                <a:solidFill>
                  <a:schemeClr val="dk1"/>
                </a:solidFill>
              </a:rPr>
              <a:t>총 </a:t>
            </a:r>
            <a:r>
              <a:rPr lang="en-US" altLang="ko-KR" sz="2800" dirty="0">
                <a:solidFill>
                  <a:schemeClr val="dk1"/>
                </a:solidFill>
              </a:rPr>
              <a:t>4</a:t>
            </a:r>
            <a:r>
              <a:rPr lang="ko-KR" altLang="en-US" sz="2800" dirty="0">
                <a:solidFill>
                  <a:schemeClr val="dk1"/>
                </a:solidFill>
              </a:rPr>
              <a:t>일</a:t>
            </a:r>
            <a:r>
              <a:rPr lang="en-US" altLang="ko-KR" sz="2800" dirty="0">
                <a:solidFill>
                  <a:schemeClr val="dk1"/>
                </a:solidFill>
              </a:rPr>
              <a:t>) </a:t>
            </a:r>
            <a:endParaRPr sz="2800" dirty="0">
              <a:solidFill>
                <a:schemeClr val="dk1"/>
              </a:solidFill>
            </a:endParaRPr>
          </a:p>
        </p:txBody>
      </p:sp>
      <p:graphicFrame>
        <p:nvGraphicFramePr>
          <p:cNvPr id="147" name="Google Shape;147;p14"/>
          <p:cNvGraphicFramePr/>
          <p:nvPr>
            <p:extLst>
              <p:ext uri="{D42A27DB-BD31-4B8C-83A1-F6EECF244321}">
                <p14:modId xmlns:p14="http://schemas.microsoft.com/office/powerpoint/2010/main" val="3239136838"/>
              </p:ext>
            </p:extLst>
          </p:nvPr>
        </p:nvGraphicFramePr>
        <p:xfrm>
          <a:off x="1465970" y="2550064"/>
          <a:ext cx="9556800" cy="3931770"/>
        </p:xfrm>
        <a:graphic>
          <a:graphicData uri="http://schemas.openxmlformats.org/drawingml/2006/table">
            <a:tbl>
              <a:tblPr>
                <a:noFill/>
                <a:tableStyleId>{E198645D-1D6D-46B9-B2A4-5219FCFA6704}</a:tableStyleId>
              </a:tblPr>
              <a:tblGrid>
                <a:gridCol w="31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/>
                        <a:t>날짜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/>
                        <a:t>내용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4/22</a:t>
                      </a:r>
                      <a:endParaRPr lang="ko-KR" altLang="en-US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벤치마킹</a:t>
                      </a:r>
                      <a:endParaRPr lang="en-US" altLang="ko-KR" sz="2000" baseline="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프로젝트 주제 선정 및 세부 기능 설계</a:t>
                      </a:r>
                      <a:endParaRPr lang="en-US" altLang="ko-KR" sz="2000" baseline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4/23</a:t>
                      </a:r>
                      <a:endParaRPr lang="ko-KR" altLang="en-US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주제와 세부 기능에 따른 화면 구성도 설계</a:t>
                      </a:r>
                      <a:endParaRPr lang="en-US" altLang="ko-KR" sz="2000" baseline="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en-US" altLang="ko-KR" sz="2000" baseline="0" dirty="0"/>
                        <a:t>Notion</a:t>
                      </a:r>
                      <a:r>
                        <a:rPr lang="ko-KR" altLang="en-US" sz="2000" baseline="0" dirty="0"/>
                        <a:t>과 </a:t>
                      </a:r>
                      <a:r>
                        <a:rPr lang="en-US" altLang="ko-KR" sz="2000" baseline="0" dirty="0" err="1"/>
                        <a:t>Figma</a:t>
                      </a:r>
                      <a:r>
                        <a:rPr lang="en-US" altLang="ko-KR" sz="2000" baseline="0" dirty="0"/>
                        <a:t> </a:t>
                      </a:r>
                      <a:r>
                        <a:rPr lang="ko-KR" altLang="en-US" sz="2000" baseline="0" dirty="0"/>
                        <a:t>로 와이어 프레임 작성</a:t>
                      </a:r>
                      <a:endParaRPr lang="en-US" altLang="ko-KR" sz="2000" baseline="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역할 분담 및 </a:t>
                      </a:r>
                      <a:r>
                        <a:rPr lang="en-US" altLang="ko-KR" sz="2000" baseline="0" dirty="0" err="1"/>
                        <a:t>github</a:t>
                      </a:r>
                      <a:r>
                        <a:rPr lang="en-US" altLang="ko-KR" sz="2000" baseline="0" dirty="0"/>
                        <a:t>  </a:t>
                      </a:r>
                      <a:r>
                        <a:rPr lang="ko-KR" altLang="en-US" sz="2000" baseline="0" dirty="0"/>
                        <a:t>연결</a:t>
                      </a:r>
                      <a:endParaRPr lang="en-US" altLang="ko-KR" sz="2000" baseline="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구현 시작</a:t>
                      </a:r>
                      <a:endParaRPr lang="en-US" altLang="ko-KR" sz="2000" baseline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4/24</a:t>
                      </a:r>
                      <a:endParaRPr lang="ko-KR" altLang="en-US" sz="2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조원 별 개인 구현</a:t>
                      </a:r>
                      <a:endParaRPr lang="en-US" altLang="ko-KR" sz="2000" baseline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4/25</a:t>
                      </a:r>
                      <a:endParaRPr lang="ko-KR" altLang="en-US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점검 및 문서화</a:t>
                      </a:r>
                      <a:r>
                        <a:rPr lang="en-US" altLang="ko-KR" sz="2000" baseline="0" dirty="0"/>
                        <a:t>, </a:t>
                      </a:r>
                      <a:r>
                        <a:rPr lang="ko-KR" altLang="en-US" sz="2000" baseline="0" dirty="0"/>
                        <a:t>통합</a:t>
                      </a:r>
                      <a:endParaRPr lang="en-US" altLang="ko-KR" sz="2000" baseline="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발표</a:t>
                      </a:r>
                      <a:endParaRPr lang="en-US" altLang="ko-KR" sz="2000" baseline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64824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628650" y="344488"/>
            <a:ext cx="10925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5994"/>
              </a:buClr>
              <a:buSzPts val="2400"/>
              <a:buNone/>
            </a:pPr>
            <a:r>
              <a:rPr lang="ko-KR" altLang="en-US" dirty="0"/>
              <a:t>개발 일정</a:t>
            </a:r>
            <a:endParaRPr dirty="0"/>
          </a:p>
        </p:txBody>
      </p:sp>
      <p:sp>
        <p:nvSpPr>
          <p:cNvPr id="145" name="Google Shape;145;p14"/>
          <p:cNvSpPr txBox="1"/>
          <p:nvPr/>
        </p:nvSpPr>
        <p:spPr>
          <a:xfrm>
            <a:off x="500495" y="1190736"/>
            <a:ext cx="23805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dirty="0" err="1">
                <a:solidFill>
                  <a:schemeClr val="bg1"/>
                </a:solidFill>
              </a:rPr>
              <a:t>백엔드</a:t>
            </a:r>
            <a:r>
              <a:rPr lang="ko-KR" altLang="en-US" dirty="0">
                <a:solidFill>
                  <a:schemeClr val="bg1"/>
                </a:solidFill>
              </a:rPr>
              <a:t> 일정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333500" y="1927241"/>
            <a:ext cx="3582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>
                <a:solidFill>
                  <a:schemeClr val="dk1"/>
                </a:solidFill>
              </a:rPr>
              <a:t>5/20 ~ 5/24(</a:t>
            </a:r>
            <a:r>
              <a:rPr lang="ko-KR" altLang="en-US" sz="2800" dirty="0">
                <a:solidFill>
                  <a:schemeClr val="dk1"/>
                </a:solidFill>
              </a:rPr>
              <a:t>총 </a:t>
            </a:r>
            <a:r>
              <a:rPr lang="en-US" altLang="ko-KR" sz="2800" dirty="0">
                <a:solidFill>
                  <a:schemeClr val="dk1"/>
                </a:solidFill>
              </a:rPr>
              <a:t>5</a:t>
            </a:r>
            <a:r>
              <a:rPr lang="ko-KR" altLang="en-US" sz="2800" dirty="0">
                <a:solidFill>
                  <a:schemeClr val="dk1"/>
                </a:solidFill>
              </a:rPr>
              <a:t>일</a:t>
            </a:r>
            <a:r>
              <a:rPr lang="en-US" altLang="ko-KR" sz="2800" dirty="0">
                <a:solidFill>
                  <a:schemeClr val="dk1"/>
                </a:solidFill>
              </a:rPr>
              <a:t>) </a:t>
            </a:r>
            <a:endParaRPr sz="2800" dirty="0">
              <a:solidFill>
                <a:schemeClr val="dk1"/>
              </a:solidFill>
            </a:endParaRPr>
          </a:p>
        </p:txBody>
      </p:sp>
      <p:graphicFrame>
        <p:nvGraphicFramePr>
          <p:cNvPr id="147" name="Google Shape;147;p14"/>
          <p:cNvGraphicFramePr/>
          <p:nvPr>
            <p:extLst>
              <p:ext uri="{D42A27DB-BD31-4B8C-83A1-F6EECF244321}">
                <p14:modId xmlns:p14="http://schemas.microsoft.com/office/powerpoint/2010/main" val="2928843449"/>
              </p:ext>
            </p:extLst>
          </p:nvPr>
        </p:nvGraphicFramePr>
        <p:xfrm>
          <a:off x="1465970" y="2564133"/>
          <a:ext cx="9556800" cy="3505020"/>
        </p:xfrm>
        <a:graphic>
          <a:graphicData uri="http://schemas.openxmlformats.org/drawingml/2006/table">
            <a:tbl>
              <a:tblPr>
                <a:noFill/>
                <a:tableStyleId>{E198645D-1D6D-46B9-B2A4-5219FCFA6704}</a:tableStyleId>
              </a:tblPr>
              <a:tblGrid>
                <a:gridCol w="31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/>
                        <a:t>날짜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/>
                        <a:t>내용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5/20</a:t>
                      </a:r>
                      <a:endParaRPr lang="ko-KR" altLang="en-US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프로젝트 </a:t>
                      </a:r>
                      <a:r>
                        <a:rPr lang="ko-KR" altLang="en-US" sz="2000" baseline="0" dirty="0" err="1"/>
                        <a:t>백엔드</a:t>
                      </a:r>
                      <a:r>
                        <a:rPr lang="ko-KR" altLang="en-US" sz="2000" baseline="0" dirty="0"/>
                        <a:t> 기능 설계</a:t>
                      </a:r>
                      <a:endParaRPr lang="en-US" altLang="ko-KR" sz="2000" baseline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5/21</a:t>
                      </a:r>
                      <a:endParaRPr lang="ko-KR" altLang="en-US"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세부 기능에 따른 화면 구성도 추가 설계</a:t>
                      </a:r>
                      <a:endParaRPr lang="en-US" altLang="ko-KR" sz="2000" baseline="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역할 분담 </a:t>
                      </a:r>
                      <a:endParaRPr lang="en-US" altLang="ko-KR" sz="2000" baseline="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구현 시작</a:t>
                      </a:r>
                      <a:endParaRPr lang="en-US" altLang="ko-KR" sz="2000" baseline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5/22</a:t>
                      </a:r>
                      <a:endParaRPr lang="ko-KR" altLang="en-US" sz="2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조원 별 개인 연구 및 구현</a:t>
                      </a:r>
                      <a:endParaRPr lang="en-US" altLang="ko-KR" sz="2000" baseline="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5/23</a:t>
                      </a:r>
                      <a:endParaRPr lang="ko-KR" altLang="en-US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점검 및 문서화</a:t>
                      </a:r>
                      <a:r>
                        <a:rPr lang="en-US" altLang="ko-KR" sz="2000" baseline="0" dirty="0"/>
                        <a:t>, </a:t>
                      </a:r>
                      <a:r>
                        <a:rPr lang="ko-KR" altLang="en-US" sz="2000" baseline="0" dirty="0"/>
                        <a:t>통합</a:t>
                      </a:r>
                      <a:endParaRPr lang="en-US" altLang="ko-KR" sz="2000" baseline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25">
                <a:tc>
                  <a:txBody>
                    <a:bodyPr/>
                    <a:lstStyle/>
                    <a:p>
                      <a:r>
                        <a:rPr lang="en-US" altLang="ko-KR" sz="2000" dirty="0"/>
                        <a:t>5/24</a:t>
                      </a:r>
                      <a:endParaRPr lang="ko-KR" altLang="en-US"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Char char="-"/>
                      </a:pPr>
                      <a:r>
                        <a:rPr lang="ko-KR" altLang="en-US" sz="2000" baseline="0" dirty="0"/>
                        <a:t>발표 준비 및 발표</a:t>
                      </a:r>
                      <a:endParaRPr lang="en-US" altLang="ko-KR" sz="2000" baseline="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08900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6096000" y="0"/>
            <a:ext cx="6132000" cy="6858000"/>
          </a:xfrm>
          <a:prstGeom prst="roundRect">
            <a:avLst>
              <a:gd name="adj" fmla="val 633"/>
            </a:avLst>
          </a:prstGeom>
          <a:solidFill>
            <a:schemeClr val="lt1"/>
          </a:solidFill>
          <a:ln w="28575" cap="flat" cmpd="sng">
            <a:solidFill>
              <a:srgbClr val="B7D2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503050" y="680575"/>
            <a:ext cx="3057900" cy="10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>
                <a:solidFill>
                  <a:schemeClr val="lt1"/>
                </a:solidFill>
              </a:rPr>
              <a:t>🛠️ 구현</a:t>
            </a:r>
            <a:endParaRPr sz="5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/>
        </p:nvSpPr>
        <p:spPr>
          <a:xfrm>
            <a:off x="474270" y="1170208"/>
            <a:ext cx="23805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sz="1800" b="1">
                <a:solidFill>
                  <a:srgbClr val="FFFFFF"/>
                </a:solidFill>
              </a:rPr>
              <a:t>주요 기능</a:t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1382725" y="2431925"/>
            <a:ext cx="4002300" cy="3897900"/>
          </a:xfrm>
          <a:prstGeom prst="roundRect">
            <a:avLst>
              <a:gd name="adj" fmla="val 16667"/>
            </a:avLst>
          </a:prstGeom>
          <a:solidFill>
            <a:srgbClr val="B7D2E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dirty="0"/>
              <a:t>로그인</a:t>
            </a:r>
            <a:endParaRPr sz="27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dirty="0"/>
              <a:t>로그아웃</a:t>
            </a:r>
            <a:endParaRPr sz="27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dirty="0"/>
              <a:t>회원 가입</a:t>
            </a:r>
            <a:endParaRPr sz="2700" dirty="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dirty="0"/>
              <a:t>마이페이지</a:t>
            </a:r>
            <a:endParaRPr sz="2700" dirty="0"/>
          </a:p>
        </p:txBody>
      </p:sp>
      <p:sp>
        <p:nvSpPr>
          <p:cNvPr id="123" name="Google Shape;123;p11"/>
          <p:cNvSpPr/>
          <p:nvPr/>
        </p:nvSpPr>
        <p:spPr>
          <a:xfrm>
            <a:off x="6613425" y="2431925"/>
            <a:ext cx="4002300" cy="3897900"/>
          </a:xfrm>
          <a:prstGeom prst="roundRect">
            <a:avLst>
              <a:gd name="adj" fmla="val 16667"/>
            </a:avLst>
          </a:prstGeom>
          <a:solidFill>
            <a:srgbClr val="B7D2E6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4000"/>
              </a:lnSpc>
              <a:spcAft>
                <a:spcPts val="0"/>
              </a:spcAft>
              <a:buNone/>
            </a:pPr>
            <a:r>
              <a:rPr lang="ko-KR" sz="2700" dirty="0"/>
              <a:t>조회</a:t>
            </a:r>
            <a:endParaRPr sz="2700" dirty="0"/>
          </a:p>
          <a:p>
            <a:pPr marL="0" lvl="0" indent="0" algn="ctr" rtl="0">
              <a:lnSpc>
                <a:spcPts val="4000"/>
              </a:lnSpc>
              <a:spcAft>
                <a:spcPts val="0"/>
              </a:spcAft>
              <a:buNone/>
            </a:pPr>
            <a:r>
              <a:rPr lang="ko-KR" sz="2700" dirty="0"/>
              <a:t>등록</a:t>
            </a:r>
            <a:endParaRPr sz="2700" dirty="0"/>
          </a:p>
          <a:p>
            <a:pPr marL="0" lvl="0" indent="0" algn="ctr" rtl="0">
              <a:lnSpc>
                <a:spcPts val="4000"/>
              </a:lnSpc>
              <a:spcAft>
                <a:spcPts val="0"/>
              </a:spcAft>
              <a:buNone/>
            </a:pPr>
            <a:r>
              <a:rPr lang="ko-KR" sz="2700" dirty="0"/>
              <a:t>수정</a:t>
            </a:r>
            <a:endParaRPr sz="2700" dirty="0"/>
          </a:p>
          <a:p>
            <a:pPr marL="0" lvl="0" indent="0" algn="ctr" rtl="0">
              <a:lnSpc>
                <a:spcPts val="4000"/>
              </a:lnSpc>
              <a:spcAft>
                <a:spcPts val="0"/>
              </a:spcAft>
              <a:buNone/>
            </a:pPr>
            <a:r>
              <a:rPr lang="ko-KR" sz="2700" dirty="0"/>
              <a:t>삭제</a:t>
            </a:r>
            <a:endParaRPr sz="2700" dirty="0"/>
          </a:p>
          <a:p>
            <a:pPr marL="0" lvl="0" indent="0" algn="ctr" rtl="0">
              <a:lnSpc>
                <a:spcPts val="4000"/>
              </a:lnSpc>
              <a:spcAft>
                <a:spcPts val="0"/>
              </a:spcAft>
              <a:buNone/>
            </a:pPr>
            <a:r>
              <a:rPr lang="ko-KR" sz="2700" dirty="0"/>
              <a:t>정렬</a:t>
            </a:r>
            <a:endParaRPr sz="2700" dirty="0"/>
          </a:p>
          <a:p>
            <a:pPr marL="0" lvl="0" indent="0" algn="ctr" rtl="0">
              <a:lnSpc>
                <a:spcPts val="4000"/>
              </a:lnSpc>
              <a:spcAft>
                <a:spcPts val="0"/>
              </a:spcAft>
              <a:buNone/>
            </a:pPr>
            <a:r>
              <a:rPr lang="ko-KR" sz="2700" dirty="0"/>
              <a:t>검색</a:t>
            </a:r>
            <a:endParaRPr sz="2700" dirty="0"/>
          </a:p>
        </p:txBody>
      </p:sp>
      <p:sp>
        <p:nvSpPr>
          <p:cNvPr id="124" name="Google Shape;124;p11"/>
          <p:cNvSpPr/>
          <p:nvPr/>
        </p:nvSpPr>
        <p:spPr>
          <a:xfrm>
            <a:off x="2299900" y="1973325"/>
            <a:ext cx="2147100" cy="729600"/>
          </a:xfrm>
          <a:prstGeom prst="roundRect">
            <a:avLst>
              <a:gd name="adj" fmla="val 16667"/>
            </a:avLst>
          </a:prstGeom>
          <a:solidFill>
            <a:srgbClr val="0C6CB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chemeClr val="dk1"/>
                </a:solidFill>
              </a:rPr>
              <a:t>✨</a:t>
            </a:r>
            <a:r>
              <a:rPr lang="ko-KR" sz="2200" b="1">
                <a:solidFill>
                  <a:schemeClr val="lt1"/>
                </a:solidFill>
              </a:rPr>
              <a:t>회원 관리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7578300" y="1973325"/>
            <a:ext cx="2147100" cy="729600"/>
          </a:xfrm>
          <a:prstGeom prst="roundRect">
            <a:avLst>
              <a:gd name="adj" fmla="val 16667"/>
            </a:avLst>
          </a:prstGeom>
          <a:solidFill>
            <a:srgbClr val="0C6CB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chemeClr val="dk1"/>
                </a:solidFill>
              </a:rPr>
              <a:t>✨</a:t>
            </a:r>
            <a:r>
              <a:rPr lang="ko-KR" sz="2200" b="1">
                <a:solidFill>
                  <a:schemeClr val="lt1"/>
                </a:solidFill>
              </a:rPr>
              <a:t>리뷰 관리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5614250" y="1327125"/>
            <a:ext cx="7968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443</Words>
  <Application>Microsoft Office PowerPoint</Application>
  <PresentationFormat>와이드스크린</PresentationFormat>
  <Paragraphs>168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Courier New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허수빈</dc:creator>
  <cp:lastModifiedBy>수빈 허</cp:lastModifiedBy>
  <cp:revision>8</cp:revision>
  <dcterms:modified xsi:type="dcterms:W3CDTF">2024-05-27T09:33:34Z</dcterms:modified>
</cp:coreProperties>
</file>