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598667D-8E7E-4F91-A628-2BC8C794DB89}" type="datetimeFigureOut">
              <a:rPr lang="uk-UA" smtClean="0"/>
              <a:t>19.11.2019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0E5C807-E456-438E-9C85-482D04659796}" type="slidenum">
              <a:rPr lang="uk-UA" smtClean="0"/>
              <a:t>‹№›</a:t>
            </a:fld>
            <a:endParaRPr lang="uk-UA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Соціалізм </a:t>
            </a:r>
            <a:r>
              <a:rPr lang="uk-UA" dirty="0" smtClean="0"/>
              <a:t>Франсуа-Марі-Шарль </a:t>
            </a:r>
            <a:r>
              <a:rPr lang="uk-UA" dirty="0"/>
              <a:t>Фур'є</a:t>
            </a:r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студент 441 групи </a:t>
            </a:r>
            <a:r>
              <a:rPr lang="uk-UA" dirty="0" smtClean="0"/>
              <a:t>Бужак</a:t>
            </a:r>
            <a:r>
              <a:rPr lang="uk-UA" dirty="0" smtClean="0"/>
              <a:t> Андрій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05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5740151"/>
          </a:xfrm>
        </p:spPr>
        <p:txBody>
          <a:bodyPr>
            <a:normAutofit/>
          </a:bodyPr>
          <a:lstStyle/>
          <a:p>
            <a:r>
              <a:rPr lang="uk-UA" dirty="0" smtClean="0">
                <a:effectLst/>
              </a:rPr>
              <a:t>Сім'я </a:t>
            </a:r>
            <a:r>
              <a:rPr lang="uk-UA" dirty="0">
                <a:effectLst/>
              </a:rPr>
              <a:t>в ній втрачає значення госпо­дарської одиниці. Сільськогосподарське і промислове виробництво організовано в системі серій. Домашнє господарство замінено громадською кухнею і громадським обслуговуванням. Гармонія забезпечує повну емансипацію жінок, які нарівні з чо­ловіками беруть участь у праці різноманітних серій. </a:t>
            </a:r>
            <a:r>
              <a:rPr lang="uk-UA" dirty="0" smtClean="0">
                <a:effectLst/>
              </a:rPr>
              <a:t>Сім'я </a:t>
            </a:r>
            <a:r>
              <a:rPr lang="uk-UA" dirty="0">
                <a:effectLst/>
              </a:rPr>
              <a:t>позбавляється необхід­ності займатися вихованням дітей. Гармонійний устрій визнає її лише як шлюбний союз певної тривалості, заснований на потязі жінок і чоловіків, вільному укладан­ню і розриву шлюбу.</a:t>
            </a:r>
          </a:p>
          <a:p>
            <a:r>
              <a:rPr lang="uk-UA" dirty="0">
                <a:effectLst/>
              </a:rPr>
              <a:t>За суспільного устрою, в якому все засновано на системі природних пристрастей, природних потягів людини, немає необхідності примусу ні щодо організації виробниц­тва, ні щодо розподілу продуктів. Не потрібний він і в сфері сім'ї, виховання дітей. Відсутній примус і у відносинах між фалангами, сформованих на основі вільних угод.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898976"/>
            <a:ext cx="8352928" cy="914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ru-RU" dirty="0">
                <a:effectLst/>
              </a:rPr>
              <a:t>Фаланга є ядром гармонійного суспільства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32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5092079"/>
          </a:xfrm>
        </p:spPr>
        <p:txBody>
          <a:bodyPr>
            <a:normAutofit/>
          </a:bodyPr>
          <a:lstStyle/>
          <a:p>
            <a:r>
              <a:rPr lang="uk-UA" dirty="0">
                <a:effectLst/>
              </a:rPr>
              <a:t>Свої історичні і соціальні погляди Фур'є виклав в цілому ряді праць, головними з яких були " </a:t>
            </a:r>
            <a:r>
              <a:rPr lang="uk-UA" i="1" dirty="0">
                <a:effectLst/>
              </a:rPr>
              <a:t>Всесвітня гармонія"</a:t>
            </a:r>
            <a:r>
              <a:rPr lang="uk-UA" dirty="0">
                <a:effectLst/>
              </a:rPr>
              <a:t> (1803), </a:t>
            </a:r>
            <a:r>
              <a:rPr lang="uk-UA" i="1" dirty="0">
                <a:effectLst/>
              </a:rPr>
              <a:t>"Теорія чотирьох рухів і загальної долі"</a:t>
            </a:r>
            <a:r>
              <a:rPr lang="uk-UA" dirty="0">
                <a:effectLst/>
              </a:rPr>
              <a:t> (1808), </a:t>
            </a:r>
            <a:r>
              <a:rPr lang="uk-UA" i="1" dirty="0">
                <a:effectLst/>
              </a:rPr>
              <a:t>"Трактат про </a:t>
            </a:r>
            <a:r>
              <a:rPr lang="uk-UA" i="1" dirty="0" smtClean="0">
                <a:effectLst/>
              </a:rPr>
              <a:t>домогосподарсько-землеробські</a:t>
            </a:r>
            <a:r>
              <a:rPr lang="uk-UA" i="1" dirty="0" smtClean="0">
                <a:effectLst/>
              </a:rPr>
              <a:t> асоціації</a:t>
            </a:r>
            <a:r>
              <a:rPr lang="uk-UA" dirty="0">
                <a:effectLst/>
              </a:rPr>
              <a:t> (1822), </a:t>
            </a:r>
            <a:r>
              <a:rPr lang="uk-UA" i="1" dirty="0">
                <a:effectLst/>
              </a:rPr>
              <a:t>"Теорія всесвітньої єдності"</a:t>
            </a:r>
            <a:r>
              <a:rPr lang="uk-UA" dirty="0">
                <a:effectLst/>
              </a:rPr>
              <a:t> (1822), </a:t>
            </a:r>
            <a:r>
              <a:rPr lang="uk-UA" i="1" dirty="0">
                <a:effectLst/>
              </a:rPr>
              <a:t>"Новий господарський та </a:t>
            </a:r>
            <a:r>
              <a:rPr lang="uk-UA" i="1" dirty="0">
                <a:effectLst/>
              </a:rPr>
              <a:t>соцієтарний</a:t>
            </a:r>
            <a:r>
              <a:rPr lang="uk-UA" i="1" dirty="0">
                <a:effectLst/>
              </a:rPr>
              <a:t> світ"</a:t>
            </a:r>
            <a:r>
              <a:rPr lang="uk-UA" dirty="0">
                <a:effectLst/>
              </a:rPr>
              <a:t> (1829) та інших.</a:t>
            </a:r>
          </a:p>
        </p:txBody>
      </p:sp>
      <p:pic>
        <p:nvPicPr>
          <p:cNvPr id="2050" name="Picture 2" descr="Image result for франсуа марі шарль фурье новый господарський та соцієтарний сві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77072"/>
            <a:ext cx="48101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251520" y="685801"/>
            <a:ext cx="8280920" cy="3657599"/>
          </a:xfrm>
        </p:spPr>
        <p:txBody>
          <a:bodyPr>
            <a:normAutofit fontScale="92500"/>
          </a:bodyPr>
          <a:lstStyle/>
          <a:p>
            <a:r>
              <a:rPr lang="uk-UA" dirty="0">
                <a:effectLst/>
              </a:rPr>
              <a:t>Фур'є відкидав соціальну філософію і економічні вчення своїх сучасників, вважаючи, що вони суперечать досвіду і виправдовують несправедливий суспільний лад. Натомість він опирався на ряд ідей матеріалістів </a:t>
            </a:r>
            <a:r>
              <a:rPr lang="en-US" dirty="0">
                <a:effectLst/>
              </a:rPr>
              <a:t>XVIII </a:t>
            </a:r>
            <a:r>
              <a:rPr lang="uk-UA" dirty="0">
                <a:effectLst/>
              </a:rPr>
              <a:t>ст., зокрема визнавав єдність всесвіту і постійний рух матерії, визначення історичного процесу як руху до забезпечення загального добробуту.</a:t>
            </a:r>
          </a:p>
          <a:p>
            <a:r>
              <a:rPr lang="uk-UA" dirty="0">
                <a:effectLst/>
              </a:rPr>
              <a:t>Тому своє завдання він вбачав в розробці "соціальної науки" як частини "теорії всесвітньої єдності", яка базувалася на схильності людини до будь-якої колективної праці. Фур'є створив оригінальну схему історії людства, згідно якої суспільство послідовно проходить періоди дикості, варварства та цивілізації.</a:t>
            </a:r>
          </a:p>
          <a:p>
            <a:endParaRPr lang="uk-UA" dirty="0"/>
          </a:p>
        </p:txBody>
      </p:sp>
      <p:pic>
        <p:nvPicPr>
          <p:cNvPr id="3074" name="Picture 2" descr="Image result for єдність всесвіту загальний добробу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25343"/>
            <a:ext cx="3383666" cy="25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-180528" y="44624"/>
            <a:ext cx="7690048" cy="3009527"/>
          </a:xfrm>
        </p:spPr>
        <p:txBody>
          <a:bodyPr>
            <a:normAutofit/>
          </a:bodyPr>
          <a:lstStyle/>
          <a:p>
            <a:r>
              <a:rPr lang="uk-UA" dirty="0">
                <a:effectLst/>
              </a:rPr>
              <a:t>Цивілізацією він називав сучасний йому капіталізм і всі її лиха вбачав у приватній власності. Цивілізація, за переконанням мислителя, не в змозі подолати суперечності між невеликою групою багатіїв і знедоленою більшістю, веде до експлуатації та гноблення трудового люду паразитуючими верствами населення, породжує конкуренцію, господарську анархію </a:t>
            </a:r>
            <a:r>
              <a:rPr lang="uk-UA" dirty="0" smtClean="0">
                <a:effectLst/>
              </a:rPr>
              <a:t>і</a:t>
            </a:r>
            <a:endParaRPr lang="uk-UA" dirty="0"/>
          </a:p>
        </p:txBody>
      </p:sp>
      <p:pic>
        <p:nvPicPr>
          <p:cNvPr id="5" name="Picture 2" descr="Image result for багаті та бідн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872259"/>
            <a:ext cx="56197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Місце для вмісту 1"/>
          <p:cNvSpPr txBox="1">
            <a:spLocks/>
          </p:cNvSpPr>
          <p:nvPr/>
        </p:nvSpPr>
        <p:spPr>
          <a:xfrm>
            <a:off x="71190" y="2636912"/>
            <a:ext cx="3492698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uk-UA" dirty="0" smtClean="0">
                <a:effectLst/>
              </a:rPr>
              <a:t>соціальний хаос, загострює суперечності колективного та індивідуального інтересів, "торговельний феодалізм", що ґрунтується на обмані та спекуляції. Фур'є звинуватив класичну політичну економію за її прихильність до цивілізації (капіталізму).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37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055517" y="332656"/>
            <a:ext cx="6096000" cy="3657599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effectLst/>
              </a:rPr>
              <a:t>У зв'язку з цим, Фур'є дійшов висновку про </a:t>
            </a:r>
            <a:r>
              <a:rPr lang="uk-UA" dirty="0">
                <a:effectLst/>
              </a:rPr>
              <a:t>приреченість </a:t>
            </a:r>
            <a:r>
              <a:rPr lang="uk-UA" b="1" i="1" dirty="0">
                <a:effectLst/>
              </a:rPr>
              <a:t>цивілізації </a:t>
            </a:r>
            <a:r>
              <a:rPr lang="uk-UA" dirty="0">
                <a:effectLst/>
              </a:rPr>
              <a:t>і необхідність її заміни </a:t>
            </a:r>
            <a:r>
              <a:rPr lang="uk-UA" b="1" i="1" dirty="0">
                <a:effectLst/>
              </a:rPr>
              <a:t>гармонією </a:t>
            </a:r>
            <a:r>
              <a:rPr lang="uk-UA" dirty="0">
                <a:effectLst/>
              </a:rPr>
              <a:t>(так він називав комунізм), яка не тільки відповідає </a:t>
            </a:r>
            <a:r>
              <a:rPr lang="uk-UA" dirty="0" smtClean="0">
                <a:effectLst/>
              </a:rPr>
              <a:t>призначенням </a:t>
            </a:r>
            <a:r>
              <a:rPr lang="uk-UA" dirty="0">
                <a:effectLst/>
              </a:rPr>
              <a:t>бога, а є й історичною необхідністю. Ідея гармонії реалізується при переході до колективної власності асоціацій вільних виробників, які мислитель називає </a:t>
            </a:r>
            <a:r>
              <a:rPr lang="uk-UA" b="1" i="1" dirty="0">
                <a:effectLst/>
              </a:rPr>
              <a:t>фалангами.</a:t>
            </a:r>
            <a:endParaRPr lang="uk-UA" dirty="0">
              <a:effectLst/>
            </a:endParaRPr>
          </a:p>
          <a:p>
            <a:r>
              <a:rPr lang="uk-UA" dirty="0">
                <a:effectLst/>
              </a:rPr>
              <a:t>Кожна фаланга розміщується в величезних палацах - "фаланстерах" - нараховує одну-дві тисячі осіб, які спільно живуть і працюють, обробляючи певну ділянку землі. Чималі кошти, потрібні для організації фаланг, Фур'є сподівався одержати від підприємців, які також стають фалангістами. Вступивши до фаланги, вони стають її акціонерами. Вироблений продукт і доходи розподіляються з урахуванням вкладеного капіталу. Одержаний прибуток частково зараховується на трудові акції кожного, а частково спрямовується до суспільного фонду споживання.</a:t>
            </a:r>
          </a:p>
          <a:p>
            <a:endParaRPr lang="uk-UA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14126"/>
            <a:ext cx="9144000" cy="274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фаланги фурь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" y="0"/>
            <a:ext cx="2927247" cy="20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" y="2043607"/>
            <a:ext cx="2926131" cy="207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611560" y="188640"/>
            <a:ext cx="7906072" cy="4014315"/>
          </a:xfrm>
        </p:spPr>
        <p:txBody>
          <a:bodyPr/>
          <a:lstStyle/>
          <a:p>
            <a:r>
              <a:rPr lang="uk-UA" dirty="0">
                <a:effectLst/>
              </a:rPr>
              <a:t>Фур'є вважав, що для успіху нового суспільства необхідно забезпечити зростання продуктивності праці. Для цього суспільний </a:t>
            </a:r>
            <a:r>
              <a:rPr lang="uk-UA" dirty="0" smtClean="0">
                <a:effectLst/>
              </a:rPr>
              <a:t>дохід </a:t>
            </a:r>
            <a:r>
              <a:rPr lang="uk-UA" dirty="0">
                <a:effectLst/>
              </a:rPr>
              <a:t>має розподілятися у співвідношенні 5:4:3 між працею, капіталом і знаннями. З розвитком ладу асоціації ці пропорції будуть змінюватися на користь праці. За таких умов роль держави стає малопомітною, тому Фур'є часто називають одним із попередників анархізму.</a:t>
            </a:r>
            <a:endParaRPr lang="uk-UA" dirty="0"/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3678420" cy="224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4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467544" y="260648"/>
            <a:ext cx="8136904" cy="3657599"/>
          </a:xfrm>
        </p:spPr>
        <p:txBody>
          <a:bodyPr>
            <a:normAutofit fontScale="92500"/>
          </a:bodyPr>
          <a:lstStyle/>
          <a:p>
            <a:r>
              <a:rPr lang="uk-UA" dirty="0">
                <a:effectLst/>
              </a:rPr>
              <a:t>Основою гармонії стане сільське господарство, а промисловість виконуватиме допоміжну функцію. Безкласовість і відсутність експлуатації зумовлюються тим, що у фалангах усі будуть регулярно змінювати вид діяльності, ставати по-черзі то підприємцями, то робітниками. На зміну конкуренції, яка, за словами Фур'є, дає виграш одному за рахунок програшу всіх інших, прийде трудове змагання, в якому виграють усі. Така організація суспільства приведе, мріяв Фур'є, до ліквідації </a:t>
            </a:r>
            <a:r>
              <a:rPr lang="uk-UA" dirty="0" smtClean="0">
                <a:effectLst/>
              </a:rPr>
              <a:t>протилежності </a:t>
            </a:r>
            <a:r>
              <a:rPr lang="uk-UA" dirty="0">
                <a:effectLst/>
              </a:rPr>
              <a:t>між фізичною і розумовою працею, відмінностей між містом і селом, до створення поселень нового типу, де об'єднаються всі види людської діяльності і переваги міського і сільського життя.</a:t>
            </a:r>
            <a:endParaRPr lang="uk-UA" dirty="0"/>
          </a:p>
        </p:txBody>
      </p:sp>
      <p:pic>
        <p:nvPicPr>
          <p:cNvPr id="7170" name="Picture 2" descr="Image result for рівність люд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31704"/>
            <a:ext cx="3888432" cy="26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31703"/>
            <a:ext cx="4006812" cy="26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6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2771800" y="2996952"/>
            <a:ext cx="6096000" cy="3657599"/>
          </a:xfrm>
        </p:spPr>
        <p:txBody>
          <a:bodyPr/>
          <a:lstStyle/>
          <a:p>
            <a:r>
              <a:rPr lang="ru-RU" dirty="0">
                <a:effectLst/>
              </a:rPr>
              <a:t>Перехід</a:t>
            </a:r>
            <a:r>
              <a:rPr lang="ru-RU" dirty="0">
                <a:effectLst/>
              </a:rPr>
              <a:t> до </a:t>
            </a:r>
            <a:r>
              <a:rPr lang="ru-RU" dirty="0">
                <a:effectLst/>
              </a:rPr>
              <a:t>гармонії</a:t>
            </a:r>
            <a:r>
              <a:rPr lang="ru-RU" dirty="0">
                <a:effectLst/>
              </a:rPr>
              <a:t> </a:t>
            </a:r>
            <a:r>
              <a:rPr lang="ru-RU" dirty="0">
                <a:effectLst/>
              </a:rPr>
              <a:t>вчений</a:t>
            </a:r>
            <a:r>
              <a:rPr lang="ru-RU" dirty="0">
                <a:effectLst/>
              </a:rPr>
              <a:t> </a:t>
            </a:r>
            <a:r>
              <a:rPr lang="ru-RU" dirty="0">
                <a:effectLst/>
              </a:rPr>
              <a:t>передбачав</a:t>
            </a:r>
            <a:r>
              <a:rPr lang="ru-RU" dirty="0">
                <a:effectLst/>
              </a:rPr>
              <a:t> </a:t>
            </a:r>
            <a:r>
              <a:rPr lang="ru-RU" dirty="0">
                <a:effectLst/>
              </a:rPr>
              <a:t>мирним</a:t>
            </a:r>
            <a:r>
              <a:rPr lang="ru-RU" dirty="0">
                <a:effectLst/>
              </a:rPr>
              <a:t>, </a:t>
            </a:r>
            <a:r>
              <a:rPr lang="ru-RU" dirty="0">
                <a:effectLst/>
              </a:rPr>
              <a:t>еволюційним</a:t>
            </a:r>
            <a:r>
              <a:rPr lang="ru-RU" dirty="0">
                <a:effectLst/>
              </a:rPr>
              <a:t> шляхом, на основі </a:t>
            </a:r>
            <a:r>
              <a:rPr lang="ru-RU" dirty="0">
                <a:effectLst/>
              </a:rPr>
              <a:t>поступових</a:t>
            </a:r>
            <a:r>
              <a:rPr lang="ru-RU" dirty="0">
                <a:effectLst/>
              </a:rPr>
              <a:t> реформ, </a:t>
            </a:r>
            <a:r>
              <a:rPr lang="ru-RU" dirty="0">
                <a:effectLst/>
              </a:rPr>
              <a:t>агітації</a:t>
            </a:r>
            <a:r>
              <a:rPr lang="ru-RU" dirty="0">
                <a:effectLst/>
              </a:rPr>
              <a:t> та позитивного прикладу.</a:t>
            </a:r>
            <a:endParaRPr lang="uk-UA" dirty="0"/>
          </a:p>
        </p:txBody>
      </p:sp>
      <p:pic>
        <p:nvPicPr>
          <p:cNvPr id="8194" name="Picture 2" descr="Image result for позитивний приклад перехід до гармоні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5524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0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2123728" y="-243408"/>
            <a:ext cx="7012508" cy="3657599"/>
          </a:xfrm>
        </p:spPr>
        <p:txBody>
          <a:bodyPr/>
          <a:lstStyle/>
          <a:p>
            <a:r>
              <a:rPr lang="uk-UA" dirty="0">
                <a:effectLst/>
              </a:rPr>
              <a:t>Фур'є вважав, що природні пристрасті людини, які при цивілізації пригнічувались і викривлялись, в умовах гармонії будуть направлені на творчу працю, повну різноманітності і радісного змагання. Розумно організовані могутні трудові армії - регіональні, національні, міжнародні - перетворять землю в квітучий рай. В нових умовах суспільного життя сформується і нова людина як багатостороння і розвинута особистість.</a:t>
            </a:r>
            <a:endParaRPr lang="uk-UA" dirty="0"/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21527"/>
            <a:ext cx="4968552" cy="35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43608" y="685801"/>
            <a:ext cx="7185992" cy="5335487"/>
          </a:xfrm>
        </p:spPr>
        <p:txBody>
          <a:bodyPr>
            <a:normAutofit/>
          </a:bodyPr>
          <a:lstStyle/>
          <a:p>
            <a:r>
              <a:rPr lang="uk-UA" dirty="0">
                <a:effectLst/>
              </a:rPr>
              <a:t>Отже, гармонійне суспільство, за уявленнями Фур'є, вибудовується на ідеї мир­ного співробітництва капіталу і праці, примирення класів у фаланзі. Фур'є мріяв, що капіталісти, зберігаючи свій нетрудовий дохід, займатимуться корисною пра­цею, перейматимуться долею робітників, які поступово ставатимуть маленькими капіталістами. Тому основним завданням суспільства вважав не знищення власнос­ті, а її поширення і зміцнення. Майбутнє суспільство він уявляв як систему дріб­них, самодостатніх господарських одиниць, де зберігається приватна власність на засоби виробництва у формі акцій фаланги, класовий поділ, нетрудові доходи класу капіталістів, а, відповідно, і експлуатація трудящих.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078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95536" y="3933056"/>
            <a:ext cx="8280920" cy="2736304"/>
          </a:xfrm>
        </p:spPr>
        <p:txBody>
          <a:bodyPr>
            <a:normAutofit/>
          </a:bodyPr>
          <a:lstStyle/>
          <a:p>
            <a:r>
              <a:rPr lang="uk-UA" dirty="0">
                <a:effectLst/>
              </a:rPr>
              <a:t>Ф.-М.-Ш. Фур'є належить особливе місце в історії соціально-політичних вчень Франції. Його негативне ставлення до нового суспільства, як і в </a:t>
            </a:r>
            <a:r>
              <a:rPr lang="uk-UA" dirty="0">
                <a:effectLst/>
              </a:rPr>
              <a:t>Сен-Сімона</a:t>
            </a:r>
            <a:r>
              <a:rPr lang="uk-UA" dirty="0">
                <a:effectLst/>
              </a:rPr>
              <a:t>, було наслідком розчарування результатами буржуазної революції 1789—1794 рр., </a:t>
            </a:r>
            <a:r>
              <a:rPr lang="uk-UA" dirty="0" smtClean="0">
                <a:effectLst/>
              </a:rPr>
              <a:t>оскі­льки </a:t>
            </a:r>
            <a:r>
              <a:rPr lang="uk-UA" dirty="0">
                <a:effectLst/>
              </a:rPr>
              <a:t>проголошені нею принципи свободи, рівності й братерства різко відрізнялися від реалій капіталістичного устрою, в якому домінували конкуренція, експлуатація, влада грошей.</a:t>
            </a:r>
          </a:p>
          <a:p>
            <a:pPr marL="384048" lvl="1" indent="0">
              <a:buNone/>
            </a:pPr>
            <a:endParaRPr lang="uk-UA" dirty="0"/>
          </a:p>
        </p:txBody>
      </p:sp>
      <p:pic>
        <p:nvPicPr>
          <p:cNvPr id="1026" name="Picture 2" descr="Image result for франсу марі шарль фурь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34" y="129332"/>
            <a:ext cx="2577486" cy="351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683568" y="757809"/>
            <a:ext cx="7560840" cy="5119463"/>
          </a:xfrm>
        </p:spPr>
        <p:txBody>
          <a:bodyPr/>
          <a:lstStyle/>
          <a:p>
            <a:pPr marL="18288" indent="0" algn="ctr">
              <a:buNone/>
            </a:pPr>
            <a:r>
              <a:rPr lang="ru-RU" dirty="0">
                <a:effectLst/>
              </a:rPr>
              <a:t>Загалом теорія гармонійного суспільства суттєво вплинула на подальший розви­ток політичних ідей, особливо ідей </a:t>
            </a:r>
            <a:r>
              <a:rPr lang="ru-RU" dirty="0">
                <a:effectLst/>
              </a:rPr>
              <a:t>соціалізму</a:t>
            </a:r>
            <a:r>
              <a:rPr lang="ru-RU" dirty="0">
                <a:effectLst/>
              </a:rPr>
              <a:t> і </a:t>
            </a:r>
            <a:r>
              <a:rPr lang="ru-RU" dirty="0">
                <a:effectLst/>
              </a:rPr>
              <a:t>комунізму</a:t>
            </a:r>
            <a:r>
              <a:rPr lang="ru-RU" dirty="0">
                <a:effectLst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396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5740151"/>
          </a:xfrm>
        </p:spPr>
        <p:txBody>
          <a:bodyPr>
            <a:normAutofit fontScale="62500" lnSpcReduction="20000"/>
          </a:bodyPr>
          <a:lstStyle/>
          <a:p>
            <a:r>
              <a:rPr lang="uk-UA" dirty="0">
                <a:effectLst/>
              </a:rPr>
              <a:t>У своїх працях Фур'є характеризував «устрій цивіліза­ції» (капіталізм) як «світ навиворіт», наголошуючи, що властивий йому розвиток торгівлі та промисловості повсюдно породжує злидні, оскільки головним його принципом є конкуренція, у процесі якої виникають і загострюються протиріччя колективного й індивідуального інтересів. Внаслідок цього людина перебуває в стані війни з масою. Фур'є доводив, що за капіталізму значна частина населення не бере участі у суспільно корисній праці. Хаос в економіці, зумовлений анархією і непослідовністю розвитку виробництва, проявляється в негосподарському викорис­танні сил та засобів, чим користуються спекулянти і торгівці, яких він називав па­разитами. Засноване на найманій праці, виробництво перетворює робітників на ра­бів, а конкуренція, яка є основним законом господарського життя спричинює зниження заробітної плати, доводить працівників до злиднів: «Люди періоду </a:t>
            </a:r>
            <a:r>
              <a:rPr lang="uk-UA" dirty="0" smtClean="0">
                <a:effectLst/>
              </a:rPr>
              <a:t>циві­лізації </a:t>
            </a:r>
            <a:r>
              <a:rPr lang="uk-UA" dirty="0">
                <a:effectLst/>
              </a:rPr>
              <a:t>дуже нещасні, це значить, що сім восьмих чи вісім </a:t>
            </a:r>
            <a:r>
              <a:rPr lang="uk-UA" dirty="0" smtClean="0">
                <a:effectLst/>
              </a:rPr>
              <a:t>дев'ятих </a:t>
            </a:r>
            <a:r>
              <a:rPr lang="uk-UA" dirty="0">
                <a:effectLst/>
              </a:rPr>
              <a:t>з них доведені до злощастя, що лише одна восьма уникає загального нещастя і насолоджується ла­сим шматком».</a:t>
            </a:r>
          </a:p>
          <a:p>
            <a:r>
              <a:rPr lang="uk-UA" dirty="0">
                <a:effectLst/>
              </a:rPr>
              <a:t>Вирішального значення Ф.-М.-Ш. Фур'є надавав не виробництву, а торгівлі, водночас послідовно критикував капіталістичну торгівлю. Торгівці, за його слова­ми, не тільки висмоктують соки з виробників і покупців, а й ведуть один з одним жорстоку війну і, намагаючись розорити конкурента, не зупиняються ні перед під­лістю, ні перед злочинними діями. Результатом цього є те, що «устрій цивілізації плаває у крові, щоб угамувати торгову суперечку».</a:t>
            </a:r>
          </a:p>
          <a:p>
            <a:r>
              <a:rPr lang="uk-UA" dirty="0">
                <a:effectLst/>
              </a:rPr>
              <a:t>Конкуренція, протиріччя інтересів, здирство, спрага наживи — основа буржуаз­ного суспільства, принципи його лицемірної і жорстокої моралі. Критикуючи капі­талістичне суспільство, Фур'є наблизився до розгляду проблеми відчуження праці. За капіталізму, вважав він, «робітником рухає лише потреба, необхідність продава­ти свою робочу силу», а тому процес праці є безрадісним. Водночас він вважав ка­піталізм необхідною сходинкою на шляху соціального розвитку людства, оскільки він створює велике виробництво, високу науку і витончене мистецтво, які є осно­вою розвитку до більш досконалого суспільства.</a:t>
            </a:r>
          </a:p>
          <a:p>
            <a:r>
              <a:rPr lang="uk-UA" dirty="0">
                <a:effectLst/>
              </a:rPr>
              <a:t>У </a:t>
            </a:r>
            <a:r>
              <a:rPr lang="uk-UA" dirty="0" smtClean="0">
                <a:effectLst/>
              </a:rPr>
              <a:t>зв'язку </a:t>
            </a:r>
            <a:r>
              <a:rPr lang="uk-UA" dirty="0">
                <a:effectLst/>
              </a:rPr>
              <a:t>з тим, що з розвитком капіталізму буржуазна ідеологія перейшла від осмислення високих загальнолюдських проблем до буденних, обґрунтування справ, суспільство розучилось думати, говорити чи писати про що-небудь інше, крім про­цвітання комерції. Внаслідок цього найпопулярнішим є той, хто у своїх творах роз'яснює таємниці біржі. Наука теж прислуговує комерції. Занепали поезія, вито­нчені мистецтва, бо відтоді, як філософія спалахнула ніжною пристрастю до коме­рції, політика устилає квітами її шлях.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589240"/>
            <a:ext cx="7543800" cy="914400"/>
          </a:xfrm>
        </p:spPr>
        <p:txBody>
          <a:bodyPr/>
          <a:lstStyle/>
          <a:p>
            <a:r>
              <a:rPr lang="uk-UA" dirty="0">
                <a:effectLst/>
              </a:rPr>
              <a:t>Критика капіталізму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15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5740151"/>
          </a:xfrm>
        </p:spPr>
        <p:txBody>
          <a:bodyPr>
            <a:normAutofit fontScale="70000" lnSpcReduction="20000"/>
          </a:bodyPr>
          <a:lstStyle/>
          <a:p>
            <a:r>
              <a:rPr lang="uk-UA" dirty="0">
                <a:effectLst/>
              </a:rPr>
              <a:t>Важливе місце у вченні Фур'є посідає філо­софсько-історична концепція розвитку людського суспільства, яка базується на ви­сновку, що основу світу утворюють три начала — Бог (активне начало), матерія (пасивне начало) і математика (начало, з яким мав узгоджуватися рух). Головною силою, що приводить світ у рух, активним принципом буття Фур'є називав Бога, хоч і не вважав його творцем матерії та математики.</a:t>
            </a:r>
          </a:p>
          <a:p>
            <a:r>
              <a:rPr lang="uk-UA" dirty="0">
                <a:effectLst/>
              </a:rPr>
              <a:t>У своїй філософії </a:t>
            </a:r>
            <a:r>
              <a:rPr lang="uk-UA" dirty="0" smtClean="0">
                <a:effectLst/>
              </a:rPr>
              <a:t>Фур'є </a:t>
            </a:r>
            <a:r>
              <a:rPr lang="uk-UA" dirty="0">
                <a:effectLst/>
              </a:rPr>
              <a:t>вибудував схему розвитку людського суспільства, який, за його твердженнями, налічував на той час до 80 тис. років. Цей розвиток є анало­гічним розвитку індивідів. Згідно зі схемою людство у своєму розвитку подолало чотири фази (дитинство, зростання, зрілість, старість) і 32 періоди. Перша і четвер­та — фази «соціального розладу, охоплюють нещасливі часи», друга і третя — «фа­зи соціальної єдності, охоплюють віки щастя, тривалість яких у сім разів довша, ніж тривалість віків злощасних». У першій і останній фазах </a:t>
            </a:r>
            <a:r>
              <a:rPr lang="uk-UA" dirty="0" smtClean="0">
                <a:effectLst/>
              </a:rPr>
              <a:t>Фур'є </a:t>
            </a:r>
            <a:r>
              <a:rPr lang="uk-UA" dirty="0">
                <a:effectLst/>
              </a:rPr>
              <a:t>виділяв сім пері­одів, а в другій і третій — дев'ять. Якісна ознака кожного періоду — рівень органі­зації матеріального виробництва, яке є джерелом суспільного розвитку. Вдоскона­лення знарядь виробництва багато в чому зумовлює рух людського суспільства, особливості його форми.</a:t>
            </a:r>
          </a:p>
          <a:p>
            <a:r>
              <a:rPr lang="uk-UA" dirty="0">
                <a:effectLst/>
              </a:rPr>
              <a:t>Кожен період має свої стадії розвитку. Зміна одного періоду іншим, вищим, пе­рехід з нижчої сходинки на вищу є закономірною необхідністю. Суспільству супе­речить застій, його призначення — рухатись уперед. На думку Фур'є, існуючий устрій цивілізації — не кінцева соціальна доля людства, а лише один з перших ета­пів історичного розвитку.</a:t>
            </a:r>
          </a:p>
          <a:p>
            <a:r>
              <a:rPr lang="uk-UA" dirty="0">
                <a:effectLst/>
              </a:rPr>
              <a:t>Якщо протягом першого періоду люди стихійно підкорялися пристрастям, органі­зовували асоціації, що відповідало даним Богом соціальним законам, то з часом ці асоціації почали розпадатись, настав період несправедливості, віроломства, </a:t>
            </a:r>
            <a:r>
              <a:rPr lang="uk-UA" dirty="0" smtClean="0">
                <a:effectLst/>
              </a:rPr>
              <a:t>примусу,</a:t>
            </a:r>
            <a:r>
              <a:rPr lang="en-US" dirty="0" smtClean="0">
                <a:effectLst/>
              </a:rPr>
              <a:t> </a:t>
            </a:r>
            <a:r>
              <a:rPr lang="uk-UA" dirty="0" smtClean="0">
                <a:effectLst/>
              </a:rPr>
              <a:t>злиднів</a:t>
            </a:r>
            <a:r>
              <a:rPr lang="uk-UA" dirty="0">
                <a:effectLst/>
              </a:rPr>
              <a:t>. Тодішній соціальний рух нагадував людину, що відступила перед прірвою, намагаючись розбігтися і перестрибнути її. Отже, людське суспільство, готуючись перейти в нову фазу, створювало засоби для цього. Період цивілізації є попереднім, підготовчим, у межах якого створюються передумови для перетворення суспільства</a:t>
            </a:r>
            <a:r>
              <a:rPr lang="uk-UA" dirty="0" smtClean="0">
                <a:effectLst/>
              </a:rPr>
              <a:t>.</a:t>
            </a:r>
            <a:endParaRPr lang="uk-UA" dirty="0">
              <a:effectLst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898976"/>
            <a:ext cx="8352928" cy="914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uk-UA" dirty="0">
                <a:effectLst/>
              </a:rPr>
              <a:t>Концепція розвитку суспільства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24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539552" y="1556792"/>
            <a:ext cx="8352928" cy="4680520"/>
          </a:xfrm>
        </p:spPr>
        <p:txBody>
          <a:bodyPr>
            <a:normAutofit/>
          </a:bodyPr>
          <a:lstStyle/>
          <a:p>
            <a:r>
              <a:rPr lang="uk-UA" dirty="0">
                <a:effectLst/>
              </a:rPr>
              <a:t>а)         визнання рівня організації матеріального виробництва визначальною </a:t>
            </a:r>
            <a:r>
              <a:rPr lang="uk-UA" dirty="0" smtClean="0">
                <a:effectLst/>
              </a:rPr>
              <a:t>ознакою</a:t>
            </a:r>
            <a:r>
              <a:rPr lang="en-US" dirty="0" smtClean="0">
                <a:effectLst/>
              </a:rPr>
              <a:t> </a:t>
            </a:r>
            <a:r>
              <a:rPr lang="uk-UA" dirty="0" smtClean="0">
                <a:effectLst/>
              </a:rPr>
              <a:t>історичного </a:t>
            </a:r>
            <a:r>
              <a:rPr lang="uk-UA" dirty="0">
                <a:effectLst/>
              </a:rPr>
              <a:t>періоду;</a:t>
            </a:r>
          </a:p>
          <a:p>
            <a:r>
              <a:rPr lang="uk-UA" dirty="0">
                <a:effectLst/>
              </a:rPr>
              <a:t>б)         визнання закономірності зміни кожного періоду іншим у процесі </a:t>
            </a:r>
            <a:r>
              <a:rPr lang="uk-UA" dirty="0" smtClean="0">
                <a:effectLst/>
              </a:rPr>
              <a:t>історичного</a:t>
            </a:r>
            <a:r>
              <a:rPr lang="en-US" dirty="0" smtClean="0">
                <a:effectLst/>
              </a:rPr>
              <a:t> </a:t>
            </a:r>
            <a:r>
              <a:rPr lang="uk-UA" dirty="0" smtClean="0">
                <a:effectLst/>
              </a:rPr>
              <a:t>розвитку </a:t>
            </a:r>
            <a:r>
              <a:rPr lang="uk-UA" dirty="0">
                <a:effectLst/>
              </a:rPr>
              <a:t>людства;</a:t>
            </a:r>
          </a:p>
          <a:p>
            <a:r>
              <a:rPr lang="uk-UA" dirty="0">
                <a:effectLst/>
              </a:rPr>
              <a:t>в)         твердження, що всередині кожного періоду визрівають передумови для </a:t>
            </a:r>
            <a:r>
              <a:rPr lang="uk-UA" dirty="0" smtClean="0">
                <a:effectLst/>
              </a:rPr>
              <a:t>переходу </a:t>
            </a:r>
            <a:r>
              <a:rPr lang="uk-UA" dirty="0">
                <a:effectLst/>
              </a:rPr>
              <a:t>до наступного;</a:t>
            </a:r>
          </a:p>
          <a:p>
            <a:r>
              <a:rPr lang="uk-UA" dirty="0">
                <a:effectLst/>
              </a:rPr>
              <a:t>г)         проголошення неминучості зміни кожного періоду вищим, зокрема, </a:t>
            </a:r>
            <a:r>
              <a:rPr lang="uk-UA" dirty="0" smtClean="0">
                <a:effectLst/>
              </a:rPr>
              <a:t>існуючого </a:t>
            </a:r>
            <a:r>
              <a:rPr lang="uk-UA" dirty="0">
                <a:effectLst/>
              </a:rPr>
              <a:t>устрою «цивілізації» устроєм «</a:t>
            </a:r>
            <a:r>
              <a:rPr lang="uk-UA" dirty="0" smtClean="0">
                <a:effectLst/>
              </a:rPr>
              <a:t>соцієтарної</a:t>
            </a:r>
            <a:r>
              <a:rPr lang="en-US" dirty="0">
                <a:effectLst/>
              </a:rPr>
              <a:t> </a:t>
            </a:r>
            <a:r>
              <a:rPr lang="uk-UA" dirty="0" smtClean="0">
                <a:effectLst/>
              </a:rPr>
              <a:t>гармонії</a:t>
            </a:r>
            <a:r>
              <a:rPr lang="uk-UA" dirty="0">
                <a:effectLst/>
              </a:rPr>
              <a:t>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52928" cy="11521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ru-RU" sz="2400" dirty="0">
                <a:effectLst/>
              </a:rPr>
              <a:t>Соціально-історична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концепція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Фур'є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інтуїтивно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передбачає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такі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положення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іс­торичного</a:t>
            </a:r>
            <a:r>
              <a:rPr lang="ru-RU" sz="2400" dirty="0">
                <a:effectLst/>
              </a:rPr>
              <a:t> </a:t>
            </a:r>
            <a:r>
              <a:rPr lang="ru-RU" sz="2400" dirty="0">
                <a:effectLst/>
              </a:rPr>
              <a:t>матеріалізму</a:t>
            </a:r>
            <a:r>
              <a:rPr lang="ru-RU" sz="2400" dirty="0">
                <a:effectLst/>
              </a:rPr>
              <a:t>: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283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5740151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effectLst/>
              </a:rPr>
              <a:t>Фур'є заперечував революційний шлях зміни суспільних відносин, вважаючи ці зміни «різновидами насолод», а не руйнівними революціями. Його план перетворення тогочасного капіталістичного суспільства базувався на історико-філософській концепції, згідно з якою Бог як од­на з першооснов світу дає людині соціальні закони, але при цьому не прагне цілком підкорити ті своїй волі, визнаючи за нею певну свободу дій. Це знаходить часткове втілення і в спроможності людини впливати на суспільний розвиток. Тому для пе­реходу до гармонійного суспільного устрою необхідно не тільки досягнути певного рівня розвитку виробництва, а й мати кодекс соціальних законів. Відкриття цього кодексу </a:t>
            </a:r>
            <a:r>
              <a:rPr lang="uk-UA" dirty="0" smtClean="0">
                <a:effectLst/>
              </a:rPr>
              <a:t>Фур'є </a:t>
            </a:r>
            <a:r>
              <a:rPr lang="uk-UA" dirty="0">
                <a:effectLst/>
              </a:rPr>
              <a:t>приписував собі.</a:t>
            </a:r>
          </a:p>
          <a:p>
            <a:r>
              <a:rPr lang="uk-UA" dirty="0">
                <a:effectLst/>
              </a:rPr>
              <a:t>Для досягнення загальної людської гармонії необхідно повсюдно створити асо­ціації (фаланги) — об'єднання людей для спільної трудової діяльності. Такі асоціа­ції повинні бути привабливими для мас, залучати їх до трудової діяльності, </a:t>
            </a:r>
            <a:r>
              <a:rPr lang="uk-UA" dirty="0" smtClean="0">
                <a:effectLst/>
              </a:rPr>
              <a:t>мобілізуючи </a:t>
            </a:r>
            <a:r>
              <a:rPr lang="uk-UA" dirty="0">
                <a:effectLst/>
              </a:rPr>
              <a:t>їх самолюбство, інші рушійні сили. З огляду на це, Фур'є мав на меті створити першу експериментальну асоціацію. її перевагами він вважав «різномані­тні насолоди», запоруку того, що люди забудуть про свої суперечки і поспішать створити асоціацію, «адже повсюди люди невпинно прагнуть до багатства і задово­лень». Завдяки цьому процес перетворення суспільства стане процесом поширення асоціацій. Створюватимуться вони як акціонерні підприємства, маючи у своїх ря­дах до 1800 осіб. Кожен учасник при вступі вноситиме певні кошти, від розмірів яких залежатиме його дохід. Попри це, кожен член асоціації повинен займатися трудовою діяльністю. Водночас </a:t>
            </a:r>
            <a:r>
              <a:rPr lang="uk-UA" dirty="0" smtClean="0">
                <a:effectLst/>
              </a:rPr>
              <a:t>Фур'є </a:t>
            </a:r>
            <a:r>
              <a:rPr lang="uk-UA" dirty="0">
                <a:effectLst/>
              </a:rPr>
              <a:t>допускав певну відмінність між родом за­нять багатого пайовика і бідного. Асоціація передусім повинна займатися сільсь­ким господарством, промислове виробництво мало виконувати побічну роль, зале­жати від вимог сільськогосподарського.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898976"/>
            <a:ext cx="8352928" cy="91440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uk-UA" dirty="0">
                <a:effectLst/>
              </a:rPr>
              <a:t>Обґрунтування нового суспільного устрою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6532239"/>
          </a:xfrm>
        </p:spPr>
        <p:txBody>
          <a:bodyPr>
            <a:normAutofit fontScale="85000" lnSpcReduction="20000"/>
          </a:bodyPr>
          <a:lstStyle/>
          <a:p>
            <a:r>
              <a:rPr lang="uk-UA" dirty="0">
                <a:effectLst/>
              </a:rPr>
              <a:t>Для остаточного переходу людства до нового суспільного устрою, на думку </a:t>
            </a:r>
            <a:r>
              <a:rPr lang="uk-UA" dirty="0" smtClean="0">
                <a:effectLst/>
              </a:rPr>
              <a:t>Фур'є</a:t>
            </a:r>
            <a:r>
              <a:rPr lang="uk-UA" dirty="0">
                <a:effectLst/>
              </a:rPr>
              <a:t>, потрібно майже шість років. Він не допускав примусових відносин між асо­ціаціями, їх організація мала привести до «світової єдності», досягнення якої вва­жав неможливим в умовах устрою цивілізації.</a:t>
            </a:r>
          </a:p>
          <a:p>
            <a:r>
              <a:rPr lang="uk-UA" dirty="0">
                <a:effectLst/>
              </a:rPr>
              <a:t>Головний принцип внутрішнього життя асоціації — вільний вибір праці, яка має стати однією з основних потреб людини. Але для цього праця повинна бути </a:t>
            </a:r>
            <a:r>
              <a:rPr lang="uk-UA" dirty="0" smtClean="0">
                <a:effectLst/>
              </a:rPr>
              <a:t>вільною,</a:t>
            </a:r>
            <a:r>
              <a:rPr lang="en-US" dirty="0" smtClean="0">
                <a:effectLst/>
              </a:rPr>
              <a:t> </a:t>
            </a:r>
            <a:r>
              <a:rPr lang="uk-UA" dirty="0" smtClean="0">
                <a:effectLst/>
              </a:rPr>
              <a:t>різноманітною</a:t>
            </a:r>
            <a:r>
              <a:rPr lang="uk-UA" dirty="0">
                <a:effectLst/>
              </a:rPr>
              <a:t>, творчою. За припущенням Фур'є, у новому суспільстві вона стане за­бавою, грою. Розмірковуючи над проблемою привабливості праці, він обґрунтував теорію «пристрастей», яка вважається фундаментом його вчення. Згідно з нею в ко­жній людині таїться багато пристрастей, з яких дванадцять основних. У людини уст­рою цивілізації пристрасті протистоять одна одній: честолюбність коханню, батьків­ство — дружбі і т. д., внаслідок чого вона перебуває у стані війни з собою. Тому необхідно дати цим пристрастям змогу реалізуватися і завдяки цьому забезпечити їх внутрішню і зовнішню гармонію, що можливе лише за нового суспільного устрою.</a:t>
            </a:r>
          </a:p>
          <a:p>
            <a:r>
              <a:rPr lang="uk-UA" dirty="0">
                <a:effectLst/>
              </a:rPr>
              <a:t>Найкращі умови для вивільнення пристрастей здатні забезпечити союзи асоціати­вних груп, створені «за пристрастями до певної діяльності». Сформований у такий спосіб новий соціальний світ використовуватиме всі смаки, характери, інстинкти, всі пристрасті. У цих нових утвореннях (за пристрастями) люди матимуть змогу чергу­вати різні заняття, що урізноманітнюватиме їх працю. Одним з найголовніших прин­ципів організації їх діяльності стане змагання, яке підніматиме «продукцію на </a:t>
            </a:r>
            <a:r>
              <a:rPr lang="uk-UA" dirty="0" smtClean="0">
                <a:effectLst/>
              </a:rPr>
              <a:t>найвищий </a:t>
            </a:r>
            <a:r>
              <a:rPr lang="uk-UA" dirty="0">
                <a:effectLst/>
              </a:rPr>
              <a:t>ступінь за якістю і кількістю», реалізовуватиме такі важливі пристрасті людини, як честолюбне прагнення відзначитися, бути попереду інших. У гармоній­ному суспільному устрої воно повинно замінити капіталістичну конкуренцію, ство­рити ефект задоволення працею і гарантувати наполегливість людства у праці.</a:t>
            </a:r>
          </a:p>
        </p:txBody>
      </p:sp>
    </p:spTree>
    <p:extLst>
      <p:ext uri="{BB962C8B-B14F-4D97-AF65-F5344CB8AC3E}">
        <p14:creationId xmlns:p14="http://schemas.microsoft.com/office/powerpoint/2010/main" val="37427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6532239"/>
          </a:xfrm>
        </p:spPr>
        <p:txBody>
          <a:bodyPr>
            <a:normAutofit fontScale="92500"/>
          </a:bodyPr>
          <a:lstStyle/>
          <a:p>
            <a:r>
              <a:rPr lang="uk-UA" dirty="0">
                <a:effectLst/>
              </a:rPr>
              <a:t>Розробляючи принцип нового суспільного устрою, </a:t>
            </a:r>
            <a:r>
              <a:rPr lang="uk-UA" dirty="0" smtClean="0">
                <a:effectLst/>
              </a:rPr>
              <a:t>Фур'є </a:t>
            </a:r>
            <a:r>
              <a:rPr lang="uk-UA" dirty="0">
                <a:effectLst/>
              </a:rPr>
              <a:t>виступав прихильником достатку, проголошував неодмінність досягнення задоволень, передусім чуттєвих і душевних, оскільки «</a:t>
            </a:r>
            <a:r>
              <a:rPr lang="uk-UA" dirty="0">
                <a:effectLst/>
              </a:rPr>
              <a:t>соцієтарний</a:t>
            </a:r>
            <a:r>
              <a:rPr lang="uk-UA" dirty="0">
                <a:effectLst/>
              </a:rPr>
              <a:t> порядок... не допускає ні невибагливості, ні рівно­сті... він хоче пристрастей палких і витончених». При цьому людські бажання пови­нні задовольнятися навіть у дрібницях, інакше неможливо буде досягнути гармонії в суспільстві. (З цих міркувань він стверджував, що потрібно двадцять сім сортів хліба, аби група з трьох осіб мала гармонійний обід.) В іншому разі можливі розколи в гру­пах через дрібниці, здатні в майбутньому перерости у серйозні конфлікти.</a:t>
            </a:r>
          </a:p>
          <a:p>
            <a:r>
              <a:rPr lang="uk-UA" dirty="0">
                <a:effectLst/>
              </a:rPr>
              <a:t>У соціальному аспекті </a:t>
            </a:r>
            <a:r>
              <a:rPr lang="uk-UA" dirty="0" smtClean="0">
                <a:effectLst/>
              </a:rPr>
              <a:t>Фур'є </a:t>
            </a:r>
            <a:r>
              <a:rPr lang="uk-UA" dirty="0">
                <a:effectLst/>
              </a:rPr>
              <a:t>уявляв гармонію як досягнення згоди між різними класами, ліквідацію класового антагонізму. Тому новий суспільній устрій повинен встановити «єдність поглядів, інтересів і дій між усіма класами». Фур'є не тільки не вів мову про ліквідацію класів і класових відмінностей, а, навпаки, вважав їх існу­вання природним і правомірним. Це певною мірою знайшло своє втілення і в соціа­льному експерименті Фур'є. Намагаючись створити експериментальну фалангу (асоціацію) і не маючи на це засобів, він був змушений звернутися до багатих ме­ценатів. Щоб зацікавити їх, гарантував багатим акціонерам прибуток від їх капіталу і полегшену працю порівняно з працею бідних </a:t>
            </a:r>
            <a:r>
              <a:rPr lang="uk-UA" dirty="0">
                <a:effectLst/>
              </a:rPr>
              <a:t>сектаріїв</a:t>
            </a:r>
            <a:r>
              <a:rPr lang="uk-UA" dirty="0">
                <a:effectLst/>
              </a:rPr>
              <a:t> (членів фаланги).</a:t>
            </a:r>
          </a:p>
        </p:txBody>
      </p:sp>
    </p:spTree>
    <p:extLst>
      <p:ext uri="{BB962C8B-B14F-4D97-AF65-F5344CB8AC3E}">
        <p14:creationId xmlns:p14="http://schemas.microsoft.com/office/powerpoint/2010/main" val="14217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4" y="137121"/>
            <a:ext cx="8784976" cy="6532239"/>
          </a:xfrm>
        </p:spPr>
        <p:txBody>
          <a:bodyPr>
            <a:normAutofit fontScale="77500" lnSpcReduction="20000"/>
          </a:bodyPr>
          <a:lstStyle/>
          <a:p>
            <a:r>
              <a:rPr lang="uk-UA" dirty="0">
                <a:effectLst/>
              </a:rPr>
              <a:t>Класова нерівність поширювалася і на принципи розподілу в асоціації прибутків, який передбачалося ділити на три частини: праці належало від 5/12 до 6/12 прибутку, таланту — від 2/12 до 3/12, а 4/12 — капіталу, тобто спрямовувалося на виплату </a:t>
            </a:r>
            <a:r>
              <a:rPr lang="uk-UA" dirty="0" smtClean="0">
                <a:effectLst/>
              </a:rPr>
              <a:t>дивідендів </a:t>
            </a:r>
            <a:r>
              <a:rPr lang="uk-UA" dirty="0">
                <a:effectLst/>
              </a:rPr>
              <a:t>акціонерам — засновникам фаланги. Завдяки цьому багаті члени асоціації мали б позбутися огиди до праці, а разом із нею — зневажливого ставлення до працюю­чих. Водночас вони мали право, навіть не працюючи, користуватися всіма благами асоціації. Існуючу за «устрою цивілізації» систему власності Фур'є вважав </a:t>
            </a:r>
            <a:r>
              <a:rPr lang="uk-UA" dirty="0" smtClean="0">
                <a:effectLst/>
              </a:rPr>
              <a:t>неприйнятною </a:t>
            </a:r>
            <a:r>
              <a:rPr lang="uk-UA" dirty="0">
                <a:effectLst/>
              </a:rPr>
              <a:t>для гармонійного суспільства. Проте він не виключав у майбутньому устрої приватної власності як засобу протидії зрівнялівці. При цьому не вважав її </a:t>
            </a:r>
            <a:r>
              <a:rPr lang="uk-UA" dirty="0" smtClean="0">
                <a:effectLst/>
              </a:rPr>
              <a:t>недоторканною </a:t>
            </a:r>
            <a:r>
              <a:rPr lang="uk-UA" dirty="0">
                <a:effectLst/>
              </a:rPr>
              <a:t>і навіть передбачав можливість видозміни її в інтересах суспільства.</a:t>
            </a:r>
          </a:p>
          <a:p>
            <a:r>
              <a:rPr lang="uk-UA" dirty="0">
                <a:effectLst/>
              </a:rPr>
              <a:t>У контексті побудови нового суспільства Фур'є відстоював необхідність зміни системи виховання «устрою цивілізації», оскільки вона «придушує і спотворює за­датки дитини», робить для неї ненависною працю і спонукає її до «руйнівної діяль­ності». Замість існуючого в капіталістичному суспільстві виховання він пропонував</a:t>
            </a:r>
          </a:p>
          <a:p>
            <a:r>
              <a:rPr lang="uk-UA" dirty="0">
                <a:effectLst/>
              </a:rPr>
              <a:t>перейти до </a:t>
            </a:r>
            <a:r>
              <a:rPr lang="uk-UA" dirty="0">
                <a:effectLst/>
              </a:rPr>
              <a:t>соцієтарного</a:t>
            </a:r>
            <a:r>
              <a:rPr lang="uk-UA" dirty="0">
                <a:effectLst/>
              </a:rPr>
              <a:t> виховання, покликаного забезпечити «розвиток фізичних і розумових здібностей, використовувати їх усі, навіть розвагу, для виробничої пра­ці». Цією тезою Фур'є обстоював необхідність формування у людини потреби пра­цювати з дитячих років. Процес виховання він поділяв на кілька фаз залежно від ві­ку дитини. їх об'єднував принцип, згідно з яким дитина з раннього віку повинна залучатися до трудової діяльності. Першим етапом цього процесу має стати «пра­ця — гра». Участь дітей у різних роботах мала б у майбутньому вирішити проблему непривабливої праці. Формування любові до праці Фур'є вважав настільки важли­вою і відповідальною справою, що заради неї можна навіть нехтувати економією. Адже діти, беручи участь в трудових процесах, з раннього віку стають корисними працівниками фаланги.</a:t>
            </a:r>
          </a:p>
        </p:txBody>
      </p:sp>
    </p:spTree>
    <p:extLst>
      <p:ext uri="{BB962C8B-B14F-4D97-AF65-F5344CB8AC3E}">
        <p14:creationId xmlns:p14="http://schemas.microsoft.com/office/powerpoint/2010/main" val="7414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">
  <a:themeElements>
    <a:clrScheme name="Базова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148</TotalTime>
  <Words>2672</Words>
  <Application>Microsoft Office PowerPoint</Application>
  <PresentationFormat>Екран (4:3)</PresentationFormat>
  <Paragraphs>45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1" baseType="lpstr">
      <vt:lpstr>Базова</vt:lpstr>
      <vt:lpstr>Соціалізм Франсуа-Марі-Шарль Фур'є</vt:lpstr>
      <vt:lpstr>Презентація PowerPoint</vt:lpstr>
      <vt:lpstr>Критика капіталізму</vt:lpstr>
      <vt:lpstr>Концепція розвитку суспільства</vt:lpstr>
      <vt:lpstr>Соціально-історична концепція Фур'є інтуїтивно передбачає такі положення іс­торичного матеріалізму:</vt:lpstr>
      <vt:lpstr>Обґрунтування нового суспільного устрою</vt:lpstr>
      <vt:lpstr>Презентація PowerPoint</vt:lpstr>
      <vt:lpstr>Презентація PowerPoint</vt:lpstr>
      <vt:lpstr>Презентація PowerPoint</vt:lpstr>
      <vt:lpstr>Фаланга є ядром гармонійного суспільства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andrii</dc:creator>
  <cp:lastModifiedBy>andrii</cp:lastModifiedBy>
  <cp:revision>38</cp:revision>
  <dcterms:created xsi:type="dcterms:W3CDTF">2019-11-19T19:40:59Z</dcterms:created>
  <dcterms:modified xsi:type="dcterms:W3CDTF">2019-11-19T22:09:04Z</dcterms:modified>
</cp:coreProperties>
</file>