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71" r:id="rId5"/>
    <p:sldId id="260" r:id="rId6"/>
    <p:sldId id="275" r:id="rId7"/>
    <p:sldId id="261" r:id="rId8"/>
    <p:sldId id="268" r:id="rId9"/>
    <p:sldId id="273" r:id="rId10"/>
    <p:sldId id="274" r:id="rId11"/>
    <p:sldId id="262" r:id="rId12"/>
    <p:sldId id="276" r:id="rId13"/>
    <p:sldId id="263" r:id="rId14"/>
    <p:sldId id="269" r:id="rId15"/>
    <p:sldId id="264" r:id="rId16"/>
    <p:sldId id="265" r:id="rId17"/>
    <p:sldId id="270" r:id="rId18"/>
    <p:sldId id="266" r:id="rId19"/>
    <p:sldId id="272" r:id="rId20"/>
    <p:sldId id="267" r:id="rId2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5A4A-E1E8-4AAB-9D8A-F4D8D61BD78C}" type="datetimeFigureOut">
              <a:rPr lang="uk-UA" smtClean="0"/>
              <a:t>20.11.2019</a:t>
            </a:fld>
            <a:endParaRPr lang="uk-U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BADF9E-4FD1-4FE7-86F0-BADE3FF4B622}" type="slidenum">
              <a:rPr lang="uk-UA" smtClean="0"/>
              <a:t>‹№›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5A4A-E1E8-4AAB-9D8A-F4D8D61BD78C}" type="datetimeFigureOut">
              <a:rPr lang="uk-UA" smtClean="0"/>
              <a:t>20.11.2019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DF9E-4FD1-4FE7-86F0-BADE3FF4B622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5A4A-E1E8-4AAB-9D8A-F4D8D61BD78C}" type="datetimeFigureOut">
              <a:rPr lang="uk-UA" smtClean="0"/>
              <a:t>20.11.2019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DF9E-4FD1-4FE7-86F0-BADE3FF4B622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5A4A-E1E8-4AAB-9D8A-F4D8D61BD78C}" type="datetimeFigureOut">
              <a:rPr lang="uk-UA" smtClean="0"/>
              <a:t>20.11.2019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DF9E-4FD1-4FE7-86F0-BADE3FF4B622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5A4A-E1E8-4AAB-9D8A-F4D8D61BD78C}" type="datetimeFigureOut">
              <a:rPr lang="uk-UA" smtClean="0"/>
              <a:t>20.11.2019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DF9E-4FD1-4FE7-86F0-BADE3FF4B622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5A4A-E1E8-4AAB-9D8A-F4D8D61BD78C}" type="datetimeFigureOut">
              <a:rPr lang="uk-UA" smtClean="0"/>
              <a:t>20.11.2019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DF9E-4FD1-4FE7-86F0-BADE3FF4B622}" type="slidenum">
              <a:rPr lang="uk-UA" smtClean="0"/>
              <a:t>‹№›</a:t>
            </a:fld>
            <a:endParaRPr lang="uk-UA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5A4A-E1E8-4AAB-9D8A-F4D8D61BD78C}" type="datetimeFigureOut">
              <a:rPr lang="uk-UA" smtClean="0"/>
              <a:t>20.11.2019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DF9E-4FD1-4FE7-86F0-BADE3FF4B622}" type="slidenum">
              <a:rPr lang="uk-UA" smtClean="0"/>
              <a:t>‹№›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5A4A-E1E8-4AAB-9D8A-F4D8D61BD78C}" type="datetimeFigureOut">
              <a:rPr lang="uk-UA" smtClean="0"/>
              <a:t>20.11.2019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DF9E-4FD1-4FE7-86F0-BADE3FF4B622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5A4A-E1E8-4AAB-9D8A-F4D8D61BD78C}" type="datetimeFigureOut">
              <a:rPr lang="uk-UA" smtClean="0"/>
              <a:t>20.11.2019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DF9E-4FD1-4FE7-86F0-BADE3FF4B622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5A4A-E1E8-4AAB-9D8A-F4D8D61BD78C}" type="datetimeFigureOut">
              <a:rPr lang="uk-UA" smtClean="0"/>
              <a:t>20.11.2019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DF9E-4FD1-4FE7-86F0-BADE3FF4B622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5A4A-E1E8-4AAB-9D8A-F4D8D61BD78C}" type="datetimeFigureOut">
              <a:rPr lang="uk-UA" smtClean="0"/>
              <a:t>20.11.2019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DF9E-4FD1-4FE7-86F0-BADE3FF4B622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AD05A4A-E1E8-4AAB-9D8A-F4D8D61BD78C}" type="datetimeFigureOut">
              <a:rPr lang="uk-UA" smtClean="0"/>
              <a:t>20.11.2019</a:t>
            </a:fld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5BADF9E-4FD1-4FE7-86F0-BADE3FF4B622}" type="slidenum">
              <a:rPr lang="uk-UA" smtClean="0"/>
              <a:t>‹№›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uk-U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Республіканські принципи </a:t>
            </a:r>
            <a:r>
              <a:rPr lang="uk-UA" dirty="0" err="1"/>
              <a:t>Франческо</a:t>
            </a:r>
            <a:r>
              <a:rPr lang="uk-UA" dirty="0"/>
              <a:t> </a:t>
            </a:r>
            <a:r>
              <a:rPr lang="uk-UA" dirty="0" err="1"/>
              <a:t>Гвіччардіні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914400" y="5445224"/>
            <a:ext cx="7315200" cy="865938"/>
          </a:xfrm>
        </p:spPr>
        <p:txBody>
          <a:bodyPr/>
          <a:lstStyle/>
          <a:p>
            <a:r>
              <a:rPr lang="ru-RU" dirty="0" err="1"/>
              <a:t>виконав</a:t>
            </a:r>
            <a:r>
              <a:rPr lang="ru-RU" dirty="0"/>
              <a:t> студент 441 </a:t>
            </a:r>
            <a:r>
              <a:rPr lang="ru-RU" dirty="0" err="1"/>
              <a:t>групи</a:t>
            </a:r>
            <a:r>
              <a:rPr lang="ru-RU" dirty="0"/>
              <a:t> </a:t>
            </a:r>
            <a:r>
              <a:rPr lang="ru-RU" dirty="0" err="1"/>
              <a:t>Бужак</a:t>
            </a:r>
            <a:r>
              <a:rPr lang="ru-RU" dirty="0"/>
              <a:t> </a:t>
            </a:r>
            <a:r>
              <a:rPr lang="ru-RU" dirty="0" err="1"/>
              <a:t>Андрій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550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755576" y="548681"/>
            <a:ext cx="7128792" cy="6282578"/>
          </a:xfrm>
        </p:spPr>
        <p:txBody>
          <a:bodyPr>
            <a:noAutofit/>
          </a:bodyPr>
          <a:lstStyle/>
          <a:p>
            <a:pPr marL="45720" indent="0" algn="just">
              <a:buNone/>
            </a:pPr>
            <a:r>
              <a:rPr lang="uk-UA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В </a:t>
            </a:r>
            <a:r>
              <a:rPr lang="uk-UA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цілому, в епоху Відродження і Реформації закладаються основи раціонально-логічного, вільного від схоластики і догматизму підходу до розуміння державно-правових явищ та їхньої суті.</a:t>
            </a:r>
          </a:p>
        </p:txBody>
      </p:sp>
      <p:pic>
        <p:nvPicPr>
          <p:cNvPr id="5122" name="Picture 2" descr="Image result for епоха реформації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92896"/>
            <a:ext cx="5544616" cy="410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86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136" y="474703"/>
            <a:ext cx="7315200" cy="722049"/>
          </a:xfrm>
        </p:spPr>
        <p:txBody>
          <a:bodyPr>
            <a:normAutofit/>
          </a:bodyPr>
          <a:lstStyle/>
          <a:p>
            <a:r>
              <a:rPr lang="uk-UA" b="1" dirty="0" err="1"/>
              <a:t>Франческо</a:t>
            </a:r>
            <a:r>
              <a:rPr lang="uk-UA" b="1" dirty="0"/>
              <a:t> </a:t>
            </a:r>
            <a:r>
              <a:rPr lang="uk-UA" b="1" dirty="0" err="1"/>
              <a:t>Гвіччардіні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659615"/>
            <a:ext cx="2515547" cy="3538537"/>
          </a:xfrm>
        </p:spPr>
      </p:pic>
      <p:sp>
        <p:nvSpPr>
          <p:cNvPr id="5" name="TextBox 4"/>
          <p:cNvSpPr txBox="1"/>
          <p:nvPr/>
        </p:nvSpPr>
        <p:spPr>
          <a:xfrm>
            <a:off x="179512" y="1693252"/>
            <a:ext cx="53285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200" dirty="0" err="1"/>
              <a:t>Франческо</a:t>
            </a:r>
            <a:r>
              <a:rPr lang="uk-UA" sz="2200" dirty="0"/>
              <a:t> </a:t>
            </a:r>
            <a:r>
              <a:rPr lang="uk-UA" sz="2200" dirty="0" err="1"/>
              <a:t>Гвіччардіні</a:t>
            </a:r>
            <a:r>
              <a:rPr lang="uk-UA" sz="2200" dirty="0"/>
              <a:t>, 1483–1540, — один з найбільших політичних мислителів пізнього Відродження. Продовжуючи традиції гуманістів, він вірив у здатність людини належним чином, тобто відповідно до розуму і природи, влаштовувати своє політичне буття</a:t>
            </a:r>
            <a:r>
              <a:rPr lang="uk-UA" sz="2200" dirty="0" smtClean="0"/>
              <a:t>.</a:t>
            </a:r>
            <a:endParaRPr lang="uk-UA" sz="2200" dirty="0"/>
          </a:p>
        </p:txBody>
      </p:sp>
    </p:spTree>
    <p:extLst>
      <p:ext uri="{BB962C8B-B14F-4D97-AF65-F5344CB8AC3E}">
        <p14:creationId xmlns:p14="http://schemas.microsoft.com/office/powerpoint/2010/main" val="251931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9189" y="1628800"/>
            <a:ext cx="54726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200" i="1" dirty="0" smtClean="0"/>
              <a:t>"</a:t>
            </a:r>
            <a:r>
              <a:rPr lang="uk-UA" sz="2200" i="1" dirty="0"/>
              <a:t>Три речі хотів би я бачити перед смертю, — писав він, — це добре влаштовану республіку (йдеться про Флорентійську республіку) в нашому місті, Італію, визволену від усіх варварів, і світ, позбавлений тиранії попів".</a:t>
            </a:r>
          </a:p>
        </p:txBody>
      </p:sp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504" y="1098933"/>
            <a:ext cx="3096344" cy="412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20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570744"/>
            <a:ext cx="3722435" cy="4314640"/>
          </a:xfrm>
          <a:prstGeom prst="rect">
            <a:avLst/>
          </a:prstGeom>
        </p:spPr>
      </p:pic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51520" y="222658"/>
            <a:ext cx="5261492" cy="479715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Його </a:t>
            </a:r>
            <a:r>
              <a:rPr lang="uk-UA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політичні та правові погляди викладені у таких працях, як "Історія Флоренції", "Діалоги про управління Флоренцією" та інших. </a:t>
            </a:r>
            <a:r>
              <a:rPr lang="uk-UA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Гвіччардіні</a:t>
            </a:r>
            <a:r>
              <a:rPr lang="uk-UA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належить конституційний проект для Флоренції, який, продовжуючи характерні і для епохи Відродження, і для античності традиції, базується на змішаній формі правління</a:t>
            </a:r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uk-UA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024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64704"/>
            <a:ext cx="3630988" cy="5502234"/>
          </a:xfrm>
          <a:prstGeom prst="rect">
            <a:avLst/>
          </a:prstGeom>
        </p:spPr>
      </p:pic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886068" y="1988840"/>
            <a:ext cx="5257932" cy="458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"</a:t>
            </a:r>
            <a:r>
              <a:rPr lang="uk-UA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Безсумнівно, що правління, змішане з трьох форм — монархії, аристократії і демократії, — краще і більш стійке, ніж правління однієї з цих трьох форм, особливо, коли при змішанні з кожної форми взяте добре і відкинуте погане", — підкреслював мислитель</a:t>
            </a:r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uk-UA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815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751784"/>
            <a:ext cx="5852160" cy="21336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uk-UA" dirty="0"/>
              <a:t>П</a:t>
            </a:r>
            <a:r>
              <a:rPr lang="uk-UA" dirty="0" smtClean="0"/>
              <a:t>роблема </a:t>
            </a:r>
            <a:r>
              <a:rPr lang="uk-UA" dirty="0"/>
              <a:t>свободи і справедливості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95536" y="1556792"/>
            <a:ext cx="73152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uk-UA" dirty="0" smtClean="0"/>
              <a:t>Гвіччардіні зазначав</a:t>
            </a:r>
            <a:r>
              <a:rPr lang="uk-UA" dirty="0"/>
              <a:t>, що "фундаментом свободи повинно бути народне правління". Розробляючи раціоналістичні ідеї про свободу, справедливість, рівність, закони, він підкреслював, що влада повинна дотримуватися у всьому справедливості і рівності, бо тільки так у суспільстві можуть бути створені відчуття безпеки, загального добробуту і закладені основи для збереження народного правління". До певної міри, можна стверджувати, що для мислителя більш важливим є забезпечення прав та інтересів конкретної особи, ніж забезпечення загального народоправства.</a:t>
            </a:r>
          </a:p>
        </p:txBody>
      </p:sp>
    </p:spTree>
    <p:extLst>
      <p:ext uri="{BB962C8B-B14F-4D97-AF65-F5344CB8AC3E}">
        <p14:creationId xmlns:p14="http://schemas.microsoft.com/office/powerpoint/2010/main" val="190667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755576" y="692696"/>
            <a:ext cx="7171184" cy="2304256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uk-UA" dirty="0" smtClean="0"/>
              <a:t>Гвіччардіні </a:t>
            </a:r>
            <a:r>
              <a:rPr lang="ru-RU" dirty="0"/>
              <a:t>зазначає: "Плоди свободи і ціль її не у тому, щоб кожен правив державою, бо правителем може бути тільки той, хто здатний і заслуговує цього, а у тому, щоб дотримуватися добрих законів і постанов</a:t>
            </a:r>
            <a:r>
              <a:rPr lang="ru-RU" dirty="0" smtClean="0"/>
              <a:t>".</a:t>
            </a:r>
            <a:endParaRPr lang="uk-UA" dirty="0"/>
          </a:p>
        </p:txBody>
      </p:sp>
      <p:pic>
        <p:nvPicPr>
          <p:cNvPr id="1026" name="Picture 2" descr="Image result for избранный человек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96"/>
          <a:stretch/>
        </p:blipFill>
        <p:spPr bwMode="auto">
          <a:xfrm>
            <a:off x="2483768" y="3501008"/>
            <a:ext cx="4295775" cy="245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3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6752"/>
            <a:ext cx="3962400" cy="4896544"/>
          </a:xfrm>
          <a:prstGeom prst="rect">
            <a:avLst/>
          </a:prstGeom>
        </p:spPr>
      </p:pic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499992" y="1124744"/>
            <a:ext cx="4362872" cy="5256584"/>
          </a:xfrm>
        </p:spPr>
        <p:txBody>
          <a:bodyPr>
            <a:normAutofit fontScale="92500"/>
          </a:bodyPr>
          <a:lstStyle/>
          <a:p>
            <a:pPr marL="45720" indent="0" algn="just">
              <a:buNone/>
            </a:pPr>
            <a:r>
              <a:rPr lang="ru-RU" dirty="0" smtClean="0"/>
              <a:t>Для </a:t>
            </a:r>
            <a:r>
              <a:rPr lang="ru-RU" dirty="0"/>
              <a:t>мислителя свобода тісно взаємопов`язана зі справедливістю: "Свобода в республіці — це слуга справедливості, — писав Гвіччардіні, — бо вона встановлена не для іншої цілі, як тільки для захисту однієї людини від посягань іншої. Саме тому античні народи вважали вільне правління не вищим і не кращим за інших і надавали перевагу правлінню, при якому краще забезпечуються охорона законів і справедливості". Тобто, головним є не форма правління, як така, а вміння організувати управління державою на основі законів і справедливості.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4272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Закони </a:t>
            </a:r>
            <a:r>
              <a:rPr lang="ru-RU" dirty="0"/>
              <a:t>та системи ефективних </a:t>
            </a:r>
            <a:r>
              <a:rPr lang="uk-UA" dirty="0" smtClean="0"/>
              <a:t>покарань</a:t>
            </a:r>
            <a:r>
              <a:rPr lang="ru-RU" dirty="0" smtClean="0"/>
              <a:t> </a:t>
            </a:r>
            <a:r>
              <a:rPr lang="ru-RU" dirty="0"/>
              <a:t>за їхнє порушення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39552" y="1484784"/>
            <a:ext cx="73152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/>
              <a:t>Якщо те чи </a:t>
            </a:r>
            <a:r>
              <a:rPr lang="ru-RU" dirty="0" err="1"/>
              <a:t>інше</a:t>
            </a:r>
            <a:r>
              <a:rPr lang="ru-RU" dirty="0"/>
              <a:t> </a:t>
            </a:r>
            <a:r>
              <a:rPr lang="ru-RU" dirty="0" err="1"/>
              <a:t>явище</a:t>
            </a:r>
            <a:r>
              <a:rPr lang="ru-RU" dirty="0"/>
              <a:t> не </a:t>
            </a:r>
            <a:r>
              <a:rPr lang="ru-RU" dirty="0" err="1"/>
              <a:t>врегульоване</a:t>
            </a:r>
            <a:r>
              <a:rPr lang="ru-RU" dirty="0"/>
              <a:t> законом, </a:t>
            </a:r>
            <a:r>
              <a:rPr lang="ru-RU" dirty="0" err="1"/>
              <a:t>вважав</a:t>
            </a:r>
            <a:r>
              <a:rPr lang="ru-RU" dirty="0"/>
              <a:t> </a:t>
            </a:r>
            <a:r>
              <a:rPr lang="ru-RU" dirty="0" err="1"/>
              <a:t>мислитель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"</a:t>
            </a:r>
            <a:r>
              <a:rPr lang="ru-RU" dirty="0" err="1"/>
              <a:t>неможливо</a:t>
            </a:r>
            <a:r>
              <a:rPr lang="ru-RU" dirty="0"/>
              <a:t> </a:t>
            </a:r>
            <a:r>
              <a:rPr lang="ru-RU" dirty="0" err="1"/>
              <a:t>охопити</a:t>
            </a:r>
            <a:r>
              <a:rPr lang="ru-RU" dirty="0"/>
              <a:t> </a:t>
            </a:r>
            <a:r>
              <a:rPr lang="ru-RU" dirty="0" err="1"/>
              <a:t>загальним</a:t>
            </a:r>
            <a:r>
              <a:rPr lang="ru-RU" dirty="0"/>
              <a:t> правилом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окремі</a:t>
            </a:r>
            <a:r>
              <a:rPr lang="ru-RU" dirty="0"/>
              <a:t> </a:t>
            </a:r>
            <a:r>
              <a:rPr lang="ru-RU" dirty="0" err="1"/>
              <a:t>випадки</a:t>
            </a:r>
            <a:r>
              <a:rPr lang="ru-RU" dirty="0"/>
              <a:t>", </a:t>
            </a:r>
            <a:r>
              <a:rPr lang="ru-RU" dirty="0" err="1"/>
              <a:t>воно</a:t>
            </a:r>
            <a:r>
              <a:rPr lang="ru-RU" dirty="0"/>
              <a:t> повинно </a:t>
            </a:r>
            <a:r>
              <a:rPr lang="ru-RU" dirty="0" err="1"/>
              <a:t>передаватися</a:t>
            </a:r>
            <a:r>
              <a:rPr lang="ru-RU" dirty="0"/>
              <a:t> на </a:t>
            </a:r>
            <a:r>
              <a:rPr lang="ru-RU" dirty="0" err="1"/>
              <a:t>розгляд</a:t>
            </a:r>
            <a:r>
              <a:rPr lang="ru-RU" dirty="0"/>
              <a:t> </a:t>
            </a:r>
            <a:r>
              <a:rPr lang="ru-RU" dirty="0" err="1"/>
              <a:t>судді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, </a:t>
            </a:r>
            <a:r>
              <a:rPr lang="ru-RU" dirty="0" err="1"/>
              <a:t>розібравши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обставини</a:t>
            </a:r>
            <a:r>
              <a:rPr lang="ru-RU" dirty="0"/>
              <a:t> </a:t>
            </a:r>
            <a:r>
              <a:rPr lang="ru-RU" dirty="0" err="1"/>
              <a:t>справи</a:t>
            </a:r>
            <a:r>
              <a:rPr lang="ru-RU" dirty="0"/>
              <a:t>, </a:t>
            </a:r>
            <a:r>
              <a:rPr lang="ru-RU" dirty="0" err="1"/>
              <a:t>виносить</a:t>
            </a:r>
            <a:r>
              <a:rPr lang="ru-RU" dirty="0"/>
              <a:t> </a:t>
            </a:r>
            <a:r>
              <a:rPr lang="uk-UA" dirty="0" smtClean="0"/>
              <a:t>рішення</a:t>
            </a:r>
            <a:r>
              <a:rPr lang="ru-RU" dirty="0" smtClean="0"/>
              <a:t>, </a:t>
            </a:r>
            <a:r>
              <a:rPr lang="ru-RU" dirty="0" err="1"/>
              <a:t>керуючись</a:t>
            </a:r>
            <a:r>
              <a:rPr lang="ru-RU" dirty="0"/>
              <a:t> "голосом </a:t>
            </a:r>
            <a:r>
              <a:rPr lang="ru-RU" dirty="0" err="1"/>
              <a:t>своєї</a:t>
            </a:r>
            <a:r>
              <a:rPr lang="ru-RU" dirty="0"/>
              <a:t> </a:t>
            </a:r>
            <a:r>
              <a:rPr lang="ru-RU" dirty="0" err="1"/>
              <a:t>совісті</a:t>
            </a:r>
            <a:r>
              <a:rPr lang="ru-RU" dirty="0"/>
              <a:t>". </a:t>
            </a:r>
            <a:r>
              <a:rPr lang="ru-RU" dirty="0" err="1"/>
              <a:t>Проте</a:t>
            </a:r>
            <a:r>
              <a:rPr lang="ru-RU" dirty="0"/>
              <a:t> і в таких </a:t>
            </a:r>
            <a:r>
              <a:rPr lang="ru-RU" dirty="0" err="1"/>
              <a:t>випадках</a:t>
            </a:r>
            <a:r>
              <a:rPr lang="ru-RU" dirty="0"/>
              <a:t> </a:t>
            </a:r>
            <a:r>
              <a:rPr lang="ru-RU" dirty="0" err="1"/>
              <a:t>суддя</a:t>
            </a:r>
            <a:r>
              <a:rPr lang="ru-RU" dirty="0"/>
              <a:t> не повинен </a:t>
            </a:r>
            <a:r>
              <a:rPr lang="ru-RU" dirty="0" err="1"/>
              <a:t>порушувати</a:t>
            </a:r>
            <a:r>
              <a:rPr lang="ru-RU" dirty="0"/>
              <a:t> </a:t>
            </a:r>
            <a:r>
              <a:rPr lang="ru-RU" dirty="0" err="1"/>
              <a:t>принципів</a:t>
            </a:r>
            <a:r>
              <a:rPr lang="ru-RU" dirty="0"/>
              <a:t> закону. </a:t>
            </a:r>
            <a:r>
              <a:rPr lang="ru-RU" dirty="0" err="1"/>
              <a:t>Важливим</a:t>
            </a:r>
            <a:r>
              <a:rPr lang="ru-RU" dirty="0"/>
              <a:t> </a:t>
            </a:r>
            <a:r>
              <a:rPr lang="ru-RU" dirty="0" err="1"/>
              <a:t>елементом</a:t>
            </a:r>
            <a:r>
              <a:rPr lang="ru-RU" dirty="0"/>
              <a:t> </a:t>
            </a:r>
            <a:r>
              <a:rPr lang="ru-RU" dirty="0" err="1"/>
              <a:t>законності</a:t>
            </a:r>
            <a:r>
              <a:rPr lang="ru-RU" dirty="0"/>
              <a:t> є система </a:t>
            </a:r>
            <a:r>
              <a:rPr lang="ru-RU" dirty="0" err="1"/>
              <a:t>ефективних</a:t>
            </a:r>
            <a:r>
              <a:rPr lang="ru-RU" dirty="0"/>
              <a:t> </a:t>
            </a:r>
            <a:r>
              <a:rPr lang="ru-RU" dirty="0" err="1"/>
              <a:t>покарань</a:t>
            </a:r>
            <a:r>
              <a:rPr lang="ru-RU" dirty="0"/>
              <a:t>. 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315" y="3800475"/>
            <a:ext cx="52101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7624" y="4797152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</a:t>
            </a:r>
            <a:r>
              <a:rPr lang="ru-RU" dirty="0" err="1"/>
              <a:t>цьому</a:t>
            </a:r>
            <a:r>
              <a:rPr lang="ru-RU" dirty="0"/>
              <a:t>,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підкреслює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справа не </a:t>
            </a:r>
            <a:r>
              <a:rPr lang="ru-RU" dirty="0" err="1"/>
              <a:t>стільки</a:t>
            </a:r>
            <a:r>
              <a:rPr lang="ru-RU" dirty="0"/>
              <a:t> в </a:t>
            </a:r>
            <a:r>
              <a:rPr lang="ru-RU" dirty="0" err="1"/>
              <a:t>жорстокості</a:t>
            </a:r>
            <a:r>
              <a:rPr lang="ru-RU" dirty="0"/>
              <a:t> </a:t>
            </a:r>
            <a:r>
              <a:rPr lang="ru-RU" dirty="0" err="1"/>
              <a:t>покарань</a:t>
            </a:r>
            <a:r>
              <a:rPr lang="ru-RU" dirty="0"/>
              <a:t>, як в </a:t>
            </a:r>
            <a:r>
              <a:rPr lang="ru-RU" dirty="0" err="1"/>
              <a:t>однаковому</a:t>
            </a:r>
            <a:r>
              <a:rPr lang="ru-RU" dirty="0"/>
              <a:t> </a:t>
            </a:r>
            <a:r>
              <a:rPr lang="ru-RU" dirty="0" err="1"/>
              <a:t>підході</a:t>
            </a:r>
            <a:r>
              <a:rPr lang="ru-RU" dirty="0"/>
              <a:t> до </a:t>
            </a:r>
            <a:r>
              <a:rPr lang="uk-UA" dirty="0" smtClean="0"/>
              <a:t>однакових</a:t>
            </a:r>
            <a:r>
              <a:rPr lang="ru-RU" dirty="0" smtClean="0"/>
              <a:t> </a:t>
            </a:r>
            <a:r>
              <a:rPr lang="ru-RU" dirty="0" err="1"/>
              <a:t>правопорушень</a:t>
            </a:r>
            <a:r>
              <a:rPr lang="ru-RU" dirty="0"/>
              <a:t> та у тому,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жодне</a:t>
            </a:r>
            <a:r>
              <a:rPr lang="ru-RU" dirty="0"/>
              <a:t> </a:t>
            </a:r>
            <a:r>
              <a:rPr lang="ru-RU" dirty="0" err="1"/>
              <a:t>правопорушення</a:t>
            </a:r>
            <a:r>
              <a:rPr lang="ru-RU" dirty="0"/>
              <a:t> не </a:t>
            </a:r>
            <a:r>
              <a:rPr lang="ru-RU" dirty="0" err="1"/>
              <a:t>залишалося</a:t>
            </a:r>
            <a:r>
              <a:rPr lang="ru-RU" dirty="0"/>
              <a:t> </a:t>
            </a:r>
            <a:r>
              <a:rPr lang="ru-RU" dirty="0" err="1"/>
              <a:t>безкарним</a:t>
            </a:r>
            <a:r>
              <a:rPr lang="ru-RU" dirty="0"/>
              <a:t>.</a:t>
            </a:r>
            <a:endParaRPr lang="uk-UA" dirty="0"/>
          </a:p>
          <a:p>
            <a:endParaRPr lang="uk-UA" dirty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67915"/>
            <a:ext cx="383580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25" y="1767915"/>
            <a:ext cx="3072017" cy="252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0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intensity="6"/>
                    </a14:imgEffect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11232"/>
            <a:ext cx="8352928" cy="515063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02695"/>
            <a:ext cx="8208912" cy="1154097"/>
          </a:xfrm>
        </p:spPr>
        <p:txBody>
          <a:bodyPr>
            <a:noAutofit/>
          </a:bodyPr>
          <a:lstStyle/>
          <a:p>
            <a:r>
              <a:rPr lang="uk-UA" sz="2800" dirty="0"/>
              <a:t>Відродження і Реформація — найбільш значні і знамениті події пізнього західноєвропейського середньовіччя.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95536" y="1772816"/>
            <a:ext cx="8352928" cy="4608511"/>
          </a:xfrm>
        </p:spPr>
        <p:txBody>
          <a:bodyPr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45720" indent="0" algn="just">
              <a:buNone/>
            </a:pPr>
            <a:r>
              <a:rPr lang="uk-UA" sz="2200" b="1" dirty="0" smtClean="0">
                <a:ln w="50800"/>
                <a:solidFill>
                  <a:schemeClr val="bg1">
                    <a:shade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Термін </a:t>
            </a:r>
            <a:r>
              <a:rPr lang="uk-UA" sz="2200" b="1" dirty="0">
                <a:ln w="50800"/>
                <a:solidFill>
                  <a:schemeClr val="bg1">
                    <a:shade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"Відродження", введений в літературний обіг приблизно в середині </a:t>
            </a:r>
            <a:r>
              <a:rPr lang="en-US" sz="2200" b="1" dirty="0">
                <a:ln w="50800"/>
                <a:solidFill>
                  <a:schemeClr val="bg1">
                    <a:shade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XVI </a:t>
            </a:r>
            <a:r>
              <a:rPr lang="uk-UA" sz="2200" b="1" dirty="0">
                <a:ln w="50800"/>
                <a:solidFill>
                  <a:schemeClr val="bg1">
                    <a:shade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ст., на початках означав факт воскресіння, відновлення в духовній культурі тих видатних досягнень античної цивілізації, які були втрачені в епоху середньовіччя. Нині цей термін, не втративши свого початкового значення, трактується більш широко — він охоплює увесь той комплекс змін, які відбуваються в Європі в цей період, — це формування національної державності, криза римсько-католицької церкви та ортодоксальної релігії, яку вона відстоювала, формування </a:t>
            </a:r>
            <a:r>
              <a:rPr lang="uk-UA" sz="2200" b="1" dirty="0" err="1">
                <a:ln w="50800"/>
                <a:solidFill>
                  <a:schemeClr val="bg1">
                    <a:shade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антисхоластичного</a:t>
            </a:r>
            <a:r>
              <a:rPr lang="uk-UA" sz="2200" b="1" dirty="0">
                <a:ln w="50800"/>
                <a:solidFill>
                  <a:schemeClr val="bg1">
                    <a:shade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типу мислення і гуманістичної, </a:t>
            </a:r>
            <a:r>
              <a:rPr lang="uk-UA" sz="2200" b="1" dirty="0" err="1">
                <a:ln w="50800"/>
                <a:solidFill>
                  <a:schemeClr val="bg1">
                    <a:shade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антропоцентричноорієнтованої</a:t>
            </a:r>
            <a:r>
              <a:rPr lang="uk-UA" sz="2200" b="1" dirty="0">
                <a:ln w="50800"/>
                <a:solidFill>
                  <a:schemeClr val="bg1">
                    <a:shade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системи світоглядних і етичних цінностей, розквіт опертого на ідею гуманізму мистецтва тощо.</a:t>
            </a:r>
          </a:p>
        </p:txBody>
      </p:sp>
    </p:spTree>
    <p:extLst>
      <p:ext uri="{BB962C8B-B14F-4D97-AF65-F5344CB8AC3E}">
        <p14:creationId xmlns:p14="http://schemas.microsoft.com/office/powerpoint/2010/main" val="18517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56574"/>
            <a:ext cx="4041204" cy="3598124"/>
          </a:xfrm>
          <a:prstGeom prst="rect">
            <a:avLst/>
          </a:prstGeom>
        </p:spPr>
      </p:pic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23528" y="5042780"/>
            <a:ext cx="8568952" cy="16986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uk-UA" dirty="0" smtClean="0"/>
              <a:t>Проте </a:t>
            </a:r>
            <a:r>
              <a:rPr lang="uk-UA" dirty="0"/>
              <a:t>слід зазначити, що, тим не менше, у творах мислителя піднято і розроблено ряд проблем, які тільки значно пізніше знайшли належну увагу в європейській правовій та політичній думці, що, власне, і виводить </a:t>
            </a:r>
            <a:r>
              <a:rPr lang="uk-UA" dirty="0" err="1"/>
              <a:t>Гвіччардіні</a:t>
            </a:r>
            <a:r>
              <a:rPr lang="uk-UA" dirty="0"/>
              <a:t> в ряд найбільших представників політико-правової думки середньовічної Європи.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33265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У порівнянні з </a:t>
            </a:r>
            <a:r>
              <a:rPr lang="uk-UA" dirty="0" err="1"/>
              <a:t>Мак'явеллі</a:t>
            </a:r>
            <a:r>
              <a:rPr lang="uk-UA" dirty="0"/>
              <a:t>, вплив </a:t>
            </a:r>
            <a:r>
              <a:rPr lang="uk-UA" dirty="0" err="1"/>
              <a:t>Гвіччардіні</a:t>
            </a:r>
            <a:r>
              <a:rPr lang="uk-UA" dirty="0"/>
              <a:t> на подальший розвиток європейської правової та політичної думки значно менший.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12474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Це пояснюється рядом </a:t>
            </a:r>
            <a:r>
              <a:rPr lang="uk-UA" dirty="0" smtClean="0"/>
              <a:t>факторів :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939974" y="2564904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По-перше, жодна з праць мислителя не була опублікована за його життя.</a:t>
            </a:r>
          </a:p>
        </p:txBody>
      </p:sp>
      <p:sp>
        <p:nvSpPr>
          <p:cNvPr id="8" name="AutoShape 2" descr="Результат пошуку зображень за запитом &quot;2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028" name="Picture 4" descr="Пов’язане зображенн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305" y="1149931"/>
            <a:ext cx="4283968" cy="365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58698" y="1762974"/>
            <a:ext cx="3384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По-друге, виступаючи за конфедеративний устрій Італії, він не знайшов прихильників, більше того, був рішуче критикований діячами національно-визвольної боротьби італійського народу вже у пізніші періоди.</a:t>
            </a:r>
          </a:p>
        </p:txBody>
      </p:sp>
    </p:spTree>
    <p:extLst>
      <p:ext uri="{BB962C8B-B14F-4D97-AF65-F5344CB8AC3E}">
        <p14:creationId xmlns:p14="http://schemas.microsoft.com/office/powerpoint/2010/main" val="331710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0648"/>
            <a:ext cx="6025852" cy="4017235"/>
          </a:xfrm>
          <a:prstGeom prst="rect">
            <a:avLst/>
          </a:prstGeom>
        </p:spPr>
      </p:pic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172717" y="4252428"/>
            <a:ext cx="5964312" cy="3212976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uk-UA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Слово-заклик "Реформація" дещо </a:t>
            </a:r>
            <a:r>
              <a:rPr lang="uk-UA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ранішого</a:t>
            </a:r>
            <a:r>
              <a:rPr lang="uk-UA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походження, ніж термін "Відродження". Вже в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XIV–XV </a:t>
            </a:r>
            <a:r>
              <a:rPr lang="uk-UA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ст. воно часто фігурувало у тогочасних ідеологів, які висловлювали за його допомогою думку про необхідність вдосконалювати, покращувати церкву, світські порядки, правові інститути тощо</a:t>
            </a:r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uk-UA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491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7504" y="4277883"/>
            <a:ext cx="5964312" cy="3212976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Пік </a:t>
            </a:r>
            <a:r>
              <a:rPr lang="uk-UA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реформаційного руху припадає на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XVI </a:t>
            </a:r>
            <a:r>
              <a:rPr lang="uk-UA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ст. Якщо першою країною, з якої починається Відродження, була Італія, то центром Реформації була Німеччина.</a:t>
            </a:r>
          </a:p>
        </p:txBody>
      </p:sp>
      <p:pic>
        <p:nvPicPr>
          <p:cNvPr id="2050" name="Picture 2" descr="Image result for реформація 16 століття німеччин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48680"/>
            <a:ext cx="4872001" cy="345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34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07904" y="4147111"/>
            <a:ext cx="4680520" cy="722049"/>
          </a:xfrm>
        </p:spPr>
        <p:txBody>
          <a:bodyPr>
            <a:normAutofit/>
          </a:bodyPr>
          <a:lstStyle/>
          <a:p>
            <a:r>
              <a:rPr lang="uk-UA" dirty="0" smtClean="0">
                <a:solidFill>
                  <a:schemeClr val="tx1">
                    <a:lumMod val="50000"/>
                  </a:schemeClr>
                </a:solidFill>
              </a:rPr>
              <a:t>Спільне</a:t>
            </a:r>
            <a:r>
              <a:rPr lang="uk-UA" dirty="0" smtClean="0"/>
              <a:t> й відмінне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2564904"/>
            <a:ext cx="6840760" cy="1224136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" indent="0">
              <a:buNone/>
            </a:pPr>
            <a:r>
              <a:rPr lang="uk-UA" sz="1800" dirty="0"/>
              <a:t>Тим спільним, що об'єднує Відродження і Реформацію в один соціокультурний феномен, є зміщення у сторону секуляризації суспільної свідомості, критика офіційної церкви та існуючих суспільно-політичних інституцій. </a:t>
            </a:r>
          </a:p>
        </p:txBody>
      </p:sp>
      <p:sp>
        <p:nvSpPr>
          <p:cNvPr id="6" name="Вигнута вправо стрілка 5"/>
          <p:cNvSpPr/>
          <p:nvPr/>
        </p:nvSpPr>
        <p:spPr>
          <a:xfrm>
            <a:off x="8460433" y="4437112"/>
            <a:ext cx="576064" cy="2448272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0" name="Стрілка кутом 9"/>
          <p:cNvSpPr/>
          <p:nvPr/>
        </p:nvSpPr>
        <p:spPr>
          <a:xfrm rot="16200000">
            <a:off x="2645090" y="3555712"/>
            <a:ext cx="469447" cy="1512168"/>
          </a:xfrm>
          <a:prstGeom prst="ben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09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412776"/>
            <a:ext cx="8208912" cy="427809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uk-UA" sz="1600" dirty="0"/>
              <a:t>Разом з тим, ці дві події мають і суттєві відмінності між собою. Лейтмотив Відродження — гуманізм, тобто визнання самоцінності, неперехідної значимості людської гідності, всього багатства творчих проявів індивіда, як вищого життєвого блага. Відродження прагнуло перетворити існуюче суспільство, трансформувати його в розумне і гуманне суспільство, яке б не потребувало політико-правових та ідеологічних інститутів, що протистоять йому. Воно було спрямоване проти середньовікової схоластики і догматизму, що сковували людський розум, проти всяких заборон на вільний і самостійний пошук істини. Натомість, провідна тенденція Реформації була спрямована на відновлення у початковій чистоті християнської релігійності. Для Реформації дуже показова обов'язковість жорсткого підпорядкування людини громаді, її ідеологічні концепції розроблялися у формі строгих "закритих" доктрин, як кодифіковані релігійно-політичні програми, які підлягали беззаперечному прийняттю і виконанню. "Реформація — це чітко і однозначно сформульована система істин, впроваджувана в життя. Тому за неї можна було і померти, і вбити". Релігійна нетерпимість для найбільш яскравих представників Реформації характерна не менше, ніж для представників римо-католицької церкви</a:t>
            </a:r>
            <a:r>
              <a:rPr lang="uk-UA" sz="1600" dirty="0" smtClean="0"/>
              <a:t>.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135889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8178"/>
            <a:ext cx="5724128" cy="3219822"/>
          </a:xfrm>
          <a:prstGeom prst="rect">
            <a:avLst/>
          </a:prstGeom>
        </p:spPr>
      </p:pic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7504" y="260648"/>
            <a:ext cx="8280920" cy="6408712"/>
          </a:xfrm>
        </p:spPr>
        <p:txBody>
          <a:bodyPr>
            <a:noAutofit/>
          </a:bodyPr>
          <a:lstStyle/>
          <a:p>
            <a:pPr marL="45720" indent="0" algn="just">
              <a:buNone/>
            </a:pPr>
            <a:r>
              <a:rPr lang="uk-UA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В цілому ж, слід зазначити, що найвищі результати Відродження і Реформації стали органічними і неперехідними компонентами всього наступного розвитку людської цивілізації, серед них є й певна сукупність політико-юридичних ідей і цінностей. Головна увага приділялася таким ідеям, як свобода індивіда, його самоцінність. Саме під цим оглядом актуалізувалась антична спадщина</a:t>
            </a:r>
            <a:r>
              <a:rPr lang="uk-UA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.</a:t>
            </a:r>
            <a:endParaRPr lang="uk-UA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430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336" y="1440159"/>
            <a:ext cx="3457664" cy="5157193"/>
          </a:xfrm>
          <a:prstGeom prst="rect">
            <a:avLst/>
          </a:prstGeom>
        </p:spPr>
      </p:pic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51520" y="1412776"/>
            <a:ext cx="5112568" cy="5400600"/>
          </a:xfrm>
        </p:spPr>
        <p:txBody>
          <a:bodyPr>
            <a:noAutofit/>
          </a:bodyPr>
          <a:lstStyle/>
          <a:p>
            <a:pPr marL="45720" indent="0" algn="just">
              <a:buNone/>
            </a:pPr>
            <a:r>
              <a:rPr lang="uk-UA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Під </a:t>
            </a:r>
            <a:r>
              <a:rPr lang="uk-UA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поняття загального блага почали підводити уявлення про державу з республіканським устроєм, оперту на принципи рівності і справедливості. Гарантія рівності і справедливості — запорука свободи особи — вбачалася у виданні і дотриманні законів, зміст яких узгоджується з сутністю людини</a:t>
            </a:r>
            <a:r>
              <a:rPr lang="uk-UA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.</a:t>
            </a:r>
            <a:endParaRPr lang="uk-UA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562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275856" y="1988840"/>
            <a:ext cx="5040560" cy="5400600"/>
          </a:xfrm>
        </p:spPr>
        <p:txBody>
          <a:bodyPr>
            <a:noAutofit/>
          </a:bodyPr>
          <a:lstStyle/>
          <a:p>
            <a:pPr marL="45720" indent="0" algn="just">
              <a:buNone/>
            </a:pPr>
            <a:r>
              <a:rPr lang="uk-UA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У </a:t>
            </a:r>
            <a:r>
              <a:rPr lang="uk-UA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період Відродження оновлюється давня концепція суспільного договору, яким пояснювалась як причина виникнення держави, так і легітимність державної влади; акцент робився на значенні вільного виявлення своєї волі всіма організованими в державу людьми, звичайно добрими від природи. </a:t>
            </a:r>
          </a:p>
        </p:txBody>
      </p:sp>
      <p:pic>
        <p:nvPicPr>
          <p:cNvPr id="4098" name="Picture 2" descr="Image result for епоха відродженн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2707676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04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ична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27</TotalTime>
  <Words>1200</Words>
  <Application>Microsoft Office PowerPoint</Application>
  <PresentationFormat>Екран (4:3)</PresentationFormat>
  <Paragraphs>30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1" baseType="lpstr">
      <vt:lpstr>Перспектива</vt:lpstr>
      <vt:lpstr>Республіканські принципи Франческо Гвіччардіні</vt:lpstr>
      <vt:lpstr>Відродження і Реформація — найбільш значні і знамениті події пізнього західноєвропейського середньовіччя.</vt:lpstr>
      <vt:lpstr>Презентація PowerPoint</vt:lpstr>
      <vt:lpstr>Презентація PowerPoint</vt:lpstr>
      <vt:lpstr>Спільне й відмінне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Франческо Гвіччардіні</vt:lpstr>
      <vt:lpstr>Презентація PowerPoint</vt:lpstr>
      <vt:lpstr>Презентація PowerPoint</vt:lpstr>
      <vt:lpstr>Презентація PowerPoint</vt:lpstr>
      <vt:lpstr>Проблема свободи і справедливості</vt:lpstr>
      <vt:lpstr>Презентація PowerPoint</vt:lpstr>
      <vt:lpstr>Презентація PowerPoint</vt:lpstr>
      <vt:lpstr>Закони та системи ефективних покарань за їхнє порушення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Республіканські принципи Франческо Гвіччардіні</dc:title>
  <dc:creator>andrii</dc:creator>
  <cp:lastModifiedBy>andrii</cp:lastModifiedBy>
  <cp:revision>20</cp:revision>
  <dcterms:created xsi:type="dcterms:W3CDTF">2019-11-19T22:22:40Z</dcterms:created>
  <dcterms:modified xsi:type="dcterms:W3CDTF">2019-11-19T22:52:34Z</dcterms:modified>
</cp:coreProperties>
</file>