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1" r:id="rId5"/>
    <p:sldId id="262" r:id="rId6"/>
    <p:sldId id="263" r:id="rId7"/>
    <p:sldId id="264" r:id="rId8"/>
    <p:sldId id="266" r:id="rId9"/>
    <p:sldId id="259" r:id="rId10"/>
    <p:sldId id="258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76" autoAdjust="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631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uk-UA" b="1" i="1" dirty="0">
                <a:latin typeface="Segoe UI Light" pitchFamily="34" charset="0"/>
                <a:cs typeface="Segoe UI Light" pitchFamily="34" charset="0"/>
              </a:rPr>
              <a:t>Міністерство освіти і науки України</a:t>
            </a:r>
          </a:p>
          <a:p>
            <a:pPr algn="ctr">
              <a:lnSpc>
                <a:spcPct val="120000"/>
              </a:lnSpc>
            </a:pPr>
            <a:r>
              <a:rPr lang="uk-UA" b="1" dirty="0">
                <a:latin typeface="Segoe UI Light" pitchFamily="34" charset="0"/>
                <a:cs typeface="Segoe UI Light" pitchFamily="34" charset="0"/>
              </a:rPr>
              <a:t>Чернівецький національний університет імені Юрія Федьковича</a:t>
            </a:r>
          </a:p>
          <a:p>
            <a:pPr algn="ctr">
              <a:lnSpc>
                <a:spcPct val="120000"/>
              </a:lnSpc>
            </a:pPr>
            <a:r>
              <a:rPr lang="uk-UA" i="1" dirty="0">
                <a:latin typeface="Segoe UI Light" pitchFamily="34" charset="0"/>
                <a:cs typeface="Segoe UI Light" pitchFamily="34" charset="0"/>
              </a:rPr>
              <a:t>Інститут фізико-технічних та комп’ютерних наук</a:t>
            </a:r>
          </a:p>
          <a:p>
            <a:pPr algn="ctr">
              <a:lnSpc>
                <a:spcPct val="120000"/>
              </a:lnSpc>
            </a:pPr>
            <a:r>
              <a:rPr lang="uk-UA" i="1" dirty="0">
                <a:latin typeface="Segoe UI Light" pitchFamily="34" charset="0"/>
                <a:cs typeface="Segoe UI Light" pitchFamily="34" charset="0"/>
              </a:rPr>
              <a:t>Кафедра математичних проблем управління і кібернетики</a:t>
            </a: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ru-RU" sz="2400" b="1" i="1" dirty="0">
                <a:latin typeface="Segoe UI Light" pitchFamily="34" charset="0"/>
                <a:cs typeface="Segoe UI Light" pitchFamily="34" charset="0"/>
              </a:rPr>
              <a:t>Уніфікована розробка під Xamarin.NET на прикладі</a:t>
            </a:r>
          </a:p>
          <a:p>
            <a:pPr algn="ctr">
              <a:lnSpc>
                <a:spcPct val="150000"/>
              </a:lnSpc>
            </a:pPr>
            <a:r>
              <a:rPr lang="ru-RU" sz="2400" b="1" i="1" dirty="0">
                <a:latin typeface="Segoe UI Light" pitchFamily="34" charset="0"/>
                <a:cs typeface="Segoe UI Light" pitchFamily="34" charset="0"/>
              </a:rPr>
              <a:t>створення ПЗ «Записник»</a:t>
            </a:r>
            <a:endParaRPr lang="en-US" sz="2400" b="1" i="1" dirty="0">
              <a:latin typeface="Segoe UI Light" pitchFamily="34" charset="0"/>
              <a:cs typeface="Segoe UI Light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uk-UA" sz="1600" i="1" dirty="0">
                <a:latin typeface="Segoe UI Light" pitchFamily="34" charset="0"/>
                <a:cs typeface="Segoe UI Light" pitchFamily="34" charset="0"/>
              </a:rPr>
              <a:t>дипломний проєкт</a:t>
            </a:r>
          </a:p>
          <a:p>
            <a:pPr algn="ctr">
              <a:lnSpc>
                <a:spcPct val="150000"/>
              </a:lnSpc>
            </a:pPr>
            <a:r>
              <a:rPr lang="uk-UA" sz="1400" b="1" i="1" dirty="0">
                <a:latin typeface="Segoe UI Light" pitchFamily="34" charset="0"/>
                <a:cs typeface="Segoe UI Light" pitchFamily="34" charset="0"/>
              </a:rPr>
              <a:t>студента 441 групи Бужака Андрія Васильовича</a:t>
            </a:r>
          </a:p>
          <a:p>
            <a:pPr algn="ctr">
              <a:lnSpc>
                <a:spcPct val="150000"/>
              </a:lnSpc>
            </a:pPr>
            <a:r>
              <a:rPr lang="uk-UA" sz="1400" b="1" i="1" dirty="0">
                <a:latin typeface="Segoe UI Light" pitchFamily="34" charset="0"/>
                <a:cs typeface="Segoe UI Light" pitchFamily="34" charset="0"/>
              </a:rPr>
              <a:t>керівник: </a:t>
            </a:r>
            <a:r>
              <a:rPr lang="ru-RU" sz="1400" b="1" i="1" dirty="0">
                <a:latin typeface="Segoe UI Light" pitchFamily="34" charset="0"/>
                <a:cs typeface="Segoe UI Light" pitchFamily="34" charset="0"/>
              </a:rPr>
              <a:t>к.ф.-м.н., доцент</a:t>
            </a:r>
            <a:r>
              <a:rPr lang="uk-UA" sz="1400" b="1" i="1" dirty="0">
                <a:latin typeface="Segoe UI Light" pitchFamily="34" charset="0"/>
                <a:cs typeface="Segoe UI Light" pitchFamily="34" charset="0"/>
              </a:rPr>
              <a:t> Лазорик В.В.</a:t>
            </a: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uk-UA" b="1" i="1" dirty="0">
                <a:latin typeface="Segoe UI Light" pitchFamily="34" charset="0"/>
                <a:cs typeface="Segoe UI Light" pitchFamily="34" charset="0"/>
              </a:rPr>
              <a:t>Чернівці - 2020</a:t>
            </a:r>
          </a:p>
        </p:txBody>
      </p:sp>
    </p:spTree>
    <p:extLst>
      <p:ext uri="{BB962C8B-B14F-4D97-AF65-F5344CB8AC3E}">
        <p14:creationId xmlns:p14="http://schemas.microsoft.com/office/powerpoint/2010/main" val="843841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uk-UA" b="1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b="1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uk-UA" b="1" i="1" dirty="0">
                <a:latin typeface="Segoe UI Light" pitchFamily="34" charset="0"/>
                <a:cs typeface="Segoe UI Light" pitchFamily="34" charset="0"/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247405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613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>
                <a:latin typeface="Segoe UI Light" pitchFamily="34" charset="0"/>
                <a:cs typeface="Segoe UI Light" pitchFamily="34" charset="0"/>
              </a:rPr>
              <a:t>Постановка задачі</a:t>
            </a: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>
              <a:latin typeface="Segoe UI Light" pitchFamily="34" charset="0"/>
              <a:cs typeface="Segoe UI Light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uk-UA" dirty="0">
                <a:latin typeface="Segoe UI Light" pitchFamily="34" charset="0"/>
                <a:cs typeface="Segoe UI Light" pitchFamily="34" charset="0"/>
              </a:rPr>
              <a:t>	Завданням дипломної роботи було </a:t>
            </a:r>
            <a:r>
              <a:rPr lang="ru-RU" dirty="0">
                <a:latin typeface="Segoe UI Light" pitchFamily="34" charset="0"/>
                <a:cs typeface="Segoe UI Light" pitchFamily="34" charset="0"/>
              </a:rPr>
              <a:t>створення </a:t>
            </a:r>
            <a:r>
              <a:rPr lang="uk-UA" dirty="0">
                <a:latin typeface="Segoe UI Light" pitchFamily="34" charset="0"/>
                <a:cs typeface="Segoe UI Light" pitchFamily="34" charset="0"/>
              </a:rPr>
              <a:t>програмного забезпечення «</a:t>
            </a:r>
            <a:r>
              <a:rPr lang="uk-UA" b="1" dirty="0">
                <a:latin typeface="Segoe UI Light" pitchFamily="34" charset="0"/>
                <a:cs typeface="Segoe UI Light" pitchFamily="34" charset="0"/>
              </a:rPr>
              <a:t>Записник</a:t>
            </a:r>
            <a:r>
              <a:rPr lang="uk-UA" dirty="0">
                <a:latin typeface="Segoe UI Light" pitchFamily="34" charset="0"/>
                <a:cs typeface="Segoe UI Light" pitchFamily="34" charset="0"/>
              </a:rPr>
              <a:t>» для трьох операційних систем: 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Windows, Android</a:t>
            </a:r>
            <a:r>
              <a:rPr lang="uk-UA" dirty="0">
                <a:latin typeface="Segoe UI Light" pitchFamily="34" charset="0"/>
                <a:cs typeface="Segoe UI Light" pitchFamily="34" charset="0"/>
              </a:rPr>
              <a:t> та 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iOS. </a:t>
            </a:r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uk-UA" dirty="0">
                <a:latin typeface="Segoe UI Light" pitchFamily="34" charset="0"/>
                <a:cs typeface="Segoe UI Light" pitchFamily="34" charset="0"/>
              </a:rPr>
              <a:t>	Розроблений проект повинен представляти інструмент, що надає наступні можливості: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 </a:t>
            </a:r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uk-UA" i="1" dirty="0">
                <a:latin typeface="Segoe UI Light" pitchFamily="34" charset="0"/>
                <a:cs typeface="Segoe UI Light" pitchFamily="34" charset="0"/>
              </a:rPr>
              <a:t>завантаження, редагування і поширення нотаток</a:t>
            </a:r>
            <a:r>
              <a:rPr lang="en-US" i="1" dirty="0">
                <a:latin typeface="Segoe UI Light" pitchFamily="34" charset="0"/>
                <a:cs typeface="Segoe UI Light" pitchFamily="34" charset="0"/>
              </a:rPr>
              <a:t>;</a:t>
            </a: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uk-UA" i="1" dirty="0">
                <a:latin typeface="Segoe UI Light" pitchFamily="34" charset="0"/>
                <a:cs typeface="Segoe UI Light" pitchFamily="34" charset="0"/>
              </a:rPr>
              <a:t>вмістом нотатки може бути: текст, веб-посилання, зображення, аудіо, відео, файл (визначений тип повинен мати зрозуміле для людини візуальне представлення)</a:t>
            </a:r>
            <a:r>
              <a:rPr lang="en-US" i="1" dirty="0">
                <a:latin typeface="Segoe UI Light" pitchFamily="34" charset="0"/>
                <a:cs typeface="Segoe UI Light" pitchFamily="34" charset="0"/>
              </a:rPr>
              <a:t>;</a:t>
            </a: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uk-UA" i="1" dirty="0">
                <a:latin typeface="Segoe UI Light" pitchFamily="34" charset="0"/>
                <a:cs typeface="Segoe UI Light" pitchFamily="34" charset="0"/>
              </a:rPr>
              <a:t>заповнення тексту нотаток із розпізнавання аудіо-файлу та голосу</a:t>
            </a:r>
            <a:r>
              <a:rPr lang="en-US" i="1" dirty="0">
                <a:latin typeface="Segoe UI Light" pitchFamily="34" charset="0"/>
                <a:cs typeface="Segoe UI Light" pitchFamily="34" charset="0"/>
              </a:rPr>
              <a:t>;</a:t>
            </a: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uk-UA" i="1" dirty="0">
                <a:latin typeface="Segoe UI Light" pitchFamily="34" charset="0"/>
                <a:cs typeface="Segoe UI Light" pitchFamily="34" charset="0"/>
              </a:rPr>
              <a:t>додавання відео до нотаток із файлу та запису камери</a:t>
            </a:r>
            <a:r>
              <a:rPr lang="en-US" i="1" dirty="0">
                <a:latin typeface="Segoe UI Light" pitchFamily="34" charset="0"/>
                <a:cs typeface="Segoe UI Light" pitchFamily="34" charset="0"/>
              </a:rPr>
              <a:t>;</a:t>
            </a: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uk-UA" i="1" dirty="0">
                <a:latin typeface="Segoe UI Light" pitchFamily="34" charset="0"/>
                <a:cs typeface="Segoe UI Light" pitchFamily="34" charset="0"/>
              </a:rPr>
              <a:t>розпізнавання тексту нотаток із файлів-зображень</a:t>
            </a:r>
            <a:r>
              <a:rPr lang="en-US" i="1" dirty="0">
                <a:latin typeface="Segoe UI Light" pitchFamily="34" charset="0"/>
                <a:cs typeface="Segoe UI Light" pitchFamily="34" charset="0"/>
              </a:rPr>
              <a:t>;</a:t>
            </a: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uk-UA" i="1" dirty="0">
                <a:latin typeface="Segoe UI Light" pitchFamily="34" charset="0"/>
                <a:cs typeface="Segoe UI Light" pitchFamily="34" charset="0"/>
              </a:rPr>
              <a:t>групування нотаток за тегами, фільтрація і пошук</a:t>
            </a:r>
            <a:r>
              <a:rPr lang="en-US" i="1" dirty="0">
                <a:latin typeface="Segoe UI Light" pitchFamily="34" charset="0"/>
                <a:cs typeface="Segoe UI Light" pitchFamily="34" charset="0"/>
              </a:rPr>
              <a:t>.</a:t>
            </a:r>
            <a:endParaRPr lang="uk-UA" i="1" dirty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05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405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>
                <a:latin typeface="Segoe UI Light" pitchFamily="34" charset="0"/>
                <a:cs typeface="Segoe UI Light" pitchFamily="34" charset="0"/>
              </a:rPr>
              <a:t>Вибір підходу до розробки</a:t>
            </a: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>
              <a:latin typeface="Segoe UI Light" pitchFamily="34" charset="0"/>
              <a:cs typeface="Segoe UI Light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dirty="0">
                <a:latin typeface="Segoe UI Light" pitchFamily="34" charset="0"/>
                <a:cs typeface="Segoe UI Light" pitchFamily="34" charset="0"/>
              </a:rPr>
              <a:t>Переваги </a:t>
            </a:r>
            <a:r>
              <a:rPr lang="en-US" b="1" dirty="0">
                <a:latin typeface="Segoe UI Light" pitchFamily="34" charset="0"/>
                <a:cs typeface="Segoe UI Light" pitchFamily="34" charset="0"/>
              </a:rPr>
              <a:t>Xamarin</a:t>
            </a:r>
            <a:r>
              <a:rPr lang="uk-UA" dirty="0">
                <a:latin typeface="Segoe UI Light" pitchFamily="34" charset="0"/>
                <a:cs typeface="Segoe UI Light" pitchFamily="34" charset="0"/>
              </a:rPr>
              <a:t>:</a:t>
            </a:r>
            <a:endParaRPr lang="en-US" dirty="0">
              <a:latin typeface="Segoe UI Light" pitchFamily="34" charset="0"/>
              <a:cs typeface="Segoe UI Light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i="1" dirty="0">
                <a:latin typeface="Segoe UI Light" pitchFamily="34" charset="0"/>
                <a:cs typeface="Segoe UI Light" pitchFamily="34" charset="0"/>
              </a:rPr>
              <a:t>спрямованість до </a:t>
            </a:r>
            <a:r>
              <a:rPr lang="en-US" b="1" i="1" dirty="0">
                <a:latin typeface="Segoe UI Light" pitchFamily="34" charset="0"/>
                <a:cs typeface="Segoe UI Light" pitchFamily="34" charset="0"/>
              </a:rPr>
              <a:t>MVVM</a:t>
            </a:r>
            <a:r>
              <a:rPr lang="en-US" i="1" dirty="0">
                <a:latin typeface="Segoe UI Light" pitchFamily="34" charset="0"/>
                <a:cs typeface="Segoe UI Light" pitchFamily="34" charset="0"/>
              </a:rPr>
              <a:t>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i="1" dirty="0">
                <a:latin typeface="Segoe UI Light" pitchFamily="34" charset="0"/>
                <a:cs typeface="Segoe UI Light" pitchFamily="34" charset="0"/>
              </a:rPr>
              <a:t>єдина розмітка інтерфейсу</a:t>
            </a:r>
            <a:r>
              <a:rPr lang="en-US" i="1" dirty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i="1" dirty="0">
                <a:latin typeface="Segoe UI Light" pitchFamily="34" charset="0"/>
                <a:cs typeface="Segoe UI Light" pitchFamily="34" charset="0"/>
              </a:rPr>
              <a:t>мовою </a:t>
            </a:r>
            <a:r>
              <a:rPr lang="en-US" b="1" i="1" dirty="0">
                <a:latin typeface="Segoe UI Light" pitchFamily="34" charset="0"/>
                <a:cs typeface="Segoe UI Light" pitchFamily="34" charset="0"/>
              </a:rPr>
              <a:t>XAML</a:t>
            </a:r>
            <a:r>
              <a:rPr lang="en-US" i="1" dirty="0">
                <a:latin typeface="Segoe UI Light" pitchFamily="34" charset="0"/>
                <a:cs typeface="Segoe UI Light" pitchFamily="34" charset="0"/>
              </a:rPr>
              <a:t>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i="1" dirty="0">
                <a:latin typeface="Segoe UI Light" pitchFamily="34" charset="0"/>
                <a:cs typeface="Segoe UI Light" pitchFamily="34" charset="0"/>
              </a:rPr>
              <a:t>достатня оптимізація на мобільних</a:t>
            </a:r>
          </a:p>
          <a:p>
            <a:pPr algn="just">
              <a:lnSpc>
                <a:spcPct val="150000"/>
              </a:lnSpc>
            </a:pPr>
            <a:r>
              <a:rPr lang="uk-UA" i="1" dirty="0">
                <a:latin typeface="Segoe UI Light" pitchFamily="34" charset="0"/>
                <a:cs typeface="Segoe UI Light" pitchFamily="34" charset="0"/>
              </a:rPr>
              <a:t> платформах;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i="1" dirty="0">
                <a:latin typeface="Segoe UI Light" pitchFamily="34" charset="0"/>
                <a:cs typeface="Segoe UI Light" pitchFamily="34" charset="0"/>
              </a:rPr>
              <a:t>прямий зв’язок із </a:t>
            </a:r>
            <a:r>
              <a:rPr lang="en-US" i="1" dirty="0">
                <a:latin typeface="Segoe UI Light" pitchFamily="34" charset="0"/>
                <a:cs typeface="Segoe UI Light" pitchFamily="34" charset="0"/>
              </a:rPr>
              <a:t>.NET Core</a:t>
            </a:r>
            <a:r>
              <a:rPr lang="uk-UA" i="1" dirty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dirty="0"/>
              <a:t>–</a:t>
            </a:r>
            <a:r>
              <a:rPr lang="uk-UA" i="1" dirty="0">
                <a:latin typeface="Segoe UI Light" pitchFamily="34" charset="0"/>
                <a:cs typeface="Segoe UI Light" pitchFamily="34" charset="0"/>
              </a:rPr>
              <a:t>  тобто доступ до великої кількості </a:t>
            </a:r>
            <a:r>
              <a:rPr lang="en-US" b="1" i="1" dirty="0" err="1">
                <a:latin typeface="Segoe UI Light" pitchFamily="34" charset="0"/>
                <a:cs typeface="Segoe UI Light" pitchFamily="34" charset="0"/>
              </a:rPr>
              <a:t>nuget</a:t>
            </a:r>
            <a:r>
              <a:rPr lang="en-US" i="1" dirty="0">
                <a:latin typeface="Segoe UI Light" pitchFamily="34" charset="0"/>
                <a:cs typeface="Segoe UI Light" pitchFamily="34" charset="0"/>
              </a:rPr>
              <a:t>-</a:t>
            </a:r>
            <a:r>
              <a:rPr lang="uk-UA" i="1" dirty="0">
                <a:latin typeface="Segoe UI Light" pitchFamily="34" charset="0"/>
                <a:cs typeface="Segoe UI Light" pitchFamily="34" charset="0"/>
              </a:rPr>
              <a:t>бібліотек </a:t>
            </a:r>
            <a:r>
              <a:rPr lang="en-US" b="1" i="1" dirty="0">
                <a:latin typeface="Segoe UI Light" pitchFamily="34" charset="0"/>
                <a:cs typeface="Segoe UI Light" pitchFamily="34" charset="0"/>
              </a:rPr>
              <a:t>C#</a:t>
            </a:r>
            <a:r>
              <a:rPr lang="uk-UA" b="1" i="1" dirty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i="1" dirty="0">
                <a:latin typeface="Segoe UI Light" pitchFamily="34" charset="0"/>
                <a:cs typeface="Segoe UI Light" pitchFamily="34" charset="0"/>
              </a:rPr>
              <a:t>(включаючи </a:t>
            </a:r>
            <a:r>
              <a:rPr lang="en-US" b="1" i="1" dirty="0">
                <a:latin typeface="Segoe UI Light" pitchFamily="34" charset="0"/>
                <a:cs typeface="Segoe UI Light" pitchFamily="34" charset="0"/>
              </a:rPr>
              <a:t>Entity Framework</a:t>
            </a:r>
            <a:r>
              <a:rPr lang="uk-UA" i="1" dirty="0">
                <a:latin typeface="Segoe UI Light" pitchFamily="34" charset="0"/>
                <a:cs typeface="Segoe UI Light" pitchFamily="34" charset="0"/>
              </a:rPr>
              <a:t>)</a:t>
            </a:r>
            <a:r>
              <a:rPr lang="en-US" i="1" dirty="0">
                <a:latin typeface="Segoe UI Light" pitchFamily="34" charset="0"/>
                <a:cs typeface="Segoe UI Light" pitchFamily="34" charset="0"/>
              </a:rPr>
              <a:t>.</a:t>
            </a:r>
            <a:endParaRPr lang="uk-UA" i="1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1D92D81C-820A-42CE-9111-EB5CA4FBA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288" y="1378754"/>
            <a:ext cx="3886200" cy="16605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44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>
                <a:latin typeface="Segoe UI Light" pitchFamily="34" charset="0"/>
                <a:cs typeface="Segoe UI Light" pitchFamily="34" charset="0"/>
              </a:rPr>
              <a:t>Загальна структура роботи ПЗ</a:t>
            </a: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DCB642-5183-4980-9C3D-AC839EB0C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781050"/>
            <a:ext cx="5295900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224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>
                <a:latin typeface="Segoe UI Light" pitchFamily="34" charset="0"/>
                <a:cs typeface="Segoe UI Light" pitchFamily="34" charset="0"/>
              </a:rPr>
              <a:t>Єдиний стиль із однієї розмітки</a:t>
            </a: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81B1F59-54CC-4CEC-B0E4-2F4310C1B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46" y="1268760"/>
            <a:ext cx="3230218" cy="46805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1F24110C-2FAA-4C67-A26A-F09BE6961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283" y="1628800"/>
            <a:ext cx="5002942" cy="410147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81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>
                <a:latin typeface="Segoe UI Light" pitchFamily="34" charset="0"/>
                <a:cs typeface="Segoe UI Light" pitchFamily="34" charset="0"/>
              </a:rPr>
              <a:t>Окреме представлення, ті самі контролери</a:t>
            </a: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AD02B6D-255E-4470-AC4C-617A65EDA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96" y="931805"/>
            <a:ext cx="4824536" cy="3989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1">
            <a:extLst>
              <a:ext uri="{FF2B5EF4-FFF2-40B4-BE49-F238E27FC236}">
                <a16:creationId xmlns:a16="http://schemas.microsoft.com/office/drawing/2014/main" id="{035FB114-8034-49C0-854F-FEF36459E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32" y="931805"/>
            <a:ext cx="3907245" cy="3989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1">
            <a:extLst>
              <a:ext uri="{FF2B5EF4-FFF2-40B4-BE49-F238E27FC236}">
                <a16:creationId xmlns:a16="http://schemas.microsoft.com/office/drawing/2014/main" id="{5731946E-08DA-46C8-8DCC-6B91601E3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518" y="5082906"/>
            <a:ext cx="2620963" cy="15700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983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>
                <a:latin typeface="Segoe UI Light" pitchFamily="34" charset="0"/>
                <a:cs typeface="Segoe UI Light" pitchFamily="34" charset="0"/>
              </a:rPr>
              <a:t>Різноманітний вміст та зручний пошук</a:t>
            </a: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5122" name="Picture 1">
            <a:extLst>
              <a:ext uri="{FF2B5EF4-FFF2-40B4-BE49-F238E27FC236}">
                <a16:creationId xmlns:a16="http://schemas.microsoft.com/office/drawing/2014/main" id="{DB954870-472A-4141-9435-9F6A450DF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09613"/>
            <a:ext cx="5546725" cy="37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">
            <a:extLst>
              <a:ext uri="{FF2B5EF4-FFF2-40B4-BE49-F238E27FC236}">
                <a16:creationId xmlns:a16="http://schemas.microsoft.com/office/drawing/2014/main" id="{D33C1751-3782-4FAE-A044-14E9BD4B8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087203"/>
            <a:ext cx="419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6181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>
                <a:latin typeface="Segoe UI Light" pitchFamily="34" charset="0"/>
                <a:cs typeface="Segoe UI Light" pitchFamily="34" charset="0"/>
              </a:rPr>
              <a:t>Реалізація розгалужень</a:t>
            </a: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6146" name="Picture 1">
            <a:extLst>
              <a:ext uri="{FF2B5EF4-FFF2-40B4-BE49-F238E27FC236}">
                <a16:creationId xmlns:a16="http://schemas.microsoft.com/office/drawing/2014/main" id="{D52DDFF3-2E2D-464A-BB07-E25760478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248" y="3649370"/>
            <a:ext cx="2636837" cy="2994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1">
            <a:extLst>
              <a:ext uri="{FF2B5EF4-FFF2-40B4-BE49-F238E27FC236}">
                <a16:creationId xmlns:a16="http://schemas.microsoft.com/office/drawing/2014/main" id="{189B7212-1399-4CE6-A792-FFC4F46BF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248" y="889308"/>
            <a:ext cx="2627103" cy="24088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57E27F-0BD6-40D7-83E6-F1F463793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2418633"/>
            <a:ext cx="2514818" cy="246147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A9B14-E312-469F-BA24-8BC873A4AB33}"/>
              </a:ext>
            </a:extLst>
          </p:cNvPr>
          <p:cNvCxnSpPr/>
          <p:nvPr/>
        </p:nvCxnSpPr>
        <p:spPr>
          <a:xfrm>
            <a:off x="3635896" y="4149080"/>
            <a:ext cx="2232248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43F6EC-68AF-45EC-89D7-BD4DE89C4E3B}"/>
              </a:ext>
            </a:extLst>
          </p:cNvPr>
          <p:cNvCxnSpPr>
            <a:cxnSpLocks/>
          </p:cNvCxnSpPr>
          <p:nvPr/>
        </p:nvCxnSpPr>
        <p:spPr>
          <a:xfrm flipV="1">
            <a:off x="3635896" y="2708920"/>
            <a:ext cx="2232248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791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6827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>
                <a:latin typeface="Segoe UI Light" pitchFamily="34" charset="0"/>
                <a:cs typeface="Segoe UI Light" pitchFamily="34" charset="0"/>
              </a:rPr>
              <a:t>Висновки</a:t>
            </a:r>
            <a:endParaRPr lang="en-US" b="1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>
              <a:latin typeface="Segoe UI Light" pitchFamily="34" charset="0"/>
              <a:cs typeface="Segoe UI Light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uk-UA" dirty="0">
                <a:latin typeface="Segoe UI Light" pitchFamily="34" charset="0"/>
                <a:cs typeface="Segoe UI Light" pitchFamily="34" charset="0"/>
              </a:rPr>
              <a:t>	</a:t>
            </a:r>
            <a:r>
              <a:rPr lang="ru-RU" dirty="0">
                <a:latin typeface="Segoe UI Light" pitchFamily="34" charset="0"/>
                <a:cs typeface="Segoe UI Light" pitchFamily="34" charset="0"/>
              </a:rPr>
              <a:t>У цій роботі мною проводилося дослідження проблеми кросплатформної розробки програмного забезпечення на прикладі створення програми «Записник».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Segoe UI Light" pitchFamily="34" charset="0"/>
                <a:cs typeface="Segoe UI Light" pitchFamily="34" charset="0"/>
              </a:rPr>
              <a:t>	За весь час розробки мною були задіяні наступні, інуструменти та підходи: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i="1" dirty="0">
                <a:latin typeface="Segoe UI Light" pitchFamily="34" charset="0"/>
                <a:cs typeface="Segoe UI Light" pitchFamily="34" charset="0"/>
              </a:rPr>
              <a:t>шаблон проектування </a:t>
            </a:r>
            <a:r>
              <a:rPr lang="en-US" i="1" dirty="0">
                <a:latin typeface="Segoe UI Light" pitchFamily="34" charset="0"/>
                <a:cs typeface="Segoe UI Light" pitchFamily="34" charset="0"/>
              </a:rPr>
              <a:t>MVVM</a:t>
            </a:r>
            <a:r>
              <a:rPr lang="uk-UA" i="1" dirty="0">
                <a:latin typeface="Segoe UI Light" pitchFamily="34" charset="0"/>
                <a:cs typeface="Segoe UI Light" pitchFamily="34" charset="0"/>
              </a:rPr>
              <a:t>;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i="1" dirty="0">
                <a:latin typeface="Segoe UI Light" pitchFamily="34" charset="0"/>
                <a:cs typeface="Segoe UI Light" pitchFamily="34" charset="0"/>
              </a:rPr>
              <a:t>платформа </a:t>
            </a:r>
            <a:r>
              <a:rPr lang="en-US" i="1" dirty="0">
                <a:latin typeface="Segoe UI Light" pitchFamily="34" charset="0"/>
                <a:cs typeface="Segoe UI Light" pitchFamily="34" charset="0"/>
              </a:rPr>
              <a:t>Xamarin </a:t>
            </a:r>
            <a:r>
              <a:rPr lang="uk-UA" i="1" dirty="0">
                <a:latin typeface="Segoe UI Light" pitchFamily="34" charset="0"/>
                <a:cs typeface="Segoe UI Light" pitchFamily="34" charset="0"/>
              </a:rPr>
              <a:t>на </a:t>
            </a:r>
            <a:r>
              <a:rPr lang="en-US" i="1" dirty="0">
                <a:latin typeface="Segoe UI Light" pitchFamily="34" charset="0"/>
                <a:cs typeface="Segoe UI Light" pitchFamily="34" charset="0"/>
              </a:rPr>
              <a:t>.NET Core</a:t>
            </a:r>
            <a:r>
              <a:rPr lang="uk-UA" i="1" dirty="0">
                <a:latin typeface="Segoe UI Light" pitchFamily="34" charset="0"/>
                <a:cs typeface="Segoe UI Light" pitchFamily="34" charset="0"/>
              </a:rPr>
              <a:t>;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latin typeface="Segoe UI Light" pitchFamily="34" charset="0"/>
                <a:cs typeface="Segoe UI Light" pitchFamily="34" charset="0"/>
              </a:rPr>
              <a:t>Entity Framework </a:t>
            </a:r>
            <a:r>
              <a:rPr lang="uk-UA" i="1" dirty="0">
                <a:latin typeface="Segoe UI Light" pitchFamily="34" charset="0"/>
                <a:cs typeface="Segoe UI Light" pitchFamily="34" charset="0"/>
              </a:rPr>
              <a:t>для роботи з базами даних;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i="1" dirty="0">
                <a:latin typeface="Segoe UI Light" pitchFamily="34" charset="0"/>
                <a:cs typeface="Segoe UI Light" pitchFamily="34" charset="0"/>
              </a:rPr>
              <a:t>бібліотека </a:t>
            </a:r>
            <a:r>
              <a:rPr lang="en-US" i="1" dirty="0" err="1">
                <a:latin typeface="Segoe UI Light" pitchFamily="34" charset="0"/>
                <a:cs typeface="Segoe UI Light" pitchFamily="34" charset="0"/>
              </a:rPr>
              <a:t>NUnit</a:t>
            </a:r>
            <a:r>
              <a:rPr lang="uk-UA" i="1" dirty="0">
                <a:latin typeface="Segoe UI Light" pitchFamily="34" charset="0"/>
                <a:cs typeface="Segoe UI Light" pitchFamily="34" charset="0"/>
              </a:rPr>
              <a:t> для модульного тестування;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i="1" dirty="0">
                <a:latin typeface="Segoe UI Light" pitchFamily="34" charset="0"/>
                <a:cs typeface="Segoe UI Light" pitchFamily="34" charset="0"/>
              </a:rPr>
              <a:t>бібліотека </a:t>
            </a:r>
            <a:r>
              <a:rPr lang="en-US" i="1" dirty="0" err="1">
                <a:latin typeface="Segoe UI Light" pitchFamily="34" charset="0"/>
                <a:cs typeface="Segoe UI Light" pitchFamily="34" charset="0"/>
              </a:rPr>
              <a:t>Tesseract.Net.SDK</a:t>
            </a:r>
            <a:r>
              <a:rPr lang="en-US" i="1" dirty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i="1" dirty="0">
                <a:latin typeface="Segoe UI Light" pitchFamily="34" charset="0"/>
                <a:cs typeface="Segoe UI Light" pitchFamily="34" charset="0"/>
              </a:rPr>
              <a:t>для розпізнавання тексту із зображень та </a:t>
            </a:r>
            <a:r>
              <a:rPr lang="en-US" i="1" dirty="0" err="1">
                <a:latin typeface="Segoe UI Light" pitchFamily="34" charset="0"/>
                <a:cs typeface="Segoe UI Light" pitchFamily="34" charset="0"/>
              </a:rPr>
              <a:t>Plugin.SpeechRecognition</a:t>
            </a:r>
            <a:r>
              <a:rPr lang="uk-UA" i="1" dirty="0">
                <a:latin typeface="Segoe UI Light" pitchFamily="34" charset="0"/>
                <a:cs typeface="Segoe UI Light" pitchFamily="34" charset="0"/>
              </a:rPr>
              <a:t> для розпізнавання тексту з аудіо</a:t>
            </a:r>
          </a:p>
          <a:p>
            <a:pPr lvl="1" algn="just">
              <a:lnSpc>
                <a:spcPct val="150000"/>
              </a:lnSpc>
            </a:pPr>
            <a:r>
              <a:rPr lang="uk-UA" i="1" dirty="0">
                <a:latin typeface="Segoe UI Light" pitchFamily="34" charset="0"/>
                <a:cs typeface="Segoe UI Light" pitchFamily="34" charset="0"/>
              </a:rPr>
              <a:t>	</a:t>
            </a:r>
            <a:r>
              <a:rPr lang="ru-RU" dirty="0">
                <a:latin typeface="Segoe UI Light" pitchFamily="34" charset="0"/>
                <a:cs typeface="Segoe UI Light" pitchFamily="34" charset="0"/>
              </a:rPr>
              <a:t>Розроблений програмний продукт можна використовувати для: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i="1" dirty="0">
                <a:latin typeface="Segoe UI Light" pitchFamily="34" charset="0"/>
                <a:cs typeface="Segoe UI Light" pitchFamily="34" charset="0"/>
              </a:rPr>
              <a:t>нотування особистих ідей;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i="1" dirty="0">
                <a:latin typeface="Segoe UI Light" pitchFamily="34" charset="0"/>
                <a:cs typeface="Segoe UI Light" pitchFamily="34" charset="0"/>
              </a:rPr>
              <a:t>увіковічення рішень деяких проблем;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i="1" dirty="0">
                <a:latin typeface="Segoe UI Light" pitchFamily="34" charset="0"/>
                <a:cs typeface="Segoe UI Light" pitchFamily="34" charset="0"/>
              </a:rPr>
              <a:t>для обміну відповідями на філософські питання людства.</a:t>
            </a:r>
            <a:endParaRPr lang="uk-UA" i="1" dirty="0">
              <a:latin typeface="Segoe UI Light" pitchFamily="34" charset="0"/>
              <a:cs typeface="Segoe UI Light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uk-UA" i="1" dirty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2676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139</Words>
  <Application>Microsoft Office PowerPoint</Application>
  <PresentationFormat>On-screen Show (4:3)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Segoe UI Light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U3DSpace</dc:title>
  <dc:creator>Andrii Buzhak</dc:creator>
  <cp:keywords>Library</cp:keywords>
  <cp:lastModifiedBy>Andrii Buzhak</cp:lastModifiedBy>
  <cp:revision>129</cp:revision>
  <dcterms:created xsi:type="dcterms:W3CDTF">2019-05-06T19:51:32Z</dcterms:created>
  <dcterms:modified xsi:type="dcterms:W3CDTF">2020-06-01T09:40:00Z</dcterms:modified>
  <cp:category>C#</cp:category>
</cp:coreProperties>
</file>