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6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bg>
      <p:bgRef idx="1001">
        <a:schemeClr val="bg2"/>
      </p:bgRef>
    </p:bg>
    <p:spTree>
      <p:nvGrpSpPr>
        <p:cNvPr id="1" name=""/>
        <p:cNvGrpSpPr/>
        <p:nvPr/>
      </p:nvGrpSpPr>
      <p:grpSpPr>
        <a:xfrm>
          <a:off x="0" y="0"/>
          <a:ext cx="0" cy="0"/>
          <a:chOff x="0" y="0"/>
          <a:chExt cx="0" cy="0"/>
        </a:xfrm>
      </p:grpSpPr>
      <p:sp>
        <p:nvSpPr>
          <p:cNvPr id="15" name="Прямокут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кутник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кутник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кутник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ідзаголовок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uk-UA" smtClean="0"/>
              <a:t>Зразок підзаголовка</a:t>
            </a:r>
            <a:endParaRPr kumimoji="0" lang="en-US"/>
          </a:p>
        </p:txBody>
      </p:sp>
      <p:sp>
        <p:nvSpPr>
          <p:cNvPr id="28" name="Місце для дати 27"/>
          <p:cNvSpPr>
            <a:spLocks noGrp="1"/>
          </p:cNvSpPr>
          <p:nvPr>
            <p:ph type="dt" sz="half" idx="10"/>
          </p:nvPr>
        </p:nvSpPr>
        <p:spPr/>
        <p:txBody>
          <a:bodyPr/>
          <a:lstStyle/>
          <a:p>
            <a:fld id="{B4C71EC6-210F-42DE-9C53-41977AD35B3D}" type="datetimeFigureOut">
              <a:rPr lang="ru-RU" smtClean="0"/>
              <a:t>29.11.2018</a:t>
            </a:fld>
            <a:endParaRPr lang="ru-RU"/>
          </a:p>
        </p:txBody>
      </p:sp>
      <p:sp>
        <p:nvSpPr>
          <p:cNvPr id="17" name="Місце для нижнього колонтитула 16"/>
          <p:cNvSpPr>
            <a:spLocks noGrp="1"/>
          </p:cNvSpPr>
          <p:nvPr>
            <p:ph type="ftr" sz="quarter" idx="11"/>
          </p:nvPr>
        </p:nvSpPr>
        <p:spPr/>
        <p:txBody>
          <a:bodyPr/>
          <a:lstStyle/>
          <a:p>
            <a:endParaRPr lang="ru-RU"/>
          </a:p>
        </p:txBody>
      </p:sp>
      <p:sp>
        <p:nvSpPr>
          <p:cNvPr id="7" name="Пряма сполучна лінія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кутник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Овал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Місце для номера слайда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19B0651-EE4F-4900-A07F-96A6BFA9D0F0}" type="slidenum">
              <a:rPr lang="ru-RU" smtClean="0"/>
              <a:t>‹№›</a:t>
            </a:fld>
            <a:endParaRPr lang="ru-RU"/>
          </a:p>
        </p:txBody>
      </p:sp>
      <p:sp>
        <p:nvSpPr>
          <p:cNvPr id="8" name="Заголовок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uk-UA" smtClean="0"/>
              <a:t>Зразок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B4C71EC6-210F-42DE-9C53-41977AD35B3D}" type="datetimeFigureOut">
              <a:rPr lang="ru-RU" smtClean="0"/>
              <a:t>29.11.2018</a:t>
            </a:fld>
            <a:endParaRPr lang="ru-RU"/>
          </a:p>
        </p:txBody>
      </p:sp>
      <p:sp>
        <p:nvSpPr>
          <p:cNvPr id="5" name="Місце для нижнього колонтитула 4"/>
          <p:cNvSpPr>
            <a:spLocks noGrp="1"/>
          </p:cNvSpPr>
          <p:nvPr>
            <p:ph type="ftr" sz="quarter" idx="11"/>
          </p:nvPr>
        </p:nvSpPr>
        <p:spPr/>
        <p:txBody>
          <a:bodyPr/>
          <a:lstStyle/>
          <a:p>
            <a:endParaRPr lang="ru-RU"/>
          </a:p>
        </p:txBody>
      </p:sp>
      <p:sp>
        <p:nvSpPr>
          <p:cNvPr id="6" name="Місце для номера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bg>
      <p:bgRef idx="1001">
        <a:schemeClr val="bg2"/>
      </p:bgRef>
    </p:bg>
    <p:spTree>
      <p:nvGrpSpPr>
        <p:cNvPr id="1" name=""/>
        <p:cNvGrpSpPr/>
        <p:nvPr/>
      </p:nvGrpSpPr>
      <p:grpSpPr>
        <a:xfrm>
          <a:off x="0" y="0"/>
          <a:ext cx="0" cy="0"/>
          <a:chOff x="0" y="0"/>
          <a:chExt cx="0" cy="0"/>
        </a:xfrm>
      </p:grpSpPr>
      <p:sp>
        <p:nvSpPr>
          <p:cNvPr id="7" name="Прямокут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кутник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кутник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кутник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кутник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кутник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а сполучна лінія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Місце для номера слайда 5"/>
          <p:cNvSpPr>
            <a:spLocks noGrp="1"/>
          </p:cNvSpPr>
          <p:nvPr>
            <p:ph type="sldNum" sz="quarter" idx="12"/>
          </p:nvPr>
        </p:nvSpPr>
        <p:spPr>
          <a:xfrm>
            <a:off x="6915912" y="3009901"/>
            <a:ext cx="457200" cy="441325"/>
          </a:xfrm>
        </p:spPr>
        <p:txBody>
          <a:bodyPr/>
          <a:lstStyle/>
          <a:p>
            <a:fld id="{B19B0651-EE4F-4900-A07F-96A6BFA9D0F0}" type="slidenum">
              <a:rPr lang="ru-RU" smtClean="0"/>
              <a:t>‹№›</a:t>
            </a:fld>
            <a:endParaRPr lang="ru-RU"/>
          </a:p>
        </p:txBody>
      </p:sp>
      <p:sp>
        <p:nvSpPr>
          <p:cNvPr id="3" name="Місце для вертикального тексту 2"/>
          <p:cNvSpPr>
            <a:spLocks noGrp="1"/>
          </p:cNvSpPr>
          <p:nvPr>
            <p:ph type="body" orient="vert" idx="1"/>
          </p:nvPr>
        </p:nvSpPr>
        <p:spPr>
          <a:xfrm>
            <a:off x="304800" y="304800"/>
            <a:ext cx="6553200" cy="5821366"/>
          </a:xfrm>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B4C71EC6-210F-42DE-9C53-41977AD35B3D}" type="datetimeFigureOut">
              <a:rPr lang="ru-RU" smtClean="0"/>
              <a:t>29.11.2018</a:t>
            </a:fld>
            <a:endParaRPr lang="ru-RU"/>
          </a:p>
        </p:txBody>
      </p:sp>
      <p:sp>
        <p:nvSpPr>
          <p:cNvPr id="5" name="Місце для нижнього колонтитула 4"/>
          <p:cNvSpPr>
            <a:spLocks noGrp="1"/>
          </p:cNvSpPr>
          <p:nvPr>
            <p:ph type="ftr" sz="quarter" idx="11"/>
          </p:nvPr>
        </p:nvSpPr>
        <p:spPr/>
        <p:txBody>
          <a:bodyPr/>
          <a:lstStyle/>
          <a:p>
            <a:endParaRPr lang="ru-RU"/>
          </a:p>
        </p:txBody>
      </p:sp>
      <p:sp>
        <p:nvSpPr>
          <p:cNvPr id="2" name="Вертикальний заголовок 1"/>
          <p:cNvSpPr>
            <a:spLocks noGrp="1"/>
          </p:cNvSpPr>
          <p:nvPr>
            <p:ph type="title" orient="vert"/>
          </p:nvPr>
        </p:nvSpPr>
        <p:spPr>
          <a:xfrm>
            <a:off x="7391400" y="304801"/>
            <a:ext cx="1447800" cy="5851525"/>
          </a:xfrm>
        </p:spPr>
        <p:txBody>
          <a:bodyPr vert="eaVert"/>
          <a:lstStyle/>
          <a:p>
            <a:r>
              <a:rPr kumimoji="0" lang="uk-UA" smtClean="0"/>
              <a:t>Зразок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uk-UA" smtClean="0"/>
              <a:t>Зразок заголовка</a:t>
            </a:r>
            <a:endParaRPr kumimoji="0" lang="en-US"/>
          </a:p>
        </p:txBody>
      </p:sp>
      <p:sp>
        <p:nvSpPr>
          <p:cNvPr id="4" name="Місце для дати 3"/>
          <p:cNvSpPr>
            <a:spLocks noGrp="1"/>
          </p:cNvSpPr>
          <p:nvPr>
            <p:ph type="dt" sz="half" idx="10"/>
          </p:nvPr>
        </p:nvSpPr>
        <p:spPr/>
        <p:txBody>
          <a:bodyPr/>
          <a:lstStyle/>
          <a:p>
            <a:fld id="{B4C71EC6-210F-42DE-9C53-41977AD35B3D}" type="datetimeFigureOut">
              <a:rPr lang="ru-RU" smtClean="0"/>
              <a:t>29.11.2018</a:t>
            </a:fld>
            <a:endParaRPr lang="ru-RU"/>
          </a:p>
        </p:txBody>
      </p:sp>
      <p:sp>
        <p:nvSpPr>
          <p:cNvPr id="5" name="Місце для нижнього колонтитула 4"/>
          <p:cNvSpPr>
            <a:spLocks noGrp="1"/>
          </p:cNvSpPr>
          <p:nvPr>
            <p:ph type="ftr" sz="quarter" idx="11"/>
          </p:nvPr>
        </p:nvSpPr>
        <p:spPr/>
        <p:txBody>
          <a:bodyPr/>
          <a:lstStyle/>
          <a:p>
            <a:endParaRPr lang="ru-RU"/>
          </a:p>
        </p:txBody>
      </p:sp>
      <p:sp>
        <p:nvSpPr>
          <p:cNvPr id="6" name="Місце для номера слайда 5"/>
          <p:cNvSpPr>
            <a:spLocks noGrp="1"/>
          </p:cNvSpPr>
          <p:nvPr>
            <p:ph type="sldNum" sz="quarter" idx="12"/>
          </p:nvPr>
        </p:nvSpPr>
        <p:spPr>
          <a:xfrm>
            <a:off x="4361688" y="1026372"/>
            <a:ext cx="457200" cy="441325"/>
          </a:xfrm>
        </p:spPr>
        <p:txBody>
          <a:bodyPr/>
          <a:lstStyle/>
          <a:p>
            <a:fld id="{B19B0651-EE4F-4900-A07F-96A6BFA9D0F0}" type="slidenum">
              <a:rPr lang="ru-RU" smtClean="0"/>
              <a:t>‹№›</a:t>
            </a:fld>
            <a:endParaRPr lang="ru-RU"/>
          </a:p>
        </p:txBody>
      </p:sp>
      <p:sp>
        <p:nvSpPr>
          <p:cNvPr id="8" name="Місце для вмісту 7"/>
          <p:cNvSpPr>
            <a:spLocks noGrp="1"/>
          </p:cNvSpPr>
          <p:nvPr>
            <p:ph sz="quarter" idx="1"/>
          </p:nvPr>
        </p:nvSpPr>
        <p:spPr>
          <a:xfrm>
            <a:off x="301752" y="1527048"/>
            <a:ext cx="8503920" cy="45720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Ref idx="1001">
        <a:schemeClr val="bg1"/>
      </p:bgRef>
    </p:bg>
    <p:spTree>
      <p:nvGrpSpPr>
        <p:cNvPr id="1" name=""/>
        <p:cNvGrpSpPr/>
        <p:nvPr/>
      </p:nvGrpSpPr>
      <p:grpSpPr>
        <a:xfrm>
          <a:off x="0" y="0"/>
          <a:ext cx="0" cy="0"/>
          <a:chOff x="0" y="0"/>
          <a:chExt cx="0" cy="0"/>
        </a:xfrm>
      </p:grpSpPr>
      <p:sp>
        <p:nvSpPr>
          <p:cNvPr id="17" name="Прямокут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кут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кутник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кутник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кутник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Місце для тексту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uk-UA" smtClean="0"/>
              <a:t>Зразок тексту</a:t>
            </a:r>
          </a:p>
        </p:txBody>
      </p:sp>
      <p:sp>
        <p:nvSpPr>
          <p:cNvPr id="13" name="Прямокутник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кутник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Місце для нижнього колонтитула 4"/>
          <p:cNvSpPr>
            <a:spLocks noGrp="1"/>
          </p:cNvSpPr>
          <p:nvPr>
            <p:ph type="ftr" sz="quarter" idx="11"/>
          </p:nvPr>
        </p:nvSpPr>
        <p:spPr/>
        <p:txBody>
          <a:bodyPr/>
          <a:lstStyle/>
          <a:p>
            <a:endParaRPr lang="ru-RU"/>
          </a:p>
        </p:txBody>
      </p:sp>
      <p:sp>
        <p:nvSpPr>
          <p:cNvPr id="4" name="Місце для дати 3"/>
          <p:cNvSpPr>
            <a:spLocks noGrp="1"/>
          </p:cNvSpPr>
          <p:nvPr>
            <p:ph type="dt" sz="half" idx="10"/>
          </p:nvPr>
        </p:nvSpPr>
        <p:spPr/>
        <p:txBody>
          <a:bodyPr/>
          <a:lstStyle/>
          <a:p>
            <a:fld id="{B4C71EC6-210F-42DE-9C53-41977AD35B3D}" type="datetimeFigureOut">
              <a:rPr lang="ru-RU" smtClean="0"/>
              <a:t>29.11.2018</a:t>
            </a:fld>
            <a:endParaRPr lang="ru-RU"/>
          </a:p>
        </p:txBody>
      </p:sp>
      <p:sp>
        <p:nvSpPr>
          <p:cNvPr id="8" name="Пряма сполучна лінія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Місце для номера слайда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19B0651-EE4F-4900-A07F-96A6BFA9D0F0}" type="slidenum">
              <a:rPr lang="ru-RU" smtClean="0"/>
              <a:t>‹№›</a:t>
            </a:fld>
            <a:endParaRPr lang="ru-RU"/>
          </a:p>
        </p:txBody>
      </p:sp>
      <p:sp>
        <p:nvSpPr>
          <p:cNvPr id="2" name="Заголовок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uk-UA" smtClean="0"/>
              <a:t>Зразок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28600"/>
            <a:ext cx="8534400" cy="758952"/>
          </a:xfrm>
        </p:spPr>
        <p:txBody>
          <a:bodyPr/>
          <a:lstStyle/>
          <a:p>
            <a:r>
              <a:rPr kumimoji="0" lang="uk-UA" smtClean="0"/>
              <a:t>Зразок заголовка</a:t>
            </a:r>
            <a:endParaRPr kumimoji="0" lang="en-US"/>
          </a:p>
        </p:txBody>
      </p:sp>
      <p:sp>
        <p:nvSpPr>
          <p:cNvPr id="5" name="Місце для дати 4"/>
          <p:cNvSpPr>
            <a:spLocks noGrp="1"/>
          </p:cNvSpPr>
          <p:nvPr>
            <p:ph type="dt" sz="half" idx="10"/>
          </p:nvPr>
        </p:nvSpPr>
        <p:spPr>
          <a:xfrm>
            <a:off x="5791200" y="6409944"/>
            <a:ext cx="3044952" cy="365760"/>
          </a:xfrm>
        </p:spPr>
        <p:txBody>
          <a:bodyPr/>
          <a:lstStyle/>
          <a:p>
            <a:fld id="{B4C71EC6-210F-42DE-9C53-41977AD35B3D}" type="datetimeFigureOut">
              <a:rPr lang="ru-RU" smtClean="0"/>
              <a:t>29.11.2018</a:t>
            </a:fld>
            <a:endParaRPr lang="ru-RU"/>
          </a:p>
        </p:txBody>
      </p:sp>
      <p:sp>
        <p:nvSpPr>
          <p:cNvPr id="6" name="Місце для нижнього колонтитула 5"/>
          <p:cNvSpPr>
            <a:spLocks noGrp="1"/>
          </p:cNvSpPr>
          <p:nvPr>
            <p:ph type="ftr" sz="quarter" idx="11"/>
          </p:nvPr>
        </p:nvSpPr>
        <p:spPr/>
        <p:txBody>
          <a:bodyPr/>
          <a:lstStyle/>
          <a:p>
            <a:endParaRPr lang="ru-RU"/>
          </a:p>
        </p:txBody>
      </p:sp>
      <p:sp>
        <p:nvSpPr>
          <p:cNvPr id="7" name="Місце для номера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8" name="Пряма сполучна лінія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Місце для вмісту 9"/>
          <p:cNvSpPr>
            <a:spLocks noGrp="1"/>
          </p:cNvSpPr>
          <p:nvPr>
            <p:ph sz="half" idx="1"/>
          </p:nvPr>
        </p:nvSpPr>
        <p:spPr>
          <a:xfrm>
            <a:off x="301752" y="1371600"/>
            <a:ext cx="4038600" cy="4681728"/>
          </a:xfrm>
        </p:spPr>
        <p:txBody>
          <a:bodyPr/>
          <a:lstStyle>
            <a:lvl1pPr>
              <a:defRPr sz="2500"/>
            </a:lvl1p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12" name="Місце для вмісту 11"/>
          <p:cNvSpPr>
            <a:spLocks noGrp="1"/>
          </p:cNvSpPr>
          <p:nvPr>
            <p:ph sz="half" idx="2"/>
          </p:nvPr>
        </p:nvSpPr>
        <p:spPr>
          <a:xfrm>
            <a:off x="4800600" y="1371600"/>
            <a:ext cx="4038600" cy="4681728"/>
          </a:xfrm>
        </p:spPr>
        <p:txBody>
          <a:bodyPr/>
          <a:lstStyle>
            <a:lvl1pPr>
              <a:defRPr sz="2500"/>
            </a:lvl1p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Порівняння">
    <p:bg>
      <p:bgRef idx="1001">
        <a:schemeClr val="bg2"/>
      </p:bgRef>
    </p:bg>
    <p:spTree>
      <p:nvGrpSpPr>
        <p:cNvPr id="1" name=""/>
        <p:cNvGrpSpPr/>
        <p:nvPr/>
      </p:nvGrpSpPr>
      <p:grpSpPr>
        <a:xfrm>
          <a:off x="0" y="0"/>
          <a:ext cx="0" cy="0"/>
          <a:chOff x="0" y="0"/>
          <a:chExt cx="0" cy="0"/>
        </a:xfrm>
      </p:grpSpPr>
      <p:sp>
        <p:nvSpPr>
          <p:cNvPr id="10" name="Пряма сполучна лінія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кутник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кут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кутник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кутник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кутник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кутник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Місце для тексту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uk-UA" smtClean="0"/>
              <a:t>Зразок тексту</a:t>
            </a:r>
          </a:p>
        </p:txBody>
      </p:sp>
      <p:sp>
        <p:nvSpPr>
          <p:cNvPr id="4" name="Місце для тексту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uk-UA" smtClean="0"/>
              <a:t>Зразок тексту</a:t>
            </a:r>
          </a:p>
        </p:txBody>
      </p:sp>
      <p:sp>
        <p:nvSpPr>
          <p:cNvPr id="7" name="Місце для дати 6"/>
          <p:cNvSpPr>
            <a:spLocks noGrp="1"/>
          </p:cNvSpPr>
          <p:nvPr>
            <p:ph type="dt" sz="half" idx="10"/>
          </p:nvPr>
        </p:nvSpPr>
        <p:spPr/>
        <p:txBody>
          <a:bodyPr/>
          <a:lstStyle/>
          <a:p>
            <a:fld id="{B4C71EC6-210F-42DE-9C53-41977AD35B3D}" type="datetimeFigureOut">
              <a:rPr lang="ru-RU" smtClean="0"/>
              <a:t>29.11.2018</a:t>
            </a:fld>
            <a:endParaRPr lang="ru-RU"/>
          </a:p>
        </p:txBody>
      </p:sp>
      <p:sp>
        <p:nvSpPr>
          <p:cNvPr id="8" name="Місце для нижнього колонтитула 7"/>
          <p:cNvSpPr>
            <a:spLocks noGrp="1"/>
          </p:cNvSpPr>
          <p:nvPr>
            <p:ph type="ftr" sz="quarter" idx="11"/>
          </p:nvPr>
        </p:nvSpPr>
        <p:spPr>
          <a:xfrm>
            <a:off x="304800" y="6409944"/>
            <a:ext cx="3581400" cy="365760"/>
          </a:xfrm>
        </p:spPr>
        <p:txBody>
          <a:bodyPr/>
          <a:lstStyle/>
          <a:p>
            <a:endParaRPr lang="ru-RU"/>
          </a:p>
        </p:txBody>
      </p:sp>
      <p:sp>
        <p:nvSpPr>
          <p:cNvPr id="15" name="Пряма сполучна лінія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Місце для вмісту 23"/>
          <p:cNvSpPr>
            <a:spLocks noGrp="1"/>
          </p:cNvSpPr>
          <p:nvPr>
            <p:ph sz="quarter" idx="2"/>
          </p:nvPr>
        </p:nvSpPr>
        <p:spPr>
          <a:xfrm>
            <a:off x="301752" y="2471383"/>
            <a:ext cx="4041648" cy="3818404"/>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26" name="Місце для вмісту 25"/>
          <p:cNvSpPr>
            <a:spLocks noGrp="1"/>
          </p:cNvSpPr>
          <p:nvPr>
            <p:ph sz="quarter" idx="4"/>
          </p:nvPr>
        </p:nvSpPr>
        <p:spPr>
          <a:xfrm>
            <a:off x="4800600" y="2471383"/>
            <a:ext cx="4038600" cy="3822192"/>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25" name="Овал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Місце для номера слайда 8"/>
          <p:cNvSpPr>
            <a:spLocks noGrp="1"/>
          </p:cNvSpPr>
          <p:nvPr>
            <p:ph type="sldNum" sz="quarter" idx="12"/>
          </p:nvPr>
        </p:nvSpPr>
        <p:spPr>
          <a:xfrm>
            <a:off x="4343400" y="1042416"/>
            <a:ext cx="457200" cy="441325"/>
          </a:xfrm>
        </p:spPr>
        <p:txBody>
          <a:bodyPr/>
          <a:lstStyle>
            <a:lvl1pPr algn="ctr">
              <a:defRPr/>
            </a:lvl1pPr>
          </a:lstStyle>
          <a:p>
            <a:fld id="{B19B0651-EE4F-4900-A07F-96A6BFA9D0F0}" type="slidenum">
              <a:rPr lang="ru-RU" smtClean="0"/>
              <a:t>‹№›</a:t>
            </a:fld>
            <a:endParaRPr lang="ru-RU"/>
          </a:p>
        </p:txBody>
      </p:sp>
      <p:sp>
        <p:nvSpPr>
          <p:cNvPr id="23" name="Заголовок 22"/>
          <p:cNvSpPr>
            <a:spLocks noGrp="1"/>
          </p:cNvSpPr>
          <p:nvPr>
            <p:ph type="title"/>
          </p:nvPr>
        </p:nvSpPr>
        <p:spPr/>
        <p:txBody>
          <a:bodyPr rtlCol="0" anchor="b" anchorCtr="0"/>
          <a:lstStyle/>
          <a:p>
            <a:r>
              <a:rPr kumimoji="0" lang="uk-UA" smtClean="0"/>
              <a:t>Зразок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дати 2"/>
          <p:cNvSpPr>
            <a:spLocks noGrp="1"/>
          </p:cNvSpPr>
          <p:nvPr>
            <p:ph type="dt" sz="half" idx="10"/>
          </p:nvPr>
        </p:nvSpPr>
        <p:spPr/>
        <p:txBody>
          <a:bodyPr/>
          <a:lstStyle/>
          <a:p>
            <a:fld id="{B4C71EC6-210F-42DE-9C53-41977AD35B3D}" type="datetimeFigureOut">
              <a:rPr lang="ru-RU" smtClean="0"/>
              <a:t>29.11.2018</a:t>
            </a:fld>
            <a:endParaRPr lang="ru-RU"/>
          </a:p>
        </p:txBody>
      </p:sp>
      <p:sp>
        <p:nvSpPr>
          <p:cNvPr id="4" name="Місце для нижнього колонтитула 3"/>
          <p:cNvSpPr>
            <a:spLocks noGrp="1"/>
          </p:cNvSpPr>
          <p:nvPr>
            <p:ph type="ftr" sz="quarter" idx="11"/>
          </p:nvPr>
        </p:nvSpPr>
        <p:spPr/>
        <p:txBody>
          <a:bodyPr/>
          <a:lstStyle/>
          <a:p>
            <a:endParaRPr lang="ru-RU"/>
          </a:p>
        </p:txBody>
      </p:sp>
      <p:sp>
        <p:nvSpPr>
          <p:cNvPr id="5" name="Місце для номера слайда 4"/>
          <p:cNvSpPr>
            <a:spLocks noGrp="1"/>
          </p:cNvSpPr>
          <p:nvPr>
            <p:ph type="sldNum" sz="quarter" idx="12"/>
          </p:nvPr>
        </p:nvSpPr>
        <p:spPr>
          <a:xfrm>
            <a:off x="4343400" y="1036020"/>
            <a:ext cx="457200" cy="441325"/>
          </a:xfrm>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7" name="Прямокут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кутник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кутник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кутник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кутник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кутник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Місце для дати 1"/>
          <p:cNvSpPr>
            <a:spLocks noGrp="1"/>
          </p:cNvSpPr>
          <p:nvPr>
            <p:ph type="dt" sz="half" idx="10"/>
          </p:nvPr>
        </p:nvSpPr>
        <p:spPr/>
        <p:txBody>
          <a:bodyPr/>
          <a:lstStyle/>
          <a:p>
            <a:fld id="{B4C71EC6-210F-42DE-9C53-41977AD35B3D}" type="datetimeFigureOut">
              <a:rPr lang="ru-RU" smtClean="0"/>
              <a:t>29.11.2018</a:t>
            </a:fld>
            <a:endParaRPr lang="ru-RU"/>
          </a:p>
        </p:txBody>
      </p:sp>
      <p:sp>
        <p:nvSpPr>
          <p:cNvPr id="3" name="Місце для нижнього колонтитула 2"/>
          <p:cNvSpPr>
            <a:spLocks noGrp="1"/>
          </p:cNvSpPr>
          <p:nvPr>
            <p:ph type="ftr" sz="quarter" idx="11"/>
          </p:nvPr>
        </p:nvSpPr>
        <p:spPr/>
        <p:txBody>
          <a:bodyPr/>
          <a:lstStyle/>
          <a:p>
            <a:endParaRPr lang="ru-RU"/>
          </a:p>
        </p:txBody>
      </p:sp>
      <p:sp>
        <p:nvSpPr>
          <p:cNvPr id="4" name="Місце для номера слайда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bg>
      <p:bgRef idx="1001">
        <a:schemeClr val="bg1"/>
      </p:bgRef>
    </p:bg>
    <p:spTree>
      <p:nvGrpSpPr>
        <p:cNvPr id="1" name=""/>
        <p:cNvGrpSpPr/>
        <p:nvPr/>
      </p:nvGrpSpPr>
      <p:grpSpPr>
        <a:xfrm>
          <a:off x="0" y="0"/>
          <a:ext cx="0" cy="0"/>
          <a:chOff x="0" y="0"/>
          <a:chExt cx="0" cy="0"/>
        </a:xfrm>
      </p:grpSpPr>
      <p:sp>
        <p:nvSpPr>
          <p:cNvPr id="19" name="Прямокутник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кут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кутник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кут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кутник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uk-UA" smtClean="0"/>
              <a:t>Зразок заголовка</a:t>
            </a:r>
            <a:endParaRPr kumimoji="0" lang="en-US"/>
          </a:p>
        </p:txBody>
      </p:sp>
      <p:sp>
        <p:nvSpPr>
          <p:cNvPr id="3" name="Місце для тексту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uk-UA" smtClean="0"/>
              <a:t>Зразок тексту</a:t>
            </a:r>
          </a:p>
        </p:txBody>
      </p:sp>
      <p:sp>
        <p:nvSpPr>
          <p:cNvPr id="8" name="Прямокутник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а сполучна лінія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Місце для вмісту 19"/>
          <p:cNvSpPr>
            <a:spLocks noGrp="1"/>
          </p:cNvSpPr>
          <p:nvPr>
            <p:ph sz="quarter" idx="1"/>
          </p:nvPr>
        </p:nvSpPr>
        <p:spPr>
          <a:xfrm>
            <a:off x="3124200" y="685800"/>
            <a:ext cx="5638800" cy="5410200"/>
          </a:xfrm>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10" name="Овал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Місце для номера слайда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19B0651-EE4F-4900-A07F-96A6BFA9D0F0}" type="slidenum">
              <a:rPr lang="ru-RU" smtClean="0"/>
              <a:t>‹№›</a:t>
            </a:fld>
            <a:endParaRPr lang="ru-RU"/>
          </a:p>
        </p:txBody>
      </p:sp>
      <p:sp>
        <p:nvSpPr>
          <p:cNvPr id="21" name="Прямокутник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Місце для дати 4"/>
          <p:cNvSpPr>
            <a:spLocks noGrp="1"/>
          </p:cNvSpPr>
          <p:nvPr>
            <p:ph type="dt" sz="half" idx="10"/>
          </p:nvPr>
        </p:nvSpPr>
        <p:spPr/>
        <p:txBody>
          <a:bodyPr/>
          <a:lstStyle/>
          <a:p>
            <a:fld id="{B4C71EC6-210F-42DE-9C53-41977AD35B3D}" type="datetimeFigureOut">
              <a:rPr lang="ru-RU" smtClean="0"/>
              <a:t>29.11.2018</a:t>
            </a:fld>
            <a:endParaRPr lang="ru-RU"/>
          </a:p>
        </p:txBody>
      </p:sp>
      <p:sp>
        <p:nvSpPr>
          <p:cNvPr id="6" name="Місце для нижнього колонтитула 5"/>
          <p:cNvSpPr>
            <a:spLocks noGrp="1"/>
          </p:cNvSpPr>
          <p:nvPr>
            <p:ph type="ftr" sz="quarter" idx="11"/>
          </p:nvPr>
        </p:nvSpPr>
        <p:spPr>
          <a:xfrm>
            <a:off x="301752" y="6410848"/>
            <a:ext cx="3383280"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sp>
        <p:nvSpPr>
          <p:cNvPr id="21" name="Пряма сполучна лінія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кут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кутник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кутник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Прямокутник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кутник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кутник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Місце для номера слайда 6"/>
          <p:cNvSpPr>
            <a:spLocks noGrp="1"/>
          </p:cNvSpPr>
          <p:nvPr>
            <p:ph type="sldNum" sz="quarter" idx="12"/>
          </p:nvPr>
        </p:nvSpPr>
        <p:spPr>
          <a:xfrm>
            <a:off x="1371600" y="312738"/>
            <a:ext cx="457200" cy="441325"/>
          </a:xfrm>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uk-UA" smtClean="0"/>
              <a:t>Зразок заголовка</a:t>
            </a:r>
            <a:endParaRPr kumimoji="0" lang="en-US"/>
          </a:p>
        </p:txBody>
      </p:sp>
      <p:sp>
        <p:nvSpPr>
          <p:cNvPr id="3" name="Місце для зображення 2"/>
          <p:cNvSpPr>
            <a:spLocks noGrp="1"/>
          </p:cNvSpPr>
          <p:nvPr>
            <p:ph type="pic" idx="1"/>
          </p:nvPr>
        </p:nvSpPr>
        <p:spPr>
          <a:xfrm>
            <a:off x="3000375" y="609600"/>
            <a:ext cx="5867400" cy="4267200"/>
          </a:xfrm>
        </p:spPr>
        <p:txBody>
          <a:bodyPr/>
          <a:lstStyle>
            <a:lvl1pPr marL="0" indent="0">
              <a:buNone/>
              <a:defRPr sz="3200"/>
            </a:lvl1pPr>
          </a:lstStyle>
          <a:p>
            <a:r>
              <a:rPr kumimoji="0" lang="uk-UA" smtClean="0"/>
              <a:t>Клацніть піктограму, щоб додати зображення</a:t>
            </a:r>
            <a:endParaRPr kumimoji="0" lang="en-US"/>
          </a:p>
        </p:txBody>
      </p:sp>
      <p:sp>
        <p:nvSpPr>
          <p:cNvPr id="4" name="Місце для тексту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uk-UA" smtClean="0"/>
              <a:t>Зразок тексту</a:t>
            </a:r>
          </a:p>
        </p:txBody>
      </p:sp>
      <p:sp>
        <p:nvSpPr>
          <p:cNvPr id="22" name="Прямокутник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Місце для дати 4"/>
          <p:cNvSpPr>
            <a:spLocks noGrp="1"/>
          </p:cNvSpPr>
          <p:nvPr>
            <p:ph type="dt" sz="half" idx="10"/>
          </p:nvPr>
        </p:nvSpPr>
        <p:spPr>
          <a:xfrm>
            <a:off x="5788152" y="6404984"/>
            <a:ext cx="3044952" cy="365760"/>
          </a:xfrm>
        </p:spPr>
        <p:txBody>
          <a:bodyPr/>
          <a:lstStyle/>
          <a:p>
            <a:fld id="{B4C71EC6-210F-42DE-9C53-41977AD35B3D}" type="datetimeFigureOut">
              <a:rPr lang="ru-RU" smtClean="0"/>
              <a:t>29.11.2018</a:t>
            </a:fld>
            <a:endParaRPr lang="ru-RU"/>
          </a:p>
        </p:txBody>
      </p:sp>
      <p:sp>
        <p:nvSpPr>
          <p:cNvPr id="6" name="Місце для нижнього колонтитула 5"/>
          <p:cNvSpPr>
            <a:spLocks noGrp="1"/>
          </p:cNvSpPr>
          <p:nvPr>
            <p:ph type="ftr" sz="quarter" idx="11"/>
          </p:nvPr>
        </p:nvSpPr>
        <p:spPr>
          <a:xfrm>
            <a:off x="301752" y="6410848"/>
            <a:ext cx="3584448" cy="365760"/>
          </a:xfrm>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кутник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кутник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кут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кутник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кутник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Місце для дати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4C71EC6-210F-42DE-9C53-41977AD35B3D}" type="datetimeFigureOut">
              <a:rPr lang="ru-RU" smtClean="0"/>
              <a:t>29.11.2018</a:t>
            </a:fld>
            <a:endParaRPr lang="ru-RU"/>
          </a:p>
        </p:txBody>
      </p:sp>
      <p:sp>
        <p:nvSpPr>
          <p:cNvPr id="3" name="Місце для нижнього колонтитула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кутник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а сполучна лінія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Місце для номера слайда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19B0651-EE4F-4900-A07F-96A6BFA9D0F0}" type="slidenum">
              <a:rPr lang="ru-RU" smtClean="0"/>
              <a:t>‹№›</a:t>
            </a:fld>
            <a:endParaRPr lang="ru-RU"/>
          </a:p>
        </p:txBody>
      </p:sp>
      <p:sp>
        <p:nvSpPr>
          <p:cNvPr id="22" name="Місце для заголовка 21"/>
          <p:cNvSpPr>
            <a:spLocks noGrp="1"/>
          </p:cNvSpPr>
          <p:nvPr>
            <p:ph type="title"/>
          </p:nvPr>
        </p:nvSpPr>
        <p:spPr>
          <a:xfrm>
            <a:off x="301752" y="228600"/>
            <a:ext cx="8534400" cy="758952"/>
          </a:xfrm>
          <a:prstGeom prst="rect">
            <a:avLst/>
          </a:prstGeom>
        </p:spPr>
        <p:txBody>
          <a:bodyPr vert="horz" anchor="b">
            <a:normAutofit/>
          </a:bodyPr>
          <a:lstStyle/>
          <a:p>
            <a:r>
              <a:rPr kumimoji="0" lang="uk-UA" smtClean="0"/>
              <a:t>Зразок заголовка</a:t>
            </a:r>
            <a:endParaRPr kumimoji="0" lang="en-US"/>
          </a:p>
        </p:txBody>
      </p:sp>
      <p:sp>
        <p:nvSpPr>
          <p:cNvPr id="13" name="Місце для тексту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uk-UA" smtClean="0"/>
              <a:t>Зразок тексту</a:t>
            </a:r>
          </a:p>
          <a:p>
            <a:pPr lvl="1" eaLnBrk="1" latinLnBrk="0" hangingPunct="1"/>
            <a:r>
              <a:rPr kumimoji="0" lang="uk-UA" smtClean="0"/>
              <a:t>Другий рівень</a:t>
            </a:r>
          </a:p>
          <a:p>
            <a:pPr lvl="2" eaLnBrk="1" latinLnBrk="0" hangingPunct="1"/>
            <a:r>
              <a:rPr kumimoji="0" lang="uk-UA" smtClean="0"/>
              <a:t>Третій рівень</a:t>
            </a:r>
          </a:p>
          <a:p>
            <a:pPr lvl="3" eaLnBrk="1" latinLnBrk="0" hangingPunct="1"/>
            <a:r>
              <a:rPr kumimoji="0" lang="uk-UA" smtClean="0"/>
              <a:t>Четвертий рівень</a:t>
            </a:r>
          </a:p>
          <a:p>
            <a:pPr lvl="4" eaLnBrk="1" latinLnBrk="0" hangingPunct="1"/>
            <a:r>
              <a:rPr kumimoji="0" lang="uk-UA" smtClean="0"/>
              <a:t>П'ятий рівень</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Ekof4KfyqVg" TargetMode="External"/><Relationship Id="rId2" Type="http://schemas.openxmlformats.org/officeDocument/2006/relationships/hyperlink" Target="https://www.youtube.com/watch?v=jMSXUN8_26U" TargetMode="External"/><Relationship Id="rId1" Type="http://schemas.openxmlformats.org/officeDocument/2006/relationships/slideLayout" Target="../slideLayouts/slideLayout7.xml"/><Relationship Id="rId5" Type="http://schemas.openxmlformats.org/officeDocument/2006/relationships/hyperlink" Target="https://www.youtube.com/watch?v=FNJqgbLQUZc" TargetMode="External"/><Relationship Id="rId4" Type="http://schemas.openxmlformats.org/officeDocument/2006/relationships/hyperlink" Target="https://www.youtube.com/watch?v=EGTfEUnaQX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BCyiGibMjI" TargetMode="External"/><Relationship Id="rId2" Type="http://schemas.openxmlformats.org/officeDocument/2006/relationships/hyperlink" Target="https://www.youtube.com/watch?v=dQYvfMQ_RXs" TargetMode="External"/><Relationship Id="rId1" Type="http://schemas.openxmlformats.org/officeDocument/2006/relationships/slideLayout" Target="../slideLayouts/slideLayout7.xml"/><Relationship Id="rId4" Type="http://schemas.openxmlformats.org/officeDocument/2006/relationships/hyperlink" Target="https://www.youtube.com/watch?v=-SnboBCZ0HU"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Xx65_KoViSE" TargetMode="External"/><Relationship Id="rId2" Type="http://schemas.openxmlformats.org/officeDocument/2006/relationships/hyperlink" Target="https://www.youtube.com/watch?v=8z73-CnYol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 Id="rId1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ідзаголовок 2"/>
          <p:cNvSpPr>
            <a:spLocks noGrp="1"/>
          </p:cNvSpPr>
          <p:nvPr>
            <p:ph type="body" idx="1"/>
          </p:nvPr>
        </p:nvSpPr>
        <p:spPr/>
        <p:txBody>
          <a:bodyPr>
            <a:normAutofit fontScale="85000" lnSpcReduction="10000"/>
          </a:bodyPr>
          <a:lstStyle/>
          <a:p>
            <a:pPr marL="285750" indent="-285750" algn="l">
              <a:buFontTx/>
              <a:buChar char="-"/>
            </a:pPr>
            <a:r>
              <a:rPr lang="uk-UA" smtClean="0"/>
              <a:t>Метод переваг</a:t>
            </a:r>
          </a:p>
          <a:p>
            <a:pPr marL="285750" indent="-285750" algn="l">
              <a:buFontTx/>
              <a:buChar char="-"/>
            </a:pPr>
            <a:r>
              <a:rPr lang="uk-UA" smtClean="0"/>
              <a:t>Метод інтегральної оцінки</a:t>
            </a:r>
          </a:p>
          <a:p>
            <a:pPr marL="285750" indent="-285750" algn="l">
              <a:buFontTx/>
              <a:buChar char="-"/>
            </a:pPr>
            <a:r>
              <a:rPr lang="uk-UA" smtClean="0"/>
              <a:t>Матричні методи</a:t>
            </a:r>
          </a:p>
          <a:p>
            <a:pPr marL="285750" indent="-285750" algn="l">
              <a:buFontTx/>
              <a:buChar char="-"/>
            </a:pPr>
            <a:r>
              <a:rPr lang="uk-UA" smtClean="0"/>
              <a:t>Структурний і функціональний методи</a:t>
            </a:r>
          </a:p>
          <a:p>
            <a:pPr marL="285750" indent="-285750" algn="l">
              <a:buFontTx/>
              <a:buChar char="-"/>
            </a:pPr>
            <a:r>
              <a:rPr lang="uk-UA" smtClean="0"/>
              <a:t>Бальна оцінка конкурентоспроможності</a:t>
            </a:r>
          </a:p>
          <a:p>
            <a:pPr marL="285750" indent="-285750" algn="l">
              <a:buFontTx/>
              <a:buChar char="-"/>
            </a:pPr>
            <a:r>
              <a:rPr lang="uk-UA" smtClean="0"/>
              <a:t>Метод Бенчмаркінгу</a:t>
            </a:r>
            <a:endParaRPr lang="uk-UA"/>
          </a:p>
        </p:txBody>
      </p:sp>
      <p:sp>
        <p:nvSpPr>
          <p:cNvPr id="2" name="Заголовок 1"/>
          <p:cNvSpPr>
            <a:spLocks noGrp="1"/>
          </p:cNvSpPr>
          <p:nvPr>
            <p:ph type="title"/>
          </p:nvPr>
        </p:nvSpPr>
        <p:spPr/>
        <p:txBody>
          <a:bodyPr anchor="ctr">
            <a:normAutofit fontScale="90000"/>
          </a:bodyPr>
          <a:lstStyle/>
          <a:p>
            <a:r>
              <a:rPr lang="ru-RU" err="1"/>
              <a:t>Основні</a:t>
            </a:r>
            <a:r>
              <a:rPr lang="ru-RU"/>
              <a:t> </a:t>
            </a:r>
            <a:r>
              <a:rPr lang="ru-RU" err="1"/>
              <a:t>методи</a:t>
            </a:r>
            <a:r>
              <a:rPr lang="ru-RU"/>
              <a:t> </a:t>
            </a:r>
            <a:r>
              <a:rPr lang="ru-RU" err="1" smtClean="0"/>
              <a:t>стратегічного</a:t>
            </a:r>
            <a:r>
              <a:rPr lang="ru-RU" smtClean="0"/>
              <a:t> </a:t>
            </a:r>
            <a:r>
              <a:rPr lang="ru-RU" err="1"/>
              <a:t>аналізу</a:t>
            </a:r>
            <a:r>
              <a:rPr lang="ru-RU"/>
              <a:t> </a:t>
            </a:r>
            <a:r>
              <a:rPr lang="ru-RU" smtClean="0"/>
              <a:t>конкурентоспр</a:t>
            </a:r>
            <a:r>
              <a:rPr lang="uk-UA"/>
              <a:t>о</a:t>
            </a:r>
            <a:r>
              <a:rPr lang="ru-RU" smtClean="0"/>
              <a:t>можності </a:t>
            </a:r>
            <a:r>
              <a:rPr lang="ru-RU" err="1"/>
              <a:t>підприємства</a:t>
            </a:r>
            <a:endParaRPr lang="uk-UA"/>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267027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20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childTnLst>
                          </p:cTn>
                        </p:par>
                        <p:par>
                          <p:cTn id="32" fill="hold">
                            <p:stCondLst>
                              <p:cond delay="6000"/>
                            </p:stCondLst>
                            <p:childTnLst>
                              <p:par>
                                <p:cTn id="33" presetID="10" presetClass="exit" presetSubtype="0" fill="hold" nodeType="afterEffect">
                                  <p:stCondLst>
                                    <p:cond delay="1000"/>
                                  </p:stCondLst>
                                  <p:childTnLst>
                                    <p:animEffect transition="out" filter="fade">
                                      <p:cBhvr>
                                        <p:cTn id="34" dur="1000"/>
                                        <p:tgtEl>
                                          <p:spTgt spid="4"/>
                                        </p:tgtEl>
                                      </p:cBhvr>
                                    </p:animEffect>
                                    <p:set>
                                      <p:cBhvr>
                                        <p:cTn id="35"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6247864"/>
          </a:xfrm>
          <a:prstGeom prst="rect">
            <a:avLst/>
          </a:prstGeom>
          <a:noFill/>
        </p:spPr>
        <p:txBody>
          <a:bodyPr wrap="square" rtlCol="0">
            <a:spAutoFit/>
          </a:bodyPr>
          <a:lstStyle/>
          <a:p>
            <a:r>
              <a:rPr lang="uk-UA" sz="1600" u="sng" smtClean="0"/>
              <a:t>Факт 1.</a:t>
            </a:r>
            <a:r>
              <a:rPr lang="uk-UA" sz="1600" smtClean="0"/>
              <a:t>  </a:t>
            </a:r>
          </a:p>
          <a:p>
            <a:r>
              <a:rPr lang="uk-UA" sz="1200" smtClean="0"/>
              <a:t>Утворена із нащадків династій перших могутніх банкірів та інших тіньових персон, у світі панує каста елітного населення. </a:t>
            </a:r>
          </a:p>
          <a:p>
            <a:r>
              <a:rPr lang="uk-UA" sz="1200" smtClean="0"/>
              <a:t>Ці люди використовують прямі, однак неочевидні, засоби (факт.2) маніпулювання свідомістю  громадян кожної демократичної держави планети, вирішують з якою швидкістю та в котрому напрямку  мають рухатися  (не обов</a:t>
            </a:r>
            <a:r>
              <a:rPr lang="en-US" sz="1200" smtClean="0"/>
              <a:t>’</a:t>
            </a:r>
            <a:r>
              <a:rPr lang="uk-UA" sz="1200" smtClean="0"/>
              <a:t>язково прогресувати) всі глобальні аспекти громадської зайнятості (індустріальна, аграрна, інформаційна промисловості) та громадської свідомості (політика, «правильна» інформація, матеріальний непотріб, релігія). </a:t>
            </a:r>
          </a:p>
          <a:p>
            <a:r>
              <a:rPr lang="uk-UA" sz="1200" smtClean="0"/>
              <a:t>Вони «тримаються в тіні», «за ширмою», поки на «сцені» виступають голови держав, фіктивні війни держав за ресурси, війни держав з питань релігійних, фіктивна проблема країн третього світу, фіктивна проблема перенаселення, проблема вичерпних ресурсів, танення льодовиків і т.д. </a:t>
            </a:r>
          </a:p>
          <a:p>
            <a:r>
              <a:rPr lang="uk-UA" sz="1200" smtClean="0"/>
              <a:t>В руках еліти є ФРС (Федеральна Резервна Система) США – установа що друкує  американські долари, і хоч названа «федеральною» , по-факту незалежна від держави і самій же США продає долари під відсоток, що в свою чергу формує вічне кредитне рабство, так як щоб виплатити кредит ФРС  з відсотками  -  потрібно в неї же взяти новий.</a:t>
            </a:r>
          </a:p>
          <a:p>
            <a:r>
              <a:rPr lang="uk-UA" sz="1200" smtClean="0"/>
              <a:t>Вони продають бензин, собівартість якого до трьох гривень за літр, з тридцятикратною націнкою, та спекулють всіма іншими ресурсами Землі.</a:t>
            </a:r>
          </a:p>
          <a:p>
            <a:endParaRPr lang="en-US" sz="1200" smtClean="0"/>
          </a:p>
          <a:p>
            <a:endParaRPr lang="uk-UA" sz="1200" u="sng" smtClean="0"/>
          </a:p>
          <a:p>
            <a:r>
              <a:rPr lang="en-US" sz="1200" u="sng" smtClean="0"/>
              <a:t>Proofs</a:t>
            </a:r>
          </a:p>
          <a:p>
            <a:r>
              <a:rPr lang="en-US" sz="1200" u="sng">
                <a:hlinkClick r:id="rId2"/>
              </a:rPr>
              <a:t>https</a:t>
            </a:r>
            <a:r>
              <a:rPr lang="en-US" sz="1200" u="sng">
                <a:hlinkClick r:id="rId2"/>
              </a:rPr>
              <a:t>://</a:t>
            </a:r>
            <a:r>
              <a:rPr lang="en-US" sz="1200" u="sng" smtClean="0">
                <a:hlinkClick r:id="rId2"/>
              </a:rPr>
              <a:t>www.youtube.com/watch?v=jMSXUN8_26U</a:t>
            </a:r>
            <a:endParaRPr lang="en-US" sz="1200" u="sng" smtClean="0"/>
          </a:p>
          <a:p>
            <a:r>
              <a:rPr lang="en-US" sz="1200" u="sng" smtClean="0">
                <a:hlinkClick r:id="rId3"/>
              </a:rPr>
              <a:t>https</a:t>
            </a:r>
            <a:r>
              <a:rPr lang="en-US" sz="1200" u="sng">
                <a:hlinkClick r:id="rId3"/>
              </a:rPr>
              <a:t>://</a:t>
            </a:r>
            <a:r>
              <a:rPr lang="en-US" sz="1200" u="sng" smtClean="0">
                <a:hlinkClick r:id="rId3"/>
              </a:rPr>
              <a:t>www.youtube.com/watch?v=Ekof4KfyqVg</a:t>
            </a:r>
            <a:endParaRPr lang="uk-UA" sz="1200" u="sng"/>
          </a:p>
          <a:p>
            <a:r>
              <a:rPr lang="en-US" sz="1200" u="sng">
                <a:hlinkClick r:id="rId4"/>
              </a:rPr>
              <a:t>https</a:t>
            </a:r>
            <a:r>
              <a:rPr lang="en-US" sz="1200" u="sng">
                <a:hlinkClick r:id="rId4"/>
              </a:rPr>
              <a:t>://</a:t>
            </a:r>
            <a:r>
              <a:rPr lang="en-US" sz="1200" u="sng" smtClean="0">
                <a:hlinkClick r:id="rId4"/>
              </a:rPr>
              <a:t>www.youtube.com/watch?v=EGTfEUnaQXM</a:t>
            </a:r>
            <a:endParaRPr lang="en-US" sz="1200" u="sng" smtClean="0"/>
          </a:p>
          <a:p>
            <a:r>
              <a:rPr lang="en-US" sz="1200" u="sng">
                <a:hlinkClick r:id="rId5"/>
              </a:rPr>
              <a:t>https</a:t>
            </a:r>
            <a:r>
              <a:rPr lang="en-US" sz="1200" u="sng">
                <a:hlinkClick r:id="rId5"/>
              </a:rPr>
              <a:t>://</a:t>
            </a:r>
            <a:r>
              <a:rPr lang="en-US" sz="1200" u="sng" smtClean="0">
                <a:hlinkClick r:id="rId5"/>
              </a:rPr>
              <a:t>www.youtube.com/watch?v=FNJqgbLQUZc</a:t>
            </a:r>
            <a:endParaRPr lang="uk-UA" sz="1200" u="sng" smtClean="0"/>
          </a:p>
          <a:p>
            <a:endParaRPr lang="uk-UA" sz="1200"/>
          </a:p>
          <a:p>
            <a:endParaRPr lang="uk-UA" sz="1200"/>
          </a:p>
          <a:p>
            <a:endParaRPr lang="uk-UA" sz="1200" smtClean="0"/>
          </a:p>
          <a:p>
            <a:r>
              <a:rPr lang="uk-UA" sz="1200" u="sng" smtClean="0"/>
              <a:t>Висновок.</a:t>
            </a:r>
            <a:endParaRPr lang="uk-UA" sz="1200"/>
          </a:p>
          <a:p>
            <a:r>
              <a:rPr lang="uk-UA" sz="1200" smtClean="0"/>
              <a:t>При побудові молодого підприємства дуже важливим є вибір спеціалізації, адже при найменшій розкрутці, інвестиціях, та набутті мінімальної впливовості на будь-якому з ринків(тобто коли вас помітять), а ще неодмінно при загрозі коллапсу якогось ринку, «неугодні» негайно будуть «придушені».  Приклад: організовуєш  виробництво автомобілів працюючих на воді – це смертельна загроза для нафтових спекулянтів</a:t>
            </a:r>
            <a:r>
              <a:rPr lang="en-US" sz="1200" smtClean="0"/>
              <a:t>; </a:t>
            </a:r>
            <a:r>
              <a:rPr lang="uk-UA" sz="1200" smtClean="0"/>
              <a:t>результат – «лавочку прикривають» «люди в чорному» або біржові маніпуляції, ну або головного інженера винахідника «прибирають» (так навіть простіше).</a:t>
            </a:r>
            <a:endParaRPr lang="uk-UA" sz="1200"/>
          </a:p>
        </p:txBody>
      </p:sp>
    </p:spTree>
    <p:extLst>
      <p:ext uri="{BB962C8B-B14F-4D97-AF65-F5344CB8AC3E}">
        <p14:creationId xmlns:p14="http://schemas.microsoft.com/office/powerpoint/2010/main" val="67455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4216539"/>
          </a:xfrm>
          <a:prstGeom prst="rect">
            <a:avLst/>
          </a:prstGeom>
          <a:noFill/>
        </p:spPr>
        <p:txBody>
          <a:bodyPr wrap="square" rtlCol="0">
            <a:spAutoFit/>
          </a:bodyPr>
          <a:lstStyle/>
          <a:p>
            <a:r>
              <a:rPr lang="uk-UA" sz="1600" u="sng" smtClean="0"/>
              <a:t>Факт 2. Сила пропаганди</a:t>
            </a:r>
            <a:r>
              <a:rPr lang="uk-UA" sz="1600" smtClean="0"/>
              <a:t>  </a:t>
            </a:r>
          </a:p>
          <a:p>
            <a:r>
              <a:rPr lang="uk-UA" sz="1200" smtClean="0"/>
              <a:t>Людина з притупленою свідомістю краще піддається маніпулюванню, саме тому  в магазинах господарюють  </a:t>
            </a:r>
            <a:r>
              <a:rPr lang="en-US" sz="1200" smtClean="0"/>
              <a:t>Nemirof, Malboro </a:t>
            </a:r>
            <a:r>
              <a:rPr lang="uk-UA" sz="1200" smtClean="0"/>
              <a:t>та інші – адже тютюн, алкоголь та цукор найбільші збудники залежності.</a:t>
            </a:r>
          </a:p>
          <a:p>
            <a:r>
              <a:rPr lang="uk-UA" sz="1200" smtClean="0"/>
              <a:t>А потім вже  «отруєний» рекламним  фуфлом організм можна якою-завгодно пропагандою годувати.</a:t>
            </a:r>
          </a:p>
          <a:p>
            <a:r>
              <a:rPr lang="uk-UA" sz="1200" smtClean="0"/>
              <a:t>Населення планети явно скорочують до «золотого мільярду».</a:t>
            </a:r>
            <a:endParaRPr lang="en-US" sz="1200" smtClean="0"/>
          </a:p>
          <a:p>
            <a:endParaRPr lang="uk-UA" sz="1200" u="sng" smtClean="0"/>
          </a:p>
          <a:p>
            <a:endParaRPr lang="uk-UA" sz="1200" u="sng"/>
          </a:p>
          <a:p>
            <a:endParaRPr lang="uk-UA" sz="1200" u="sng" smtClean="0"/>
          </a:p>
          <a:p>
            <a:endParaRPr lang="uk-UA" sz="1200" u="sng" smtClean="0"/>
          </a:p>
          <a:p>
            <a:r>
              <a:rPr lang="en-US" sz="1200" u="sng" smtClean="0"/>
              <a:t>Proofs</a:t>
            </a:r>
          </a:p>
          <a:p>
            <a:r>
              <a:rPr lang="en-US" sz="1200">
                <a:hlinkClick r:id="rId2"/>
              </a:rPr>
              <a:t>https</a:t>
            </a:r>
            <a:r>
              <a:rPr lang="en-US" sz="1200">
                <a:hlinkClick r:id="rId2"/>
              </a:rPr>
              <a:t>://</a:t>
            </a:r>
            <a:r>
              <a:rPr lang="en-US" sz="1200" smtClean="0">
                <a:hlinkClick r:id="rId2"/>
              </a:rPr>
              <a:t>www.youtube.com/watch?v=dQYvfMQ_RXs</a:t>
            </a:r>
            <a:endParaRPr lang="uk-UA" sz="1200" smtClean="0"/>
          </a:p>
          <a:p>
            <a:r>
              <a:rPr lang="en-US" sz="1200">
                <a:hlinkClick r:id="rId3"/>
              </a:rPr>
              <a:t>https</a:t>
            </a:r>
            <a:r>
              <a:rPr lang="en-US" sz="1200">
                <a:hlinkClick r:id="rId3"/>
              </a:rPr>
              <a:t>://</a:t>
            </a:r>
            <a:r>
              <a:rPr lang="en-US" sz="1200" smtClean="0">
                <a:hlinkClick r:id="rId3"/>
              </a:rPr>
              <a:t>www.youtube.com/watch?v=uBCyiGibMjI</a:t>
            </a:r>
            <a:endParaRPr lang="uk-UA" sz="1200" smtClean="0"/>
          </a:p>
          <a:p>
            <a:r>
              <a:rPr lang="en-US" sz="1200">
                <a:hlinkClick r:id="rId4"/>
              </a:rPr>
              <a:t>https://www.youtube.com/watch?v</a:t>
            </a:r>
            <a:r>
              <a:rPr lang="en-US" sz="1200">
                <a:hlinkClick r:id="rId4"/>
              </a:rPr>
              <a:t>=-</a:t>
            </a:r>
            <a:r>
              <a:rPr lang="en-US" sz="1200" smtClean="0">
                <a:hlinkClick r:id="rId4"/>
              </a:rPr>
              <a:t>SnboBCZ0HU</a:t>
            </a:r>
            <a:endParaRPr lang="uk-UA" sz="1200" smtClean="0"/>
          </a:p>
          <a:p>
            <a:endParaRPr lang="uk-UA" sz="1200"/>
          </a:p>
          <a:p>
            <a:endParaRPr lang="uk-UA" sz="1200" smtClean="0"/>
          </a:p>
          <a:p>
            <a:endParaRPr lang="uk-UA" sz="1200"/>
          </a:p>
          <a:p>
            <a:endParaRPr lang="uk-UA" sz="1200" smtClean="0"/>
          </a:p>
          <a:p>
            <a:endParaRPr lang="uk-UA" sz="1200"/>
          </a:p>
          <a:p>
            <a:endParaRPr lang="uk-UA" sz="1200" smtClean="0"/>
          </a:p>
          <a:p>
            <a:r>
              <a:rPr lang="uk-UA" sz="1200" u="sng" smtClean="0"/>
              <a:t>Висновок.</a:t>
            </a:r>
          </a:p>
          <a:p>
            <a:r>
              <a:rPr lang="uk-UA" sz="1200" smtClean="0"/>
              <a:t>Виживання підприємства, не те що на ринку а взагалі, під загрозою – коли воно суперечить теперішньому світовому порядку. Іншими словами дешеві електромобілі – </a:t>
            </a:r>
            <a:r>
              <a:rPr lang="en-US" sz="1200" smtClean="0"/>
              <a:t>fail; </a:t>
            </a:r>
            <a:r>
              <a:rPr lang="uk-UA" sz="1200" smtClean="0"/>
              <a:t>здорова їжа – </a:t>
            </a:r>
            <a:r>
              <a:rPr lang="en-US" sz="1200" smtClean="0"/>
              <a:t>fail; </a:t>
            </a:r>
            <a:r>
              <a:rPr lang="uk-UA" sz="1200" smtClean="0"/>
              <a:t>дерижаблі замість літаків – </a:t>
            </a:r>
            <a:r>
              <a:rPr lang="en-US" sz="1200" smtClean="0"/>
              <a:t>fail.</a:t>
            </a:r>
            <a:endParaRPr lang="uk-UA" sz="1200"/>
          </a:p>
        </p:txBody>
      </p:sp>
    </p:spTree>
    <p:extLst>
      <p:ext uri="{BB962C8B-B14F-4D97-AF65-F5344CB8AC3E}">
        <p14:creationId xmlns:p14="http://schemas.microsoft.com/office/powerpoint/2010/main" val="834793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7200800" cy="3416320"/>
          </a:xfrm>
          <a:prstGeom prst="rect">
            <a:avLst/>
          </a:prstGeom>
          <a:noFill/>
        </p:spPr>
        <p:txBody>
          <a:bodyPr wrap="square" rtlCol="0">
            <a:spAutoFit/>
          </a:bodyPr>
          <a:lstStyle/>
          <a:p>
            <a:r>
              <a:rPr lang="uk-UA" smtClean="0"/>
              <a:t>«Еліта» очевидно піклується про те, щоб люди знали лише те що їм можна знати.</a:t>
            </a:r>
          </a:p>
          <a:p>
            <a:endParaRPr lang="uk-UA" smtClean="0"/>
          </a:p>
          <a:p>
            <a:endParaRPr lang="uk-UA"/>
          </a:p>
          <a:p>
            <a:endParaRPr lang="uk-UA"/>
          </a:p>
          <a:p>
            <a:endParaRPr lang="uk-UA" smtClean="0"/>
          </a:p>
          <a:p>
            <a:r>
              <a:rPr lang="uk-UA" smtClean="0"/>
              <a:t>Наступні відео мають спонукати сучасних людей подумати, чи не зробили ми тотальний провтик:</a:t>
            </a:r>
          </a:p>
          <a:p>
            <a:endParaRPr lang="uk-UA"/>
          </a:p>
          <a:p>
            <a:r>
              <a:rPr lang="en-US">
                <a:hlinkClick r:id="rId2"/>
              </a:rPr>
              <a:t>https</a:t>
            </a:r>
            <a:r>
              <a:rPr lang="en-US">
                <a:hlinkClick r:id="rId2"/>
              </a:rPr>
              <a:t>://</a:t>
            </a:r>
            <a:r>
              <a:rPr lang="en-US" smtClean="0">
                <a:hlinkClick r:id="rId2"/>
              </a:rPr>
              <a:t>www.youtube.com/watch?v=8z73-CnYolg</a:t>
            </a:r>
            <a:endParaRPr lang="uk-UA" smtClean="0"/>
          </a:p>
          <a:p>
            <a:r>
              <a:rPr lang="en-US">
                <a:hlinkClick r:id="rId3"/>
              </a:rPr>
              <a:t>https</a:t>
            </a:r>
            <a:r>
              <a:rPr lang="en-US">
                <a:hlinkClick r:id="rId3"/>
              </a:rPr>
              <a:t>://</a:t>
            </a:r>
            <a:r>
              <a:rPr lang="en-US" smtClean="0">
                <a:hlinkClick r:id="rId3"/>
              </a:rPr>
              <a:t>www.youtube.com/watch?v=Xx65_KoViSE</a:t>
            </a:r>
            <a:endParaRPr lang="uk-UA" smtClean="0"/>
          </a:p>
          <a:p>
            <a:endParaRPr lang="uk-UA"/>
          </a:p>
        </p:txBody>
      </p:sp>
    </p:spTree>
    <p:extLst>
      <p:ext uri="{BB962C8B-B14F-4D97-AF65-F5344CB8AC3E}">
        <p14:creationId xmlns:p14="http://schemas.microsoft.com/office/powerpoint/2010/main" val="2968150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2636912"/>
            <a:ext cx="8136904" cy="3539430"/>
          </a:xfrm>
          <a:prstGeom prst="rect">
            <a:avLst/>
          </a:prstGeom>
          <a:noFill/>
        </p:spPr>
        <p:txBody>
          <a:bodyPr wrap="square" rtlCol="0">
            <a:spAutoFit/>
          </a:bodyPr>
          <a:lstStyle/>
          <a:p>
            <a:pPr algn="just"/>
            <a:r>
              <a:rPr lang="uk-UA" sz="1400" i="1" smtClean="0"/>
              <a:t>	Оцінка </a:t>
            </a:r>
            <a:r>
              <a:rPr lang="uk-UA" sz="1400" i="1"/>
              <a:t>конкурентоспроможності підприємства являє собою порівняння його характеристик, властивостей чи марок товарів, що порівнюються з аналогічними показниками пріоритетних конкурентів (такими, які займають найкращі позиції на даному ринку) з метою визначення тих, які створюють переваги підприємства над конкурентами в будь-якій галузі діяльності. При цьому слід розуміти, що існують зовнішні і внутрішні конкурентні </a:t>
            </a:r>
            <a:r>
              <a:rPr lang="uk-UA" sz="1400" i="1"/>
              <a:t>переваги</a:t>
            </a:r>
            <a:r>
              <a:rPr lang="uk-UA" sz="1400" i="1" smtClean="0"/>
              <a:t>.</a:t>
            </a:r>
          </a:p>
          <a:p>
            <a:r>
              <a:rPr lang="uk-UA" sz="1400" i="1" smtClean="0"/>
              <a:t>	</a:t>
            </a:r>
          </a:p>
          <a:p>
            <a:r>
              <a:rPr lang="uk-UA" sz="1400" i="1" smtClean="0"/>
              <a:t>	Зовнішня </a:t>
            </a:r>
            <a:r>
              <a:rPr lang="uk-UA" sz="1400" i="1"/>
              <a:t>конкурентна перевага базується на відмінних якостях товару, що створює цінність для покупця за рахунок зменшення його витрат чи підвищення ефективності його діяльності. Вона збільшує "ринкову силу" підприємства так, що може примусити ринок прийняти більш високу ціну продажу порівняно з конкурентами.</a:t>
            </a:r>
          </a:p>
          <a:p>
            <a:r>
              <a:rPr lang="uk-UA" sz="1400" i="1" smtClean="0"/>
              <a:t>	</a:t>
            </a:r>
          </a:p>
          <a:p>
            <a:r>
              <a:rPr lang="uk-UA" sz="1400" i="1"/>
              <a:t>	</a:t>
            </a:r>
            <a:r>
              <a:rPr lang="uk-UA" sz="1400" i="1" smtClean="0"/>
              <a:t>Внутрішня </a:t>
            </a:r>
            <a:r>
              <a:rPr lang="uk-UA" sz="1400" i="1"/>
              <a:t>конкурентна перевага - це перевага підприємства стосовно витрат чи управління, яка створює цінність для товаровиробника, дозволяє знизити собівартість більшою мірою, ніж пріоритетний конкурент.</a:t>
            </a:r>
          </a:p>
          <a:p>
            <a:pPr algn="just"/>
            <a:endParaRPr lang="uk-UA" sz="1400" i="1"/>
          </a:p>
        </p:txBody>
      </p:sp>
      <p:sp>
        <p:nvSpPr>
          <p:cNvPr id="3" name="Заголовок 2"/>
          <p:cNvSpPr>
            <a:spLocks noGrp="1"/>
          </p:cNvSpPr>
          <p:nvPr>
            <p:ph type="ctrTitle"/>
          </p:nvPr>
        </p:nvSpPr>
        <p:spPr/>
        <p:txBody>
          <a:bodyPr anchor="ctr">
            <a:normAutofit fontScale="90000"/>
          </a:bodyPr>
          <a:lstStyle/>
          <a:p>
            <a:r>
              <a:rPr lang="uk-UA" smtClean="0"/>
              <a:t/>
            </a:r>
            <a:br>
              <a:rPr lang="uk-UA" smtClean="0"/>
            </a:br>
            <a:r>
              <a:rPr lang="uk-UA" smtClean="0"/>
              <a:t>Метод </a:t>
            </a:r>
            <a:r>
              <a:rPr lang="uk-UA"/>
              <a:t>переваг</a:t>
            </a:r>
            <a:br>
              <a:rPr lang="uk-UA"/>
            </a:br>
            <a:endParaRPr lang="uk-UA"/>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104083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nchor="ctr"/>
          <a:lstStyle/>
          <a:p>
            <a:pPr marL="285750" indent="-285750"/>
            <a:r>
              <a:rPr lang="uk-UA"/>
              <a:t>Метод інтегральної оцінки</a:t>
            </a:r>
          </a:p>
        </p:txBody>
      </p:sp>
      <p:sp>
        <p:nvSpPr>
          <p:cNvPr id="6" name="TextBox 5"/>
          <p:cNvSpPr txBox="1"/>
          <p:nvPr/>
        </p:nvSpPr>
        <p:spPr>
          <a:xfrm>
            <a:off x="539552" y="2636912"/>
            <a:ext cx="8136904" cy="738664"/>
          </a:xfrm>
          <a:prstGeom prst="rect">
            <a:avLst/>
          </a:prstGeom>
          <a:noFill/>
        </p:spPr>
        <p:txBody>
          <a:bodyPr wrap="square" rtlCol="0">
            <a:spAutoFit/>
          </a:bodyPr>
          <a:lstStyle/>
          <a:p>
            <a:pPr algn="just"/>
            <a:r>
              <a:rPr lang="ru-RU" sz="1400" i="1" smtClean="0"/>
              <a:t>	Інтегральний </a:t>
            </a:r>
            <a:r>
              <a:rPr lang="ru-RU" sz="1400" i="1"/>
              <a:t>показник рівня конкурентоспроможності підприємства містить два елементи: критерій, що показує ступінь задоволення потреб споживача, і критерій ефективності виробництва.</a:t>
            </a:r>
            <a:endParaRPr lang="uk-UA" sz="1400" i="1"/>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42378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2636912"/>
            <a:ext cx="8136904" cy="2246769"/>
          </a:xfrm>
          <a:prstGeom prst="rect">
            <a:avLst/>
          </a:prstGeom>
          <a:noFill/>
        </p:spPr>
        <p:txBody>
          <a:bodyPr wrap="square" rtlCol="0">
            <a:spAutoFit/>
          </a:bodyPr>
          <a:lstStyle/>
          <a:p>
            <a:pPr algn="just"/>
            <a:r>
              <a:rPr lang="uk-UA" sz="1400" i="1" smtClean="0"/>
              <a:t>	Матричні </a:t>
            </a:r>
            <a:r>
              <a:rPr lang="uk-UA" sz="1400" i="1"/>
              <a:t>методи оцінювання конкурентоспроможності фірм, які ґрунтуються на розгляді процесів конкуренції в динаміці. Теоретичною базою цих методів є концепція життєвого циклу товару і технології. Згідно з цією концепцією будь-який товар чи технологія з моменту появи на ринку і до зникнення проходить певні стадії життєвого циклу, який охоплює етапи впровадження, зростання, насичення і спаду. На кожному етапі виробник може реалізувати товар чи продукт цієї технології в тих чи інших масштабах, що об'єктивно позначається на частці ринку та динаміці продажу. До матричних методів належить і </a:t>
            </a:r>
            <a:r>
              <a:rPr lang="en-US" sz="1400" i="1"/>
              <a:t>SWOT - </a:t>
            </a:r>
            <a:r>
              <a:rPr lang="uk-UA" sz="1400" i="1"/>
              <a:t>аналіз (по першим буквам: сила, сильні сторони; слабкість, слабкі сторони; можливість). Ціль - виявлення приваблюючих напрямків маркетингових зусиль, на яких можливо досягти конкурентних переваг та загроз, які погрожують фірмі.</a:t>
            </a:r>
            <a:endParaRPr lang="uk-UA" sz="1400" i="1"/>
          </a:p>
        </p:txBody>
      </p:sp>
      <p:sp>
        <p:nvSpPr>
          <p:cNvPr id="3" name="Заголовок 2"/>
          <p:cNvSpPr>
            <a:spLocks noGrp="1"/>
          </p:cNvSpPr>
          <p:nvPr>
            <p:ph type="ctrTitle"/>
          </p:nvPr>
        </p:nvSpPr>
        <p:spPr/>
        <p:txBody>
          <a:bodyPr anchor="ctr"/>
          <a:lstStyle/>
          <a:p>
            <a:pPr marL="285750" indent="-285750"/>
            <a:r>
              <a:rPr lang="uk-UA"/>
              <a:t>Матричні методи</a:t>
            </a: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26325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nchor="ctr"/>
          <a:lstStyle/>
          <a:p>
            <a:pPr marL="285750" indent="-285750"/>
            <a:r>
              <a:rPr lang="uk-UA"/>
              <a:t>Структурний і функціональний методи</a:t>
            </a:r>
          </a:p>
        </p:txBody>
      </p:sp>
      <p:sp>
        <p:nvSpPr>
          <p:cNvPr id="6" name="TextBox 5"/>
          <p:cNvSpPr txBox="1"/>
          <p:nvPr/>
        </p:nvSpPr>
        <p:spPr>
          <a:xfrm>
            <a:off x="539552" y="2636912"/>
            <a:ext cx="8136904" cy="1384995"/>
          </a:xfrm>
          <a:prstGeom prst="rect">
            <a:avLst/>
          </a:prstGeom>
          <a:noFill/>
        </p:spPr>
        <p:txBody>
          <a:bodyPr wrap="square" rtlCol="0">
            <a:spAutoFit/>
          </a:bodyPr>
          <a:lstStyle/>
          <a:p>
            <a:pPr algn="just"/>
            <a:r>
              <a:rPr lang="uk-UA" sz="1400" i="1" smtClean="0"/>
              <a:t>	Згідно зі структурним підходом оцінити становище можна за рівнем монополізації галузі, тобто за концентрацією виробництва і капіталу, і бар'єрів для компаній, що входять на галузевий ринок. Іншим підходом до визначення критерію ефективної конкуренції є функціональний. Згідно з цим методом найбільш конкурентоспроможними є підприємства, де найкраще організовані виробництво та збут товару, ефективне управління фінансами.</a:t>
            </a:r>
            <a:endParaRPr lang="uk-UA" sz="1400" i="1"/>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38291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nchor="ctr"/>
          <a:lstStyle/>
          <a:p>
            <a:pPr marL="285750" indent="-285750"/>
            <a:r>
              <a:rPr lang="uk-UA"/>
              <a:t>Бальна оцінка конкурентоспроможності</a:t>
            </a:r>
          </a:p>
        </p:txBody>
      </p:sp>
      <p:sp>
        <p:nvSpPr>
          <p:cNvPr id="6" name="TextBox 5"/>
          <p:cNvSpPr txBox="1"/>
          <p:nvPr/>
        </p:nvSpPr>
        <p:spPr>
          <a:xfrm>
            <a:off x="539552" y="2636912"/>
            <a:ext cx="8136904" cy="523220"/>
          </a:xfrm>
          <a:prstGeom prst="rect">
            <a:avLst/>
          </a:prstGeom>
          <a:noFill/>
        </p:spPr>
        <p:txBody>
          <a:bodyPr wrap="square" rtlCol="0">
            <a:spAutoFit/>
          </a:bodyPr>
          <a:lstStyle/>
          <a:p>
            <a:pPr algn="just"/>
            <a:r>
              <a:rPr lang="uk-UA" sz="1400" i="1" smtClean="0"/>
              <a:t>	Бальна </a:t>
            </a:r>
            <a:r>
              <a:rPr lang="uk-UA" sz="1400" i="1"/>
              <a:t>оцінка конкурентоспроможності полягає у складанні </a:t>
            </a:r>
            <a:r>
              <a:rPr lang="uk-UA" sz="1400" i="1"/>
              <a:t>відповідних </a:t>
            </a:r>
            <a:r>
              <a:rPr lang="uk-UA" sz="1400" i="1" smtClean="0"/>
              <a:t>таблиць, </a:t>
            </a:r>
            <a:r>
              <a:rPr lang="uk-UA" sz="1400" i="1"/>
              <a:t>оцінці показників та їх порівняння із підприємствами-конкурентами.</a:t>
            </a:r>
            <a:endParaRPr lang="uk-UA" sz="1400" i="1"/>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32891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2636912"/>
            <a:ext cx="8136904" cy="2893100"/>
          </a:xfrm>
          <a:prstGeom prst="rect">
            <a:avLst/>
          </a:prstGeom>
          <a:noFill/>
        </p:spPr>
        <p:txBody>
          <a:bodyPr wrap="square" rtlCol="0">
            <a:spAutoFit/>
          </a:bodyPr>
          <a:lstStyle/>
          <a:p>
            <a:r>
              <a:rPr lang="uk-UA" sz="1400" i="1" smtClean="0"/>
              <a:t>	Одним </a:t>
            </a:r>
            <a:r>
              <a:rPr lang="uk-UA" sz="1400" i="1"/>
              <a:t>з найсучасніших підходів до визначення конкурентоспроможності підприємства є метод бенчмаркінгу. Сукупність визначень бенч-маркінгу швидко збільшується, і тому важко сформулювати його точну характеристику. Ціль бенчмаркінгу заключається в тому, щоб на основі дослідження надійно встановити ймовірність успіху підприємства. Одне з визначень бенчмаркінгу характеризує його як метод виявлення того, що інші роблять краще, та вивчення, удосконалення і застосування методів роботи інших організацій.</a:t>
            </a:r>
          </a:p>
          <a:p>
            <a:r>
              <a:rPr lang="uk-UA" sz="1400" i="1" smtClean="0"/>
              <a:t>	Зазвичай </a:t>
            </a:r>
            <a:r>
              <a:rPr lang="uk-UA" sz="1400" i="1"/>
              <a:t>бенчмаркінг проводиться за такими параметрами: ринкова частка; якість продукції; ціна продукції; технологія виробництва; собівартість продукції, що випускається; рентабельність продукції, що випускається; рівень продуктивності праці; обсяг продаж; канали збуту продукції; близькість до джерел сировини; якість менеджерської команди; нові продукти; співвідношення світових та внутрішніх цін; репутація </a:t>
            </a:r>
            <a:r>
              <a:rPr lang="uk-UA" sz="1400" i="1"/>
              <a:t>фірми</a:t>
            </a:r>
            <a:r>
              <a:rPr lang="uk-UA" sz="1400" i="1" smtClean="0"/>
              <a:t>.</a:t>
            </a:r>
            <a:endParaRPr lang="uk-UA" sz="1400" i="1"/>
          </a:p>
        </p:txBody>
      </p:sp>
      <p:sp>
        <p:nvSpPr>
          <p:cNvPr id="3" name="Заголовок 2"/>
          <p:cNvSpPr>
            <a:spLocks noGrp="1"/>
          </p:cNvSpPr>
          <p:nvPr>
            <p:ph type="ctrTitle"/>
          </p:nvPr>
        </p:nvSpPr>
        <p:spPr/>
        <p:txBody>
          <a:bodyPr anchor="ctr"/>
          <a:lstStyle/>
          <a:p>
            <a:pPr marL="285750" indent="-285750"/>
            <a:r>
              <a:rPr lang="uk-UA"/>
              <a:t>Метод </a:t>
            </a:r>
            <a:r>
              <a:rPr lang="uk-UA" smtClean="0"/>
              <a:t>бенчмаркінгу</a:t>
            </a:r>
            <a:endParaRPr lang="uk-UA"/>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869160"/>
            <a:ext cx="2771800" cy="1847867"/>
          </a:xfrm>
          <a:prstGeom prst="rect">
            <a:avLst/>
          </a:prstGeom>
        </p:spPr>
      </p:pic>
    </p:spTree>
    <p:extLst>
      <p:ext uri="{BB962C8B-B14F-4D97-AF65-F5344CB8AC3E}">
        <p14:creationId xmlns:p14="http://schemas.microsoft.com/office/powerpoint/2010/main" val="39174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3000"/>
                            </p:stCondLst>
                            <p:childTnLst>
                              <p:par>
                                <p:cTn id="9" presetID="10" presetClass="exit" presetSubtype="0" fill="hold" nodeType="afterEffect">
                                  <p:stCondLst>
                                    <p:cond delay="1000"/>
                                  </p:stCondLst>
                                  <p:childTnLst>
                                    <p:animEffect transition="out" filter="fade">
                                      <p:cBhvr>
                                        <p:cTn id="10" dur="1000"/>
                                        <p:tgtEl>
                                          <p:spTgt spid="7"/>
                                        </p:tgtEl>
                                      </p:cBhvr>
                                    </p:animEffect>
                                    <p:set>
                                      <p:cBhvr>
                                        <p:cTn id="1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59020" y="116632"/>
            <a:ext cx="8856984" cy="2160240"/>
          </a:xfrm>
        </p:spPr>
        <p:txBody>
          <a:bodyPr anchor="ctr">
            <a:normAutofit/>
          </a:bodyPr>
          <a:lstStyle/>
          <a:p>
            <a:r>
              <a:rPr lang="uk-UA" smtClean="0"/>
              <a:t>Аналіз ймовірності виживання молодого підприємства на ринку </a:t>
            </a:r>
            <a:endParaRPr lang="uk-UA"/>
          </a:p>
        </p:txBody>
      </p:sp>
      <p:pic>
        <p:nvPicPr>
          <p:cNvPr id="1026" name="Picture 2" descr="Image result for ÐºÑÐµÐ´Ð¸Ñ Ð² Ð±Ð°Ð½Ðº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08920"/>
            <a:ext cx="3978818" cy="22480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ÑÐ°Ð±Ð¾ÑÐ½Ð¸Ðº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73016"/>
            <a:ext cx="3729269" cy="24433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6" y="443215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Ð´Ð¾Ð»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56" y="2272069"/>
            <a:ext cx="4539844" cy="29319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Ð´Ð¾Ð»Ð»Ð°Ñ"/>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6813" y="4077611"/>
            <a:ext cx="320040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Ð·Ð¾Ð»Ð¾ÑÐ¾"/>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208" y="2272068"/>
            <a:ext cx="3326185" cy="24946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Ð¼Ð°Ð¹ÐµÑ ÑÐ¾ÑÑÐ¸Ð»ÑÐ´"/>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1786" y="5233336"/>
            <a:ext cx="2571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lated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572" y="4900677"/>
            <a:ext cx="3829555" cy="202882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6183" y="2382977"/>
            <a:ext cx="4762500" cy="372427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Ð¾ÑÑÐ¶Ð¸Ðµ"/>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477" y="260648"/>
            <a:ext cx="4528102" cy="283006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ÑÐ°Ð½ÐºÐ¸ Ð² Ð¸ÑÐ°ÐºÐµ"/>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6336" y="3000546"/>
            <a:ext cx="5113149" cy="391281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ÑÐ°ÑÑÑÑÐµÐ»"/>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7641" y="-99392"/>
            <a:ext cx="5385842" cy="302953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ÑÐ´ÐµÑÐ½ÑÐ¹ Ð³ÑÐ¸Ð±"/>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2204" y="684893"/>
            <a:ext cx="8554022" cy="481163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ÑÐµÐ»Ð¾Ð²ÐµÐº Ð´ÐµÑÐ¶Ð¸ÑÑÑÑ Ð·Ð° Ð³Ð¾Ð»Ð¾Ð²Ñ"/>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969" y="686319"/>
            <a:ext cx="9525000"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4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9"/>
                                          </p:stCondLst>
                                        </p:cTn>
                                        <p:tgtEl>
                                          <p:spTgt spid="1026"/>
                                        </p:tgtEl>
                                        <p:attrNameLst>
                                          <p:attrName>style.visibility</p:attrName>
                                        </p:attrNameLst>
                                      </p:cBhvr>
                                      <p:to>
                                        <p:strVal val="visible"/>
                                      </p:to>
                                    </p:set>
                                  </p:childTnLst>
                                </p:cTn>
                              </p:par>
                            </p:childTnLst>
                          </p:cTn>
                        </p:par>
                        <p:par>
                          <p:cTn id="7" fill="hold">
                            <p:stCondLst>
                              <p:cond delay="2010"/>
                            </p:stCondLst>
                            <p:childTnLst>
                              <p:par>
                                <p:cTn id="8" presetID="1" presetClass="entr" presetSubtype="0" fill="hold" nodeType="afterEffect">
                                  <p:stCondLst>
                                    <p:cond delay="1000"/>
                                  </p:stCondLst>
                                  <p:childTnLst>
                                    <p:set>
                                      <p:cBhvr>
                                        <p:cTn id="9" dur="1" fill="hold">
                                          <p:stCondLst>
                                            <p:cond delay="9"/>
                                          </p:stCondLst>
                                        </p:cTn>
                                        <p:tgtEl>
                                          <p:spTgt spid="1028"/>
                                        </p:tgtEl>
                                        <p:attrNameLst>
                                          <p:attrName>style.visibility</p:attrName>
                                        </p:attrNameLst>
                                      </p:cBhvr>
                                      <p:to>
                                        <p:strVal val="visible"/>
                                      </p:to>
                                    </p:set>
                                  </p:childTnLst>
                                </p:cTn>
                              </p:par>
                            </p:childTnLst>
                          </p:cTn>
                        </p:par>
                        <p:par>
                          <p:cTn id="10" fill="hold">
                            <p:stCondLst>
                              <p:cond delay="3020"/>
                            </p:stCondLst>
                            <p:childTnLst>
                              <p:par>
                                <p:cTn id="11" presetID="1" presetClass="entr" presetSubtype="0" fill="hold" nodeType="afterEffect">
                                  <p:stCondLst>
                                    <p:cond delay="750"/>
                                  </p:stCondLst>
                                  <p:childTnLst>
                                    <p:set>
                                      <p:cBhvr>
                                        <p:cTn id="12" dur="1" fill="hold">
                                          <p:stCondLst>
                                            <p:cond delay="9"/>
                                          </p:stCondLst>
                                        </p:cTn>
                                        <p:tgtEl>
                                          <p:spTgt spid="1032"/>
                                        </p:tgtEl>
                                        <p:attrNameLst>
                                          <p:attrName>style.visibility</p:attrName>
                                        </p:attrNameLst>
                                      </p:cBhvr>
                                      <p:to>
                                        <p:strVal val="visible"/>
                                      </p:to>
                                    </p:set>
                                  </p:childTnLst>
                                </p:cTn>
                              </p:par>
                            </p:childTnLst>
                          </p:cTn>
                        </p:par>
                        <p:par>
                          <p:cTn id="13" fill="hold">
                            <p:stCondLst>
                              <p:cond delay="3780"/>
                            </p:stCondLst>
                            <p:childTnLst>
                              <p:par>
                                <p:cTn id="14" presetID="1" presetClass="entr" presetSubtype="0" fill="hold" nodeType="afterEffect">
                                  <p:stCondLst>
                                    <p:cond delay="500"/>
                                  </p:stCondLst>
                                  <p:childTnLst>
                                    <p:set>
                                      <p:cBhvr>
                                        <p:cTn id="15" dur="1" fill="hold">
                                          <p:stCondLst>
                                            <p:cond delay="9"/>
                                          </p:stCondLst>
                                        </p:cTn>
                                        <p:tgtEl>
                                          <p:spTgt spid="1034"/>
                                        </p:tgtEl>
                                        <p:attrNameLst>
                                          <p:attrName>style.visibility</p:attrName>
                                        </p:attrNameLst>
                                      </p:cBhvr>
                                      <p:to>
                                        <p:strVal val="visible"/>
                                      </p:to>
                                    </p:set>
                                  </p:childTnLst>
                                </p:cTn>
                              </p:par>
                            </p:childTnLst>
                          </p:cTn>
                        </p:par>
                        <p:par>
                          <p:cTn id="16" fill="hold">
                            <p:stCondLst>
                              <p:cond delay="4290"/>
                            </p:stCondLst>
                            <p:childTnLst>
                              <p:par>
                                <p:cTn id="17" presetID="1" presetClass="entr" presetSubtype="0" fill="hold" nodeType="afterEffect">
                                  <p:stCondLst>
                                    <p:cond delay="500"/>
                                  </p:stCondLst>
                                  <p:childTnLst>
                                    <p:set>
                                      <p:cBhvr>
                                        <p:cTn id="18" dur="1" fill="hold">
                                          <p:stCondLst>
                                            <p:cond delay="9"/>
                                          </p:stCondLst>
                                        </p:cTn>
                                        <p:tgtEl>
                                          <p:spTgt spid="1036"/>
                                        </p:tgtEl>
                                        <p:attrNameLst>
                                          <p:attrName>style.visibility</p:attrName>
                                        </p:attrNameLst>
                                      </p:cBhvr>
                                      <p:to>
                                        <p:strVal val="visible"/>
                                      </p:to>
                                    </p:set>
                                  </p:childTnLst>
                                </p:cTn>
                              </p:par>
                            </p:childTnLst>
                          </p:cTn>
                        </p:par>
                        <p:par>
                          <p:cTn id="19" fill="hold">
                            <p:stCondLst>
                              <p:cond delay="4800"/>
                            </p:stCondLst>
                            <p:childTnLst>
                              <p:par>
                                <p:cTn id="20" presetID="1" presetClass="entr" presetSubtype="0" fill="hold" nodeType="afterEffect">
                                  <p:stCondLst>
                                    <p:cond delay="250"/>
                                  </p:stCondLst>
                                  <p:childTnLst>
                                    <p:set>
                                      <p:cBhvr>
                                        <p:cTn id="21" dur="1" fill="hold">
                                          <p:stCondLst>
                                            <p:cond delay="9"/>
                                          </p:stCondLst>
                                        </p:cTn>
                                        <p:tgtEl>
                                          <p:spTgt spid="1038"/>
                                        </p:tgtEl>
                                        <p:attrNameLst>
                                          <p:attrName>style.visibility</p:attrName>
                                        </p:attrNameLst>
                                      </p:cBhvr>
                                      <p:to>
                                        <p:strVal val="visible"/>
                                      </p:to>
                                    </p:set>
                                  </p:childTnLst>
                                </p:cTn>
                              </p:par>
                            </p:childTnLst>
                          </p:cTn>
                        </p:par>
                        <p:par>
                          <p:cTn id="22" fill="hold">
                            <p:stCondLst>
                              <p:cond delay="5060"/>
                            </p:stCondLst>
                            <p:childTnLst>
                              <p:par>
                                <p:cTn id="23" presetID="1" presetClass="entr" presetSubtype="0" fill="hold" nodeType="afterEffect">
                                  <p:stCondLst>
                                    <p:cond delay="250"/>
                                  </p:stCondLst>
                                  <p:childTnLst>
                                    <p:set>
                                      <p:cBhvr>
                                        <p:cTn id="24" dur="1" fill="hold">
                                          <p:stCondLst>
                                            <p:cond delay="9"/>
                                          </p:stCondLst>
                                        </p:cTn>
                                        <p:tgtEl>
                                          <p:spTgt spid="1040"/>
                                        </p:tgtEl>
                                        <p:attrNameLst>
                                          <p:attrName>style.visibility</p:attrName>
                                        </p:attrNameLst>
                                      </p:cBhvr>
                                      <p:to>
                                        <p:strVal val="visible"/>
                                      </p:to>
                                    </p:set>
                                  </p:childTnLst>
                                </p:cTn>
                              </p:par>
                            </p:childTnLst>
                          </p:cTn>
                        </p:par>
                        <p:par>
                          <p:cTn id="25" fill="hold">
                            <p:stCondLst>
                              <p:cond delay="5320"/>
                            </p:stCondLst>
                            <p:childTnLst>
                              <p:par>
                                <p:cTn id="26" presetID="1" presetClass="entr" presetSubtype="0" fill="hold" nodeType="afterEffect">
                                  <p:stCondLst>
                                    <p:cond delay="250"/>
                                  </p:stCondLst>
                                  <p:childTnLst>
                                    <p:set>
                                      <p:cBhvr>
                                        <p:cTn id="27" dur="1" fill="hold">
                                          <p:stCondLst>
                                            <p:cond delay="9"/>
                                          </p:stCondLst>
                                        </p:cTn>
                                        <p:tgtEl>
                                          <p:spTgt spid="1042"/>
                                        </p:tgtEl>
                                        <p:attrNameLst>
                                          <p:attrName>style.visibility</p:attrName>
                                        </p:attrNameLst>
                                      </p:cBhvr>
                                      <p:to>
                                        <p:strVal val="visible"/>
                                      </p:to>
                                    </p:set>
                                  </p:childTnLst>
                                </p:cTn>
                              </p:par>
                            </p:childTnLst>
                          </p:cTn>
                        </p:par>
                        <p:par>
                          <p:cTn id="28" fill="hold">
                            <p:stCondLst>
                              <p:cond delay="5580"/>
                            </p:stCondLst>
                            <p:childTnLst>
                              <p:par>
                                <p:cTn id="29" presetID="1" presetClass="entr" presetSubtype="0" fill="hold" nodeType="afterEffect">
                                  <p:stCondLst>
                                    <p:cond delay="250"/>
                                  </p:stCondLst>
                                  <p:childTnLst>
                                    <p:set>
                                      <p:cBhvr>
                                        <p:cTn id="30" dur="1" fill="hold">
                                          <p:stCondLst>
                                            <p:cond delay="9"/>
                                          </p:stCondLst>
                                        </p:cTn>
                                        <p:tgtEl>
                                          <p:spTgt spid="1044"/>
                                        </p:tgtEl>
                                        <p:attrNameLst>
                                          <p:attrName>style.visibility</p:attrName>
                                        </p:attrNameLst>
                                      </p:cBhvr>
                                      <p:to>
                                        <p:strVal val="visible"/>
                                      </p:to>
                                    </p:set>
                                  </p:childTnLst>
                                </p:cTn>
                              </p:par>
                            </p:childTnLst>
                          </p:cTn>
                        </p:par>
                        <p:par>
                          <p:cTn id="31" fill="hold">
                            <p:stCondLst>
                              <p:cond delay="5840"/>
                            </p:stCondLst>
                            <p:childTnLst>
                              <p:par>
                                <p:cTn id="32" presetID="1" presetClass="entr" presetSubtype="0" fill="hold" nodeType="afterEffect">
                                  <p:stCondLst>
                                    <p:cond delay="250"/>
                                  </p:stCondLst>
                                  <p:childTnLst>
                                    <p:set>
                                      <p:cBhvr>
                                        <p:cTn id="33" dur="1" fill="hold">
                                          <p:stCondLst>
                                            <p:cond delay="9"/>
                                          </p:stCondLst>
                                        </p:cTn>
                                        <p:tgtEl>
                                          <p:spTgt spid="1046"/>
                                        </p:tgtEl>
                                        <p:attrNameLst>
                                          <p:attrName>style.visibility</p:attrName>
                                        </p:attrNameLst>
                                      </p:cBhvr>
                                      <p:to>
                                        <p:strVal val="visible"/>
                                      </p:to>
                                    </p:set>
                                  </p:childTnLst>
                                </p:cTn>
                              </p:par>
                            </p:childTnLst>
                          </p:cTn>
                        </p:par>
                        <p:par>
                          <p:cTn id="34" fill="hold">
                            <p:stCondLst>
                              <p:cond delay="6100"/>
                            </p:stCondLst>
                            <p:childTnLst>
                              <p:par>
                                <p:cTn id="35" presetID="1" presetClass="entr" presetSubtype="0" fill="hold" nodeType="afterEffect">
                                  <p:stCondLst>
                                    <p:cond delay="250"/>
                                  </p:stCondLst>
                                  <p:childTnLst>
                                    <p:set>
                                      <p:cBhvr>
                                        <p:cTn id="36" dur="1" fill="hold">
                                          <p:stCondLst>
                                            <p:cond delay="9"/>
                                          </p:stCondLst>
                                        </p:cTn>
                                        <p:tgtEl>
                                          <p:spTgt spid="1048"/>
                                        </p:tgtEl>
                                        <p:attrNameLst>
                                          <p:attrName>style.visibility</p:attrName>
                                        </p:attrNameLst>
                                      </p:cBhvr>
                                      <p:to>
                                        <p:strVal val="visible"/>
                                      </p:to>
                                    </p:set>
                                  </p:childTnLst>
                                </p:cTn>
                              </p:par>
                            </p:childTnLst>
                          </p:cTn>
                        </p:par>
                        <p:par>
                          <p:cTn id="37" fill="hold">
                            <p:stCondLst>
                              <p:cond delay="6360"/>
                            </p:stCondLst>
                            <p:childTnLst>
                              <p:par>
                                <p:cTn id="38" presetID="1" presetClass="entr" presetSubtype="0" fill="hold" nodeType="afterEffect">
                                  <p:stCondLst>
                                    <p:cond delay="250"/>
                                  </p:stCondLst>
                                  <p:childTnLst>
                                    <p:set>
                                      <p:cBhvr>
                                        <p:cTn id="39" dur="1" fill="hold">
                                          <p:stCondLst>
                                            <p:cond delay="9"/>
                                          </p:stCondLst>
                                        </p:cTn>
                                        <p:tgtEl>
                                          <p:spTgt spid="1050"/>
                                        </p:tgtEl>
                                        <p:attrNameLst>
                                          <p:attrName>style.visibility</p:attrName>
                                        </p:attrNameLst>
                                      </p:cBhvr>
                                      <p:to>
                                        <p:strVal val="visible"/>
                                      </p:to>
                                    </p:set>
                                  </p:childTnLst>
                                </p:cTn>
                              </p:par>
                            </p:childTnLst>
                          </p:cTn>
                        </p:par>
                        <p:par>
                          <p:cTn id="40" fill="hold">
                            <p:stCondLst>
                              <p:cond delay="6620"/>
                            </p:stCondLst>
                            <p:childTnLst>
                              <p:par>
                                <p:cTn id="41" presetID="1" presetClass="entr" presetSubtype="0" fill="hold" nodeType="afterEffect">
                                  <p:stCondLst>
                                    <p:cond delay="250"/>
                                  </p:stCondLst>
                                  <p:childTnLst>
                                    <p:set>
                                      <p:cBhvr>
                                        <p:cTn id="42" dur="1" fill="hold">
                                          <p:stCondLst>
                                            <p:cond delay="9"/>
                                          </p:stCondLst>
                                        </p:cTn>
                                        <p:tgtEl>
                                          <p:spTgt spid="1052"/>
                                        </p:tgtEl>
                                        <p:attrNameLst>
                                          <p:attrName>style.visibility</p:attrName>
                                        </p:attrNameLst>
                                      </p:cBhvr>
                                      <p:to>
                                        <p:strVal val="visible"/>
                                      </p:to>
                                    </p:set>
                                  </p:childTnLst>
                                </p:cTn>
                              </p:par>
                            </p:childTnLst>
                          </p:cTn>
                        </p:par>
                        <p:par>
                          <p:cTn id="43" fill="hold">
                            <p:stCondLst>
                              <p:cond delay="6880"/>
                            </p:stCondLst>
                            <p:childTnLst>
                              <p:par>
                                <p:cTn id="44" presetID="1" presetClass="entr" presetSubtype="0" fill="hold" nodeType="afterEffect">
                                  <p:stCondLst>
                                    <p:cond delay="500"/>
                                  </p:stCondLst>
                                  <p:childTnLst>
                                    <p:set>
                                      <p:cBhvr>
                                        <p:cTn id="45" dur="1" fill="hold">
                                          <p:stCondLst>
                                            <p:cond delay="9"/>
                                          </p:stCondLst>
                                        </p:cTn>
                                        <p:tgtEl>
                                          <p:spTgt spid="1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1674067"/>
            <a:ext cx="5184576" cy="2585323"/>
          </a:xfrm>
          <a:prstGeom prst="rect">
            <a:avLst/>
          </a:prstGeom>
          <a:noFill/>
        </p:spPr>
        <p:txBody>
          <a:bodyPr wrap="square" rtlCol="0">
            <a:spAutoFit/>
          </a:bodyPr>
          <a:lstStyle/>
          <a:p>
            <a:r>
              <a:rPr lang="ru-RU" i="1"/>
              <a:t>Сколь малым временем обязан тот,</a:t>
            </a:r>
          </a:p>
          <a:p>
            <a:r>
              <a:rPr lang="ru-RU" i="1"/>
              <a:t>Кто родился на свет в наш век бесплодный,</a:t>
            </a:r>
          </a:p>
          <a:p>
            <a:r>
              <a:rPr lang="ru-RU" i="1"/>
              <a:t>Когда обман и зло царят свободно,</a:t>
            </a:r>
          </a:p>
          <a:p>
            <a:r>
              <a:rPr lang="ru-RU" i="1"/>
              <a:t>Гонима доблесть, низости почет;</a:t>
            </a:r>
          </a:p>
          <a:p>
            <a:endParaRPr lang="ru-RU" i="1"/>
          </a:p>
          <a:p>
            <a:r>
              <a:rPr lang="ru-RU" i="1"/>
              <a:t>Когда ничьей души не увлечет</a:t>
            </a:r>
          </a:p>
          <a:p>
            <a:r>
              <a:rPr lang="ru-RU" i="1"/>
              <a:t>Пыл бескорыстья, доброты природной</a:t>
            </a:r>
          </a:p>
          <a:p>
            <a:r>
              <a:rPr lang="ru-RU" i="1"/>
              <a:t>И должен быть доволен неугодный</a:t>
            </a:r>
          </a:p>
          <a:p>
            <a:r>
              <a:rPr lang="ru-RU" i="1"/>
              <a:t>Обидами и чередой невзгод.</a:t>
            </a:r>
            <a:endParaRPr lang="uk-UA" i="1"/>
          </a:p>
        </p:txBody>
      </p:sp>
      <p:sp>
        <p:nvSpPr>
          <p:cNvPr id="3" name="TextBox 2"/>
          <p:cNvSpPr txBox="1"/>
          <p:nvPr/>
        </p:nvSpPr>
        <p:spPr>
          <a:xfrm>
            <a:off x="5274408" y="4463534"/>
            <a:ext cx="1673856" cy="261610"/>
          </a:xfrm>
          <a:prstGeom prst="rect">
            <a:avLst/>
          </a:prstGeom>
          <a:noFill/>
        </p:spPr>
        <p:txBody>
          <a:bodyPr wrap="none" rtlCol="0">
            <a:spAutoFit/>
          </a:bodyPr>
          <a:lstStyle/>
          <a:p>
            <a:r>
              <a:rPr lang="uk-UA" sz="1100" u="sng" smtClean="0"/>
              <a:t>Інтернетний Анонімус</a:t>
            </a:r>
            <a:endParaRPr lang="uk-UA" sz="1100" u="sng"/>
          </a:p>
        </p:txBody>
      </p:sp>
    </p:spTree>
    <p:extLst>
      <p:ext uri="{BB962C8B-B14F-4D97-AF65-F5344CB8AC3E}">
        <p14:creationId xmlns:p14="http://schemas.microsoft.com/office/powerpoint/2010/main" val="283461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Цивільна">
  <a:themeElements>
    <a:clrScheme name="Цивільна">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Цивільна">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Цивільна">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297</TotalTime>
  <Words>573</Words>
  <Application>Microsoft Office PowerPoint</Application>
  <PresentationFormat>Екран (4:3)</PresentationFormat>
  <Paragraphs>82</Paragraphs>
  <Slides>12</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12</vt:i4>
      </vt:variant>
    </vt:vector>
  </HeadingPairs>
  <TitlesOfParts>
    <vt:vector size="13" baseType="lpstr">
      <vt:lpstr>Цивільна</vt:lpstr>
      <vt:lpstr>Основні методи стратегічного аналізу конкурентоспроможності підприємства</vt:lpstr>
      <vt:lpstr> Метод переваг </vt:lpstr>
      <vt:lpstr>Метод інтегральної оцінки</vt:lpstr>
      <vt:lpstr>Матричні методи</vt:lpstr>
      <vt:lpstr>Структурний і функціональний методи</vt:lpstr>
      <vt:lpstr>Бальна оцінка конкурентоспроможності</vt:lpstr>
      <vt:lpstr>Метод бенчмаркінгу</vt:lpstr>
      <vt:lpstr>Аналіз ймовірності виживання молодого підприємства на ринку </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Основні методи стратегічного аналізу конкурентоспрможності підприємства</dc:title>
  <dc:creator>t3mp0</dc:creator>
  <cp:lastModifiedBy>t3mp0</cp:lastModifiedBy>
  <cp:revision>76</cp:revision>
  <dcterms:created xsi:type="dcterms:W3CDTF">2018-11-29T16:38:26Z</dcterms:created>
  <dcterms:modified xsi:type="dcterms:W3CDTF">2018-11-29T21:36:31Z</dcterms:modified>
</cp:coreProperties>
</file>