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57" r:id="rId4"/>
    <p:sldId id="260" r:id="rId5"/>
    <p:sldId id="262" r:id="rId6"/>
    <p:sldId id="277" r:id="rId7"/>
    <p:sldId id="264" r:id="rId8"/>
    <p:sldId id="268" r:id="rId9"/>
    <p:sldId id="259" r:id="rId10"/>
    <p:sldId id="265" r:id="rId11"/>
    <p:sldId id="266" r:id="rId12"/>
    <p:sldId id="269" r:id="rId13"/>
    <p:sldId id="258" r:id="rId14"/>
    <p:sldId id="271" r:id="rId15"/>
    <p:sldId id="263" r:id="rId16"/>
    <p:sldId id="270" r:id="rId17"/>
    <p:sldId id="272" r:id="rId18"/>
    <p:sldId id="279" r:id="rId19"/>
    <p:sldId id="273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A2838-C91B-400B-955E-CD034972F315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F1F0A-4A77-4219-8257-2BEBAFD91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33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26FE-C6FC-401D-8669-8F10B7B5A2B0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6710-8F53-43FF-BF13-593E6DF7C3AB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4A7-FB2F-468C-BF11-C1B94FFF4D6C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C204-F56B-4AD9-89B2-8C2471CF7A51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2524-7E6B-4DEB-B2B7-2B4B0AD12822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D167-8BBB-4B4C-8B6D-3BF54E6C7BF9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A36-C267-4AD3-B74F-E4750BCDE618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EEFB-37CF-49A4-8C54-FC395D9CF36D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5876-0F2A-468B-89DE-3454C61BA0A9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4CDF-D7B7-4B3E-A024-337F00C01383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3238E4-3096-4B57-BE6F-D210C5F999F2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448B-05A0-4EEC-8033-94B6B4F95639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Текстури</a:t>
            </a:r>
            <a:r>
              <a:rPr lang="ru-RU" dirty="0" smtClean="0"/>
              <a:t> в </a:t>
            </a:r>
            <a:r>
              <a:rPr lang="en-US" dirty="0" smtClean="0"/>
              <a:t>OpenGL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Курс з 3</a:t>
            </a:r>
            <a:r>
              <a:rPr lang="en-US" dirty="0"/>
              <a:t>D</a:t>
            </a:r>
            <a:r>
              <a:rPr lang="uk-UA" dirty="0"/>
              <a:t>-програмування «Від трикутника до сцени</a:t>
            </a:r>
            <a:r>
              <a:rPr lang="uk-UA" dirty="0" smtClean="0"/>
              <a:t>».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00" b="45200"/>
          <a:stretch/>
        </p:blipFill>
        <p:spPr>
          <a:xfrm>
            <a:off x="8555181" y="294783"/>
            <a:ext cx="3636819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Фільтрування текстур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2546" t="28301" r="17666" b="34903"/>
          <a:stretch/>
        </p:blipFill>
        <p:spPr>
          <a:xfrm>
            <a:off x="3014179" y="1853754"/>
            <a:ext cx="6478074" cy="2691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4625" y="4671344"/>
            <a:ext cx="8822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Вказуємо тип фільтрації при збільшенні та зменшенні фігури з текстурою, відповідно:</a:t>
            </a:r>
          </a:p>
          <a:p>
            <a:r>
              <a:rPr lang="en-US" dirty="0" err="1" smtClean="0"/>
              <a:t>glTexParameteri</a:t>
            </a:r>
            <a:r>
              <a:rPr lang="en-US" dirty="0" smtClean="0"/>
              <a:t>(GL_TEXTURE_2D</a:t>
            </a:r>
            <a:r>
              <a:rPr lang="en-US" dirty="0"/>
              <a:t>, GL_TEXTURE_MAG_FILTER, GL_LINEAR);</a:t>
            </a:r>
            <a:br>
              <a:rPr lang="en-US" dirty="0"/>
            </a:br>
            <a:r>
              <a:rPr lang="en-US" dirty="0" err="1"/>
              <a:t>glTexParameteri</a:t>
            </a:r>
            <a:r>
              <a:rPr lang="en-US" dirty="0"/>
              <a:t>(GL_TEXTURE_2D, GL_TEXTURE_MIN_FILTER, GL_LINEAR);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Mipmaps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716" y="1050762"/>
            <a:ext cx="5498379" cy="466166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6061" y="1853754"/>
            <a:ext cx="508715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</a:t>
            </a:r>
            <a:r>
              <a:rPr lang="ru-RU" sz="2000" dirty="0" err="1" smtClean="0"/>
              <a:t>Набір</a:t>
            </a:r>
            <a:r>
              <a:rPr lang="ru-RU" sz="2000" dirty="0" smtClean="0"/>
              <a:t> </a:t>
            </a:r>
            <a:r>
              <a:rPr lang="ru-RU" sz="2000" dirty="0" err="1" smtClean="0"/>
              <a:t>зображень</a:t>
            </a:r>
            <a:r>
              <a:rPr lang="ru-RU" sz="2000" dirty="0" smtClean="0"/>
              <a:t> текстур, в </a:t>
            </a:r>
            <a:r>
              <a:rPr lang="ru-RU" sz="2000" dirty="0" err="1" smtClean="0"/>
              <a:t>якому</a:t>
            </a:r>
            <a:r>
              <a:rPr lang="ru-RU" sz="2000" dirty="0" smtClean="0"/>
              <a:t> </a:t>
            </a:r>
            <a:r>
              <a:rPr lang="ru-RU" sz="2000" dirty="0" err="1" smtClean="0"/>
              <a:t>кожна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наступна</a:t>
            </a:r>
            <a:r>
              <a:rPr lang="ru-RU" sz="2000" dirty="0" smtClean="0"/>
              <a:t> текстура </a:t>
            </a:r>
            <a:r>
              <a:rPr lang="ru-RU" sz="2000" dirty="0" err="1" smtClean="0"/>
              <a:t>вдвічі</a:t>
            </a:r>
            <a:r>
              <a:rPr lang="ru-RU" sz="2000" dirty="0" smtClean="0"/>
              <a:t> </a:t>
            </a:r>
            <a:r>
              <a:rPr lang="ru-RU" sz="2000" dirty="0" err="1" smtClean="0"/>
              <a:t>менша</a:t>
            </a:r>
            <a:r>
              <a:rPr lang="ru-RU" sz="2000" dirty="0" smtClean="0"/>
              <a:t> за </a:t>
            </a:r>
            <a:r>
              <a:rPr lang="ru-RU" sz="2000" dirty="0" err="1" smtClean="0"/>
              <a:t>попередню</a:t>
            </a:r>
            <a:r>
              <a:rPr lang="ru-RU" sz="20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000" dirty="0" smtClean="0"/>
              <a:t>- </a:t>
            </a:r>
            <a:r>
              <a:rPr lang="ru-RU" sz="2000" dirty="0" err="1" smtClean="0"/>
              <a:t>Зі</a:t>
            </a:r>
            <a:r>
              <a:rPr lang="ru-RU" sz="2000" dirty="0" smtClean="0"/>
              <a:t> </a:t>
            </a:r>
            <a:r>
              <a:rPr lang="ru-RU" sz="2000" dirty="0" err="1" smtClean="0"/>
              <a:t>збільшенням</a:t>
            </a:r>
            <a:r>
              <a:rPr lang="ru-RU" sz="2000" dirty="0" smtClean="0"/>
              <a:t> </a:t>
            </a:r>
            <a:r>
              <a:rPr lang="ru-RU" sz="2000" dirty="0" err="1" smtClean="0"/>
              <a:t>відстані</a:t>
            </a:r>
            <a:r>
              <a:rPr lang="ru-RU" sz="2000" dirty="0" smtClean="0"/>
              <a:t> до об</a:t>
            </a:r>
            <a:r>
              <a:rPr lang="en-US" sz="2000" dirty="0" smtClean="0"/>
              <a:t>’</a:t>
            </a:r>
            <a:r>
              <a:rPr lang="uk-UA" sz="2000" dirty="0" err="1" smtClean="0"/>
              <a:t>єкта</a:t>
            </a:r>
            <a:r>
              <a:rPr lang="uk-UA" sz="2000" dirty="0" smtClean="0"/>
              <a:t> </a:t>
            </a:r>
            <a:r>
              <a:rPr lang="en-US" sz="2000" dirty="0" smtClean="0"/>
              <a:t>OpenGL </a:t>
            </a:r>
            <a:r>
              <a:rPr lang="ru-RU" sz="2000" dirty="0" err="1" smtClean="0"/>
              <a:t>замінюватиме</a:t>
            </a:r>
            <a:r>
              <a:rPr lang="ru-RU" sz="2000" dirty="0" smtClean="0"/>
              <a:t> один </a:t>
            </a:r>
            <a:r>
              <a:rPr lang="ru-RU" sz="2000" dirty="0" err="1" smtClean="0"/>
              <a:t>міпмап</a:t>
            </a:r>
            <a:r>
              <a:rPr lang="ru-RU" sz="2000" dirty="0" smtClean="0"/>
              <a:t> на </a:t>
            </a:r>
            <a:r>
              <a:rPr lang="ru-RU" sz="2000" dirty="0" err="1" smtClean="0"/>
              <a:t>інший</a:t>
            </a:r>
            <a:r>
              <a:rPr lang="ru-RU" sz="2000" dirty="0" smtClean="0"/>
              <a:t> (</a:t>
            </a:r>
            <a:r>
              <a:rPr lang="ru-RU" sz="2000" dirty="0" err="1" smtClean="0"/>
              <a:t>менший</a:t>
            </a:r>
            <a:r>
              <a:rPr lang="ru-RU" sz="2000" dirty="0" smtClean="0"/>
              <a:t>). 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ru-RU" sz="2000" dirty="0" err="1" smtClean="0"/>
              <a:t>Збільшення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продуктивності</a:t>
            </a:r>
            <a:r>
              <a:rPr lang="ru-RU" sz="2000" dirty="0"/>
              <a:t> </a:t>
            </a:r>
            <a:endParaRPr lang="ru-RU" sz="2000" dirty="0" smtClean="0"/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uk-UA" sz="2000" dirty="0" smtClean="0"/>
              <a:t>Автоматична генерація </a:t>
            </a:r>
            <a:r>
              <a:rPr lang="uk-UA" sz="2000" dirty="0" err="1" smtClean="0"/>
              <a:t>міпмапів</a:t>
            </a:r>
            <a:r>
              <a:rPr lang="uk-UA" sz="2000" dirty="0" smtClean="0"/>
              <a:t> для заданої текстури:</a:t>
            </a:r>
          </a:p>
          <a:p>
            <a:r>
              <a:rPr lang="en-US" sz="2000" dirty="0" err="1"/>
              <a:t>glGenerateMipmap</a:t>
            </a:r>
            <a:r>
              <a:rPr lang="en-US" sz="2000" dirty="0"/>
              <a:t>(GL_TEXTURE_2D);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02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Генерування параметрів текстури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642" y="1403798"/>
            <a:ext cx="11140225" cy="4520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glTexImage2D(GL_TEXTURE_2D, 0, GL_RGB, width, height, 0, GL_RGB, GL_UNSIGNED_BYTE, </a:t>
            </a:r>
            <a:r>
              <a:rPr lang="en-US" dirty="0">
                <a:solidFill>
                  <a:schemeClr val="accent1"/>
                </a:solidFill>
              </a:rPr>
              <a:t>image</a:t>
            </a:r>
            <a:r>
              <a:rPr lang="en-US" dirty="0"/>
              <a:t>); </a:t>
            </a:r>
            <a:endParaRPr lang="uk-UA" dirty="0" smtClean="0"/>
          </a:p>
          <a:p>
            <a:pPr marL="0" indent="0">
              <a:buNone/>
            </a:pPr>
            <a:r>
              <a:rPr lang="en-US" dirty="0" err="1" smtClean="0"/>
              <a:t>glGenerateMipmap</a:t>
            </a:r>
            <a:r>
              <a:rPr lang="en-US" dirty="0" smtClean="0"/>
              <a:t>(GL_TEXTURE_2D</a:t>
            </a:r>
            <a:r>
              <a:rPr lang="en-US" dirty="0"/>
              <a:t>);</a:t>
            </a:r>
            <a:endParaRPr lang="uk-UA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ru-RU" dirty="0" smtClean="0"/>
              <a:t>1 - </a:t>
            </a:r>
            <a:r>
              <a:rPr lang="ru-RU" dirty="0" err="1" smtClean="0"/>
              <a:t>Текстурна</a:t>
            </a:r>
            <a:r>
              <a:rPr lang="ru-RU" dirty="0" smtClean="0"/>
              <a:t> </a:t>
            </a:r>
            <a:r>
              <a:rPr lang="ru-RU" dirty="0" err="1" smtClean="0"/>
              <a:t>ціль</a:t>
            </a:r>
            <a:r>
              <a:rPr lang="ru-RU" dirty="0" smtClean="0"/>
              <a:t> - </a:t>
            </a:r>
            <a:r>
              <a:rPr lang="ru-RU" b="1" dirty="0" smtClean="0"/>
              <a:t>GL_TEXTURE_2D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2 - </a:t>
            </a:r>
            <a:r>
              <a:rPr lang="ru-RU" dirty="0" err="1" smtClean="0"/>
              <a:t>Рівень</a:t>
            </a:r>
            <a:r>
              <a:rPr lang="ru-RU" dirty="0" smtClean="0"/>
              <a:t> </a:t>
            </a:r>
            <a:r>
              <a:rPr lang="ru-RU" dirty="0" err="1" smtClean="0"/>
              <a:t>міпмапа</a:t>
            </a:r>
            <a:r>
              <a:rPr lang="ru-RU" dirty="0" smtClean="0"/>
              <a:t>, 0 – </a:t>
            </a:r>
            <a:r>
              <a:rPr lang="ru-RU" dirty="0" err="1" smtClean="0"/>
              <a:t>покладаємось</a:t>
            </a:r>
            <a:r>
              <a:rPr lang="ru-RU" dirty="0" smtClean="0"/>
              <a:t> в </a:t>
            </a:r>
            <a:r>
              <a:rPr lang="ru-RU" dirty="0" err="1" smtClean="0"/>
              <a:t>цьому</a:t>
            </a:r>
            <a:r>
              <a:rPr lang="ru-RU" dirty="0" smtClean="0"/>
              <a:t> на </a:t>
            </a:r>
            <a:r>
              <a:rPr lang="ru-RU" dirty="0" err="1" smtClean="0"/>
              <a:t>OpenGL</a:t>
            </a:r>
            <a:r>
              <a:rPr lang="ru-RU" dirty="0" smtClean="0"/>
              <a:t> (ф-я </a:t>
            </a:r>
            <a:r>
              <a:rPr lang="en-US" dirty="0" err="1" smtClean="0"/>
              <a:t>glGenerateMipmap</a:t>
            </a:r>
            <a:r>
              <a:rPr lang="uk-UA" dirty="0" smtClean="0"/>
              <a:t>()</a:t>
            </a:r>
            <a:r>
              <a:rPr lang="ru-RU" dirty="0" smtClean="0"/>
              <a:t> ).</a:t>
            </a:r>
          </a:p>
          <a:p>
            <a:pPr marL="0" indent="0">
              <a:buNone/>
            </a:pPr>
            <a:r>
              <a:rPr lang="ru-RU" dirty="0" smtClean="0"/>
              <a:t>3 - Формат </a:t>
            </a:r>
            <a:r>
              <a:rPr lang="ru-RU" dirty="0" err="1" smtClean="0"/>
              <a:t>зберігання</a:t>
            </a:r>
            <a:r>
              <a:rPr lang="ru-RU" dirty="0" smtClean="0"/>
              <a:t> </a:t>
            </a:r>
            <a:r>
              <a:rPr lang="ru-RU" dirty="0" err="1" smtClean="0"/>
              <a:t>текстури</a:t>
            </a:r>
            <a:r>
              <a:rPr lang="ru-RU" dirty="0" smtClean="0"/>
              <a:t> - </a:t>
            </a:r>
            <a:r>
              <a:rPr lang="ru-RU" b="1" dirty="0" smtClean="0"/>
              <a:t>RGB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4, 5 - Ширина і </a:t>
            </a:r>
            <a:r>
              <a:rPr lang="ru-RU" dirty="0" err="1" smtClean="0"/>
              <a:t>висота</a:t>
            </a:r>
            <a:r>
              <a:rPr lang="ru-RU" dirty="0" smtClean="0"/>
              <a:t> </a:t>
            </a:r>
            <a:r>
              <a:rPr lang="ru-RU" dirty="0" err="1" smtClean="0"/>
              <a:t>текстури</a:t>
            </a:r>
            <a:r>
              <a:rPr lang="ru-RU" dirty="0" smtClean="0"/>
              <a:t>, </a:t>
            </a:r>
            <a:r>
              <a:rPr lang="ru-RU" dirty="0" err="1" smtClean="0"/>
              <a:t>отримані</a:t>
            </a:r>
            <a:r>
              <a:rPr lang="ru-RU" dirty="0" smtClean="0"/>
              <a:t> з </a:t>
            </a:r>
            <a:r>
              <a:rPr lang="ru-RU" dirty="0" err="1" smtClean="0"/>
              <a:t>розмірів</a:t>
            </a:r>
            <a:r>
              <a:rPr lang="ru-RU" dirty="0" smtClean="0"/>
              <a:t> </a:t>
            </a:r>
            <a:r>
              <a:rPr lang="ru-RU" dirty="0" err="1" smtClean="0"/>
              <a:t>зображення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6 - </a:t>
            </a:r>
            <a:r>
              <a:rPr lang="ru-RU" dirty="0" err="1" smtClean="0"/>
              <a:t>Застарілий</a:t>
            </a:r>
            <a:r>
              <a:rPr lang="ru-RU" dirty="0" smtClean="0"/>
              <a:t> аргумент, повинен бути 0.</a:t>
            </a:r>
          </a:p>
          <a:p>
            <a:pPr marL="0" indent="0">
              <a:buNone/>
            </a:pPr>
            <a:r>
              <a:rPr lang="ru-RU" dirty="0" smtClean="0"/>
              <a:t>7, 8 – формат і тип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r>
              <a:rPr lang="ru-RU" dirty="0" err="1" smtClean="0"/>
              <a:t>вихідного</a:t>
            </a:r>
            <a:r>
              <a:rPr lang="ru-RU" dirty="0" smtClean="0"/>
              <a:t> </a:t>
            </a:r>
            <a:r>
              <a:rPr lang="ru-RU" dirty="0" err="1" smtClean="0"/>
              <a:t>зображення</a:t>
            </a:r>
            <a:r>
              <a:rPr lang="ru-RU" dirty="0" smtClean="0"/>
              <a:t> (RGB-</a:t>
            </a:r>
            <a:r>
              <a:rPr lang="ru-RU" dirty="0" err="1" smtClean="0"/>
              <a:t>значення</a:t>
            </a:r>
            <a:r>
              <a:rPr lang="ru-RU" dirty="0" smtClean="0"/>
              <a:t>, </a:t>
            </a:r>
            <a:r>
              <a:rPr lang="ru-RU" dirty="0" err="1" smtClean="0"/>
              <a:t>збережені</a:t>
            </a:r>
            <a:r>
              <a:rPr lang="ru-RU" dirty="0" smtClean="0"/>
              <a:t> у байтах (</a:t>
            </a:r>
            <a:r>
              <a:rPr lang="ru-RU" dirty="0" err="1" smtClean="0"/>
              <a:t>char</a:t>
            </a:r>
            <a:r>
              <a:rPr lang="ru-RU" dirty="0" smtClean="0"/>
              <a:t>).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9 – </a:t>
            </a:r>
            <a:r>
              <a:rPr lang="ru-RU" dirty="0" err="1" smtClean="0"/>
              <a:t>самі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</a:t>
            </a:r>
            <a:r>
              <a:rPr lang="ru-RU" dirty="0" err="1" smtClean="0"/>
              <a:t>зображення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Текстурні координати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r>
              <a:rPr lang="uk-UA" dirty="0" smtClean="0"/>
              <a:t>Інший спосіб запису параметрів текстури (потребує інвертування координат по </a:t>
            </a:r>
            <a:r>
              <a:rPr lang="en-US" dirty="0" smtClean="0"/>
              <a:t>y</a:t>
            </a:r>
            <a:r>
              <a:rPr lang="uk-UA" dirty="0" smtClean="0"/>
              <a:t>):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5124" t="33284" r="27912" b="46676"/>
          <a:stretch/>
        </p:blipFill>
        <p:spPr>
          <a:xfrm>
            <a:off x="1596722" y="3926078"/>
            <a:ext cx="8772517" cy="21045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25235" t="41845" r="33713" b="41769"/>
          <a:stretch/>
        </p:blipFill>
        <p:spPr>
          <a:xfrm>
            <a:off x="1770894" y="1853754"/>
            <a:ext cx="7631963" cy="171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dirty="0" err="1"/>
              <a:t>Назв</a:t>
            </a:r>
            <a:r>
              <a:rPr lang="uk-UA" sz="2700" dirty="0" err="1"/>
              <a:t>іть</a:t>
            </a:r>
            <a:r>
              <a:rPr lang="uk-UA" sz="2700" dirty="0"/>
              <a:t> </a:t>
            </a:r>
            <a:r>
              <a:rPr lang="uk-UA" sz="2700" dirty="0" smtClean="0"/>
              <a:t>усі </a:t>
            </a:r>
            <a:r>
              <a:rPr lang="uk-UA" sz="2700" dirty="0"/>
              <a:t>можливі об</a:t>
            </a:r>
            <a:r>
              <a:rPr lang="en-US" sz="2700" dirty="0"/>
              <a:t>’</a:t>
            </a:r>
            <a:r>
              <a:rPr lang="uk-UA" sz="2700" dirty="0" err="1"/>
              <a:t>єкти</a:t>
            </a:r>
            <a:r>
              <a:rPr lang="uk-UA" sz="2700" dirty="0"/>
              <a:t>, які можуть використовуватися для передачі </a:t>
            </a:r>
            <a:r>
              <a:rPr lang="uk-UA" sz="2700" dirty="0" smtClean="0"/>
              <a:t>параметрів </a:t>
            </a:r>
            <a:r>
              <a:rPr lang="uk-UA" sz="2700" dirty="0"/>
              <a:t>фігури до </a:t>
            </a:r>
            <a:r>
              <a:rPr lang="uk-UA" sz="2700" dirty="0" smtClean="0"/>
              <a:t>відеоадаптера</a:t>
            </a:r>
            <a:r>
              <a:rPr lang="uk-UA" sz="2700" dirty="0"/>
              <a:t>?</a:t>
            </a:r>
            <a:r>
              <a:rPr lang="uk-UA" dirty="0"/>
              <a:t/>
            </a:r>
            <a:br>
              <a:rPr lang="uk-UA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VAO</a:t>
            </a:r>
          </a:p>
          <a:p>
            <a:r>
              <a:rPr lang="en-US" dirty="0" smtClean="0"/>
              <a:t>VBO</a:t>
            </a:r>
          </a:p>
          <a:p>
            <a:r>
              <a:rPr lang="en-US" dirty="0" smtClean="0"/>
              <a:t>EBO</a:t>
            </a:r>
            <a:endParaRPr lang="uk-UA" dirty="0" smtClean="0"/>
          </a:p>
          <a:p>
            <a:endParaRPr lang="uk-UA" dirty="0"/>
          </a:p>
          <a:p>
            <a:r>
              <a:rPr lang="uk-UA" dirty="0" smtClean="0"/>
              <a:t>Для чого потрібні функції :</a:t>
            </a:r>
          </a:p>
          <a:p>
            <a:r>
              <a:rPr lang="en-US" dirty="0" err="1" smtClean="0"/>
              <a:t>glVertexAttribPointer</a:t>
            </a:r>
            <a:r>
              <a:rPr lang="en-US" dirty="0" smtClean="0"/>
              <a:t>(</a:t>
            </a:r>
            <a:r>
              <a:rPr lang="uk-UA" dirty="0" err="1" smtClean="0"/>
              <a:t>парметри</a:t>
            </a:r>
            <a:r>
              <a:rPr lang="en-US" dirty="0" smtClean="0"/>
              <a:t>)</a:t>
            </a:r>
            <a:r>
              <a:rPr lang="uk-UA" dirty="0" smtClean="0"/>
              <a:t> та </a:t>
            </a:r>
            <a:r>
              <a:rPr lang="en-US" dirty="0" err="1" smtClean="0"/>
              <a:t>glEnableVertexAttribArray</a:t>
            </a:r>
            <a:r>
              <a:rPr lang="en-US" dirty="0" smtClean="0"/>
              <a:t>(id)?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5235" t="41845" r="33713" b="41769"/>
          <a:stretch/>
        </p:blipFill>
        <p:spPr>
          <a:xfrm>
            <a:off x="3290600" y="2015732"/>
            <a:ext cx="7631963" cy="171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4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VBo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8" y="2298861"/>
            <a:ext cx="10487137" cy="345061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Доповн</a:t>
            </a:r>
            <a:r>
              <a:rPr lang="uk-UA" dirty="0" err="1" smtClean="0"/>
              <a:t>іть</a:t>
            </a:r>
            <a:r>
              <a:rPr lang="uk-UA" dirty="0" smtClean="0"/>
              <a:t> функцію для параметрів текстури: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glVertexAttribPointer</a:t>
            </a:r>
            <a:r>
              <a:rPr lang="en-US" dirty="0" smtClean="0"/>
              <a:t>(VAO</a:t>
            </a:r>
            <a:r>
              <a:rPr lang="uk-UA" dirty="0" smtClean="0"/>
              <a:t>_</a:t>
            </a:r>
            <a:r>
              <a:rPr lang="en-US" dirty="0" smtClean="0"/>
              <a:t>id, </a:t>
            </a:r>
            <a:r>
              <a:rPr lang="ru-RU" dirty="0" smtClean="0"/>
              <a:t>к-</a:t>
            </a:r>
            <a:r>
              <a:rPr lang="ru-RU" dirty="0" err="1" smtClean="0"/>
              <a:t>ть_значень</a:t>
            </a:r>
            <a:r>
              <a:rPr lang="ru-RU" dirty="0" smtClean="0"/>
              <a:t>, </a:t>
            </a:r>
            <a:r>
              <a:rPr lang="en-US" dirty="0" smtClean="0"/>
              <a:t> </a:t>
            </a:r>
            <a:r>
              <a:rPr lang="en-US" dirty="0"/>
              <a:t>GL_FLOAT,GL_FALSE, </a:t>
            </a:r>
            <a:r>
              <a:rPr lang="uk-UA" dirty="0" err="1" smtClean="0"/>
              <a:t>початок_нової_вершини</a:t>
            </a:r>
            <a:r>
              <a:rPr lang="uk-UA" dirty="0" smtClean="0"/>
              <a:t>, </a:t>
            </a:r>
            <a:r>
              <a:rPr lang="uk-UA" dirty="0" err="1" smtClean="0"/>
              <a:t>поч_текст_коорд</a:t>
            </a:r>
            <a:r>
              <a:rPr lang="en-US" dirty="0" smtClean="0"/>
              <a:t>);</a:t>
            </a:r>
            <a:endParaRPr lang="uk-UA" dirty="0" smtClean="0"/>
          </a:p>
          <a:p>
            <a:pPr marL="0" indent="0">
              <a:buNone/>
            </a:pPr>
            <a:r>
              <a:rPr lang="en-US" dirty="0" err="1"/>
              <a:t>glVertexAttribPointer</a:t>
            </a:r>
            <a:r>
              <a:rPr lang="en-US" dirty="0"/>
              <a:t>(2, 2, GL_FLOAT,GL_FALSE, 8 *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GLfloat</a:t>
            </a:r>
            <a:r>
              <a:rPr lang="en-US" dirty="0"/>
              <a:t>), (</a:t>
            </a:r>
            <a:r>
              <a:rPr lang="en-US" dirty="0" err="1"/>
              <a:t>GLvoid</a:t>
            </a:r>
            <a:r>
              <a:rPr lang="en-US" dirty="0"/>
              <a:t>*)(6 *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GLfloat</a:t>
            </a:r>
            <a:r>
              <a:rPr lang="en-US" dirty="0"/>
              <a:t>)));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267" t="47341" r="42749" b="23377"/>
          <a:stretch/>
        </p:blipFill>
        <p:spPr>
          <a:xfrm>
            <a:off x="1451579" y="1302551"/>
            <a:ext cx="8593943" cy="272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0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Обробка даних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1329136"/>
            <a:ext cx="9603275" cy="4163794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/>
              <a:t>Вершинний </a:t>
            </a:r>
            <a:r>
              <a:rPr lang="uk-UA" dirty="0" err="1" smtClean="0"/>
              <a:t>шейдер</a:t>
            </a:r>
            <a:r>
              <a:rPr lang="uk-UA" dirty="0" smtClean="0"/>
              <a:t>:</a:t>
            </a:r>
          </a:p>
          <a:p>
            <a:pPr marL="0" indent="0">
              <a:buNone/>
            </a:pPr>
            <a:r>
              <a:rPr lang="en-US" dirty="0"/>
              <a:t>#version 330 core 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layout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location = 0</a:t>
            </a:r>
            <a:r>
              <a:rPr lang="en-US" dirty="0"/>
              <a:t>) in vec3 position; 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layout 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location = 1</a:t>
            </a:r>
            <a:r>
              <a:rPr lang="en-US" dirty="0"/>
              <a:t>) in vec3 color; 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layout 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location = 2</a:t>
            </a:r>
            <a:r>
              <a:rPr lang="en-US" dirty="0"/>
              <a:t>) in vec2 </a:t>
            </a:r>
            <a:r>
              <a:rPr lang="en-US" dirty="0" err="1"/>
              <a:t>texCoord</a:t>
            </a:r>
            <a:r>
              <a:rPr lang="en-US" dirty="0" smtClean="0"/>
              <a:t>; 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out </a:t>
            </a:r>
            <a:r>
              <a:rPr lang="en-US" dirty="0"/>
              <a:t>vec3 </a:t>
            </a:r>
            <a:r>
              <a:rPr lang="en-US" dirty="0" err="1"/>
              <a:t>ourColor</a:t>
            </a:r>
            <a:r>
              <a:rPr lang="en-US" dirty="0"/>
              <a:t>; 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out </a:t>
            </a:r>
            <a:r>
              <a:rPr lang="en-US" dirty="0"/>
              <a:t>vec2 </a:t>
            </a:r>
            <a:r>
              <a:rPr lang="en-US" dirty="0" err="1"/>
              <a:t>TexCoord</a:t>
            </a:r>
            <a:r>
              <a:rPr lang="en-US" dirty="0"/>
              <a:t>; 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main() {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gl_Position</a:t>
            </a:r>
            <a:r>
              <a:rPr lang="en-US" dirty="0"/>
              <a:t> = vec4(position, 1.0f); </a:t>
            </a:r>
            <a:r>
              <a:rPr lang="en-US" dirty="0" err="1"/>
              <a:t>ourColor</a:t>
            </a:r>
            <a:r>
              <a:rPr lang="en-US" dirty="0"/>
              <a:t> = color; </a:t>
            </a:r>
            <a:r>
              <a:rPr lang="en-US" dirty="0" err="1"/>
              <a:t>TexCoord</a:t>
            </a:r>
            <a:r>
              <a:rPr lang="en-US" dirty="0"/>
              <a:t> = </a:t>
            </a:r>
            <a:r>
              <a:rPr lang="en-US" dirty="0" err="1"/>
              <a:t>texCoord</a:t>
            </a:r>
            <a:r>
              <a:rPr lang="en-US" dirty="0"/>
              <a:t>; </a:t>
            </a:r>
            <a:r>
              <a:rPr lang="en-US" dirty="0" smtClean="0"/>
              <a:t>}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>
                <a:solidFill>
                  <a:schemeClr val="accent5"/>
                </a:solidFill>
              </a:rPr>
              <a:t>// Для перетворення координат текстури:</a:t>
            </a:r>
            <a:r>
              <a:rPr lang="en-US" dirty="0" err="1" smtClean="0">
                <a:solidFill>
                  <a:schemeClr val="accent5"/>
                </a:solidFill>
              </a:rPr>
              <a:t>TexCoord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= vec2(</a:t>
            </a:r>
            <a:r>
              <a:rPr lang="en-US" dirty="0" err="1">
                <a:solidFill>
                  <a:schemeClr val="accent5"/>
                </a:solidFill>
              </a:rPr>
              <a:t>texCoord.x</a:t>
            </a:r>
            <a:r>
              <a:rPr lang="en-US" dirty="0">
                <a:solidFill>
                  <a:schemeClr val="accent5"/>
                </a:solidFill>
              </a:rPr>
              <a:t>, 1.0f — </a:t>
            </a:r>
            <a:r>
              <a:rPr lang="en-US" dirty="0" err="1">
                <a:solidFill>
                  <a:schemeClr val="accent5"/>
                </a:solidFill>
              </a:rPr>
              <a:t>texCoord.y</a:t>
            </a:r>
            <a:r>
              <a:rPr lang="en-US" dirty="0">
                <a:solidFill>
                  <a:schemeClr val="accent5"/>
                </a:solidFill>
              </a:rPr>
              <a:t>);</a:t>
            </a:r>
            <a:endParaRPr lang="uk-UA" dirty="0" smtClean="0">
              <a:solidFill>
                <a:schemeClr val="accent5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Фрагментний</a:t>
            </a:r>
            <a:r>
              <a:rPr lang="uk-UA" dirty="0" smtClean="0"/>
              <a:t> </a:t>
            </a:r>
            <a:r>
              <a:rPr lang="uk-UA" dirty="0" err="1" smtClean="0"/>
              <a:t>шейдер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8" y="1329136"/>
            <a:ext cx="9603275" cy="4378817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#version 330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uk-UA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vec3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ourColor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uk-UA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vec2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TexCoord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uk-U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 координати текстури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out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vec4 color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sampler2D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ourTexture1; </a:t>
            </a:r>
            <a:r>
              <a:rPr lang="ru-RU" sz="1800" i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800" i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sampler </a:t>
            </a:r>
            <a:r>
              <a:rPr lang="uk-UA" sz="1800" i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спец. тип даних для текстурних об</a:t>
            </a:r>
            <a:r>
              <a:rPr lang="en-US" sz="1800" i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sz="1800" i="1" dirty="0" err="1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єктів</a:t>
            </a:r>
            <a:endParaRPr lang="en-US" sz="1800" i="1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sampler2D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ourTexture2;</a:t>
            </a:r>
            <a:endParaRPr lang="uk-UA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main() { color =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ourTexture</a:t>
            </a:r>
            <a:r>
              <a:rPr lang="uk-U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TexCoord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ru-RU" sz="1800" i="1" dirty="0" err="1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</a:t>
            </a:r>
            <a:r>
              <a:rPr lang="uk-UA" sz="1800" i="1" dirty="0" err="1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ішування</a:t>
            </a:r>
            <a:r>
              <a:rPr lang="uk-UA" sz="1800" i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текстури з вершинним кольором: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color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ourTexture</a:t>
            </a:r>
            <a:r>
              <a:rPr lang="uk-U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TexCoord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* vec4(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ourColor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1.0f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sz="1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uk-UA" sz="1800" i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//накладання декількох текстур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color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(ourTexture1,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TexCoord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(ourTexture2,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TexCoord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), 0.2);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Текстурні </a:t>
            </a:r>
            <a:r>
              <a:rPr lang="uk-UA" dirty="0" smtClean="0"/>
              <a:t>блоки</a:t>
            </a:r>
            <a:r>
              <a:rPr lang="en-US" dirty="0" smtClean="0"/>
              <a:t> (Texture units)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1856" t="11928" r="22912" b="26628"/>
          <a:stretch/>
        </p:blipFill>
        <p:spPr>
          <a:xfrm>
            <a:off x="2949262" y="1853754"/>
            <a:ext cx="6233374" cy="389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3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Текстурні блоки та зображення фігури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8" y="1853754"/>
            <a:ext cx="10087892" cy="3851587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glActiveTexture</a:t>
            </a:r>
            <a:r>
              <a:rPr lang="en-US" dirty="0"/>
              <a:t>(GL_TEXTURE0); </a:t>
            </a:r>
            <a:r>
              <a:rPr lang="uk-UA" dirty="0" smtClean="0">
                <a:solidFill>
                  <a:schemeClr val="accent5"/>
                </a:solidFill>
              </a:rPr>
              <a:t>// Активуємо текстурний блок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glBindTexture</a:t>
            </a:r>
            <a:r>
              <a:rPr lang="en-US" dirty="0" smtClean="0"/>
              <a:t>(GL_TEXTURE_2D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texture1</a:t>
            </a:r>
            <a:r>
              <a:rPr lang="en-US" dirty="0" smtClean="0"/>
              <a:t>);</a:t>
            </a:r>
            <a:r>
              <a:rPr lang="uk-UA" dirty="0" smtClean="0">
                <a:solidFill>
                  <a:schemeClr val="accent5"/>
                </a:solidFill>
              </a:rPr>
              <a:t>//</a:t>
            </a:r>
            <a:r>
              <a:rPr lang="uk-UA" dirty="0" err="1" smtClean="0">
                <a:solidFill>
                  <a:schemeClr val="accent5"/>
                </a:solidFill>
              </a:rPr>
              <a:t>Прив</a:t>
            </a:r>
            <a:r>
              <a:rPr lang="en-US" dirty="0" smtClean="0">
                <a:solidFill>
                  <a:schemeClr val="accent5"/>
                </a:solidFill>
              </a:rPr>
              <a:t>’</a:t>
            </a:r>
            <a:r>
              <a:rPr lang="uk-UA" dirty="0" err="1" smtClean="0">
                <a:solidFill>
                  <a:schemeClr val="accent5"/>
                </a:solidFill>
              </a:rPr>
              <a:t>язуємо</a:t>
            </a:r>
            <a:r>
              <a:rPr lang="uk-UA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texture1</a:t>
            </a:r>
            <a:r>
              <a:rPr lang="uk-UA" dirty="0" smtClean="0">
                <a:solidFill>
                  <a:schemeClr val="accent5"/>
                </a:solidFill>
              </a:rPr>
              <a:t> до активованого блоку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uk-UA" i="1" dirty="0" smtClean="0">
                <a:solidFill>
                  <a:schemeClr val="accent5"/>
                </a:solidFill>
              </a:rPr>
              <a:t>//Передаємо положення текст. блоку до </a:t>
            </a:r>
            <a:r>
              <a:rPr lang="uk-UA" i="1" dirty="0" err="1" smtClean="0">
                <a:solidFill>
                  <a:schemeClr val="accent5"/>
                </a:solidFill>
              </a:rPr>
              <a:t>семплера</a:t>
            </a:r>
            <a:r>
              <a:rPr lang="uk-UA" i="1" dirty="0" smtClean="0">
                <a:solidFill>
                  <a:schemeClr val="accent5"/>
                </a:solidFill>
              </a:rPr>
              <a:t> </a:t>
            </a:r>
            <a:r>
              <a:rPr lang="en-US" i="1" dirty="0" smtClean="0">
                <a:solidFill>
                  <a:schemeClr val="accent5"/>
                </a:solidFill>
              </a:rPr>
              <a:t>ourTexture1 </a:t>
            </a:r>
            <a:r>
              <a:rPr lang="ru-RU" i="1" dirty="0" smtClean="0">
                <a:solidFill>
                  <a:schemeClr val="accent5"/>
                </a:solidFill>
              </a:rPr>
              <a:t>фрагментного шейдера</a:t>
            </a:r>
            <a:endParaRPr lang="uk-UA" i="1" dirty="0" smtClean="0">
              <a:solidFill>
                <a:schemeClr val="accent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glUniform1i(</a:t>
            </a:r>
            <a:r>
              <a:rPr lang="en-US" dirty="0" err="1" smtClean="0"/>
              <a:t>glGetUniformLocation</a:t>
            </a:r>
            <a:r>
              <a:rPr lang="en-US" dirty="0" smtClean="0"/>
              <a:t>(</a:t>
            </a:r>
            <a:r>
              <a:rPr lang="en-US" dirty="0" err="1" smtClean="0"/>
              <a:t>ourShader.Program</a:t>
            </a:r>
            <a:r>
              <a:rPr lang="en-US" dirty="0"/>
              <a:t>, "ourTexture1"), 0); </a:t>
            </a:r>
            <a:r>
              <a:rPr lang="en-US" dirty="0" err="1"/>
              <a:t>glActiveTexture</a:t>
            </a:r>
            <a:r>
              <a:rPr lang="en-US" dirty="0"/>
              <a:t>(GL_TEXTURE1); </a:t>
            </a:r>
            <a:r>
              <a:rPr lang="uk-UA" dirty="0">
                <a:solidFill>
                  <a:schemeClr val="accent5"/>
                </a:solidFill>
              </a:rPr>
              <a:t>// Активуємо </a:t>
            </a:r>
            <a:r>
              <a:rPr lang="uk-UA" dirty="0" smtClean="0">
                <a:solidFill>
                  <a:schemeClr val="accent5"/>
                </a:solidFill>
              </a:rPr>
              <a:t>2-й текстурний блок</a:t>
            </a:r>
            <a:endParaRPr lang="uk-UA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glBindTexture</a:t>
            </a:r>
            <a:r>
              <a:rPr lang="en-US" dirty="0" smtClean="0"/>
              <a:t>(GL_TEXTURE_2D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texture2</a:t>
            </a:r>
            <a:r>
              <a:rPr lang="en-US" dirty="0"/>
              <a:t>); </a:t>
            </a:r>
            <a:r>
              <a:rPr lang="uk-UA" dirty="0">
                <a:solidFill>
                  <a:schemeClr val="accent5"/>
                </a:solidFill>
              </a:rPr>
              <a:t>//</a:t>
            </a:r>
            <a:r>
              <a:rPr lang="uk-UA" dirty="0" err="1">
                <a:solidFill>
                  <a:schemeClr val="accent5"/>
                </a:solidFill>
              </a:rPr>
              <a:t>Прив</a:t>
            </a:r>
            <a:r>
              <a:rPr lang="en-US" dirty="0">
                <a:solidFill>
                  <a:schemeClr val="accent5"/>
                </a:solidFill>
              </a:rPr>
              <a:t>’</a:t>
            </a:r>
            <a:r>
              <a:rPr lang="uk-UA" dirty="0" err="1">
                <a:solidFill>
                  <a:schemeClr val="accent5"/>
                </a:solidFill>
              </a:rPr>
              <a:t>язуємо</a:t>
            </a:r>
            <a:r>
              <a:rPr lang="uk-UA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texture</a:t>
            </a:r>
            <a:r>
              <a:rPr lang="uk-UA" dirty="0" smtClean="0">
                <a:solidFill>
                  <a:schemeClr val="accent5"/>
                </a:solidFill>
              </a:rPr>
              <a:t>2 </a:t>
            </a:r>
            <a:r>
              <a:rPr lang="uk-UA" dirty="0">
                <a:solidFill>
                  <a:schemeClr val="accent5"/>
                </a:solidFill>
              </a:rPr>
              <a:t>до активованого блоку</a:t>
            </a:r>
            <a:endParaRPr lang="uk-UA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glUniform1i(</a:t>
            </a:r>
            <a:r>
              <a:rPr lang="en-US" dirty="0" err="1" smtClean="0"/>
              <a:t>glGetUniformLocation</a:t>
            </a:r>
            <a:r>
              <a:rPr lang="en-US" dirty="0" smtClean="0"/>
              <a:t>(</a:t>
            </a:r>
            <a:r>
              <a:rPr lang="en-US" dirty="0" err="1" smtClean="0"/>
              <a:t>ourShader.Program</a:t>
            </a:r>
            <a:r>
              <a:rPr lang="en-US" dirty="0"/>
              <a:t>, "ourTexture2"), 1); </a:t>
            </a:r>
            <a:endParaRPr lang="uk-UA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glBindVertexArray</a:t>
            </a:r>
            <a:r>
              <a:rPr lang="en-US" dirty="0" smtClean="0"/>
              <a:t>(VAO</a:t>
            </a:r>
            <a:r>
              <a:rPr lang="en-US" dirty="0"/>
              <a:t>); </a:t>
            </a:r>
            <a:endParaRPr lang="uk-UA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glDrawElements</a:t>
            </a:r>
            <a:r>
              <a:rPr lang="en-US" dirty="0" smtClean="0"/>
              <a:t>(GL_TRIANGLES</a:t>
            </a:r>
            <a:r>
              <a:rPr lang="en-US" dirty="0"/>
              <a:t>, 6, GL_UNSIGNED_INT, 0); </a:t>
            </a:r>
            <a:endParaRPr lang="uk-UA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glBindVertexArray</a:t>
            </a:r>
            <a:r>
              <a:rPr lang="en-US" dirty="0" smtClean="0"/>
              <a:t>(0</a:t>
            </a:r>
            <a:r>
              <a:rPr lang="en-US" dirty="0"/>
              <a:t>);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Правая круглая скобка 4"/>
          <p:cNvSpPr/>
          <p:nvPr/>
        </p:nvSpPr>
        <p:spPr>
          <a:xfrm>
            <a:off x="7688687" y="4430332"/>
            <a:ext cx="347730" cy="1043189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287657" y="4702629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accent1"/>
                </a:solidFill>
              </a:rPr>
              <a:t>Рисування фігури</a:t>
            </a:r>
            <a:endParaRPr lang="ru-RU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Накладання текстур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48" y="1853754"/>
            <a:ext cx="8052822" cy="422773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Запустіть на виконання програмні рішення уроку 1.6 (вправи)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uk-UA" dirty="0" smtClean="0"/>
              <a:t>У своїй програмі задайте такі координати текстури:	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uk-UA" dirty="0"/>
              <a:t>	</a:t>
            </a:r>
            <a:r>
              <a:rPr lang="uk-UA" dirty="0" smtClean="0"/>
              <a:t>						-1.0, -1.0,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uk-UA" dirty="0" smtClean="0"/>
              <a:t>							2.0, -1.0,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uk-UA" dirty="0" smtClean="0"/>
              <a:t>							2.0, 2.0,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uk-UA" dirty="0" smtClean="0"/>
              <a:t>							-1.0, 2.0</a:t>
            </a:r>
          </a:p>
          <a:p>
            <a:pPr marL="0" indent="0">
              <a:buNone/>
            </a:pPr>
            <a:r>
              <a:rPr lang="uk-UA" dirty="0" smtClean="0"/>
              <a:t>Задайте різні способи упаковки текстури:  </a:t>
            </a:r>
            <a:r>
              <a:rPr lang="en-US" dirty="0" smtClean="0"/>
              <a:t>GL_TEXTURE_WRAP (default), GL_CLAMP_TO_EDGE, GL_CLAMP_TO_BORDER, GL_MIRRORED_REPEAT</a:t>
            </a:r>
          </a:p>
          <a:p>
            <a:pPr marL="0" indent="0">
              <a:buNone/>
            </a:pPr>
            <a:r>
              <a:rPr lang="uk-UA" dirty="0" smtClean="0"/>
              <a:t>та погляньте на результат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1853754"/>
            <a:ext cx="10334021" cy="4010017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</a:pPr>
            <a:r>
              <a:rPr lang="uk-UA" sz="2700" dirty="0" smtClean="0"/>
              <a:t>Створіть анімацію зі змішування двох текстур, додавши до </a:t>
            </a:r>
            <a:r>
              <a:rPr lang="uk-UA" sz="2700" dirty="0" err="1" smtClean="0"/>
              <a:t>фрагментного</a:t>
            </a:r>
            <a:r>
              <a:rPr lang="uk-UA" sz="2700" dirty="0" smtClean="0"/>
              <a:t> </a:t>
            </a:r>
            <a:r>
              <a:rPr lang="uk-UA" sz="2700" dirty="0" err="1" smtClean="0"/>
              <a:t>шейдера</a:t>
            </a:r>
            <a:r>
              <a:rPr lang="uk-UA" sz="2700" dirty="0" smtClean="0"/>
              <a:t> змінну</a:t>
            </a:r>
            <a:r>
              <a:rPr lang="en-US" sz="2700" dirty="0" smtClean="0"/>
              <a:t> uniform</a:t>
            </a:r>
            <a:r>
              <a:rPr lang="uk-UA" sz="2700" dirty="0" smtClean="0"/>
              <a:t> </a:t>
            </a:r>
            <a:r>
              <a:rPr lang="en-US" sz="2700" dirty="0" smtClean="0"/>
              <a:t>time </a:t>
            </a:r>
            <a:r>
              <a:rPr lang="uk-UA" sz="2700" dirty="0" smtClean="0"/>
              <a:t>та задаючи частку змішування : </a:t>
            </a:r>
            <a:r>
              <a:rPr lang="en-US" sz="2700" dirty="0" smtClean="0"/>
              <a:t>float factor=(sin(time*3.0)+1.0)/2; </a:t>
            </a:r>
            <a:r>
              <a:rPr lang="en-US" sz="2700" dirty="0" smtClean="0">
                <a:solidFill>
                  <a:schemeClr val="accent5"/>
                </a:solidFill>
              </a:rPr>
              <a:t>(</a:t>
            </a:r>
            <a:r>
              <a:rPr lang="uk-UA" sz="2700" dirty="0" smtClean="0">
                <a:solidFill>
                  <a:schemeClr val="accent5"/>
                </a:solidFill>
              </a:rPr>
              <a:t>див. урок 1.5, використання </a:t>
            </a:r>
            <a:r>
              <a:rPr lang="en-US" sz="2700" dirty="0" smtClean="0">
                <a:solidFill>
                  <a:schemeClr val="accent5"/>
                </a:solidFill>
              </a:rPr>
              <a:t>uniform)</a:t>
            </a:r>
            <a:r>
              <a:rPr lang="uk-UA" sz="2700" dirty="0" smtClean="0">
                <a:solidFill>
                  <a:schemeClr val="accent5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uk-UA" sz="2700" dirty="0" smtClean="0"/>
              <a:t>Також за </a:t>
            </a:r>
            <a:r>
              <a:rPr lang="ru-RU" sz="2700" dirty="0" err="1" smtClean="0"/>
              <a:t>допомогою</a:t>
            </a:r>
            <a:r>
              <a:rPr lang="ru-RU" sz="2700" dirty="0" smtClean="0"/>
              <a:t> </a:t>
            </a:r>
            <a:r>
              <a:rPr lang="en-US" sz="2700" dirty="0" smtClean="0"/>
              <a:t>uniform time</a:t>
            </a:r>
            <a:r>
              <a:rPr lang="uk-UA" sz="2700" dirty="0" smtClean="0"/>
              <a:t>, використайте такий фрагмент у </a:t>
            </a:r>
            <a:r>
              <a:rPr lang="uk-UA" sz="2700" dirty="0" err="1" smtClean="0"/>
              <a:t>фрегментному</a:t>
            </a:r>
            <a:r>
              <a:rPr lang="uk-UA" sz="2700" dirty="0" smtClean="0"/>
              <a:t> </a:t>
            </a:r>
            <a:r>
              <a:rPr lang="uk-UA" sz="2700" dirty="0" err="1" smtClean="0"/>
              <a:t>шейдері</a:t>
            </a:r>
            <a:r>
              <a:rPr lang="en-US" sz="2700" dirty="0" smtClean="0"/>
              <a:t> (</a:t>
            </a:r>
            <a:r>
              <a:rPr lang="uk-UA" sz="2700" dirty="0" err="1" smtClean="0"/>
              <a:t>звстосовуючи</a:t>
            </a:r>
            <a:r>
              <a:rPr lang="uk-UA" sz="2700" dirty="0" smtClean="0"/>
              <a:t> свої нави змінних</a:t>
            </a:r>
            <a:r>
              <a:rPr lang="en-US" sz="2700" dirty="0" smtClean="0"/>
              <a:t>)</a:t>
            </a:r>
            <a:r>
              <a:rPr lang="uk-UA" sz="2700" dirty="0" smtClean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700" dirty="0"/>
              <a:t>v</a:t>
            </a:r>
            <a:r>
              <a:rPr lang="en-US" sz="2700" dirty="0" smtClean="0"/>
              <a:t>oid main()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700" dirty="0" smtClean="0"/>
              <a:t>{</a:t>
            </a:r>
            <a:r>
              <a:rPr lang="uk-UA" sz="2700" dirty="0"/>
              <a:t> </a:t>
            </a:r>
            <a:r>
              <a:rPr lang="uk-UA" sz="2700" dirty="0" smtClean="0"/>
              <a:t>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uk-UA" sz="2700" dirty="0"/>
              <a:t> </a:t>
            </a:r>
            <a:r>
              <a:rPr lang="uk-UA" sz="2700" dirty="0" smtClean="0"/>
              <a:t>   </a:t>
            </a:r>
            <a:r>
              <a:rPr lang="en-US" sz="2700" dirty="0" smtClean="0"/>
              <a:t>if (</a:t>
            </a:r>
            <a:r>
              <a:rPr lang="en-US" sz="2700" dirty="0" err="1" smtClean="0"/>
              <a:t>Texcoord,y</a:t>
            </a:r>
            <a:r>
              <a:rPr lang="en-US" sz="2700" dirty="0" smtClean="0"/>
              <a:t>&lt;0.5) </a:t>
            </a:r>
            <a:endParaRPr lang="uk-UA" sz="27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uk-UA" sz="2700" dirty="0"/>
              <a:t> </a:t>
            </a:r>
            <a:r>
              <a:rPr lang="uk-UA" sz="2700" dirty="0" smtClean="0"/>
              <a:t>       </a:t>
            </a:r>
            <a:r>
              <a:rPr lang="en-US" sz="2700" dirty="0" err="1" smtClean="0"/>
              <a:t>outColor</a:t>
            </a:r>
            <a:r>
              <a:rPr lang="en-US" sz="2700" dirty="0" smtClean="0"/>
              <a:t>=texture(ourText1,Texcoord);</a:t>
            </a:r>
            <a:endParaRPr lang="uk-UA" sz="27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uk-UA" sz="2700" dirty="0"/>
              <a:t> </a:t>
            </a:r>
            <a:r>
              <a:rPr lang="uk-UA" sz="2700" dirty="0" smtClean="0"/>
              <a:t>  </a:t>
            </a:r>
            <a:r>
              <a:rPr lang="en-US" sz="2700" dirty="0" smtClean="0"/>
              <a:t>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uk-UA" sz="2700" dirty="0" smtClean="0"/>
              <a:t>        </a:t>
            </a:r>
            <a:r>
              <a:rPr lang="en-US" sz="2700" dirty="0" err="1" smtClean="0"/>
              <a:t>outColor</a:t>
            </a:r>
            <a:r>
              <a:rPr lang="en-US" sz="2700" dirty="0" smtClean="0"/>
              <a:t>=texture(ouText1, vec2(</a:t>
            </a:r>
            <a:r>
              <a:rPr lang="en-US" sz="2700" dirty="0" err="1" smtClean="0"/>
              <a:t>Texcoord.x+sin</a:t>
            </a:r>
            <a:r>
              <a:rPr lang="en-US" sz="2700" dirty="0" smtClean="0"/>
              <a:t>(</a:t>
            </a:r>
            <a:r>
              <a:rPr lang="en-US" sz="2700" dirty="0" err="1" smtClean="0"/>
              <a:t>Texcoord.y</a:t>
            </a:r>
            <a:r>
              <a:rPr lang="en-US" sz="2700" dirty="0" smtClean="0"/>
              <a:t>*60.0+time*2.0)/30.0,1.0-Texcoord.y))*vec4(0.7, 0.7, 1.0</a:t>
            </a:r>
            <a:r>
              <a:rPr lang="uk-UA" sz="2700" dirty="0"/>
              <a:t>,</a:t>
            </a:r>
            <a:r>
              <a:rPr lang="uk-UA" sz="2700" dirty="0" smtClean="0"/>
              <a:t> 1.0</a:t>
            </a:r>
            <a:r>
              <a:rPr lang="en-US" sz="2700" dirty="0" smtClean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700" dirty="0" smtClean="0"/>
              <a:t>}</a:t>
            </a:r>
            <a:endParaRPr lang="uk-UA" sz="27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Змініть </a:t>
            </a:r>
            <a:r>
              <a:rPr lang="uk-UA" dirty="0" err="1"/>
              <a:t>фрагментний</a:t>
            </a:r>
            <a:r>
              <a:rPr lang="uk-UA" dirty="0"/>
              <a:t> </a:t>
            </a:r>
            <a:r>
              <a:rPr lang="uk-UA" dirty="0" err="1" smtClean="0"/>
              <a:t>шейдер</a:t>
            </a:r>
            <a:r>
              <a:rPr lang="uk-UA" dirty="0" smtClean="0"/>
              <a:t>, щоб:</a:t>
            </a:r>
          </a:p>
          <a:p>
            <a:r>
              <a:rPr lang="uk-UA" dirty="0" smtClean="0"/>
              <a:t>А) картинка </a:t>
            </a:r>
            <a:r>
              <a:rPr lang="uk-UA" dirty="0"/>
              <a:t>відображалася у відтінках сірого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uk-UA" dirty="0" smtClean="0"/>
              <a:t>Б) у </a:t>
            </a:r>
            <a:r>
              <a:rPr lang="uk-UA" dirty="0"/>
              <a:t>нижній частині полігону було дзеркальне відбиття верхньої частини текстури.</a:t>
            </a:r>
            <a:endParaRPr lang="ru-RU" dirty="0"/>
          </a:p>
          <a:p>
            <a:endParaRPr lang="uk-UA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847" y="1853754"/>
            <a:ext cx="7170737" cy="3851275"/>
          </a:xfrm>
        </p:spPr>
      </p:pic>
    </p:spTree>
    <p:extLst>
      <p:ext uri="{BB962C8B-B14F-4D97-AF65-F5344CB8AC3E}">
        <p14:creationId xmlns:p14="http://schemas.microsoft.com/office/powerpoint/2010/main" val="22407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3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Текстури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641" y="2007025"/>
            <a:ext cx="5529627" cy="3450613"/>
          </a:xfrm>
        </p:spPr>
        <p:txBody>
          <a:bodyPr>
            <a:normAutofit/>
          </a:bodyPr>
          <a:lstStyle/>
          <a:p>
            <a:r>
              <a:rPr lang="uk-UA" dirty="0" smtClean="0"/>
              <a:t>Новий об</a:t>
            </a:r>
            <a:r>
              <a:rPr lang="en-US" dirty="0" smtClean="0"/>
              <a:t>’</a:t>
            </a:r>
            <a:r>
              <a:rPr lang="uk-UA" dirty="0" err="1" smtClean="0"/>
              <a:t>єкт</a:t>
            </a:r>
            <a:r>
              <a:rPr lang="uk-UA" dirty="0" smtClean="0"/>
              <a:t> у програмі</a:t>
            </a:r>
          </a:p>
          <a:p>
            <a:r>
              <a:rPr lang="uk-UA" dirty="0" smtClean="0"/>
              <a:t>Характеризуються координатами (</a:t>
            </a:r>
            <a:r>
              <a:rPr lang="en-US" dirty="0" smtClean="0"/>
              <a:t>s, t, r</a:t>
            </a:r>
            <a:r>
              <a:rPr lang="uk-UA" dirty="0" smtClean="0"/>
              <a:t>),</a:t>
            </a:r>
            <a:endParaRPr lang="en-US" dirty="0" smtClean="0"/>
          </a:p>
          <a:p>
            <a:pPr marL="0" indent="0">
              <a:buNone/>
            </a:pPr>
            <a:r>
              <a:rPr lang="uk-UA" dirty="0"/>
              <a:t>я</a:t>
            </a:r>
            <a:r>
              <a:rPr lang="uk-UA" dirty="0" smtClean="0"/>
              <a:t>кі змінюються в діапазоні від 0 до 1</a:t>
            </a:r>
          </a:p>
          <a:p>
            <a:r>
              <a:rPr lang="uk-UA" dirty="0" smtClean="0"/>
              <a:t>Передаються у </a:t>
            </a:r>
            <a:r>
              <a:rPr lang="uk-UA" dirty="0" err="1" smtClean="0"/>
              <a:t>шейдер</a:t>
            </a:r>
            <a:endParaRPr lang="uk-UA" dirty="0" smtClean="0"/>
          </a:p>
          <a:p>
            <a:r>
              <a:rPr lang="uk-UA" dirty="0" smtClean="0"/>
              <a:t>Завантажуються і перетворюються на пікселі</a:t>
            </a:r>
          </a:p>
          <a:p>
            <a:r>
              <a:rPr lang="uk-UA" dirty="0" smtClean="0"/>
              <a:t>Можуть модифікуватися, поєднуватися з іншими текстурами або кольорами.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7"/>
          <a:stretch/>
        </p:blipFill>
        <p:spPr>
          <a:xfrm>
            <a:off x="7050892" y="1844642"/>
            <a:ext cx="3962400" cy="38924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092454" y="1853754"/>
            <a:ext cx="3962400" cy="389242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>
            <a:stCxn id="5" idx="0"/>
            <a:endCxn id="5" idx="2"/>
          </p:cNvCxnSpPr>
          <p:nvPr/>
        </p:nvCxnSpPr>
        <p:spPr>
          <a:xfrm>
            <a:off x="9073654" y="1853754"/>
            <a:ext cx="0" cy="38924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8006854" y="1853754"/>
            <a:ext cx="0" cy="38924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9995311" y="1853754"/>
            <a:ext cx="0" cy="38924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1"/>
            <a:endCxn id="5" idx="3"/>
          </p:cNvCxnSpPr>
          <p:nvPr/>
        </p:nvCxnSpPr>
        <p:spPr>
          <a:xfrm>
            <a:off x="7092454" y="3799967"/>
            <a:ext cx="39624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7092454" y="3081510"/>
            <a:ext cx="39624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7092454" y="2442881"/>
            <a:ext cx="39624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7092454" y="4416824"/>
            <a:ext cx="39624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092454" y="5113510"/>
            <a:ext cx="39624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14800" y="1895985"/>
            <a:ext cx="928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(0,0)</a:t>
            </a:r>
            <a:endParaRPr lang="ru-RU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13436" y="1893210"/>
            <a:ext cx="928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(1,0)</a:t>
            </a:r>
            <a:endParaRPr lang="ru-RU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116247" y="5151115"/>
            <a:ext cx="928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(0,1)</a:t>
            </a:r>
            <a:endParaRPr lang="ru-RU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0169688" y="5202903"/>
            <a:ext cx="928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(1,1)</a:t>
            </a:r>
            <a:endParaRPr lang="ru-RU" sz="2800" dirty="0"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6852764" y="1692721"/>
            <a:ext cx="4202090" cy="317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824251" y="929230"/>
            <a:ext cx="63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endParaRPr lang="ru-RU" sz="2800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6852764" y="1692721"/>
            <a:ext cx="21566" cy="40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70480" y="5232071"/>
            <a:ext cx="63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4083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Накладання текстури на поверхню полігона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8502" t="31697" r="40741" b="20684"/>
          <a:stretch/>
        </p:blipFill>
        <p:spPr>
          <a:xfrm>
            <a:off x="3918640" y="1853754"/>
            <a:ext cx="7136214" cy="37641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3116" t="18204" r="52231" b="38740"/>
          <a:stretch/>
        </p:blipFill>
        <p:spPr>
          <a:xfrm>
            <a:off x="885569" y="2131126"/>
            <a:ext cx="2972934" cy="2919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23116" t="18204" r="52231" b="38740"/>
          <a:stretch/>
        </p:blipFill>
        <p:spPr>
          <a:xfrm>
            <a:off x="7380712" y="2131126"/>
            <a:ext cx="2972934" cy="29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5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Накладання текстури на поверхню полігона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3116" t="18204" r="52231" b="38740"/>
          <a:stretch/>
        </p:blipFill>
        <p:spPr>
          <a:xfrm>
            <a:off x="885569" y="2281475"/>
            <a:ext cx="2972934" cy="2919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8949" t="37054" r="37172" b="12549"/>
          <a:stretch/>
        </p:blipFill>
        <p:spPr>
          <a:xfrm>
            <a:off x="4044454" y="2015732"/>
            <a:ext cx="7010400" cy="36866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8726" t="34076" r="70079" b="28225"/>
          <a:stretch/>
        </p:blipFill>
        <p:spPr>
          <a:xfrm>
            <a:off x="7491595" y="2362179"/>
            <a:ext cx="2838421" cy="28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2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Процес застосування текстур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Генерування об</a:t>
            </a:r>
            <a:r>
              <a:rPr lang="en-US" dirty="0" smtClean="0"/>
              <a:t>’</a:t>
            </a:r>
            <a:r>
              <a:rPr lang="uk-UA" dirty="0" err="1" smtClean="0"/>
              <a:t>єкту</a:t>
            </a:r>
            <a:r>
              <a:rPr lang="uk-UA" dirty="0" smtClean="0"/>
              <a:t> текстури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err="1" smtClean="0"/>
              <a:t>Прив</a:t>
            </a:r>
            <a:r>
              <a:rPr lang="en-US" dirty="0" smtClean="0"/>
              <a:t>’</a:t>
            </a:r>
            <a:r>
              <a:rPr lang="uk-UA" dirty="0" err="1" smtClean="0"/>
              <a:t>язка</a:t>
            </a:r>
            <a:r>
              <a:rPr lang="uk-UA" dirty="0" smtClean="0"/>
              <a:t> текстури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Визначення параметрів упаковки і фільтрації для поточної текстури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Зчитування зображення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Генерування текстури на основі зображення та обраних параметрів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В ігровому циклі: </a:t>
            </a:r>
            <a:r>
              <a:rPr lang="uk-UA" dirty="0" err="1" smtClean="0"/>
              <a:t>прив</a:t>
            </a:r>
            <a:r>
              <a:rPr lang="en-US" dirty="0" smtClean="0"/>
              <a:t>’</a:t>
            </a:r>
            <a:r>
              <a:rPr lang="ru-RU" dirty="0" err="1" smtClean="0"/>
              <a:t>язу</a:t>
            </a:r>
            <a:r>
              <a:rPr lang="uk-UA" dirty="0" err="1" smtClean="0"/>
              <a:t>ємо</a:t>
            </a:r>
            <a:r>
              <a:rPr lang="uk-UA" dirty="0" smtClean="0"/>
              <a:t> текстуру, активуємо </a:t>
            </a:r>
            <a:r>
              <a:rPr lang="uk-UA" dirty="0" err="1" smtClean="0"/>
              <a:t>шейдерну</a:t>
            </a:r>
            <a:r>
              <a:rPr lang="uk-UA" dirty="0" smtClean="0"/>
              <a:t> програму, передаємо параметри вершин, </a:t>
            </a:r>
            <a:r>
              <a:rPr lang="uk-UA" dirty="0" err="1" smtClean="0"/>
              <a:t>рендеринг</a:t>
            </a:r>
            <a:r>
              <a:rPr lang="uk-UA" dirty="0" smtClean="0"/>
              <a:t> фігури.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Від</a:t>
            </a:r>
            <a:r>
              <a:rPr lang="en-US" dirty="0" smtClean="0"/>
              <a:t>’</a:t>
            </a:r>
            <a:r>
              <a:rPr lang="uk-UA" dirty="0" err="1" smtClean="0"/>
              <a:t>язування</a:t>
            </a:r>
            <a:r>
              <a:rPr lang="uk-UA" dirty="0" smtClean="0"/>
              <a:t> об</a:t>
            </a:r>
            <a:r>
              <a:rPr lang="en-US" dirty="0" smtClean="0"/>
              <a:t>’</a:t>
            </a:r>
            <a:r>
              <a:rPr lang="uk-UA" dirty="0" err="1" smtClean="0"/>
              <a:t>єктів</a:t>
            </a:r>
            <a:r>
              <a:rPr lang="uk-UA" dirty="0" smtClean="0"/>
              <a:t> та звільнення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яті.</a:t>
            </a:r>
          </a:p>
          <a:p>
            <a:endParaRPr lang="uk-UA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Текстура – це об</a:t>
            </a:r>
            <a:r>
              <a:rPr lang="en-US" dirty="0" smtClean="0"/>
              <a:t>’</a:t>
            </a:r>
            <a:r>
              <a:rPr lang="uk-UA" dirty="0" err="1" smtClean="0"/>
              <a:t>єкт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7484" y="1853754"/>
            <a:ext cx="11234110" cy="3877345"/>
          </a:xfrm>
        </p:spPr>
        <p:txBody>
          <a:bodyPr>
            <a:normAutofit/>
          </a:bodyPr>
          <a:lstStyle/>
          <a:p>
            <a:r>
              <a:rPr lang="ru-RU" dirty="0" smtClean="0"/>
              <a:t>Да</a:t>
            </a:r>
            <a:r>
              <a:rPr lang="uk-UA" dirty="0" err="1" smtClean="0"/>
              <a:t>ємо</a:t>
            </a:r>
            <a:r>
              <a:rPr lang="uk-UA" dirty="0" smtClean="0"/>
              <a:t> запит до </a:t>
            </a:r>
            <a:r>
              <a:rPr lang="ru-RU" dirty="0" err="1" smtClean="0"/>
              <a:t>OpenGL</a:t>
            </a:r>
            <a:r>
              <a:rPr lang="ru-RU" dirty="0" smtClean="0"/>
              <a:t> на </a:t>
            </a:r>
            <a:r>
              <a:rPr lang="ru-RU" dirty="0" err="1" smtClean="0"/>
              <a:t>виділення</a:t>
            </a:r>
            <a:r>
              <a:rPr lang="ru-RU" dirty="0" smtClean="0"/>
              <a:t> </a:t>
            </a:r>
            <a:r>
              <a:rPr lang="ru-RU" dirty="0" err="1" smtClean="0"/>
              <a:t>вільного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</a:t>
            </a:r>
            <a:r>
              <a:rPr lang="uk-UA" dirty="0" smtClean="0"/>
              <a:t>(</a:t>
            </a:r>
            <a:r>
              <a:rPr lang="en-US" dirty="0" smtClean="0"/>
              <a:t>ID</a:t>
            </a:r>
            <a:r>
              <a:rPr lang="uk-UA" dirty="0" smtClean="0"/>
              <a:t>)</a:t>
            </a:r>
            <a:r>
              <a:rPr lang="ru-RU" dirty="0" smtClean="0"/>
              <a:t> </a:t>
            </a:r>
            <a:r>
              <a:rPr lang="ru-RU" dirty="0" err="1" smtClean="0"/>
              <a:t>текстури</a:t>
            </a:r>
            <a:r>
              <a:rPr lang="ru-RU" dirty="0" smtClean="0"/>
              <a:t>. </a:t>
            </a:r>
          </a:p>
          <a:p>
            <a:r>
              <a:rPr lang="ru-RU" dirty="0"/>
              <a:t>Для </a:t>
            </a:r>
            <a:r>
              <a:rPr lang="ru-RU" dirty="0" err="1" smtClean="0"/>
              <a:t>генерації</a:t>
            </a:r>
            <a:r>
              <a:rPr lang="ru-RU" dirty="0" smtClean="0"/>
              <a:t> </a:t>
            </a:r>
            <a:r>
              <a:rPr lang="ru-RU" dirty="0" err="1" smtClean="0"/>
              <a:t>вільних</a:t>
            </a:r>
            <a:r>
              <a:rPr lang="ru-RU" dirty="0" smtClean="0"/>
              <a:t> </a:t>
            </a:r>
            <a:r>
              <a:rPr lang="ru-RU" dirty="0" err="1" smtClean="0"/>
              <a:t>імен</a:t>
            </a:r>
            <a:r>
              <a:rPr lang="ru-RU" dirty="0" smtClean="0"/>
              <a:t>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команда</a:t>
            </a:r>
            <a:r>
              <a:rPr lang="ru-RU" dirty="0"/>
              <a:t> </a:t>
            </a:r>
            <a:r>
              <a:rPr lang="ru-RU" dirty="0" err="1" smtClean="0"/>
              <a:t>glGenTextures</a:t>
            </a:r>
            <a:r>
              <a:rPr lang="ru-RU" dirty="0" smtClean="0"/>
              <a:t> у </a:t>
            </a:r>
            <a:r>
              <a:rPr lang="ru-RU" dirty="0" err="1" smtClean="0"/>
              <a:t>форматі</a:t>
            </a:r>
            <a:r>
              <a:rPr lang="ru-RU" dirty="0" smtClean="0"/>
              <a:t>: </a:t>
            </a:r>
            <a:endParaRPr lang="ru-RU" dirty="0"/>
          </a:p>
          <a:p>
            <a:r>
              <a:rPr lang="ru-RU" dirty="0" err="1" smtClean="0"/>
              <a:t>glGenTextures</a:t>
            </a:r>
            <a:r>
              <a:rPr lang="ru-RU" dirty="0" smtClean="0"/>
              <a:t>(к-</a:t>
            </a:r>
            <a:r>
              <a:rPr lang="ru-RU" dirty="0" err="1" smtClean="0"/>
              <a:t>ть</a:t>
            </a:r>
            <a:r>
              <a:rPr lang="ru-RU" dirty="0" smtClean="0"/>
              <a:t> </a:t>
            </a:r>
            <a:r>
              <a:rPr lang="ru-RU" dirty="0" err="1" smtClean="0"/>
              <a:t>нових</a:t>
            </a:r>
            <a:r>
              <a:rPr lang="ru-RU" dirty="0" smtClean="0"/>
              <a:t> </a:t>
            </a:r>
            <a:r>
              <a:rPr lang="ru-RU" dirty="0" err="1" smtClean="0"/>
              <a:t>імен</a:t>
            </a:r>
            <a:r>
              <a:rPr lang="ru-RU" dirty="0" smtClean="0"/>
              <a:t>, </a:t>
            </a:r>
            <a:r>
              <a:rPr lang="ru-RU" dirty="0" err="1" smtClean="0"/>
              <a:t>куди_зберігається_ім</a:t>
            </a:r>
            <a:r>
              <a:rPr lang="en-US" dirty="0" smtClean="0"/>
              <a:t>’</a:t>
            </a:r>
            <a:r>
              <a:rPr lang="uk-UA" dirty="0" smtClean="0"/>
              <a:t>я</a:t>
            </a:r>
            <a:r>
              <a:rPr lang="ru-RU" dirty="0" smtClean="0"/>
              <a:t>);</a:t>
            </a:r>
          </a:p>
          <a:p>
            <a:r>
              <a:rPr lang="uk-UA" dirty="0" smtClean="0"/>
              <a:t>Приклад:</a:t>
            </a:r>
            <a:r>
              <a:rPr lang="en-US" dirty="0" smtClean="0"/>
              <a:t> 	</a:t>
            </a:r>
            <a:r>
              <a:rPr lang="en-US" dirty="0" err="1" smtClean="0"/>
              <a:t>GLuint</a:t>
            </a:r>
            <a:r>
              <a:rPr lang="en-US" dirty="0" smtClean="0"/>
              <a:t> </a:t>
            </a:r>
            <a:r>
              <a:rPr lang="en-US" dirty="0"/>
              <a:t>texture</a:t>
            </a:r>
            <a:r>
              <a:rPr lang="en-US" dirty="0" smtClean="0"/>
              <a:t>;</a:t>
            </a:r>
            <a:endParaRPr lang="uk-UA" dirty="0" smtClean="0"/>
          </a:p>
          <a:p>
            <a:pPr marL="1828800" lvl="4" indent="0">
              <a:buNone/>
            </a:pPr>
            <a:r>
              <a:rPr lang="en-US" sz="2000" dirty="0" err="1" smtClean="0"/>
              <a:t>glGenTextures</a:t>
            </a:r>
            <a:r>
              <a:rPr lang="en-US" sz="2000" dirty="0" smtClean="0"/>
              <a:t>(1</a:t>
            </a:r>
            <a:r>
              <a:rPr lang="en-US" sz="2000" dirty="0"/>
              <a:t>, &amp;texture</a:t>
            </a:r>
            <a:r>
              <a:rPr lang="en-US" sz="2000" dirty="0" smtClean="0"/>
              <a:t>);</a:t>
            </a:r>
            <a:endParaRPr lang="uk-UA" sz="2000" dirty="0"/>
          </a:p>
          <a:p>
            <a:r>
              <a:rPr lang="uk-UA" dirty="0"/>
              <a:t>Як завжди, </a:t>
            </a:r>
            <a:r>
              <a:rPr lang="uk-UA" dirty="0" err="1"/>
              <a:t>прив</a:t>
            </a:r>
            <a:r>
              <a:rPr lang="en-US" dirty="0"/>
              <a:t>’</a:t>
            </a:r>
            <a:r>
              <a:rPr lang="uk-UA" dirty="0" err="1"/>
              <a:t>язуємо</a:t>
            </a:r>
            <a:r>
              <a:rPr lang="uk-UA" dirty="0"/>
              <a:t> нашу текстуру, щоб її використовували наступні функції: </a:t>
            </a:r>
            <a:endParaRPr lang="en-US" dirty="0"/>
          </a:p>
          <a:p>
            <a:r>
              <a:rPr lang="en-US" dirty="0" err="1"/>
              <a:t>glBindTexture</a:t>
            </a:r>
            <a:r>
              <a:rPr lang="en-US" dirty="0"/>
              <a:t>(GL_TEXTURE_2D, texture);</a:t>
            </a:r>
            <a:r>
              <a:rPr lang="uk-UA" dirty="0"/>
              <a:t> </a:t>
            </a:r>
            <a:r>
              <a:rPr lang="en-US" dirty="0"/>
              <a:t>// </a:t>
            </a:r>
            <a:r>
              <a:rPr lang="uk-UA" dirty="0">
                <a:solidFill>
                  <a:schemeClr val="accent5"/>
                </a:solidFill>
              </a:rPr>
              <a:t>Для </a:t>
            </a:r>
            <a:r>
              <a:rPr lang="uk-UA" dirty="0" err="1">
                <a:solidFill>
                  <a:schemeClr val="accent5"/>
                </a:solidFill>
              </a:rPr>
              <a:t>відв</a:t>
            </a:r>
            <a:r>
              <a:rPr lang="en-US" dirty="0">
                <a:solidFill>
                  <a:schemeClr val="accent5"/>
                </a:solidFill>
              </a:rPr>
              <a:t>’</a:t>
            </a:r>
            <a:r>
              <a:rPr lang="uk-UA" dirty="0" err="1">
                <a:solidFill>
                  <a:schemeClr val="accent5"/>
                </a:solidFill>
              </a:rPr>
              <a:t>язування</a:t>
            </a:r>
            <a:r>
              <a:rPr lang="uk-UA" dirty="0">
                <a:solidFill>
                  <a:schemeClr val="accent5"/>
                </a:solidFill>
              </a:rPr>
              <a:t>: </a:t>
            </a:r>
            <a:r>
              <a:rPr lang="en-US" dirty="0" err="1">
                <a:solidFill>
                  <a:schemeClr val="accent5"/>
                </a:solidFill>
              </a:rPr>
              <a:t>glBindTexture</a:t>
            </a:r>
            <a:r>
              <a:rPr lang="en-US" dirty="0">
                <a:solidFill>
                  <a:schemeClr val="accent5"/>
                </a:solidFill>
              </a:rPr>
              <a:t>(GL_TEXTURE_2D, 0);</a:t>
            </a:r>
            <a:endParaRPr lang="uk-UA" dirty="0"/>
          </a:p>
          <a:p>
            <a:pPr marL="1828800" lvl="4" indent="0">
              <a:buNone/>
            </a:pPr>
            <a:endParaRPr lang="uk-UA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Зчитування зображення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0158" y="1853754"/>
            <a:ext cx="10689465" cy="3967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width, height; </a:t>
            </a:r>
            <a:endParaRPr lang="uk-UA" dirty="0" smtClean="0"/>
          </a:p>
          <a:p>
            <a:r>
              <a:rPr lang="en-US" b="1" dirty="0">
                <a:solidFill>
                  <a:schemeClr val="accent1"/>
                </a:solidFill>
              </a:rPr>
              <a:t>Simple OpenGL Image </a:t>
            </a:r>
            <a:r>
              <a:rPr lang="en-US" b="1" dirty="0" smtClean="0">
                <a:solidFill>
                  <a:schemeClr val="accent1"/>
                </a:solidFill>
              </a:rPr>
              <a:t>Library</a:t>
            </a:r>
            <a:r>
              <a:rPr lang="uk-UA" b="1" dirty="0" smtClean="0">
                <a:solidFill>
                  <a:schemeClr val="accent1"/>
                </a:solidFill>
              </a:rPr>
              <a:t> (</a:t>
            </a:r>
            <a:r>
              <a:rPr lang="en-US" b="1" dirty="0" smtClean="0">
                <a:solidFill>
                  <a:schemeClr val="accent1"/>
                </a:solidFill>
              </a:rPr>
              <a:t>SOIL</a:t>
            </a:r>
            <a:r>
              <a:rPr lang="uk-UA" b="1" dirty="0" smtClean="0">
                <a:solidFill>
                  <a:schemeClr val="accent1"/>
                </a:solidFill>
              </a:rPr>
              <a:t>)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unsigned </a:t>
            </a:r>
            <a:r>
              <a:rPr lang="en-US" dirty="0"/>
              <a:t>char* </a:t>
            </a:r>
            <a:r>
              <a:rPr lang="en-US" dirty="0">
                <a:solidFill>
                  <a:schemeClr val="accent1"/>
                </a:solidFill>
              </a:rPr>
              <a:t>image</a:t>
            </a:r>
            <a:r>
              <a:rPr lang="en-US" dirty="0"/>
              <a:t> = </a:t>
            </a:r>
            <a:r>
              <a:rPr lang="en-US" dirty="0" err="1"/>
              <a:t>SOIL_load_image</a:t>
            </a:r>
            <a:r>
              <a:rPr lang="en-US" dirty="0" smtClean="0"/>
              <a:t>(“cat.jpg</a:t>
            </a:r>
            <a:r>
              <a:rPr lang="en-US" dirty="0"/>
              <a:t>", &amp;width, &amp;height, 0, SOIL_LOAD_RGB</a:t>
            </a:r>
            <a:r>
              <a:rPr lang="en-US" dirty="0" smtClean="0"/>
              <a:t>);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STB:</a:t>
            </a:r>
          </a:p>
          <a:p>
            <a:pPr marL="0" indent="0">
              <a:buNone/>
            </a:pPr>
            <a:r>
              <a:rPr lang="en-US" dirty="0"/>
              <a:t>unsigned char* </a:t>
            </a:r>
            <a:r>
              <a:rPr lang="en-US" dirty="0">
                <a:solidFill>
                  <a:schemeClr val="accent1"/>
                </a:solidFill>
              </a:rPr>
              <a:t>image</a:t>
            </a:r>
            <a:r>
              <a:rPr lang="en-US" dirty="0"/>
              <a:t> = </a:t>
            </a:r>
            <a:r>
              <a:rPr lang="en-US" dirty="0" err="1" smtClean="0"/>
              <a:t>stbi_load</a:t>
            </a:r>
            <a:r>
              <a:rPr lang="en-US" dirty="0" smtClean="0"/>
              <a:t>(“</a:t>
            </a:r>
            <a:r>
              <a:rPr lang="en-US" dirty="0"/>
              <a:t>cat.jpg", &amp;width, &amp;height, </a:t>
            </a:r>
            <a:r>
              <a:rPr lang="en-US" dirty="0" smtClean="0"/>
              <a:t>&amp;nrChannel,0);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Упаковка текстури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3076" t="39038" r="4486" b="26240"/>
          <a:stretch/>
        </p:blipFill>
        <p:spPr>
          <a:xfrm>
            <a:off x="890187" y="1486244"/>
            <a:ext cx="10726058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1579" y="4221681"/>
            <a:ext cx="865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упаковки </a:t>
            </a:r>
            <a:r>
              <a:rPr lang="ru-RU" dirty="0" err="1" smtClean="0"/>
              <a:t>вк</a:t>
            </a:r>
            <a:r>
              <a:rPr lang="uk-UA" dirty="0"/>
              <a:t>а</a:t>
            </a:r>
            <a:r>
              <a:rPr lang="ru-RU" dirty="0" err="1" smtClean="0"/>
              <a:t>зу</a:t>
            </a:r>
            <a:r>
              <a:rPr lang="uk-UA" dirty="0" err="1" smtClean="0"/>
              <a:t>ється</a:t>
            </a:r>
            <a:r>
              <a:rPr lang="uk-UA" dirty="0" smtClean="0"/>
              <a:t> для кожного напрямку (</a:t>
            </a:r>
            <a:r>
              <a:rPr lang="en-US" dirty="0" smtClean="0"/>
              <a:t>s </a:t>
            </a:r>
            <a:r>
              <a:rPr lang="uk-UA" dirty="0" smtClean="0"/>
              <a:t>і </a:t>
            </a:r>
            <a:r>
              <a:rPr lang="en-US" dirty="0" smtClean="0"/>
              <a:t>t</a:t>
            </a:r>
            <a:r>
              <a:rPr lang="uk-UA" dirty="0" smtClean="0"/>
              <a:t>) окремо:</a:t>
            </a:r>
          </a:p>
          <a:p>
            <a:endParaRPr lang="en-US" dirty="0" smtClean="0"/>
          </a:p>
          <a:p>
            <a:r>
              <a:rPr lang="en-US" dirty="0" err="1" smtClean="0"/>
              <a:t>glTexParameteri</a:t>
            </a:r>
            <a:r>
              <a:rPr lang="en-US" dirty="0" smtClean="0"/>
              <a:t>(GL_TEXTURE_2D</a:t>
            </a:r>
            <a:r>
              <a:rPr lang="en-US" dirty="0"/>
              <a:t>, GL_TEXTURE_WRAP_S, GL_MIRRORED_REPEAT); </a:t>
            </a:r>
            <a:r>
              <a:rPr lang="en-US" dirty="0" err="1"/>
              <a:t>glTexParameteri</a:t>
            </a:r>
            <a:r>
              <a:rPr lang="en-US" dirty="0"/>
              <a:t>(GL_TEXTURE_2D, GL_TEXTURE_WRAP_T, GL_MIRRORED_REPEAT);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1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595</TotalTime>
  <Words>910</Words>
  <Application>Microsoft Office PowerPoint</Application>
  <PresentationFormat>Широкоэкранный</PresentationFormat>
  <Paragraphs>163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Gill Sans MT</vt:lpstr>
      <vt:lpstr>Gallery</vt:lpstr>
      <vt:lpstr>Текстури в OpenGL</vt:lpstr>
      <vt:lpstr>Накладання текстур</vt:lpstr>
      <vt:lpstr>Текстури</vt:lpstr>
      <vt:lpstr>Накладання текстури на поверхню полігона</vt:lpstr>
      <vt:lpstr>Накладання текстури на поверхню полігона</vt:lpstr>
      <vt:lpstr>Процес застосування текстур</vt:lpstr>
      <vt:lpstr>Текстура – це об’єкт</vt:lpstr>
      <vt:lpstr>Зчитування зображення</vt:lpstr>
      <vt:lpstr>Упаковка текстури</vt:lpstr>
      <vt:lpstr>Фільтрування текстур</vt:lpstr>
      <vt:lpstr>Mipmaps</vt:lpstr>
      <vt:lpstr>Генерування параметрів текстури</vt:lpstr>
      <vt:lpstr>Текстурні координати</vt:lpstr>
      <vt:lpstr>Назвіть усі можливі об’єкти, які можуть використовуватися для передачі параметрів фігури до відеоадаптера? </vt:lpstr>
      <vt:lpstr>VBo</vt:lpstr>
      <vt:lpstr>Обробка даних </vt:lpstr>
      <vt:lpstr>Фрагментний шейдер</vt:lpstr>
      <vt:lpstr>Текстурні блоки (Texture units)</vt:lpstr>
      <vt:lpstr>Текстурні блоки та зображення фігури</vt:lpstr>
      <vt:lpstr>Завдання</vt:lpstr>
      <vt:lpstr>Завдання</vt:lpstr>
      <vt:lpstr>Завдання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Текстури в OpenGL</dc:title>
  <dc:creator>Пользователь Asus</dc:creator>
  <cp:lastModifiedBy>Пользователь Asus</cp:lastModifiedBy>
  <cp:revision>44</cp:revision>
  <dcterms:created xsi:type="dcterms:W3CDTF">2018-11-09T14:01:39Z</dcterms:created>
  <dcterms:modified xsi:type="dcterms:W3CDTF">2018-11-12T09:09:26Z</dcterms:modified>
</cp:coreProperties>
</file>