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B1B151E-B7B7-4031-94B6-67347F74A321}" type="slidenum">
              <a:rPr lang="ru-RU" sz="1400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7A3EF7B-26A9-4D40-9FF0-310B91F3D56D}" type="slidenum">
              <a:rPr lang="ru-RU" sz="1400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Захист інформації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3200">
                <a:latin typeface="Arial"/>
              </a:rPr>
              <a:t>Основні поняття та визначення захисту інформації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Класифікація загроз інформації</a:t>
            </a:r>
            <a:endParaRPr/>
          </a:p>
        </p:txBody>
      </p:sp>
      <p:graphicFrame>
        <p:nvGraphicFramePr>
          <p:cNvPr id="141" name="Table 2"/>
          <p:cNvGraphicFramePr/>
          <p:nvPr/>
        </p:nvGraphicFramePr>
        <p:xfrm>
          <a:off x="719640" y="1531440"/>
          <a:ext cx="8567640" cy="4652640"/>
        </p:xfrm>
        <a:graphic>
          <a:graphicData uri="http://schemas.openxmlformats.org/drawingml/2006/table">
            <a:tbl>
              <a:tblPr/>
              <a:tblGrid>
                <a:gridCol w="1300320"/>
                <a:gridCol w="3907800"/>
                <a:gridCol w="3359880"/>
              </a:tblGrid>
              <a:tr h="3733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ru-RU">
                          <a:latin typeface="Arial"/>
                        </a:rPr>
                        <a:t>№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ru-RU">
                          <a:latin typeface="Arial"/>
                        </a:rPr>
                        <a:t>Загрози інформаці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ru-RU">
                          <a:latin typeface="Arial"/>
                        </a:rPr>
                        <a:t>Методи боротьби</a:t>
                      </a:r>
                      <a:endParaRPr/>
                    </a:p>
                  </a:txBody>
                  <a:tcPr/>
                </a:tc>
              </a:tr>
              <a:tr h="68400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Стихійні лиха, технолгенні катастрофи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Резервування апаратного забезпечення;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Резервування даних.</a:t>
                      </a:r>
                      <a:endParaRPr/>
                    </a:p>
                  </a:txBody>
                  <a:tcPr/>
                </a:tc>
              </a:tr>
              <a:tr h="68400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Відмови обладнання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Резервування даних;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Резервування апаратного забезпечення;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Вибір «правильного» постачальника.</a:t>
                      </a:r>
                      <a:endParaRPr/>
                    </a:p>
                  </a:txBody>
                  <a:tcPr/>
                </a:tc>
              </a:tr>
              <a:tr h="131616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Наслідки помилок проектування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Залучення ліцензіатів до проектування;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Експертиза проекту та системи безпеки;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Аудит системи безпеки (1 раз на 2 роки).</a:t>
                      </a:r>
                      <a:endParaRPr/>
                    </a:p>
                  </a:txBody>
                  <a:tcPr/>
                </a:tc>
              </a:tr>
              <a:tr h="81648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Наслідки помилок персоналу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Підбирання персоналу;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Підготовка персоналу;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Створення нормального морального клімату в колективі;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Адміністративно-організаційні заходи</a:t>
                      </a:r>
                      <a:endParaRPr/>
                    </a:p>
                  </a:txBody>
                  <a:tcPr/>
                </a:tc>
              </a:tr>
              <a:tr h="42336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Навмисні дії порушників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Класифікація загроз інформації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Якщо пункти 1-4 з таблиці реалізовано в повному обсязі, то навмисні дії порушників неможливі!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Насправді справедливий такий висновок: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ru-RU" sz="2600" u="sng">
                <a:latin typeface="Arial"/>
              </a:rPr>
              <a:t>Жодна система захисту не може довгий час протистояти цілеспрямованим діям озброєного сучасними технологіями кваліфікованого порушника.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ru-RU" sz="2600" u="sng">
                <a:latin typeface="Arial"/>
              </a:rPr>
              <a:t>Завдання захисту інформації — максимально ускладнити порушникам доступ до інформації.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ru-RU" sz="2600" u="sng">
                <a:latin typeface="Arial"/>
              </a:rPr>
              <a:t>Питання не в тому, чи досягнуть вони вашої інформації, а в тому — коли це станеться.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Навмисні дії порушників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ru-RU" sz="2600" u="sng">
                <a:latin typeface="Arial"/>
              </a:rPr>
              <a:t>Мережева розвідка (прослуховування, sniffing)</a:t>
            </a:r>
            <a:r>
              <a:rPr lang="ru-RU" sz="2600">
                <a:latin typeface="Arial"/>
              </a:rPr>
              <a:t>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Мета: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з’ясувати діапазон легальних ІР-адрес;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Імена та паролі користувачів;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Ресурси спільного користування.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Боротьба: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Криптографічний захист (SSL, Kerberos);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Додаткові засоби ідентифікації;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Антисніфери.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Програмне забезпечення: WireShark; NetSpy/NetLook etc.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Навмисні дії порушників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ru-RU" sz="2600" u="sng">
                <a:latin typeface="Arial"/>
              </a:rPr>
              <a:t>«Маскарад» (підміна ІР-адреси — IP-spoofing)</a:t>
            </a:r>
            <a:r>
              <a:rPr lang="ru-RU" sz="2600">
                <a:latin typeface="Arial"/>
              </a:rPr>
              <a:t>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Мета: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проникнення в локальну мережу за допомогою підміни ІР-адреси відправника такою, яку пропускають засоби захисту;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Підготовка для наступних атак.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Боротьба: «сильні» протоколи аутентифікації, наприклад, Kerberos.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Парольні атаки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Мета: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Подолання парольного захисту інформації.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Типи: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Атака «грубою силою» (brute force) — повне перебирання паролів;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Словникова атака.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Боротьба: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Одноразові паролі;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«сильні» паролі;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Пароль + «сіль»;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Правильне налаштування парольної політики: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Використання довгих паролів;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Обмеження кількості спроб уведення паролю;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Обмеження часу на аутентифікацію;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Блокування комп’ютера.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Програмне забезпечення: SamInside; Password crackers; Brutus; LockSmith etc.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DoS-атаки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Мета: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Блокувати доступ до ресурсів мережі.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Типи: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DoS (Denial of Service — відмова в обслуговуванні), коли атака виконується з однієї ІР-адреси;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Distributed DoS, коли атака виконується з кількох (багатьох) ІР-адрес.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Боротьба: налагодження маршрутизаторів на частоту запитів з однієї ІР-адреси та блокування її.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Посередництво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Атака посередництва (Man In The Middle - «людина посередині»)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Мета: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Заволодіти ключами при обміні (узгодженні) між користувачами.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Боротьба: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Повна аутентифікація учасників обміну ключами.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Посередництво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00" y="2448000"/>
            <a:ext cx="6192000" cy="2952000"/>
          </a:xfrm>
          <a:prstGeom prst="rect">
            <a:avLst/>
          </a:prstGeom>
          <a:ln>
            <a:noFill/>
          </a:ln>
        </p:spPr>
      </p:pic>
      <p:sp>
        <p:nvSpPr>
          <p:cNvPr id="157" name="TextShape 3"/>
          <p:cNvSpPr txBox="1"/>
          <p:nvPr/>
        </p:nvSpPr>
        <p:spPr>
          <a:xfrm>
            <a:off x="1008000" y="5472000"/>
            <a:ext cx="8208000" cy="3769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uk-UA" sz="2000">
                <a:solidFill>
                  <a:srgbClr val="000000"/>
                </a:solidFill>
                <a:latin typeface="Arial"/>
                <a:ea typeface="Droid Sans Fallback"/>
              </a:rPr>
              <a:t>Схема атаки </a:t>
            </a:r>
            <a:r>
              <a:rPr i="1" lang="en-US" sz="2000">
                <a:solidFill>
                  <a:srgbClr val="000000"/>
                </a:solidFill>
                <a:latin typeface="Arial"/>
                <a:ea typeface="Droid Sans Fallback"/>
              </a:rPr>
              <a:t>Man</a:t>
            </a:r>
            <a:r>
              <a:rPr i="1" lang="uk-UA" sz="2000">
                <a:solidFill>
                  <a:srgbClr val="000000"/>
                </a:solidFill>
                <a:latin typeface="Arial"/>
                <a:ea typeface="Droid Sans Fallback"/>
              </a:rPr>
              <a:t>-</a:t>
            </a:r>
            <a:r>
              <a:rPr i="1" lang="en-US" sz="2000">
                <a:solidFill>
                  <a:srgbClr val="000000"/>
                </a:solidFill>
                <a:latin typeface="Arial"/>
                <a:ea typeface="Droid Sans Fallback"/>
              </a:rPr>
              <a:t>in</a:t>
            </a:r>
            <a:r>
              <a:rPr i="1" lang="uk-UA" sz="2000">
                <a:solidFill>
                  <a:srgbClr val="000000"/>
                </a:solidFill>
                <a:latin typeface="Arial"/>
                <a:ea typeface="Droid Sans Fallback"/>
              </a:rPr>
              <a:t>-</a:t>
            </a:r>
            <a:r>
              <a:rPr i="1" lang="en-US" sz="2000">
                <a:solidFill>
                  <a:srgbClr val="000000"/>
                </a:solidFill>
                <a:latin typeface="Arial"/>
                <a:ea typeface="Droid Sans Fallback"/>
              </a:rPr>
              <a:t>Middle</a:t>
            </a:r>
            <a:r>
              <a:rPr i="1" lang="uk-UA" sz="20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lang="uk-UA" sz="2000">
                <a:solidFill>
                  <a:srgbClr val="000000"/>
                </a:solidFill>
                <a:latin typeface="Arial"/>
                <a:ea typeface="Droid Sans Fallback"/>
              </a:rPr>
              <a:t>при обміні криптографічними ключами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Зловживання довірою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DNS, WEB, Post-сервери знаходяться за брандмауером і мають фіксовані ІР-адреси.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Є можливість здійснити атаку «маскарад».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Мета: проникнення у мережу за допомогою одного з довірених серверів.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Боротьба: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максимальне зменшення рівня довіри по різні боки міжмережевого екрану;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використання аутентифікації не тільки за ІР-адресами.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Комп’ютерні віруси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Мета: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створення умов для проникнення в систему;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Деструктивні дії.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Боротьба: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Правильне налаштування політики безпеки;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Антивірусне ПЗ;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Регулярне оновлення ПЗ;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Використання ОС Linux.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Програмне забезпечення: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Комерційне: Kasperski Internet Security; Dr.Web Security Space; ESET Smart Security etc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Безкоштовне: Comodo Internet Security; Avast! Free Antivirus; Panda Free Antivirus; Microsoft Security Essentials etc.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Інформація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Інформація — це відомості про щось незалежно від форми їх подання (Вікіпедія);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Інформація — це відомості, за допомогою яких усувається невизначеність, що існувала у споживача до їх отримання (Клод Шеннон);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Інформація — міра неоднорідності розподілу матерії та енергії у просторі і часі, міра змін, якими супроводжуються усі процеси, що протікають у світі (В.М.Глушков);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Інформація — універсальна субстанція, що пронизує усі сфери людської діяльності, служить провідником знань та думок, інструментом спілкування, взаєморозуміння та співробітництва, утвердження стереотипів мислення та поведінки (ЮНЕСКО).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Атаки на рівні застосувань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Боротьба: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Використання ліцензійного ПЗ;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Регулярне оновлення ПЗ;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Використання аналізаторів безпеки;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600">
                <a:latin typeface="Arial"/>
              </a:rPr>
              <a:t>Відслідковування даних про нові вразливості ПЗ.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Програмне забезпечення: Microsoft BaseLine Security Analizer; NetLook/NetSpy; Xspider; NESSUS etc.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Причини виникнення загроз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Відсутність в протоколі ТСР-ІР будь-яких засобів захисту;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Загальнодоступні канали передавання інформації;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Відсутність (складність) контролю за трафіком і маршрутами проходження сигналу мережею Інтернет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Все це робить віддалені атаки практично безкарними!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Інформація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Інформація — документовані або публічно оголошені відомості про події та явища, що відбуваються у суспільстві, державі та навколишньому природному середовищі (Закон України «Про інформацію»).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Практичні властивості інформації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Цінність інформації — можливість забезпечення досягнення мети, поставленої її отримувачем;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Достовірність інформації — відповідність отриманої інформації реальності навколишнього світу;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Актуальність — відповідність цінності та достовірності отриманої інформації поточному часу.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538200"/>
            <a:ext cx="7200000" cy="79596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2800">
                <a:latin typeface="Arial"/>
              </a:rPr>
              <a:t>Властивості інформації, що підлягають захисту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Конфіденційність — властивість інформації бути захищеною від несанкціонованого ознайомлення;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Цілісність інформації — властивість бути захищеною від несанкціонованої зміни або знищення;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Доступність інформації — її властивість бути захищеною від несанкціонованого блокування;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Спостережність інформації — її властивість весь час (на усіх етапах обробки та передавання) знаходитися під контролем системи захисту.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Типи інформації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Відкрита інформація — така, яка призначена для ознайомлення усіх бажаючих;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Інформація з обмеженим доступом  (ІзОД)— це така інформація, права доступу до якої обмежено існуючими правилами та нормами.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Конфіденційна інформація — це така ІзОД, якою володіють чи розпоряджаються окремі фізичні або юридичні особи чи держава, і порядок доступу до якої встановлюється ними.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Таємна інформація — це така ІзОД, яка містить відомості, що становлять державну або іншу передбачену законом таємницю.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Arial"/>
              </a:rPr>
              <a:t>Таємна інформація охороняється законом України «Про державну таємницю».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Типи інформації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3312000" y="2376000"/>
            <a:ext cx="2520000" cy="38232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Інформація</a:t>
            </a:r>
            <a:endParaRPr/>
          </a:p>
        </p:txBody>
      </p:sp>
      <p:sp>
        <p:nvSpPr>
          <p:cNvPr id="94" name="TextShape 4"/>
          <p:cNvSpPr txBox="1"/>
          <p:nvPr/>
        </p:nvSpPr>
        <p:spPr>
          <a:xfrm>
            <a:off x="1152000" y="3096000"/>
            <a:ext cx="2520000" cy="38232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ІзОД</a:t>
            </a:r>
            <a:endParaRPr/>
          </a:p>
        </p:txBody>
      </p:sp>
      <p:sp>
        <p:nvSpPr>
          <p:cNvPr id="95" name="TextShape 5"/>
          <p:cNvSpPr txBox="1"/>
          <p:nvPr/>
        </p:nvSpPr>
        <p:spPr>
          <a:xfrm>
            <a:off x="5832000" y="3073680"/>
            <a:ext cx="2520000" cy="38232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Відкрита</a:t>
            </a:r>
            <a:endParaRPr/>
          </a:p>
        </p:txBody>
      </p:sp>
      <p:sp>
        <p:nvSpPr>
          <p:cNvPr id="96" name="TextShape 6"/>
          <p:cNvSpPr txBox="1"/>
          <p:nvPr/>
        </p:nvSpPr>
        <p:spPr>
          <a:xfrm>
            <a:off x="1152000" y="3793680"/>
            <a:ext cx="1224000" cy="38232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Конфід.</a:t>
            </a:r>
            <a:endParaRPr/>
          </a:p>
        </p:txBody>
      </p:sp>
      <p:sp>
        <p:nvSpPr>
          <p:cNvPr id="97" name="TextShape 7"/>
          <p:cNvSpPr txBox="1"/>
          <p:nvPr/>
        </p:nvSpPr>
        <p:spPr>
          <a:xfrm>
            <a:off x="2592000" y="3780000"/>
            <a:ext cx="1080000" cy="38232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Таємна</a:t>
            </a:r>
            <a:endParaRPr/>
          </a:p>
        </p:txBody>
      </p:sp>
      <p:sp>
        <p:nvSpPr>
          <p:cNvPr id="98" name="TextShape 8"/>
          <p:cNvSpPr txBox="1"/>
          <p:nvPr/>
        </p:nvSpPr>
        <p:spPr>
          <a:xfrm>
            <a:off x="1080000" y="4657680"/>
            <a:ext cx="1224000" cy="63828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Конфіденційність</a:t>
            </a:r>
            <a:endParaRPr/>
          </a:p>
        </p:txBody>
      </p:sp>
      <p:sp>
        <p:nvSpPr>
          <p:cNvPr id="99" name="TextShape 9"/>
          <p:cNvSpPr txBox="1"/>
          <p:nvPr/>
        </p:nvSpPr>
        <p:spPr>
          <a:xfrm>
            <a:off x="2592000" y="4644000"/>
            <a:ext cx="1368000" cy="61200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Цілісність</a:t>
            </a:r>
            <a:endParaRPr/>
          </a:p>
        </p:txBody>
      </p:sp>
      <p:sp>
        <p:nvSpPr>
          <p:cNvPr id="100" name="TextShape 10"/>
          <p:cNvSpPr txBox="1"/>
          <p:nvPr/>
        </p:nvSpPr>
        <p:spPr>
          <a:xfrm>
            <a:off x="1080000" y="5616000"/>
            <a:ext cx="936000" cy="63828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криптозахист</a:t>
            </a:r>
            <a:endParaRPr/>
          </a:p>
        </p:txBody>
      </p:sp>
      <p:sp>
        <p:nvSpPr>
          <p:cNvPr id="101" name="TextShape 11"/>
          <p:cNvSpPr txBox="1"/>
          <p:nvPr/>
        </p:nvSpPr>
        <p:spPr>
          <a:xfrm>
            <a:off x="2160000" y="5616000"/>
            <a:ext cx="936000" cy="63828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режимний</a:t>
            </a:r>
            <a:endParaRPr/>
          </a:p>
        </p:txBody>
      </p:sp>
      <p:sp>
        <p:nvSpPr>
          <p:cNvPr id="102" name="TextShape 12"/>
          <p:cNvSpPr txBox="1"/>
          <p:nvPr/>
        </p:nvSpPr>
        <p:spPr>
          <a:xfrm>
            <a:off x="3240000" y="5616000"/>
            <a:ext cx="792000" cy="63828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технічний</a:t>
            </a:r>
            <a:endParaRPr/>
          </a:p>
        </p:txBody>
      </p:sp>
      <p:sp>
        <p:nvSpPr>
          <p:cNvPr id="103" name="TextShape 13"/>
          <p:cNvSpPr txBox="1"/>
          <p:nvPr/>
        </p:nvSpPr>
        <p:spPr>
          <a:xfrm>
            <a:off x="5760000" y="4617720"/>
            <a:ext cx="1224000" cy="63828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Доступність</a:t>
            </a:r>
            <a:endParaRPr/>
          </a:p>
        </p:txBody>
      </p:sp>
      <p:sp>
        <p:nvSpPr>
          <p:cNvPr id="104" name="TextShape 14"/>
          <p:cNvSpPr txBox="1"/>
          <p:nvPr/>
        </p:nvSpPr>
        <p:spPr>
          <a:xfrm>
            <a:off x="7272000" y="4617720"/>
            <a:ext cx="1440000" cy="63828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Цілісність</a:t>
            </a:r>
            <a:endParaRPr/>
          </a:p>
        </p:txBody>
      </p:sp>
      <p:sp>
        <p:nvSpPr>
          <p:cNvPr id="105" name="TextShape 15"/>
          <p:cNvSpPr txBox="1"/>
          <p:nvPr/>
        </p:nvSpPr>
        <p:spPr>
          <a:xfrm>
            <a:off x="5616000" y="5625720"/>
            <a:ext cx="936000" cy="63828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технічний</a:t>
            </a:r>
            <a:endParaRPr/>
          </a:p>
        </p:txBody>
      </p:sp>
      <p:sp>
        <p:nvSpPr>
          <p:cNvPr id="106" name="TextShape 16"/>
          <p:cNvSpPr txBox="1"/>
          <p:nvPr/>
        </p:nvSpPr>
        <p:spPr>
          <a:xfrm>
            <a:off x="6696000" y="5625720"/>
            <a:ext cx="936000" cy="63828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режимний</a:t>
            </a:r>
            <a:endParaRPr/>
          </a:p>
        </p:txBody>
      </p:sp>
      <p:sp>
        <p:nvSpPr>
          <p:cNvPr id="107" name="TextShape 17"/>
          <p:cNvSpPr txBox="1"/>
          <p:nvPr/>
        </p:nvSpPr>
        <p:spPr>
          <a:xfrm>
            <a:off x="7776000" y="5625720"/>
            <a:ext cx="792000" cy="63828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ru-RU">
                <a:latin typeface="Arial"/>
              </a:rPr>
              <a:t>технічний</a:t>
            </a:r>
            <a:endParaRPr/>
          </a:p>
        </p:txBody>
      </p:sp>
      <p:sp>
        <p:nvSpPr>
          <p:cNvPr id="108" name="Line 18"/>
          <p:cNvSpPr/>
          <p:nvPr/>
        </p:nvSpPr>
        <p:spPr>
          <a:xfrm>
            <a:off x="4608000" y="2758320"/>
            <a:ext cx="0" cy="1936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9" name="Line 19"/>
          <p:cNvSpPr/>
          <p:nvPr/>
        </p:nvSpPr>
        <p:spPr>
          <a:xfrm flipH="1">
            <a:off x="2448000" y="2952000"/>
            <a:ext cx="2160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0" name="Line 20"/>
          <p:cNvSpPr/>
          <p:nvPr/>
        </p:nvSpPr>
        <p:spPr>
          <a:xfrm>
            <a:off x="2448000" y="2952000"/>
            <a:ext cx="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1" name="Line 21"/>
          <p:cNvSpPr/>
          <p:nvPr/>
        </p:nvSpPr>
        <p:spPr>
          <a:xfrm flipH="1">
            <a:off x="4608720" y="2960640"/>
            <a:ext cx="2160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2" name="Line 22"/>
          <p:cNvSpPr/>
          <p:nvPr/>
        </p:nvSpPr>
        <p:spPr>
          <a:xfrm flipH="1">
            <a:off x="6768000" y="2960640"/>
            <a:ext cx="720" cy="11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3" name="Line 23"/>
          <p:cNvSpPr/>
          <p:nvPr/>
        </p:nvSpPr>
        <p:spPr>
          <a:xfrm>
            <a:off x="1728000" y="3478320"/>
            <a:ext cx="0" cy="315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4" name="Line 24"/>
          <p:cNvSpPr/>
          <p:nvPr/>
        </p:nvSpPr>
        <p:spPr>
          <a:xfrm>
            <a:off x="3096000" y="3478320"/>
            <a:ext cx="0" cy="301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5" name="Line 25"/>
          <p:cNvSpPr/>
          <p:nvPr/>
        </p:nvSpPr>
        <p:spPr>
          <a:xfrm>
            <a:off x="1656000" y="4392000"/>
            <a:ext cx="1512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6" name="Line 26"/>
          <p:cNvSpPr/>
          <p:nvPr/>
        </p:nvSpPr>
        <p:spPr>
          <a:xfrm>
            <a:off x="1728000" y="4176000"/>
            <a:ext cx="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" name="Line 27"/>
          <p:cNvSpPr/>
          <p:nvPr/>
        </p:nvSpPr>
        <p:spPr>
          <a:xfrm>
            <a:off x="3024000" y="4162320"/>
            <a:ext cx="0" cy="229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8" name="Line 28"/>
          <p:cNvSpPr/>
          <p:nvPr/>
        </p:nvSpPr>
        <p:spPr>
          <a:xfrm>
            <a:off x="1656000" y="4392000"/>
            <a:ext cx="0" cy="265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9" name="Line 29"/>
          <p:cNvSpPr/>
          <p:nvPr/>
        </p:nvSpPr>
        <p:spPr>
          <a:xfrm>
            <a:off x="3168000" y="4392000"/>
            <a:ext cx="0" cy="2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0" name="Line 30"/>
          <p:cNvSpPr/>
          <p:nvPr/>
        </p:nvSpPr>
        <p:spPr>
          <a:xfrm>
            <a:off x="1512000" y="5472000"/>
            <a:ext cx="2160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1" name="Line 31"/>
          <p:cNvSpPr/>
          <p:nvPr/>
        </p:nvSpPr>
        <p:spPr>
          <a:xfrm>
            <a:off x="1512000" y="5472000"/>
            <a:ext cx="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2" name="Line 32"/>
          <p:cNvSpPr/>
          <p:nvPr/>
        </p:nvSpPr>
        <p:spPr>
          <a:xfrm>
            <a:off x="2592000" y="5472000"/>
            <a:ext cx="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3" name="Line 33"/>
          <p:cNvSpPr/>
          <p:nvPr/>
        </p:nvSpPr>
        <p:spPr>
          <a:xfrm>
            <a:off x="3672000" y="5472000"/>
            <a:ext cx="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4" name="Line 34"/>
          <p:cNvSpPr/>
          <p:nvPr/>
        </p:nvSpPr>
        <p:spPr>
          <a:xfrm>
            <a:off x="1728000" y="5295960"/>
            <a:ext cx="0" cy="176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5" name="Line 35"/>
          <p:cNvSpPr/>
          <p:nvPr/>
        </p:nvSpPr>
        <p:spPr>
          <a:xfrm>
            <a:off x="3168000" y="5282280"/>
            <a:ext cx="0" cy="261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6" name="Line 36"/>
          <p:cNvSpPr/>
          <p:nvPr/>
        </p:nvSpPr>
        <p:spPr>
          <a:xfrm>
            <a:off x="6264000" y="3456000"/>
            <a:ext cx="0" cy="1161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7" name="Line 37"/>
          <p:cNvSpPr/>
          <p:nvPr/>
        </p:nvSpPr>
        <p:spPr>
          <a:xfrm>
            <a:off x="7920000" y="3456000"/>
            <a:ext cx="0" cy="1161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8" name="Line 38"/>
          <p:cNvSpPr/>
          <p:nvPr/>
        </p:nvSpPr>
        <p:spPr>
          <a:xfrm>
            <a:off x="6048000" y="5472000"/>
            <a:ext cx="2232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9" name="Line 39"/>
          <p:cNvSpPr/>
          <p:nvPr/>
        </p:nvSpPr>
        <p:spPr>
          <a:xfrm>
            <a:off x="6192000" y="5256000"/>
            <a:ext cx="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0" name="Line 40"/>
          <p:cNvSpPr/>
          <p:nvPr/>
        </p:nvSpPr>
        <p:spPr>
          <a:xfrm>
            <a:off x="7920000" y="5256000"/>
            <a:ext cx="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1" name="Line 41"/>
          <p:cNvSpPr/>
          <p:nvPr/>
        </p:nvSpPr>
        <p:spPr>
          <a:xfrm>
            <a:off x="6048000" y="5472000"/>
            <a:ext cx="0" cy="153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2" name="Line 42"/>
          <p:cNvSpPr/>
          <p:nvPr/>
        </p:nvSpPr>
        <p:spPr>
          <a:xfrm>
            <a:off x="7200000" y="5472000"/>
            <a:ext cx="0" cy="153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3" name="Line 43"/>
          <p:cNvSpPr/>
          <p:nvPr/>
        </p:nvSpPr>
        <p:spPr>
          <a:xfrm>
            <a:off x="8280000" y="5472000"/>
            <a:ext cx="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Рівні секретності інфомації</a:t>
            </a:r>
            <a:endParaRPr/>
          </a:p>
        </p:txBody>
      </p:sp>
      <p:graphicFrame>
        <p:nvGraphicFramePr>
          <p:cNvPr id="135" name="Table 2"/>
          <p:cNvGraphicFramePr/>
          <p:nvPr/>
        </p:nvGraphicFramePr>
        <p:xfrm>
          <a:off x="504000" y="1800000"/>
          <a:ext cx="9071640" cy="2099160"/>
        </p:xfrm>
        <a:graphic>
          <a:graphicData uri="http://schemas.openxmlformats.org/drawingml/2006/table">
            <a:tbl>
              <a:tblPr/>
              <a:tblGrid>
                <a:gridCol w="4536000"/>
                <a:gridCol w="4536000"/>
              </a:tblGrid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ru-RU">
                          <a:latin typeface="Arial"/>
                        </a:rPr>
                        <a:t>Україна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ru-RU">
                          <a:latin typeface="Arial"/>
                        </a:rPr>
                        <a:t>Світ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Відкрита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Unclassified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Для службового користування (ДСК)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Sensitive but Unclassified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Таємна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Secret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Цілком таємна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Top Secret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Особливої важливості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6" name="TextShape 3"/>
          <p:cNvSpPr txBox="1"/>
          <p:nvPr/>
        </p:nvSpPr>
        <p:spPr>
          <a:xfrm>
            <a:off x="720000" y="4032000"/>
            <a:ext cx="8640000" cy="23940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ru-RU" u="sng">
                <a:latin typeface="Arial"/>
              </a:rPr>
              <a:t>ДСК</a:t>
            </a:r>
            <a:r>
              <a:rPr lang="ru-RU">
                <a:latin typeface="Arial"/>
              </a:rPr>
              <a:t> — індивідуальні дані працівників; телефонні довідники підприємств; зарплати працівників; джерела та структура прибутку; вхідні ціни тощо;</a:t>
            </a:r>
            <a:endParaRPr/>
          </a:p>
          <a:p>
            <a:r>
              <a:rPr b="1" lang="ru-RU" u="sng">
                <a:latin typeface="Arial"/>
              </a:rPr>
              <a:t>Таємна</a:t>
            </a:r>
            <a:r>
              <a:rPr lang="ru-RU">
                <a:latin typeface="Arial"/>
              </a:rPr>
              <a:t> — технологія виробництва військової техніки та її компонентів; стратегічні й тактичні плани військ та підрозділів тощо;</a:t>
            </a:r>
            <a:endParaRPr/>
          </a:p>
          <a:p>
            <a:r>
              <a:rPr b="1" lang="ru-RU" u="sng">
                <a:latin typeface="Arial"/>
              </a:rPr>
              <a:t>Цілком таємна</a:t>
            </a:r>
            <a:r>
              <a:rPr lang="ru-RU">
                <a:latin typeface="Arial"/>
              </a:rPr>
              <a:t> — детальні тактико-технічні дані передової військової техніки; плани розгортання військ; стратегічні політичні плани парламентських партій, фракцій тощо;</a:t>
            </a:r>
            <a:endParaRPr/>
          </a:p>
          <a:p>
            <a:r>
              <a:rPr b="1" lang="ru-RU" u="sng">
                <a:latin typeface="Arial"/>
              </a:rPr>
              <a:t>Особливої важливості</a:t>
            </a:r>
            <a:r>
              <a:rPr lang="ru-RU">
                <a:latin typeface="Arial"/>
              </a:rPr>
              <a:t> — детальні дані перепису населення; стратегічні плани Генерального штабу Збройних сил; стратегічні плани уряду тощо.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3600">
                <a:latin typeface="Arial"/>
              </a:rPr>
              <a:t>Джерела загроз інформації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graphicFrame>
        <p:nvGraphicFramePr>
          <p:cNvPr id="139" name="Table 3"/>
          <p:cNvGraphicFramePr/>
          <p:nvPr/>
        </p:nvGraphicFramePr>
        <p:xfrm>
          <a:off x="1609200" y="1785960"/>
          <a:ext cx="6669720" cy="4932360"/>
        </p:xfrm>
        <a:graphic>
          <a:graphicData uri="http://schemas.openxmlformats.org/drawingml/2006/table">
            <a:tbl>
              <a:tblPr/>
              <a:tblGrid>
                <a:gridCol w="862560"/>
                <a:gridCol w="2886840"/>
                <a:gridCol w="2920680"/>
              </a:tblGrid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ru-RU">
                          <a:latin typeface="Arial"/>
                        </a:rPr>
                        <a:t>№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ru-RU">
                          <a:latin typeface="Arial"/>
                        </a:rPr>
                        <a:t>Джерела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ru-RU">
                          <a:latin typeface="Arial"/>
                        </a:rPr>
                        <a:t>Мотивація</a:t>
                      </a:r>
                      <a:endParaRPr/>
                    </a:p>
                  </a:txBody>
                  <a:tcPr/>
                </a:tc>
              </a:tr>
              <a:tr h="69336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Інші держави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Політичні переваги;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Економічні переваги;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Військові переваги</a:t>
                      </a:r>
                      <a:endParaRPr/>
                    </a:p>
                  </a:txBody>
                  <a:tcPr/>
                </a:tc>
              </a:tr>
              <a:tr h="69336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Конкуренти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Переваги у конкурентній боротьбі;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Економічні переваги.</a:t>
                      </a:r>
                      <a:endParaRPr/>
                    </a:p>
                  </a:txBody>
                  <a:tcPr/>
                </a:tc>
              </a:tr>
              <a:tr h="49356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Фізичні особи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Самоствердження;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Гроші.</a:t>
                      </a:r>
                      <a:endParaRPr/>
                    </a:p>
                  </a:txBody>
                  <a:tcPr/>
                </a:tc>
              </a:tr>
              <a:tr h="49356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Політичні партії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Політичні переваги;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Боротьба за владу</a:t>
                      </a:r>
                      <a:endParaRPr/>
                    </a:p>
                  </a:txBody>
                  <a:tcPr/>
                </a:tc>
              </a:tr>
              <a:tr h="49356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Злочинні угрупування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Нанесення шкоди;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400">
                          <a:latin typeface="Arial"/>
                        </a:rPr>
                        <a:t>Економічні переваги</a:t>
                      </a:r>
                      <a:endParaRPr/>
                    </a:p>
                  </a:txBody>
                  <a:tcPr/>
                </a:tc>
              </a:tr>
              <a:tr h="64692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Персонал (помилки)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Образа;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Зрада;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Примушення...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Стихійні лиха, катастрофи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462600"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ru-RU">
                          <a:latin typeface="Arial"/>
                        </a:rPr>
                        <a:t>Теракти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Нанесення шкоди;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ru-RU" sz="1300">
                          <a:latin typeface="Arial"/>
                        </a:rPr>
                        <a:t>Політичні, економічні та інші...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