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62" r:id="rId6"/>
    <p:sldId id="263" r:id="rId7"/>
    <p:sldId id="264" r:id="rId8"/>
    <p:sldId id="259" r:id="rId9"/>
    <p:sldId id="25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659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Міністерство освіти і науки України</a:t>
            </a:r>
          </a:p>
          <a:p>
            <a:pPr algn="ctr">
              <a:lnSpc>
                <a:spcPct val="120000"/>
              </a:lnSpc>
            </a:pP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Чернівецький національний університет імені Юрія </a:t>
            </a:r>
            <a:r>
              <a:rPr lang="uk-UA" b="1" dirty="0" err="1" smtClean="0">
                <a:latin typeface="Segoe UI Light" pitchFamily="34" charset="0"/>
                <a:cs typeface="Segoe UI Light" pitchFamily="34" charset="0"/>
              </a:rPr>
              <a:t>Федьковича</a:t>
            </a:r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Інститут фізико-технічних та 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комп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ютерних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наук</a:t>
            </a:r>
          </a:p>
          <a:p>
            <a:pPr algn="ctr">
              <a:lnSpc>
                <a:spcPct val="120000"/>
              </a:lnSpc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Кафедра математичних проблем управління і кібернетики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uk-UA" sz="2400" b="1" i="1" dirty="0" smtClean="0">
                <a:latin typeface="Segoe UI Light" pitchFamily="34" charset="0"/>
                <a:cs typeface="Segoe UI Light" pitchFamily="34" charset="0"/>
              </a:rPr>
              <a:t>Створення бібліотеки класів для роботи з документами </a:t>
            </a:r>
            <a:r>
              <a:rPr lang="en-US" sz="2400" b="1" i="1" dirty="0" smtClean="0">
                <a:latin typeface="Segoe UI Light" pitchFamily="34" charset="0"/>
                <a:cs typeface="Segoe UI Light" pitchFamily="34" charset="0"/>
              </a:rPr>
              <a:t>Universal 3D</a:t>
            </a:r>
          </a:p>
          <a:p>
            <a:pPr algn="ctr">
              <a:lnSpc>
                <a:spcPct val="150000"/>
              </a:lnSpc>
            </a:pPr>
            <a:r>
              <a:rPr lang="uk-UA" sz="2000" i="1" dirty="0">
                <a:latin typeface="Segoe UI Light" pitchFamily="34" charset="0"/>
                <a:cs typeface="Segoe UI Light" pitchFamily="34" charset="0"/>
              </a:rPr>
              <a:t>к</a:t>
            </a:r>
            <a:r>
              <a:rPr lang="uk-UA" sz="2000" i="1" dirty="0" smtClean="0">
                <a:latin typeface="Segoe UI Light" pitchFamily="34" charset="0"/>
                <a:cs typeface="Segoe UI Light" pitchFamily="34" charset="0"/>
              </a:rPr>
              <a:t>урсова робота ОР </a:t>
            </a:r>
            <a:r>
              <a:rPr lang="en-US" sz="2000" i="1" dirty="0" smtClean="0">
                <a:latin typeface="Segoe UI Light" pitchFamily="34" charset="0"/>
                <a:cs typeface="Segoe UI Light" pitchFamily="34" charset="0"/>
              </a:rPr>
              <a:t>“</a:t>
            </a:r>
            <a:r>
              <a:rPr lang="uk-UA" sz="2000" i="1" dirty="0" smtClean="0">
                <a:latin typeface="Segoe UI Light" pitchFamily="34" charset="0"/>
                <a:cs typeface="Segoe UI Light" pitchFamily="34" charset="0"/>
              </a:rPr>
              <a:t>Бакалавр</a:t>
            </a:r>
            <a:r>
              <a:rPr lang="en-US" sz="2000" i="1" dirty="0" smtClean="0">
                <a:latin typeface="Segoe UI Light" pitchFamily="34" charset="0"/>
                <a:cs typeface="Segoe UI Light" pitchFamily="34" charset="0"/>
              </a:rPr>
              <a:t>”</a:t>
            </a:r>
            <a:endParaRPr lang="uk-UA" sz="2000" i="1" dirty="0" smtClean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студента 341 групи </a:t>
            </a:r>
            <a:r>
              <a:rPr lang="uk-UA" b="1" i="1" dirty="0" err="1" smtClean="0">
                <a:latin typeface="Segoe UI Light" pitchFamily="34" charset="0"/>
                <a:cs typeface="Segoe UI Light" pitchFamily="34" charset="0"/>
              </a:rPr>
              <a:t>Бужака</a:t>
            </a: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 Андрія Васильовича</a:t>
            </a:r>
          </a:p>
          <a:p>
            <a:pPr algn="ctr">
              <a:lnSpc>
                <a:spcPct val="150000"/>
              </a:lnSpc>
            </a:pP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керівник: доц. </a:t>
            </a:r>
            <a:r>
              <a:rPr lang="uk-UA" b="1" i="1" dirty="0" err="1" smtClean="0">
                <a:latin typeface="Segoe UI Light" pitchFamily="34" charset="0"/>
                <a:cs typeface="Segoe UI Light" pitchFamily="34" charset="0"/>
              </a:rPr>
              <a:t>Лазорик</a:t>
            </a: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 В.В.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Чернівці - 2019</a:t>
            </a:r>
          </a:p>
        </p:txBody>
      </p:sp>
    </p:spTree>
    <p:extLst>
      <p:ext uri="{BB962C8B-B14F-4D97-AF65-F5344CB8AC3E}">
        <p14:creationId xmlns:p14="http://schemas.microsoft.com/office/powerpoint/2010/main" val="8438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Постановка задачі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	Завданням курсової роботи було </a:t>
            </a:r>
            <a:r>
              <a:rPr lang="ru-RU" dirty="0" err="1" smtClean="0">
                <a:latin typeface="Segoe UI Light" pitchFamily="34" charset="0"/>
                <a:cs typeface="Segoe UI Light" pitchFamily="34" charset="0"/>
              </a:rPr>
              <a:t>створення</a:t>
            </a:r>
            <a:r>
              <a:rPr lang="ru-RU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ru-RU" dirty="0" err="1" smtClean="0">
                <a:latin typeface="Segoe UI Light" pitchFamily="34" charset="0"/>
                <a:cs typeface="Segoe UI Light" pitchFamily="34" charset="0"/>
              </a:rPr>
              <a:t>бібліотеки</a:t>
            </a:r>
            <a:r>
              <a:rPr lang="ru-RU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ru-RU" dirty="0" err="1" smtClean="0">
                <a:latin typeface="Segoe UI Light" pitchFamily="34" charset="0"/>
                <a:cs typeface="Segoe UI Light" pitchFamily="34" charset="0"/>
              </a:rPr>
              <a:t>класів</a:t>
            </a:r>
            <a:r>
              <a:rPr lang="ru-RU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ru-RU" dirty="0">
                <a:latin typeface="Segoe UI Light" pitchFamily="34" charset="0"/>
                <a:cs typeface="Segoe UI Light" pitchFamily="34" charset="0"/>
              </a:rPr>
              <a:t>для </a:t>
            </a:r>
            <a:r>
              <a:rPr lang="ru-RU" dirty="0" err="1">
                <a:latin typeface="Segoe UI Light" pitchFamily="34" charset="0"/>
                <a:cs typeface="Segoe UI Light" pitchFamily="34" charset="0"/>
              </a:rPr>
              <a:t>роботи</a:t>
            </a:r>
            <a:r>
              <a:rPr lang="ru-RU" dirty="0">
                <a:latin typeface="Segoe UI Light" pitchFamily="34" charset="0"/>
                <a:cs typeface="Segoe UI Light" pitchFamily="34" charset="0"/>
              </a:rPr>
              <a:t> з </a:t>
            </a:r>
            <a:r>
              <a:rPr lang="ru-RU" dirty="0" smtClean="0">
                <a:latin typeface="Segoe UI Light" pitchFamily="34" charset="0"/>
                <a:cs typeface="Segoe UI Light" pitchFamily="34" charset="0"/>
              </a:rPr>
              <a:t>файлами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формату 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Universal 3D. 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Розроблений проект повинен представляти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інструмент, що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надає наступні можливості: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побудова документу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U3D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з компонентів тривимірного 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єкта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зчитування даних про тривимірний 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єкт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із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U3D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файлу в екземпляр розробленого класу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єднання двох документів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U3D;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трансформація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3D-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єктів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документу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редагування окремих властивостей компонентів побудованого документу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коректне збереження 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файла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у форматі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Universal 3D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та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3D PDF.</a:t>
            </a:r>
            <a:endParaRPr lang="uk-UA" i="1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Segoe UI Light" pitchFamily="34" charset="0"/>
                <a:cs typeface="Segoe UI Light" pitchFamily="34" charset="0"/>
              </a:rPr>
              <a:t>Про </a:t>
            </a: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формат 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Universal 3D</a:t>
            </a:r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Серед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невеликої кількості існуючих поширених відкритих форматів 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3D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даних (наприклад </a:t>
            </a:r>
            <a:r>
              <a:rPr lang="en-US" b="1" dirty="0">
                <a:latin typeface="Segoe UI Light" pitchFamily="34" charset="0"/>
                <a:cs typeface="Segoe UI Light" pitchFamily="34" charset="0"/>
              </a:rPr>
              <a:t>OBJ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b="1" dirty="0">
                <a:latin typeface="Segoe UI Light" pitchFamily="34" charset="0"/>
                <a:cs typeface="Segoe UI Light" pitchFamily="34" charset="0"/>
              </a:rPr>
              <a:t>STL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b="1" dirty="0">
                <a:latin typeface="Segoe UI Light" pitchFamily="34" charset="0"/>
                <a:cs typeface="Segoe UI Light" pitchFamily="34" charset="0"/>
              </a:rPr>
              <a:t>COLLADA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b="1" dirty="0">
                <a:latin typeface="Segoe UI Light" pitchFamily="34" charset="0"/>
                <a:cs typeface="Segoe UI Light" pitchFamily="34" charset="0"/>
              </a:rPr>
              <a:t>3D XML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b="1" dirty="0" err="1" smtClean="0">
                <a:latin typeface="Segoe UI Light" pitchFamily="34" charset="0"/>
                <a:cs typeface="Segoe UI Light" pitchFamily="34" charset="0"/>
              </a:rPr>
              <a:t>glTF</a:t>
            </a: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)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, формат </a:t>
            </a:r>
            <a:r>
              <a:rPr lang="en-US" b="1" dirty="0">
                <a:latin typeface="Segoe UI Light" pitchFamily="34" charset="0"/>
                <a:cs typeface="Segoe UI Light" pitchFamily="34" charset="0"/>
              </a:rPr>
              <a:t>Universal 3D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вирізняється рядом властивостей, що забезпечують зручність і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ефективність роботи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при його використанні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підтримує 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збереження у стисненому форматі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підтримує всі необхідні компоненти для сучасного представлення    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3D-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єктів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  <a:endParaRPr lang="uk-UA" i="1" dirty="0" smtClean="0">
              <a:latin typeface="Segoe UI Light" pitchFamily="34" charset="0"/>
              <a:cs typeface="Segoe UI Light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може бути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легко переглянутий, наприклад в безкоштовній  популярній програмі </a:t>
            </a:r>
            <a:r>
              <a:rPr lang="en-US" b="1" i="1" dirty="0" smtClean="0">
                <a:latin typeface="Segoe UI Light" pitchFamily="34" charset="0"/>
                <a:cs typeface="Segoe UI Light" pitchFamily="34" charset="0"/>
              </a:rPr>
              <a:t>Adobe Acrobat Reader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(після 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запакування в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PDF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), або переглядачами </a:t>
            </a:r>
            <a:r>
              <a:rPr lang="en-US" b="1" i="1" dirty="0" smtClean="0">
                <a:latin typeface="Segoe UI Light" pitchFamily="34" charset="0"/>
                <a:cs typeface="Segoe UI Light" pitchFamily="34" charset="0"/>
              </a:rPr>
              <a:t>SAP 3D Visual Enterprise Viewer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чи </a:t>
            </a:r>
            <a:r>
              <a:rPr lang="en-US" b="1" i="1" dirty="0" smtClean="0">
                <a:latin typeface="Segoe UI Light" pitchFamily="34" charset="0"/>
                <a:cs typeface="Segoe UI Light" pitchFamily="34" charset="0"/>
              </a:rPr>
              <a:t>Tetra4D Reviewer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74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Структура класів бібліотеки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</p:txBody>
      </p:sp>
      <p:grpSp>
        <p:nvGrpSpPr>
          <p:cNvPr id="3" name="Групувати 2"/>
          <p:cNvGrpSpPr/>
          <p:nvPr/>
        </p:nvGrpSpPr>
        <p:grpSpPr>
          <a:xfrm>
            <a:off x="683568" y="617783"/>
            <a:ext cx="2761481" cy="6200775"/>
            <a:chOff x="3203848" y="641177"/>
            <a:chExt cx="2761481" cy="62007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641177"/>
              <a:ext cx="2752725" cy="428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2129" y="4927427"/>
              <a:ext cx="2743200" cy="191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912" y="1111970"/>
            <a:ext cx="5210175" cy="444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 зі стрілкою 4"/>
          <p:cNvCxnSpPr/>
          <p:nvPr/>
        </p:nvCxnSpPr>
        <p:spPr>
          <a:xfrm flipV="1">
            <a:off x="2267744" y="5661248"/>
            <a:ext cx="18722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2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Побудова 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U3D </a:t>
            </a: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документу та збереження у файл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60853"/>
            <a:ext cx="3381982" cy="31644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806105"/>
            <a:ext cx="7704857" cy="20468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4949"/>
            <a:ext cx="3799137" cy="23003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8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Зчитування даних з 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U3D </a:t>
            </a: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файлу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64904"/>
            <a:ext cx="3154740" cy="35859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908720"/>
            <a:ext cx="5247456" cy="3903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45378"/>
            <a:ext cx="5256584" cy="11022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9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Об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єднання двох документів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 smtClean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0783"/>
            <a:ext cx="7604696" cy="26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99" y="2591223"/>
            <a:ext cx="3678733" cy="356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932" y="3356992"/>
            <a:ext cx="34290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1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Висновки</a:t>
            </a:r>
            <a:endParaRPr lang="en-US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	У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ході виконання курсової роботи була розроблена бібліотека класів для зручної та ефективної роботи в режимі програмного коду з файлами формату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Universal 3D.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uk-UA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Створене програмне забезпечення відповідає всім вимогам. Також розроблено проект-зразок використання бібліотеки для побудови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U3D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документу.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Під час виконання проекту я поглибив свої знання мови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C#,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платформи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.NET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та отримав досвід роботи із сторонніми відкритими пакетами ресурсу 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NuGet.org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, зокрема використав у роботі пакет 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FreeSpire.PDF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.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4740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86</Words>
  <Application>Microsoft Office PowerPoint</Application>
  <PresentationFormat>Екран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0" baseType="lpstr"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U3DSpace</dc:title>
  <dc:creator>Andrii Buzhak</dc:creator>
  <cp:keywords>Library</cp:keywords>
  <cp:lastModifiedBy>Andrii Buzhak</cp:lastModifiedBy>
  <cp:revision>99</cp:revision>
  <dcterms:created xsi:type="dcterms:W3CDTF">2019-05-06T19:51:32Z</dcterms:created>
  <dcterms:modified xsi:type="dcterms:W3CDTF">2019-05-07T11:17:17Z</dcterms:modified>
  <cp:category>C#</cp:category>
</cp:coreProperties>
</file>