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4" r:id="rId12"/>
    <p:sldId id="283" r:id="rId13"/>
    <p:sldId id="284" r:id="rId14"/>
    <p:sldId id="265" r:id="rId15"/>
    <p:sldId id="276" r:id="rId16"/>
    <p:sldId id="277" r:id="rId17"/>
    <p:sldId id="286" r:id="rId18"/>
    <p:sldId id="287" r:id="rId19"/>
    <p:sldId id="279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6"/>
    <p:restoredTop sz="86823" autoAdjust="0"/>
  </p:normalViewPr>
  <p:slideViewPr>
    <p:cSldViewPr snapToGrid="0">
      <p:cViewPr varScale="1">
        <p:scale>
          <a:sx n="76" d="100"/>
          <a:sy n="76" d="100"/>
        </p:scale>
        <p:origin x="1090" y="53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FE601-5181-450E-B942-B180A8E047F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AF0F4-11AB-41F7-A8D0-0305E8525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1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조건:</a:t>
            </a:r>
          </a:p>
          <a:p>
            <a:pPr>
              <a:defRPr lang="ko-KR" altLang="en-US"/>
            </a:pPr>
            <a:r>
              <a:rPr lang="ko-KR" altLang="en-US" dirty="0" smtClean="0"/>
              <a:t>기간 1년</a:t>
            </a:r>
          </a:p>
          <a:p>
            <a:pPr>
              <a:defRPr lang="ko-KR" altLang="en-US"/>
            </a:pPr>
            <a:r>
              <a:rPr lang="ko-KR" altLang="en-US" dirty="0" smtClean="0"/>
              <a:t>자본 1억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코드는 하나로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1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볼린저</a:t>
            </a:r>
            <a:r>
              <a:rPr lang="ko-KR" altLang="en-US" sz="1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매수/매도 전략은 </a:t>
            </a:r>
            <a:r>
              <a:rPr lang="ko-KR" altLang="en-US" sz="1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차트보고</a:t>
            </a:r>
            <a:r>
              <a:rPr lang="ko-KR" altLang="en-US" sz="1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말로하기</a:t>
            </a:r>
            <a:endParaRPr lang="ko-KR" altLang="en-US" sz="12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dirty="0" smtClean="0"/>
              <a:t>수익률 결과 같이 나타내기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8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코드는 하나로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종합 차트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바로 띄우고 수익률  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하이텍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4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종합 차트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바로 띄우고 수익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종합 차트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바로 띄우고 수익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28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종합 차트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바로 띄우고 수익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None/>
              <a:defRPr lang="ko-KR" altLang="en-US"/>
            </a:pPr>
            <a:r>
              <a:rPr lang="ko" altLang="ko-KR" dirty="0" smtClean="0"/>
              <a:t>종목 선정</a:t>
            </a:r>
            <a:r>
              <a:rPr lang="ko-KR" altLang="en-US" dirty="0" smtClean="0"/>
              <a:t> 이유</a:t>
            </a:r>
          </a:p>
          <a:p>
            <a:pPr marL="0" lvl="0" indent="0" algn="l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None/>
              <a:defRPr lang="ko-KR" altLang="en-US"/>
            </a:pPr>
            <a:r>
              <a:rPr lang="ko" altLang="ko-KR" dirty="0" smtClean="0"/>
              <a:t>안정적인 투자를 위해 </a:t>
            </a:r>
          </a:p>
          <a:p>
            <a:pPr marL="0" lvl="0" indent="0" algn="l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None/>
              <a:defRPr lang="ko-KR" altLang="en-US"/>
            </a:pPr>
            <a:r>
              <a:rPr lang="ko" altLang="ko-KR" dirty="0" smtClean="0"/>
              <a:t>저평가된 우량주 위주로 선정</a:t>
            </a:r>
          </a:p>
          <a:p>
            <a:pPr marL="0" lvl="0" indent="0" algn="l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None/>
              <a:defRPr lang="ko-KR" altLang="en-US"/>
            </a:pPr>
            <a:endParaRPr lang="ko" altLang="ko-KR" dirty="0" smtClean="0"/>
          </a:p>
          <a:p>
            <a:pPr marL="0" lvl="0" indent="0" algn="l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dirty="0" smtClean="0"/>
              <a:t>각 조건의 용어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8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왼쪽이 </a:t>
            </a:r>
            <a:r>
              <a:rPr lang="ko-KR" altLang="en-US" dirty="0" err="1" smtClean="0"/>
              <a:t>중첩조건</a:t>
            </a:r>
            <a:endParaRPr lang="ko-KR" altLang="en-US" dirty="0" smtClean="0"/>
          </a:p>
          <a:p>
            <a:pPr>
              <a:defRPr lang="ko-KR" altLang="en-US"/>
            </a:pPr>
            <a:r>
              <a:rPr lang="ko-KR" altLang="en-US" dirty="0" smtClean="0"/>
              <a:t>오른쪽이 단독 조건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1순위 빼고 </a:t>
            </a:r>
            <a:r>
              <a:rPr lang="ko-KR" altLang="en-US" dirty="0" err="1" smtClean="0"/>
              <a:t>차순위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한 이유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2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투자 방법 및 지표 보는 방법 설명</a:t>
            </a:r>
          </a:p>
          <a:p>
            <a:pPr>
              <a:defRPr lang="ko-KR" altLang="en-US"/>
            </a:pPr>
            <a:r>
              <a:rPr lang="ko-KR" altLang="en-US" dirty="0" smtClean="0"/>
              <a:t>2. 특정 고점/저점에서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이후에 투자하는 이유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1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1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볼린저</a:t>
            </a:r>
            <a:r>
              <a:rPr lang="ko-KR" altLang="en-US" sz="1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매수/매도 전략은 </a:t>
            </a:r>
            <a:r>
              <a:rPr lang="ko-KR" altLang="en-US" sz="1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차트보고</a:t>
            </a:r>
            <a:r>
              <a:rPr lang="ko-KR" altLang="en-US" sz="1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말로하기</a:t>
            </a:r>
            <a:endParaRPr lang="ko-KR" altLang="en-US" sz="12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dirty="0" smtClean="0"/>
              <a:t>수익률 결과 같이 나타내기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4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코드는 하나로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5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투자 방법 및 지표 보는 방법 설명</a:t>
            </a:r>
          </a:p>
          <a:p>
            <a:pPr>
              <a:defRPr lang="ko-KR" altLang="en-US"/>
            </a:pPr>
            <a:r>
              <a:rPr lang="ko-KR" altLang="en-US" dirty="0" smtClean="0"/>
              <a:t>2. 특정 고점/저점에서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이후에 투자하는 이유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5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하이텍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(3/8)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11,650 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(8/29)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14,650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25.75%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(3/7)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15,000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(9/24)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18,000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보조지표를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매수매도의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기준으로 삼더라도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동안 그 기준에 적합한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매수매도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타이밍이 몇 번 올지 모르기 때문에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처음으로 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지표기준을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만족한 때에 일괄적으로 매수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매도함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종가가 가장 낮을 때 매수해서 가장 높을 때 매도하는 것이 수익률을 내기 위한 최적의 방안이겠지만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 데이터를 바탕으로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전의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일봉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그래프들을 그려본 결과 시기별로 종가의 등락이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불규칙함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AF0F4-11AB-41F7-A8D0-0305E85255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8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5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1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0" y="3301026"/>
            <a:ext cx="4685091" cy="3188766"/>
            <a:chOff x="6315075" y="2101313"/>
            <a:chExt cx="1428238" cy="972087"/>
          </a:xfrm>
        </p:grpSpPr>
        <p:sp>
          <p:nvSpPr>
            <p:cNvPr id="31" name="자유형: 도형 30"/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>
                <a:gd name="connsiteX0" fmla="*/ 568325 w 568325"/>
                <a:gd name="connsiteY0" fmla="*/ 0 h 409575"/>
                <a:gd name="connsiteX1" fmla="*/ 406400 w 568325"/>
                <a:gd name="connsiteY1" fmla="*/ 6350 h 409575"/>
                <a:gd name="connsiteX2" fmla="*/ 0 w 56832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325" h="409575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>
                <a:gd name="connsiteX0" fmla="*/ 298450 w 298450"/>
                <a:gd name="connsiteY0" fmla="*/ 0 h 130175"/>
                <a:gd name="connsiteX1" fmla="*/ 139700 w 298450"/>
                <a:gd name="connsiteY1" fmla="*/ 6350 h 130175"/>
                <a:gd name="connsiteX2" fmla="*/ 0 w 298450"/>
                <a:gd name="connsiteY2" fmla="*/ 130175 h 130175"/>
                <a:gd name="connsiteX0" fmla="*/ 300831 w 300831"/>
                <a:gd name="connsiteY0" fmla="*/ 3175 h 123825"/>
                <a:gd name="connsiteX1" fmla="*/ 139700 w 300831"/>
                <a:gd name="connsiteY1" fmla="*/ 0 h 123825"/>
                <a:gd name="connsiteX2" fmla="*/ 0 w 300831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31" h="123825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>
                <a:gd name="connsiteX0" fmla="*/ 0 w 958850"/>
                <a:gd name="connsiteY0" fmla="*/ 0 h 0"/>
                <a:gd name="connsiteX1" fmla="*/ 958850 w 958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>
                <a:gd name="connsiteX0" fmla="*/ 0 w 88900"/>
                <a:gd name="connsiteY0" fmla="*/ 85725 h 85725"/>
                <a:gd name="connsiteX1" fmla="*/ 88900 w 88900"/>
                <a:gd name="connsiteY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900" h="85725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>
                <a:gd name="connsiteX0" fmla="*/ 0 w 1187450"/>
                <a:gd name="connsiteY0" fmla="*/ 53975 h 92075"/>
                <a:gd name="connsiteX1" fmla="*/ 41275 w 1187450"/>
                <a:gd name="connsiteY1" fmla="*/ 0 h 92075"/>
                <a:gd name="connsiteX2" fmla="*/ 898525 w 1187450"/>
                <a:gd name="connsiteY2" fmla="*/ 6350 h 92075"/>
                <a:gd name="connsiteX3" fmla="*/ 996950 w 1187450"/>
                <a:gd name="connsiteY3" fmla="*/ 92075 h 92075"/>
                <a:gd name="connsiteX4" fmla="*/ 1187450 w 1187450"/>
                <a:gd name="connsiteY4" fmla="*/ 92075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450" h="92075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>
                <a:gd name="connsiteX0" fmla="*/ 0 w 688975"/>
                <a:gd name="connsiteY0" fmla="*/ 79375 h 79375"/>
                <a:gd name="connsiteX1" fmla="*/ 82550 w 688975"/>
                <a:gd name="connsiteY1" fmla="*/ 3175 h 79375"/>
                <a:gd name="connsiteX2" fmla="*/ 688975 w 688975"/>
                <a:gd name="connsiteY2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975" h="79375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>
                <a:gd name="connsiteX0" fmla="*/ 0 w 1393825"/>
                <a:gd name="connsiteY0" fmla="*/ 0 h 196850"/>
                <a:gd name="connsiteX1" fmla="*/ 730250 w 1393825"/>
                <a:gd name="connsiteY1" fmla="*/ 0 h 196850"/>
                <a:gd name="connsiteX2" fmla="*/ 911225 w 1393825"/>
                <a:gd name="connsiteY2" fmla="*/ 196850 h 196850"/>
                <a:gd name="connsiteX3" fmla="*/ 1250950 w 1393825"/>
                <a:gd name="connsiteY3" fmla="*/ 193675 h 196850"/>
                <a:gd name="connsiteX4" fmla="*/ 1393825 w 1393825"/>
                <a:gd name="connsiteY4" fmla="*/ 4127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825" h="19685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>
                <a:gd name="connsiteX0" fmla="*/ 0 w 898525"/>
                <a:gd name="connsiteY0" fmla="*/ 107950 h 107950"/>
                <a:gd name="connsiteX1" fmla="*/ 98425 w 898525"/>
                <a:gd name="connsiteY1" fmla="*/ 9525 h 107950"/>
                <a:gd name="connsiteX2" fmla="*/ 593725 w 898525"/>
                <a:gd name="connsiteY2" fmla="*/ 0 h 107950"/>
                <a:gd name="connsiteX3" fmla="*/ 688975 w 898525"/>
                <a:gd name="connsiteY3" fmla="*/ 95250 h 107950"/>
                <a:gd name="connsiteX4" fmla="*/ 898525 w 898525"/>
                <a:gd name="connsiteY4" fmla="*/ 984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5" h="10795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702077" y="4648526"/>
            <a:ext cx="5514636" cy="2210171"/>
            <a:chOff x="8815106" y="2463798"/>
            <a:chExt cx="1259169" cy="504653"/>
          </a:xfrm>
        </p:grpSpPr>
        <p:sp>
          <p:nvSpPr>
            <p:cNvPr id="28" name="자유형: 도형 27"/>
            <p:cNvSpPr/>
            <p:nvPr/>
          </p:nvSpPr>
          <p:spPr>
            <a:xfrm>
              <a:off x="9034463" y="2483644"/>
              <a:ext cx="1027113" cy="116681"/>
            </a:xfrm>
            <a:custGeom>
              <a:avLst/>
              <a:gdLst>
                <a:gd name="connsiteX0" fmla="*/ 0 w 1031875"/>
                <a:gd name="connsiteY0" fmla="*/ 0 h 123825"/>
                <a:gd name="connsiteX1" fmla="*/ 228600 w 1031875"/>
                <a:gd name="connsiteY1" fmla="*/ 9525 h 123825"/>
                <a:gd name="connsiteX2" fmla="*/ 355600 w 1031875"/>
                <a:gd name="connsiteY2" fmla="*/ 123825 h 123825"/>
                <a:gd name="connsiteX3" fmla="*/ 1031875 w 1031875"/>
                <a:gd name="connsiteY3" fmla="*/ 123825 h 123825"/>
                <a:gd name="connsiteX0" fmla="*/ 0 w 1029494"/>
                <a:gd name="connsiteY0" fmla="*/ 7144 h 114300"/>
                <a:gd name="connsiteX1" fmla="*/ 226219 w 1029494"/>
                <a:gd name="connsiteY1" fmla="*/ 0 h 114300"/>
                <a:gd name="connsiteX2" fmla="*/ 353219 w 1029494"/>
                <a:gd name="connsiteY2" fmla="*/ 114300 h 114300"/>
                <a:gd name="connsiteX3" fmla="*/ 1029494 w 1029494"/>
                <a:gd name="connsiteY3" fmla="*/ 114300 h 114300"/>
                <a:gd name="connsiteX0" fmla="*/ 0 w 1027113"/>
                <a:gd name="connsiteY0" fmla="*/ 0 h 116681"/>
                <a:gd name="connsiteX1" fmla="*/ 223838 w 1027113"/>
                <a:gd name="connsiteY1" fmla="*/ 2381 h 116681"/>
                <a:gd name="connsiteX2" fmla="*/ 350838 w 1027113"/>
                <a:gd name="connsiteY2" fmla="*/ 116681 h 116681"/>
                <a:gd name="connsiteX3" fmla="*/ 1027113 w 10271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113" h="116681">
                  <a:moveTo>
                    <a:pt x="0" y="0"/>
                  </a:moveTo>
                  <a:lnTo>
                    <a:pt x="223838" y="2381"/>
                  </a:lnTo>
                  <a:lnTo>
                    <a:pt x="350838" y="116681"/>
                  </a:lnTo>
                  <a:lnTo>
                    <a:pt x="1027113" y="116681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8848725" y="2651125"/>
              <a:ext cx="1225550" cy="101600"/>
            </a:xfrm>
            <a:custGeom>
              <a:avLst/>
              <a:gdLst>
                <a:gd name="connsiteX0" fmla="*/ 0 w 1225550"/>
                <a:gd name="connsiteY0" fmla="*/ 3175 h 101600"/>
                <a:gd name="connsiteX1" fmla="*/ 361950 w 1225550"/>
                <a:gd name="connsiteY1" fmla="*/ 0 h 101600"/>
                <a:gd name="connsiteX2" fmla="*/ 457200 w 1225550"/>
                <a:gd name="connsiteY2" fmla="*/ 95250 h 101600"/>
                <a:gd name="connsiteX3" fmla="*/ 1225550 w 1225550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550" h="101600">
                  <a:moveTo>
                    <a:pt x="0" y="3175"/>
                  </a:moveTo>
                  <a:lnTo>
                    <a:pt x="361950" y="0"/>
                  </a:lnTo>
                  <a:lnTo>
                    <a:pt x="457200" y="95250"/>
                  </a:lnTo>
                  <a:lnTo>
                    <a:pt x="1225550" y="1016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9080500" y="2794000"/>
              <a:ext cx="295229" cy="174451"/>
            </a:xfrm>
            <a:custGeom>
              <a:avLst/>
              <a:gdLst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606425 w 771525"/>
                <a:gd name="connsiteY2" fmla="*/ 168275 h 339725"/>
                <a:gd name="connsiteX3" fmla="*/ 771525 w 771525"/>
                <a:gd name="connsiteY3" fmla="*/ 339725 h 339725"/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161665 w 771525"/>
                <a:gd name="connsiteY2" fmla="*/ 172625 h 339725"/>
                <a:gd name="connsiteX3" fmla="*/ 771525 w 771525"/>
                <a:gd name="connsiteY3" fmla="*/ 339725 h 339725"/>
                <a:gd name="connsiteX0" fmla="*/ 0 w 177529"/>
                <a:gd name="connsiteY0" fmla="*/ 0 h 189206"/>
                <a:gd name="connsiteX1" fmla="*/ 161925 w 177529"/>
                <a:gd name="connsiteY1" fmla="*/ 171450 h 189206"/>
                <a:gd name="connsiteX2" fmla="*/ 161665 w 177529"/>
                <a:gd name="connsiteY2" fmla="*/ 172625 h 189206"/>
                <a:gd name="connsiteX3" fmla="*/ 161475 w 177529"/>
                <a:gd name="connsiteY3" fmla="*/ 173348 h 189206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161665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214949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51"/>
                <a:gd name="connsiteX1" fmla="*/ 161925 w 295229"/>
                <a:gd name="connsiteY1" fmla="*/ 171450 h 174451"/>
                <a:gd name="connsiteX2" fmla="*/ 214949 w 295229"/>
                <a:gd name="connsiteY2" fmla="*/ 172625 h 174451"/>
                <a:gd name="connsiteX3" fmla="*/ 295229 w 295229"/>
                <a:gd name="connsiteY3" fmla="*/ 174436 h 17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29" h="174451">
                  <a:moveTo>
                    <a:pt x="0" y="0"/>
                  </a:moveTo>
                  <a:lnTo>
                    <a:pt x="161925" y="171450"/>
                  </a:lnTo>
                  <a:cubicBezTo>
                    <a:pt x="161838" y="171842"/>
                    <a:pt x="215036" y="172233"/>
                    <a:pt x="214949" y="172625"/>
                  </a:cubicBezTo>
                  <a:cubicBezTo>
                    <a:pt x="246059" y="176491"/>
                    <a:pt x="219534" y="172745"/>
                    <a:pt x="295229" y="17443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8815106" y="2635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9054563" y="2762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8996082" y="246379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394854" y="320724"/>
            <a:ext cx="5787622" cy="4003144"/>
            <a:chOff x="8616175" y="1057275"/>
            <a:chExt cx="1461275" cy="1010725"/>
          </a:xfrm>
        </p:grpSpPr>
        <p:sp>
          <p:nvSpPr>
            <p:cNvPr id="20" name="자유형: 도형 19"/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>
                <a:gd name="connsiteX0" fmla="*/ 0 w 1431925"/>
                <a:gd name="connsiteY0" fmla="*/ 190500 h 190500"/>
                <a:gd name="connsiteX1" fmla="*/ 158750 w 1431925"/>
                <a:gd name="connsiteY1" fmla="*/ 44450 h 190500"/>
                <a:gd name="connsiteX2" fmla="*/ 695325 w 1431925"/>
                <a:gd name="connsiteY2" fmla="*/ 53975 h 190500"/>
                <a:gd name="connsiteX3" fmla="*/ 793750 w 1431925"/>
                <a:gd name="connsiteY3" fmla="*/ 142875 h 190500"/>
                <a:gd name="connsiteX4" fmla="*/ 1276350 w 1431925"/>
                <a:gd name="connsiteY4" fmla="*/ 146050 h 190500"/>
                <a:gd name="connsiteX5" fmla="*/ 1431925 w 1431925"/>
                <a:gd name="connsiteY5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925" h="19050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>
                <a:gd name="connsiteX0" fmla="*/ 0 w 936625"/>
                <a:gd name="connsiteY0" fmla="*/ 0 h 190500"/>
                <a:gd name="connsiteX1" fmla="*/ 187325 w 936625"/>
                <a:gd name="connsiteY1" fmla="*/ 187325 h 190500"/>
                <a:gd name="connsiteX2" fmla="*/ 936625 w 936625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625" h="19050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>
                <a:gd name="connsiteX0" fmla="*/ 0 w 1209675"/>
                <a:gd name="connsiteY0" fmla="*/ 0 h 82550"/>
                <a:gd name="connsiteX1" fmla="*/ 190500 w 1209675"/>
                <a:gd name="connsiteY1" fmla="*/ 6350 h 82550"/>
                <a:gd name="connsiteX2" fmla="*/ 276225 w 1209675"/>
                <a:gd name="connsiteY2" fmla="*/ 79375 h 82550"/>
                <a:gd name="connsiteX3" fmla="*/ 1139825 w 1209675"/>
                <a:gd name="connsiteY3" fmla="*/ 82550 h 82550"/>
                <a:gd name="connsiteX4" fmla="*/ 1209675 w 1209675"/>
                <a:gd name="connsiteY4" fmla="*/ 158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75" h="8255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>
                <a:gd name="connsiteX0" fmla="*/ 0 w 717550"/>
                <a:gd name="connsiteY0" fmla="*/ 114300 h 117475"/>
                <a:gd name="connsiteX1" fmla="*/ 609600 w 717550"/>
                <a:gd name="connsiteY1" fmla="*/ 117475 h 117475"/>
                <a:gd name="connsiteX2" fmla="*/ 717550 w 717550"/>
                <a:gd name="connsiteY2" fmla="*/ 0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550" h="117475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>
                <a:gd name="connsiteX0" fmla="*/ 0 w 987425"/>
                <a:gd name="connsiteY0" fmla="*/ 25400 h 28575"/>
                <a:gd name="connsiteX1" fmla="*/ 949325 w 987425"/>
                <a:gd name="connsiteY1" fmla="*/ 28575 h 28575"/>
                <a:gd name="connsiteX2" fmla="*/ 987425 w 98742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7425" h="28575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>
                <a:gd name="connsiteX0" fmla="*/ 561975 w 561975"/>
                <a:gd name="connsiteY0" fmla="*/ 0 h 409575"/>
                <a:gd name="connsiteX1" fmla="*/ 165100 w 561975"/>
                <a:gd name="connsiteY1" fmla="*/ 409575 h 409575"/>
                <a:gd name="connsiteX2" fmla="*/ 0 w 56197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409575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>
                <a:gd name="connsiteX0" fmla="*/ 288925 w 288925"/>
                <a:gd name="connsiteY0" fmla="*/ 0 h 139700"/>
                <a:gd name="connsiteX1" fmla="*/ 158750 w 288925"/>
                <a:gd name="connsiteY1" fmla="*/ 139700 h 139700"/>
                <a:gd name="connsiteX2" fmla="*/ 0 w 288925"/>
                <a:gd name="connsiteY2" fmla="*/ 13017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925" h="13970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>
                <a:gd name="connsiteX0" fmla="*/ 127000 w 127000"/>
                <a:gd name="connsiteY0" fmla="*/ 0 h 136525"/>
                <a:gd name="connsiteX1" fmla="*/ 0 w 127000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136525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-23835" y="-10620"/>
            <a:ext cx="5218704" cy="2325715"/>
            <a:chOff x="6322219" y="1028699"/>
            <a:chExt cx="1363124" cy="607476"/>
          </a:xfrm>
        </p:grpSpPr>
        <p:sp>
          <p:nvSpPr>
            <p:cNvPr id="16" name="자유형: 도형 15"/>
            <p:cNvSpPr/>
            <p:nvPr/>
          </p:nvSpPr>
          <p:spPr>
            <a:xfrm>
              <a:off x="6537960" y="1028699"/>
              <a:ext cx="1119664" cy="465773"/>
            </a:xfrm>
            <a:custGeom>
              <a:avLst/>
              <a:gdLst>
                <a:gd name="connsiteX0" fmla="*/ 0 w 1112520"/>
                <a:gd name="connsiteY0" fmla="*/ 0 h 480060"/>
                <a:gd name="connsiteX1" fmla="*/ 205740 w 1112520"/>
                <a:gd name="connsiteY1" fmla="*/ 198120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69633 w 1112520"/>
                <a:gd name="connsiteY2" fmla="*/ 225266 h 480060"/>
                <a:gd name="connsiteX3" fmla="*/ 1112520 w 1112520"/>
                <a:gd name="connsiteY3" fmla="*/ 480060 h 480060"/>
                <a:gd name="connsiteX0" fmla="*/ 0 w 1119664"/>
                <a:gd name="connsiteY0" fmla="*/ 0 h 465773"/>
                <a:gd name="connsiteX1" fmla="*/ 212884 w 1119664"/>
                <a:gd name="connsiteY1" fmla="*/ 224314 h 465773"/>
                <a:gd name="connsiteX2" fmla="*/ 869633 w 1119664"/>
                <a:gd name="connsiteY2" fmla="*/ 225266 h 465773"/>
                <a:gd name="connsiteX3" fmla="*/ 1119664 w 1119664"/>
                <a:gd name="connsiteY3" fmla="*/ 46577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664" h="465773">
                  <a:moveTo>
                    <a:pt x="0" y="0"/>
                  </a:moveTo>
                  <a:lnTo>
                    <a:pt x="212884" y="224314"/>
                  </a:lnTo>
                  <a:lnTo>
                    <a:pt x="869633" y="225266"/>
                  </a:lnTo>
                  <a:lnTo>
                    <a:pt x="1119664" y="465773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6322219" y="1252538"/>
              <a:ext cx="804862" cy="140493"/>
            </a:xfrm>
            <a:custGeom>
              <a:avLst/>
              <a:gdLst>
                <a:gd name="connsiteX0" fmla="*/ 0 w 804862"/>
                <a:gd name="connsiteY0" fmla="*/ 138112 h 140493"/>
                <a:gd name="connsiteX1" fmla="*/ 671512 w 804862"/>
                <a:gd name="connsiteY1" fmla="*/ 140493 h 140493"/>
                <a:gd name="connsiteX2" fmla="*/ 804862 w 804862"/>
                <a:gd name="connsiteY2" fmla="*/ 0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862" h="140493">
                  <a:moveTo>
                    <a:pt x="0" y="138112"/>
                  </a:moveTo>
                  <a:lnTo>
                    <a:pt x="671512" y="140493"/>
                  </a:lnTo>
                  <a:lnTo>
                    <a:pt x="804862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6322219" y="1519238"/>
              <a:ext cx="876300" cy="88106"/>
            </a:xfrm>
            <a:custGeom>
              <a:avLst/>
              <a:gdLst>
                <a:gd name="connsiteX0" fmla="*/ 0 w 876300"/>
                <a:gd name="connsiteY0" fmla="*/ 0 h 88106"/>
                <a:gd name="connsiteX1" fmla="*/ 802481 w 876300"/>
                <a:gd name="connsiteY1" fmla="*/ 4762 h 88106"/>
                <a:gd name="connsiteX2" fmla="*/ 876300 w 876300"/>
                <a:gd name="connsiteY2" fmla="*/ 88106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8106">
                  <a:moveTo>
                    <a:pt x="0" y="0"/>
                  </a:moveTo>
                  <a:lnTo>
                    <a:pt x="802481" y="4762"/>
                  </a:lnTo>
                  <a:lnTo>
                    <a:pt x="876300" y="88106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7491413" y="1042988"/>
              <a:ext cx="154781" cy="150018"/>
            </a:xfrm>
            <a:custGeom>
              <a:avLst/>
              <a:gdLst>
                <a:gd name="connsiteX0" fmla="*/ 0 w 154781"/>
                <a:gd name="connsiteY0" fmla="*/ 0 h 150018"/>
                <a:gd name="connsiteX1" fmla="*/ 154781 w 154781"/>
                <a:gd name="connsiteY1" fmla="*/ 150018 h 15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781" h="150018">
                  <a:moveTo>
                    <a:pt x="0" y="0"/>
                  </a:moveTo>
                  <a:lnTo>
                    <a:pt x="154781" y="15001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7639544" y="118738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7649343" y="1489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7193475" y="1600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1" name="자유형: 도형 140"/>
          <p:cNvSpPr/>
          <p:nvPr/>
        </p:nvSpPr>
        <p:spPr>
          <a:xfrm>
            <a:off x="5780356" y="2130785"/>
            <a:ext cx="639494" cy="639494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78159" y="3063277"/>
            <a:ext cx="5220904" cy="24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모듈_프로젝트2</a:t>
            </a:r>
          </a:p>
          <a:p>
            <a:pPr algn="ctr" latinLnBrk="0">
              <a:lnSpc>
                <a:spcPct val="150000"/>
              </a:lnSpc>
              <a:defRPr lang="ko-KR"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1</a:t>
            </a:r>
            <a:r>
              <a:rPr lang="ko-KR" altLang="en-US" sz="2000" b="1" i="1" kern="0" dirty="0" smtClean="0">
                <a:solidFill>
                  <a:prstClr val="white"/>
                </a:solidFill>
              </a:rPr>
              <a:t>조</a:t>
            </a:r>
            <a:endParaRPr lang="en-US" altLang="ko-KR" sz="20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000" b="1" kern="0" dirty="0" err="1" smtClean="0">
                <a:solidFill>
                  <a:prstClr val="white"/>
                </a:solidFill>
              </a:rPr>
              <a:t>신종유</a:t>
            </a:r>
            <a:r>
              <a:rPr lang="en-US" altLang="ko-KR" sz="2000" b="1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2000" b="1" kern="0" dirty="0" smtClean="0">
                <a:solidFill>
                  <a:prstClr val="white"/>
                </a:solidFill>
              </a:rPr>
              <a:t>최숙희</a:t>
            </a:r>
            <a:r>
              <a:rPr lang="en-US" altLang="ko-KR" sz="2000" b="1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2000" b="1" kern="0" dirty="0" smtClean="0">
                <a:solidFill>
                  <a:prstClr val="white"/>
                </a:solidFill>
              </a:rPr>
              <a:t>민병석</a:t>
            </a:r>
            <a:r>
              <a:rPr lang="en-US" altLang="ko-KR" sz="2000" b="1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2000" b="1" kern="0" dirty="0" smtClean="0">
                <a:solidFill>
                  <a:prstClr val="white"/>
                </a:solidFill>
              </a:rPr>
              <a:t>허현준</a:t>
            </a:r>
            <a:endParaRPr lang="ko-KR" altLang="en-US" sz="2000" b="1" kern="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: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볼린저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밴드 주요 코드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427600"/>
            <a:ext cx="550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2"/>
          <p:cNvSpPr/>
          <p:nvPr/>
        </p:nvSpPr>
        <p:spPr>
          <a:xfrm>
            <a:off x="1455481" y="1494113"/>
            <a:ext cx="9716756" cy="4408780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en-US" altLang="ko-KR" sz="3200" b="1" dirty="0">
                <a:solidFill>
                  <a:srgbClr val="00B0F0"/>
                </a:solidFill>
              </a:rPr>
              <a:t>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RSI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14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일의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상승폭 합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/(14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일 상승폭 합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+ 14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일 하락폭 합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)</a:t>
            </a:r>
            <a:endParaRPr lang="ko-KR" altLang="en-US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RSI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범위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: 0 &lt;= RSI &lt;= 1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>
                <a:solidFill>
                  <a:srgbClr val="00B0F0"/>
                </a:solidFill>
              </a:rPr>
              <a:t>RSI &gt; 0.7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 :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과 매수 국면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매수 적합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)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RSI &lt; 0.3  :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과 매도 국면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매도 적합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)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RSI SIGNAL : RSI 6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일 이동 평균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6" y="238115"/>
            <a:ext cx="735025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: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RSI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05" y="654673"/>
            <a:ext cx="10850379" cy="2646801"/>
          </a:xfrm>
          <a:prstGeom prst="rect">
            <a:avLst/>
          </a:prstGeom>
        </p:spPr>
      </p:pic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RSI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지표 시각화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20" y="3723194"/>
            <a:ext cx="10850379" cy="2485450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20422"/>
              </p:ext>
            </p:extLst>
          </p:nvPr>
        </p:nvGraphicFramePr>
        <p:xfrm>
          <a:off x="4398735" y="3301474"/>
          <a:ext cx="36151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5">
                  <a:extLst>
                    <a:ext uri="{9D8B030D-6E8A-4147-A177-3AD203B41FA5}">
                      <a16:colId xmlns:a16="http://schemas.microsoft.com/office/drawing/2014/main" val="411846795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0612104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84935982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367746820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977226229"/>
                    </a:ext>
                  </a:extLst>
                </a:gridCol>
              </a:tblGrid>
              <a:tr h="932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err="1">
                          <a:effectLst/>
                        </a:rPr>
                        <a:t>하이텍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>
                          <a:effectLst/>
                        </a:rPr>
                        <a:t>매수일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매도일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수익금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>
                          <a:effectLst/>
                        </a:rPr>
                        <a:t>수익률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790914268"/>
                  </a:ext>
                </a:extLst>
              </a:tr>
              <a:tr h="93280"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2019-03-08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2019-08-29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25,740,950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25.75%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6752770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21302"/>
              </p:ext>
            </p:extLst>
          </p:nvPr>
        </p:nvGraphicFramePr>
        <p:xfrm>
          <a:off x="4398734" y="6171748"/>
          <a:ext cx="36151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5">
                  <a:extLst>
                    <a:ext uri="{9D8B030D-6E8A-4147-A177-3AD203B41FA5}">
                      <a16:colId xmlns:a16="http://schemas.microsoft.com/office/drawing/2014/main" val="411846795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0612104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84935982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367746820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977226229"/>
                    </a:ext>
                  </a:extLst>
                </a:gridCol>
              </a:tblGrid>
              <a:tr h="932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err="1">
                          <a:effectLst/>
                        </a:rPr>
                        <a:t>하이텍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>
                          <a:effectLst/>
                        </a:rPr>
                        <a:t>매수일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매도일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수익금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수익률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790914268"/>
                  </a:ext>
                </a:extLst>
              </a:tr>
              <a:tr h="93280"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2019-03-07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2019-09-24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19,988,000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 smtClean="0">
                          <a:effectLst/>
                        </a:rPr>
                        <a:t>20.00%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6752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421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: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RSI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코드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25" y="854395"/>
            <a:ext cx="3476625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41" y="1291932"/>
            <a:ext cx="393382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0" y="3841027"/>
            <a:ext cx="3990975" cy="1028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97" y="4752316"/>
            <a:ext cx="4248150" cy="1038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25" y="5664768"/>
            <a:ext cx="4648200" cy="476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25" y="6025396"/>
            <a:ext cx="1828800" cy="6762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9929" y="230507"/>
            <a:ext cx="7202069" cy="17147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5245" y="1934301"/>
            <a:ext cx="5638800" cy="21431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5245" y="4058816"/>
            <a:ext cx="3905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563080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: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MACD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소개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사각형: 둥근 모서리 2"/>
          <p:cNvSpPr/>
          <p:nvPr/>
        </p:nvSpPr>
        <p:spPr>
          <a:xfrm>
            <a:off x="1647929" y="1642516"/>
            <a:ext cx="9716756" cy="3581340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en-US" altLang="ko-KR" sz="3200" b="1" dirty="0">
                <a:solidFill>
                  <a:srgbClr val="00B0F0"/>
                </a:solidFill>
              </a:rPr>
              <a:t>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MACD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이동평균선의 수렴과 발산을 분석한 보조지표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단기 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이평선이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장기 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이평선에서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멀어지면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발산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>
                <a:solidFill>
                  <a:srgbClr val="00B0F0"/>
                </a:solidFill>
              </a:rPr>
              <a:t>단기 </a:t>
            </a:r>
            <a:r>
              <a:rPr lang="ko-KR" altLang="en-US" sz="2400" b="1" dirty="0" err="1">
                <a:solidFill>
                  <a:srgbClr val="00B0F0"/>
                </a:solidFill>
              </a:rPr>
              <a:t>이평선이</a:t>
            </a:r>
            <a:r>
              <a:rPr lang="ko-KR" altLang="en-US" sz="2400" b="1" dirty="0">
                <a:solidFill>
                  <a:srgbClr val="00B0F0"/>
                </a:solidFill>
              </a:rPr>
              <a:t> 장기 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이평선으로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>
                <a:solidFill>
                  <a:srgbClr val="00B0F0"/>
                </a:solidFill>
              </a:rPr>
              <a:t>가까워지면 </a:t>
            </a:r>
            <a:r>
              <a:rPr lang="en-US" altLang="ko-KR" sz="2400" b="1" dirty="0">
                <a:solidFill>
                  <a:srgbClr val="00B0F0"/>
                </a:solidFill>
              </a:rPr>
              <a:t>(</a:t>
            </a:r>
            <a:r>
              <a:rPr lang="ko-KR" altLang="en-US" sz="2400" b="1" dirty="0">
                <a:solidFill>
                  <a:srgbClr val="00B0F0"/>
                </a:solidFill>
              </a:rPr>
              <a:t>수렴</a:t>
            </a:r>
            <a:r>
              <a:rPr lang="en-US" altLang="ko-KR" sz="2400" b="1" dirty="0">
                <a:solidFill>
                  <a:srgbClr val="00B0F0"/>
                </a:solidFill>
              </a:rPr>
              <a:t>)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발산과 수렴의 반복성을 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이평선의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움직임으로 풀어낸 보조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91" y="791160"/>
            <a:ext cx="10306050" cy="2524786"/>
          </a:xfrm>
          <a:prstGeom prst="rect">
            <a:avLst/>
          </a:prstGeom>
        </p:spPr>
      </p:pic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MACD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지표 시각화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249" y="238115"/>
            <a:ext cx="4695825" cy="695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21" y="3289602"/>
            <a:ext cx="5114925" cy="733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341" y="4098979"/>
            <a:ext cx="1028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: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MACD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코드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62" y="1312822"/>
            <a:ext cx="9296207" cy="47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0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8" y="238115"/>
            <a:ext cx="64719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3단계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지표 종합 검토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하이텍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90" y="1112279"/>
            <a:ext cx="7044418" cy="468979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602774" y="5863427"/>
          <a:ext cx="49750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10">
                  <a:extLst>
                    <a:ext uri="{9D8B030D-6E8A-4147-A177-3AD203B41FA5}">
                      <a16:colId xmlns:a16="http://schemas.microsoft.com/office/drawing/2014/main" val="239801952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4254558001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1573458221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971593552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3737457485"/>
                    </a:ext>
                  </a:extLst>
                </a:gridCol>
              </a:tblGrid>
              <a:tr h="88532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</a:rPr>
                        <a:t>중첩</a:t>
                      </a:r>
                    </a:p>
                  </a:txBody>
                  <a:tcPr marL="22860" marR="22860" marT="15240" marB="1524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80858"/>
                  </a:ext>
                </a:extLst>
              </a:tr>
              <a:tr h="885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하이텍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매수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매도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결산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수익률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631178751"/>
                  </a:ext>
                </a:extLst>
              </a:tr>
              <a:tr h="88532"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2019-03-08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2019-08-28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126,607,300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26.61%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91761187"/>
                  </a:ext>
                </a:extLst>
              </a:tr>
              <a:tr h="885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중첩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(B,R)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(M,R)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28677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85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8" y="238115"/>
            <a:ext cx="6471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3단계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지표 종합 검토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55" y="1353701"/>
            <a:ext cx="6703887" cy="4463068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3602774" y="5863427"/>
          <a:ext cx="49750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10">
                  <a:extLst>
                    <a:ext uri="{9D8B030D-6E8A-4147-A177-3AD203B41FA5}">
                      <a16:colId xmlns:a16="http://schemas.microsoft.com/office/drawing/2014/main" val="239801952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4254558001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1573458221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971593552"/>
                    </a:ext>
                  </a:extLst>
                </a:gridCol>
                <a:gridCol w="995010">
                  <a:extLst>
                    <a:ext uri="{9D8B030D-6E8A-4147-A177-3AD203B41FA5}">
                      <a16:colId xmlns:a16="http://schemas.microsoft.com/office/drawing/2014/main" val="3737457485"/>
                    </a:ext>
                  </a:extLst>
                </a:gridCol>
              </a:tblGrid>
              <a:tr h="88532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</a:rPr>
                        <a:t>중첩</a:t>
                      </a:r>
                    </a:p>
                  </a:txBody>
                  <a:tcPr marL="22860" marR="22860" marT="15240" marB="1524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80858"/>
                  </a:ext>
                </a:extLst>
              </a:tr>
              <a:tr h="885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테스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매수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매도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결산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수익률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631178751"/>
                  </a:ext>
                </a:extLst>
              </a:tr>
              <a:tr h="88532"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2019-05-13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2019-12-18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154,853,750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54.86%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91761187"/>
                  </a:ext>
                </a:extLst>
              </a:tr>
              <a:tr h="885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중첩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(B,R)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(B,R)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28677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85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8" y="238115"/>
            <a:ext cx="6471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3단계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지표 종합 시각화 코드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41" y="773298"/>
            <a:ext cx="4248150" cy="5772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053" y="773298"/>
            <a:ext cx="43624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8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3573286" cy="63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목적</a:t>
            </a: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사각형: 둥근 모서리 2"/>
          <p:cNvSpPr/>
          <p:nvPr/>
        </p:nvSpPr>
        <p:spPr>
          <a:xfrm>
            <a:off x="2396968" y="1723552"/>
            <a:ext cx="7799294" cy="3581340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ko-KR" altLang="en-US" sz="3200" b="1" dirty="0">
                <a:solidFill>
                  <a:srgbClr val="00B0F0"/>
                </a:solidFill>
              </a:rPr>
              <a:t>주식 데이터 분석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>
                <a:solidFill>
                  <a:srgbClr val="00B0F0"/>
                </a:solidFill>
              </a:rPr>
              <a:t>MySQL</a:t>
            </a:r>
          </a:p>
          <a:p>
            <a:pPr marL="800100" lvl="1" indent="-342900" algn="just">
              <a:buFont typeface="Wingdings"/>
              <a:buChar char="Ø"/>
              <a:defRPr lang="ko-KR" altLang="en-US"/>
            </a:pPr>
            <a:r>
              <a:rPr lang="ko-KR" altLang="en-US" sz="2000" b="1" dirty="0">
                <a:solidFill>
                  <a:srgbClr val="00B0F0"/>
                </a:solidFill>
              </a:rPr>
              <a:t>데이터 검색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>
                <a:solidFill>
                  <a:srgbClr val="00B0F0"/>
                </a:solidFill>
              </a:rPr>
              <a:t>Python</a:t>
            </a:r>
          </a:p>
          <a:p>
            <a:pPr marL="800100" lvl="1" indent="-342900" algn="just">
              <a:buFont typeface="Wingdings"/>
              <a:buChar char="Ø"/>
              <a:defRPr lang="ko-KR" altLang="en-US"/>
            </a:pPr>
            <a:r>
              <a:rPr lang="ko-KR" altLang="en-US" sz="2000" b="1" dirty="0">
                <a:solidFill>
                  <a:srgbClr val="00B0F0"/>
                </a:solidFill>
              </a:rPr>
              <a:t>데이터 분석 및 시각화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8" y="238115"/>
            <a:ext cx="64719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단계 : 결 론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각형: 둥근 모서리 2"/>
          <p:cNvSpPr/>
          <p:nvPr/>
        </p:nvSpPr>
        <p:spPr>
          <a:xfrm>
            <a:off x="2396968" y="1723552"/>
            <a:ext cx="8433078" cy="3872366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ko-KR" altLang="en-US" sz="3200" b="1" dirty="0" smtClean="0">
                <a:solidFill>
                  <a:srgbClr val="00B0F0"/>
                </a:solidFill>
              </a:rPr>
              <a:t>결 론</a:t>
            </a:r>
          </a:p>
          <a:p>
            <a:pPr marL="342900" indent="-342900" algn="ctr">
              <a:buFont typeface="Arial"/>
              <a:buChar char="•"/>
              <a:defRPr lang="ko-KR" altLang="en-US"/>
            </a:pPr>
            <a:endParaRPr lang="en-US" altLang="ko-KR" sz="32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단일 지표 고려 시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,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Bollinger Band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의 수익률 최고</a:t>
            </a:r>
            <a:endParaRPr lang="ko-KR" altLang="en-US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지표 종합 시 수익률이 높아질 확률 상승</a:t>
            </a:r>
            <a:endParaRPr lang="ko-KR" altLang="en-US" sz="2400" b="1" dirty="0">
              <a:solidFill>
                <a:srgbClr val="00B0F0"/>
              </a:solidFill>
            </a:endParaRPr>
          </a:p>
          <a:p>
            <a:pPr algn="just"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단기적으로 수익률을 올리는 관점에서 유용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MACD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기반한 매매 수익률 낮은 이유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04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3573286" cy="63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2"/>
          <p:cNvSpPr/>
          <p:nvPr/>
        </p:nvSpPr>
        <p:spPr>
          <a:xfrm>
            <a:off x="2396968" y="1723552"/>
            <a:ext cx="7799294" cy="3581340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ko-KR" altLang="en-US" sz="3200" b="1" dirty="0">
                <a:solidFill>
                  <a:srgbClr val="00B0F0"/>
                </a:solidFill>
              </a:rPr>
              <a:t>주식 </a:t>
            </a:r>
            <a:r>
              <a:rPr lang="ko-KR" altLang="en-US" sz="3200" b="1" dirty="0" smtClean="0">
                <a:solidFill>
                  <a:srgbClr val="00B0F0"/>
                </a:solidFill>
              </a:rPr>
              <a:t>데이터 분석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투자 종목 선정</a:t>
            </a:r>
            <a:endParaRPr lang="ko-KR" altLang="en-US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각 지표 분석 및 매매 전략</a:t>
            </a:r>
            <a:endParaRPr lang="ko-KR" altLang="en-US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결론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3651588" cy="63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1단계 : 종목 선정하기</a:t>
            </a: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92406"/>
              </p:ext>
            </p:extLst>
          </p:nvPr>
        </p:nvGraphicFramePr>
        <p:xfrm>
          <a:off x="1826819" y="2301939"/>
          <a:ext cx="8538360" cy="22541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2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7573"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중첩 조건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단독 정렬 조건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27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ROE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부채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유동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 smtClean="0"/>
                        <a:t>당기 순이익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거래량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27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5%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10%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00</a:t>
                      </a:r>
                      <a:r>
                        <a:rPr lang="ko-KR" altLang="en-US" dirty="0"/>
                        <a:t>%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200%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상위 30개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상위 4개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3651588" cy="63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1단계 : 종목 선정 코드</a:t>
            </a: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6304" y="1040328"/>
            <a:ext cx="4799696" cy="5348843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2318" y="1030060"/>
            <a:ext cx="4238719" cy="1639796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69181" y="2829544"/>
            <a:ext cx="4169105" cy="30707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3651588" cy="63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1단계 : 종목 선정 결과</a:t>
            </a: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2324347" y="2093685"/>
          <a:ext cx="7543305" cy="26706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1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2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종목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종목명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삼성전자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005930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DB</a:t>
                      </a:r>
                      <a:r>
                        <a:rPr lang="ko-KR" altLang="en-US"/>
                        <a:t>하이텍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000990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095610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현대모비스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012330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3573286" cy="63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2단계 : 투자 방법</a:t>
            </a: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2"/>
          <p:cNvSpPr/>
          <p:nvPr/>
        </p:nvSpPr>
        <p:spPr>
          <a:xfrm>
            <a:off x="2396968" y="1723552"/>
            <a:ext cx="7799294" cy="3581340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ko-KR" altLang="en-US" sz="3200" b="1">
                <a:solidFill>
                  <a:srgbClr val="00B0F0"/>
                </a:solidFill>
              </a:rPr>
              <a:t>주가 변동 보조 지표 활용</a:t>
            </a:r>
          </a:p>
          <a:p>
            <a:pPr marL="342900" indent="-342900" algn="ctr">
              <a:buFont typeface="Arial"/>
              <a:buChar char="•"/>
              <a:defRPr lang="ko-KR" altLang="en-US"/>
            </a:pPr>
            <a:endParaRPr lang="en-US" altLang="ko-KR" sz="3200" b="1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>
                <a:solidFill>
                  <a:srgbClr val="00B0F0"/>
                </a:solidFill>
              </a:rPr>
              <a:t>Bollinger Band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>
                <a:solidFill>
                  <a:srgbClr val="00B0F0"/>
                </a:solidFill>
              </a:rPr>
              <a:t>RSI / RSI signal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>
                <a:solidFill>
                  <a:srgbClr val="00B0F0"/>
                </a:solidFill>
              </a:rPr>
              <a:t>MACD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: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볼린저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밴드 소개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사각형: 둥근 모서리 2"/>
          <p:cNvSpPr/>
          <p:nvPr/>
        </p:nvSpPr>
        <p:spPr>
          <a:xfrm>
            <a:off x="1389250" y="1238071"/>
            <a:ext cx="10007431" cy="4408780"/>
          </a:xfrm>
          <a:prstGeom prst="roundRect">
            <a:avLst>
              <a:gd name="adj" fmla="val 16667"/>
            </a:avLst>
          </a:prstGeom>
          <a:solidFill>
            <a:srgbClr val="03162A"/>
          </a:solidFill>
          <a:ln>
            <a:solidFill>
              <a:srgbClr val="0316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Wingdings"/>
              <a:buChar char="v"/>
              <a:defRPr lang="ko-KR" altLang="en-US"/>
            </a:pPr>
            <a:r>
              <a:rPr lang="en-US" altLang="ko-KR" sz="3200" b="1" dirty="0">
                <a:solidFill>
                  <a:srgbClr val="00B0F0"/>
                </a:solidFill>
              </a:rPr>
              <a:t>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BOOLLINGER BAND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이동평균선을 중심으로 주가가 일정한 가격 범위를 벗어나지 않음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UPPER BAND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= 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상한선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이평선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+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표준편차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* 2 )</a:t>
            </a: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ko-KR" altLang="en-US" sz="2400" b="1" dirty="0" smtClean="0">
                <a:solidFill>
                  <a:srgbClr val="00B0F0"/>
                </a:solidFill>
              </a:rPr>
              <a:t>기준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= 20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일의 이동평균선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endParaRPr lang="en-US" altLang="ko-KR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/>
              <a:buChar char="•"/>
              <a:defRPr lang="ko-KR" altLang="en-US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LOWER BAND =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하한선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이평선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표준편차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* 2 )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7989" y="238115"/>
            <a:ext cx="795639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볼린저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밴드 지표 시각화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/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/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/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/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/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69" y="1533264"/>
            <a:ext cx="9034463" cy="19141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74" y="3909102"/>
            <a:ext cx="8827251" cy="188579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364011" y="3407349"/>
          <a:ext cx="36151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5">
                  <a:extLst>
                    <a:ext uri="{9D8B030D-6E8A-4147-A177-3AD203B41FA5}">
                      <a16:colId xmlns:a16="http://schemas.microsoft.com/office/drawing/2014/main" val="411846795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0612104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84935982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367746820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977226229"/>
                    </a:ext>
                  </a:extLst>
                </a:gridCol>
              </a:tblGrid>
              <a:tr h="932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err="1">
                          <a:effectLst/>
                        </a:rPr>
                        <a:t>하이텍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>
                          <a:effectLst/>
                        </a:rPr>
                        <a:t>매수일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매도일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수익금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수익률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790914268"/>
                  </a:ext>
                </a:extLst>
              </a:tr>
              <a:tr h="93280"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2019-03-07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2019-10-16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>
                          <a:effectLst/>
                        </a:rPr>
                        <a:t>45,796,350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>
                          <a:effectLst/>
                        </a:rPr>
                        <a:t>45.80%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67527709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4365691" y="5780429"/>
          <a:ext cx="36151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5">
                  <a:extLst>
                    <a:ext uri="{9D8B030D-6E8A-4147-A177-3AD203B41FA5}">
                      <a16:colId xmlns:a16="http://schemas.microsoft.com/office/drawing/2014/main" val="411846795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0612104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849359827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367746820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2977226229"/>
                    </a:ext>
                  </a:extLst>
                </a:gridCol>
              </a:tblGrid>
              <a:tr h="9328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err="1">
                          <a:effectLst/>
                        </a:rPr>
                        <a:t>테스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매수일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매도일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수익금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>
                          <a:effectLst/>
                        </a:rPr>
                        <a:t>수익률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790914268"/>
                  </a:ext>
                </a:extLst>
              </a:tr>
              <a:tr h="93280">
                <a:tc>
                  <a:txBody>
                    <a:bodyPr/>
                    <a:lstStyle/>
                    <a:p>
                      <a:pPr algn="ctr" rtl="0" fontAlgn="b"/>
                      <a:endParaRPr lang="ko-KR" altLang="en-US" sz="10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>
                          <a:effectLst/>
                        </a:rPr>
                        <a:t>2019-05-10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>
                          <a:effectLst/>
                        </a:rPr>
                        <a:t>2019-12-16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>
                          <a:effectLst/>
                        </a:rPr>
                        <a:t>49,528,000‬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dirty="0">
                          <a:effectLst/>
                        </a:rPr>
                        <a:t>49.50%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6752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595</Words>
  <Application>Microsoft Office PowerPoint</Application>
  <PresentationFormat>와이드스크린</PresentationFormat>
  <Paragraphs>229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90</cp:revision>
  <dcterms:created xsi:type="dcterms:W3CDTF">2020-11-05T02:12:42Z</dcterms:created>
  <dcterms:modified xsi:type="dcterms:W3CDTF">2021-08-22T23:56:55Z</dcterms:modified>
</cp:coreProperties>
</file>