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0" r:id="rId3"/>
    <p:sldId id="256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69" r:id="rId21"/>
    <p:sldId id="271" r:id="rId22"/>
    <p:sldId id="272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317"/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9" autoAdjust="0"/>
    <p:restoredTop sz="73989"/>
  </p:normalViewPr>
  <p:slideViewPr>
    <p:cSldViewPr snapToGrid="0">
      <p:cViewPr varScale="1">
        <p:scale>
          <a:sx n="114" d="100"/>
          <a:sy n="114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0812-1566-42D8-86C6-B2251551BAB2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DABAE-2CD9-444C-A5AA-9F4EE4DF1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3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31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은닉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마코프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모델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위한 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과정에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사용하기 전에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 포인트에서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식별하고 이를 제거하거나 보완하여 데이터의 일관성을 유지하는 것이 중요합니다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제거하여 데이터가 깨끗하고 분석에 적합한 상태가 되도록 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두 번째로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파생 변수 생성을 수행했습니다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모델에서는 다양한 특성을 기반으로 데이터를 분석하기 때문에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사용하기 적합한 데이터셋을 생성하는 과정이 필요합니다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여기서는 두 가지 주요 작업을 수행했습니다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모델에서 사용할 추가적인 데이터 특성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feature)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생성했습니다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각 데이터셋의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'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Close'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값을 추출하여 새로운 데이터프레임을 생성했습니다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금 가격의 종가만을 사용하여 예측 모델을 구축할 수 있었습니다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또한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각 금 가격의 증가를 예측하는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task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설정했습니다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각 증가만을 사용하여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금 가격의 변동 패턴을 학습하고 예측하도록 하기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위함입니다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마지막으로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다중 공산성을 확인하기 위해 분산 팽창 인자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계산했습니다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는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문제를 식별하는 데 사용되며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높은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값은 특성 간의 상관관계가 높음을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다중 공산성을 확인하고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필요한 경우 해결 방안을 모색했습니다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이러한 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과정을 통해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효과적으로 학습할 수 있는 준비가 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4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분산 팽창 인자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사용하여 다중 공산성을 확인한 결과에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는 각 독립 변수와 다른 독립 변수들 간의 상관관계를 측정하여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문제를 진단하는 데 사용됩니다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높을수록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문제가 심각하다는 것을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일반적으로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10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초과하면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문제가 있다고 판단할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표는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확인을 위해 각 변수에 대해 계산된 초기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값을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GC: 538.244641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CL: 1069.506131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BZ: 1236.357163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NG: 16.164231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SI: 358.757757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HG: 378.456906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USDKRW: 2399.046359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USDEUR: 3537.847559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USDCNY: 1994.951350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BTCUSD: 29.902723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ETHUSD: 35.239365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결과는 다중 공산성이 매우 높음을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특히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USDEUR, USDKRW, BZ, CL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등의 변수는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1000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초과하여 심각한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문제를 나타냅니다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문제를 해결하기 위해서는 변수 간의 상관관계가 높은 변수를 제거하거나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주성분 분석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PCA)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과 같은 차원 축소 기법을 사용할 필요가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이와 같은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문제를 해결하여 모델의 성능을 향상시킬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3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위한 데이터의 정상성 검정 과정에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시계열 데이터를 모델링하기 위해서는 데이터의 정상성을 확보하는 것이 매우 중요합니다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정상성은 데이터의 평균과 분산이 시간에 따라 일정하게 유지되는 성질을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확인하기 위해 우리는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Dickey-Fuller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검정을 사용했습니다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각 변수의 정상성을 검정했습니다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결과는 다음과 같습니다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CL: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BZ: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NG: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SI: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HG: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USDKRW: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USDEUR: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USDCNY: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BTCUSD: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ETHUSD: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 없음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번째 차분 후 정상성 확보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각 변수에 대해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Dickey-Fuller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검정을 수행하고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차분을 통해 정상성을 확보하였습니다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오른쪽의 코드는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Dickey-Fuller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검정을 수행하는 함수를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solidFill>
                  <a:srgbClr val="2E95D3"/>
                </a:solidFill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F22C3D"/>
                </a:solidFill>
                <a:effectLst/>
              </a:rPr>
              <a:t>check_stationarity</a:t>
            </a:r>
            <a:r>
              <a:rPr lang="en-US" dirty="0">
                <a:effectLst/>
              </a:rPr>
              <a:t>(series): result = </a:t>
            </a:r>
            <a:r>
              <a:rPr lang="en-US" dirty="0" err="1">
                <a:effectLst/>
              </a:rPr>
              <a:t>adfuller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series.dropna</a:t>
            </a:r>
            <a:r>
              <a:rPr lang="en-US" dirty="0">
                <a:effectLst/>
              </a:rPr>
              <a:t>()) # </a:t>
            </a:r>
            <a:r>
              <a:rPr lang="en-US" dirty="0" err="1">
                <a:effectLst/>
              </a:rPr>
              <a:t>NaN</a:t>
            </a:r>
            <a:r>
              <a:rPr lang="en-US" dirty="0">
                <a:effectLst/>
              </a:rPr>
              <a:t> </a:t>
            </a:r>
            <a:r>
              <a:rPr lang="ko-KR" altLang="en-US" dirty="0">
                <a:effectLst/>
              </a:rPr>
              <a:t>값 제거 </a:t>
            </a:r>
            <a:r>
              <a:rPr lang="en-US" dirty="0">
                <a:solidFill>
                  <a:srgbClr val="2E95D3"/>
                </a:solidFill>
                <a:effectLst/>
              </a:rPr>
              <a:t>return</a:t>
            </a:r>
            <a:r>
              <a:rPr lang="en-US" dirty="0">
                <a:effectLst/>
              </a:rPr>
              <a:t> {</a:t>
            </a:r>
            <a:r>
              <a:rPr lang="en-US" dirty="0">
                <a:solidFill>
                  <a:srgbClr val="00A67D"/>
                </a:solidFill>
                <a:effectLst/>
              </a:rPr>
              <a:t>'ADF Statistic'</a:t>
            </a:r>
            <a:r>
              <a:rPr lang="en-US" dirty="0">
                <a:effectLst/>
              </a:rPr>
              <a:t>: result[</a:t>
            </a:r>
            <a:r>
              <a:rPr lang="en-US" dirty="0">
                <a:solidFill>
                  <a:srgbClr val="DF3079"/>
                </a:solidFill>
                <a:effectLst/>
              </a:rPr>
              <a:t>0</a:t>
            </a:r>
            <a:r>
              <a:rPr lang="en-US" dirty="0">
                <a:effectLst/>
              </a:rPr>
              <a:t>], </a:t>
            </a:r>
            <a:r>
              <a:rPr lang="en-US" dirty="0">
                <a:solidFill>
                  <a:srgbClr val="00A67D"/>
                </a:solidFill>
                <a:effectLst/>
              </a:rPr>
              <a:t>'p-value'</a:t>
            </a:r>
            <a:r>
              <a:rPr lang="en-US" dirty="0">
                <a:effectLst/>
              </a:rPr>
              <a:t>: result[</a:t>
            </a:r>
            <a:r>
              <a:rPr lang="en-US" dirty="0">
                <a:solidFill>
                  <a:srgbClr val="DF3079"/>
                </a:solidFill>
                <a:effectLst/>
              </a:rPr>
              <a:t>1</a:t>
            </a:r>
            <a:r>
              <a:rPr lang="en-US" dirty="0">
                <a:effectLst/>
              </a:rPr>
              <a:t>], </a:t>
            </a:r>
            <a:r>
              <a:rPr lang="en-US" dirty="0">
                <a:solidFill>
                  <a:srgbClr val="00A67D"/>
                </a:solidFill>
                <a:effectLst/>
              </a:rPr>
              <a:t>'Critical Values'</a:t>
            </a:r>
            <a:r>
              <a:rPr lang="en-US" dirty="0">
                <a:effectLst/>
              </a:rPr>
              <a:t>: result[</a:t>
            </a:r>
            <a:r>
              <a:rPr lang="en-US" dirty="0">
                <a:solidFill>
                  <a:srgbClr val="DF3079"/>
                </a:solidFill>
                <a:effectLst/>
              </a:rPr>
              <a:t>4</a:t>
            </a:r>
            <a:r>
              <a:rPr lang="en-US" dirty="0">
                <a:effectLst/>
              </a:rPr>
              <a:t>]} </a:t>
            </a:r>
          </a:p>
          <a:p>
            <a:pPr algn="l"/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가우시안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마르코프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모델을 사용하기 위해서는 데이터의 정상성이 보장되어야 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따라서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위의 코드와 같이 각 변수의 정상성을 확인하고 필요할 경우 차분을 통해 정상성을 확보했습니다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과정은 모델이 안정적으로 동작하고 정확한 예측을 제공하는 데 필수적입니다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4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정상성을 확보한 데이터의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확인 결과에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앞서 차분을 통해 정상성을 확보한 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다시 한번 분산 팽창 인자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계산하여 다중 공산성을 확인했습니다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과정은 모델의 성능을 높이기 위해 필수적입니다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최종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값은 다음과 같습니다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GC: 2.508886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CL: 1.607999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BZ: 1.711675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NG: 1.008714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SI: 2.658282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HG: 1.261598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USDKRW: 1.410137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USDEUR: 1.345436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USDCNY: 1.199697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BTCUSD: 2.277007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ETHUSD: 2.285869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위 결과에서 볼 수 있듯이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모든 변수의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VIF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10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보다 작아 다중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문제가 없음을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데이터가 모델링에 적합한 상태로 준비되었음을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정상성을 확보하고 다중 공산성을 해결함으로써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데이터의 품질을 높이고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성능을 극대화할 수 있었습니다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9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데이터 전처리의 일환으로 상관계수 분석을 통해 불필요한 변수를 제거하는 과정을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상관계수가 너무 낮은 경우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해당 변수는 모델에 유의미한 정보를 제공하지 않으므로 제거하는 것이 바람직합니다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따라서 금 종가와의 상관계수가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보다 작은 변수들은 제거하였습니다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왼쪽의 상관계수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히트맵은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각 변수와 금 종가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간의 상관관계를 시각화한 것입니다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히트맵에서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볼 수 있듯이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일부 변수는 상관계수가 매우 낮아 모델링에 큰 기여를 하지 않을 것으로 판단됩니다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오른쪽의 코드는 상관계수를 기준으로 변수를 제거하는 과정을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threshold = </a:t>
            </a:r>
            <a:r>
              <a:rPr lang="en-US" dirty="0">
                <a:solidFill>
                  <a:srgbClr val="DF3079"/>
                </a:solidFill>
                <a:effectLst/>
              </a:rPr>
              <a:t>0.15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low_corr_cols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corr.index</a:t>
            </a:r>
            <a:r>
              <a:rPr lang="en-US" dirty="0">
                <a:effectLst/>
              </a:rPr>
              <a:t>[</a:t>
            </a:r>
            <a:r>
              <a:rPr lang="en-US" dirty="0">
                <a:solidFill>
                  <a:srgbClr val="E9950C"/>
                </a:solidFill>
                <a:effectLst/>
              </a:rPr>
              <a:t>abs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corr</a:t>
            </a:r>
            <a:r>
              <a:rPr lang="en-US" dirty="0">
                <a:effectLst/>
              </a:rPr>
              <a:t>[</a:t>
            </a:r>
            <a:r>
              <a:rPr lang="en-US" dirty="0">
                <a:solidFill>
                  <a:srgbClr val="00A67D"/>
                </a:solidFill>
                <a:effectLst/>
              </a:rPr>
              <a:t>'GC'</a:t>
            </a:r>
            <a:r>
              <a:rPr lang="en-US" dirty="0">
                <a:effectLst/>
              </a:rPr>
              <a:t>]) &lt; threshold].</a:t>
            </a:r>
            <a:r>
              <a:rPr lang="en-US" dirty="0" err="1">
                <a:effectLst/>
              </a:rPr>
              <a:t>tolist</a:t>
            </a:r>
            <a:r>
              <a:rPr lang="en-US" dirty="0">
                <a:effectLst/>
              </a:rPr>
              <a:t>() </a:t>
            </a:r>
            <a:r>
              <a:rPr lang="en-US" dirty="0">
                <a:solidFill>
                  <a:srgbClr val="2E95D3"/>
                </a:solidFill>
                <a:effectLst/>
              </a:rPr>
              <a:t>if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A67D"/>
                </a:solidFill>
                <a:effectLst/>
              </a:rPr>
              <a:t>'GC'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2E95D3"/>
                </a:solidFill>
                <a:effectLst/>
              </a:rPr>
              <a:t>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low_corr_cols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low_corr_cols.remove</a:t>
            </a:r>
            <a:r>
              <a:rPr lang="en-US" dirty="0">
                <a:effectLst/>
              </a:rPr>
              <a:t>(</a:t>
            </a:r>
            <a:r>
              <a:rPr lang="en-US" dirty="0">
                <a:solidFill>
                  <a:srgbClr val="00A67D"/>
                </a:solidFill>
                <a:effectLst/>
              </a:rPr>
              <a:t>'GC'</a:t>
            </a:r>
            <a:r>
              <a:rPr lang="en-US" dirty="0">
                <a:effectLst/>
              </a:rPr>
              <a:t>) # </a:t>
            </a:r>
            <a:r>
              <a:rPr lang="ko-KR" altLang="en-US" dirty="0">
                <a:effectLst/>
              </a:rPr>
              <a:t>금 종가는 제외 </a:t>
            </a:r>
            <a:r>
              <a:rPr lang="en-US" dirty="0" err="1">
                <a:effectLst/>
              </a:rPr>
              <a:t>data.drop</a:t>
            </a:r>
            <a:r>
              <a:rPr lang="en-US" dirty="0">
                <a:effectLst/>
              </a:rPr>
              <a:t>(columns=</a:t>
            </a:r>
            <a:r>
              <a:rPr lang="en-US" dirty="0" err="1">
                <a:effectLst/>
              </a:rPr>
              <a:t>low_corr_cols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inplace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2E95D3"/>
                </a:solidFill>
                <a:effectLst/>
              </a:rPr>
              <a:t>True</a:t>
            </a:r>
            <a:r>
              <a:rPr lang="en-US" dirty="0">
                <a:effectLst/>
              </a:rPr>
              <a:t>) data = </a:t>
            </a:r>
            <a:r>
              <a:rPr lang="en-US" dirty="0" err="1">
                <a:effectLst/>
              </a:rPr>
              <a:t>data.fillna</a:t>
            </a:r>
            <a:r>
              <a:rPr lang="en-US" dirty="0">
                <a:effectLst/>
              </a:rPr>
              <a:t>(</a:t>
            </a:r>
            <a:r>
              <a:rPr lang="en-US" dirty="0">
                <a:solidFill>
                  <a:srgbClr val="DF3079"/>
                </a:solidFill>
                <a:effectLst/>
              </a:rPr>
              <a:t>0</a:t>
            </a:r>
            <a:r>
              <a:rPr lang="en-US" dirty="0">
                <a:effectLst/>
              </a:rPr>
              <a:t>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코드는 상관계수가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보다 낮은 변수를 찾아 제거합니다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과정에서 금 종가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는 제거 대상에서 제외되었습니다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제거된 후 데이터의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결측치는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으로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채워 일관성을 유지했습니다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이와 같은 상관계수 분석을 통해 모델의 복잡성을 줄이고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중요한 변수에 집중할 수 있도록 데이터셋을 정제하였습니다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9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가우시안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히든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마르코프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모델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Gaussian Hidden Markov Model, HMM)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사용한 금 가격 예측 모델의 훈련 과정에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사용하여 금 가격을 예측하기 위해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히든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레이어의 수를 달리하여 여러 번 모델을 훈련시켰습니다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각각의 모델을 비교하여 최적의 모델을 선택했으며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 최적의 모델은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Mean Absolute Error (MAE)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가 가장 낮은 모델로 선정하였습니다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차분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differencing)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통해 데이터의 정상성을 확보한 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차분 데이터를 사용하여 모델을 훈련시켰습니다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그러나 예측 결과를 실제 금 가격으로 복원하기 위해서는 다시 원래의 값으로 복원하는 과정이 필요했습니다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오른쪽의 코드는 예측된 차분 값을 실제 가격으로 복원하는 과정을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3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가우시안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히든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마르코프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모델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Gaussian Hidden Markov Model, HMM)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사용한 금 가격 예측 모델의 테스트 결과에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사용하여 다양한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히든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레이어 수로 훈련한 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최적의 모델을 선택하였습니다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선택 기준은 예측 정확도를 평가하기 위한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MAE (Mean Absolute Error)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표는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2024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년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16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일부터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2024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년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27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일까지의 실제 금 가격과 예측된 금 가격을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Date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예측 날짜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Predicted_Gold_Price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예측된 금 가격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Actual_Gold_Price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실제 금 가격</a:t>
            </a:r>
          </a:p>
          <a:p>
            <a:r>
              <a:rPr lang="en-US" dirty="0" err="1">
                <a:effectLst/>
                <a:latin typeface="ui-sans-serif"/>
              </a:rPr>
              <a:t>plaintextCopy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Date </a:t>
            </a:r>
            <a:r>
              <a:rPr lang="en-US" dirty="0" err="1">
                <a:effectLst/>
              </a:rPr>
              <a:t>Predicted_Gold_Price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Actual_Gold_Price</a:t>
            </a:r>
            <a:r>
              <a:rPr lang="en-US" dirty="0">
                <a:effectLst/>
              </a:rPr>
              <a:t> 2024-05-16 2405.218587 2380.000000 2024-05-18 2375.465482 2412.199951 2024-05-19 2348.967408 2433.899902 2024-05-20 2347.151661 2433.899902 2024-05-21 2344.755917 2421.699951 2024-05-22 2343.608601 2389.199951 2024-05-23 2341.789254 2335.000000 2024-05-24 2342.576033 2332.500000 2024-05-25 2343.362813 2332.500000 2024-05-26 2344.149592 2332.500000 2024-05-27 2344.936371 2332.500000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결과는 예측된 금 가격이 실제 금 가격과 어떻게 비교되는지를 명확히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MAE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37.16066683180179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 계산되었습니다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예측된 값과 실제 값 사이의 절대적 차이의 평균을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테스트 결과를 통해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실제 데이터와 비교적 잘 맞아떨어지는 예측을 제공할 수 있음을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이러한 결과는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금 가격 예측에 효과적일 수 있음을 시사합니다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8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사용하기 위한 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과정에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처리를 진행하였습니다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 포인트에서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식별하고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후방 채우기 방법을 사용하여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후방 채우기 방법은 데이터의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이전 값으로 채우는 방법입니다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데이터의 일관성을 유지하고 분석에 적합하게 만들었습니다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다음으로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파생 변수를 생성했습니다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다양한 날짜 관련 변수를 생성하여 모델이 시간 정보를 효과적으로 활용할 수 있도록 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주요 파생 변수 생성 항목은 다음과 같습니다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요일 등의 날짜 관련 변수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 이동 평균 및 이동 표준편차 기울기 계산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기타 통계적 특성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평균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표준편차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최소값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최대값 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왼쪽의 코드는 데이터프레임의 인덱스를 재설정하고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데이터의 기본 정보를 확인하는 과정입니다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GC=</a:t>
            </a:r>
            <a:r>
              <a:rPr lang="en-US" dirty="0" err="1">
                <a:effectLst/>
              </a:rPr>
              <a:t>GC.reset_index</a:t>
            </a:r>
            <a:r>
              <a:rPr lang="en-US" dirty="0">
                <a:effectLst/>
              </a:rPr>
              <a:t>() </a:t>
            </a:r>
            <a:r>
              <a:rPr lang="en-US" dirty="0" err="1">
                <a:effectLst/>
              </a:rPr>
              <a:t>GC.info</a:t>
            </a:r>
            <a:r>
              <a:rPr lang="en-US" dirty="0">
                <a:effectLst/>
              </a:rPr>
              <a:t>()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코드는 데이터프레임의 인덱스를 초기화하여 데이터가 올바르게 정렬되었는지 확인합니다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오른쪽의 코드는 후방 채우기를 통해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보완하는 과정입니다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GC=</a:t>
            </a:r>
            <a:r>
              <a:rPr lang="en-US" dirty="0" err="1">
                <a:effectLst/>
              </a:rPr>
              <a:t>GC.fillna</a:t>
            </a:r>
            <a:r>
              <a:rPr lang="en-US" dirty="0">
                <a:effectLst/>
              </a:rPr>
              <a:t>(method=</a:t>
            </a:r>
            <a:r>
              <a:rPr lang="en-US" dirty="0">
                <a:solidFill>
                  <a:srgbClr val="00A67D"/>
                </a:solidFill>
                <a:effectLst/>
              </a:rPr>
              <a:t>'</a:t>
            </a:r>
            <a:r>
              <a:rPr lang="en-US" dirty="0" err="1">
                <a:solidFill>
                  <a:srgbClr val="00A67D"/>
                </a:solidFill>
                <a:effectLst/>
              </a:rPr>
              <a:t>bfill</a:t>
            </a:r>
            <a:r>
              <a:rPr lang="en-US" dirty="0">
                <a:solidFill>
                  <a:srgbClr val="00A67D"/>
                </a:solidFill>
                <a:effectLst/>
              </a:rPr>
              <a:t>'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GC.info</a:t>
            </a:r>
            <a:r>
              <a:rPr lang="en-US" dirty="0">
                <a:effectLst/>
              </a:rPr>
              <a:t>()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코드는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이전 값으로 채우는 후방 채우기 방법을 적용하여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이러한 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과정을 통해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효과적으로 학습할 수 있는 데이터를 준비했습니다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2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위한 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과정 중 파생 변수 생성에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처리를 진행하였습니다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 포인트에서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식별하고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후방 채우기 방법을 사용하여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후방 채우기 방법은 데이터의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이전 값으로 채우는 방법입니다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데이터의 일관성을 유지하고 분석에 적합하게 만들었습니다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다음으로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다양한 날짜 관련 변수를 생성하여 모델이 시간 정보를 효과적으로 활용할 수 있도록 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주요 파생 변수 생성 항목은 다음과 같습니다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요일 등의 날짜 관련 변수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 이동 평균 및 이동 표준편차 기울기 계산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기타 통계적 특성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평균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표준편차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최소값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최대값 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하이퍼파라미터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튜닝 과정과 예측 결과에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하이퍼파라미터를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튜닝하기 위해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일부터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일까지의 데이터를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validation set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으로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사용했습니다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모델의 성능을 최적화하였습니다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 그래프는 실제 금 가격과 두 가지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예측 금 가격을 비교한 결과를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초록색 실선은 실제 금 가격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Real)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나타내고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파란색 실선은 파생 변수를 포함한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예측 결과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xgboost_feature_engineering_prediction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주황색 실선은 파생 변수를 포함하지 않은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예측 결과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xgboost_original_prediction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나타냅니다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r>
              <a:rPr lang="en-US" dirty="0" err="1">
                <a:effectLst/>
                <a:latin typeface="ui-sans-serif"/>
              </a:rPr>
              <a:t>plaintextCopy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Gold Prices Prediction </a:t>
            </a:r>
            <a:r>
              <a:rPr lang="ko-KR" altLang="en-US" dirty="0">
                <a:effectLst/>
              </a:rPr>
              <a:t>파생 변수를 포함한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model: MAE: 14.379333410156278 </a:t>
            </a:r>
            <a:r>
              <a:rPr lang="ko-KR" altLang="en-US" dirty="0">
                <a:effectLst/>
              </a:rPr>
              <a:t>파생 변수를 포함하지 않은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model: MAE: 14.323869004017881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예측 결과를 보면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두 모델 모두 실제 금 가격과 유사한 추이를 보이고 있으며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파생 변수를 포함한 모델과 포함하지 않은 모델의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MAE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값은 각각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14.3793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과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14.3239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 나타났습니다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두 모델의 성능 차이는 크지 않지만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파생 변수를 포함하지 않은 모델이 약간 더 낮은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MAE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값을 보였습니다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결과를 통해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금 가격 예측에 매우 정확한 예측을 제공할 수 있음을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또한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파생 변수를 포함하는 것이 항상 성능 향상을 보장하지는 않음을 알 수 있으며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성능은 다양한 요인에 의해 영향을 받을 수 있음을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5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안녕하세요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발표는 금 가격 예측 프로젝트에 대한 내용입니다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이용한 데이터 전처리에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단계는 중요한 부분입니다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 우리는 세 가지 주요 작업을 수행했습니다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첫 번째는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우리는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Quadratic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보간법을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사용하여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방법은 데이터의 곡선 패턴을 잘 반영하여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결측값을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예측하는 데 유리합니다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두 번째는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컬럼명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변경입니다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데이터의 구분을 위해 각 데이터셋의 컬럼명에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접두어를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추가했습니다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예를 들어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금 선물 데이터의 경우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'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GC_'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라는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접두어를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추가하여 컬럼명을 명확히 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세 번째는 공통 인덱스 설정입니다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모든 데이터셋의 인덱스를 금 선물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의 인덱스로 통일했습니다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데이터 통합과 분석을 용이하게 하며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일관된 시간 축을 유지하는 데 도움을 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마지막으로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 그래프는 금 선물의 종가 데이터를 시각화한 것입니다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우리는 시간에 따른 금 가격의 변동을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3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이어서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데이터 전처리에 대한 추가 설명을 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앞서 언급한 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단계를 완료한 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우리는 데이터의 시계열 특성을 분석하기 위해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ACF(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자기상관 함수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와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PACF(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부분 자기상관 함수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계산했습니다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파라미터를 설정하는 데 매우 중요합니다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왼쪽 그래프는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ACF,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 그래프는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PACF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결과를 나타냅니다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ACF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는 시차에 따른 데이터 간의 상관관계를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 우리는 데이터가 강한 자기상관성을 가지고 있음을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파라미터 중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자기회귀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부분을 설정하는 데 도움이 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PACF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그래프는 특정 시차의 데이터와의 직접적인 상관관계를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MA(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이동 평균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부분을 설정하는 데 유용합니다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 우리는 초기에 강한 상관관계가 존재하지만 시차가 증가함에 따라 상관관계가 감소하는 것을 볼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이러한 분석을 통해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적절한 파라미터를 선택할 수 있게 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8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시계열 데이터의 안정성을 검정하는 과정에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시계열 데이터를 분석하기 전에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데이터가 안정적인지 확인하는 것은 매우 중요합니다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위해 우리는 두 가지 검정을 사용했습니다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검정과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Test)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은 시계열 데이터가 안정적인지 여부를 확인하는 데 사용됩니다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검정의 결과는 다음과 같습니다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통계량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-0.3354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p-value: 0.9203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임계값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1%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에서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-3.432, 5%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에서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-2.862, 10%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에서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-2.567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p-value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0.05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보다 크기 때문에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귀무가설을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기각할 수 없으며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데이터가 안정적이지 않음을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다음으로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Test)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은 시계열 데이터의 안정성을 검증하는 또 다른 방법입니다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검정의 결과는 다음과 같습니다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통계량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4.1417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p-value: 0.01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임계값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10%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에서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0.347, 5%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에서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0.463, 2.5%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에서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0.574, 1%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에서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0.739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p-value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0.05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보다 작기 때문에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귀무가설을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기각할 수 있으며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데이터가 안정적이지 않음을 나타냅니다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두 가지 검정 결과를 종합해보면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우리의 시계열 데이터는 안정적이지 않다는 결론을 내릴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따라서 데이터의 차분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differencing)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통해 안정성을 확보해야 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4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학습 및 최적화 과정에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우리는 차분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최적화를 수행했습니다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위해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및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검정을 활용하여 최적의 차분 차수를 결정했습니다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 결과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최적의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 확인되었습니다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다음 코드로 나타낼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 err="1">
                <a:effectLst/>
              </a:rPr>
              <a:t>kpss_diffs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pm.arima.ndiffs</a:t>
            </a:r>
            <a:r>
              <a:rPr lang="en-US" dirty="0">
                <a:effectLst/>
              </a:rPr>
              <a:t>(train, alpha=</a:t>
            </a:r>
            <a:r>
              <a:rPr lang="en-US" dirty="0">
                <a:solidFill>
                  <a:srgbClr val="DF3079"/>
                </a:solidFill>
                <a:effectLst/>
              </a:rPr>
              <a:t>0.05</a:t>
            </a:r>
            <a:r>
              <a:rPr lang="en-US" dirty="0">
                <a:effectLst/>
              </a:rPr>
              <a:t>, test=</a:t>
            </a:r>
            <a:r>
              <a:rPr lang="en-US" dirty="0">
                <a:solidFill>
                  <a:srgbClr val="00A67D"/>
                </a:solidFill>
                <a:effectLst/>
              </a:rPr>
              <a:t>'</a:t>
            </a:r>
            <a:r>
              <a:rPr lang="en-US" dirty="0" err="1">
                <a:solidFill>
                  <a:srgbClr val="00A67D"/>
                </a:solidFill>
                <a:effectLst/>
              </a:rPr>
              <a:t>kpss</a:t>
            </a:r>
            <a:r>
              <a:rPr lang="en-US" dirty="0">
                <a:solidFill>
                  <a:srgbClr val="00A67D"/>
                </a:solidFill>
                <a:effectLst/>
              </a:rPr>
              <a:t>'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max_d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5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adf_diffs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pm.arima.ndiffs</a:t>
            </a:r>
            <a:r>
              <a:rPr lang="en-US" dirty="0">
                <a:effectLst/>
              </a:rPr>
              <a:t>(train, alpha=</a:t>
            </a:r>
            <a:r>
              <a:rPr lang="en-US" dirty="0">
                <a:solidFill>
                  <a:srgbClr val="DF3079"/>
                </a:solidFill>
                <a:effectLst/>
              </a:rPr>
              <a:t>0.05</a:t>
            </a:r>
            <a:r>
              <a:rPr lang="en-US" dirty="0">
                <a:effectLst/>
              </a:rPr>
              <a:t>, test=</a:t>
            </a:r>
            <a:r>
              <a:rPr lang="en-US" dirty="0">
                <a:solidFill>
                  <a:srgbClr val="00A67D"/>
                </a:solidFill>
                <a:effectLst/>
              </a:rPr>
              <a:t>'</a:t>
            </a:r>
            <a:r>
              <a:rPr lang="en-US" dirty="0" err="1">
                <a:solidFill>
                  <a:srgbClr val="00A67D"/>
                </a:solidFill>
                <a:effectLst/>
              </a:rPr>
              <a:t>adf</a:t>
            </a:r>
            <a:r>
              <a:rPr lang="en-US" dirty="0">
                <a:solidFill>
                  <a:srgbClr val="00A67D"/>
                </a:solidFill>
                <a:effectLst/>
              </a:rPr>
              <a:t>'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max_d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5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n_diffs</a:t>
            </a:r>
            <a:r>
              <a:rPr lang="en-US" dirty="0">
                <a:effectLst/>
              </a:rPr>
              <a:t> = </a:t>
            </a:r>
            <a:r>
              <a:rPr lang="en-US" dirty="0">
                <a:solidFill>
                  <a:srgbClr val="E9950C"/>
                </a:solidFill>
                <a:effectLst/>
              </a:rPr>
              <a:t>max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kpss_diffs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adf_diffs</a:t>
            </a:r>
            <a:r>
              <a:rPr lang="en-US" dirty="0">
                <a:effectLst/>
              </a:rPr>
              <a:t>) </a:t>
            </a:r>
            <a:r>
              <a:rPr lang="en-US" dirty="0">
                <a:solidFill>
                  <a:srgbClr val="E9950C"/>
                </a:solidFill>
                <a:effectLst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solidFill>
                  <a:srgbClr val="00A67D"/>
                </a:solidFill>
                <a:effectLst/>
              </a:rPr>
              <a:t>f"Optimized</a:t>
            </a:r>
            <a:r>
              <a:rPr lang="en-US" dirty="0">
                <a:solidFill>
                  <a:srgbClr val="00A67D"/>
                </a:solidFill>
                <a:effectLst/>
              </a:rPr>
              <a:t> 'd' = {</a:t>
            </a:r>
            <a:r>
              <a:rPr lang="en-US" dirty="0" err="1">
                <a:solidFill>
                  <a:srgbClr val="00A67D"/>
                </a:solidFill>
                <a:effectLst/>
              </a:rPr>
              <a:t>n_diffs</a:t>
            </a:r>
            <a:r>
              <a:rPr lang="en-US" dirty="0">
                <a:solidFill>
                  <a:srgbClr val="00A67D"/>
                </a:solidFill>
                <a:effectLst/>
              </a:rPr>
              <a:t>}"</a:t>
            </a:r>
            <a:r>
              <a:rPr lang="en-US" dirty="0">
                <a:effectLst/>
              </a:rPr>
              <a:t>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코드는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와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검정을 통해 각각의 최적 차분 차수를 계산하고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둘 중 더 큰 값을 최적의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값으로 설정합니다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결과적으로 최적의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'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d'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 확인되었습니다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두 번째로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우리는 데이터의 정규성을 맞추기 위해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Box-Cox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변환을 적용했습니다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데이터의 분포를 정규 분포에 가깝게 만들기 위한 변환입니다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Box-Cox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변환을 통해 적절한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Lambda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값을 도출할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마지막으로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변환된 데이터를 이용하여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학습시켰습니다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모델은 시간에 따른 데이터의 패턴을 학습하여 미래의 값을 예측하는 데 매우 유용합니다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우리는 미래의 금 가격을 예측할 수 있는 모델을 구축할 수 있었습니다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3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학습 및 최적화 과정에 대해 구체적으로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학습을 위해 우리는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auto_arima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함수를 사용했습니다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auto_arima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함수는 데이터에 가장 적합한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파라미터를 자동으로 찾아줍니다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여기서는 두 가지 방법으로 모델을 학습시켰습니다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첫 번째 방법은 직접 파라미터를 지정하여 모델링을 수행한 것입니다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model = </a:t>
            </a:r>
            <a:r>
              <a:rPr lang="en-US" dirty="0" err="1">
                <a:effectLst/>
              </a:rPr>
              <a:t>auto_arima</a:t>
            </a:r>
            <a:r>
              <a:rPr lang="en-US" dirty="0">
                <a:effectLst/>
              </a:rPr>
              <a:t>( y=train, # </a:t>
            </a:r>
            <a:r>
              <a:rPr lang="ko-KR" altLang="en-US" dirty="0">
                <a:effectLst/>
              </a:rPr>
              <a:t>데이터 </a:t>
            </a:r>
            <a:r>
              <a:rPr lang="en-US" dirty="0">
                <a:effectLst/>
              </a:rPr>
              <a:t>d=</a:t>
            </a:r>
            <a:r>
              <a:rPr lang="en-US" dirty="0" err="1">
                <a:effectLst/>
              </a:rPr>
              <a:t>n_diffs</a:t>
            </a:r>
            <a:r>
              <a:rPr lang="en-US" dirty="0">
                <a:effectLst/>
              </a:rPr>
              <a:t>, # </a:t>
            </a:r>
            <a:r>
              <a:rPr lang="ko-KR" altLang="en-US" dirty="0">
                <a:effectLst/>
              </a:rPr>
              <a:t>차분 차수</a:t>
            </a:r>
            <a:r>
              <a:rPr lang="en-US" altLang="ko-KR" dirty="0">
                <a:effectLst/>
              </a:rPr>
              <a:t>(</a:t>
            </a:r>
            <a:r>
              <a:rPr lang="en-US" dirty="0">
                <a:effectLst/>
              </a:rPr>
              <a:t>d),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None </a:t>
            </a:r>
            <a:r>
              <a:rPr lang="en-US" dirty="0" err="1">
                <a:effectLst/>
              </a:rPr>
              <a:t>start_p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0</a:t>
            </a:r>
            <a:r>
              <a:rPr lang="en-US" dirty="0">
                <a:effectLst/>
              </a:rPr>
              <a:t>, # </a:t>
            </a:r>
            <a:r>
              <a:rPr lang="ko-KR" altLang="en-US" dirty="0">
                <a:effectLst/>
              </a:rPr>
              <a:t>시작 </a:t>
            </a:r>
            <a:r>
              <a:rPr lang="en-US" dirty="0">
                <a:effectLst/>
              </a:rPr>
              <a:t>p </a:t>
            </a:r>
            <a:r>
              <a:rPr lang="ko-KR" altLang="en-US" dirty="0">
                <a:effectLst/>
              </a:rPr>
              <a:t>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2 </a:t>
            </a:r>
            <a:r>
              <a:rPr lang="en-US" dirty="0" err="1">
                <a:effectLst/>
              </a:rPr>
              <a:t>max_p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5</a:t>
            </a:r>
            <a:r>
              <a:rPr lang="en-US" dirty="0">
                <a:effectLst/>
              </a:rPr>
              <a:t>, # p </a:t>
            </a:r>
            <a:r>
              <a:rPr lang="ko-KR" altLang="en-US" dirty="0">
                <a:effectLst/>
              </a:rPr>
              <a:t>최대값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5 </a:t>
            </a:r>
            <a:r>
              <a:rPr lang="en-US" dirty="0" err="1">
                <a:effectLst/>
              </a:rPr>
              <a:t>start_q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0</a:t>
            </a:r>
            <a:r>
              <a:rPr lang="en-US" dirty="0">
                <a:effectLst/>
              </a:rPr>
              <a:t>, # </a:t>
            </a:r>
            <a:r>
              <a:rPr lang="ko-KR" altLang="en-US" dirty="0">
                <a:effectLst/>
              </a:rPr>
              <a:t>시작 </a:t>
            </a:r>
            <a:r>
              <a:rPr lang="en-US" dirty="0">
                <a:effectLst/>
              </a:rPr>
              <a:t>q </a:t>
            </a:r>
            <a:r>
              <a:rPr lang="ko-KR" altLang="en-US" dirty="0">
                <a:effectLst/>
              </a:rPr>
              <a:t>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2 </a:t>
            </a:r>
            <a:r>
              <a:rPr lang="en-US" dirty="0" err="1">
                <a:effectLst/>
              </a:rPr>
              <a:t>max_q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5</a:t>
            </a:r>
            <a:r>
              <a:rPr lang="en-US" dirty="0">
                <a:effectLst/>
              </a:rPr>
              <a:t>, # q </a:t>
            </a:r>
            <a:r>
              <a:rPr lang="ko-KR" altLang="en-US" dirty="0">
                <a:effectLst/>
              </a:rPr>
              <a:t>최대값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5 </a:t>
            </a:r>
            <a:r>
              <a:rPr lang="en-US" dirty="0">
                <a:effectLst/>
              </a:rPr>
              <a:t>m=</a:t>
            </a:r>
            <a:r>
              <a:rPr lang="en-US" dirty="0">
                <a:solidFill>
                  <a:srgbClr val="DF3079"/>
                </a:solidFill>
                <a:effectLst/>
              </a:rPr>
              <a:t>1</a:t>
            </a:r>
            <a:r>
              <a:rPr lang="en-US" dirty="0">
                <a:effectLst/>
              </a:rPr>
              <a:t>, # season</a:t>
            </a:r>
            <a:r>
              <a:rPr lang="ko-KR" altLang="en-US" dirty="0">
                <a:effectLst/>
              </a:rPr>
              <a:t>의 주기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1 </a:t>
            </a:r>
            <a:r>
              <a:rPr lang="en-US" dirty="0">
                <a:effectLst/>
              </a:rPr>
              <a:t>seasonal=</a:t>
            </a:r>
            <a:r>
              <a:rPr lang="en-US" dirty="0">
                <a:solidFill>
                  <a:srgbClr val="2E95D3"/>
                </a:solidFill>
                <a:effectLst/>
              </a:rPr>
              <a:t>False</a:t>
            </a:r>
            <a:r>
              <a:rPr lang="en-US" dirty="0">
                <a:effectLst/>
              </a:rPr>
              <a:t>, # SARIMA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실시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True stepwise=</a:t>
            </a:r>
            <a:r>
              <a:rPr lang="en-US" dirty="0">
                <a:solidFill>
                  <a:srgbClr val="2E95D3"/>
                </a:solidFill>
                <a:effectLst/>
              </a:rPr>
              <a:t>True</a:t>
            </a:r>
            <a:r>
              <a:rPr lang="en-US" dirty="0">
                <a:effectLst/>
              </a:rPr>
              <a:t>, # stepwise algorithm,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True trace=</a:t>
            </a:r>
            <a:r>
              <a:rPr lang="en-US" dirty="0">
                <a:solidFill>
                  <a:srgbClr val="2E95D3"/>
                </a:solidFill>
                <a:effectLst/>
              </a:rPr>
              <a:t>True</a:t>
            </a:r>
            <a:r>
              <a:rPr lang="en-US" dirty="0">
                <a:effectLst/>
              </a:rPr>
              <a:t> # </a:t>
            </a:r>
            <a:r>
              <a:rPr lang="ko-KR" altLang="en-US" dirty="0">
                <a:effectLst/>
              </a:rPr>
              <a:t>각 </a:t>
            </a:r>
            <a:r>
              <a:rPr lang="en-US" dirty="0">
                <a:effectLst/>
              </a:rPr>
              <a:t>step</a:t>
            </a:r>
            <a:r>
              <a:rPr lang="ko-KR" altLang="en-US" dirty="0">
                <a:effectLst/>
              </a:rPr>
              <a:t>을 출력할지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False 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코드는 다양한 파라미터 조합을 시도하여 가장 적합한 모델을 찾습니다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start_p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와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start_q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는 각각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으로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설정하였으며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max_p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와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max_q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는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 설정하여 최대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까지의 차수를 탐색하도록 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seasonal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옵션을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False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 설정하여 비계절성을 가정하였고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stepwise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알고리즘을 사용하여 모델 탐색 과정을 최적화했습니다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두 번째 방법은 단순화된 설정으로 모델링을 수행한 것입니다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model2 = </a:t>
            </a:r>
            <a:r>
              <a:rPr lang="en-US" dirty="0" err="1">
                <a:effectLst/>
              </a:rPr>
              <a:t>auto_arima</a:t>
            </a:r>
            <a:r>
              <a:rPr lang="en-US" dirty="0">
                <a:effectLst/>
              </a:rPr>
              <a:t>(train, d=</a:t>
            </a:r>
            <a:r>
              <a:rPr lang="en-US" dirty="0">
                <a:solidFill>
                  <a:srgbClr val="DF3079"/>
                </a:solidFill>
                <a:effectLst/>
              </a:rPr>
              <a:t>1</a:t>
            </a:r>
            <a:r>
              <a:rPr lang="en-US" dirty="0">
                <a:effectLst/>
              </a:rPr>
              <a:t>, seasonal=</a:t>
            </a:r>
            <a:r>
              <a:rPr lang="en-US" dirty="0">
                <a:solidFill>
                  <a:srgbClr val="2E95D3"/>
                </a:solidFill>
                <a:effectLst/>
              </a:rPr>
              <a:t>False</a:t>
            </a:r>
            <a:r>
              <a:rPr lang="en-US" dirty="0">
                <a:effectLst/>
              </a:rPr>
              <a:t>, trace=</a:t>
            </a:r>
            <a:r>
              <a:rPr lang="en-US" dirty="0">
                <a:solidFill>
                  <a:srgbClr val="2E95D3"/>
                </a:solidFill>
                <a:effectLst/>
              </a:rPr>
              <a:t>True</a:t>
            </a:r>
            <a:r>
              <a:rPr lang="en-US" dirty="0">
                <a:effectLst/>
              </a:rPr>
              <a:t>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방법은 최적화된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값을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 설정하고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비계절성을 가정하여 모델을 학습시켰습니다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trace=True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옵션을 통해 각 단계의 출력 정보를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두 가지 방법을 통해 학습된 모델은 최적의 파라미터를 바탕으로 미래의 금 가격을 예측하는 데 활용될 것입니다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6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 학습 및 최적화의 결과에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왼쪽에 있는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model1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의 최적화 결과를 살펴보겠습니다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model1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은 다양한 파라미터 조합을 시도하여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AIC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값을 최소화하는 모델을 찾았습니다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각 파라미터 조합에 따른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AIC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값과 모델 학습 시간이 출력되었습니다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최적화 결과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AIC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가장 낮은 모델은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ARIMA(0,1,1)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으로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확인되었습니다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AIC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30144.181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 학습 시간은 총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12.672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초가 소요되었습니다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model = </a:t>
            </a:r>
            <a:r>
              <a:rPr lang="en-US" dirty="0" err="1">
                <a:effectLst/>
              </a:rPr>
              <a:t>auto_arima</a:t>
            </a:r>
            <a:r>
              <a:rPr lang="en-US" dirty="0">
                <a:effectLst/>
              </a:rPr>
              <a:t>( y=train, # </a:t>
            </a:r>
            <a:r>
              <a:rPr lang="ko-KR" altLang="en-US" dirty="0">
                <a:effectLst/>
              </a:rPr>
              <a:t>데이터 </a:t>
            </a:r>
            <a:r>
              <a:rPr lang="en-US" dirty="0">
                <a:effectLst/>
              </a:rPr>
              <a:t>d=</a:t>
            </a:r>
            <a:r>
              <a:rPr lang="en-US" dirty="0" err="1">
                <a:effectLst/>
              </a:rPr>
              <a:t>n_diffs</a:t>
            </a:r>
            <a:r>
              <a:rPr lang="en-US" dirty="0">
                <a:effectLst/>
              </a:rPr>
              <a:t>, # </a:t>
            </a:r>
            <a:r>
              <a:rPr lang="ko-KR" altLang="en-US" dirty="0">
                <a:effectLst/>
              </a:rPr>
              <a:t>차분 차수</a:t>
            </a:r>
            <a:r>
              <a:rPr lang="en-US" altLang="ko-KR" dirty="0">
                <a:effectLst/>
              </a:rPr>
              <a:t>(</a:t>
            </a:r>
            <a:r>
              <a:rPr lang="en-US" dirty="0">
                <a:effectLst/>
              </a:rPr>
              <a:t>d),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None </a:t>
            </a:r>
            <a:r>
              <a:rPr lang="en-US" dirty="0" err="1">
                <a:effectLst/>
              </a:rPr>
              <a:t>start_p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0</a:t>
            </a:r>
            <a:r>
              <a:rPr lang="en-US" dirty="0">
                <a:effectLst/>
              </a:rPr>
              <a:t>, # </a:t>
            </a:r>
            <a:r>
              <a:rPr lang="ko-KR" altLang="en-US" dirty="0">
                <a:effectLst/>
              </a:rPr>
              <a:t>시작 </a:t>
            </a:r>
            <a:r>
              <a:rPr lang="en-US" dirty="0">
                <a:effectLst/>
              </a:rPr>
              <a:t>p </a:t>
            </a:r>
            <a:r>
              <a:rPr lang="ko-KR" altLang="en-US" dirty="0">
                <a:effectLst/>
              </a:rPr>
              <a:t>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2 </a:t>
            </a:r>
            <a:r>
              <a:rPr lang="en-US" dirty="0" err="1">
                <a:effectLst/>
              </a:rPr>
              <a:t>max_p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5</a:t>
            </a:r>
            <a:r>
              <a:rPr lang="en-US" dirty="0">
                <a:effectLst/>
              </a:rPr>
              <a:t>, # p </a:t>
            </a:r>
            <a:r>
              <a:rPr lang="ko-KR" altLang="en-US" dirty="0">
                <a:effectLst/>
              </a:rPr>
              <a:t>최대값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5 </a:t>
            </a:r>
            <a:r>
              <a:rPr lang="en-US" dirty="0" err="1">
                <a:effectLst/>
              </a:rPr>
              <a:t>start_q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0</a:t>
            </a:r>
            <a:r>
              <a:rPr lang="en-US" dirty="0">
                <a:effectLst/>
              </a:rPr>
              <a:t>, # </a:t>
            </a:r>
            <a:r>
              <a:rPr lang="ko-KR" altLang="en-US" dirty="0">
                <a:effectLst/>
              </a:rPr>
              <a:t>시작 </a:t>
            </a:r>
            <a:r>
              <a:rPr lang="en-US" dirty="0">
                <a:effectLst/>
              </a:rPr>
              <a:t>q </a:t>
            </a:r>
            <a:r>
              <a:rPr lang="ko-KR" altLang="en-US" dirty="0">
                <a:effectLst/>
              </a:rPr>
              <a:t>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2 </a:t>
            </a:r>
            <a:r>
              <a:rPr lang="en-US" dirty="0" err="1">
                <a:effectLst/>
              </a:rPr>
              <a:t>max_q</a:t>
            </a:r>
            <a:r>
              <a:rPr lang="en-US" dirty="0">
                <a:effectLst/>
              </a:rPr>
              <a:t>=</a:t>
            </a:r>
            <a:r>
              <a:rPr lang="en-US" dirty="0">
                <a:solidFill>
                  <a:srgbClr val="DF3079"/>
                </a:solidFill>
                <a:effectLst/>
              </a:rPr>
              <a:t>5</a:t>
            </a:r>
            <a:r>
              <a:rPr lang="en-US" dirty="0">
                <a:effectLst/>
              </a:rPr>
              <a:t>, # q </a:t>
            </a:r>
            <a:r>
              <a:rPr lang="ko-KR" altLang="en-US" dirty="0">
                <a:effectLst/>
              </a:rPr>
              <a:t>최대값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5 </a:t>
            </a:r>
            <a:r>
              <a:rPr lang="en-US" dirty="0">
                <a:effectLst/>
              </a:rPr>
              <a:t>m=</a:t>
            </a:r>
            <a:r>
              <a:rPr lang="en-US" dirty="0">
                <a:solidFill>
                  <a:srgbClr val="DF3079"/>
                </a:solidFill>
                <a:effectLst/>
              </a:rPr>
              <a:t>1</a:t>
            </a:r>
            <a:r>
              <a:rPr lang="en-US" dirty="0">
                <a:effectLst/>
              </a:rPr>
              <a:t>, # season</a:t>
            </a:r>
            <a:r>
              <a:rPr lang="ko-KR" altLang="en-US" dirty="0">
                <a:effectLst/>
              </a:rPr>
              <a:t>의 주기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1 </a:t>
            </a:r>
            <a:r>
              <a:rPr lang="en-US" dirty="0">
                <a:effectLst/>
              </a:rPr>
              <a:t>seasonal=</a:t>
            </a:r>
            <a:r>
              <a:rPr lang="en-US" dirty="0">
                <a:solidFill>
                  <a:srgbClr val="2E95D3"/>
                </a:solidFill>
                <a:effectLst/>
              </a:rPr>
              <a:t>False</a:t>
            </a:r>
            <a:r>
              <a:rPr lang="en-US" dirty="0">
                <a:effectLst/>
              </a:rPr>
              <a:t>, # SARIMA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실시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True stepwise=</a:t>
            </a:r>
            <a:r>
              <a:rPr lang="en-US" dirty="0">
                <a:solidFill>
                  <a:srgbClr val="2E95D3"/>
                </a:solidFill>
                <a:effectLst/>
              </a:rPr>
              <a:t>True</a:t>
            </a:r>
            <a:r>
              <a:rPr lang="en-US" dirty="0">
                <a:effectLst/>
              </a:rPr>
              <a:t>, # stepwise algorithm,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True trace=</a:t>
            </a:r>
            <a:r>
              <a:rPr lang="en-US" dirty="0">
                <a:solidFill>
                  <a:srgbClr val="2E95D3"/>
                </a:solidFill>
                <a:effectLst/>
              </a:rPr>
              <a:t>True</a:t>
            </a:r>
            <a:r>
              <a:rPr lang="en-US" dirty="0">
                <a:effectLst/>
              </a:rPr>
              <a:t> # </a:t>
            </a:r>
            <a:r>
              <a:rPr lang="ko-KR" altLang="en-US" dirty="0">
                <a:effectLst/>
              </a:rPr>
              <a:t>각 </a:t>
            </a:r>
            <a:r>
              <a:rPr lang="en-US" dirty="0">
                <a:effectLst/>
              </a:rPr>
              <a:t>step</a:t>
            </a:r>
            <a:r>
              <a:rPr lang="ko-KR" altLang="en-US" dirty="0">
                <a:effectLst/>
              </a:rPr>
              <a:t>을 출력할지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기본값 </a:t>
            </a:r>
            <a:r>
              <a:rPr lang="en-US" altLang="ko-KR" dirty="0">
                <a:effectLst/>
              </a:rPr>
              <a:t>= </a:t>
            </a:r>
            <a:r>
              <a:rPr lang="en-US" dirty="0">
                <a:effectLst/>
              </a:rPr>
              <a:t>False 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다음으로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오른쪽에 있는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model2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의 최적화 결과를 살펴보겠습니다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model2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역시 다양한 파라미터 조합을 시도하여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AIC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값을 최소화하는 모델을 찾았습니다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최적화 결과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AIC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가장 낮은 모델은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ARIMA(0,1,1)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으로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확인되었습니다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AIC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30144.121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 학습 시간은 총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19.231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초가 소요되었습니다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r>
              <a:rPr lang="en-US" dirty="0" err="1">
                <a:effectLst/>
                <a:latin typeface="ui-sans-serif"/>
              </a:rPr>
              <a:t>pythonCopy</a:t>
            </a:r>
            <a:r>
              <a:rPr lang="en-US" dirty="0">
                <a:effectLst/>
                <a:latin typeface="ui-sans-serif"/>
              </a:rPr>
              <a:t> code</a:t>
            </a:r>
          </a:p>
          <a:p>
            <a:pPr algn="l" rtl="0"/>
            <a:r>
              <a:rPr lang="en-US" dirty="0">
                <a:effectLst/>
              </a:rPr>
              <a:t>model2 = </a:t>
            </a:r>
            <a:r>
              <a:rPr lang="en-US" dirty="0" err="1">
                <a:effectLst/>
              </a:rPr>
              <a:t>auto_arima</a:t>
            </a:r>
            <a:r>
              <a:rPr lang="en-US" dirty="0">
                <a:effectLst/>
              </a:rPr>
              <a:t>(train, d=</a:t>
            </a:r>
            <a:r>
              <a:rPr lang="en-US" dirty="0">
                <a:solidFill>
                  <a:srgbClr val="DF3079"/>
                </a:solidFill>
                <a:effectLst/>
              </a:rPr>
              <a:t>1</a:t>
            </a:r>
            <a:r>
              <a:rPr lang="en-US" dirty="0">
                <a:effectLst/>
              </a:rPr>
              <a:t>, seasonal=</a:t>
            </a:r>
            <a:r>
              <a:rPr lang="en-US" dirty="0">
                <a:solidFill>
                  <a:srgbClr val="2E95D3"/>
                </a:solidFill>
                <a:effectLst/>
              </a:rPr>
              <a:t>False</a:t>
            </a:r>
            <a:r>
              <a:rPr lang="en-US" dirty="0">
                <a:effectLst/>
              </a:rPr>
              <a:t>, trace=</a:t>
            </a:r>
            <a:r>
              <a:rPr lang="en-US" dirty="0">
                <a:solidFill>
                  <a:srgbClr val="2E95D3"/>
                </a:solidFill>
                <a:effectLst/>
              </a:rPr>
              <a:t>True</a:t>
            </a:r>
            <a:r>
              <a:rPr lang="en-US" dirty="0">
                <a:effectLst/>
              </a:rPr>
              <a:t>) 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두 모델의 최적화 결과를 비교해보면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두 모델 모두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ARIMA(0,1,1)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최적의 모델로 선택되었음을 알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두 모델 모두 동일한 파라미터 조합이 최적의 결과를 제공한다는 것을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학습 시간의 차이는 데이터 처리 및 탐색 과정에서의 차이로 볼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0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학습된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진단 결과에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진단을 위해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model2.plot_diagnostics()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함수를 사용했습니다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함수는 모델의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residuals)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시각화하여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모델이 데이터를 잘 설명하는지 확인할 수 있게 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결과는 네 가지 그래프로 나타납니다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먼저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좌측 상단의 그래프는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Standardized residual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그래프는 표준화된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시각화한 것으로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시간에 따라 일정하게 분포하고 있는지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이상적인 경우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잔차는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랜덤하게 분포해야 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그래프에서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특정 패턴 없이 분포하고 있는 것을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우측 상단의 그래프는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Histogram plus estimated density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그래프는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히스토그램과 추정된 밀도 함수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KDE)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이상적인 경우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잔차는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정규 분포를 따라야 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그래프에서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정규 분포에 가깝게 분포하고 있는 것을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좌측 하단의 그래프는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Normal Q-Q plot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그래프는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정규성을 확인하는 데 사용됩니다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정규 분포를 따른다면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 포인트는 대각선에 가깝게 위치해야 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그래프에서 대부분의 데이터 포인트가 대각선에 가깝게 위치하고 있는 것을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우측 하단의 그래프는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Correlogram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그래프는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자기상관성을 나타내며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시간에 따라 상관되지 않음을 보여줍니다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이상적인 경우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자기상관성은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에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가까워야 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그래프에서 대부분의 지연된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0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에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가까운 값을 가지는 것을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네 가지 진단 그래프를 통해 우리는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데이터를 잘 설명하고 있으며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잔차가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이상적임을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모델이 적절하게 학습되었음을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6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페이지에서는 학습된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사용하여 미래의 금 가격을 예측한 결과에 대해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설명드리겠습니다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그래프는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2010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년부터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2024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년까지의 금 가격 데이터를 시각화한 것입니다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파란색 선은 학습 데이터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Train)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나타내고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주황색 선은 테스트 데이터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Test)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나타냅니다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초록색 선은 모델이 예측한 금 가격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Predicted)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나타냅니다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테스트 기간 동안의 실제 금 가격과 예측된 금 가격을 비교하여 모델의 성능을 평가할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예측된 가격과 실제 가격은 다음과 같습니다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실제 금 가격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[2380.0, 2412.199951, 2433.899902, 2421.699951, 2389.199951, 2335.0, 2332.5]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예측 금 가격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: [2387.40019722, 2387.40019722, 2387.40019722, 2387.40019722, 2387.40019722, 2387.40019722, 2387.40019722]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여기서 우리는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Mean Absolute Error (MAE)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계산하여 모델의 예측 성능을 평가했습니다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MAE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는 실제 값과 예측 값 사이의 절대적 차이의 평균을 나타내며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값이 작을수록 예측이 정확함을 의미합니다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이번 예측의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MAE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값은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31.72850825480899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 예측 결과를 통해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모델이 미래의 금 가격을 비교적 정확하게 예측할 수 있음을 확인할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성능을 더욱 향상시키기 위해 추가적인 데이터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전처리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및 모델 튜닝을 고려할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ABAE-2CD9-444C-A5AA-9F4EE4DF1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9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B2A2-D842-9E26-707B-8EFB6EF2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6FB83-7262-BC2D-FB34-BF67EE5CD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F1F27-8284-D433-58D8-9324A7E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E8F59-5A3F-73EC-6DE2-1C43573F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71166-2C75-5D3A-3BE9-7483002A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7F8BE-8B01-D703-4C02-D734672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531ED-E02C-90BF-4969-16E2CA79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67A9C-1D48-1221-A2E2-B9E435E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D96EA-7813-355E-FD05-67CF5DFB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FDB14-0788-0803-7039-7C5FAD41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14A75-3C68-CA43-0474-D6213F9F4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D74B6-A57D-051B-450B-56FE0AF82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B6C5D-0538-5EDD-C562-02D69053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F763B-9BE5-1BE7-6542-3391050C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5FB84-8CE9-31E7-8AB8-6866E00C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5814-CC5F-7468-99EE-78815747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B8C1D-DA8C-95C8-70E5-B63B8D51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1B9E4-7459-AD27-8995-34FE8DDE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6FA77-9029-219B-7196-5F6F8791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73B3-C6C3-0E4F-FFDE-AB318DC5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9643E-603B-5C5D-E6FE-207B5A93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E5E9A-0E71-59BA-414C-C251994C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BA096-459F-2C7A-CA54-C59BE6EF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5885-41D4-393B-B28E-E608457D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E4E1D-E65B-276A-D42B-39670E2D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2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E26FD-E277-3287-5112-DC2E6264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C85A9-3E62-DBAB-282A-FBE59EA67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12CDD-90C6-A04B-DDA4-4DF4D74F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C79FD-0933-0BB2-57CB-3FCDBBD0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6B089-70E4-C47F-397D-9FF6D34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57198-42A2-FEAD-C7B6-25049457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2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7821-7A53-D877-3578-4D04945E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9CFEC-4D2E-AAB3-3EDE-D4A11FEA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5991C-BF3F-5150-4A4A-38CA673B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A7A788-2631-73D4-C173-710588197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96CA5-CA7C-2CA5-2D58-6A1F3EAE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FDC42A-4236-DF39-745F-1704E73A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4F2150-8B20-F00A-8DB6-4A70DDC1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464910-13AA-591A-B4FC-8C4B9578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3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E6A28-DC2F-EE27-3EC0-D7B6522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AC2616-62E1-5CEA-3A3A-435E121D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14E8A-C14B-D172-DFB8-83FB2AE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90E53-C1C5-5ABF-03B7-77ECBF96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734D2-49E9-F6B1-BDAE-FFC56269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EFDC0-7CB9-B146-3196-9167B5BE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B85A-C894-9280-9D92-7D1AC4F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2FA3-9E5A-4307-C9E0-41FD2B73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0B4D-9C86-B712-5845-9E774A2E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602A9-A79F-7469-94D4-A7C5BFD4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EBCB2-FAF5-3096-F250-9C5F026D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76C1E-DFAF-AFF7-3471-0019CAFC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20AB-45C3-E90F-8C83-5C3E4E9B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8327-EBFE-582A-0F8A-0035B14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84A63-5366-57C8-1C45-1A76BA2D8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578CF-6670-0EB0-DD78-F1EF49CD2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A01EC-69BC-BA7D-1813-7620F016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DFE3E-F8E5-5600-CDF2-919428F7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05FC6-A41D-F953-A5F7-6CA4A5D0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3DFCE-AA30-7EAE-8B51-8F02F667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9D784-581E-16B6-DC8B-3777FD02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722A7-C8AD-54BA-9C40-C9C40B141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0D6BF-320E-4820-A9BD-D539B0EFA37E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2EB7B-EFCD-67A0-3912-C9A1EC180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F54C6-705C-5D79-3BFC-C4807A5FD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E702C-0619-46D7-9C1C-F46D9175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687CA5-0D3E-B84A-78B5-7BB30D74FD60}"/>
              </a:ext>
            </a:extLst>
          </p:cNvPr>
          <p:cNvSpPr/>
          <p:nvPr/>
        </p:nvSpPr>
        <p:spPr>
          <a:xfrm>
            <a:off x="861716" y="880533"/>
            <a:ext cx="10468567" cy="1570285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Gold Price Forecasting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F9EB30-0AD4-6592-6CEC-B7D6D740459D}"/>
              </a:ext>
            </a:extLst>
          </p:cNvPr>
          <p:cNvSpPr/>
          <p:nvPr/>
        </p:nvSpPr>
        <p:spPr>
          <a:xfrm>
            <a:off x="1596000" y="3429000"/>
            <a:ext cx="900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numCol="2" rtlCol="0" anchor="ctr"/>
          <a:lstStyle/>
          <a:p>
            <a:pPr algn="ctr"/>
            <a:r>
              <a:rPr lang="ko-KR" altLang="en-US" sz="2000" dirty="0" err="1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허준봉</a:t>
            </a:r>
            <a:endParaRPr lang="en-US" altLang="ko-KR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22512091</a:t>
            </a:r>
          </a:p>
          <a:p>
            <a:pPr algn="ctr"/>
            <a:endParaRPr lang="en-US" altLang="ko-KR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김정현</a:t>
            </a:r>
            <a:endParaRPr lang="en-US" altLang="ko-KR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23530006</a:t>
            </a:r>
          </a:p>
          <a:p>
            <a:pPr algn="ctr"/>
            <a:endParaRPr lang="en-US" altLang="ko-KR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김경아</a:t>
            </a:r>
            <a:endParaRPr lang="en-US" altLang="ko-KR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24510097</a:t>
            </a:r>
          </a:p>
          <a:p>
            <a:pPr algn="ctr"/>
            <a:endParaRPr lang="en-US" altLang="ko-KR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한상훈</a:t>
            </a:r>
            <a:endParaRPr lang="en-US" altLang="ko-KR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2753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24510115</a:t>
            </a:r>
            <a:endParaRPr lang="ko-KR" altLang="en-US" sz="2000" dirty="0">
              <a:solidFill>
                <a:srgbClr val="27531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BDCE7F-5242-AC65-C0CF-2D2D31C7AA31}"/>
              </a:ext>
            </a:extLst>
          </p:cNvPr>
          <p:cNvSpPr/>
          <p:nvPr/>
        </p:nvSpPr>
        <p:spPr>
          <a:xfrm>
            <a:off x="3344333" y="2759909"/>
            <a:ext cx="55033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275317"/>
                </a:solidFill>
                <a:latin typeface="+mn-ea"/>
              </a:rPr>
              <a:t>시계열 분석 기말 팀프로젝트</a:t>
            </a:r>
          </a:p>
        </p:txBody>
      </p:sp>
      <p:pic>
        <p:nvPicPr>
          <p:cNvPr id="10" name="그림 9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2A9EE6C-D507-D253-4916-829C74F2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2" t="30856" r="21340" b="17293"/>
          <a:stretch/>
        </p:blipFill>
        <p:spPr>
          <a:xfrm>
            <a:off x="5736000" y="6138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6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학습 및 최적화</a:t>
            </a:r>
          </a:p>
        </p:txBody>
      </p:sp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8C6D6E-489C-6338-C2CB-F3DE67AFC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6" y="2395800"/>
            <a:ext cx="4927442" cy="2858516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4868C3C-1700-A412-72EF-627577A78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5" y="2395800"/>
            <a:ext cx="4575482" cy="2858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14677-6A8C-E7FA-E189-D2953A7C3151}"/>
              </a:ext>
            </a:extLst>
          </p:cNvPr>
          <p:cNvSpPr txBox="1"/>
          <p:nvPr/>
        </p:nvSpPr>
        <p:spPr>
          <a:xfrm>
            <a:off x="533146" y="2026468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model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0FBCB-4EBF-C51A-9FEA-0D1A8C62F39D}"/>
              </a:ext>
            </a:extLst>
          </p:cNvPr>
          <p:cNvSpPr txBox="1"/>
          <p:nvPr/>
        </p:nvSpPr>
        <p:spPr>
          <a:xfrm>
            <a:off x="6935375" y="2026467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1108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학습 및 최적화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1A3FF-F441-9362-9FB2-FA5D2832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63629"/>
            <a:ext cx="7772400" cy="4159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C0B6FC-4050-9293-0CCA-F37D1E9404EB}"/>
              </a:ext>
            </a:extLst>
          </p:cNvPr>
          <p:cNvSpPr txBox="1"/>
          <p:nvPr/>
        </p:nvSpPr>
        <p:spPr>
          <a:xfrm>
            <a:off x="2455613" y="1476839"/>
            <a:ext cx="610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model2.plot_diagnostics(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16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plt.show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376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학습 및 최적화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70C728-2EE3-E62A-B52D-D75443FD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1473861"/>
            <a:ext cx="7772400" cy="3910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4D1CF-9193-7543-AAB2-37356A749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0" y="5632869"/>
            <a:ext cx="7772400" cy="8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 HMM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DFA-CDB4-C9DF-5B9B-955F0D189F1A}"/>
              </a:ext>
            </a:extLst>
          </p:cNvPr>
          <p:cNvSpPr txBox="1"/>
          <p:nvPr/>
        </p:nvSpPr>
        <p:spPr>
          <a:xfrm>
            <a:off x="128016" y="1460394"/>
            <a:ext cx="99852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존재하는 데이터 포인트 식별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제거를 통한 데이터 정리</a:t>
            </a:r>
            <a:endParaRPr lang="en-US" altLang="ko-KR" dirty="0">
              <a:solidFill>
                <a:srgbClr val="0D0D0D"/>
              </a:solidFill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파생 변수 생성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모델에서 사용할 데이터 생성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각 데이터셋의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'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Close'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값만 추출하여 새로운 데이터프레임 생성</a:t>
            </a:r>
          </a:p>
          <a:p>
            <a:br>
              <a:rPr lang="ko-KR" altLang="en-US" dirty="0"/>
            </a:b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53FDB-9EC9-4C2D-E3D3-D751DB7B9E99}"/>
              </a:ext>
            </a:extLst>
          </p:cNvPr>
          <p:cNvSpPr txBox="1"/>
          <p:nvPr/>
        </p:nvSpPr>
        <p:spPr>
          <a:xfrm>
            <a:off x="313509" y="3244334"/>
            <a:ext cx="86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금 가격의 종가를 예측하는 </a:t>
            </a:r>
            <a:r>
              <a:rPr lang="en-US" altLang="ko-KR" dirty="0"/>
              <a:t>task </a:t>
            </a:r>
            <a:r>
              <a:rPr lang="ko-KR" altLang="en-US" dirty="0"/>
              <a:t>라서 각기 종가만 사용하기로 정함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9CBC3-8EB5-8912-5914-471958EAD031}"/>
              </a:ext>
            </a:extLst>
          </p:cNvPr>
          <p:cNvSpPr txBox="1"/>
          <p:nvPr/>
        </p:nvSpPr>
        <p:spPr>
          <a:xfrm>
            <a:off x="313509" y="3713201"/>
            <a:ext cx="86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VIF(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분산 팽창 인자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를 이용하여 다중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공산성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12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 HMM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6650-618B-A2D0-206B-38638353AC3C}"/>
              </a:ext>
            </a:extLst>
          </p:cNvPr>
          <p:cNvSpPr txBox="1"/>
          <p:nvPr/>
        </p:nvSpPr>
        <p:spPr>
          <a:xfrm>
            <a:off x="674914" y="20123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Initial VIF Results (Before Stationarity Check):</a:t>
            </a:r>
          </a:p>
          <a:p>
            <a:r>
              <a:rPr lang="en-US" altLang="ko-KR" dirty="0"/>
              <a:t>   Variable          VIF</a:t>
            </a:r>
          </a:p>
          <a:p>
            <a:r>
              <a:rPr lang="en-US" altLang="ko-KR" dirty="0"/>
              <a:t>0        GC   538.244641</a:t>
            </a:r>
          </a:p>
          <a:p>
            <a:r>
              <a:rPr lang="en-US" altLang="ko-KR" dirty="0"/>
              <a:t>1        CL  1069.506131</a:t>
            </a:r>
          </a:p>
          <a:p>
            <a:r>
              <a:rPr lang="en-US" altLang="ko-KR" dirty="0"/>
              <a:t>2        BZ  1236.357163</a:t>
            </a:r>
          </a:p>
          <a:p>
            <a:r>
              <a:rPr lang="en-US" altLang="ko-KR" dirty="0"/>
              <a:t>3        NG    16.164231</a:t>
            </a:r>
          </a:p>
          <a:p>
            <a:r>
              <a:rPr lang="en-US" altLang="ko-KR" dirty="0"/>
              <a:t>4        SI   358.757757</a:t>
            </a:r>
          </a:p>
          <a:p>
            <a:r>
              <a:rPr lang="en-US" altLang="ko-KR" dirty="0"/>
              <a:t>5        HG   378.456906</a:t>
            </a:r>
          </a:p>
          <a:p>
            <a:r>
              <a:rPr lang="en-US" altLang="ko-KR" dirty="0"/>
              <a:t>6    USDKRW  2399.046359</a:t>
            </a:r>
          </a:p>
          <a:p>
            <a:r>
              <a:rPr lang="en-US" altLang="ko-KR" dirty="0"/>
              <a:t>7    USDEUR  3537.847559</a:t>
            </a:r>
          </a:p>
          <a:p>
            <a:r>
              <a:rPr lang="en-US" altLang="ko-KR" dirty="0"/>
              <a:t>8    USDCNY  1994.951350</a:t>
            </a:r>
          </a:p>
          <a:p>
            <a:r>
              <a:rPr lang="en-US" altLang="ko-KR" dirty="0"/>
              <a:t>9    BTCUSD    29.902723</a:t>
            </a:r>
          </a:p>
          <a:p>
            <a:r>
              <a:rPr lang="en-US" altLang="ko-KR" dirty="0"/>
              <a:t>10   ETHUSD    35.239365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2F138-2C30-77E9-A2CF-1AA80FAC0514}"/>
              </a:ext>
            </a:extLst>
          </p:cNvPr>
          <p:cNvSpPr txBox="1"/>
          <p:nvPr/>
        </p:nvSpPr>
        <p:spPr>
          <a:xfrm>
            <a:off x="587829" y="5995731"/>
            <a:ext cx="86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다중 공산성이 매우 높아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feature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을 줄일 필요가 있음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42329-0D00-72E7-B224-0AA62F92D878}"/>
              </a:ext>
            </a:extLst>
          </p:cNvPr>
          <p:cNvSpPr txBox="1"/>
          <p:nvPr/>
        </p:nvSpPr>
        <p:spPr>
          <a:xfrm>
            <a:off x="146304" y="1390143"/>
            <a:ext cx="998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VIF(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분산 팽창 인자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) </a:t>
            </a: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이용하여 다중 </a:t>
            </a: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공산성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확인</a:t>
            </a:r>
            <a:endParaRPr lang="en-US" altLang="ko-KR" b="1" i="0" u="none" strike="noStrike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6868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 HMM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54110-2554-73FC-D481-3CD4AF49C3FD}"/>
              </a:ext>
            </a:extLst>
          </p:cNvPr>
          <p:cNvSpPr txBox="1"/>
          <p:nvPr/>
        </p:nvSpPr>
        <p:spPr>
          <a:xfrm>
            <a:off x="587828" y="1281517"/>
            <a:ext cx="108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3D0C1-FC8A-389B-9AA3-CD3C1B683FA7}"/>
              </a:ext>
            </a:extLst>
          </p:cNvPr>
          <p:cNvSpPr txBox="1"/>
          <p:nvPr/>
        </p:nvSpPr>
        <p:spPr>
          <a:xfrm>
            <a:off x="587828" y="1945257"/>
            <a:ext cx="612321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GC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GC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CL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CL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BZ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BZ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NG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NG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SI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SI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HG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HG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USDKRW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USDKRW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USDEUR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USDEUR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USDCNY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USDCNY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BTCUSD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BTCUSD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</a:p>
          <a:p>
            <a:r>
              <a:rPr lang="en-US" altLang="ko-KR" sz="1400" dirty="0"/>
              <a:t>ETHUSD </a:t>
            </a:r>
            <a:r>
              <a:rPr lang="ko-KR" altLang="en-US" sz="1400" dirty="0"/>
              <a:t>정상성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차분 진행</a:t>
            </a:r>
            <a:r>
              <a:rPr lang="en-US" altLang="ko-KR" sz="1400" dirty="0"/>
              <a:t>. 1</a:t>
            </a:r>
            <a:r>
              <a:rPr lang="ko-KR" altLang="en-US" sz="1400" dirty="0"/>
              <a:t>번째 차분</a:t>
            </a:r>
          </a:p>
          <a:p>
            <a:r>
              <a:rPr lang="en-US" altLang="ko-KR" sz="1400" dirty="0"/>
              <a:t>ETHUSD </a:t>
            </a:r>
            <a:r>
              <a:rPr lang="ko-KR" altLang="en-US" sz="1400" dirty="0"/>
              <a:t>정상성 확보됨</a:t>
            </a:r>
            <a:r>
              <a:rPr lang="en-US" altLang="ko-KR" sz="1400" dirty="0"/>
              <a:t>. </a:t>
            </a:r>
            <a:r>
              <a:rPr lang="ko-KR" altLang="en-US" sz="1400" dirty="0"/>
              <a:t>차분 횟수</a:t>
            </a:r>
            <a:r>
              <a:rPr lang="en-US" altLang="ko-KR" sz="1400" dirty="0"/>
              <a:t>: 1</a:t>
            </a:r>
            <a:endParaRPr lang="ko-KR" altLang="en-US" sz="1400" dirty="0"/>
          </a:p>
        </p:txBody>
      </p:sp>
      <p:pic>
        <p:nvPicPr>
          <p:cNvPr id="13" name="그림 20">
            <a:extLst>
              <a:ext uri="{FF2B5EF4-FFF2-40B4-BE49-F238E27FC236}">
                <a16:creationId xmlns:a16="http://schemas.microsoft.com/office/drawing/2014/main" id="{D3D8D095-90AD-C8C5-0781-79319EB2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98" y="2314589"/>
            <a:ext cx="5658531" cy="5635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912DA9-2FCD-7EBB-2071-F75DB8FDDE6F}"/>
              </a:ext>
            </a:extLst>
          </p:cNvPr>
          <p:cNvSpPr txBox="1"/>
          <p:nvPr/>
        </p:nvSpPr>
        <p:spPr>
          <a:xfrm>
            <a:off x="5464628" y="1767436"/>
            <a:ext cx="680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dicky-fuller </a:t>
            </a:r>
            <a:r>
              <a:rPr lang="ko-KR" altLang="en-US" dirty="0"/>
              <a:t>을 이용해 정상성 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26F17-7836-76E7-9EE4-03FCE6806969}"/>
              </a:ext>
            </a:extLst>
          </p:cNvPr>
          <p:cNvSpPr txBox="1"/>
          <p:nvPr/>
        </p:nvSpPr>
        <p:spPr>
          <a:xfrm>
            <a:off x="5316079" y="4317850"/>
            <a:ext cx="6144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가우시안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마르코프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모델 사용에는 데이터의 정상성이 보장되어야 하기 때문에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코드를 이용해 정상성 </a:t>
            </a: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확인및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차분으로 정상성 확보</a:t>
            </a:r>
          </a:p>
        </p:txBody>
      </p:sp>
    </p:spTree>
    <p:extLst>
      <p:ext uri="{BB962C8B-B14F-4D97-AF65-F5344CB8AC3E}">
        <p14:creationId xmlns:p14="http://schemas.microsoft.com/office/powerpoint/2010/main" val="60379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 HMM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23116-2552-7B4A-2FDD-63A1B7D1DED5}"/>
              </a:ext>
            </a:extLst>
          </p:cNvPr>
          <p:cNvSpPr txBox="1"/>
          <p:nvPr/>
        </p:nvSpPr>
        <p:spPr>
          <a:xfrm>
            <a:off x="567799" y="235043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Final VIF Results (After Stationarity Check):</a:t>
            </a:r>
          </a:p>
          <a:p>
            <a:r>
              <a:rPr lang="en-US" altLang="ko-KR" dirty="0"/>
              <a:t>   Variable       VIF</a:t>
            </a:r>
          </a:p>
          <a:p>
            <a:r>
              <a:rPr lang="en-US" altLang="ko-KR" dirty="0"/>
              <a:t>0        GC  2.508886</a:t>
            </a:r>
          </a:p>
          <a:p>
            <a:r>
              <a:rPr lang="en-US" altLang="ko-KR" dirty="0"/>
              <a:t>1        CL  1.607999</a:t>
            </a:r>
          </a:p>
          <a:p>
            <a:r>
              <a:rPr lang="en-US" altLang="ko-KR" dirty="0"/>
              <a:t>2        BZ  1.711675</a:t>
            </a:r>
          </a:p>
          <a:p>
            <a:r>
              <a:rPr lang="en-US" altLang="ko-KR" dirty="0"/>
              <a:t>3        NG  1.008714</a:t>
            </a:r>
          </a:p>
          <a:p>
            <a:r>
              <a:rPr lang="en-US" altLang="ko-KR" dirty="0"/>
              <a:t>4        SI  2.658282</a:t>
            </a:r>
          </a:p>
          <a:p>
            <a:r>
              <a:rPr lang="en-US" altLang="ko-KR" dirty="0"/>
              <a:t>5        HG  1.261598</a:t>
            </a:r>
          </a:p>
          <a:p>
            <a:r>
              <a:rPr lang="en-US" altLang="ko-KR" dirty="0"/>
              <a:t>6    USDKRW  1.410137</a:t>
            </a:r>
          </a:p>
          <a:p>
            <a:r>
              <a:rPr lang="en-US" altLang="ko-KR" dirty="0"/>
              <a:t>7    USDEUR  1.345436</a:t>
            </a:r>
          </a:p>
          <a:p>
            <a:r>
              <a:rPr lang="en-US" altLang="ko-KR" dirty="0"/>
              <a:t>8    USDCNY  1.199697</a:t>
            </a:r>
          </a:p>
          <a:p>
            <a:r>
              <a:rPr lang="en-US" altLang="ko-KR" dirty="0"/>
              <a:t>9    BTCUSD  2.277007</a:t>
            </a:r>
          </a:p>
          <a:p>
            <a:r>
              <a:rPr lang="en-US" altLang="ko-KR" dirty="0"/>
              <a:t>10   ETHUSD  2.285869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F42FF-25C4-AB65-806A-EA27A2F845B3}"/>
              </a:ext>
            </a:extLst>
          </p:cNvPr>
          <p:cNvSpPr txBox="1"/>
          <p:nvPr/>
        </p:nvSpPr>
        <p:spPr>
          <a:xfrm>
            <a:off x="567799" y="1659976"/>
            <a:ext cx="86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정상성을 확보한 데이터의 다중 </a:t>
            </a:r>
            <a:r>
              <a:rPr lang="ko-KR" altLang="en-US" b="1" dirty="0" err="1"/>
              <a:t>공산성</a:t>
            </a:r>
            <a:r>
              <a:rPr lang="ko-KR" altLang="en-US" b="1" dirty="0"/>
              <a:t> 확인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8920-9B17-C57A-4270-26E3B250A8B7}"/>
              </a:ext>
            </a:extLst>
          </p:cNvPr>
          <p:cNvSpPr txBox="1"/>
          <p:nvPr/>
        </p:nvSpPr>
        <p:spPr>
          <a:xfrm>
            <a:off x="567799" y="6180217"/>
            <a:ext cx="86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정상적인 범위</a:t>
            </a:r>
            <a:r>
              <a:rPr lang="en-US" altLang="ko-KR" dirty="0"/>
              <a:t>(10</a:t>
            </a:r>
            <a:r>
              <a:rPr lang="ko-KR" altLang="en-US" dirty="0" err="1"/>
              <a:t>보다작음</a:t>
            </a:r>
            <a:r>
              <a:rPr lang="en-US" altLang="ko-KR" dirty="0"/>
              <a:t>) </a:t>
            </a:r>
            <a:r>
              <a:rPr lang="ko-KR" altLang="en-US" dirty="0"/>
              <a:t>안으로 다 들어옴 </a:t>
            </a:r>
          </a:p>
        </p:txBody>
      </p:sp>
    </p:spTree>
    <p:extLst>
      <p:ext uri="{BB962C8B-B14F-4D97-AF65-F5344CB8AC3E}">
        <p14:creationId xmlns:p14="http://schemas.microsoft.com/office/powerpoint/2010/main" val="95062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 HMM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F42FF-25C4-AB65-806A-EA27A2F845B3}"/>
              </a:ext>
            </a:extLst>
          </p:cNvPr>
          <p:cNvSpPr txBox="1"/>
          <p:nvPr/>
        </p:nvSpPr>
        <p:spPr>
          <a:xfrm>
            <a:off x="567799" y="1659976"/>
            <a:ext cx="863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상관계수가 너무 낮을 경우 모델에 필요가 없으므로</a:t>
            </a:r>
          </a:p>
          <a:p>
            <a:r>
              <a:rPr lang="ko-KR" altLang="en-US" b="1" dirty="0"/>
              <a:t> </a:t>
            </a:r>
            <a:br>
              <a:rPr lang="ko-KR" altLang="en-US" b="1" dirty="0"/>
            </a:br>
            <a:r>
              <a:rPr lang="ko-KR" altLang="en-US" b="1" dirty="0"/>
              <a:t>금 종가와의 상관계수가 </a:t>
            </a:r>
            <a:r>
              <a:rPr lang="en-US" altLang="ko-KR" b="1" dirty="0"/>
              <a:t>0.15</a:t>
            </a:r>
            <a:r>
              <a:rPr lang="ko-KR" altLang="en-US" b="1" dirty="0"/>
              <a:t>보다 </a:t>
            </a:r>
            <a:r>
              <a:rPr lang="ko-KR" altLang="en-US" b="1" dirty="0" err="1"/>
              <a:t>작을경우</a:t>
            </a:r>
            <a:r>
              <a:rPr lang="ko-KR" altLang="en-US" b="1" dirty="0"/>
              <a:t> 제거 </a:t>
            </a:r>
          </a:p>
        </p:txBody>
      </p:sp>
      <p:pic>
        <p:nvPicPr>
          <p:cNvPr id="10" name="그림 4">
            <a:extLst>
              <a:ext uri="{FF2B5EF4-FFF2-40B4-BE49-F238E27FC236}">
                <a16:creationId xmlns:a16="http://schemas.microsoft.com/office/drawing/2014/main" id="{EAEE306A-963A-B3F1-D41D-97E09887A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081"/>
          <a:stretch/>
        </p:blipFill>
        <p:spPr>
          <a:xfrm>
            <a:off x="227379" y="3795747"/>
            <a:ext cx="5665422" cy="528760"/>
          </a:xfrm>
          <a:prstGeom prst="rect">
            <a:avLst/>
          </a:prstGeom>
        </p:spPr>
      </p:pic>
      <p:pic>
        <p:nvPicPr>
          <p:cNvPr id="11" name="그림 9">
            <a:extLst>
              <a:ext uri="{FF2B5EF4-FFF2-40B4-BE49-F238E27FC236}">
                <a16:creationId xmlns:a16="http://schemas.microsoft.com/office/drawing/2014/main" id="{9DF05A43-C5C6-ACD7-C114-738CFA67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44" y="3667282"/>
            <a:ext cx="482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 HMM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훈련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F42FF-25C4-AB65-806A-EA27A2F845B3}"/>
              </a:ext>
            </a:extLst>
          </p:cNvPr>
          <p:cNvSpPr txBox="1"/>
          <p:nvPr/>
        </p:nvSpPr>
        <p:spPr>
          <a:xfrm>
            <a:off x="227379" y="1364408"/>
            <a:ext cx="11624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가우시안</a:t>
            </a:r>
            <a:r>
              <a:rPr lang="ko-KR" altLang="en-US" b="1" dirty="0"/>
              <a:t> </a:t>
            </a:r>
            <a:r>
              <a:rPr lang="ko-KR" altLang="en-US" b="1" dirty="0" err="1"/>
              <a:t>히든</a:t>
            </a:r>
            <a:r>
              <a:rPr lang="ko-KR" altLang="en-US" b="1" dirty="0"/>
              <a:t> </a:t>
            </a:r>
            <a:r>
              <a:rPr lang="ko-KR" altLang="en-US" b="1" dirty="0" err="1"/>
              <a:t>마르코프</a:t>
            </a:r>
            <a:r>
              <a:rPr lang="ko-KR" altLang="en-US" b="1" dirty="0"/>
              <a:t> 모델을 사용하여</a:t>
            </a:r>
            <a:r>
              <a:rPr lang="en-US" altLang="ko-KR" b="1" dirty="0"/>
              <a:t>, </a:t>
            </a:r>
            <a:r>
              <a:rPr lang="ko-KR" altLang="en-US" b="1" dirty="0" err="1"/>
              <a:t>히든</a:t>
            </a:r>
            <a:r>
              <a:rPr lang="ko-KR" altLang="en-US" b="1" dirty="0"/>
              <a:t> </a:t>
            </a:r>
            <a:r>
              <a:rPr lang="en-US" altLang="ko-KR" b="1" dirty="0"/>
              <a:t>layer </a:t>
            </a:r>
            <a:r>
              <a:rPr lang="ko-KR" altLang="en-US" b="1" dirty="0"/>
              <a:t>별로 </a:t>
            </a:r>
            <a:r>
              <a:rPr lang="en-US" altLang="ko-KR" b="1" dirty="0"/>
              <a:t>train </a:t>
            </a:r>
            <a:r>
              <a:rPr lang="ko-KR" altLang="en-US" b="1" dirty="0"/>
              <a:t>후 비교해 최적의 모델 선정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</a:t>
            </a:r>
          </a:p>
          <a:p>
            <a:r>
              <a:rPr lang="ko-KR" altLang="en-US" b="1" dirty="0"/>
              <a:t>여러 번 실험해 최적의 모델 저장 </a:t>
            </a:r>
            <a:r>
              <a:rPr lang="en-US" altLang="ko-KR" b="1" dirty="0"/>
              <a:t>(</a:t>
            </a:r>
            <a:r>
              <a:rPr lang="en-US" altLang="ko-KR" b="1" dirty="0" err="1"/>
              <a:t>mae</a:t>
            </a:r>
            <a:r>
              <a:rPr lang="en-US" altLang="ko-KR" b="1" dirty="0"/>
              <a:t> </a:t>
            </a:r>
            <a:r>
              <a:rPr lang="ko-KR" altLang="en-US" b="1" dirty="0"/>
              <a:t>가 가장 낮은 모델</a:t>
            </a:r>
            <a:r>
              <a:rPr lang="en-US" altLang="ko-KR" b="1" dirty="0"/>
              <a:t>)  </a:t>
            </a:r>
          </a:p>
          <a:p>
            <a:endParaRPr lang="en-US" altLang="ko-KR" b="1" dirty="0"/>
          </a:p>
          <a:p>
            <a:r>
              <a:rPr lang="ko-KR" altLang="en-US" b="1" dirty="0"/>
              <a:t>차분을 이용하여 데이터를 사용 했으니 </a:t>
            </a:r>
            <a:r>
              <a:rPr lang="en-US" altLang="ko-KR" b="1" dirty="0"/>
              <a:t>Mae </a:t>
            </a:r>
            <a:r>
              <a:rPr lang="ko-KR" altLang="en-US" b="1" dirty="0" err="1"/>
              <a:t>를</a:t>
            </a:r>
            <a:r>
              <a:rPr lang="ko-KR" altLang="en-US" b="1" dirty="0"/>
              <a:t> 구하거나 </a:t>
            </a:r>
            <a:r>
              <a:rPr lang="en-US" altLang="ko-KR" b="1" dirty="0"/>
              <a:t>plot </a:t>
            </a:r>
            <a:r>
              <a:rPr lang="ko-KR" altLang="en-US" b="1" dirty="0"/>
              <a:t>을 그릴 때는 다시 원래의 값으로 복원</a:t>
            </a:r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3A267C01-DCD4-7BE1-75F7-A2DA33A5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6" y="2749172"/>
            <a:ext cx="6431747" cy="21179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3670E6-C74B-F5D7-472F-2D2EA3E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79" y="4682366"/>
            <a:ext cx="6431748" cy="2175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7E9003-B186-8372-6993-01E06E0DF922}"/>
              </a:ext>
            </a:extLst>
          </p:cNvPr>
          <p:cNvSpPr txBox="1"/>
          <p:nvPr/>
        </p:nvSpPr>
        <p:spPr>
          <a:xfrm>
            <a:off x="7072666" y="40162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예측된 차분을 실제 가격으로 복원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predicted_prices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data_origin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'GC'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iloc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predicted_diffs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cumsum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8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3. HMM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F42FF-25C4-AB65-806A-EA27A2F845B3}"/>
              </a:ext>
            </a:extLst>
          </p:cNvPr>
          <p:cNvSpPr txBox="1"/>
          <p:nvPr/>
        </p:nvSpPr>
        <p:spPr>
          <a:xfrm>
            <a:off x="227379" y="1364408"/>
            <a:ext cx="116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가우시안</a:t>
            </a:r>
            <a:r>
              <a:rPr lang="ko-KR" altLang="en-US" b="1" dirty="0"/>
              <a:t> </a:t>
            </a:r>
            <a:r>
              <a:rPr lang="ko-KR" altLang="en-US" b="1" dirty="0" err="1"/>
              <a:t>히든</a:t>
            </a:r>
            <a:r>
              <a:rPr lang="ko-KR" altLang="en-US" b="1" dirty="0"/>
              <a:t> </a:t>
            </a:r>
            <a:r>
              <a:rPr lang="ko-KR" altLang="en-US" b="1" dirty="0" err="1"/>
              <a:t>마르코프</a:t>
            </a:r>
            <a:r>
              <a:rPr lang="ko-KR" altLang="en-US" b="1" dirty="0"/>
              <a:t> 모델을 사용하여</a:t>
            </a:r>
            <a:r>
              <a:rPr lang="en-US" altLang="ko-KR" b="1" dirty="0"/>
              <a:t>, </a:t>
            </a:r>
            <a:r>
              <a:rPr lang="ko-KR" altLang="en-US" b="1" dirty="0" err="1"/>
              <a:t>히든</a:t>
            </a:r>
            <a:r>
              <a:rPr lang="ko-KR" altLang="en-US" b="1" dirty="0"/>
              <a:t> </a:t>
            </a:r>
            <a:r>
              <a:rPr lang="en-US" altLang="ko-KR" b="1" dirty="0"/>
              <a:t>layer </a:t>
            </a:r>
            <a:r>
              <a:rPr lang="ko-KR" altLang="en-US" b="1" dirty="0"/>
              <a:t>별로 </a:t>
            </a:r>
            <a:r>
              <a:rPr lang="en-US" altLang="ko-KR" b="1" dirty="0"/>
              <a:t>train </a:t>
            </a:r>
            <a:r>
              <a:rPr lang="ko-KR" altLang="en-US" b="1" dirty="0"/>
              <a:t>후 비교해 최적의 모델 선정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02AEF8-C5F8-45B7-927E-6CEAF1BB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69" y="2522148"/>
            <a:ext cx="5871419" cy="31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2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5BDCE7F-5242-AC65-C0CF-2D2D31C7AA31}"/>
              </a:ext>
            </a:extLst>
          </p:cNvPr>
          <p:cNvSpPr/>
          <p:nvPr/>
        </p:nvSpPr>
        <p:spPr>
          <a:xfrm>
            <a:off x="4296000" y="1481220"/>
            <a:ext cx="3600000" cy="50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altLang="ko-KR" sz="2000" b="1" dirty="0">
                <a:solidFill>
                  <a:srgbClr val="275317"/>
                </a:solidFill>
                <a:latin typeface="+mn-ea"/>
              </a:rPr>
              <a:t>1. Data</a:t>
            </a:r>
            <a:r>
              <a:rPr lang="ko-KR" altLang="en-US" sz="2000" b="1" dirty="0">
                <a:solidFill>
                  <a:srgbClr val="275317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275317"/>
                </a:solidFill>
                <a:latin typeface="+mn-ea"/>
              </a:rPr>
              <a:t>Information</a:t>
            </a:r>
          </a:p>
          <a:p>
            <a:pPr>
              <a:spcAft>
                <a:spcPts val="300"/>
              </a:spcAft>
            </a:pPr>
            <a:endParaRPr lang="en-US" altLang="ko-KR" sz="2000" b="1" dirty="0">
              <a:solidFill>
                <a:srgbClr val="275317"/>
              </a:solidFill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2000" b="1" dirty="0">
                <a:solidFill>
                  <a:srgbClr val="275317"/>
                </a:solidFill>
                <a:latin typeface="+mn-ea"/>
              </a:rPr>
              <a:t>2. ARIMA</a:t>
            </a:r>
          </a:p>
          <a:p>
            <a:pPr>
              <a:spcAft>
                <a:spcPts val="300"/>
              </a:spcAft>
            </a:pPr>
            <a:endParaRPr lang="en-US" altLang="ko-KR" sz="2000" b="1" dirty="0">
              <a:solidFill>
                <a:srgbClr val="275317"/>
              </a:solidFill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2000" b="1" dirty="0">
                <a:solidFill>
                  <a:srgbClr val="275317"/>
                </a:solidFill>
                <a:latin typeface="+mn-ea"/>
              </a:rPr>
              <a:t>3. HMM</a:t>
            </a:r>
          </a:p>
          <a:p>
            <a:pPr>
              <a:spcAft>
                <a:spcPts val="300"/>
              </a:spcAft>
            </a:pPr>
            <a:endParaRPr lang="en-US" altLang="ko-KR" sz="2000" b="1" dirty="0">
              <a:solidFill>
                <a:srgbClr val="275317"/>
              </a:solidFill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2000" b="1" dirty="0">
                <a:solidFill>
                  <a:srgbClr val="275317"/>
                </a:solidFill>
                <a:latin typeface="+mn-ea"/>
              </a:rPr>
              <a:t>4. ML &amp; DL (</a:t>
            </a:r>
            <a:r>
              <a:rPr lang="en-US" altLang="ko-KR" sz="2000" b="1" dirty="0" err="1">
                <a:solidFill>
                  <a:srgbClr val="275317"/>
                </a:solidFill>
                <a:latin typeface="+mn-ea"/>
              </a:rPr>
              <a:t>XgBoost</a:t>
            </a:r>
            <a:r>
              <a:rPr lang="en-US" altLang="ko-KR" sz="2000" b="1" dirty="0">
                <a:solidFill>
                  <a:srgbClr val="275317"/>
                </a:solidFill>
                <a:latin typeface="+mn-ea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2000" b="1" dirty="0">
              <a:solidFill>
                <a:srgbClr val="275317"/>
              </a:solidFill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2000" b="1" dirty="0">
                <a:solidFill>
                  <a:srgbClr val="275317"/>
                </a:solidFill>
                <a:latin typeface="+mn-ea"/>
              </a:rPr>
              <a:t>5. Conclusion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FEE1B-46D6-3CE5-E000-5FB824D24C23}"/>
              </a:ext>
            </a:extLst>
          </p:cNvPr>
          <p:cNvSpPr/>
          <p:nvPr/>
        </p:nvSpPr>
        <p:spPr>
          <a:xfrm>
            <a:off x="3396000" y="539546"/>
            <a:ext cx="5400000" cy="720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72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en-US" altLang="ko-KR" sz="25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XgBoost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DFA-CDB4-C9DF-5B9B-955F0D189F1A}"/>
              </a:ext>
            </a:extLst>
          </p:cNvPr>
          <p:cNvSpPr txBox="1"/>
          <p:nvPr/>
        </p:nvSpPr>
        <p:spPr>
          <a:xfrm>
            <a:off x="128016" y="1460394"/>
            <a:ext cx="9985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존재하는 데이터 포인트 식별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후방 채우기 방법으로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</a:t>
            </a: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D0D0D"/>
              </a:solidFill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파생 변수 생성 </a:t>
            </a:r>
            <a:r>
              <a:rPr lang="en-US" altLang="ko-KR" dirty="0">
                <a:solidFill>
                  <a:srgbClr val="0D0D0D"/>
                </a:solidFill>
                <a:latin typeface="ui-sans-serif"/>
              </a:rPr>
              <a:t>:</a:t>
            </a:r>
            <a:r>
              <a:rPr lang="ko-KR" altLang="en-US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날짜 관련 변수 생성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요일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),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 이동 평균 및 이동 표준편차 기울기 계산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기타 통계적 특성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평균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표준편차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최솟값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최댓값 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3F849F51-D35E-9AC1-774B-579E2A1DA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2" y="3199919"/>
            <a:ext cx="3606426" cy="3243125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B5BD33A8-A7CA-955B-9DD7-8DA70892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44" y="3199919"/>
            <a:ext cx="3457174" cy="34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6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en-US" altLang="ko-KR" sz="25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XgBoost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DFA-CDB4-C9DF-5B9B-955F0D189F1A}"/>
              </a:ext>
            </a:extLst>
          </p:cNvPr>
          <p:cNvSpPr txBox="1"/>
          <p:nvPr/>
        </p:nvSpPr>
        <p:spPr>
          <a:xfrm>
            <a:off x="128016" y="1460394"/>
            <a:ext cx="9985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결측치가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존재하는 데이터 포인트 식별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후방 채우기 방법으로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</a:t>
            </a: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D0D0D"/>
              </a:solidFill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파생 변수 생성 </a:t>
            </a:r>
            <a:r>
              <a:rPr lang="en-US" altLang="ko-KR" dirty="0">
                <a:solidFill>
                  <a:srgbClr val="0D0D0D"/>
                </a:solidFill>
                <a:latin typeface="ui-sans-serif"/>
              </a:rPr>
              <a:t>:</a:t>
            </a:r>
            <a:r>
              <a:rPr lang="ko-KR" altLang="en-US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날짜 관련 변수 생성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월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요일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),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 이동 평균 및 이동 표준편차 기울기 계산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기타 통계적 특성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평균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표준편차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최솟값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최댓값 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</p:txBody>
      </p:sp>
      <p:pic>
        <p:nvPicPr>
          <p:cNvPr id="9" name="그림 1">
            <a:extLst>
              <a:ext uri="{FF2B5EF4-FFF2-40B4-BE49-F238E27FC236}">
                <a16:creationId xmlns:a16="http://schemas.microsoft.com/office/drawing/2014/main" id="{F9049CDD-0D17-E326-F468-3C7A74D7A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" b="-1"/>
          <a:stretch/>
        </p:blipFill>
        <p:spPr>
          <a:xfrm>
            <a:off x="128016" y="2937722"/>
            <a:ext cx="4836238" cy="35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en-US" altLang="ko-KR" sz="25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XgBoost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176C6-BA01-8BB0-ACD5-A88BA9CD66B5}"/>
              </a:ext>
            </a:extLst>
          </p:cNvPr>
          <p:cNvSpPr txBox="1"/>
          <p:nvPr/>
        </p:nvSpPr>
        <p:spPr>
          <a:xfrm>
            <a:off x="128016" y="1495389"/>
            <a:ext cx="998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0D0D0D"/>
                </a:solidFill>
                <a:latin typeface="ui-sans-serif"/>
              </a:rPr>
              <a:t>하이퍼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 파라미터 튜닝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 err="1"/>
              <a:t>일값들을</a:t>
            </a:r>
            <a:r>
              <a:rPr lang="ko-KR" altLang="en-US" dirty="0"/>
              <a:t> </a:t>
            </a:r>
            <a:r>
              <a:rPr lang="en-US" altLang="ko-KR" dirty="0"/>
              <a:t>validation set</a:t>
            </a:r>
            <a:r>
              <a:rPr lang="ko-KR" altLang="en-US" dirty="0" err="1"/>
              <a:t>으로</a:t>
            </a:r>
            <a:r>
              <a:rPr lang="ko-KR" altLang="en-US" dirty="0"/>
              <a:t> 놓고 튜닝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D01B2-7CEB-AC5F-264C-AD0D006B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11" y="3643042"/>
            <a:ext cx="547370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1F530-483A-7448-43C5-AAAF9989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58" y="2522678"/>
            <a:ext cx="5687631" cy="30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Conclusion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다양한 모델을 통한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176C6-BA01-8BB0-ACD5-A88BA9CD66B5}"/>
              </a:ext>
            </a:extLst>
          </p:cNvPr>
          <p:cNvSpPr txBox="1"/>
          <p:nvPr/>
        </p:nvSpPr>
        <p:spPr>
          <a:xfrm>
            <a:off x="128016" y="1495389"/>
            <a:ext cx="116137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연구 결과 요약</a:t>
            </a:r>
            <a:endParaRPr lang="en-US" altLang="ko-KR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altLang="ko-KR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이번 프로젝트에서는 다양한 원자재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환율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암호화폐 데이터를 활용하여 금 선물 가격을 예측하는 모델을 개발했습니다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데이터 수집부터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전처리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파생 변수 생성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모델 학습 및 평가에 이르기까지의 과정을 통해 예측 모델의 성능을 향상시키기 위한 다양한 기법을 적용했습니다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93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Conclusion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다양한 모델을 통한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4AE7B-56A9-DA89-D2C5-2CAE02BD90CB}"/>
              </a:ext>
            </a:extLst>
          </p:cNvPr>
          <p:cNvSpPr txBox="1"/>
          <p:nvPr/>
        </p:nvSpPr>
        <p:spPr>
          <a:xfrm>
            <a:off x="289128" y="1495488"/>
            <a:ext cx="116137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2.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주요 발견 사항</a:t>
            </a:r>
            <a:endParaRPr lang="en-US" altLang="ko-KR" b="1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데이터 전처리의 중요성</a:t>
            </a: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제거 및 파생 변수 생성을 통해 데이터의 질을 향상시켰습니다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특히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 및 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15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 이동 평균과 표준편차 등의 통계적 특성을 활용한 모델은 더 나은 예측 성능을 보였습니다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 성능</a:t>
            </a:r>
            <a:endParaRPr lang="en-US" altLang="ko-KR" b="1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</a:t>
            </a: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시계열 분석을 통해 금 선물 가격의 트렌드와 계절성을 반영한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구축했습니다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모델은 데이터의 자기상관성을 활용하여 단기 예측에 유리한 성능을 보였습니다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lvl="1"/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HMM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</a:t>
            </a: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HMM(Hidden Markov Model)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사용하여 금 선물 가격 예측의 잠재적인 상태 전이를 분석했습니다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모델은 다양한 시장 상태를 반영할 수 있는 유용한 도구임을 확인했습니다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lvl="1"/>
            <a:r>
              <a:rPr 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</a:t>
            </a: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통해 파생 변수의 유효성을 검증하고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최적의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하이퍼파라미터를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찾기 위한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Grid Search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를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수행하여 모델 성능을 극대화했습니다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46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Conclusion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다양한 모델을 통한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5EA1B-EABC-C9F6-C66E-56D7E0CA4298}"/>
              </a:ext>
            </a:extLst>
          </p:cNvPr>
          <p:cNvSpPr txBox="1"/>
          <p:nvPr/>
        </p:nvSpPr>
        <p:spPr>
          <a:xfrm>
            <a:off x="274320" y="1460394"/>
            <a:ext cx="112836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3.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성과 및 한계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/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성과</a:t>
            </a: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ARIMA, HMM,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XGBoost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결합하여 금 선물 가격 예측 모델을 구축하였고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다양한 변수와 상태를 고려한 예측을 가능하게 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Mean Absolute Error (MAE)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등의 성능 지표를 통해 모델의 예측 정확도를 평가하였으며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향후 연구 및 실무 적용에 유용한 기준을 제공했습니다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lvl="1"/>
            <a:endParaRPr lang="en-US" altLang="ko-KR" b="1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한계</a:t>
            </a: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일부 데이터의 변동성이 큰 관계로 예측의 불확실성이 존재하였습니다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이는 추가적인 데이터 수집 및 분석을 통해 보완될 필요가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경우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장기 예측에 대한 성능이 제한적일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HMM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모델의 복잡성으로 인해 실시간 예측에는 다소 시간이 소요될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86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Conclusion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다양한 모델을 통한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3CA21-23EE-FF16-6B7C-57483DB09FA3}"/>
              </a:ext>
            </a:extLst>
          </p:cNvPr>
          <p:cNvSpPr txBox="1"/>
          <p:nvPr/>
        </p:nvSpPr>
        <p:spPr>
          <a:xfrm>
            <a:off x="435864" y="1460394"/>
            <a:ext cx="113202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4.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향후 연구 방향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/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다양한 모델 적용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향후 연구에서는 딥러닝 기반의 시계열 모델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LSTM, GRU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적용하여 예측 성능을 더욱 향상시킬 계획입니다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강화 학습을 통한 최적 거래 전략 개발 등 다양한 접근 방식을 탐구할 예정입니다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추가 데이터 및 변수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더 많은 원자재 및 금융 데이터를 포함하여 모델의 예측 범위를 확장할 것입니다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외부 요인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정책 변화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경제 지표 등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을 고려한 모델링을 통해 예측의 정밀도를 높이겠습니다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29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5. Conclusion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다양한 모델을 통한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47C6-5D48-A347-7160-6846AEBEBAA7}"/>
              </a:ext>
            </a:extLst>
          </p:cNvPr>
          <p:cNvSpPr txBox="1"/>
          <p:nvPr/>
        </p:nvSpPr>
        <p:spPr>
          <a:xfrm>
            <a:off x="518616" y="1460394"/>
            <a:ext cx="11154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5.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실무 적용 가능성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pPr algn="l"/>
            <a:endParaRPr lang="ko-KR" altLang="en-US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본 연구의 결과는 금융 시장에서의 실시간 예측 및 리스크 관리 시스템에 직접적으로 활용될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다양한 금융 자산의 가격 변동성을 예측하는 데 유용한 도구로서의 가치를 지니고 있으며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이를 통해 투자 전략 수립 및 의사 결정 지원 시스템을 개선할 수 있습니다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18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1D2F85-2801-5D5C-E7AA-A927290E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81662"/>
              </p:ext>
            </p:extLst>
          </p:nvPr>
        </p:nvGraphicFramePr>
        <p:xfrm>
          <a:off x="318642" y="1533234"/>
          <a:ext cx="3600000" cy="2555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8829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GC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&lt;class '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pandas.core.frame.DataFrame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'&gt;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03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Datetime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3618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2010-01-04 to</a:t>
                      </a:r>
                    </a:p>
                    <a:p>
                      <a:pPr latinLnBrk="1"/>
                      <a:r>
                        <a:rPr lang="en-US" altLang="ko-KR" sz="800" dirty="0"/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columns (total 6 columns)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3614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3614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3614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3614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Adj Close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3614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Volume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3614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8BBDA2C-5775-A82F-E5A5-76F2AB7D9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88605"/>
              </p:ext>
            </p:extLst>
          </p:nvPr>
        </p:nvGraphicFramePr>
        <p:xfrm>
          <a:off x="4237284" y="1533227"/>
          <a:ext cx="3600000" cy="255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9118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CL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12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35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3618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2010-01-04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12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3615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1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371FEFE-9459-1B07-D6EB-A016C0DFD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85177"/>
              </p:ext>
            </p:extLst>
          </p:nvPr>
        </p:nvGraphicFramePr>
        <p:xfrm>
          <a:off x="8249285" y="1533227"/>
          <a:ext cx="3600000" cy="2556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9119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BZ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35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3618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2010-01-04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3578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3578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3578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3578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3578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3578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9543ED2-DE8C-1658-8C14-B35E6BBF3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67069"/>
              </p:ext>
            </p:extLst>
          </p:nvPr>
        </p:nvGraphicFramePr>
        <p:xfrm>
          <a:off x="318642" y="4259655"/>
          <a:ext cx="3600000" cy="2556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9119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NG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35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3618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2010-01-04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3615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3615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74C60A-B1BE-D284-F42E-FA8AF0D33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69839"/>
              </p:ext>
            </p:extLst>
          </p:nvPr>
        </p:nvGraphicFramePr>
        <p:xfrm>
          <a:off x="4237285" y="4259655"/>
          <a:ext cx="3600000" cy="2556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9119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SI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35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3618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2010-01-04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3613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FC3ED39-C9C7-34F3-8265-1D9AAAFB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5554"/>
              </p:ext>
            </p:extLst>
          </p:nvPr>
        </p:nvGraphicFramePr>
        <p:xfrm>
          <a:off x="8249285" y="4259655"/>
          <a:ext cx="3600000" cy="2556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9119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HG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35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3618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2010-01-04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12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3614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5C790E-058A-B3A4-B0D8-99ABED1DC027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 Data</a:t>
            </a:r>
            <a:r>
              <a:rPr lang="ko-KR" altLang="en-US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Information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E12650-15B5-E689-07DC-2AA284CB4567}"/>
              </a:ext>
            </a:extLst>
          </p:cNvPr>
          <p:cNvSpPr/>
          <p:nvPr/>
        </p:nvSpPr>
        <p:spPr>
          <a:xfrm>
            <a:off x="0" y="967642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원자재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1A78F-ACE9-2E13-A9CA-54C4AD03009A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6A6EAA-B4CB-5BE7-D548-F9D1029F5116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0E53E2-86F7-6BDA-2F2A-D6AD1A5908AD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6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BF80C7-8C6C-1C59-B4F4-DF3C1B435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59778"/>
              </p:ext>
            </p:extLst>
          </p:nvPr>
        </p:nvGraphicFramePr>
        <p:xfrm>
          <a:off x="318642" y="1228423"/>
          <a:ext cx="3600000" cy="2555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8829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USDKRW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03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3749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2010-01-01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3743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3743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7CF55A0-7A81-5421-1E84-DE4E6876B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236"/>
              </p:ext>
            </p:extLst>
          </p:nvPr>
        </p:nvGraphicFramePr>
        <p:xfrm>
          <a:off x="4237284" y="1228423"/>
          <a:ext cx="3600000" cy="2555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8829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USDEUR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03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3749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2010-01-01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3744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3744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C059AC-74B4-7CAA-285F-A7493FF75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60193"/>
              </p:ext>
            </p:extLst>
          </p:nvPr>
        </p:nvGraphicFramePr>
        <p:xfrm>
          <a:off x="8249285" y="1228423"/>
          <a:ext cx="3600000" cy="2555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8829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USDCNY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03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3749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2010-01-01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3742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3742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3742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3742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3742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3742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float64(6)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4DE04D8-D51C-6605-76C7-86DFBF9F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59728"/>
              </p:ext>
            </p:extLst>
          </p:nvPr>
        </p:nvGraphicFramePr>
        <p:xfrm>
          <a:off x="318642" y="4260264"/>
          <a:ext cx="3600000" cy="2555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8829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BTCUSD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03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3529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2014-09-17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3529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3529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3529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3529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3529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3529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int64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float64(5), int64(1)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231AA66-93C3-66FC-343E-A00388F4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0772"/>
              </p:ext>
            </p:extLst>
          </p:nvPr>
        </p:nvGraphicFramePr>
        <p:xfrm>
          <a:off x="4237284" y="4260264"/>
          <a:ext cx="3600000" cy="2555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581821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298897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820195401"/>
                    </a:ext>
                  </a:extLst>
                </a:gridCol>
              </a:tblGrid>
              <a:tr h="288298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ETHUSD</a:t>
                      </a:r>
                    </a:p>
                  </a:txBody>
                  <a:tcPr marL="36000" marR="36000" marT="36000" marB="36000" anchor="ctr">
                    <a:solidFill>
                      <a:srgbClr val="196B2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06978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&lt;class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pandas.core.frame.DataFrame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'&gt;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19156"/>
                  </a:ext>
                </a:extLst>
              </a:tr>
              <a:tr h="3203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Index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2380 entries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2017-11-09 to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2024-05-15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91909"/>
                  </a:ext>
                </a:extLst>
              </a:tr>
              <a:tr h="19473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columns (total 6 columns)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649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Non-Null Count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79154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2380 non-null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1785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2380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1210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2380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928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2380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37102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 Close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2380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float64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31727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Volume</a:t>
                      </a: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OTF"/>
                          <a:ea typeface="나눔스퀘어OTF"/>
                          <a:cs typeface="+mn-cs"/>
                        </a:rPr>
                        <a:t>2380 non-null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/>
                        <a:ea typeface="나눔스퀘어OTF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int64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32660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float64(5), int64(1)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7555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36407B-43FC-EA33-615B-1CD23E3CC739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환율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8855C3-CB3A-9B38-4B20-A0E8974EEC4A}"/>
              </a:ext>
            </a:extLst>
          </p:cNvPr>
          <p:cNvSpPr/>
          <p:nvPr/>
        </p:nvSpPr>
        <p:spPr>
          <a:xfrm>
            <a:off x="0" y="3870038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암호화폐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C069C7-93BD-4886-876C-6BEF0F8A95C9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 Data</a:t>
            </a:r>
            <a:r>
              <a:rPr lang="ko-KR" altLang="en-US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Information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1A59F2-58AB-3709-94D8-56B36956566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5D8EA4-8D54-0162-3CC8-8C1CD74EE662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A8C7E2-5609-F658-1278-20AEE1A9C221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DFA-CDB4-C9DF-5B9B-955F0D189F1A}"/>
              </a:ext>
            </a:extLst>
          </p:cNvPr>
          <p:cNvSpPr txBox="1"/>
          <p:nvPr/>
        </p:nvSpPr>
        <p:spPr>
          <a:xfrm>
            <a:off x="128016" y="1460394"/>
            <a:ext cx="88339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Quadratic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보간법을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사용하여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컬럼명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변경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데이터 구분을 위해 각 데이터셋의 컬럼명에 접두어 추가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공통 인덱스 설정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모든 데이터셋의 인덱스를 금 선물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의 인덱스로 통일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9BCBBA-1F0F-249D-41C5-BC0B2CF1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060" y="3668530"/>
            <a:ext cx="4143880" cy="29895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B088F8-A2D9-B98E-7FD8-8C323818BD60}"/>
              </a:ext>
            </a:extLst>
          </p:cNvPr>
          <p:cNvSpPr txBox="1"/>
          <p:nvPr/>
        </p:nvSpPr>
        <p:spPr>
          <a:xfrm>
            <a:off x="3041904" y="3244334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GC['</a:t>
            </a:r>
            <a:r>
              <a:rPr lang="en-US" dirty="0" err="1"/>
              <a:t>GC_Close</a:t>
            </a:r>
            <a:r>
              <a:rPr lang="en-US" dirty="0"/>
              <a:t>'].plot()</a:t>
            </a:r>
          </a:p>
        </p:txBody>
      </p:sp>
    </p:spTree>
    <p:extLst>
      <p:ext uri="{BB962C8B-B14F-4D97-AF65-F5344CB8AC3E}">
        <p14:creationId xmlns:p14="http://schemas.microsoft.com/office/powerpoint/2010/main" val="26155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데이터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DFA-CDB4-C9DF-5B9B-955F0D189F1A}"/>
              </a:ext>
            </a:extLst>
          </p:cNvPr>
          <p:cNvSpPr txBox="1"/>
          <p:nvPr/>
        </p:nvSpPr>
        <p:spPr>
          <a:xfrm>
            <a:off x="128016" y="1460394"/>
            <a:ext cx="88339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처리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Quadratic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보간법을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사용하여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결측치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보완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컬럼명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 변경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데이터 구분을 위해 각 데이터셋의 컬럼명에 접두어 추가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공통 인덱스 설정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모든 데이터셋의 인덱스를 금 선물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GC)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의 인덱스로 통일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9B8A2-DA66-0786-A350-95439F9E5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00" y="3846250"/>
            <a:ext cx="3606800" cy="27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482E4-0700-5555-4B6D-F524DEAC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002" y="3846250"/>
            <a:ext cx="3606800" cy="275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76B699-ED55-C3C2-48E3-F85760CB07B1}"/>
              </a:ext>
            </a:extLst>
          </p:cNvPr>
          <p:cNvSpPr txBox="1"/>
          <p:nvPr/>
        </p:nvSpPr>
        <p:spPr>
          <a:xfrm>
            <a:off x="-312496" y="3373862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acf_original</a:t>
            </a:r>
            <a:r>
              <a:rPr lang="en-US" dirty="0"/>
              <a:t> = </a:t>
            </a:r>
            <a:r>
              <a:rPr lang="en-US" dirty="0" err="1"/>
              <a:t>plot_acf</a:t>
            </a:r>
            <a:r>
              <a:rPr lang="en-US" dirty="0"/>
              <a:t>(GC['</a:t>
            </a:r>
            <a:r>
              <a:rPr lang="en-US" dirty="0" err="1"/>
              <a:t>GC_Close</a:t>
            </a:r>
            <a:r>
              <a:rPr lang="en-US" dirty="0"/>
              <a:t>'])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8C873-B557-8EB0-1CE2-C949BCB2D5C6}"/>
              </a:ext>
            </a:extLst>
          </p:cNvPr>
          <p:cNvSpPr txBox="1"/>
          <p:nvPr/>
        </p:nvSpPr>
        <p:spPr>
          <a:xfrm>
            <a:off x="6323154" y="3373862"/>
            <a:ext cx="625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pacf_original</a:t>
            </a:r>
            <a:r>
              <a:rPr lang="en-US" dirty="0"/>
              <a:t> = </a:t>
            </a:r>
            <a:r>
              <a:rPr lang="en-US" dirty="0" err="1"/>
              <a:t>plot_pacf</a:t>
            </a:r>
            <a:r>
              <a:rPr lang="en-US" dirty="0"/>
              <a:t>(GC['</a:t>
            </a:r>
            <a:r>
              <a:rPr lang="en-US" dirty="0" err="1"/>
              <a:t>GC_Close</a:t>
            </a:r>
            <a:r>
              <a:rPr lang="en-US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62882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시계열 안정성 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DFA-CDB4-C9DF-5B9B-955F0D189F1A}"/>
              </a:ext>
            </a:extLst>
          </p:cNvPr>
          <p:cNvSpPr txBox="1"/>
          <p:nvPr/>
        </p:nvSpPr>
        <p:spPr>
          <a:xfrm>
            <a:off x="128016" y="1460394"/>
            <a:ext cx="88339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시계열 데이터가 안정적인지 확인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통계량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p-value,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임계값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시계열 데이터의 안정성 검증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통계량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p-value, </a:t>
            </a:r>
            <a:r>
              <a:rPr lang="ko-KR" altLang="en-US" b="0" i="0" u="none" strike="noStrike" dirty="0" err="1">
                <a:solidFill>
                  <a:srgbClr val="0D0D0D"/>
                </a:solidFill>
                <a:effectLst/>
                <a:latin typeface="ui-sans-serif"/>
              </a:rPr>
              <a:t>임계값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84DDD-AAD6-2B2A-CD7A-EFCC0824BF82}"/>
              </a:ext>
            </a:extLst>
          </p:cNvPr>
          <p:cNvSpPr txBox="1"/>
          <p:nvPr/>
        </p:nvSpPr>
        <p:spPr>
          <a:xfrm>
            <a:off x="6096000" y="4376113"/>
            <a:ext cx="61081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KPSS Statistic: 4.141669968097387</a:t>
            </a:r>
          </a:p>
          <a:p>
            <a:r>
              <a:rPr lang="en-KR" dirty="0"/>
              <a:t>p-value: 0.01</a:t>
            </a:r>
          </a:p>
          <a:p>
            <a:r>
              <a:rPr lang="en-KR" dirty="0"/>
              <a:t>Critical Value (10%): 0.347</a:t>
            </a:r>
          </a:p>
          <a:p>
            <a:r>
              <a:rPr lang="en-KR" dirty="0"/>
              <a:t>Critical Value (5%): 0.463</a:t>
            </a:r>
          </a:p>
          <a:p>
            <a:r>
              <a:rPr lang="en-KR" dirty="0"/>
              <a:t>Critical Value (2.5%): 0.574</a:t>
            </a:r>
          </a:p>
          <a:p>
            <a:r>
              <a:rPr lang="en-KR" dirty="0"/>
              <a:t>Critical Value (1%): 0.739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67516-1FBB-FD6E-2985-68ED6AD2352C}"/>
              </a:ext>
            </a:extLst>
          </p:cNvPr>
          <p:cNvSpPr txBox="1"/>
          <p:nvPr/>
        </p:nvSpPr>
        <p:spPr>
          <a:xfrm>
            <a:off x="128016" y="4376113"/>
            <a:ext cx="6117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ADF Statistic: -0.3354138832333168</a:t>
            </a:r>
          </a:p>
          <a:p>
            <a:r>
              <a:rPr lang="en-KR" dirty="0"/>
              <a:t>p-value: 0.9203367547319173</a:t>
            </a:r>
          </a:p>
          <a:p>
            <a:r>
              <a:rPr lang="en-KR" dirty="0"/>
              <a:t>Critical Value (1%): -3.432</a:t>
            </a:r>
          </a:p>
          <a:p>
            <a:r>
              <a:rPr lang="en-KR" dirty="0"/>
              <a:t>Critical Value (5%): -2.862</a:t>
            </a:r>
          </a:p>
          <a:p>
            <a:r>
              <a:rPr lang="en-KR" dirty="0"/>
              <a:t>Critical Value (10%): -2.567</a:t>
            </a:r>
          </a:p>
        </p:txBody>
      </p:sp>
    </p:spTree>
    <p:extLst>
      <p:ext uri="{BB962C8B-B14F-4D97-AF65-F5344CB8AC3E}">
        <p14:creationId xmlns:p14="http://schemas.microsoft.com/office/powerpoint/2010/main" val="13209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학습 및 최적화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DFA-CDB4-C9DF-5B9B-955F0D189F1A}"/>
              </a:ext>
            </a:extLst>
          </p:cNvPr>
          <p:cNvSpPr txBox="1"/>
          <p:nvPr/>
        </p:nvSpPr>
        <p:spPr>
          <a:xfrm>
            <a:off x="128016" y="1460394"/>
            <a:ext cx="88339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차분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d)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최적화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KPSS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및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ADF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검정을 통해 최적의 차분 차수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(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d)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결정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최적의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d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Box-Cox </a:t>
            </a: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변환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데이터의 정규성을 맞추기 위해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Box-Cox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변환 적용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결과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Lambda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값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 학습</a:t>
            </a:r>
            <a:r>
              <a:rPr lang="en-US" altLang="ko-KR" b="1" i="0" u="none" strike="noStrike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ARIMA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모델을 사용하여 변환된 데이터 학습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1DB5C-236C-8FAF-23AC-9D1321E02F79}"/>
              </a:ext>
            </a:extLst>
          </p:cNvPr>
          <p:cNvSpPr txBox="1"/>
          <p:nvPr/>
        </p:nvSpPr>
        <p:spPr>
          <a:xfrm>
            <a:off x="128016" y="4307914"/>
            <a:ext cx="82113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kpss_diffs</a:t>
            </a:r>
            <a:r>
              <a:rPr lang="en-US" dirty="0"/>
              <a:t> = </a:t>
            </a:r>
            <a:r>
              <a:rPr lang="en-US" dirty="0" err="1"/>
              <a:t>pm.arima.ndiffs</a:t>
            </a:r>
            <a:r>
              <a:rPr lang="en-US" dirty="0"/>
              <a:t>(train, alpha=0.05, test='</a:t>
            </a:r>
            <a:r>
              <a:rPr lang="en-US" dirty="0" err="1"/>
              <a:t>kpss</a:t>
            </a:r>
            <a:r>
              <a:rPr lang="en-US" dirty="0"/>
              <a:t>', </a:t>
            </a:r>
            <a:r>
              <a:rPr lang="en-US" dirty="0" err="1"/>
              <a:t>max_d</a:t>
            </a:r>
            <a:r>
              <a:rPr lang="en-US" dirty="0"/>
              <a:t>=5)</a:t>
            </a:r>
          </a:p>
          <a:p>
            <a:r>
              <a:rPr lang="en-US" dirty="0" err="1"/>
              <a:t>adf_diffs</a:t>
            </a:r>
            <a:r>
              <a:rPr lang="en-US" dirty="0"/>
              <a:t> = </a:t>
            </a:r>
            <a:r>
              <a:rPr lang="en-US" dirty="0" err="1"/>
              <a:t>pm.arima.ndiffs</a:t>
            </a:r>
            <a:r>
              <a:rPr lang="en-US" dirty="0"/>
              <a:t>(train, alpha=0.05, test='</a:t>
            </a:r>
            <a:r>
              <a:rPr lang="en-US" dirty="0" err="1"/>
              <a:t>adf</a:t>
            </a:r>
            <a:r>
              <a:rPr lang="en-US" dirty="0"/>
              <a:t>', </a:t>
            </a:r>
            <a:r>
              <a:rPr lang="en-US" dirty="0" err="1"/>
              <a:t>max_d</a:t>
            </a:r>
            <a:r>
              <a:rPr lang="en-US" dirty="0"/>
              <a:t>=5)</a:t>
            </a:r>
          </a:p>
          <a:p>
            <a:r>
              <a:rPr lang="en-US" dirty="0" err="1"/>
              <a:t>n_diffs</a:t>
            </a:r>
            <a:r>
              <a:rPr lang="en-US" dirty="0"/>
              <a:t> = max(</a:t>
            </a:r>
            <a:r>
              <a:rPr lang="en-US" dirty="0" err="1"/>
              <a:t>kpss_diffs</a:t>
            </a:r>
            <a:r>
              <a:rPr lang="en-US" dirty="0"/>
              <a:t>, </a:t>
            </a:r>
            <a:r>
              <a:rPr lang="en-US" dirty="0" err="1"/>
              <a:t>adf_diffs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f"Optimized</a:t>
            </a:r>
            <a:r>
              <a:rPr lang="en-US" dirty="0"/>
              <a:t> 'd' = {</a:t>
            </a:r>
            <a:r>
              <a:rPr lang="en-US" dirty="0" err="1"/>
              <a:t>n_diffs</a:t>
            </a:r>
            <a:r>
              <a:rPr lang="en-US" dirty="0"/>
              <a:t>}")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8E521-E92C-D89D-398D-FBD34F8B9D4D}"/>
              </a:ext>
            </a:extLst>
          </p:cNvPr>
          <p:cNvSpPr txBox="1"/>
          <p:nvPr/>
        </p:nvSpPr>
        <p:spPr>
          <a:xfrm>
            <a:off x="128016" y="6047439"/>
            <a:ext cx="6108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Optimized 'd' = 1 </a:t>
            </a:r>
          </a:p>
          <a:p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024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5A0143-2262-0DED-4D25-D7194041EFA8}"/>
              </a:ext>
            </a:extLst>
          </p:cNvPr>
          <p:cNvSpPr/>
          <p:nvPr/>
        </p:nvSpPr>
        <p:spPr>
          <a:xfrm>
            <a:off x="0" y="0"/>
            <a:ext cx="8334000" cy="57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en-US" altLang="ko-KR" sz="25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2. ARIMA</a:t>
            </a:r>
            <a:endParaRPr lang="ko-KR" altLang="en-US" sz="25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99C94-4C58-E0FC-7AFF-77E5DAA20DEB}"/>
              </a:ext>
            </a:extLst>
          </p:cNvPr>
          <p:cNvSpPr/>
          <p:nvPr/>
        </p:nvSpPr>
        <p:spPr>
          <a:xfrm>
            <a:off x="8381001" y="-1"/>
            <a:ext cx="14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FE050-13E4-23C2-CD14-6E08AF14A4B8}"/>
              </a:ext>
            </a:extLst>
          </p:cNvPr>
          <p:cNvSpPr/>
          <p:nvPr/>
        </p:nvSpPr>
        <p:spPr>
          <a:xfrm>
            <a:off x="8563805" y="-1"/>
            <a:ext cx="90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FA990-AF65-D19F-A8B3-613E5ABEA2FB}"/>
              </a:ext>
            </a:extLst>
          </p:cNvPr>
          <p:cNvSpPr/>
          <p:nvPr/>
        </p:nvSpPr>
        <p:spPr>
          <a:xfrm>
            <a:off x="8674137" y="-1"/>
            <a:ext cx="54000" cy="576000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8EA7260E-5FC1-202B-5AA9-96A5DE7A3B0F}"/>
              </a:ext>
            </a:extLst>
          </p:cNvPr>
          <p:cNvSpPr/>
          <p:nvPr/>
        </p:nvSpPr>
        <p:spPr>
          <a:xfrm>
            <a:off x="0" y="838197"/>
            <a:ext cx="39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r>
              <a:rPr lang="ko-KR" altLang="en-US" sz="2000" dirty="0">
                <a:latin typeface="+mj-ea"/>
                <a:ea typeface="+mj-ea"/>
              </a:rPr>
              <a:t>모델 학습 및 최적화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A4195-2FEC-23CB-21D1-914CA6E67A4E}"/>
              </a:ext>
            </a:extLst>
          </p:cNvPr>
          <p:cNvSpPr txBox="1"/>
          <p:nvPr/>
        </p:nvSpPr>
        <p:spPr>
          <a:xfrm>
            <a:off x="0" y="1859339"/>
            <a:ext cx="98389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직접 지정해주어 모델링 실시</a:t>
            </a:r>
            <a:endParaRPr lang="en-US" altLang="ko-KR" b="0" dirty="0">
              <a:solidFill>
                <a:srgbClr val="6A9955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model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auto_arima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(y=train,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데이터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d=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n_diffs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차분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d),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None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start_p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시작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p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값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2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max_p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p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최대값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5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start_q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시작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q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값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2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max_q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q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최대값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5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season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의 주기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1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seasonal=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sARIMA</a:t>
            </a:r>
            <a:r>
              <a:rPr lang="ko-KR" altLang="en-US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를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 실시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stepwise=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stepwise algorithm,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trace=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각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step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을 출력할지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기본값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=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False</a:t>
            </a:r>
          </a:p>
          <a:p>
            <a:endParaRPr lang="en-US" dirty="0">
              <a:solidFill>
                <a:srgbClr val="6A9955"/>
              </a:solidFill>
              <a:highlight>
                <a:srgbClr val="1E1E1E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model2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auto_arima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(train, d=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seasonal=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, trace=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맑은 고딕"/>
        <a:ea typeface="나눔스퀘어 Bold"/>
        <a:cs typeface=""/>
      </a:majorFont>
      <a:minorFont>
        <a:latin typeface="맑은 고딕"/>
        <a:ea typeface="나눔스퀘어OT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5993</Words>
  <Application>Microsoft Macintosh PowerPoint</Application>
  <PresentationFormat>Widescreen</PresentationFormat>
  <Paragraphs>778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맑은 고딕</vt:lpstr>
      <vt:lpstr>ui-sans-serif</vt:lpstr>
      <vt:lpstr>나눔스퀘어 ExtraBold</vt:lpstr>
      <vt:lpstr>나눔스퀘어OTF</vt:lpstr>
      <vt:lpstr>나눔스퀘어OTF ExtraBold</vt:lpstr>
      <vt:lpstr>Arial</vt:lpstr>
      <vt:lpstr>Consolas</vt:lpstr>
      <vt:lpstr>Menlo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김경아</dc:creator>
  <cp:lastModifiedBy>김정현</cp:lastModifiedBy>
  <cp:revision>83</cp:revision>
  <dcterms:created xsi:type="dcterms:W3CDTF">2024-05-22T11:46:15Z</dcterms:created>
  <dcterms:modified xsi:type="dcterms:W3CDTF">2024-05-29T04:53:30Z</dcterms:modified>
</cp:coreProperties>
</file>