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1" r:id="rId2"/>
    <p:sldId id="271" r:id="rId3"/>
    <p:sldId id="302" r:id="rId4"/>
    <p:sldId id="305" r:id="rId5"/>
    <p:sldId id="306" r:id="rId6"/>
    <p:sldId id="288" r:id="rId7"/>
    <p:sldId id="307" r:id="rId8"/>
    <p:sldId id="284" r:id="rId9"/>
    <p:sldId id="308" r:id="rId10"/>
    <p:sldId id="296" r:id="rId11"/>
    <p:sldId id="309" r:id="rId12"/>
    <p:sldId id="264" r:id="rId13"/>
    <p:sldId id="290" r:id="rId14"/>
    <p:sldId id="277" r:id="rId15"/>
    <p:sldId id="310" r:id="rId16"/>
    <p:sldId id="278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BB355"/>
    <a:srgbClr val="1E3763"/>
    <a:srgbClr val="1F3864"/>
    <a:srgbClr val="3857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82F75-2E8C-4D71-9F12-F16BD1F1347C}" v="10" dt="2023-10-10T09:00:08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봉 허" userId="8f5e9a05907973f3" providerId="LiveId" clId="{71F82F75-2E8C-4D71-9F12-F16BD1F1347C}"/>
    <pc:docChg chg="custSel modSld sldOrd">
      <pc:chgData name="준봉 허" userId="8f5e9a05907973f3" providerId="LiveId" clId="{71F82F75-2E8C-4D71-9F12-F16BD1F1347C}" dt="2023-10-10T09:00:08.070" v="290"/>
      <pc:docMkLst>
        <pc:docMk/>
      </pc:docMkLst>
      <pc:sldChg chg="delSp modSp mod ord">
        <pc:chgData name="준봉 허" userId="8f5e9a05907973f3" providerId="LiveId" clId="{71F82F75-2E8C-4D71-9F12-F16BD1F1347C}" dt="2023-10-10T08:48:59.331" v="122" actId="1076"/>
        <pc:sldMkLst>
          <pc:docMk/>
          <pc:sldMk cId="1375487226" sldId="261"/>
        </pc:sldMkLst>
        <pc:spChg chg="mod">
          <ac:chgData name="준봉 허" userId="8f5e9a05907973f3" providerId="LiveId" clId="{71F82F75-2E8C-4D71-9F12-F16BD1F1347C}" dt="2023-10-10T08:48:59.331" v="122" actId="1076"/>
          <ac:spMkLst>
            <pc:docMk/>
            <pc:sldMk cId="1375487226" sldId="261"/>
            <ac:spMk id="5" creationId="{00000000-0000-0000-0000-000000000000}"/>
          </ac:spMkLst>
        </pc:spChg>
        <pc:spChg chg="mod">
          <ac:chgData name="준봉 허" userId="8f5e9a05907973f3" providerId="LiveId" clId="{71F82F75-2E8C-4D71-9F12-F16BD1F1347C}" dt="2023-10-10T08:48:17.382" v="104" actId="20577"/>
          <ac:spMkLst>
            <pc:docMk/>
            <pc:sldMk cId="1375487226" sldId="261"/>
            <ac:spMk id="7" creationId="{00000000-0000-0000-0000-000000000000}"/>
          </ac:spMkLst>
        </pc:spChg>
        <pc:spChg chg="mod">
          <ac:chgData name="준봉 허" userId="8f5e9a05907973f3" providerId="LiveId" clId="{71F82F75-2E8C-4D71-9F12-F16BD1F1347C}" dt="2023-10-10T08:45:23.003" v="18" actId="1076"/>
          <ac:spMkLst>
            <pc:docMk/>
            <pc:sldMk cId="1375487226" sldId="261"/>
            <ac:spMk id="98" creationId="{00000000-0000-0000-0000-000000000000}"/>
          </ac:spMkLst>
        </pc:spChg>
        <pc:spChg chg="del mod">
          <ac:chgData name="준봉 허" userId="8f5e9a05907973f3" providerId="LiveId" clId="{71F82F75-2E8C-4D71-9F12-F16BD1F1347C}" dt="2023-10-10T08:48:53.862" v="121" actId="21"/>
          <ac:spMkLst>
            <pc:docMk/>
            <pc:sldMk cId="1375487226" sldId="261"/>
            <ac:spMk id="159" creationId="{00000000-0000-0000-0000-000000000000}"/>
          </ac:spMkLst>
        </pc:spChg>
        <pc:spChg chg="del">
          <ac:chgData name="준봉 허" userId="8f5e9a05907973f3" providerId="LiveId" clId="{71F82F75-2E8C-4D71-9F12-F16BD1F1347C}" dt="2023-10-10T08:48:25.614" v="106" actId="21"/>
          <ac:spMkLst>
            <pc:docMk/>
            <pc:sldMk cId="1375487226" sldId="261"/>
            <ac:spMk id="167" creationId="{00000000-0000-0000-0000-000000000000}"/>
          </ac:spMkLst>
        </pc:spChg>
        <pc:spChg chg="mod">
          <ac:chgData name="준봉 허" userId="8f5e9a05907973f3" providerId="LiveId" clId="{71F82F75-2E8C-4D71-9F12-F16BD1F1347C}" dt="2023-10-10T08:48:48.972" v="120" actId="1076"/>
          <ac:spMkLst>
            <pc:docMk/>
            <pc:sldMk cId="1375487226" sldId="261"/>
            <ac:spMk id="276" creationId="{00000000-0000-0000-0000-000000000000}"/>
          </ac:spMkLst>
        </pc:spChg>
        <pc:grpChg chg="mod">
          <ac:chgData name="준봉 허" userId="8f5e9a05907973f3" providerId="LiveId" clId="{71F82F75-2E8C-4D71-9F12-F16BD1F1347C}" dt="2023-10-10T08:48:59.331" v="122" actId="1076"/>
          <ac:grpSpMkLst>
            <pc:docMk/>
            <pc:sldMk cId="1375487226" sldId="261"/>
            <ac:grpSpMk id="4" creationId="{00000000-0000-0000-0000-000000000000}"/>
          </ac:grpSpMkLst>
        </pc:grpChg>
        <pc:grpChg chg="del">
          <ac:chgData name="준봉 허" userId="8f5e9a05907973f3" providerId="LiveId" clId="{71F82F75-2E8C-4D71-9F12-F16BD1F1347C}" dt="2023-10-10T08:48:22.178" v="105" actId="21"/>
          <ac:grpSpMkLst>
            <pc:docMk/>
            <pc:sldMk cId="1375487226" sldId="261"/>
            <ac:grpSpMk id="90" creationId="{00000000-0000-0000-0000-000000000000}"/>
          </ac:grpSpMkLst>
        </pc:grpChg>
        <pc:cxnChg chg="mod">
          <ac:chgData name="준봉 허" userId="8f5e9a05907973f3" providerId="LiveId" clId="{71F82F75-2E8C-4D71-9F12-F16BD1F1347C}" dt="2023-10-10T08:48:22.178" v="105" actId="21"/>
          <ac:cxnSpMkLst>
            <pc:docMk/>
            <pc:sldMk cId="1375487226" sldId="261"/>
            <ac:cxnSpMk id="111" creationId="{00000000-0000-0000-0000-000000000000}"/>
          </ac:cxnSpMkLst>
        </pc:cxnChg>
        <pc:cxnChg chg="mod">
          <ac:chgData name="준봉 허" userId="8f5e9a05907973f3" providerId="LiveId" clId="{71F82F75-2E8C-4D71-9F12-F16BD1F1347C}" dt="2023-10-10T08:48:22.178" v="105" actId="21"/>
          <ac:cxnSpMkLst>
            <pc:docMk/>
            <pc:sldMk cId="1375487226" sldId="261"/>
            <ac:cxnSpMk id="115" creationId="{00000000-0000-0000-0000-000000000000}"/>
          </ac:cxnSpMkLst>
        </pc:cxnChg>
        <pc:cxnChg chg="mod">
          <ac:chgData name="준봉 허" userId="8f5e9a05907973f3" providerId="LiveId" clId="{71F82F75-2E8C-4D71-9F12-F16BD1F1347C}" dt="2023-10-10T08:48:22.178" v="105" actId="21"/>
          <ac:cxnSpMkLst>
            <pc:docMk/>
            <pc:sldMk cId="1375487226" sldId="261"/>
            <ac:cxnSpMk id="126" creationId="{00000000-0000-0000-0000-000000000000}"/>
          </ac:cxnSpMkLst>
        </pc:cxnChg>
        <pc:cxnChg chg="mod">
          <ac:chgData name="준봉 허" userId="8f5e9a05907973f3" providerId="LiveId" clId="{71F82F75-2E8C-4D71-9F12-F16BD1F1347C}" dt="2023-10-10T08:48:22.178" v="105" actId="21"/>
          <ac:cxnSpMkLst>
            <pc:docMk/>
            <pc:sldMk cId="1375487226" sldId="261"/>
            <ac:cxnSpMk id="129" creationId="{00000000-0000-0000-0000-000000000000}"/>
          </ac:cxnSpMkLst>
        </pc:cxnChg>
      </pc:sldChg>
      <pc:sldChg chg="delSp modSp mod">
        <pc:chgData name="준봉 허" userId="8f5e9a05907973f3" providerId="LiveId" clId="{71F82F75-2E8C-4D71-9F12-F16BD1F1347C}" dt="2023-10-10T09:00:08.070" v="290"/>
        <pc:sldMkLst>
          <pc:docMk/>
          <pc:sldMk cId="834780386" sldId="277"/>
        </pc:sldMkLst>
        <pc:spChg chg="del">
          <ac:chgData name="준봉 허" userId="8f5e9a05907973f3" providerId="LiveId" clId="{71F82F75-2E8C-4D71-9F12-F16BD1F1347C}" dt="2023-10-10T08:54:26.808" v="126" actId="21"/>
          <ac:spMkLst>
            <pc:docMk/>
            <pc:sldMk cId="834780386" sldId="277"/>
            <ac:spMk id="3" creationId="{00000000-0000-0000-0000-000000000000}"/>
          </ac:spMkLst>
        </pc:spChg>
        <pc:spChg chg="mod">
          <ac:chgData name="준봉 허" userId="8f5e9a05907973f3" providerId="LiveId" clId="{71F82F75-2E8C-4D71-9F12-F16BD1F1347C}" dt="2023-10-10T09:00:08.070" v="290"/>
          <ac:spMkLst>
            <pc:docMk/>
            <pc:sldMk cId="834780386" sldId="277"/>
            <ac:spMk id="9" creationId="{00000000-0000-0000-0000-000000000000}"/>
          </ac:spMkLst>
        </pc:spChg>
        <pc:spChg chg="mod">
          <ac:chgData name="준봉 허" userId="8f5e9a05907973f3" providerId="LiveId" clId="{71F82F75-2E8C-4D71-9F12-F16BD1F1347C}" dt="2023-10-10T08:54:43.182" v="129" actId="1076"/>
          <ac:spMkLst>
            <pc:docMk/>
            <pc:sldMk cId="834780386" sldId="277"/>
            <ac:spMk id="10" creationId="{00000000-0000-0000-0000-000000000000}"/>
          </ac:spMkLst>
        </pc:spChg>
        <pc:spChg chg="mod">
          <ac:chgData name="준봉 허" userId="8f5e9a05907973f3" providerId="LiveId" clId="{71F82F75-2E8C-4D71-9F12-F16BD1F1347C}" dt="2023-10-10T08:54:37.948" v="128" actId="1076"/>
          <ac:spMkLst>
            <pc:docMk/>
            <pc:sldMk cId="834780386" sldId="277"/>
            <ac:spMk id="11" creationId="{00000000-0000-0000-0000-000000000000}"/>
          </ac:spMkLst>
        </pc:spChg>
      </pc:sldChg>
      <pc:sldChg chg="modSp mod">
        <pc:chgData name="준봉 허" userId="8f5e9a05907973f3" providerId="LiveId" clId="{71F82F75-2E8C-4D71-9F12-F16BD1F1347C}" dt="2023-10-10T08:50:47.761" v="123"/>
        <pc:sldMkLst>
          <pc:docMk/>
          <pc:sldMk cId="1478540789" sldId="286"/>
        </pc:sldMkLst>
        <pc:spChg chg="mod">
          <ac:chgData name="준봉 허" userId="8f5e9a05907973f3" providerId="LiveId" clId="{71F82F75-2E8C-4D71-9F12-F16BD1F1347C}" dt="2023-10-10T08:50:47.761" v="123"/>
          <ac:spMkLst>
            <pc:docMk/>
            <pc:sldMk cId="1478540789" sldId="286"/>
            <ac:spMk id="77" creationId="{00000000-0000-0000-0000-000000000000}"/>
          </ac:spMkLst>
        </pc:spChg>
      </pc:sldChg>
      <pc:sldChg chg="modSp mod">
        <pc:chgData name="준봉 허" userId="8f5e9a05907973f3" providerId="LiveId" clId="{71F82F75-2E8C-4D71-9F12-F16BD1F1347C}" dt="2023-10-10T08:42:20.891" v="3" actId="20577"/>
        <pc:sldMkLst>
          <pc:docMk/>
          <pc:sldMk cId="3283915860" sldId="288"/>
        </pc:sldMkLst>
        <pc:spChg chg="mod">
          <ac:chgData name="준봉 허" userId="8f5e9a05907973f3" providerId="LiveId" clId="{71F82F75-2E8C-4D71-9F12-F16BD1F1347C}" dt="2023-10-10T08:42:20.891" v="3" actId="20577"/>
          <ac:spMkLst>
            <pc:docMk/>
            <pc:sldMk cId="3283915860" sldId="288"/>
            <ac:spMk id="8" creationId="{00000000-0000-0000-0000-000000000000}"/>
          </ac:spMkLst>
        </pc:spChg>
        <pc:spChg chg="mod">
          <ac:chgData name="준봉 허" userId="8f5e9a05907973f3" providerId="LiveId" clId="{71F82F75-2E8C-4D71-9F12-F16BD1F1347C}" dt="2023-10-10T08:38:52.812" v="1" actId="5793"/>
          <ac:spMkLst>
            <pc:docMk/>
            <pc:sldMk cId="3283915860" sldId="288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DD64-9681-4B4A-A0DC-D76511F3AD1F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A7BA-D285-47E8-B7EF-D7DC6595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8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89903" cy="6858000"/>
          </a:xfrm>
          <a:prstGeom prst="rect">
            <a:avLst/>
          </a:prstGeom>
          <a:solidFill>
            <a:srgbClr val="1E3763"/>
          </a:solidFill>
          <a:ln>
            <a:solidFill>
              <a:srgbClr val="1F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89904" y="1309816"/>
            <a:ext cx="10157254" cy="107092"/>
          </a:xfrm>
          <a:prstGeom prst="rect">
            <a:avLst/>
          </a:prstGeom>
          <a:solidFill>
            <a:srgbClr val="1E3763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72282" y="601930"/>
            <a:ext cx="308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8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89903" cy="6858000"/>
          </a:xfrm>
          <a:prstGeom prst="rect">
            <a:avLst/>
          </a:prstGeom>
          <a:solidFill>
            <a:srgbClr val="1E3763"/>
          </a:solidFill>
          <a:ln>
            <a:solidFill>
              <a:srgbClr val="1F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9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1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5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3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8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1211697" cy="724930"/>
            <a:chOff x="0" y="0"/>
            <a:chExt cx="11211697" cy="724930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0" y="0"/>
              <a:ext cx="535459" cy="724930"/>
            </a:xfrm>
            <a:prstGeom prst="rect">
              <a:avLst/>
            </a:prstGeom>
            <a:solidFill>
              <a:srgbClr val="1F3864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5459" y="601362"/>
              <a:ext cx="10676238" cy="123568"/>
            </a:xfrm>
            <a:prstGeom prst="rect">
              <a:avLst/>
            </a:prstGeom>
            <a:solidFill>
              <a:srgbClr val="1F3864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7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3023699"/>
            <a:ext cx="5362832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532605" y="3023699"/>
            <a:ext cx="529281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4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3354860"/>
            <a:ext cx="12192000" cy="148281"/>
          </a:xfrm>
          <a:prstGeom prst="rect">
            <a:avLst/>
          </a:prstGeom>
          <a:solidFill>
            <a:srgbClr val="1E37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8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803954"/>
            <a:ext cx="12192000" cy="1250092"/>
          </a:xfrm>
          <a:prstGeom prst="rect">
            <a:avLst/>
          </a:prstGeom>
          <a:solidFill>
            <a:srgbClr val="1E37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4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C50A-54C1-444A-8C34-95A7C812B4FE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5014-4569-4EC9-A936-9DB12AAD3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1" r:id="rId9"/>
    <p:sldLayoutId id="2147483656" r:id="rId10"/>
    <p:sldLayoutId id="2147483660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2770" y="2316126"/>
            <a:ext cx="8545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Knowledge Distillation for cost effective 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Fault Prediction </a:t>
            </a:r>
            <a:r>
              <a:rPr lang="en-US" altLang="ko-KR" sz="2800" b="1" dirty="0"/>
              <a:t>in manufacturing process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11459" y="4328930"/>
            <a:ext cx="49045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데이터사이언스학과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허준봉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6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06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Proposed Method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137" y="1101877"/>
            <a:ext cx="69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Application on active inspection framework –[J. shim] </a:t>
            </a:r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568905" y="2095676"/>
            <a:ext cx="10390909" cy="4325360"/>
            <a:chOff x="-501471" y="1094584"/>
            <a:chExt cx="12814480" cy="5103297"/>
          </a:xfrm>
        </p:grpSpPr>
        <p:grpSp>
          <p:nvGrpSpPr>
            <p:cNvPr id="80" name="그룹 79"/>
            <p:cNvGrpSpPr/>
            <p:nvPr/>
          </p:nvGrpSpPr>
          <p:grpSpPr>
            <a:xfrm>
              <a:off x="-501471" y="1094584"/>
              <a:ext cx="12814480" cy="5103297"/>
              <a:chOff x="-303520" y="974511"/>
              <a:chExt cx="12814480" cy="5103297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-303520" y="974511"/>
                <a:ext cx="12814480" cy="5103297"/>
                <a:chOff x="-70146" y="1596805"/>
                <a:chExt cx="12306610" cy="4876744"/>
              </a:xfrm>
            </p:grpSpPr>
            <p:grpSp>
              <p:nvGrpSpPr>
                <p:cNvPr id="86" name="그룹 85"/>
                <p:cNvGrpSpPr/>
                <p:nvPr/>
              </p:nvGrpSpPr>
              <p:grpSpPr>
                <a:xfrm>
                  <a:off x="-70146" y="1596805"/>
                  <a:ext cx="12179456" cy="4876744"/>
                  <a:chOff x="-895" y="1877597"/>
                  <a:chExt cx="12179456" cy="4876744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1562581" y="3696194"/>
                    <a:ext cx="615980" cy="253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sz="1208" b="1" i="1" dirty="0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9757829" y="5284701"/>
                    <a:ext cx="1369584" cy="55330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Advanced</a:t>
                    </a:r>
                  </a:p>
                  <a:p>
                    <a:pPr algn="ctr"/>
                    <a:r>
                      <a:rPr lang="en-US" altLang="ko-KR" sz="1400" dirty="0"/>
                      <a:t>Model</a:t>
                    </a:r>
                    <a:endParaRPr lang="ko-KR" altLang="en-US" sz="1400" dirty="0"/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>
                  <a:xfrm>
                    <a:off x="-895" y="2574632"/>
                    <a:ext cx="1663512" cy="191507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2" name="정육면체 91"/>
                  <p:cNvSpPr/>
                  <p:nvPr/>
                </p:nvSpPr>
                <p:spPr>
                  <a:xfrm>
                    <a:off x="464929" y="3378491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3" name="정육면체 92"/>
                  <p:cNvSpPr/>
                  <p:nvPr/>
                </p:nvSpPr>
                <p:spPr>
                  <a:xfrm>
                    <a:off x="774689" y="3381480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4" name="정육면체 93"/>
                  <p:cNvSpPr/>
                  <p:nvPr/>
                </p:nvSpPr>
                <p:spPr>
                  <a:xfrm>
                    <a:off x="992406" y="3378491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5" name="정육면체 94"/>
                  <p:cNvSpPr/>
                  <p:nvPr/>
                </p:nvSpPr>
                <p:spPr>
                  <a:xfrm>
                    <a:off x="503872" y="3704807"/>
                    <a:ext cx="184085" cy="201716"/>
                  </a:xfrm>
                  <a:prstGeom prst="cube">
                    <a:avLst/>
                  </a:prstGeom>
                  <a:solidFill>
                    <a:srgbClr val="595959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 dirty="0"/>
                  </a:p>
                </p:txBody>
              </p:sp>
              <p:sp>
                <p:nvSpPr>
                  <p:cNvPr id="96" name="정육면체 95"/>
                  <p:cNvSpPr/>
                  <p:nvPr/>
                </p:nvSpPr>
                <p:spPr>
                  <a:xfrm>
                    <a:off x="748138" y="3637786"/>
                    <a:ext cx="184085" cy="201716"/>
                  </a:xfrm>
                  <a:prstGeom prst="cube">
                    <a:avLst/>
                  </a:prstGeom>
                  <a:solidFill>
                    <a:srgbClr val="595959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7" name="정육면체 96"/>
                  <p:cNvSpPr/>
                  <p:nvPr/>
                </p:nvSpPr>
                <p:spPr>
                  <a:xfrm>
                    <a:off x="1006565" y="3747139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8" name="정육면체 97"/>
                  <p:cNvSpPr/>
                  <p:nvPr/>
                </p:nvSpPr>
                <p:spPr>
                  <a:xfrm>
                    <a:off x="737518" y="3965337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9" name="정육면체 98"/>
                  <p:cNvSpPr/>
                  <p:nvPr/>
                </p:nvSpPr>
                <p:spPr>
                  <a:xfrm>
                    <a:off x="992406" y="4004605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0" name="정육면체 99"/>
                  <p:cNvSpPr/>
                  <p:nvPr/>
                </p:nvSpPr>
                <p:spPr>
                  <a:xfrm>
                    <a:off x="477321" y="4100956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1" name="정육면체 100"/>
                  <p:cNvSpPr/>
                  <p:nvPr/>
                </p:nvSpPr>
                <p:spPr>
                  <a:xfrm>
                    <a:off x="236594" y="3532167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2" name="정육면체 101"/>
                  <p:cNvSpPr/>
                  <p:nvPr/>
                </p:nvSpPr>
                <p:spPr>
                  <a:xfrm>
                    <a:off x="208273" y="3815186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3" name="정육면체 102"/>
                  <p:cNvSpPr/>
                  <p:nvPr/>
                </p:nvSpPr>
                <p:spPr>
                  <a:xfrm>
                    <a:off x="255181" y="4100956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4" name="정육면체 103"/>
                  <p:cNvSpPr/>
                  <p:nvPr/>
                </p:nvSpPr>
                <p:spPr>
                  <a:xfrm>
                    <a:off x="280844" y="3197357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 dirty="0"/>
                  </a:p>
                </p:txBody>
              </p:sp>
              <p:sp>
                <p:nvSpPr>
                  <p:cNvPr id="105" name="정육면체 104"/>
                  <p:cNvSpPr/>
                  <p:nvPr/>
                </p:nvSpPr>
                <p:spPr>
                  <a:xfrm>
                    <a:off x="527766" y="3079559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6" name="정육면체 105"/>
                  <p:cNvSpPr/>
                  <p:nvPr/>
                </p:nvSpPr>
                <p:spPr>
                  <a:xfrm>
                    <a:off x="829560" y="3110699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7" name="정육면체 106"/>
                  <p:cNvSpPr/>
                  <p:nvPr/>
                </p:nvSpPr>
                <p:spPr>
                  <a:xfrm>
                    <a:off x="1039312" y="3096499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45593" y="2656441"/>
                    <a:ext cx="1841434" cy="347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All products</a:t>
                    </a:r>
                    <a:endParaRPr lang="ko-KR" altLang="en-US" sz="1400" b="1" dirty="0"/>
                  </a:p>
                </p:txBody>
              </p:sp>
              <p:grpSp>
                <p:nvGrpSpPr>
                  <p:cNvPr id="109" name="그룹 108"/>
                  <p:cNvGrpSpPr/>
                  <p:nvPr/>
                </p:nvGrpSpPr>
                <p:grpSpPr>
                  <a:xfrm>
                    <a:off x="8678338" y="2970288"/>
                    <a:ext cx="1352321" cy="1072906"/>
                    <a:chOff x="6691745" y="1911623"/>
                    <a:chExt cx="1587731" cy="936728"/>
                  </a:xfrm>
                </p:grpSpPr>
                <p:sp>
                  <p:nvSpPr>
                    <p:cNvPr id="132" name="모서리가 둥근 직사각형 131"/>
                    <p:cNvSpPr/>
                    <p:nvPr/>
                  </p:nvSpPr>
                  <p:spPr>
                    <a:xfrm>
                      <a:off x="6691745" y="1911623"/>
                      <a:ext cx="1587731" cy="93672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/>
                    </a:p>
                  </p:txBody>
                </p:sp>
                <p:sp>
                  <p:nvSpPr>
                    <p:cNvPr id="133" name="정육면체 132"/>
                    <p:cNvSpPr/>
                    <p:nvPr/>
                  </p:nvSpPr>
                  <p:spPr>
                    <a:xfrm>
                      <a:off x="6844145" y="2037113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4" name="정육면체 133"/>
                    <p:cNvSpPr/>
                    <p:nvPr/>
                  </p:nvSpPr>
                  <p:spPr>
                    <a:xfrm>
                      <a:off x="7212675" y="2051420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5" name="정육면체 134"/>
                    <p:cNvSpPr/>
                    <p:nvPr/>
                  </p:nvSpPr>
                  <p:spPr>
                    <a:xfrm>
                      <a:off x="7581205" y="2037113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6" name="정육면체 135"/>
                    <p:cNvSpPr/>
                    <p:nvPr/>
                  </p:nvSpPr>
                  <p:spPr>
                    <a:xfrm>
                      <a:off x="7628504" y="2318636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7" name="정육면체 136"/>
                    <p:cNvSpPr/>
                    <p:nvPr/>
                  </p:nvSpPr>
                  <p:spPr>
                    <a:xfrm>
                      <a:off x="7838385" y="2553558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8" name="정육면체 137"/>
                    <p:cNvSpPr/>
                    <p:nvPr/>
                  </p:nvSpPr>
                  <p:spPr>
                    <a:xfrm>
                      <a:off x="6858000" y="2291930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9" name="정육면체 138"/>
                    <p:cNvSpPr/>
                    <p:nvPr/>
                  </p:nvSpPr>
                  <p:spPr>
                    <a:xfrm>
                      <a:off x="6858000" y="2574219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40" name="정육면체 139"/>
                    <p:cNvSpPr/>
                    <p:nvPr/>
                  </p:nvSpPr>
                  <p:spPr>
                    <a:xfrm>
                      <a:off x="7246119" y="2314158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41" name="정육면체 140"/>
                    <p:cNvSpPr/>
                    <p:nvPr/>
                  </p:nvSpPr>
                  <p:spPr>
                    <a:xfrm>
                      <a:off x="7176743" y="2575959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42" name="정육면체 141"/>
                    <p:cNvSpPr/>
                    <p:nvPr/>
                  </p:nvSpPr>
                  <p:spPr>
                    <a:xfrm>
                      <a:off x="7507564" y="2588634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</p:grpSp>
              <p:sp>
                <p:nvSpPr>
                  <p:cNvPr id="110" name="타원 109"/>
                  <p:cNvSpPr/>
                  <p:nvPr/>
                </p:nvSpPr>
                <p:spPr>
                  <a:xfrm>
                    <a:off x="2448700" y="3352988"/>
                    <a:ext cx="332416" cy="36920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cxnSp>
                <p:nvCxnSpPr>
                  <p:cNvPr id="111" name="직선 화살표 연결선 110"/>
                  <p:cNvCxnSpPr/>
                  <p:nvPr/>
                </p:nvCxnSpPr>
                <p:spPr>
                  <a:xfrm flipV="1">
                    <a:off x="10045567" y="3523623"/>
                    <a:ext cx="1394799" cy="18679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모서리가 둥근 직사각형 111"/>
                  <p:cNvSpPr/>
                  <p:nvPr/>
                </p:nvSpPr>
                <p:spPr>
                  <a:xfrm>
                    <a:off x="7270823" y="5184148"/>
                    <a:ext cx="963593" cy="7235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3" name="정육면체 112"/>
                  <p:cNvSpPr/>
                  <p:nvPr/>
                </p:nvSpPr>
                <p:spPr>
                  <a:xfrm>
                    <a:off x="7363214" y="5285177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4" name="정육면체 113"/>
                  <p:cNvSpPr/>
                  <p:nvPr/>
                </p:nvSpPr>
                <p:spPr>
                  <a:xfrm>
                    <a:off x="7649562" y="5299955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5" name="정육면체 114"/>
                  <p:cNvSpPr/>
                  <p:nvPr/>
                </p:nvSpPr>
                <p:spPr>
                  <a:xfrm>
                    <a:off x="7340123" y="5561355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6" name="정육면체 115"/>
                  <p:cNvSpPr/>
                  <p:nvPr/>
                </p:nvSpPr>
                <p:spPr>
                  <a:xfrm>
                    <a:off x="7636306" y="5561356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7" name="정육면체 116"/>
                  <p:cNvSpPr/>
                  <p:nvPr/>
                </p:nvSpPr>
                <p:spPr>
                  <a:xfrm>
                    <a:off x="7921338" y="5294463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8" name="정육면체 117"/>
                  <p:cNvSpPr/>
                  <p:nvPr/>
                </p:nvSpPr>
                <p:spPr>
                  <a:xfrm>
                    <a:off x="7944204" y="5537903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1316353" y="2681697"/>
                        <a:ext cx="2709020" cy="6103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b="1" dirty="0"/>
                          <a:t>Basic inspections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𝒃𝒂𝒔𝒊𝒄</m:t>
                                  </m:r>
                                </m:sup>
                              </m:sSub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𝒃𝒂𝒔𝒊𝒄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760" b="1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16353" y="2681697"/>
                        <a:ext cx="2709020" cy="61037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22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/>
                      <p:cNvSpPr txBox="1"/>
                      <p:nvPr/>
                    </p:nvSpPr>
                    <p:spPr>
                      <a:xfrm>
                        <a:off x="6924654" y="5935756"/>
                        <a:ext cx="4213457" cy="8185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b="1" dirty="0"/>
                          <a:t>Advanced inspections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𝒂𝒅𝒗</m:t>
                                  </m:r>
                                </m:sup>
                              </m:sSub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𝒂𝒅𝒗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altLang="ko-KR" sz="1400" b="1" dirty="0"/>
                      </a:p>
                      <a:p>
                        <a:endParaRPr lang="ko-KR" alt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120" name="TextBox 1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4654" y="5935756"/>
                        <a:ext cx="4213457" cy="81858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16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1" name="직선 화살표 연결선 120"/>
                  <p:cNvCxnSpPr/>
                  <p:nvPr/>
                </p:nvCxnSpPr>
                <p:spPr>
                  <a:xfrm flipV="1">
                    <a:off x="8234416" y="5566517"/>
                    <a:ext cx="1513970" cy="802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화살표 연결선 121"/>
                  <p:cNvCxnSpPr/>
                  <p:nvPr/>
                </p:nvCxnSpPr>
                <p:spPr>
                  <a:xfrm flipV="1">
                    <a:off x="11108432" y="5566517"/>
                    <a:ext cx="534436" cy="74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4558553" y="1877597"/>
                    <a:ext cx="2954587" cy="347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Uncertainty Score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24" name="순서도: 판단 123"/>
                  <p:cNvSpPr/>
                  <p:nvPr/>
                </p:nvSpPr>
                <p:spPr>
                  <a:xfrm>
                    <a:off x="5791461" y="3035394"/>
                    <a:ext cx="2050750" cy="986191"/>
                  </a:xfrm>
                  <a:prstGeom prst="flowChartDecision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6114887" y="3252600"/>
                    <a:ext cx="1470683" cy="5899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/>
                        </a:solidFill>
                      </a:rPr>
                      <a:t>Uncertainty </a:t>
                    </a:r>
                  </a:p>
                  <a:p>
                    <a:pPr algn="ctr"/>
                    <a:r>
                      <a:rPr lang="en-US" altLang="ko-KR" sz="1400" b="1" dirty="0">
                        <a:solidFill>
                          <a:schemeClr val="bg1"/>
                        </a:solidFill>
                      </a:rPr>
                      <a:t>Sampling</a:t>
                    </a:r>
                    <a:endParaRPr lang="ko-KR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6" name="직선 연결선 125"/>
                  <p:cNvCxnSpPr>
                    <a:stCxn id="208" idx="0"/>
                  </p:cNvCxnSpPr>
                  <p:nvPr/>
                </p:nvCxnSpPr>
                <p:spPr>
                  <a:xfrm flipV="1">
                    <a:off x="4389958" y="2319485"/>
                    <a:ext cx="8813" cy="924712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/>
                  <p:nvPr/>
                </p:nvCxnSpPr>
                <p:spPr>
                  <a:xfrm flipV="1">
                    <a:off x="4389958" y="2325800"/>
                    <a:ext cx="2425585" cy="21607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/>
                  <p:cNvCxnSpPr>
                    <a:stCxn id="124" idx="2"/>
                  </p:cNvCxnSpPr>
                  <p:nvPr/>
                </p:nvCxnSpPr>
                <p:spPr>
                  <a:xfrm flipH="1">
                    <a:off x="6806830" y="4021585"/>
                    <a:ext cx="10007" cy="1546942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화살표 연결선 128"/>
                  <p:cNvCxnSpPr/>
                  <p:nvPr/>
                </p:nvCxnSpPr>
                <p:spPr>
                  <a:xfrm flipV="1">
                    <a:off x="5035461" y="3530241"/>
                    <a:ext cx="754577" cy="331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화살표 연결선 129"/>
                  <p:cNvCxnSpPr/>
                  <p:nvPr/>
                </p:nvCxnSpPr>
                <p:spPr>
                  <a:xfrm flipV="1">
                    <a:off x="6816836" y="5566830"/>
                    <a:ext cx="454884" cy="1697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1522155" y="4980457"/>
                      <a:ext cx="714309" cy="4221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𝒂𝒅𝒗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413" b="1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22155" y="4980457"/>
                      <a:ext cx="714309" cy="42210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459" r="-5738" b="-178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1313410" y="3014535"/>
                      <a:ext cx="714309" cy="4221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𝒃𝒂𝒔𝒊𝒄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413" b="1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13410" y="3014535"/>
                      <a:ext cx="714309" cy="42210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59" r="-28689" b="-1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직선 연결선 83"/>
              <p:cNvCxnSpPr>
                <a:stCxn id="91" idx="3"/>
              </p:cNvCxnSpPr>
              <p:nvPr/>
            </p:nvCxnSpPr>
            <p:spPr>
              <a:xfrm>
                <a:off x="1428642" y="2705943"/>
                <a:ext cx="2164303" cy="3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V="1">
                <a:off x="7831659" y="2697002"/>
                <a:ext cx="910104" cy="50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타원 80"/>
            <p:cNvSpPr/>
            <p:nvPr/>
          </p:nvSpPr>
          <p:spPr>
            <a:xfrm>
              <a:off x="8636608" y="4740147"/>
              <a:ext cx="346134" cy="386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6596267" y="1557000"/>
              <a:ext cx="1349" cy="7884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직사각형 207"/>
          <p:cNvSpPr/>
          <p:nvPr/>
        </p:nvSpPr>
        <p:spPr>
          <a:xfrm>
            <a:off x="3732437" y="3307762"/>
            <a:ext cx="1087642" cy="4907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Basic</a:t>
            </a:r>
            <a:endParaRPr lang="en-US" altLang="ko-KR" sz="1400" dirty="0"/>
          </a:p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11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06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Proposed Method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137" y="1101877"/>
            <a:ext cx="69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Application on active inspection framework –[J. shim] </a:t>
            </a:r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568905" y="2095676"/>
            <a:ext cx="10390909" cy="4325360"/>
            <a:chOff x="-501471" y="1094584"/>
            <a:chExt cx="12814480" cy="5103297"/>
          </a:xfrm>
        </p:grpSpPr>
        <p:grpSp>
          <p:nvGrpSpPr>
            <p:cNvPr id="80" name="그룹 79"/>
            <p:cNvGrpSpPr/>
            <p:nvPr/>
          </p:nvGrpSpPr>
          <p:grpSpPr>
            <a:xfrm>
              <a:off x="-501471" y="1094584"/>
              <a:ext cx="12814480" cy="5103297"/>
              <a:chOff x="-303520" y="974511"/>
              <a:chExt cx="12814480" cy="5103297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-303520" y="974511"/>
                <a:ext cx="12814480" cy="5103297"/>
                <a:chOff x="-70146" y="1596805"/>
                <a:chExt cx="12306610" cy="4876744"/>
              </a:xfrm>
            </p:grpSpPr>
            <p:grpSp>
              <p:nvGrpSpPr>
                <p:cNvPr id="86" name="그룹 85"/>
                <p:cNvGrpSpPr/>
                <p:nvPr/>
              </p:nvGrpSpPr>
              <p:grpSpPr>
                <a:xfrm>
                  <a:off x="-70146" y="1596805"/>
                  <a:ext cx="12179456" cy="4876744"/>
                  <a:chOff x="-895" y="1877597"/>
                  <a:chExt cx="12179456" cy="4876744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1562581" y="3696194"/>
                    <a:ext cx="615980" cy="253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sz="1208" b="1" i="1" dirty="0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9757829" y="5284701"/>
                    <a:ext cx="1369584" cy="55330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solidFill>
                      <a:srgbClr val="595959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Advanced</a:t>
                    </a:r>
                  </a:p>
                  <a:p>
                    <a:pPr algn="ctr"/>
                    <a:r>
                      <a:rPr lang="en-US" altLang="ko-KR" sz="1400" dirty="0"/>
                      <a:t>Model</a:t>
                    </a:r>
                    <a:endParaRPr lang="ko-KR" altLang="en-US" sz="1400" dirty="0"/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>
                  <a:xfrm>
                    <a:off x="-895" y="2574632"/>
                    <a:ext cx="1663512" cy="191507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2" name="정육면체 91"/>
                  <p:cNvSpPr/>
                  <p:nvPr/>
                </p:nvSpPr>
                <p:spPr>
                  <a:xfrm>
                    <a:off x="464929" y="3378491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3" name="정육면체 92"/>
                  <p:cNvSpPr/>
                  <p:nvPr/>
                </p:nvSpPr>
                <p:spPr>
                  <a:xfrm>
                    <a:off x="774689" y="3381480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4" name="정육면체 93"/>
                  <p:cNvSpPr/>
                  <p:nvPr/>
                </p:nvSpPr>
                <p:spPr>
                  <a:xfrm>
                    <a:off x="992406" y="3378491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5" name="정육면체 94"/>
                  <p:cNvSpPr/>
                  <p:nvPr/>
                </p:nvSpPr>
                <p:spPr>
                  <a:xfrm>
                    <a:off x="503872" y="3704807"/>
                    <a:ext cx="184085" cy="201716"/>
                  </a:xfrm>
                  <a:prstGeom prst="cube">
                    <a:avLst/>
                  </a:prstGeom>
                  <a:solidFill>
                    <a:srgbClr val="595959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 dirty="0"/>
                  </a:p>
                </p:txBody>
              </p:sp>
              <p:sp>
                <p:nvSpPr>
                  <p:cNvPr id="96" name="정육면체 95"/>
                  <p:cNvSpPr/>
                  <p:nvPr/>
                </p:nvSpPr>
                <p:spPr>
                  <a:xfrm>
                    <a:off x="748138" y="3637786"/>
                    <a:ext cx="184085" cy="201716"/>
                  </a:xfrm>
                  <a:prstGeom prst="cube">
                    <a:avLst/>
                  </a:prstGeom>
                  <a:solidFill>
                    <a:srgbClr val="595959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7" name="정육면체 96"/>
                  <p:cNvSpPr/>
                  <p:nvPr/>
                </p:nvSpPr>
                <p:spPr>
                  <a:xfrm>
                    <a:off x="1006565" y="3747139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8" name="정육면체 97"/>
                  <p:cNvSpPr/>
                  <p:nvPr/>
                </p:nvSpPr>
                <p:spPr>
                  <a:xfrm>
                    <a:off x="737518" y="3965337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99" name="정육면체 98"/>
                  <p:cNvSpPr/>
                  <p:nvPr/>
                </p:nvSpPr>
                <p:spPr>
                  <a:xfrm>
                    <a:off x="992406" y="4004605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0" name="정육면체 99"/>
                  <p:cNvSpPr/>
                  <p:nvPr/>
                </p:nvSpPr>
                <p:spPr>
                  <a:xfrm>
                    <a:off x="477321" y="4100956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1" name="정육면체 100"/>
                  <p:cNvSpPr/>
                  <p:nvPr/>
                </p:nvSpPr>
                <p:spPr>
                  <a:xfrm>
                    <a:off x="236594" y="3532167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2" name="정육면체 101"/>
                  <p:cNvSpPr/>
                  <p:nvPr/>
                </p:nvSpPr>
                <p:spPr>
                  <a:xfrm>
                    <a:off x="208273" y="3815186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3" name="정육면체 102"/>
                  <p:cNvSpPr/>
                  <p:nvPr/>
                </p:nvSpPr>
                <p:spPr>
                  <a:xfrm>
                    <a:off x="255181" y="4100956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4" name="정육면체 103"/>
                  <p:cNvSpPr/>
                  <p:nvPr/>
                </p:nvSpPr>
                <p:spPr>
                  <a:xfrm>
                    <a:off x="280844" y="3197357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 dirty="0"/>
                  </a:p>
                </p:txBody>
              </p:sp>
              <p:sp>
                <p:nvSpPr>
                  <p:cNvPr id="105" name="정육면체 104"/>
                  <p:cNvSpPr/>
                  <p:nvPr/>
                </p:nvSpPr>
                <p:spPr>
                  <a:xfrm>
                    <a:off x="527766" y="3079559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6" name="정육면체 105"/>
                  <p:cNvSpPr/>
                  <p:nvPr/>
                </p:nvSpPr>
                <p:spPr>
                  <a:xfrm>
                    <a:off x="829560" y="3110699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7" name="정육면체 106"/>
                  <p:cNvSpPr/>
                  <p:nvPr/>
                </p:nvSpPr>
                <p:spPr>
                  <a:xfrm>
                    <a:off x="1039312" y="3096499"/>
                    <a:ext cx="184085" cy="201716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45593" y="2656441"/>
                    <a:ext cx="1841434" cy="347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All products</a:t>
                    </a:r>
                    <a:endParaRPr lang="ko-KR" altLang="en-US" sz="1400" b="1" dirty="0"/>
                  </a:p>
                </p:txBody>
              </p:sp>
              <p:grpSp>
                <p:nvGrpSpPr>
                  <p:cNvPr id="109" name="그룹 108"/>
                  <p:cNvGrpSpPr/>
                  <p:nvPr/>
                </p:nvGrpSpPr>
                <p:grpSpPr>
                  <a:xfrm>
                    <a:off x="8678338" y="2970288"/>
                    <a:ext cx="1352321" cy="1072906"/>
                    <a:chOff x="6691745" y="1911623"/>
                    <a:chExt cx="1587731" cy="936728"/>
                  </a:xfrm>
                </p:grpSpPr>
                <p:sp>
                  <p:nvSpPr>
                    <p:cNvPr id="132" name="모서리가 둥근 직사각형 131"/>
                    <p:cNvSpPr/>
                    <p:nvPr/>
                  </p:nvSpPr>
                  <p:spPr>
                    <a:xfrm>
                      <a:off x="6691745" y="1911623"/>
                      <a:ext cx="1587731" cy="93672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/>
                    </a:p>
                  </p:txBody>
                </p:sp>
                <p:sp>
                  <p:nvSpPr>
                    <p:cNvPr id="133" name="정육면체 132"/>
                    <p:cNvSpPr/>
                    <p:nvPr/>
                  </p:nvSpPr>
                  <p:spPr>
                    <a:xfrm>
                      <a:off x="6844145" y="2037113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4" name="정육면체 133"/>
                    <p:cNvSpPr/>
                    <p:nvPr/>
                  </p:nvSpPr>
                  <p:spPr>
                    <a:xfrm>
                      <a:off x="7212675" y="2051420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5" name="정육면체 134"/>
                    <p:cNvSpPr/>
                    <p:nvPr/>
                  </p:nvSpPr>
                  <p:spPr>
                    <a:xfrm>
                      <a:off x="7581205" y="2037113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6" name="정육면체 135"/>
                    <p:cNvSpPr/>
                    <p:nvPr/>
                  </p:nvSpPr>
                  <p:spPr>
                    <a:xfrm>
                      <a:off x="7628504" y="2318636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7" name="정육면체 136"/>
                    <p:cNvSpPr/>
                    <p:nvPr/>
                  </p:nvSpPr>
                  <p:spPr>
                    <a:xfrm>
                      <a:off x="7838385" y="2553558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8" name="정육면체 137"/>
                    <p:cNvSpPr/>
                    <p:nvPr/>
                  </p:nvSpPr>
                  <p:spPr>
                    <a:xfrm>
                      <a:off x="6858000" y="2291930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39" name="정육면체 138"/>
                    <p:cNvSpPr/>
                    <p:nvPr/>
                  </p:nvSpPr>
                  <p:spPr>
                    <a:xfrm>
                      <a:off x="6858000" y="2574219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40" name="정육면체 139"/>
                    <p:cNvSpPr/>
                    <p:nvPr/>
                  </p:nvSpPr>
                  <p:spPr>
                    <a:xfrm>
                      <a:off x="7246119" y="2314158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41" name="정육면체 140"/>
                    <p:cNvSpPr/>
                    <p:nvPr/>
                  </p:nvSpPr>
                  <p:spPr>
                    <a:xfrm>
                      <a:off x="7176743" y="2575959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  <p:sp>
                  <p:nvSpPr>
                    <p:cNvPr id="142" name="정육면체 141"/>
                    <p:cNvSpPr/>
                    <p:nvPr/>
                  </p:nvSpPr>
                  <p:spPr>
                    <a:xfrm>
                      <a:off x="7507564" y="2588634"/>
                      <a:ext cx="216130" cy="176113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13" dirty="0"/>
                    </a:p>
                  </p:txBody>
                </p:sp>
              </p:grpSp>
              <p:sp>
                <p:nvSpPr>
                  <p:cNvPr id="110" name="타원 109"/>
                  <p:cNvSpPr/>
                  <p:nvPr/>
                </p:nvSpPr>
                <p:spPr>
                  <a:xfrm>
                    <a:off x="2448700" y="3352988"/>
                    <a:ext cx="332416" cy="36920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cxnSp>
                <p:nvCxnSpPr>
                  <p:cNvPr id="111" name="직선 화살표 연결선 110"/>
                  <p:cNvCxnSpPr/>
                  <p:nvPr/>
                </p:nvCxnSpPr>
                <p:spPr>
                  <a:xfrm flipV="1">
                    <a:off x="10045567" y="3523623"/>
                    <a:ext cx="1394799" cy="18679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모서리가 둥근 직사각형 111"/>
                  <p:cNvSpPr/>
                  <p:nvPr/>
                </p:nvSpPr>
                <p:spPr>
                  <a:xfrm>
                    <a:off x="7270823" y="5184148"/>
                    <a:ext cx="963593" cy="7235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3" name="정육면체 112"/>
                  <p:cNvSpPr/>
                  <p:nvPr/>
                </p:nvSpPr>
                <p:spPr>
                  <a:xfrm>
                    <a:off x="7363214" y="5285177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4" name="정육면체 113"/>
                  <p:cNvSpPr/>
                  <p:nvPr/>
                </p:nvSpPr>
                <p:spPr>
                  <a:xfrm>
                    <a:off x="7649562" y="5299955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5" name="정육면체 114"/>
                  <p:cNvSpPr/>
                  <p:nvPr/>
                </p:nvSpPr>
                <p:spPr>
                  <a:xfrm>
                    <a:off x="7340123" y="5561355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6" name="정육면체 115"/>
                  <p:cNvSpPr/>
                  <p:nvPr/>
                </p:nvSpPr>
                <p:spPr>
                  <a:xfrm>
                    <a:off x="7636306" y="5561356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7" name="정육면체 116"/>
                  <p:cNvSpPr/>
                  <p:nvPr/>
                </p:nvSpPr>
                <p:spPr>
                  <a:xfrm>
                    <a:off x="7921338" y="5294463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18" name="정육면체 117"/>
                  <p:cNvSpPr/>
                  <p:nvPr/>
                </p:nvSpPr>
                <p:spPr>
                  <a:xfrm>
                    <a:off x="7944204" y="5537903"/>
                    <a:ext cx="184085" cy="201716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1316353" y="2681697"/>
                        <a:ext cx="2709020" cy="6103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b="1" dirty="0"/>
                          <a:t>Basic inspections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𝒃𝒂𝒔𝒊𝒄</m:t>
                                  </m:r>
                                </m:sup>
                              </m:sSub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𝒃𝒂𝒔𝒊𝒄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760" b="1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16353" y="2681697"/>
                        <a:ext cx="2709020" cy="61037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22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/>
                      <p:cNvSpPr txBox="1"/>
                      <p:nvPr/>
                    </p:nvSpPr>
                    <p:spPr>
                      <a:xfrm>
                        <a:off x="6924654" y="5935756"/>
                        <a:ext cx="4213457" cy="8185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b="1" dirty="0"/>
                          <a:t>Advanced inspections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𝒂𝒅𝒗</m:t>
                                  </m:r>
                                </m:sup>
                              </m:sSub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𝒂𝒅𝒗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altLang="ko-KR" sz="1400" b="1" dirty="0"/>
                      </a:p>
                      <a:p>
                        <a:endParaRPr lang="ko-KR" alt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120" name="TextBox 1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4654" y="5935756"/>
                        <a:ext cx="4213457" cy="81858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16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1" name="직선 화살표 연결선 120"/>
                  <p:cNvCxnSpPr/>
                  <p:nvPr/>
                </p:nvCxnSpPr>
                <p:spPr>
                  <a:xfrm flipV="1">
                    <a:off x="8234416" y="5566517"/>
                    <a:ext cx="1513970" cy="802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화살표 연결선 121"/>
                  <p:cNvCxnSpPr/>
                  <p:nvPr/>
                </p:nvCxnSpPr>
                <p:spPr>
                  <a:xfrm flipV="1">
                    <a:off x="11108432" y="5566517"/>
                    <a:ext cx="534436" cy="74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4558553" y="1877597"/>
                    <a:ext cx="2954587" cy="347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Uncertainty Score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24" name="순서도: 판단 123"/>
                  <p:cNvSpPr/>
                  <p:nvPr/>
                </p:nvSpPr>
                <p:spPr>
                  <a:xfrm>
                    <a:off x="5791461" y="3035394"/>
                    <a:ext cx="2050750" cy="986191"/>
                  </a:xfrm>
                  <a:prstGeom prst="flowChartDecision">
                    <a:avLst/>
                  </a:prstGeom>
                  <a:solidFill>
                    <a:srgbClr val="595959"/>
                  </a:solidFill>
                  <a:ln>
                    <a:solidFill>
                      <a:srgbClr val="595959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13"/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6114887" y="3252600"/>
                    <a:ext cx="1470683" cy="5899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/>
                        </a:solidFill>
                      </a:rPr>
                      <a:t>Uncertainty </a:t>
                    </a:r>
                  </a:p>
                  <a:p>
                    <a:pPr algn="ctr"/>
                    <a:r>
                      <a:rPr lang="en-US" altLang="ko-KR" sz="1400" b="1" dirty="0">
                        <a:solidFill>
                          <a:schemeClr val="bg1"/>
                        </a:solidFill>
                      </a:rPr>
                      <a:t>Sampling</a:t>
                    </a:r>
                    <a:endParaRPr lang="ko-KR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6" name="직선 연결선 125"/>
                  <p:cNvCxnSpPr>
                    <a:stCxn id="208" idx="0"/>
                  </p:cNvCxnSpPr>
                  <p:nvPr/>
                </p:nvCxnSpPr>
                <p:spPr>
                  <a:xfrm flipV="1">
                    <a:off x="4389958" y="2319485"/>
                    <a:ext cx="8813" cy="924712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/>
                  <p:nvPr/>
                </p:nvCxnSpPr>
                <p:spPr>
                  <a:xfrm flipV="1">
                    <a:off x="4389958" y="2325800"/>
                    <a:ext cx="2425585" cy="21607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/>
                  <p:cNvCxnSpPr>
                    <a:stCxn id="124" idx="2"/>
                  </p:cNvCxnSpPr>
                  <p:nvPr/>
                </p:nvCxnSpPr>
                <p:spPr>
                  <a:xfrm flipH="1">
                    <a:off x="6806830" y="4021585"/>
                    <a:ext cx="10007" cy="1546942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화살표 연결선 128"/>
                  <p:cNvCxnSpPr/>
                  <p:nvPr/>
                </p:nvCxnSpPr>
                <p:spPr>
                  <a:xfrm flipV="1">
                    <a:off x="5035461" y="3530241"/>
                    <a:ext cx="754577" cy="331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화살표 연결선 129"/>
                  <p:cNvCxnSpPr/>
                  <p:nvPr/>
                </p:nvCxnSpPr>
                <p:spPr>
                  <a:xfrm flipV="1">
                    <a:off x="6816836" y="5566830"/>
                    <a:ext cx="454884" cy="1697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1522155" y="4980457"/>
                      <a:ext cx="714309" cy="4221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𝒂𝒅𝒗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413" b="1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22155" y="4980457"/>
                      <a:ext cx="714309" cy="42210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459" r="-5738" b="-178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1313410" y="3014535"/>
                      <a:ext cx="714309" cy="4221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sz="2413" b="1" i="1">
                                    <a:latin typeface="Cambria Math" panose="02040503050406030204" pitchFamily="18" charset="0"/>
                                  </a:rPr>
                                  <m:t>𝒃𝒂𝒔𝒊𝒄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413" b="1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13410" y="3014535"/>
                      <a:ext cx="714309" cy="42210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59" r="-28689" b="-1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직선 연결선 83"/>
              <p:cNvCxnSpPr>
                <a:stCxn id="91" idx="3"/>
              </p:cNvCxnSpPr>
              <p:nvPr/>
            </p:nvCxnSpPr>
            <p:spPr>
              <a:xfrm>
                <a:off x="1428642" y="2705943"/>
                <a:ext cx="2164303" cy="3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V="1">
                <a:off x="7831659" y="2697002"/>
                <a:ext cx="910104" cy="50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타원 80"/>
            <p:cNvSpPr/>
            <p:nvPr/>
          </p:nvSpPr>
          <p:spPr>
            <a:xfrm>
              <a:off x="8636608" y="4740147"/>
              <a:ext cx="346134" cy="386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6596267" y="1557000"/>
              <a:ext cx="1349" cy="7884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직사각형 207"/>
          <p:cNvSpPr/>
          <p:nvPr/>
        </p:nvSpPr>
        <p:spPr>
          <a:xfrm>
            <a:off x="3706776" y="3181771"/>
            <a:ext cx="1139453" cy="7086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Distilled</a:t>
            </a:r>
          </a:p>
          <a:p>
            <a:pPr algn="ctr"/>
            <a:r>
              <a:rPr lang="en-US" altLang="ko-KR" sz="1400" dirty="0" smtClean="0"/>
              <a:t>Basic</a:t>
            </a:r>
            <a:endParaRPr lang="en-US" altLang="ko-KR" sz="1400" dirty="0"/>
          </a:p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1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06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Experiment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600" y="687600"/>
            <a:ext cx="36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/>
          </a:p>
          <a:p>
            <a:r>
              <a:rPr lang="en-US" altLang="ko-KR" sz="1600" b="1" dirty="0" smtClean="0"/>
              <a:t>Experimental </a:t>
            </a:r>
            <a:r>
              <a:rPr lang="en-US" altLang="ko-KR" sz="1600" b="1" dirty="0"/>
              <a:t>Settings</a:t>
            </a:r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95529"/>
              </p:ext>
            </p:extLst>
          </p:nvPr>
        </p:nvGraphicFramePr>
        <p:xfrm>
          <a:off x="970053" y="4253434"/>
          <a:ext cx="3885150" cy="1940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1120">
                  <a:extLst>
                    <a:ext uri="{9D8B030D-6E8A-4147-A177-3AD203B41FA5}">
                      <a16:colId xmlns:a16="http://schemas.microsoft.com/office/drawing/2014/main" val="3181861678"/>
                    </a:ext>
                  </a:extLst>
                </a:gridCol>
                <a:gridCol w="1047015">
                  <a:extLst>
                    <a:ext uri="{9D8B030D-6E8A-4147-A177-3AD203B41FA5}">
                      <a16:colId xmlns:a16="http://schemas.microsoft.com/office/drawing/2014/main" val="2552106343"/>
                    </a:ext>
                  </a:extLst>
                </a:gridCol>
                <a:gridCol w="1047015">
                  <a:extLst>
                    <a:ext uri="{9D8B030D-6E8A-4147-A177-3AD203B41FA5}">
                      <a16:colId xmlns:a16="http://schemas.microsoft.com/office/drawing/2014/main" val="304357330"/>
                    </a:ext>
                  </a:extLst>
                </a:gridCol>
              </a:tblGrid>
              <a:tr h="2772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Recipe1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Recipe2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753045"/>
                  </a:ext>
                </a:extLst>
              </a:tr>
              <a:tr h="27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n.</a:t>
                      </a:r>
                      <a:r>
                        <a:rPr lang="en-US" altLang="ko-KR" sz="1200" baseline="0" dirty="0"/>
                        <a:t> instances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18,471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245,006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025121"/>
                  </a:ext>
                </a:extLst>
              </a:tr>
              <a:tr h="27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Basic inspection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66667"/>
                  </a:ext>
                </a:extLst>
              </a:tr>
              <a:tr h="27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Advanced inspection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69292"/>
                  </a:ext>
                </a:extLst>
              </a:tr>
              <a:tr h="27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Imbalance ratio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213.78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247.48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570186"/>
                  </a:ext>
                </a:extLst>
              </a:tr>
              <a:tr h="27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Normal</a:t>
                      </a:r>
                      <a:r>
                        <a:rPr lang="en-US" altLang="ko-KR" sz="1200" baseline="0" dirty="0"/>
                        <a:t> Class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18384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244020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82606"/>
                  </a:ext>
                </a:extLst>
              </a:tr>
              <a:tr h="27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Faulty Class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986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80466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6172180" y="1390244"/>
            <a:ext cx="2047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Experiment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4479" y="1766366"/>
            <a:ext cx="645885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Train data</a:t>
            </a:r>
            <a:r>
              <a:rPr lang="ko-KR" altLang="en-US" sz="1400" dirty="0"/>
              <a:t>와 </a:t>
            </a:r>
            <a:r>
              <a:rPr lang="en-US" altLang="ko-KR" sz="1400" dirty="0"/>
              <a:t>Test data 5</a:t>
            </a:r>
            <a:r>
              <a:rPr lang="ko-KR" altLang="en-US" sz="1400" dirty="0"/>
              <a:t>대 </a:t>
            </a:r>
            <a:r>
              <a:rPr lang="en-US" altLang="ko-KR" sz="1400" dirty="0"/>
              <a:t>5</a:t>
            </a:r>
            <a:r>
              <a:rPr lang="ko-KR" altLang="en-US" sz="1400" dirty="0"/>
              <a:t>로 </a:t>
            </a:r>
            <a:r>
              <a:rPr lang="en-US" altLang="ko-KR" sz="1400" dirty="0"/>
              <a:t>split</a:t>
            </a:r>
            <a:r>
              <a:rPr lang="ko-KR" altLang="en-US" sz="1400" dirty="0"/>
              <a:t>함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Models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ANN, </a:t>
            </a:r>
            <a:r>
              <a:rPr lang="en-US" altLang="ko-KR" sz="1400" dirty="0" err="1" smtClean="0"/>
              <a:t>RandomForest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Sampling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30</a:t>
            </a:r>
            <a:r>
              <a:rPr lang="ko-KR" altLang="en-US" sz="1400" dirty="0"/>
              <a:t>회 반복 실험을 </a:t>
            </a:r>
            <a:r>
              <a:rPr lang="ko-KR" altLang="en-US" sz="1400" dirty="0" smtClean="0"/>
              <a:t>수행함</a:t>
            </a:r>
            <a:endParaRPr lang="en-US" altLang="ko-KR" sz="1400" dirty="0" smtClean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Metric: AUC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비용에 </a:t>
            </a:r>
            <a:r>
              <a:rPr lang="ko-KR" altLang="en-US" sz="1400" dirty="0"/>
              <a:t>맞게 허용된 </a:t>
            </a:r>
            <a:r>
              <a:rPr lang="en-US" altLang="ko-KR" sz="1400" dirty="0"/>
              <a:t>Advanced inspection rate</a:t>
            </a:r>
            <a:r>
              <a:rPr lang="ko-KR" altLang="en-US" sz="1400" dirty="0"/>
              <a:t>의 비율을 </a:t>
            </a:r>
            <a:r>
              <a:rPr lang="ko-KR" altLang="en-US" sz="1400" dirty="0" smtClean="0"/>
              <a:t>변화시키면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서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회 반복 평균 </a:t>
            </a:r>
            <a:r>
              <a:rPr lang="en-US" altLang="ko-KR" sz="1400" dirty="0" smtClean="0"/>
              <a:t>AUROC </a:t>
            </a:r>
            <a:r>
              <a:rPr lang="ko-KR" altLang="en-US" sz="1400" dirty="0" smtClean="0"/>
              <a:t>결과를 </a:t>
            </a:r>
            <a:r>
              <a:rPr lang="ko-KR" altLang="en-US" sz="1400" dirty="0"/>
              <a:t>확인함</a:t>
            </a:r>
            <a:r>
              <a:rPr lang="en-US" altLang="ko-KR" sz="1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4522" y="5413518"/>
            <a:ext cx="536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0(Basic model), 0.1, 0.2, 0.3, 0.4, 0.5, 0.6, 0.7, 0.8, 0.9, 1(Advanced model)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4522" y="2782820"/>
            <a:ext cx="644202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RandomSampling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Uncertainty Sampling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1281" y="3393436"/>
            <a:ext cx="575698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Margin:  </a:t>
            </a:r>
            <a:r>
              <a:rPr lang="ko-KR" altLang="en-US" sz="1200" dirty="0"/>
              <a:t>불량 확률과 정상 확률 간의 차이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Biased Margin: training dataset</a:t>
            </a:r>
            <a:r>
              <a:rPr lang="ko-KR" altLang="en-US" sz="1200" dirty="0"/>
              <a:t>에서의 불량 비율에 가까운 정도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600" y="1390244"/>
            <a:ext cx="421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Data description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703" y="1766366"/>
            <a:ext cx="512081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반도체 제조 공정에서 </a:t>
            </a:r>
            <a:r>
              <a:rPr lang="en-US" altLang="ko-KR" sz="1400" dirty="0"/>
              <a:t>wafer</a:t>
            </a:r>
            <a:r>
              <a:rPr lang="ko-KR" altLang="en-US" sz="1400" dirty="0"/>
              <a:t>가 제조 과정을 </a:t>
            </a:r>
            <a:r>
              <a:rPr lang="ko-KR" altLang="en-US" sz="1400" dirty="0" smtClean="0"/>
              <a:t>거치면서 </a:t>
            </a:r>
            <a:r>
              <a:rPr lang="en-US" altLang="ko-KR" sz="1400" dirty="0"/>
              <a:t>wafer </a:t>
            </a:r>
            <a:r>
              <a:rPr lang="ko-KR" altLang="en-US" sz="1400" dirty="0"/>
              <a:t>상의 각 </a:t>
            </a:r>
            <a:r>
              <a:rPr lang="en-US" altLang="ko-KR" sz="1400" dirty="0"/>
              <a:t>chip</a:t>
            </a:r>
            <a:r>
              <a:rPr lang="ko-KR" altLang="en-US" sz="1400" dirty="0"/>
              <a:t>에 대해 검사를 </a:t>
            </a:r>
            <a:r>
              <a:rPr lang="ko-KR" altLang="en-US" sz="1400" dirty="0" smtClean="0"/>
              <a:t>수행한다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때 모든 </a:t>
            </a:r>
            <a:r>
              <a:rPr lang="en-US" altLang="ko-KR" sz="1400" dirty="0" smtClean="0"/>
              <a:t>chip</a:t>
            </a:r>
            <a:r>
              <a:rPr lang="ko-KR" altLang="en-US" sz="1400" dirty="0" smtClean="0"/>
              <a:t>에 대해 수행하는 </a:t>
            </a:r>
            <a:r>
              <a:rPr lang="en-US" altLang="ko-KR" sz="1400" dirty="0"/>
              <a:t>b</a:t>
            </a:r>
            <a:r>
              <a:rPr lang="en-US" altLang="ko-KR" sz="1400" dirty="0" smtClean="0"/>
              <a:t>asic inspection(</a:t>
            </a:r>
            <a:r>
              <a:rPr lang="ko-KR" altLang="en-US" sz="1400" dirty="0" smtClean="0"/>
              <a:t>기본 검사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있고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샘플링을 통해서 일부 </a:t>
            </a:r>
            <a:r>
              <a:rPr lang="en-US" altLang="ko-KR" sz="1400" dirty="0" smtClean="0"/>
              <a:t>chip</a:t>
            </a:r>
            <a:r>
              <a:rPr lang="ko-KR" altLang="en-US" sz="1400" dirty="0" smtClean="0"/>
              <a:t>에 대해서는 </a:t>
            </a:r>
            <a:r>
              <a:rPr lang="en-US" altLang="ko-KR" sz="1400" dirty="0" smtClean="0"/>
              <a:t>advanced </a:t>
            </a:r>
            <a:r>
              <a:rPr lang="en-US" altLang="ko-KR" sz="1400" dirty="0" err="1" smtClean="0"/>
              <a:t>inspeciton</a:t>
            </a:r>
            <a:r>
              <a:rPr lang="en-US" altLang="ko-KR" sz="1400" dirty="0"/>
              <a:t>(</a:t>
            </a:r>
            <a:r>
              <a:rPr lang="ko-KR" altLang="en-US" sz="1400" dirty="0" smtClean="0"/>
              <a:t>고급 검사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존재함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검사 결과를 </a:t>
            </a:r>
            <a:r>
              <a:rPr lang="ko-KR" altLang="en-US" sz="1400" dirty="0"/>
              <a:t>통해 </a:t>
            </a:r>
            <a:r>
              <a:rPr lang="en-US" altLang="ko-KR" sz="1400" dirty="0"/>
              <a:t>wafer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품질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 불량인지  아닌지 최종 </a:t>
            </a:r>
            <a:r>
              <a:rPr lang="ko-KR" altLang="en-US" sz="1400" dirty="0"/>
              <a:t>예측한다</a:t>
            </a:r>
            <a:r>
              <a:rPr lang="en-US" altLang="ko-KR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090007" y="895739"/>
            <a:ext cx="11987" cy="5896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651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Results and discussion</a:t>
            </a:r>
            <a:endParaRPr lang="ko-KR" altLang="en-US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675962" y="980901"/>
            <a:ext cx="7279318" cy="5715978"/>
            <a:chOff x="626086" y="1005840"/>
            <a:chExt cx="7204504" cy="5715978"/>
          </a:xfrm>
        </p:grpSpPr>
        <p:grpSp>
          <p:nvGrpSpPr>
            <p:cNvPr id="30" name="그룹 29"/>
            <p:cNvGrpSpPr/>
            <p:nvPr/>
          </p:nvGrpSpPr>
          <p:grpSpPr>
            <a:xfrm>
              <a:off x="626086" y="1005840"/>
              <a:ext cx="7204504" cy="5363356"/>
              <a:chOff x="5770" y="731038"/>
              <a:chExt cx="12371653" cy="990467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770" y="731038"/>
                <a:ext cx="12186230" cy="5298735"/>
                <a:chOff x="5770" y="1281600"/>
                <a:chExt cx="12186230" cy="5298735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5269988" y="5898278"/>
                  <a:ext cx="2566423" cy="6820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Recipe1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grpSp>
              <p:nvGrpSpPr>
                <p:cNvPr id="44" name="그룹 43"/>
                <p:cNvGrpSpPr/>
                <p:nvPr/>
              </p:nvGrpSpPr>
              <p:grpSpPr>
                <a:xfrm>
                  <a:off x="5770" y="1281600"/>
                  <a:ext cx="12186230" cy="4572000"/>
                  <a:chOff x="0" y="1270800"/>
                  <a:chExt cx="12186230" cy="4572000"/>
                </a:xfrm>
              </p:grpSpPr>
              <p:grpSp>
                <p:nvGrpSpPr>
                  <p:cNvPr id="45" name="그룹 44"/>
                  <p:cNvGrpSpPr/>
                  <p:nvPr/>
                </p:nvGrpSpPr>
                <p:grpSpPr>
                  <a:xfrm>
                    <a:off x="0" y="1270800"/>
                    <a:ext cx="12186230" cy="4572000"/>
                    <a:chOff x="0" y="1270800"/>
                    <a:chExt cx="12186230" cy="4572000"/>
                  </a:xfrm>
                </p:grpSpPr>
                <p:pic>
                  <p:nvPicPr>
                    <p:cNvPr id="48" name="그림 47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0" y="1270800"/>
                      <a:ext cx="6008630" cy="4572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그림 48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177600" y="1270800"/>
                      <a:ext cx="6008630" cy="45720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46" name="직선 화살표 연결선 45"/>
                  <p:cNvCxnSpPr/>
                  <p:nvPr/>
                </p:nvCxnSpPr>
                <p:spPr>
                  <a:xfrm flipH="1" flipV="1">
                    <a:off x="1056090" y="3167635"/>
                    <a:ext cx="18209" cy="177930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/>
                  <p:nvPr/>
                </p:nvCxnSpPr>
                <p:spPr>
                  <a:xfrm flipV="1">
                    <a:off x="7218671" y="2113133"/>
                    <a:ext cx="20019" cy="2891624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그룹 35"/>
              <p:cNvGrpSpPr/>
              <p:nvPr/>
            </p:nvGrpSpPr>
            <p:grpSpPr>
              <a:xfrm>
                <a:off x="191193" y="5998913"/>
                <a:ext cx="12186230" cy="4636800"/>
                <a:chOff x="0" y="1206000"/>
                <a:chExt cx="12186230" cy="4636800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1206000"/>
                  <a:ext cx="6008630" cy="4572000"/>
                </a:xfrm>
                <a:prstGeom prst="rect">
                  <a:avLst/>
                </a:prstGeom>
              </p:spPr>
            </p:pic>
            <p:cxnSp>
              <p:nvCxnSpPr>
                <p:cNvPr id="40" name="직선 화살표 연결선 39"/>
                <p:cNvCxnSpPr/>
                <p:nvPr/>
              </p:nvCxnSpPr>
              <p:spPr>
                <a:xfrm flipH="1" flipV="1">
                  <a:off x="1068310" y="4160255"/>
                  <a:ext cx="5542" cy="25492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77600" y="1270800"/>
                  <a:ext cx="6008630" cy="4572000"/>
                </a:xfrm>
                <a:prstGeom prst="rect">
                  <a:avLst/>
                </a:prstGeom>
              </p:spPr>
            </p:pic>
            <p:cxnSp>
              <p:nvCxnSpPr>
                <p:cNvPr id="42" name="직선 화살표 연결선 41"/>
                <p:cNvCxnSpPr/>
                <p:nvPr/>
              </p:nvCxnSpPr>
              <p:spPr>
                <a:xfrm flipH="1" flipV="1">
                  <a:off x="7225423" y="3239492"/>
                  <a:ext cx="17315" cy="177337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TextBox 49"/>
            <p:cNvSpPr txBox="1"/>
            <p:nvPr/>
          </p:nvSpPr>
          <p:spPr>
            <a:xfrm>
              <a:off x="3691649" y="6352486"/>
              <a:ext cx="149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Recipe2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55280" y="1313411"/>
            <a:ext cx="30923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Advanced inspection ratio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지점에서 </a:t>
            </a:r>
            <a:r>
              <a:rPr lang="en-US" altLang="ko-KR" sz="1400" dirty="0" smtClean="0"/>
              <a:t>Advanced model</a:t>
            </a:r>
            <a:r>
              <a:rPr lang="ko-KR" altLang="en-US" sz="1400" dirty="0" smtClean="0"/>
              <a:t>로부터 전이된 </a:t>
            </a:r>
            <a:r>
              <a:rPr lang="en-US" altLang="ko-KR" sz="1400" dirty="0" smtClean="0"/>
              <a:t>Basic model</a:t>
            </a:r>
            <a:r>
              <a:rPr lang="ko-KR" altLang="en-US" sz="1400" dirty="0" smtClean="0"/>
              <a:t>이 기존 </a:t>
            </a:r>
            <a:r>
              <a:rPr lang="en-US" altLang="ko-KR" sz="1400" dirty="0" smtClean="0"/>
              <a:t>Basic model</a:t>
            </a:r>
            <a:r>
              <a:rPr lang="ko-KR" altLang="en-US" sz="1400" dirty="0" smtClean="0"/>
              <a:t>보다 성능이 더 좋음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Recipe(a),(b)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Recipe2(a)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Basic inspection ratio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Advanced inspection ratio</a:t>
            </a:r>
            <a:r>
              <a:rPr lang="ko-KR" altLang="en-US" sz="1400" dirty="0" smtClean="0"/>
              <a:t>를 적절히 배합하는 것이 모든 제품들에 대해 모든 제품에 대해 </a:t>
            </a:r>
            <a:r>
              <a:rPr lang="en-US" altLang="ko-KR" sz="1400" dirty="0" smtClean="0"/>
              <a:t>Advanced inspection</a:t>
            </a:r>
            <a:r>
              <a:rPr lang="ko-KR" altLang="en-US" sz="1400" dirty="0" smtClean="0"/>
              <a:t>을 수행하는 것보다 더 성능이 높음을 확인함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Uncertainty sampling</a:t>
            </a:r>
            <a:r>
              <a:rPr lang="ko-KR" altLang="en-US" sz="1400" dirty="0" smtClean="0"/>
              <a:t>을 이용해서 성능을 더 극대화함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00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99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Conclusion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9599" y="684000"/>
            <a:ext cx="114142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- </a:t>
            </a:r>
            <a:r>
              <a:rPr lang="ko-KR" altLang="en-US" sz="1400" dirty="0" smtClean="0"/>
              <a:t>많은 변수로 학습한 모델에서 적은 변수로 학습한 모델에게 지식을 전달하여 학습하게 하여 지식이 증류된 적은 변수로 학습한 모델이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추가 변수 획득 없이도 성능이 향상됨을 확인함</a:t>
            </a:r>
            <a:r>
              <a:rPr lang="en-US" altLang="ko-KR" sz="1400" dirty="0" smtClean="0"/>
              <a:t>.</a:t>
            </a:r>
            <a:endParaRPr lang="en-US" altLang="ko-KR" sz="1600" b="1" dirty="0" smtClean="0"/>
          </a:p>
          <a:p>
            <a:pPr algn="just">
              <a:lnSpc>
                <a:spcPct val="15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200" dirty="0" smtClean="0"/>
              <a:t>- Knowledge </a:t>
            </a:r>
            <a:r>
              <a:rPr lang="en-US" altLang="ko-KR" sz="1200" dirty="0"/>
              <a:t>distillation</a:t>
            </a:r>
            <a:r>
              <a:rPr lang="ko-KR" altLang="en-US" sz="1200" dirty="0"/>
              <a:t>을 이용해서 </a:t>
            </a:r>
            <a:r>
              <a:rPr lang="en-US" altLang="ko-KR" sz="1200" dirty="0"/>
              <a:t>Advanced model</a:t>
            </a:r>
            <a:r>
              <a:rPr lang="ko-KR" altLang="en-US" sz="1200" dirty="0"/>
              <a:t>로부터 전이된 </a:t>
            </a:r>
            <a:r>
              <a:rPr lang="en-US" altLang="ko-KR" sz="1200" dirty="0"/>
              <a:t>Basic model</a:t>
            </a:r>
            <a:r>
              <a:rPr lang="ko-KR" altLang="en-US" sz="1200" dirty="0"/>
              <a:t>을 사용하는 것이 기존 </a:t>
            </a:r>
            <a:r>
              <a:rPr lang="en-US" altLang="ko-KR" sz="1200" dirty="0"/>
              <a:t>Basic model</a:t>
            </a:r>
            <a:r>
              <a:rPr lang="ko-KR" altLang="en-US" sz="1200" dirty="0"/>
              <a:t>을 사용하는 </a:t>
            </a:r>
            <a:r>
              <a:rPr lang="ko-KR" altLang="en-US" sz="1200" dirty="0" smtClean="0"/>
              <a:t>것보다 효과가 </a:t>
            </a:r>
            <a:r>
              <a:rPr lang="ko-KR" altLang="en-US" sz="1200" dirty="0"/>
              <a:t>있음을 </a:t>
            </a:r>
            <a:r>
              <a:rPr lang="ko-KR" altLang="en-US" sz="1200" dirty="0" smtClean="0"/>
              <a:t>확인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ko-KR" altLang="en-US" sz="1400" dirty="0" smtClean="0"/>
              <a:t>새롭게 제안된 </a:t>
            </a:r>
            <a:r>
              <a:rPr lang="en-US" altLang="ko-KR" sz="1400" dirty="0" smtClean="0"/>
              <a:t>Knowledge distillation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active inspection framework</a:t>
            </a:r>
            <a:r>
              <a:rPr lang="ko-KR" altLang="en-US" sz="1400" dirty="0" smtClean="0"/>
              <a:t>에 적용함으로써 기존보다 전체적으로 성능이 </a:t>
            </a:r>
            <a:r>
              <a:rPr lang="ko-KR" altLang="en-US" sz="1400" dirty="0" err="1" smtClean="0"/>
              <a:t>극대화됨</a:t>
            </a:r>
            <a:endParaRPr lang="en-US" altLang="ko-KR" sz="1400" dirty="0"/>
          </a:p>
          <a:p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99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Future work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9599" y="684000"/>
            <a:ext cx="114142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Future work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</a:t>
            </a:r>
            <a:r>
              <a:rPr lang="en-US" altLang="ko-KR" sz="1400" dirty="0" smtClean="0"/>
              <a:t>Advanced model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Basic model </a:t>
            </a:r>
            <a:r>
              <a:rPr lang="ko-KR" altLang="en-US" sz="1400" dirty="0" smtClean="0"/>
              <a:t>사이에 중간 변수의 크기로 학습된 모델 </a:t>
            </a:r>
            <a:r>
              <a:rPr lang="en-US" altLang="ko-KR" sz="1400" dirty="0" smtClean="0"/>
              <a:t>TA(Teacher assistant) model</a:t>
            </a:r>
            <a:r>
              <a:rPr lang="ko-KR" altLang="en-US" sz="1400" dirty="0" smtClean="0"/>
              <a:t>을 삽입하여 </a:t>
            </a:r>
            <a:r>
              <a:rPr lang="en-US" altLang="ko-KR" sz="1400" dirty="0" smtClean="0"/>
              <a:t>Basic model</a:t>
            </a:r>
            <a:r>
              <a:rPr lang="ko-KR" altLang="en-US" sz="1400" dirty="0" smtClean="0"/>
              <a:t>이  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Advanced model</a:t>
            </a:r>
            <a:r>
              <a:rPr lang="ko-KR" altLang="en-US" sz="1400" dirty="0" smtClean="0"/>
              <a:t>과 여러 </a:t>
            </a:r>
            <a:r>
              <a:rPr lang="en-US" altLang="ko-KR" sz="1400" dirty="0" smtClean="0"/>
              <a:t>TA </a:t>
            </a:r>
            <a:r>
              <a:rPr lang="ko-KR" altLang="en-US" sz="1400" dirty="0" smtClean="0"/>
              <a:t>모델들의 지식을 학습하도록 하는 새로운 지식 증류 방법론 적용 </a:t>
            </a: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817736" y="2829594"/>
            <a:ext cx="8174143" cy="3862288"/>
            <a:chOff x="1826576" y="613429"/>
            <a:chExt cx="10471981" cy="6097813"/>
          </a:xfrm>
        </p:grpSpPr>
        <p:cxnSp>
          <p:nvCxnSpPr>
            <p:cNvPr id="6" name="직선 화살표 연결선 5"/>
            <p:cNvCxnSpPr>
              <a:endCxn id="15" idx="0"/>
            </p:cNvCxnSpPr>
            <p:nvPr/>
          </p:nvCxnSpPr>
          <p:spPr>
            <a:xfrm flipH="1">
              <a:off x="7021792" y="4548664"/>
              <a:ext cx="4487272" cy="8505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1826576" y="613429"/>
              <a:ext cx="10471981" cy="6097813"/>
              <a:chOff x="1826576" y="613429"/>
              <a:chExt cx="10471981" cy="6097813"/>
            </a:xfrm>
          </p:grpSpPr>
          <p:cxnSp>
            <p:nvCxnSpPr>
              <p:cNvPr id="8" name="직선 화살표 연결선 7"/>
              <p:cNvCxnSpPr>
                <a:endCxn id="15" idx="0"/>
              </p:cNvCxnSpPr>
              <p:nvPr/>
            </p:nvCxnSpPr>
            <p:spPr>
              <a:xfrm>
                <a:off x="2702476" y="4535726"/>
                <a:ext cx="4319316" cy="8635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>
                <a:endCxn id="15" idx="0"/>
              </p:cNvCxnSpPr>
              <p:nvPr/>
            </p:nvCxnSpPr>
            <p:spPr>
              <a:xfrm>
                <a:off x="5056901" y="4535726"/>
                <a:ext cx="1964891" cy="8635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15" idx="0"/>
              </p:cNvCxnSpPr>
              <p:nvPr/>
            </p:nvCxnSpPr>
            <p:spPr>
              <a:xfrm flipH="1">
                <a:off x="7021792" y="4535726"/>
                <a:ext cx="1964893" cy="8635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1826576" y="613429"/>
                <a:ext cx="10471981" cy="6097813"/>
                <a:chOff x="1826576" y="613429"/>
                <a:chExt cx="10471981" cy="6097813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1826576" y="613429"/>
                  <a:ext cx="10471981" cy="6097813"/>
                  <a:chOff x="1826576" y="613429"/>
                  <a:chExt cx="10471981" cy="6097813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12216" y="613429"/>
                    <a:ext cx="3690850" cy="131198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Advanced model 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100 features</a:t>
                    </a:r>
                    <a:endParaRPr lang="ko-KR" altLang="en-US" sz="1600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100192" y="5399257"/>
                    <a:ext cx="1843200" cy="131198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Basic model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/>
                      <a:t>8</a:t>
                    </a:r>
                    <a:r>
                      <a:rPr lang="en-US" altLang="ko-KR" sz="1600" dirty="0" smtClean="0"/>
                      <a:t> features</a:t>
                    </a:r>
                    <a:endParaRPr lang="ko-KR" altLang="en-US" sz="1600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826576" y="3196899"/>
                    <a:ext cx="1843200" cy="131198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TA model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50 features</a:t>
                    </a:r>
                    <a:endParaRPr lang="ko-KR" altLang="en-US" sz="16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290615" y="3196899"/>
                    <a:ext cx="1843200" cy="131198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TA model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50 features</a:t>
                    </a:r>
                    <a:endParaRPr lang="ko-KR" altLang="en-US" sz="16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91316" y="3196900"/>
                    <a:ext cx="1843200" cy="131198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TA model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50 features</a:t>
                    </a:r>
                    <a:endParaRPr lang="ko-KR" altLang="en-US" sz="16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455357" y="3196900"/>
                    <a:ext cx="1843200" cy="131198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TA model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50 features</a:t>
                    </a:r>
                    <a:endParaRPr lang="ko-KR" altLang="en-US" sz="1600" dirty="0"/>
                  </a:p>
                </p:txBody>
              </p:sp>
              <p:cxnSp>
                <p:nvCxnSpPr>
                  <p:cNvPr id="20" name="직선 화살표 연결선 19"/>
                  <p:cNvCxnSpPr>
                    <a:stCxn id="14" idx="2"/>
                    <a:endCxn id="16" idx="0"/>
                  </p:cNvCxnSpPr>
                  <p:nvPr/>
                </p:nvCxnSpPr>
                <p:spPr>
                  <a:xfrm flipH="1">
                    <a:off x="2748176" y="1925414"/>
                    <a:ext cx="4309465" cy="127148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화살표 연결선 20"/>
                  <p:cNvCxnSpPr>
                    <a:stCxn id="14" idx="2"/>
                    <a:endCxn id="17" idx="0"/>
                  </p:cNvCxnSpPr>
                  <p:nvPr/>
                </p:nvCxnSpPr>
                <p:spPr>
                  <a:xfrm flipH="1">
                    <a:off x="5212216" y="1925414"/>
                    <a:ext cx="1845426" cy="127148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화살표 연결선 21"/>
                  <p:cNvCxnSpPr>
                    <a:stCxn id="14" idx="2"/>
                    <a:endCxn id="18" idx="0"/>
                  </p:cNvCxnSpPr>
                  <p:nvPr/>
                </p:nvCxnSpPr>
                <p:spPr>
                  <a:xfrm>
                    <a:off x="7057641" y="1925414"/>
                    <a:ext cx="1855275" cy="127148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화살표 연결선 22"/>
                  <p:cNvCxnSpPr>
                    <a:stCxn id="14" idx="2"/>
                    <a:endCxn id="19" idx="0"/>
                  </p:cNvCxnSpPr>
                  <p:nvPr/>
                </p:nvCxnSpPr>
                <p:spPr>
                  <a:xfrm>
                    <a:off x="7057641" y="1925414"/>
                    <a:ext cx="4319316" cy="127148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288124" y="3308556"/>
                      <a:ext cx="1548882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⋯⋯</m:t>
                            </m:r>
                          </m:oMath>
                        </m:oMathPara>
                      </a14:m>
                      <a:endParaRPr lang="ko-KR" altLang="en-US" sz="3600" dirty="0"/>
                    </a:p>
                    <a:p>
                      <a:endParaRPr lang="ko-KR" altLang="en-US" sz="3600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8124" y="3308556"/>
                      <a:ext cx="1548882" cy="120032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7875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99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Reference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266" y="1091682"/>
            <a:ext cx="106034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D. </a:t>
            </a:r>
            <a:r>
              <a:rPr lang="en-US" altLang="ko-KR" sz="1400" dirty="0" err="1"/>
              <a:t>Miljkovic</a:t>
            </a:r>
            <a:r>
              <a:rPr lang="en-US" altLang="ko-KR" sz="1400" dirty="0"/>
              <a:t> “Fault detection methods: A literature survey in Proceedings of the 34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international convention MIPRO, 2011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S. </a:t>
            </a:r>
            <a:r>
              <a:rPr lang="en-US" altLang="ko-KR" sz="1400" dirty="0" err="1"/>
              <a:t>Munirathinam</a:t>
            </a:r>
            <a:r>
              <a:rPr lang="en-US" altLang="ko-KR" sz="1400" dirty="0"/>
              <a:t>, et al. “Predictive models for equipment fault detection in the semiconductor manufacturing process” 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IACSIT International Journal of Engineering and Technology, 2016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S. Kang, et al. “Joint modeling of classification and regression for improving faulty wafer detection in semiconductor manufacturing” </a:t>
            </a:r>
            <a:r>
              <a:rPr lang="en-US" altLang="ko-KR" sz="1400" dirty="0" smtClean="0"/>
              <a:t>in Journal </a:t>
            </a:r>
            <a:r>
              <a:rPr lang="en-US" altLang="ko-KR" sz="1400" dirty="0"/>
              <a:t>of Intelligent Manufacturing, 2020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R. </a:t>
            </a:r>
            <a:r>
              <a:rPr lang="en-US" altLang="ko-KR" sz="1400" dirty="0" err="1"/>
              <a:t>Meyes</a:t>
            </a:r>
            <a:r>
              <a:rPr lang="en-US" altLang="ko-KR" sz="1400" dirty="0"/>
              <a:t>, et al. “A recurrent neural network architecture for failure prediction in deep drawing sensory time series data” in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    Procedia Manufacturing, </a:t>
            </a:r>
            <a:r>
              <a:rPr lang="en-US" altLang="ko-KR" sz="1400" dirty="0" smtClean="0"/>
              <a:t>2019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J. Shim, et al. “</a:t>
            </a:r>
            <a:r>
              <a:rPr lang="en-US" altLang="ko-KR" sz="1400" dirty="0" smtClean="0"/>
              <a:t>Active learning of convolutional neural network for cost-effective wafer map pattern classification” </a:t>
            </a:r>
            <a:r>
              <a:rPr lang="en-US" altLang="ko-KR" dirty="0"/>
              <a:t>." </a:t>
            </a:r>
            <a:r>
              <a:rPr lang="en-US" altLang="ko-KR" sz="1400" dirty="0">
                <a:latin typeface="+mj-lt"/>
              </a:rPr>
              <a:t>IEEE Transactions on Semiconductor Manufacturing 33.2 (2020): 258-266.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</a:t>
            </a:r>
            <a:r>
              <a:rPr lang="en-US" altLang="ko-KR" sz="1400" dirty="0"/>
              <a:t>. Shim, et al. “Active inspection for cost-effective fault prediction in manufacturing process” in Journal of Process </a:t>
            </a:r>
            <a:r>
              <a:rPr lang="en-US" altLang="ko-KR" sz="1400" dirty="0" smtClean="0"/>
              <a:t>Control,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2021 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G. Hinton, et al. “Distilling the Knowledge in a Neural Network” in </a:t>
            </a:r>
            <a:r>
              <a:rPr lang="en-US" altLang="ko-KR" sz="1400" dirty="0" err="1"/>
              <a:t>arXiv</a:t>
            </a:r>
            <a:r>
              <a:rPr lang="en-US" altLang="ko-KR" sz="1400" dirty="0"/>
              <a:t> preprint arXiv:1503.02531, 2015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S. Fukui, et al. “Distilling knowledge for non-neural networks” in Proceeding of APSIPA Annual Summit and Conference, 2019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Y. Chen, et al. “Active learning for unbalanced data in the challenge with multiple models and biasing”, 2011</a:t>
            </a:r>
          </a:p>
        </p:txBody>
      </p:sp>
    </p:spTree>
    <p:extLst>
      <p:ext uri="{BB962C8B-B14F-4D97-AF65-F5344CB8AC3E}">
        <p14:creationId xmlns:p14="http://schemas.microsoft.com/office/powerpoint/2010/main" val="13844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7281" y="3044664"/>
            <a:ext cx="576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F3864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964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0611" y="1704109"/>
            <a:ext cx="3931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Related Work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Proposed </a:t>
            </a:r>
            <a:r>
              <a:rPr lang="en-US" altLang="ko-KR" sz="1600" b="1" dirty="0" smtClean="0"/>
              <a:t>method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ko-KR" sz="1600" b="1" dirty="0"/>
              <a:t>Experiment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altLang="ko-KR" sz="1600" b="1" dirty="0"/>
              <a:t>Results and discussion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altLang="ko-KR" sz="1600" b="1" dirty="0" smtClean="0"/>
              <a:t>Conclusion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altLang="ko-KR" sz="1600" b="1" dirty="0" smtClean="0"/>
              <a:t>Future work</a:t>
            </a:r>
            <a:endParaRPr lang="en-US" altLang="ko-KR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74711" y="3582589"/>
            <a:ext cx="67416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3.1 </a:t>
            </a:r>
            <a:r>
              <a:rPr lang="en-US" altLang="ko-KR" sz="1400" b="1" dirty="0"/>
              <a:t>Knowledge distillation for </a:t>
            </a:r>
            <a:r>
              <a:rPr lang="en-US" altLang="ko-KR" sz="1400" b="1" dirty="0" smtClean="0"/>
              <a:t>NN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3.2 Knowledge distillation for Non-NN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3.3 Application on Active inspection framework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74711" y="2478338"/>
            <a:ext cx="6741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2.1 </a:t>
            </a:r>
            <a:r>
              <a:rPr lang="en-US" altLang="ko-KR" sz="1400" b="1" dirty="0" smtClean="0"/>
              <a:t>Knowledge distillation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2.2 </a:t>
            </a:r>
            <a:r>
              <a:rPr lang="en-US" altLang="ko-KR" sz="1400" b="1" dirty="0" smtClean="0"/>
              <a:t>Fault Prediction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456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06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Introduction</a:t>
            </a:r>
            <a:endParaRPr lang="ko-KR" altLang="en-US" sz="2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489600" y="687600"/>
            <a:ext cx="10869498" cy="533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제조 공정에서는 제품의 품질 검증을 위해 다양한 항목에 대한 검사가 수행되고 있음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검사 결과를 통해 미래의 불량을 사전에 예측하고자 하는 시도가 많이 이루어 지고 있음</a:t>
            </a:r>
            <a:endParaRPr lang="en-US" altLang="ko-KR" sz="1400" dirty="0"/>
          </a:p>
          <a:p>
            <a:pPr algn="just"/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endParaRPr lang="en-US" altLang="ko-KR" sz="1400" dirty="0" smtClean="0"/>
          </a:p>
          <a:p>
            <a:pPr marL="171450" indent="-1714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제품에 관한 검사 결과를 얻기 위해 </a:t>
            </a:r>
            <a:r>
              <a:rPr lang="en-US" altLang="ko-KR" sz="1400" dirty="0" smtClean="0"/>
              <a:t>Basic inspection(</a:t>
            </a:r>
            <a:r>
              <a:rPr lang="ko-KR" altLang="en-US" sz="1400" dirty="0" smtClean="0"/>
              <a:t>기본 검사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Advanced inspection(</a:t>
            </a:r>
            <a:r>
              <a:rPr lang="ko-KR" altLang="en-US" sz="1400" dirty="0" smtClean="0"/>
              <a:t>고급 검사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있음</a:t>
            </a:r>
            <a:endParaRPr lang="en-US" altLang="ko-KR" sz="1400" dirty="0" smtClean="0"/>
          </a:p>
          <a:p>
            <a:pPr>
              <a:lnSpc>
                <a:spcPts val="2500"/>
              </a:lnSpc>
            </a:pPr>
            <a:r>
              <a:rPr lang="en-US" altLang="ko-KR" sz="1200" dirty="0" smtClean="0"/>
              <a:t>    -</a:t>
            </a:r>
            <a:r>
              <a:rPr lang="en-US" altLang="ko-KR" sz="1400" dirty="0" smtClean="0"/>
              <a:t> </a:t>
            </a:r>
            <a:r>
              <a:rPr lang="en-US" altLang="ko-KR" sz="1200" dirty="0" smtClean="0"/>
              <a:t>Basic inspection(</a:t>
            </a:r>
            <a:r>
              <a:rPr lang="ko-KR" altLang="en-US" sz="1200" dirty="0" smtClean="0"/>
              <a:t>기본 검사</a:t>
            </a:r>
            <a:r>
              <a:rPr lang="en-US" altLang="ko-KR" sz="1200" dirty="0" smtClean="0"/>
              <a:t>): </a:t>
            </a:r>
            <a:r>
              <a:rPr lang="ko-KR" altLang="en-US" sz="1200" dirty="0" smtClean="0"/>
              <a:t>모든 제품에 대해 공통적으로 검사하여 제품과 관련된 기본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공통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검사 항목 결과를 획득하는 것을 말함</a:t>
            </a:r>
            <a:endParaRPr lang="en-US" altLang="ko-KR" sz="1200" dirty="0" smtClean="0"/>
          </a:p>
          <a:p>
            <a:pPr>
              <a:lnSpc>
                <a:spcPts val="25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Advanced inspection(</a:t>
            </a:r>
            <a:r>
              <a:rPr lang="ko-KR" altLang="en-US" sz="1200" dirty="0" smtClean="0"/>
              <a:t>고급 검사</a:t>
            </a:r>
            <a:r>
              <a:rPr lang="en-US" altLang="ko-KR" sz="1200" dirty="0" smtClean="0"/>
              <a:t>): </a:t>
            </a:r>
            <a:r>
              <a:rPr lang="ko-KR" altLang="en-US" sz="1200" dirty="0" smtClean="0"/>
              <a:t>비용을 추가로 지불해서 제품에 관련된 고비용 검사 항목 결과를 획득하는 것을 말함</a:t>
            </a:r>
            <a:endParaRPr lang="en-US" altLang="ko-KR" sz="1200" dirty="0" smtClean="0"/>
          </a:p>
          <a:p>
            <a:pPr marL="171450" indent="-1714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시간과 비용의 제약으로 모든 제품들이 기본 검사와 고급 검사 모두를 수행할 수 없음</a:t>
            </a:r>
            <a:endParaRPr lang="en-US" altLang="ko-KR" sz="1400" dirty="0" smtClean="0"/>
          </a:p>
          <a:p>
            <a:pPr marL="0" lvl="1">
              <a:lnSpc>
                <a:spcPts val="25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   - </a:t>
            </a:r>
            <a:r>
              <a:rPr lang="ko-KR" altLang="en-US" sz="1400" dirty="0" smtClean="0">
                <a:solidFill>
                  <a:srgbClr val="FF0000"/>
                </a:solidFill>
              </a:rPr>
              <a:t>비용 제약으로 인해 일부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샘플링된</a:t>
            </a:r>
            <a:r>
              <a:rPr lang="ko-KR" altLang="en-US" sz="1400" dirty="0" smtClean="0">
                <a:solidFill>
                  <a:srgbClr val="FF0000"/>
                </a:solidFill>
              </a:rPr>
              <a:t> 제품들에 대해서 고비용 고급 검사를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수행해야됨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79447" y="1759119"/>
            <a:ext cx="7816254" cy="523220"/>
            <a:chOff x="1011949" y="1742103"/>
            <a:chExt cx="7816254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011949" y="1885333"/>
              <a:ext cx="241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X: </a:t>
              </a:r>
              <a:r>
                <a:rPr lang="ko-KR" altLang="en-US" sz="1400" dirty="0"/>
                <a:t>제품 검사 항목 값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881793" y="2028175"/>
              <a:ext cx="831273" cy="3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13217" y="1742103"/>
              <a:ext cx="1429789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Prediction model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5143006" y="2017861"/>
              <a:ext cx="1138486" cy="4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6417512" y="1885055"/>
              <a:ext cx="241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Y: </a:t>
              </a:r>
              <a:r>
                <a:rPr lang="ko-KR" altLang="en-US" sz="1400" dirty="0"/>
                <a:t>최종 불량 여부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16458" y="4816461"/>
              <a:ext cx="4381430" cy="1735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43">
                      <a:extLst>
                        <a:ext uri="{9D8B030D-6E8A-4147-A177-3AD203B41FA5}">
                          <a16:colId xmlns:a16="http://schemas.microsoft.com/office/drawing/2014/main" val="1546664409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30300458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82952016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96956614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67666781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81579572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82950474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157044261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0676257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4094876769"/>
                        </a:ext>
                      </a:extLst>
                    </a:gridCol>
                  </a:tblGrid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098986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95535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0370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311262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106867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987074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96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16458" y="4816461"/>
              <a:ext cx="4381430" cy="1735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43">
                      <a:extLst>
                        <a:ext uri="{9D8B030D-6E8A-4147-A177-3AD203B41FA5}">
                          <a16:colId xmlns:a16="http://schemas.microsoft.com/office/drawing/2014/main" val="1546664409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30300458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82952016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96956614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67666781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81579572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82950474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157044261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0676257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4094876769"/>
                        </a:ext>
                      </a:extLst>
                    </a:gridCol>
                  </a:tblGrid>
                  <a:tr h="2574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9" t="-2381" r="-9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2381" r="-8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2381" r="-7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389" t="-2381" r="-5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389" t="-2381" r="-4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389" t="-2381" r="-3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389" t="-2381" r="-2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389" t="-2381" r="-2778" b="-5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098986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95535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0370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311262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106867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987074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967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왼쪽 중괄호 38"/>
          <p:cNvSpPr/>
          <p:nvPr/>
        </p:nvSpPr>
        <p:spPr>
          <a:xfrm rot="5400000">
            <a:off x="4431788" y="3661994"/>
            <a:ext cx="120700" cy="18677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63352" y="4235525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기본</a:t>
            </a:r>
            <a:r>
              <a:rPr lang="en-US" altLang="ko-KR" sz="1200" dirty="0"/>
              <a:t>(</a:t>
            </a:r>
            <a:r>
              <a:rPr lang="ko-KR" altLang="en-US" sz="1200" dirty="0"/>
              <a:t>공통</a:t>
            </a:r>
            <a:r>
              <a:rPr lang="en-US" altLang="ko-KR" sz="1200" dirty="0"/>
              <a:t>)</a:t>
            </a:r>
            <a:r>
              <a:rPr lang="ko-KR" altLang="en-US" sz="1200" dirty="0"/>
              <a:t> 검사 항목</a:t>
            </a:r>
          </a:p>
        </p:txBody>
      </p:sp>
      <p:sp>
        <p:nvSpPr>
          <p:cNvPr id="41" name="왼쪽 중괄호 40"/>
          <p:cNvSpPr/>
          <p:nvPr/>
        </p:nvSpPr>
        <p:spPr>
          <a:xfrm rot="5400000">
            <a:off x="6608439" y="3665110"/>
            <a:ext cx="120700" cy="18677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04071" y="4235524"/>
            <a:ext cx="329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고비용 검사 항목</a:t>
            </a:r>
            <a:r>
              <a:rPr lang="en-US" altLang="ko-KR" sz="1200" dirty="0"/>
              <a:t>(</a:t>
            </a:r>
            <a:r>
              <a:rPr lang="ko-KR" altLang="en-US" sz="1200" dirty="0"/>
              <a:t>추가로 획득한 검사 항목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3" name="왼쪽 중괄호 42"/>
          <p:cNvSpPr/>
          <p:nvPr/>
        </p:nvSpPr>
        <p:spPr>
          <a:xfrm>
            <a:off x="3218119" y="5914757"/>
            <a:ext cx="134302" cy="5758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72110" y="4983237"/>
          <a:ext cx="438143" cy="24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3">
                  <a:extLst>
                    <a:ext uri="{9D8B030D-6E8A-4147-A177-3AD203B41FA5}">
                      <a16:colId xmlns:a16="http://schemas.microsoft.com/office/drawing/2014/main" val="77958507"/>
                    </a:ext>
                  </a:extLst>
                </a:gridCol>
              </a:tblGrid>
              <a:tr h="246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313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272110" y="5472837"/>
          <a:ext cx="438143" cy="24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3">
                  <a:extLst>
                    <a:ext uri="{9D8B030D-6E8A-4147-A177-3AD203B41FA5}">
                      <a16:colId xmlns:a16="http://schemas.microsoft.com/office/drawing/2014/main" val="77958507"/>
                    </a:ext>
                  </a:extLst>
                </a:gridCol>
              </a:tblGrid>
              <a:tr h="246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3138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18070" y="5352832"/>
            <a:ext cx="237732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고비용 검사 항목 결과값</a:t>
            </a:r>
            <a:endParaRPr lang="ko-KR" altLang="en-US" sz="12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272110" y="6034437"/>
          <a:ext cx="438143" cy="24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3">
                  <a:extLst>
                    <a:ext uri="{9D8B030D-6E8A-4147-A177-3AD203B41FA5}">
                      <a16:colId xmlns:a16="http://schemas.microsoft.com/office/drawing/2014/main" val="77958507"/>
                    </a:ext>
                  </a:extLst>
                </a:gridCol>
              </a:tblGrid>
              <a:tr h="246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3138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43710" y="6002037"/>
            <a:ext cx="222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검사결과가 존재하지 않음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7164" y="4895917"/>
            <a:ext cx="237732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공통검사</a:t>
            </a:r>
            <a:r>
              <a:rPr lang="ko-KR" altLang="en-US" sz="1200" dirty="0" smtClean="0"/>
              <a:t> 항목 결과값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2384072" y="5982779"/>
            <a:ext cx="1296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샘플링 된 제품</a:t>
            </a:r>
          </a:p>
        </p:txBody>
      </p:sp>
    </p:spTree>
    <p:extLst>
      <p:ext uri="{BB962C8B-B14F-4D97-AF65-F5344CB8AC3E}">
        <p14:creationId xmlns:p14="http://schemas.microsoft.com/office/powerpoint/2010/main" val="30718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06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Introduction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491181" y="689115"/>
                <a:ext cx="10869498" cy="684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/>
                  <a:t>Problem definition - (1)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/>
                  <a:t>   - Basic inspection</a:t>
                </a:r>
                <a:r>
                  <a:rPr lang="ko-KR" altLang="en-US" sz="1400" dirty="0" smtClean="0"/>
                  <a:t>만 수행한 제품들은 공통 검사 항목</a:t>
                </a:r>
                <a:r>
                  <a:rPr lang="en-US" altLang="ko-KR" sz="14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, …..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) </a:t>
                </a:r>
                <a:r>
                  <a:rPr lang="ko-KR" altLang="en-US" sz="1400" dirty="0" smtClean="0"/>
                  <a:t>들로</a:t>
                </a:r>
                <a:r>
                  <a:rPr lang="ko-KR" altLang="en-US" sz="1400" dirty="0"/>
                  <a:t> </a:t>
                </a:r>
                <a:r>
                  <a:rPr lang="ko-KR" altLang="en-US" sz="1400" dirty="0" smtClean="0"/>
                  <a:t>최종 </a:t>
                </a:r>
                <a:r>
                  <a:rPr lang="ko-KR" altLang="en-US" sz="1400" dirty="0" err="1" smtClean="0"/>
                  <a:t>불량확률을</a:t>
                </a:r>
                <a:r>
                  <a:rPr lang="ko-KR" altLang="en-US" sz="1400" dirty="0" smtClean="0"/>
                  <a:t> 예측함</a:t>
                </a:r>
                <a:endParaRPr lang="en-US" altLang="ko-KR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/>
                  <a:t>   - Basic inspection</a:t>
                </a:r>
                <a:r>
                  <a:rPr lang="ko-KR" altLang="en-US" sz="1400" dirty="0" smtClean="0"/>
                  <a:t>과 </a:t>
                </a:r>
                <a:r>
                  <a:rPr lang="en-US" altLang="ko-KR" sz="1400" dirty="0" smtClean="0"/>
                  <a:t>advanced inspection </a:t>
                </a:r>
                <a:r>
                  <a:rPr lang="ko-KR" altLang="en-US" sz="1400" dirty="0" smtClean="0"/>
                  <a:t>모두를 수행한 제품들은 </a:t>
                </a:r>
                <a:r>
                  <a:rPr lang="ko-KR" altLang="en-US" sz="1400" dirty="0"/>
                  <a:t>공통 검사 항목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/>
                  <a:t>, …..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𝒃𝒂𝒔𝒊𝒄</m:t>
                        </m:r>
                      </m:sup>
                    </m:sSubSup>
                  </m:oMath>
                </a14:m>
                <a:r>
                  <a:rPr lang="en-US" altLang="ko-KR" sz="1400" dirty="0"/>
                  <a:t>) </a:t>
                </a:r>
                <a:r>
                  <a:rPr lang="ko-KR" altLang="en-US" sz="1400" dirty="0" smtClean="0"/>
                  <a:t>과 고비용 검사  </a:t>
                </a:r>
                <a:endParaRPr lang="en-US" altLang="ko-KR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/>
                  <a:t>     </a:t>
                </a:r>
                <a:r>
                  <a:rPr lang="ko-KR" altLang="en-US" sz="1400" dirty="0" smtClean="0"/>
                  <a:t>항목</a:t>
                </a:r>
                <a:r>
                  <a:rPr lang="en-US" altLang="ko-KR" sz="14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𝒂𝒅𝒗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𝒂𝒅𝒗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𝒂𝒅𝒗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, …..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𝒂𝒅𝒗</m:t>
                        </m:r>
                      </m:sup>
                    </m:sSubSup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들로 최종 불량 확률을 예측함</a:t>
                </a:r>
                <a:endParaRPr lang="en-US" altLang="ko-KR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/>
                  <a:t>   - </a:t>
                </a:r>
                <a:r>
                  <a:rPr lang="ko-KR" altLang="en-US" sz="1400" dirty="0" smtClean="0"/>
                  <a:t>이러한 환경에서 두 개의 모델을 사용해서 제품의 최종 불량 확률을 예측함</a:t>
                </a:r>
                <a:endParaRPr lang="en-US" altLang="ko-KR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     -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dirty="0" smtClean="0"/>
                  <a:t>Basic </a:t>
                </a:r>
                <a:r>
                  <a:rPr lang="en-US" altLang="ko-KR" sz="1200" dirty="0"/>
                  <a:t>Inspection</a:t>
                </a:r>
                <a:r>
                  <a:rPr lang="ko-KR" altLang="en-US" sz="1200" dirty="0"/>
                  <a:t>만 수행해서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공통 검사 항목만 획득한 제품에 대해서는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Basic model</a:t>
                </a:r>
                <a:r>
                  <a:rPr lang="ko-KR" altLang="en-US" sz="1200" dirty="0" smtClean="0"/>
                  <a:t>로 제품의 최종 불량 여부를 예측함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/>
                  <a:t>      -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dirty="0" smtClean="0"/>
                  <a:t>Basic </a:t>
                </a:r>
                <a:r>
                  <a:rPr lang="en-US" altLang="ko-KR" sz="1200" dirty="0"/>
                  <a:t>Inspection</a:t>
                </a:r>
                <a:r>
                  <a:rPr lang="ko-KR" altLang="en-US" sz="1200" dirty="0"/>
                  <a:t>과 </a:t>
                </a:r>
                <a:r>
                  <a:rPr lang="en-US" altLang="ko-KR" sz="1200" dirty="0"/>
                  <a:t>Advanced Inspection</a:t>
                </a:r>
                <a:r>
                  <a:rPr lang="ko-KR" altLang="en-US" sz="1200" dirty="0"/>
                  <a:t>을 수행해서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공통 검사 항목과 고비용 검사 항목 모두 획득한 제품에 </a:t>
                </a:r>
                <a:r>
                  <a:rPr lang="ko-KR" altLang="en-US" sz="1200" dirty="0" smtClean="0"/>
                  <a:t>대해서는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Advanced model</a:t>
                </a:r>
                <a:r>
                  <a:rPr lang="ko-KR" altLang="en-US" sz="1200" dirty="0" smtClean="0"/>
                  <a:t>로 최종 불량 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/>
                  <a:t>         </a:t>
                </a:r>
                <a:r>
                  <a:rPr lang="ko-KR" altLang="en-US" sz="1200" dirty="0" smtClean="0"/>
                  <a:t>여부를 예측함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- </a:t>
                </a:r>
                <a:r>
                  <a:rPr lang="ko-KR" altLang="en-US" sz="1400" dirty="0" smtClean="0"/>
                  <a:t>본 연구에서는 예측 </a:t>
                </a:r>
                <a:r>
                  <a:rPr lang="ko-KR" altLang="en-US" sz="1400" dirty="0"/>
                  <a:t>모델의 </a:t>
                </a:r>
                <a:r>
                  <a:rPr lang="en-US" altLang="ko-KR" sz="1400" dirty="0"/>
                  <a:t>training </a:t>
                </a:r>
                <a:r>
                  <a:rPr lang="ko-KR" altLang="en-US" sz="1400" dirty="0"/>
                  <a:t>단계에서는 모든 </a:t>
                </a:r>
                <a:r>
                  <a:rPr lang="en-US" altLang="ko-KR" sz="1400" dirty="0" smtClean="0"/>
                  <a:t>feature</a:t>
                </a:r>
                <a:r>
                  <a:rPr lang="ko-KR" altLang="en-US" sz="1400" dirty="0" smtClean="0"/>
                  <a:t>가 </a:t>
                </a:r>
                <a:r>
                  <a:rPr lang="ko-KR" altLang="en-US" sz="1400" dirty="0"/>
                  <a:t>확보되어 예측모델을 구축할 수 있다는 </a:t>
                </a:r>
                <a:r>
                  <a:rPr lang="ko-KR" altLang="en-US" sz="1400" dirty="0" smtClean="0"/>
                  <a:t>것을 </a:t>
                </a:r>
                <a:r>
                  <a:rPr lang="ko-KR" altLang="en-US" sz="1400" dirty="0"/>
                  <a:t>가정함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/>
                  <a:t>   - </a:t>
                </a:r>
                <a:r>
                  <a:rPr lang="ko-KR" altLang="en-US" sz="1400" dirty="0" smtClean="0"/>
                  <a:t>본 연구에서는 </a:t>
                </a:r>
                <a:r>
                  <a:rPr lang="en-US" altLang="ko-KR" sz="1400" dirty="0" smtClean="0"/>
                  <a:t>Advanced model</a:t>
                </a:r>
                <a:r>
                  <a:rPr lang="ko-KR" altLang="en-US" sz="1400" dirty="0" smtClean="0"/>
                  <a:t>이 </a:t>
                </a:r>
                <a:r>
                  <a:rPr lang="en-US" altLang="ko-KR" sz="1400" dirty="0" smtClean="0"/>
                  <a:t>Basic model</a:t>
                </a:r>
                <a:r>
                  <a:rPr lang="ko-KR" altLang="en-US" sz="1400" dirty="0" smtClean="0"/>
                  <a:t>보다 성능이 더 우수하다고 가정함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  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/>
                  <a:t>    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 </a:t>
                </a:r>
                <a:endParaRPr lang="ko-KR" altLang="en-US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/>
                  <a:t> 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endParaRPr lang="en-US" altLang="ko-KR" sz="14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0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000" dirty="0"/>
              </a:p>
              <a:p>
                <a:endParaRPr lang="en-US" altLang="ko-KR" sz="105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/>
                  <a:t>    </a:t>
                </a:r>
                <a:endParaRPr lang="en-US" altLang="ko-KR" sz="1000" dirty="0"/>
              </a:p>
              <a:p>
                <a:r>
                  <a:rPr lang="en-US" altLang="ko-KR" sz="1000" dirty="0"/>
                  <a:t>    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1" y="689115"/>
                <a:ext cx="10869498" cy="6849760"/>
              </a:xfrm>
              <a:prstGeom prst="rect">
                <a:avLst/>
              </a:prstGeom>
              <a:blipFill>
                <a:blip r:embed="rId2"/>
                <a:stretch>
                  <a:fillRect l="-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16458" y="4816461"/>
              <a:ext cx="4381430" cy="1735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43">
                      <a:extLst>
                        <a:ext uri="{9D8B030D-6E8A-4147-A177-3AD203B41FA5}">
                          <a16:colId xmlns:a16="http://schemas.microsoft.com/office/drawing/2014/main" val="1546664409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30300458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82952016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96956614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67666781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81579572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82950474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157044261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0676257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4094876769"/>
                        </a:ext>
                      </a:extLst>
                    </a:gridCol>
                  </a:tblGrid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098986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95535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0370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311262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106867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987074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96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16458" y="4816461"/>
              <a:ext cx="4381430" cy="1735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43">
                      <a:extLst>
                        <a:ext uri="{9D8B030D-6E8A-4147-A177-3AD203B41FA5}">
                          <a16:colId xmlns:a16="http://schemas.microsoft.com/office/drawing/2014/main" val="1546664409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30300458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82952016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969566145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67666781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81579572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282950474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1570442617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3706762574"/>
                        </a:ext>
                      </a:extLst>
                    </a:gridCol>
                    <a:gridCol w="438143">
                      <a:extLst>
                        <a:ext uri="{9D8B030D-6E8A-4147-A177-3AD203B41FA5}">
                          <a16:colId xmlns:a16="http://schemas.microsoft.com/office/drawing/2014/main" val="4094876769"/>
                        </a:ext>
                      </a:extLst>
                    </a:gridCol>
                  </a:tblGrid>
                  <a:tr h="2574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89" t="-2381" r="-9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89" t="-2381" r="-8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89" t="-2381" r="-7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89" t="-2381" r="-5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89" t="-2381" r="-4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89" t="-2381" r="-3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389" t="-2381" r="-202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…..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1389" t="-2381" r="-2778" b="-5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098986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95535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0370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311262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106867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987074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9673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8062877" y="5594889"/>
            <a:ext cx="1080654" cy="16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83813" y="4838666"/>
              <a:ext cx="438143" cy="17240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43">
                      <a:extLst>
                        <a:ext uri="{9D8B030D-6E8A-4147-A177-3AD203B41FA5}">
                          <a16:colId xmlns:a16="http://schemas.microsoft.com/office/drawing/2014/main" val="728449672"/>
                        </a:ext>
                      </a:extLst>
                    </a:gridCol>
                  </a:tblGrid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37035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742405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252047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532549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946658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087613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2889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83813" y="4838666"/>
              <a:ext cx="438143" cy="17240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43">
                      <a:extLst>
                        <a:ext uri="{9D8B030D-6E8A-4147-A177-3AD203B41FA5}">
                          <a16:colId xmlns:a16="http://schemas.microsoft.com/office/drawing/2014/main" val="728449672"/>
                        </a:ext>
                      </a:extLst>
                    </a:gridCol>
                  </a:tblGrid>
                  <a:tr h="2462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t="-2439" r="-2740" b="-6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37035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742405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2520470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532549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946658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087613"/>
                      </a:ext>
                    </a:extLst>
                  </a:tr>
                  <a:tr h="24629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?</a:t>
                          </a:r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2889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왼쪽 중괄호 14"/>
          <p:cNvSpPr/>
          <p:nvPr/>
        </p:nvSpPr>
        <p:spPr>
          <a:xfrm rot="5400000">
            <a:off x="9438458" y="4489859"/>
            <a:ext cx="128851" cy="2800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28203" y="4225101"/>
            <a:ext cx="130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 불량 여부</a:t>
            </a:r>
          </a:p>
        </p:txBody>
      </p:sp>
      <p:sp>
        <p:nvSpPr>
          <p:cNvPr id="22" name="왼쪽 중괄호 21"/>
          <p:cNvSpPr/>
          <p:nvPr/>
        </p:nvSpPr>
        <p:spPr>
          <a:xfrm rot="5400000">
            <a:off x="4431788" y="3661994"/>
            <a:ext cx="120700" cy="18677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63352" y="4235525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기본</a:t>
            </a:r>
            <a:r>
              <a:rPr lang="en-US" altLang="ko-KR" sz="1200" dirty="0"/>
              <a:t>(</a:t>
            </a:r>
            <a:r>
              <a:rPr lang="ko-KR" altLang="en-US" sz="1200" dirty="0"/>
              <a:t>공통</a:t>
            </a:r>
            <a:r>
              <a:rPr lang="en-US" altLang="ko-KR" sz="1200" dirty="0"/>
              <a:t>)</a:t>
            </a:r>
            <a:r>
              <a:rPr lang="ko-KR" altLang="en-US" sz="1200" dirty="0"/>
              <a:t> 검사 항목</a:t>
            </a:r>
          </a:p>
        </p:txBody>
      </p:sp>
      <p:sp>
        <p:nvSpPr>
          <p:cNvPr id="23" name="왼쪽 중괄호 22"/>
          <p:cNvSpPr/>
          <p:nvPr/>
        </p:nvSpPr>
        <p:spPr>
          <a:xfrm rot="5400000">
            <a:off x="6608439" y="3665110"/>
            <a:ext cx="120700" cy="18677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04071" y="4235524"/>
            <a:ext cx="329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고비용 검사 항목</a:t>
            </a:r>
            <a:r>
              <a:rPr lang="en-US" altLang="ko-KR" sz="1200" dirty="0"/>
              <a:t>(</a:t>
            </a:r>
            <a:r>
              <a:rPr lang="ko-KR" altLang="en-US" sz="1200" dirty="0"/>
              <a:t>추가로 획득한 검사 항목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왼쪽 중괄호 17"/>
          <p:cNvSpPr/>
          <p:nvPr/>
        </p:nvSpPr>
        <p:spPr>
          <a:xfrm>
            <a:off x="3218119" y="5914757"/>
            <a:ext cx="134302" cy="5758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384072" y="5982779"/>
            <a:ext cx="1296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샘플링 된 제품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272110" y="4983237"/>
          <a:ext cx="438143" cy="24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3">
                  <a:extLst>
                    <a:ext uri="{9D8B030D-6E8A-4147-A177-3AD203B41FA5}">
                      <a16:colId xmlns:a16="http://schemas.microsoft.com/office/drawing/2014/main" val="77958507"/>
                    </a:ext>
                  </a:extLst>
                </a:gridCol>
              </a:tblGrid>
              <a:tr h="246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313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272110" y="5472837"/>
          <a:ext cx="438143" cy="24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3">
                  <a:extLst>
                    <a:ext uri="{9D8B030D-6E8A-4147-A177-3AD203B41FA5}">
                      <a16:colId xmlns:a16="http://schemas.microsoft.com/office/drawing/2014/main" val="77958507"/>
                    </a:ext>
                  </a:extLst>
                </a:gridCol>
              </a:tblGrid>
              <a:tr h="246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313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18070" y="5352832"/>
            <a:ext cx="237732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고비용 검사 항목 결과값</a:t>
            </a:r>
            <a:endParaRPr lang="ko-KR" altLang="en-US" sz="12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272110" y="6034437"/>
          <a:ext cx="438143" cy="24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3">
                  <a:extLst>
                    <a:ext uri="{9D8B030D-6E8A-4147-A177-3AD203B41FA5}">
                      <a16:colId xmlns:a16="http://schemas.microsoft.com/office/drawing/2014/main" val="77958507"/>
                    </a:ext>
                  </a:extLst>
                </a:gridCol>
              </a:tblGrid>
              <a:tr h="246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31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3710" y="6002037"/>
            <a:ext cx="222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검사결과가 존재하지 않음</a:t>
            </a:r>
          </a:p>
        </p:txBody>
      </p:sp>
      <p:sp>
        <p:nvSpPr>
          <p:cNvPr id="27" name="왼쪽 중괄호 26"/>
          <p:cNvSpPr/>
          <p:nvPr/>
        </p:nvSpPr>
        <p:spPr>
          <a:xfrm rot="10800000">
            <a:off x="9862238" y="5106385"/>
            <a:ext cx="356017" cy="6755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255015" y="5205834"/>
            <a:ext cx="179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 output of basic model </a:t>
            </a:r>
            <a:endParaRPr lang="ko-KR" altLang="en-US" sz="1400" dirty="0"/>
          </a:p>
        </p:txBody>
      </p:sp>
      <p:sp>
        <p:nvSpPr>
          <p:cNvPr id="31" name="왼쪽 중괄호 30"/>
          <p:cNvSpPr/>
          <p:nvPr/>
        </p:nvSpPr>
        <p:spPr>
          <a:xfrm rot="10800000">
            <a:off x="9879464" y="5906512"/>
            <a:ext cx="321564" cy="5841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255015" y="5978853"/>
            <a:ext cx="179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 output of advanced model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47164" y="4895917"/>
            <a:ext cx="237732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공통검사</a:t>
            </a:r>
            <a:r>
              <a:rPr lang="ko-KR" altLang="en-US" sz="1200" dirty="0" smtClean="0"/>
              <a:t> 항목 결과값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53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06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Introduction</a:t>
            </a:r>
            <a:endParaRPr lang="ko-KR" altLang="en-US" sz="2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489600" y="687600"/>
            <a:ext cx="10869498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Problem definition – (2)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- </a:t>
            </a:r>
            <a:r>
              <a:rPr lang="ko-KR" altLang="en-US" sz="1400" dirty="0" smtClean="0"/>
              <a:t>비용의 제약으로 대부분의 제품들을  </a:t>
            </a:r>
            <a:r>
              <a:rPr lang="en-US" altLang="ko-KR" sz="1400" dirty="0" smtClean="0"/>
              <a:t>Basic model</a:t>
            </a:r>
            <a:r>
              <a:rPr lang="ko-KR" altLang="en-US" sz="1400" dirty="0" smtClean="0"/>
              <a:t>로 최종 불량 확률을 예측하면 성능이 떨어질 수 있음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고비용 검사 항목을 획득하지 못한 제품에 대해서 최종 불량 여부를 더 잘 예측하기 위해서는 </a:t>
            </a:r>
            <a:r>
              <a:rPr lang="en-US" altLang="ko-KR" sz="1400" dirty="0" smtClean="0"/>
              <a:t>Basic model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성능 자체를 높일 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요가 있음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- </a:t>
            </a:r>
            <a:r>
              <a:rPr lang="ko-KR" altLang="en-US" sz="1400" dirty="0" smtClean="0"/>
              <a:t>비용을 줄이면서 높은 결함 예측도를 얻기 위해 </a:t>
            </a:r>
            <a:r>
              <a:rPr lang="en-US" altLang="ko-KR" sz="1400" dirty="0" smtClean="0"/>
              <a:t>Basic model</a:t>
            </a:r>
            <a:r>
              <a:rPr lang="ko-KR" altLang="en-US" sz="1400" dirty="0" smtClean="0"/>
              <a:t>의 성능을 올릴 필요가 있음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- </a:t>
            </a:r>
            <a:r>
              <a:rPr lang="en-US" altLang="ko-KR" sz="1400" dirty="0" smtClean="0">
                <a:solidFill>
                  <a:srgbClr val="FF0000"/>
                </a:solidFill>
              </a:rPr>
              <a:t>Basic model</a:t>
            </a:r>
            <a:r>
              <a:rPr lang="ko-KR" altLang="en-US" sz="1400" dirty="0" smtClean="0">
                <a:solidFill>
                  <a:srgbClr val="FF0000"/>
                </a:solidFill>
              </a:rPr>
              <a:t>을 비용 효율적인 모델로 만들기 위해 새로운 </a:t>
            </a:r>
            <a:r>
              <a:rPr lang="en-US" altLang="ko-KR" sz="1400" dirty="0" smtClean="0">
                <a:solidFill>
                  <a:srgbClr val="FF0000"/>
                </a:solidFill>
              </a:rPr>
              <a:t>Knowledge distillation</a:t>
            </a:r>
            <a:r>
              <a:rPr lang="ko-KR" altLang="en-US" sz="1400" dirty="0" smtClean="0">
                <a:solidFill>
                  <a:srgbClr val="FF0000"/>
                </a:solidFill>
              </a:rPr>
              <a:t>을 제안함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2432919" y="3053967"/>
            <a:ext cx="554905" cy="224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8" b="1" i="1" dirty="0"/>
          </a:p>
        </p:txBody>
      </p:sp>
      <p:sp>
        <p:nvSpPr>
          <p:cNvPr id="172" name="직사각형 171"/>
          <p:cNvSpPr/>
          <p:nvPr/>
        </p:nvSpPr>
        <p:spPr>
          <a:xfrm>
            <a:off x="7677052" y="5454598"/>
            <a:ext cx="1233789" cy="490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Advanced</a:t>
            </a:r>
          </a:p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565266" y="3053967"/>
            <a:ext cx="1498574" cy="169658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74" name="정육면체 173"/>
          <p:cNvSpPr/>
          <p:nvPr/>
        </p:nvSpPr>
        <p:spPr>
          <a:xfrm>
            <a:off x="984903" y="3766117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75" name="정육면체 174"/>
          <p:cNvSpPr/>
          <p:nvPr/>
        </p:nvSpPr>
        <p:spPr>
          <a:xfrm>
            <a:off x="1263951" y="3768765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76" name="정육면체 175"/>
          <p:cNvSpPr/>
          <p:nvPr/>
        </p:nvSpPr>
        <p:spPr>
          <a:xfrm>
            <a:off x="1460081" y="3766117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77" name="정육면체 176"/>
          <p:cNvSpPr/>
          <p:nvPr/>
        </p:nvSpPr>
        <p:spPr>
          <a:xfrm>
            <a:off x="1019985" y="4055205"/>
            <a:ext cx="165833" cy="178703"/>
          </a:xfrm>
          <a:prstGeom prst="cube">
            <a:avLst/>
          </a:prstGeom>
          <a:solidFill>
            <a:srgbClr val="59595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178" name="정육면체 177"/>
          <p:cNvSpPr/>
          <p:nvPr/>
        </p:nvSpPr>
        <p:spPr>
          <a:xfrm>
            <a:off x="1240032" y="3995830"/>
            <a:ext cx="165833" cy="178703"/>
          </a:xfrm>
          <a:prstGeom prst="cube">
            <a:avLst/>
          </a:prstGeom>
          <a:solidFill>
            <a:srgbClr val="59595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79" name="정육면체 178"/>
          <p:cNvSpPr/>
          <p:nvPr/>
        </p:nvSpPr>
        <p:spPr>
          <a:xfrm>
            <a:off x="1472836" y="4092707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0" name="정육면체 179"/>
          <p:cNvSpPr/>
          <p:nvPr/>
        </p:nvSpPr>
        <p:spPr>
          <a:xfrm>
            <a:off x="1230465" y="4286012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1" name="정육면체 180"/>
          <p:cNvSpPr/>
          <p:nvPr/>
        </p:nvSpPr>
        <p:spPr>
          <a:xfrm>
            <a:off x="1460081" y="4320800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2" name="정육면체 181"/>
          <p:cNvSpPr/>
          <p:nvPr/>
        </p:nvSpPr>
        <p:spPr>
          <a:xfrm>
            <a:off x="996067" y="4406158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3" name="정육면체 182"/>
          <p:cNvSpPr/>
          <p:nvPr/>
        </p:nvSpPr>
        <p:spPr>
          <a:xfrm>
            <a:off x="779208" y="3902260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4" name="정육면체 183"/>
          <p:cNvSpPr/>
          <p:nvPr/>
        </p:nvSpPr>
        <p:spPr>
          <a:xfrm>
            <a:off x="753695" y="4152991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5" name="정육면체 184"/>
          <p:cNvSpPr/>
          <p:nvPr/>
        </p:nvSpPr>
        <p:spPr>
          <a:xfrm>
            <a:off x="795952" y="4406158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6" name="정육면체 185"/>
          <p:cNvSpPr/>
          <p:nvPr/>
        </p:nvSpPr>
        <p:spPr>
          <a:xfrm>
            <a:off x="819071" y="3605648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187" name="정육면체 186"/>
          <p:cNvSpPr/>
          <p:nvPr/>
        </p:nvSpPr>
        <p:spPr>
          <a:xfrm>
            <a:off x="1041510" y="3501289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8" name="정육면체 187"/>
          <p:cNvSpPr/>
          <p:nvPr/>
        </p:nvSpPr>
        <p:spPr>
          <a:xfrm>
            <a:off x="1313381" y="3528876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89" name="정육면체 188"/>
          <p:cNvSpPr/>
          <p:nvPr/>
        </p:nvSpPr>
        <p:spPr>
          <a:xfrm>
            <a:off x="1502336" y="3516296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90" name="TextBox 189"/>
          <p:cNvSpPr txBox="1"/>
          <p:nvPr/>
        </p:nvSpPr>
        <p:spPr>
          <a:xfrm>
            <a:off x="697230" y="3126443"/>
            <a:ext cx="165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All products</a:t>
            </a:r>
            <a:endParaRPr lang="ko-KR" altLang="en-US" sz="1400" b="1" dirty="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8877092" y="3424886"/>
            <a:ext cx="1218238" cy="95050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215" name="정육면체 214"/>
          <p:cNvSpPr/>
          <p:nvPr/>
        </p:nvSpPr>
        <p:spPr>
          <a:xfrm>
            <a:off x="9057825" y="3547884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16" name="정육면체 215"/>
          <p:cNvSpPr/>
          <p:nvPr/>
        </p:nvSpPr>
        <p:spPr>
          <a:xfrm>
            <a:off x="9340592" y="3562402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17" name="정육면체 216"/>
          <p:cNvSpPr/>
          <p:nvPr/>
        </p:nvSpPr>
        <p:spPr>
          <a:xfrm>
            <a:off x="9623358" y="3547884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18" name="정육면체 217"/>
          <p:cNvSpPr/>
          <p:nvPr/>
        </p:nvSpPr>
        <p:spPr>
          <a:xfrm>
            <a:off x="9659650" y="3833547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19" name="정육면체 218"/>
          <p:cNvSpPr/>
          <p:nvPr/>
        </p:nvSpPr>
        <p:spPr>
          <a:xfrm>
            <a:off x="9820688" y="4071924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20" name="정육면체 219"/>
          <p:cNvSpPr/>
          <p:nvPr/>
        </p:nvSpPr>
        <p:spPr>
          <a:xfrm>
            <a:off x="9068456" y="3806448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21" name="정육면체 220"/>
          <p:cNvSpPr/>
          <p:nvPr/>
        </p:nvSpPr>
        <p:spPr>
          <a:xfrm>
            <a:off x="9068456" y="4092888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22" name="정육면체 221"/>
          <p:cNvSpPr/>
          <p:nvPr/>
        </p:nvSpPr>
        <p:spPr>
          <a:xfrm>
            <a:off x="9366253" y="3829003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23" name="정육면체 222"/>
          <p:cNvSpPr/>
          <p:nvPr/>
        </p:nvSpPr>
        <p:spPr>
          <a:xfrm>
            <a:off x="9313022" y="4094654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224" name="정육면체 223"/>
          <p:cNvSpPr/>
          <p:nvPr/>
        </p:nvSpPr>
        <p:spPr>
          <a:xfrm>
            <a:off x="9566855" y="4107515"/>
            <a:ext cx="165833" cy="17870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 dirty="0"/>
          </a:p>
        </p:txBody>
      </p:sp>
      <p:sp>
        <p:nvSpPr>
          <p:cNvPr id="192" name="타원 191"/>
          <p:cNvSpPr/>
          <p:nvPr/>
        </p:nvSpPr>
        <p:spPr>
          <a:xfrm>
            <a:off x="2771983" y="3743523"/>
            <a:ext cx="299457" cy="327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cxnSp>
        <p:nvCxnSpPr>
          <p:cNvPr id="193" name="직선 화살표 연결선 192"/>
          <p:cNvCxnSpPr/>
          <p:nvPr/>
        </p:nvCxnSpPr>
        <p:spPr>
          <a:xfrm flipV="1">
            <a:off x="10081713" y="3916945"/>
            <a:ext cx="1256504" cy="165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모서리가 둥근 직사각형 193"/>
          <p:cNvSpPr/>
          <p:nvPr/>
        </p:nvSpPr>
        <p:spPr>
          <a:xfrm>
            <a:off x="5436633" y="5365517"/>
            <a:ext cx="868053" cy="6410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95" name="정육면체 194"/>
          <p:cNvSpPr/>
          <p:nvPr/>
        </p:nvSpPr>
        <p:spPr>
          <a:xfrm>
            <a:off x="5519864" y="5455020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96" name="정육면체 195"/>
          <p:cNvSpPr/>
          <p:nvPr/>
        </p:nvSpPr>
        <p:spPr>
          <a:xfrm>
            <a:off x="5777820" y="5468112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97" name="정육면체 196"/>
          <p:cNvSpPr/>
          <p:nvPr/>
        </p:nvSpPr>
        <p:spPr>
          <a:xfrm>
            <a:off x="5499062" y="5699689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98" name="정육면체 197"/>
          <p:cNvSpPr/>
          <p:nvPr/>
        </p:nvSpPr>
        <p:spPr>
          <a:xfrm>
            <a:off x="5765879" y="5699690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199" name="정육면체 198"/>
          <p:cNvSpPr/>
          <p:nvPr/>
        </p:nvSpPr>
        <p:spPr>
          <a:xfrm>
            <a:off x="6022650" y="5463246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200" name="정육면체 199"/>
          <p:cNvSpPr/>
          <p:nvPr/>
        </p:nvSpPr>
        <p:spPr>
          <a:xfrm>
            <a:off x="6043249" y="5678913"/>
            <a:ext cx="165833" cy="178703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1751909" y="3148818"/>
                <a:ext cx="2440420" cy="541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Basic inspections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𝒃𝒂𝒔𝒊𝒄</m:t>
                          </m:r>
                        </m:sup>
                      </m:sSub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𝒃𝒂𝒔𝒊𝒄</m:t>
                          </m:r>
                        </m:sup>
                      </m:sSubSup>
                    </m:oMath>
                  </m:oMathPara>
                </a14:m>
                <a:endParaRPr lang="ko-KR" altLang="en-US" sz="1760" b="1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09" y="3148818"/>
                <a:ext cx="2440420" cy="541367"/>
              </a:xfrm>
              <a:prstGeom prst="rect">
                <a:avLst/>
              </a:prstGeom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5124786" y="6031377"/>
                <a:ext cx="3795692" cy="7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Advanced inspections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p>
                      </m:sSub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p>
                      </m:sSubSup>
                    </m:oMath>
                  </m:oMathPara>
                </a14:m>
                <a:endParaRPr lang="en-US" altLang="ko-KR" sz="1760" b="1" dirty="0"/>
              </a:p>
              <a:p>
                <a:endParaRPr lang="ko-KR" altLang="en-US" sz="1208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86" y="6031377"/>
                <a:ext cx="3795692" cy="727250"/>
              </a:xfrm>
              <a:prstGeom prst="rect">
                <a:avLst/>
              </a:prstGeom>
              <a:blipFill>
                <a:blip r:embed="rId3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직선 화살표 연결선 202"/>
          <p:cNvCxnSpPr/>
          <p:nvPr/>
        </p:nvCxnSpPr>
        <p:spPr>
          <a:xfrm flipV="1">
            <a:off x="6304686" y="5704262"/>
            <a:ext cx="1363860" cy="7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V="1">
            <a:off x="8893743" y="5704262"/>
            <a:ext cx="481447" cy="6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순서도: 판단 205"/>
          <p:cNvSpPr/>
          <p:nvPr/>
        </p:nvSpPr>
        <p:spPr>
          <a:xfrm>
            <a:off x="4123886" y="3460657"/>
            <a:ext cx="1847418" cy="87368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207" name="직사각형 206"/>
          <p:cNvSpPr/>
          <p:nvPr/>
        </p:nvSpPr>
        <p:spPr>
          <a:xfrm>
            <a:off x="4573132" y="3477031"/>
            <a:ext cx="981359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57" b="1" dirty="0" smtClean="0">
                <a:solidFill>
                  <a:schemeClr val="bg1"/>
                </a:solidFill>
              </a:rPr>
              <a:t> </a:t>
            </a:r>
            <a:endParaRPr lang="en-US" altLang="ko-KR" sz="1757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Sampling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0" name="직선 연결선 209"/>
          <p:cNvCxnSpPr>
            <a:stCxn id="206" idx="2"/>
          </p:cNvCxnSpPr>
          <p:nvPr/>
        </p:nvCxnSpPr>
        <p:spPr>
          <a:xfrm flipH="1">
            <a:off x="5038580" y="4334337"/>
            <a:ext cx="9015" cy="137045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3824664" y="3902260"/>
            <a:ext cx="288432" cy="304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 flipV="1">
            <a:off x="5027659" y="5704540"/>
            <a:ext cx="409782" cy="150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6755429" y="3522347"/>
            <a:ext cx="1312427" cy="7555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Distilled</a:t>
            </a:r>
          </a:p>
          <a:p>
            <a:pPr algn="ctr"/>
            <a:r>
              <a:rPr lang="en-US" altLang="ko-KR" sz="1400" b="1" dirty="0"/>
              <a:t>Basic</a:t>
            </a:r>
          </a:p>
          <a:p>
            <a:pPr algn="ctr"/>
            <a:r>
              <a:rPr lang="en-US" altLang="ko-KR" sz="1400" b="1" dirty="0"/>
              <a:t>Model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9330455" y="5493850"/>
                <a:ext cx="643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</m:sSub>
                    </m:oMath>
                  </m:oMathPara>
                </a14:m>
                <a:endParaRPr lang="ko-KR" altLang="en-US" sz="2413" b="1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455" y="5493850"/>
                <a:ext cx="643485" cy="307777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11337892" y="3736739"/>
                <a:ext cx="643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𝒃𝒂𝒔𝒊𝒄</m:t>
                          </m:r>
                        </m:sub>
                      </m:sSub>
                    </m:oMath>
                  </m:oMathPara>
                </a14:m>
                <a:endParaRPr lang="ko-KR" altLang="en-US" sz="2413" b="1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892" y="3736739"/>
                <a:ext cx="643485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 164"/>
          <p:cNvCxnSpPr>
            <a:stCxn id="173" idx="3"/>
          </p:cNvCxnSpPr>
          <p:nvPr/>
        </p:nvCxnSpPr>
        <p:spPr>
          <a:xfrm>
            <a:off x="2063841" y="3902260"/>
            <a:ext cx="1872440" cy="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 flipV="1">
            <a:off x="5944090" y="3900137"/>
            <a:ext cx="787374" cy="43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6791688" y="5522478"/>
            <a:ext cx="299457" cy="327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cxnSp>
        <p:nvCxnSpPr>
          <p:cNvPr id="227" name="직선 화살표 연결선 226"/>
          <p:cNvCxnSpPr/>
          <p:nvPr/>
        </p:nvCxnSpPr>
        <p:spPr>
          <a:xfrm flipV="1">
            <a:off x="8089718" y="3907065"/>
            <a:ext cx="787374" cy="43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99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Related Work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9599" y="687600"/>
                <a:ext cx="11888051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/>
                  <a:t>Knowledge distillation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b="1" dirty="0"/>
                  <a:t> </a:t>
                </a:r>
                <a:r>
                  <a:rPr lang="en-US" altLang="ko-KR" sz="1600" b="1" dirty="0" smtClean="0"/>
                  <a:t>   </a:t>
                </a:r>
                <a:r>
                  <a:rPr lang="en-US" altLang="ko-KR" sz="1400" dirty="0"/>
                  <a:t>- </a:t>
                </a:r>
                <a:r>
                  <a:rPr lang="ko-KR" altLang="en-US" sz="1400" dirty="0"/>
                  <a:t>전통적인 </a:t>
                </a:r>
                <a:r>
                  <a:rPr lang="en-US" altLang="ko-KR" sz="1400" dirty="0"/>
                  <a:t>Knowledge distillation</a:t>
                </a:r>
                <a:r>
                  <a:rPr lang="ko-KR" altLang="en-US" sz="1400" dirty="0"/>
                  <a:t>에서는 </a:t>
                </a:r>
                <a:r>
                  <a:rPr lang="en-US" altLang="ko-KR" sz="1400" dirty="0"/>
                  <a:t>Teacher model</a:t>
                </a:r>
                <a:r>
                  <a:rPr lang="ko-KR" altLang="en-US" sz="1400" dirty="0"/>
                  <a:t>을 층이 많고 복잡한 모델</a:t>
                </a:r>
                <a:r>
                  <a:rPr lang="en-US" altLang="ko-KR" sz="1400" dirty="0"/>
                  <a:t>, Student model</a:t>
                </a:r>
                <a:r>
                  <a:rPr lang="ko-KR" altLang="en-US" sz="1400" dirty="0"/>
                  <a:t>은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상대적으로 층이 적고 단  </a:t>
                </a:r>
                <a:r>
                  <a:rPr lang="en-US" altLang="ko-KR" sz="1400" dirty="0"/>
                  <a:t>    </a:t>
                </a:r>
                <a:r>
                  <a:rPr lang="ko-KR" altLang="en-US" sz="1400" dirty="0"/>
                  <a:t>     </a:t>
                </a:r>
                <a:endParaRPr lang="en-US" altLang="ko-KR" sz="14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dirty="0"/>
                  <a:t>  </a:t>
                </a:r>
                <a:r>
                  <a:rPr lang="en-US" altLang="ko-KR" sz="1400" dirty="0" smtClean="0"/>
                  <a:t>     </a:t>
                </a:r>
                <a:r>
                  <a:rPr lang="ko-KR" altLang="en-US" sz="1400" dirty="0" smtClean="0"/>
                  <a:t>순한 </a:t>
                </a:r>
                <a:r>
                  <a:rPr lang="ko-KR" altLang="en-US" sz="1400" dirty="0"/>
                  <a:t>모델로 설정함</a:t>
                </a:r>
                <a:r>
                  <a:rPr lang="en-US" altLang="ko-KR" sz="1400" dirty="0"/>
                  <a:t>[G. Hinton , et al]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/>
                  <a:t>    - </a:t>
                </a:r>
                <a:r>
                  <a:rPr lang="ko-KR" altLang="en-US" sz="1400" dirty="0"/>
                  <a:t>전통적인 </a:t>
                </a:r>
                <a:r>
                  <a:rPr lang="en-US" altLang="ko-KR" sz="1400" dirty="0"/>
                  <a:t>Knowledge distillation</a:t>
                </a:r>
                <a:r>
                  <a:rPr lang="ko-KR" altLang="en-US" sz="1400" dirty="0"/>
                  <a:t>에서는 모델 경량화에 초점이 </a:t>
                </a:r>
                <a:r>
                  <a:rPr lang="ko-KR" altLang="en-US" sz="1400" dirty="0" err="1"/>
                  <a:t>맞춰짐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/>
                  <a:t>    - </a:t>
                </a:r>
                <a:r>
                  <a:rPr lang="ko-KR" altLang="en-US" sz="1400" dirty="0"/>
                  <a:t>본 연구에서는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변수가 많은 데이터로 학습한 모델이 변수가 적은 데이터로 학습한 모델에게 지식을 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전달하여 지식이 증류된 변수가 적은 모델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      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의 예측 성능을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높이고자 함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/>
                  <a:t>Knowledge distillation for Neural Network </a:t>
                </a:r>
                <a:endParaRPr lang="en-US" altLang="ko-KR" sz="1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ym typeface="Wingdings" panose="05000000000000000000" pitchFamily="2" charset="2"/>
                  </a:rPr>
                  <a:t>    - </a:t>
                </a:r>
                <a:r>
                  <a:rPr lang="en-US" altLang="ko-KR" sz="1400" dirty="0" smtClean="0"/>
                  <a:t>Neural </a:t>
                </a:r>
                <a:r>
                  <a:rPr lang="en-US" altLang="ko-KR" sz="1400" dirty="0"/>
                  <a:t>Network </a:t>
                </a:r>
                <a:r>
                  <a:rPr lang="ko-KR" altLang="en-US" sz="1400" dirty="0"/>
                  <a:t>모델에서 복잡하고 무거운 </a:t>
                </a:r>
                <a:r>
                  <a:rPr lang="en-US" altLang="ko-KR" sz="1400" dirty="0"/>
                  <a:t>Teacher model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Output(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을 가벼운 </a:t>
                </a:r>
                <a:r>
                  <a:rPr lang="en-US" altLang="ko-KR" sz="1400" dirty="0"/>
                  <a:t>Student model(Neural Network model)</a:t>
                </a:r>
                <a:r>
                  <a:rPr lang="ko-KR" altLang="en-US" sz="1400" dirty="0"/>
                  <a:t>에게 전달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    </a:t>
                </a:r>
                <a:r>
                  <a:rPr lang="ko-KR" altLang="en-US" sz="1400" dirty="0"/>
                  <a:t>하여 </a:t>
                </a:r>
                <a:r>
                  <a:rPr lang="en-US" altLang="ko-KR" sz="1400" dirty="0"/>
                  <a:t>Student model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Distillation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𝐾𝐷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를 최소화함으로써 </a:t>
                </a:r>
                <a:r>
                  <a:rPr lang="en-US" altLang="ko-KR" sz="1400" dirty="0"/>
                  <a:t>Teacher model</a:t>
                </a:r>
                <a:r>
                  <a:rPr lang="ko-KR" altLang="en-US" sz="1400" dirty="0"/>
                  <a:t>로부터의 지식을   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    </a:t>
                </a:r>
                <a:r>
                  <a:rPr lang="ko-KR" altLang="en-US" sz="1400" dirty="0"/>
                  <a:t>습득함</a:t>
                </a:r>
                <a:r>
                  <a:rPr lang="en-US" altLang="ko-KR" sz="1400" dirty="0"/>
                  <a:t>.[G. Hinton , et al]</a:t>
                </a:r>
                <a:r>
                  <a:rPr lang="ko-KR" altLang="en-US" sz="1400" dirty="0"/>
                  <a:t> </a:t>
                </a: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/>
                  <a:t>Knowledge distillation for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Non Neural Network </a:t>
                </a:r>
                <a:endParaRPr lang="en-US" altLang="ko-KR" sz="1400" b="1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400" b="1" dirty="0" smtClean="0">
                    <a:sym typeface="Wingdings" panose="05000000000000000000" pitchFamily="2" charset="2"/>
                  </a:rPr>
                  <a:t>   - </a:t>
                </a:r>
                <a:r>
                  <a:rPr lang="en-US" altLang="ko-KR" sz="1400" dirty="0"/>
                  <a:t>Student model</a:t>
                </a:r>
                <a:r>
                  <a:rPr lang="ko-KR" altLang="en-US" sz="1400" dirty="0"/>
                  <a:t>의 입력 변수로 </a:t>
                </a:r>
                <a:r>
                  <a:rPr lang="en-US" altLang="ko-KR" sz="1400" dirty="0"/>
                  <a:t>Teacher model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output</a:t>
                </a:r>
                <a:r>
                  <a:rPr lang="ko-KR" altLang="en-US" sz="1400" dirty="0"/>
                  <a:t>을 예측함으로써 </a:t>
                </a:r>
                <a:r>
                  <a:rPr lang="en-US" altLang="ko-KR" sz="1400" dirty="0"/>
                  <a:t>Teacher model</a:t>
                </a:r>
                <a:r>
                  <a:rPr lang="ko-KR" altLang="en-US" sz="1400" dirty="0"/>
                  <a:t>의 지식을 습득함</a:t>
                </a:r>
                <a:r>
                  <a:rPr lang="en-US" altLang="ko-KR" sz="1400" dirty="0"/>
                  <a:t> [S. Fukui , et al]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   - Student model</a:t>
                </a:r>
                <a:r>
                  <a:rPr lang="ko-KR" altLang="en-US" sz="1400" dirty="0"/>
                  <a:t>이 </a:t>
                </a:r>
                <a:r>
                  <a:rPr lang="en-US" altLang="ko-KR" sz="1400" dirty="0"/>
                  <a:t>Non-Neural Network</a:t>
                </a:r>
                <a:r>
                  <a:rPr lang="ko-KR" altLang="en-US" sz="1400" dirty="0"/>
                  <a:t>일 때는 지식 </a:t>
                </a:r>
                <a:r>
                  <a:rPr lang="ko-KR" altLang="en-US" sz="1400" dirty="0" smtClean="0"/>
                  <a:t>증류된 </a:t>
                </a:r>
                <a:r>
                  <a:rPr lang="en-US" altLang="ko-KR" sz="1400" dirty="0"/>
                  <a:t>Student </a:t>
                </a:r>
                <a:r>
                  <a:rPr lang="en-US" altLang="ko-KR" sz="1400" dirty="0" smtClean="0"/>
                  <a:t>model</a:t>
                </a:r>
                <a:r>
                  <a:rPr lang="ko-KR" altLang="en-US" sz="1400" dirty="0"/>
                  <a:t>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/>
                  <a:t>회귀모델이</a:t>
                </a:r>
                <a:r>
                  <a:rPr lang="ko-KR" altLang="en-US" sz="1400" dirty="0"/>
                  <a:t> </a:t>
                </a:r>
                <a:r>
                  <a:rPr lang="ko-KR" altLang="en-US" sz="1400" dirty="0" smtClean="0"/>
                  <a:t>됨</a:t>
                </a:r>
                <a:endParaRPr lang="en-US" altLang="ko-KR" sz="1400" b="1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endParaRPr lang="ko-KR" alt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9" y="687600"/>
                <a:ext cx="11888051" cy="5401479"/>
              </a:xfrm>
              <a:prstGeom prst="rect">
                <a:avLst/>
              </a:prstGeom>
              <a:blipFill>
                <a:blip r:embed="rId2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99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Related Work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1599" y="684000"/>
            <a:ext cx="1087527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Fault Prediction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Fault </a:t>
            </a:r>
            <a:r>
              <a:rPr lang="en-US" altLang="ko-KR" sz="1400" dirty="0"/>
              <a:t>Prediction model</a:t>
            </a:r>
            <a:r>
              <a:rPr lang="ko-KR" altLang="en-US" sz="1400" dirty="0"/>
              <a:t>의 성능을 높이기 위해 여러 </a:t>
            </a:r>
            <a:r>
              <a:rPr lang="ko-KR" altLang="en-US" sz="1400" dirty="0" err="1"/>
              <a:t>머신러닝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모델들을 </a:t>
            </a:r>
            <a:r>
              <a:rPr lang="ko-KR" altLang="en-US" sz="1400" dirty="0" smtClean="0"/>
              <a:t>제안함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ko-KR" altLang="en-US" sz="1400" dirty="0" smtClean="0"/>
              <a:t>반도체 </a:t>
            </a:r>
            <a:r>
              <a:rPr lang="ko-KR" altLang="en-US" sz="1400" dirty="0"/>
              <a:t>제조 과정에서 더 정확한 예측 모델을 만들기 위해 여러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모델들을 제안함</a:t>
            </a:r>
            <a:r>
              <a:rPr lang="en-US" altLang="ko-KR" sz="1400" dirty="0"/>
              <a:t>.[S. </a:t>
            </a:r>
            <a:r>
              <a:rPr lang="en-US" altLang="ko-KR" sz="1400" dirty="0" err="1"/>
              <a:t>Munirathinam</a:t>
            </a:r>
            <a:r>
              <a:rPr lang="en-US" altLang="ko-KR" sz="1400" dirty="0"/>
              <a:t>, et al]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  - </a:t>
            </a:r>
            <a:r>
              <a:rPr lang="ko-KR" altLang="en-US" sz="1400" dirty="0"/>
              <a:t>더 예측력이 높은 모델을 만들기 위해 분류와 회귀 </a:t>
            </a:r>
            <a:r>
              <a:rPr lang="en-US" altLang="ko-KR" sz="1400" dirty="0"/>
              <a:t>task</a:t>
            </a:r>
            <a:r>
              <a:rPr lang="ko-KR" altLang="en-US" sz="1400" dirty="0"/>
              <a:t>를 공동으로 수행하는 </a:t>
            </a:r>
            <a:r>
              <a:rPr lang="en-US" altLang="ko-KR" sz="1400" dirty="0"/>
              <a:t>Joint modeling</a:t>
            </a:r>
            <a:r>
              <a:rPr lang="ko-KR" altLang="en-US" sz="1400" dirty="0"/>
              <a:t>을 제안함</a:t>
            </a:r>
            <a:r>
              <a:rPr lang="en-US" altLang="ko-KR" sz="1400" dirty="0"/>
              <a:t>[S. Kang]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  - </a:t>
            </a:r>
            <a:r>
              <a:rPr lang="ko-KR" altLang="en-US" sz="1400" dirty="0"/>
              <a:t>고장 예측을 잘 하기 위해 두 개의 </a:t>
            </a:r>
            <a:r>
              <a:rPr lang="en-US" altLang="ko-KR" sz="1400" dirty="0"/>
              <a:t>LSTM </a:t>
            </a:r>
            <a:r>
              <a:rPr lang="ko-KR" altLang="en-US" sz="1400" dirty="0"/>
              <a:t>모델 기반으로 한 </a:t>
            </a:r>
            <a:r>
              <a:rPr lang="en-US" altLang="ko-KR" sz="1400" dirty="0"/>
              <a:t>RNN </a:t>
            </a:r>
            <a:r>
              <a:rPr lang="ko-KR" altLang="en-US" sz="1400" dirty="0"/>
              <a:t>모델을 제안함</a:t>
            </a:r>
            <a:r>
              <a:rPr lang="en-US" altLang="ko-KR" sz="1400" dirty="0"/>
              <a:t>[R. </a:t>
            </a:r>
            <a:r>
              <a:rPr lang="en-US" altLang="ko-KR" sz="1400" dirty="0" err="1"/>
              <a:t>Meyes</a:t>
            </a:r>
            <a:r>
              <a:rPr lang="en-US" altLang="ko-KR" sz="1400" dirty="0" smtClean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Fault prediction</a:t>
            </a:r>
            <a:r>
              <a:rPr lang="ko-KR" altLang="en-US" sz="1400" dirty="0" smtClean="0"/>
              <a:t>에서는 예측 시간과 비용을 줄이는 것이 중요함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[D. </a:t>
            </a:r>
            <a:r>
              <a:rPr lang="en-US" altLang="ko-KR" sz="1400" dirty="0" err="1"/>
              <a:t>Miljkovic</a:t>
            </a:r>
            <a:r>
              <a:rPr lang="en-US" altLang="ko-KR" sz="1400" dirty="0" smtClean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제조 </a:t>
            </a:r>
            <a:r>
              <a:rPr lang="ko-KR" altLang="en-US" sz="1400" dirty="0" smtClean="0">
                <a:sym typeface="Wingdings" panose="05000000000000000000" pitchFamily="2" charset="2"/>
              </a:rPr>
              <a:t>산업에서 </a:t>
            </a:r>
            <a:r>
              <a:rPr lang="en-US" altLang="ko-KR" sz="1400" dirty="0" smtClean="0">
                <a:sym typeface="Wingdings" panose="05000000000000000000" pitchFamily="2" charset="2"/>
              </a:rPr>
              <a:t>Cost effective fault prediction</a:t>
            </a:r>
            <a:r>
              <a:rPr lang="ko-KR" altLang="en-US" sz="1400" dirty="0" smtClean="0">
                <a:sym typeface="Wingdings" panose="05000000000000000000" pitchFamily="2" charset="2"/>
              </a:rPr>
              <a:t>에 관한 연구가 진행됨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     - </a:t>
            </a:r>
            <a:r>
              <a:rPr lang="en-US" altLang="ko-KR" sz="1400" dirty="0">
                <a:sym typeface="Wingdings" panose="05000000000000000000" pitchFamily="2" charset="2"/>
              </a:rPr>
              <a:t>Active learning</a:t>
            </a:r>
            <a:r>
              <a:rPr lang="ko-KR" altLang="en-US" sz="1400" dirty="0">
                <a:sym typeface="Wingdings" panose="05000000000000000000" pitchFamily="2" charset="2"/>
              </a:rPr>
              <a:t>을 이용하여 다양한 </a:t>
            </a:r>
            <a:r>
              <a:rPr lang="en-US" altLang="ko-KR" sz="1400" dirty="0">
                <a:sym typeface="Wingdings" panose="05000000000000000000" pitchFamily="2" charset="2"/>
              </a:rPr>
              <a:t>Sampling </a:t>
            </a:r>
            <a:r>
              <a:rPr lang="ko-KR" altLang="en-US" sz="1400" dirty="0">
                <a:sym typeface="Wingdings" panose="05000000000000000000" pitchFamily="2" charset="2"/>
              </a:rPr>
              <a:t>방법을 통해 최적의 </a:t>
            </a:r>
            <a:r>
              <a:rPr lang="en-US" altLang="ko-KR" sz="1400" dirty="0">
                <a:sym typeface="Wingdings" panose="05000000000000000000" pitchFamily="2" charset="2"/>
              </a:rPr>
              <a:t>Sample</a:t>
            </a:r>
            <a:r>
              <a:rPr lang="ko-KR" altLang="en-US" sz="1400" dirty="0">
                <a:sym typeface="Wingdings" panose="05000000000000000000" pitchFamily="2" charset="2"/>
              </a:rPr>
              <a:t>만 골라내어 </a:t>
            </a:r>
            <a:r>
              <a:rPr lang="en-US" altLang="ko-KR" sz="1400" dirty="0">
                <a:sym typeface="Wingdings" panose="05000000000000000000" pitchFamily="2" charset="2"/>
              </a:rPr>
              <a:t>Labeling</a:t>
            </a:r>
            <a:r>
              <a:rPr lang="ko-KR" altLang="en-US" sz="1400" dirty="0">
                <a:sym typeface="Wingdings" panose="05000000000000000000" pitchFamily="2" charset="2"/>
              </a:rPr>
              <a:t>에 대한 시간과 비용을 절약함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/>
              <a:t>[J. 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Shim </a:t>
            </a:r>
            <a:r>
              <a:rPr lang="en-US" altLang="ko-KR" sz="1400" dirty="0"/>
              <a:t>, et al]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   </a:t>
            </a:r>
            <a:r>
              <a:rPr lang="en-US" altLang="ko-KR" sz="1400" dirty="0" smtClean="0">
                <a:sym typeface="Wingdings" panose="05000000000000000000" pitchFamily="2" charset="2"/>
              </a:rPr>
              <a:t>  - </a:t>
            </a:r>
            <a:r>
              <a:rPr lang="ko-KR" altLang="en-US" sz="1400" dirty="0" smtClean="0">
                <a:sym typeface="Wingdings" panose="05000000000000000000" pitchFamily="2" charset="2"/>
              </a:rPr>
              <a:t>효율적인 </a:t>
            </a:r>
            <a:r>
              <a:rPr lang="en-US" altLang="ko-KR" sz="1400" dirty="0" smtClean="0">
                <a:sym typeface="Wingdings" panose="05000000000000000000" pitchFamily="2" charset="2"/>
              </a:rPr>
              <a:t>sampling</a:t>
            </a:r>
            <a:r>
              <a:rPr lang="ko-KR" altLang="en-US" sz="1400" dirty="0" smtClean="0">
                <a:sym typeface="Wingdings" panose="05000000000000000000" pitchFamily="2" charset="2"/>
              </a:rPr>
              <a:t>을 통해서 일부 </a:t>
            </a:r>
            <a:r>
              <a:rPr lang="en-US" altLang="ko-KR" sz="1400" dirty="0" smtClean="0">
                <a:sym typeface="Wingdings" panose="05000000000000000000" pitchFamily="2" charset="2"/>
              </a:rPr>
              <a:t>sample</a:t>
            </a:r>
            <a:r>
              <a:rPr lang="ko-KR" altLang="en-US" sz="1400" dirty="0" smtClean="0">
                <a:sym typeface="Wingdings" panose="05000000000000000000" pitchFamily="2" charset="2"/>
              </a:rPr>
              <a:t>만 골라내어 </a:t>
            </a:r>
            <a:r>
              <a:rPr lang="en-US" altLang="ko-KR" sz="1400" dirty="0" smtClean="0">
                <a:sym typeface="Wingdings" panose="05000000000000000000" pitchFamily="2" charset="2"/>
              </a:rPr>
              <a:t>feature</a:t>
            </a:r>
            <a:r>
              <a:rPr lang="ko-KR" altLang="en-US" sz="1400" dirty="0" smtClean="0">
                <a:sym typeface="Wingdings" panose="05000000000000000000" pitchFamily="2" charset="2"/>
              </a:rPr>
              <a:t>를 획득하여 비용 효율적으로 예측함 </a:t>
            </a:r>
            <a:r>
              <a:rPr lang="en-US" altLang="ko-KR" sz="1400" dirty="0" smtClean="0"/>
              <a:t>[J</a:t>
            </a:r>
            <a:r>
              <a:rPr lang="en-US" altLang="ko-KR" sz="1400" dirty="0"/>
              <a:t>. Shim , et al]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본 연구는 </a:t>
            </a:r>
            <a:r>
              <a:rPr lang="en-US" altLang="ko-KR" sz="1400" dirty="0">
                <a:solidFill>
                  <a:srgbClr val="FF0000"/>
                </a:solidFill>
              </a:rPr>
              <a:t>“Active inspection for cost-effective fault prediction in manufacturing”[</a:t>
            </a:r>
            <a:r>
              <a:rPr lang="en-US" altLang="ko-KR" sz="1400" dirty="0" err="1">
                <a:solidFill>
                  <a:srgbClr val="FF0000"/>
                </a:solidFill>
              </a:rPr>
              <a:t>J.Shim</a:t>
            </a:r>
            <a:r>
              <a:rPr lang="en-US" altLang="ko-KR" sz="1400" dirty="0">
                <a:solidFill>
                  <a:srgbClr val="FF0000"/>
                </a:solidFill>
              </a:rPr>
              <a:t> , et al.]</a:t>
            </a:r>
            <a:r>
              <a:rPr lang="ko-KR" altLang="en-US" sz="1400" dirty="0">
                <a:solidFill>
                  <a:srgbClr val="FF0000"/>
                </a:solidFill>
              </a:rPr>
              <a:t>의 논문과 유사한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문제 설정이며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이 논문에서 사용된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 smtClean="0">
                <a:solidFill>
                  <a:srgbClr val="FF0000"/>
                </a:solidFill>
              </a:rPr>
              <a:t>ctive inspection framework</a:t>
            </a:r>
            <a:r>
              <a:rPr lang="ko-KR" altLang="en-US" sz="1400" dirty="0" smtClean="0">
                <a:solidFill>
                  <a:srgbClr val="FF0000"/>
                </a:solidFill>
              </a:rPr>
              <a:t>에 새롭게 제안한 </a:t>
            </a:r>
            <a:r>
              <a:rPr lang="en-US" altLang="ko-KR" sz="1400" dirty="0" smtClean="0">
                <a:solidFill>
                  <a:srgbClr val="FF0000"/>
                </a:solidFill>
              </a:rPr>
              <a:t>Knowledge distillation </a:t>
            </a:r>
            <a:r>
              <a:rPr lang="ko-KR" altLang="en-US" sz="1400" dirty="0" smtClean="0">
                <a:solidFill>
                  <a:srgbClr val="FF0000"/>
                </a:solidFill>
              </a:rPr>
              <a:t>방법론을 적용함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90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406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Proposed </a:t>
            </a:r>
            <a:r>
              <a:rPr lang="en-US" altLang="ko-KR" sz="2400" b="1" dirty="0" smtClean="0"/>
              <a:t>Method - NN</a:t>
            </a:r>
            <a:endParaRPr lang="ko-KR" altLang="en-US" sz="2400" b="1" dirty="0"/>
          </a:p>
        </p:txBody>
      </p:sp>
      <p:cxnSp>
        <p:nvCxnSpPr>
          <p:cNvPr id="947" name="직선 화살표 연결선 946"/>
          <p:cNvCxnSpPr/>
          <p:nvPr/>
        </p:nvCxnSpPr>
        <p:spPr>
          <a:xfrm>
            <a:off x="3980846" y="2703536"/>
            <a:ext cx="749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직선 화살표 연결선 947"/>
          <p:cNvCxnSpPr/>
          <p:nvPr/>
        </p:nvCxnSpPr>
        <p:spPr>
          <a:xfrm flipV="1">
            <a:off x="6694837" y="2729150"/>
            <a:ext cx="80161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9" name="표 9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500877"/>
                  </p:ext>
                </p:extLst>
              </p:nvPr>
            </p:nvGraphicFramePr>
            <p:xfrm>
              <a:off x="122505" y="1598655"/>
              <a:ext cx="413952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2701647799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03157101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25799249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88804208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46002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323591871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205720389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52794366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31588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163036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06651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1272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440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9" name="표 9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500877"/>
                  </p:ext>
                </p:extLst>
              </p:nvPr>
            </p:nvGraphicFramePr>
            <p:xfrm>
              <a:off x="122505" y="1598655"/>
              <a:ext cx="413952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2701647799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03157101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25799249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88804208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46002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323591871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205720389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52794366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1515" r="-7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76" t="-1515" r="-6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76" t="-1515" r="-5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76" t="-1515" r="-4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76" t="-1515" r="-3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176" t="-1515" r="-2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176" t="-1515" r="-1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176" t="-1515" r="-2353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31588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163036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06651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1272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4400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0" name="표 9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561716"/>
                  </p:ext>
                </p:extLst>
              </p:nvPr>
            </p:nvGraphicFramePr>
            <p:xfrm>
              <a:off x="157717" y="4400364"/>
              <a:ext cx="206976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381186973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407531036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3492621604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043864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72360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621728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33212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5767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176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0" name="표 9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561716"/>
                  </p:ext>
                </p:extLst>
              </p:nvPr>
            </p:nvGraphicFramePr>
            <p:xfrm>
              <a:off x="157717" y="4400364"/>
              <a:ext cx="206976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381186973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407531036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3492621604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043864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1515" r="-30352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515" r="-200000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53" t="-1515" r="-1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353" t="-1515" r="-2353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72360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621728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33212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5767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1763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51" name="왼쪽 중괄호 950"/>
          <p:cNvSpPr/>
          <p:nvPr/>
        </p:nvSpPr>
        <p:spPr>
          <a:xfrm rot="5400000">
            <a:off x="962004" y="511226"/>
            <a:ext cx="271990" cy="16498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952" name="왼쪽 중괄호 951"/>
          <p:cNvSpPr/>
          <p:nvPr/>
        </p:nvSpPr>
        <p:spPr>
          <a:xfrm rot="5400000">
            <a:off x="3037431" y="511225"/>
            <a:ext cx="271990" cy="16498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953" name="왼쪽 중괄호 952"/>
          <p:cNvSpPr/>
          <p:nvPr/>
        </p:nvSpPr>
        <p:spPr>
          <a:xfrm rot="5400000">
            <a:off x="1056602" y="3325983"/>
            <a:ext cx="271990" cy="16498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954" name="직사각형 953"/>
          <p:cNvSpPr/>
          <p:nvPr/>
        </p:nvSpPr>
        <p:spPr>
          <a:xfrm>
            <a:off x="0" y="863639"/>
            <a:ext cx="2252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공통 검사항목</a:t>
            </a:r>
            <a:endParaRPr lang="ko-KR" altLang="en-US" sz="1400" b="1" dirty="0"/>
          </a:p>
        </p:txBody>
      </p:sp>
      <p:sp>
        <p:nvSpPr>
          <p:cNvPr id="955" name="직사각형 954"/>
          <p:cNvSpPr/>
          <p:nvPr/>
        </p:nvSpPr>
        <p:spPr>
          <a:xfrm>
            <a:off x="-330304" y="3707151"/>
            <a:ext cx="3045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공통 검사항목</a:t>
            </a:r>
            <a:endParaRPr lang="ko-KR" altLang="en-US" sz="1400" b="1" dirty="0"/>
          </a:p>
        </p:txBody>
      </p:sp>
      <p:sp>
        <p:nvSpPr>
          <p:cNvPr id="956" name="직사각형 955"/>
          <p:cNvSpPr/>
          <p:nvPr/>
        </p:nvSpPr>
        <p:spPr>
          <a:xfrm>
            <a:off x="1855536" y="869108"/>
            <a:ext cx="2635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고비용 검사항목</a:t>
            </a:r>
            <a:endParaRPr lang="ko-KR" altLang="en-US" sz="1400" b="1" dirty="0"/>
          </a:p>
        </p:txBody>
      </p:sp>
      <p:cxnSp>
        <p:nvCxnSpPr>
          <p:cNvPr id="957" name="직선 화살표 연결선 956"/>
          <p:cNvCxnSpPr>
            <a:stCxn id="950" idx="3"/>
          </p:cNvCxnSpPr>
          <p:nvPr/>
        </p:nvCxnSpPr>
        <p:spPr>
          <a:xfrm>
            <a:off x="2227477" y="5342135"/>
            <a:ext cx="932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8" name="그룹 1087"/>
          <p:cNvGrpSpPr/>
          <p:nvPr/>
        </p:nvGrpSpPr>
        <p:grpSpPr>
          <a:xfrm>
            <a:off x="4717086" y="1897141"/>
            <a:ext cx="1961199" cy="1590427"/>
            <a:chOff x="4717086" y="1897141"/>
            <a:chExt cx="1961199" cy="1590427"/>
          </a:xfrm>
        </p:grpSpPr>
        <p:sp>
          <p:nvSpPr>
            <p:cNvPr id="959" name="모서리가 둥근 직사각형 958"/>
            <p:cNvSpPr/>
            <p:nvPr/>
          </p:nvSpPr>
          <p:spPr>
            <a:xfrm>
              <a:off x="4717086" y="1897141"/>
              <a:ext cx="1961199" cy="1590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grpSp>
          <p:nvGrpSpPr>
            <p:cNvPr id="960" name="그룹 959"/>
            <p:cNvGrpSpPr/>
            <p:nvPr/>
          </p:nvGrpSpPr>
          <p:grpSpPr>
            <a:xfrm>
              <a:off x="5039527" y="2080178"/>
              <a:ext cx="1244875" cy="1191345"/>
              <a:chOff x="5767377" y="691126"/>
              <a:chExt cx="2221022" cy="2138135"/>
            </a:xfrm>
          </p:grpSpPr>
          <p:grpSp>
            <p:nvGrpSpPr>
              <p:cNvPr id="961" name="그룹 960"/>
              <p:cNvGrpSpPr/>
              <p:nvPr/>
            </p:nvGrpSpPr>
            <p:grpSpPr>
              <a:xfrm>
                <a:off x="5767377" y="691126"/>
                <a:ext cx="426089" cy="2138135"/>
                <a:chOff x="5059680" y="990037"/>
                <a:chExt cx="426089" cy="2138135"/>
              </a:xfrm>
            </p:grpSpPr>
            <p:sp>
              <p:nvSpPr>
                <p:cNvPr id="986" name="타원 985"/>
                <p:cNvSpPr/>
                <p:nvPr/>
              </p:nvSpPr>
              <p:spPr>
                <a:xfrm>
                  <a:off x="5059680" y="990037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5059680" y="1583833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988" name="타원 987"/>
                <p:cNvSpPr/>
                <p:nvPr/>
              </p:nvSpPr>
              <p:spPr>
                <a:xfrm>
                  <a:off x="5059680" y="2177631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989" name="타원 988"/>
                <p:cNvSpPr/>
                <p:nvPr/>
              </p:nvSpPr>
              <p:spPr>
                <a:xfrm>
                  <a:off x="5059680" y="2771428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</p:grpSp>
          <p:grpSp>
            <p:nvGrpSpPr>
              <p:cNvPr id="962" name="그룹 961"/>
              <p:cNvGrpSpPr/>
              <p:nvPr/>
            </p:nvGrpSpPr>
            <p:grpSpPr>
              <a:xfrm>
                <a:off x="6664844" y="975606"/>
                <a:ext cx="426089" cy="1544338"/>
                <a:chOff x="5984240" y="1274517"/>
                <a:chExt cx="426089" cy="1544338"/>
              </a:xfrm>
            </p:grpSpPr>
            <p:sp>
              <p:nvSpPr>
                <p:cNvPr id="983" name="타원 982"/>
                <p:cNvSpPr/>
                <p:nvPr/>
              </p:nvSpPr>
              <p:spPr>
                <a:xfrm>
                  <a:off x="5984240" y="1274517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5984240" y="1868314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5984240" y="2462111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</p:grpSp>
          <p:grpSp>
            <p:nvGrpSpPr>
              <p:cNvPr id="963" name="그룹 962"/>
              <p:cNvGrpSpPr/>
              <p:nvPr/>
            </p:nvGrpSpPr>
            <p:grpSpPr>
              <a:xfrm>
                <a:off x="7562310" y="1284923"/>
                <a:ext cx="426089" cy="950541"/>
                <a:chOff x="6827520" y="1583834"/>
                <a:chExt cx="426089" cy="950541"/>
              </a:xfrm>
            </p:grpSpPr>
            <p:sp>
              <p:nvSpPr>
                <p:cNvPr id="981" name="타원 980"/>
                <p:cNvSpPr/>
                <p:nvPr/>
              </p:nvSpPr>
              <p:spPr>
                <a:xfrm>
                  <a:off x="6827520" y="1583834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6827520" y="2177631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</p:grpSp>
          <p:cxnSp>
            <p:nvCxnSpPr>
              <p:cNvPr id="964" name="직선 화살표 연결선 963"/>
              <p:cNvCxnSpPr>
                <a:stCxn id="986" idx="6"/>
              </p:cNvCxnSpPr>
              <p:nvPr/>
            </p:nvCxnSpPr>
            <p:spPr>
              <a:xfrm>
                <a:off x="6193466" y="869498"/>
                <a:ext cx="471377" cy="351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직선 화살표 연결선 964"/>
              <p:cNvCxnSpPr>
                <a:stCxn id="986" idx="6"/>
                <a:endCxn id="984" idx="2"/>
              </p:cNvCxnSpPr>
              <p:nvPr/>
            </p:nvCxnSpPr>
            <p:spPr>
              <a:xfrm>
                <a:off x="6193466" y="869498"/>
                <a:ext cx="471378" cy="878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직선 화살표 연결선 965"/>
              <p:cNvCxnSpPr>
                <a:stCxn id="986" idx="6"/>
              </p:cNvCxnSpPr>
              <p:nvPr/>
            </p:nvCxnSpPr>
            <p:spPr>
              <a:xfrm>
                <a:off x="6193466" y="869498"/>
                <a:ext cx="498894" cy="1503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직선 화살표 연결선 966"/>
              <p:cNvCxnSpPr/>
              <p:nvPr/>
            </p:nvCxnSpPr>
            <p:spPr>
              <a:xfrm>
                <a:off x="6163935" y="1470791"/>
                <a:ext cx="500907" cy="3190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직선 화살표 연결선 967"/>
              <p:cNvCxnSpPr>
                <a:stCxn id="987" idx="6"/>
              </p:cNvCxnSpPr>
              <p:nvPr/>
            </p:nvCxnSpPr>
            <p:spPr>
              <a:xfrm>
                <a:off x="6193466" y="1463295"/>
                <a:ext cx="498894" cy="880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직선 화살표 연결선 968"/>
              <p:cNvCxnSpPr>
                <a:stCxn id="988" idx="6"/>
                <a:endCxn id="983" idx="2"/>
              </p:cNvCxnSpPr>
              <p:nvPr/>
            </p:nvCxnSpPr>
            <p:spPr>
              <a:xfrm flipV="1">
                <a:off x="6193466" y="1153978"/>
                <a:ext cx="471378" cy="9031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직선 화살표 연결선 969"/>
              <p:cNvCxnSpPr>
                <a:stCxn id="988" idx="6"/>
                <a:endCxn id="984" idx="2"/>
              </p:cNvCxnSpPr>
              <p:nvPr/>
            </p:nvCxnSpPr>
            <p:spPr>
              <a:xfrm flipV="1">
                <a:off x="6193466" y="1747774"/>
                <a:ext cx="471378" cy="309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직선 화살표 연결선 970"/>
              <p:cNvCxnSpPr>
                <a:stCxn id="988" idx="6"/>
                <a:endCxn id="985" idx="2"/>
              </p:cNvCxnSpPr>
              <p:nvPr/>
            </p:nvCxnSpPr>
            <p:spPr>
              <a:xfrm>
                <a:off x="6193466" y="2057092"/>
                <a:ext cx="471378" cy="28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직선 화살표 연결선 971"/>
              <p:cNvCxnSpPr>
                <a:stCxn id="989" idx="6"/>
                <a:endCxn id="985" idx="2"/>
              </p:cNvCxnSpPr>
              <p:nvPr/>
            </p:nvCxnSpPr>
            <p:spPr>
              <a:xfrm flipV="1">
                <a:off x="6193466" y="2341572"/>
                <a:ext cx="471378" cy="309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직선 화살표 연결선 972"/>
              <p:cNvCxnSpPr>
                <a:stCxn id="989" idx="6"/>
                <a:endCxn id="984" idx="2"/>
              </p:cNvCxnSpPr>
              <p:nvPr/>
            </p:nvCxnSpPr>
            <p:spPr>
              <a:xfrm flipV="1">
                <a:off x="6193466" y="1747774"/>
                <a:ext cx="471378" cy="9031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직선 화살표 연결선 973"/>
              <p:cNvCxnSpPr>
                <a:stCxn id="989" idx="6"/>
                <a:endCxn id="983" idx="2"/>
              </p:cNvCxnSpPr>
              <p:nvPr/>
            </p:nvCxnSpPr>
            <p:spPr>
              <a:xfrm flipV="1">
                <a:off x="6193466" y="1153978"/>
                <a:ext cx="471378" cy="1496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직선 화살표 연결선 974"/>
              <p:cNvCxnSpPr>
                <a:stCxn id="983" idx="6"/>
                <a:endCxn id="981" idx="2"/>
              </p:cNvCxnSpPr>
              <p:nvPr/>
            </p:nvCxnSpPr>
            <p:spPr>
              <a:xfrm>
                <a:off x="7090933" y="1153978"/>
                <a:ext cx="471377" cy="3093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직선 화살표 연결선 975"/>
              <p:cNvCxnSpPr>
                <a:stCxn id="983" idx="6"/>
                <a:endCxn id="982" idx="2"/>
              </p:cNvCxnSpPr>
              <p:nvPr/>
            </p:nvCxnSpPr>
            <p:spPr>
              <a:xfrm>
                <a:off x="7090933" y="1153978"/>
                <a:ext cx="471377" cy="9031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직선 화살표 연결선 976"/>
              <p:cNvCxnSpPr/>
              <p:nvPr/>
            </p:nvCxnSpPr>
            <p:spPr>
              <a:xfrm>
                <a:off x="7061402" y="1747776"/>
                <a:ext cx="500908" cy="32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직선 화살표 연결선 977"/>
              <p:cNvCxnSpPr>
                <a:stCxn id="984" idx="6"/>
                <a:endCxn id="981" idx="2"/>
              </p:cNvCxnSpPr>
              <p:nvPr/>
            </p:nvCxnSpPr>
            <p:spPr>
              <a:xfrm flipV="1">
                <a:off x="7090933" y="1463295"/>
                <a:ext cx="471377" cy="28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직선 화살표 연결선 978"/>
              <p:cNvCxnSpPr>
                <a:stCxn id="985" idx="6"/>
                <a:endCxn id="982" idx="2"/>
              </p:cNvCxnSpPr>
              <p:nvPr/>
            </p:nvCxnSpPr>
            <p:spPr>
              <a:xfrm flipV="1">
                <a:off x="7090933" y="2057092"/>
                <a:ext cx="471377" cy="28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직선 화살표 연결선 979"/>
              <p:cNvCxnSpPr>
                <a:endCxn id="981" idx="2"/>
              </p:cNvCxnSpPr>
              <p:nvPr/>
            </p:nvCxnSpPr>
            <p:spPr>
              <a:xfrm flipV="1">
                <a:off x="7061402" y="1463295"/>
                <a:ext cx="500908" cy="9097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모서리가 둥근 직사각형 990"/>
              <p:cNvSpPr/>
              <p:nvPr/>
            </p:nvSpPr>
            <p:spPr>
              <a:xfrm>
                <a:off x="7789424" y="3686524"/>
                <a:ext cx="773665" cy="3730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</m:oMath>
                  </m:oMathPara>
                </a14:m>
                <a:endParaRPr lang="ko-KR" altLang="en-US" sz="1318" b="1" dirty="0"/>
              </a:p>
            </p:txBody>
          </p:sp>
        </mc:Choice>
        <mc:Fallback xmlns="">
          <p:sp>
            <p:nvSpPr>
              <p:cNvPr id="991" name="모서리가 둥근 직사각형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424" y="3686524"/>
                <a:ext cx="773665" cy="373098"/>
              </a:xfrm>
              <a:prstGeom prst="round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2" name="TextBox 991"/>
              <p:cNvSpPr txBox="1"/>
              <p:nvPr/>
            </p:nvSpPr>
            <p:spPr>
              <a:xfrm>
                <a:off x="7532368" y="2482305"/>
                <a:ext cx="819465" cy="63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b="1" i="1" dirty="0"/>
              </a:p>
              <a:p>
                <a:endParaRPr lang="ko-KR" altLang="en-US" sz="1208" i="1" dirty="0"/>
              </a:p>
            </p:txBody>
          </p:sp>
        </mc:Choice>
        <mc:Fallback xmlns="">
          <p:sp>
            <p:nvSpPr>
              <p:cNvPr id="992" name="TextBox 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368" y="2482305"/>
                <a:ext cx="819465" cy="637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/>
              <p:cNvSpPr txBox="1"/>
              <p:nvPr/>
            </p:nvSpPr>
            <p:spPr>
              <a:xfrm>
                <a:off x="7474504" y="4728826"/>
                <a:ext cx="819465" cy="63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𝒃𝒂𝒔𝒊𝒄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b="1" i="1" dirty="0"/>
              </a:p>
              <a:p>
                <a:endParaRPr lang="ko-KR" altLang="en-US" sz="1208" i="1" dirty="0"/>
              </a:p>
            </p:txBody>
          </p:sp>
        </mc:Choice>
        <mc:Fallback xmlns="">
          <p:sp>
            <p:nvSpPr>
              <p:cNvPr id="993" name="TextBox 9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04" y="4728826"/>
                <a:ext cx="819465" cy="637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6" name="TextBox 995"/>
              <p:cNvSpPr txBox="1"/>
              <p:nvPr/>
            </p:nvSpPr>
            <p:spPr>
              <a:xfrm>
                <a:off x="7503252" y="5248222"/>
                <a:ext cx="819465" cy="63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𝒃𝒂𝒔𝒊𝒄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b="1" i="1" dirty="0"/>
              </a:p>
              <a:p>
                <a:endParaRPr lang="ko-KR" altLang="en-US" sz="1208" i="1" dirty="0"/>
              </a:p>
            </p:txBody>
          </p:sp>
        </mc:Choice>
        <mc:Fallback xmlns="">
          <p:sp>
            <p:nvSpPr>
              <p:cNvPr id="996" name="TextBox 9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252" y="5248222"/>
                <a:ext cx="819465" cy="637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7" name="모서리가 둥근 직사각형 996"/>
              <p:cNvSpPr/>
              <p:nvPr/>
            </p:nvSpPr>
            <p:spPr>
              <a:xfrm>
                <a:off x="8693754" y="5748955"/>
                <a:ext cx="773665" cy="3730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ko-KR" altLang="en-US" sz="1318" b="1" dirty="0"/>
              </a:p>
            </p:txBody>
          </p:sp>
        </mc:Choice>
        <mc:Fallback xmlns="">
          <p:sp>
            <p:nvSpPr>
              <p:cNvPr id="997" name="모서리가 둥근 직사각형 9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754" y="5748955"/>
                <a:ext cx="773665" cy="373098"/>
              </a:xfrm>
              <a:prstGeom prst="round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8" name="TextBox 997"/>
              <p:cNvSpPr txBox="1"/>
              <p:nvPr/>
            </p:nvSpPr>
            <p:spPr>
              <a:xfrm>
                <a:off x="2157194" y="6289087"/>
                <a:ext cx="5797880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𝒃𝒂𝒔𝒊𝒄</m:t>
                              </m:r>
                            </m:sub>
                            <m:sup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𝒃𝒂𝒔𝒊𝒄</m:t>
                              </m:r>
                            </m:sub>
                            <m:sup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16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𝒂𝒅𝒗</m:t>
                              </m:r>
                            </m:sub>
                            <m:sup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16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8" name="TextBox 9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94" y="6289087"/>
                <a:ext cx="5797880" cy="465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2" name="꺾인 연결선 1031"/>
          <p:cNvCxnSpPr>
            <a:endCxn id="993" idx="1"/>
          </p:cNvCxnSpPr>
          <p:nvPr/>
        </p:nvCxnSpPr>
        <p:spPr>
          <a:xfrm flipV="1">
            <a:off x="5088331" y="5047412"/>
            <a:ext cx="2386173" cy="231055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꺾인 연결선 1068"/>
          <p:cNvCxnSpPr/>
          <p:nvPr/>
        </p:nvCxnSpPr>
        <p:spPr>
          <a:xfrm>
            <a:off x="5088331" y="5298054"/>
            <a:ext cx="2382450" cy="20330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꺾인 연결선 1069"/>
          <p:cNvCxnSpPr/>
          <p:nvPr/>
        </p:nvCxnSpPr>
        <p:spPr>
          <a:xfrm rot="16200000" flipH="1">
            <a:off x="7783724" y="3161827"/>
            <a:ext cx="665286" cy="2812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꺾인 연결선 1070"/>
          <p:cNvCxnSpPr/>
          <p:nvPr/>
        </p:nvCxnSpPr>
        <p:spPr>
          <a:xfrm rot="5400000" flipH="1" flipV="1">
            <a:off x="7692518" y="4200805"/>
            <a:ext cx="705681" cy="4233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그룹 1088"/>
          <p:cNvGrpSpPr/>
          <p:nvPr/>
        </p:nvGrpSpPr>
        <p:grpSpPr>
          <a:xfrm>
            <a:off x="3160476" y="4546921"/>
            <a:ext cx="1961199" cy="1590427"/>
            <a:chOff x="4717086" y="1897141"/>
            <a:chExt cx="1961199" cy="1590427"/>
          </a:xfrm>
        </p:grpSpPr>
        <p:sp>
          <p:nvSpPr>
            <p:cNvPr id="1090" name="모서리가 둥근 직사각형 1089"/>
            <p:cNvSpPr/>
            <p:nvPr/>
          </p:nvSpPr>
          <p:spPr>
            <a:xfrm>
              <a:off x="4717086" y="1897141"/>
              <a:ext cx="1961199" cy="1590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grpSp>
          <p:nvGrpSpPr>
            <p:cNvPr id="1091" name="그룹 1090"/>
            <p:cNvGrpSpPr/>
            <p:nvPr/>
          </p:nvGrpSpPr>
          <p:grpSpPr>
            <a:xfrm>
              <a:off x="5039527" y="2080178"/>
              <a:ext cx="1244875" cy="1191345"/>
              <a:chOff x="5767377" y="691126"/>
              <a:chExt cx="2221022" cy="2138135"/>
            </a:xfrm>
          </p:grpSpPr>
          <p:grpSp>
            <p:nvGrpSpPr>
              <p:cNvPr id="1092" name="그룹 1091"/>
              <p:cNvGrpSpPr/>
              <p:nvPr/>
            </p:nvGrpSpPr>
            <p:grpSpPr>
              <a:xfrm>
                <a:off x="5767377" y="691126"/>
                <a:ext cx="426089" cy="2138135"/>
                <a:chOff x="5059680" y="990037"/>
                <a:chExt cx="426089" cy="2138135"/>
              </a:xfrm>
            </p:grpSpPr>
            <p:sp>
              <p:nvSpPr>
                <p:cNvPr id="1117" name="타원 1116"/>
                <p:cNvSpPr/>
                <p:nvPr/>
              </p:nvSpPr>
              <p:spPr>
                <a:xfrm>
                  <a:off x="5059680" y="990037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1118" name="타원 1117"/>
                <p:cNvSpPr/>
                <p:nvPr/>
              </p:nvSpPr>
              <p:spPr>
                <a:xfrm>
                  <a:off x="5059680" y="1583833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1119" name="타원 1118"/>
                <p:cNvSpPr/>
                <p:nvPr/>
              </p:nvSpPr>
              <p:spPr>
                <a:xfrm>
                  <a:off x="5059680" y="2177631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1120" name="타원 1119"/>
                <p:cNvSpPr/>
                <p:nvPr/>
              </p:nvSpPr>
              <p:spPr>
                <a:xfrm>
                  <a:off x="5059680" y="2771428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</p:grpSp>
          <p:grpSp>
            <p:nvGrpSpPr>
              <p:cNvPr id="1093" name="그룹 1092"/>
              <p:cNvGrpSpPr/>
              <p:nvPr/>
            </p:nvGrpSpPr>
            <p:grpSpPr>
              <a:xfrm>
                <a:off x="6664844" y="975606"/>
                <a:ext cx="426089" cy="1544338"/>
                <a:chOff x="5984240" y="1274517"/>
                <a:chExt cx="426089" cy="1544338"/>
              </a:xfrm>
            </p:grpSpPr>
            <p:sp>
              <p:nvSpPr>
                <p:cNvPr id="1114" name="타원 1113"/>
                <p:cNvSpPr/>
                <p:nvPr/>
              </p:nvSpPr>
              <p:spPr>
                <a:xfrm>
                  <a:off x="5984240" y="1274517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1115" name="타원 1114"/>
                <p:cNvSpPr/>
                <p:nvPr/>
              </p:nvSpPr>
              <p:spPr>
                <a:xfrm>
                  <a:off x="5984240" y="1868314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1116" name="타원 1115"/>
                <p:cNvSpPr/>
                <p:nvPr/>
              </p:nvSpPr>
              <p:spPr>
                <a:xfrm>
                  <a:off x="5984240" y="2462111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</p:grpSp>
          <p:grpSp>
            <p:nvGrpSpPr>
              <p:cNvPr id="1094" name="그룹 1093"/>
              <p:cNvGrpSpPr/>
              <p:nvPr/>
            </p:nvGrpSpPr>
            <p:grpSpPr>
              <a:xfrm>
                <a:off x="7562310" y="1284923"/>
                <a:ext cx="426089" cy="950541"/>
                <a:chOff x="6827520" y="1583834"/>
                <a:chExt cx="426089" cy="950541"/>
              </a:xfrm>
            </p:grpSpPr>
            <p:sp>
              <p:nvSpPr>
                <p:cNvPr id="1112" name="타원 1111"/>
                <p:cNvSpPr/>
                <p:nvPr/>
              </p:nvSpPr>
              <p:spPr>
                <a:xfrm>
                  <a:off x="6827520" y="1583834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  <p:sp>
              <p:nvSpPr>
                <p:cNvPr id="1113" name="타원 1112"/>
                <p:cNvSpPr/>
                <p:nvPr/>
              </p:nvSpPr>
              <p:spPr>
                <a:xfrm>
                  <a:off x="6827520" y="2177631"/>
                  <a:ext cx="426089" cy="356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13"/>
                </a:p>
              </p:txBody>
            </p:sp>
          </p:grpSp>
          <p:cxnSp>
            <p:nvCxnSpPr>
              <p:cNvPr id="1095" name="직선 화살표 연결선 1094"/>
              <p:cNvCxnSpPr>
                <a:stCxn id="1117" idx="6"/>
              </p:cNvCxnSpPr>
              <p:nvPr/>
            </p:nvCxnSpPr>
            <p:spPr>
              <a:xfrm>
                <a:off x="6193466" y="869498"/>
                <a:ext cx="471377" cy="351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직선 화살표 연결선 1095"/>
              <p:cNvCxnSpPr>
                <a:stCxn id="1117" idx="6"/>
                <a:endCxn id="1115" idx="2"/>
              </p:cNvCxnSpPr>
              <p:nvPr/>
            </p:nvCxnSpPr>
            <p:spPr>
              <a:xfrm>
                <a:off x="6193466" y="869498"/>
                <a:ext cx="471378" cy="878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직선 화살표 연결선 1096"/>
              <p:cNvCxnSpPr>
                <a:stCxn id="1117" idx="6"/>
              </p:cNvCxnSpPr>
              <p:nvPr/>
            </p:nvCxnSpPr>
            <p:spPr>
              <a:xfrm>
                <a:off x="6193466" y="869498"/>
                <a:ext cx="498894" cy="1503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직선 화살표 연결선 1097"/>
              <p:cNvCxnSpPr/>
              <p:nvPr/>
            </p:nvCxnSpPr>
            <p:spPr>
              <a:xfrm>
                <a:off x="6163935" y="1470791"/>
                <a:ext cx="500907" cy="3190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직선 화살표 연결선 1098"/>
              <p:cNvCxnSpPr>
                <a:stCxn id="1118" idx="6"/>
              </p:cNvCxnSpPr>
              <p:nvPr/>
            </p:nvCxnSpPr>
            <p:spPr>
              <a:xfrm>
                <a:off x="6193466" y="1463295"/>
                <a:ext cx="498894" cy="880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직선 화살표 연결선 1099"/>
              <p:cNvCxnSpPr>
                <a:stCxn id="1119" idx="6"/>
                <a:endCxn id="1114" idx="2"/>
              </p:cNvCxnSpPr>
              <p:nvPr/>
            </p:nvCxnSpPr>
            <p:spPr>
              <a:xfrm flipV="1">
                <a:off x="6193466" y="1153978"/>
                <a:ext cx="471378" cy="9031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직선 화살표 연결선 1100"/>
              <p:cNvCxnSpPr>
                <a:stCxn id="1119" idx="6"/>
                <a:endCxn id="1115" idx="2"/>
              </p:cNvCxnSpPr>
              <p:nvPr/>
            </p:nvCxnSpPr>
            <p:spPr>
              <a:xfrm flipV="1">
                <a:off x="6193466" y="1747774"/>
                <a:ext cx="471378" cy="309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직선 화살표 연결선 1101"/>
              <p:cNvCxnSpPr>
                <a:stCxn id="1119" idx="6"/>
                <a:endCxn id="1116" idx="2"/>
              </p:cNvCxnSpPr>
              <p:nvPr/>
            </p:nvCxnSpPr>
            <p:spPr>
              <a:xfrm>
                <a:off x="6193466" y="2057092"/>
                <a:ext cx="471378" cy="28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직선 화살표 연결선 1102"/>
              <p:cNvCxnSpPr>
                <a:stCxn id="1120" idx="6"/>
                <a:endCxn id="1116" idx="2"/>
              </p:cNvCxnSpPr>
              <p:nvPr/>
            </p:nvCxnSpPr>
            <p:spPr>
              <a:xfrm flipV="1">
                <a:off x="6193466" y="2341572"/>
                <a:ext cx="471378" cy="309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직선 화살표 연결선 1103"/>
              <p:cNvCxnSpPr>
                <a:stCxn id="1120" idx="6"/>
                <a:endCxn id="1115" idx="2"/>
              </p:cNvCxnSpPr>
              <p:nvPr/>
            </p:nvCxnSpPr>
            <p:spPr>
              <a:xfrm flipV="1">
                <a:off x="6193466" y="1747774"/>
                <a:ext cx="471378" cy="9031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직선 화살표 연결선 1104"/>
              <p:cNvCxnSpPr>
                <a:stCxn id="1120" idx="6"/>
                <a:endCxn id="1114" idx="2"/>
              </p:cNvCxnSpPr>
              <p:nvPr/>
            </p:nvCxnSpPr>
            <p:spPr>
              <a:xfrm flipV="1">
                <a:off x="6193466" y="1153978"/>
                <a:ext cx="471378" cy="1496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직선 화살표 연결선 1105"/>
              <p:cNvCxnSpPr>
                <a:stCxn id="1114" idx="6"/>
                <a:endCxn id="1112" idx="2"/>
              </p:cNvCxnSpPr>
              <p:nvPr/>
            </p:nvCxnSpPr>
            <p:spPr>
              <a:xfrm>
                <a:off x="7090933" y="1153978"/>
                <a:ext cx="471377" cy="3093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직선 화살표 연결선 1106"/>
              <p:cNvCxnSpPr>
                <a:stCxn id="1114" idx="6"/>
                <a:endCxn id="1113" idx="2"/>
              </p:cNvCxnSpPr>
              <p:nvPr/>
            </p:nvCxnSpPr>
            <p:spPr>
              <a:xfrm>
                <a:off x="7090933" y="1153978"/>
                <a:ext cx="471377" cy="9031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직선 화살표 연결선 1107"/>
              <p:cNvCxnSpPr/>
              <p:nvPr/>
            </p:nvCxnSpPr>
            <p:spPr>
              <a:xfrm>
                <a:off x="7061402" y="1747776"/>
                <a:ext cx="500908" cy="32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직선 화살표 연결선 1108"/>
              <p:cNvCxnSpPr>
                <a:stCxn id="1115" idx="6"/>
                <a:endCxn id="1112" idx="2"/>
              </p:cNvCxnSpPr>
              <p:nvPr/>
            </p:nvCxnSpPr>
            <p:spPr>
              <a:xfrm flipV="1">
                <a:off x="7090933" y="1463295"/>
                <a:ext cx="471377" cy="28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직선 화살표 연결선 1109"/>
              <p:cNvCxnSpPr>
                <a:stCxn id="1116" idx="6"/>
                <a:endCxn id="1113" idx="2"/>
              </p:cNvCxnSpPr>
              <p:nvPr/>
            </p:nvCxnSpPr>
            <p:spPr>
              <a:xfrm flipV="1">
                <a:off x="7090933" y="2057092"/>
                <a:ext cx="471377" cy="28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직선 화살표 연결선 1110"/>
              <p:cNvCxnSpPr>
                <a:endCxn id="1112" idx="2"/>
              </p:cNvCxnSpPr>
              <p:nvPr/>
            </p:nvCxnSpPr>
            <p:spPr>
              <a:xfrm flipV="1">
                <a:off x="7061402" y="1463295"/>
                <a:ext cx="500908" cy="9097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26" name="꺾인 연결선 1125"/>
          <p:cNvCxnSpPr>
            <a:endCxn id="997" idx="0"/>
          </p:cNvCxnSpPr>
          <p:nvPr/>
        </p:nvCxnSpPr>
        <p:spPr>
          <a:xfrm>
            <a:off x="8169199" y="5507447"/>
            <a:ext cx="911388" cy="2415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" name="꺾인 연결선 1127"/>
          <p:cNvCxnSpPr/>
          <p:nvPr/>
        </p:nvCxnSpPr>
        <p:spPr>
          <a:xfrm flipV="1">
            <a:off x="8169198" y="6122053"/>
            <a:ext cx="911388" cy="2415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9" name="TextBox 1128"/>
              <p:cNvSpPr txBox="1"/>
              <p:nvPr/>
            </p:nvSpPr>
            <p:spPr>
              <a:xfrm>
                <a:off x="7653416" y="6125939"/>
                <a:ext cx="698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29" name="TextBox 1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16" y="6125939"/>
                <a:ext cx="698417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0" name="TextBox 1129"/>
          <p:cNvSpPr txBox="1"/>
          <p:nvPr/>
        </p:nvSpPr>
        <p:spPr>
          <a:xfrm>
            <a:off x="2479846" y="6244387"/>
            <a:ext cx="5173570" cy="523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1" name="TextBox 1130"/>
              <p:cNvSpPr txBox="1"/>
              <p:nvPr/>
            </p:nvSpPr>
            <p:spPr>
              <a:xfrm>
                <a:off x="8561001" y="5931565"/>
                <a:ext cx="3567108" cy="83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altLang="ko-KR" sz="1600" b="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/>
                  <a:t>           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손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/>
                  <a:t> 가중치</a:t>
                </a:r>
              </a:p>
            </p:txBody>
          </p:sp>
        </mc:Choice>
        <mc:Fallback xmlns="">
          <p:sp>
            <p:nvSpPr>
              <p:cNvPr id="1131" name="TextBox 1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001" y="5931565"/>
                <a:ext cx="3567108" cy="839461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9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6" y="108066"/>
            <a:ext cx="561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Proposed </a:t>
            </a:r>
            <a:r>
              <a:rPr lang="en-US" altLang="ko-KR" sz="2400" b="1" dirty="0" smtClean="0"/>
              <a:t>Method - Non NN</a:t>
            </a:r>
            <a:endParaRPr lang="ko-KR" altLang="en-US" sz="2400" b="1" dirty="0"/>
          </a:p>
        </p:txBody>
      </p:sp>
      <p:cxnSp>
        <p:nvCxnSpPr>
          <p:cNvPr id="947" name="직선 화살표 연결선 946"/>
          <p:cNvCxnSpPr/>
          <p:nvPr/>
        </p:nvCxnSpPr>
        <p:spPr>
          <a:xfrm>
            <a:off x="3980846" y="2703536"/>
            <a:ext cx="749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9" name="표 9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2505" y="1598655"/>
              <a:ext cx="413952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2701647799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03157101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25799249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88804208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46002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323591871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205720389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52794366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31588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163036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06651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1272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440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9" name="표 9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2505" y="1598655"/>
              <a:ext cx="413952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2701647799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03157101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25799249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888042087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460025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323591871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205720389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52794366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1515" r="-7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76" t="-1515" r="-6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76" t="-1515" r="-5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76" t="-1515" r="-4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76" t="-1515" r="-3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176" t="-1515" r="-2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176" t="-1515" r="-1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176" t="-1515" r="-2353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31588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163036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06651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1272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4400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0" name="표 94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717" y="4400364"/>
              <a:ext cx="206976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381186973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407531036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3492621604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043864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𝒃𝒂𝒔𝒊𝒄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72360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621728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33212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5767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176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0" name="표 94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717" y="4400364"/>
              <a:ext cx="2069760" cy="18835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440">
                      <a:extLst>
                        <a:ext uri="{9D8B030D-6E8A-4147-A177-3AD203B41FA5}">
                          <a16:colId xmlns:a16="http://schemas.microsoft.com/office/drawing/2014/main" val="381186973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4075310360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3492621604"/>
                        </a:ext>
                      </a:extLst>
                    </a:gridCol>
                    <a:gridCol w="517440">
                      <a:extLst>
                        <a:ext uri="{9D8B030D-6E8A-4147-A177-3AD203B41FA5}">
                          <a16:colId xmlns:a16="http://schemas.microsoft.com/office/drawing/2014/main" val="1936043864"/>
                        </a:ext>
                      </a:extLst>
                    </a:gridCol>
                  </a:tblGrid>
                  <a:tr h="4015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1515" r="-30352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515" r="-200000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53" t="-1515" r="-102353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353" t="-1515" r="-2353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723604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621728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33212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57673"/>
                      </a:ext>
                    </a:extLst>
                  </a:tr>
                  <a:tr h="3704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/>
                        </a:p>
                      </a:txBody>
                      <a:tcPr marL="100441" marR="100441" marT="50221" marB="5022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1763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51" name="왼쪽 중괄호 950"/>
          <p:cNvSpPr/>
          <p:nvPr/>
        </p:nvSpPr>
        <p:spPr>
          <a:xfrm rot="5400000">
            <a:off x="962004" y="511226"/>
            <a:ext cx="271990" cy="16498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952" name="왼쪽 중괄호 951"/>
          <p:cNvSpPr/>
          <p:nvPr/>
        </p:nvSpPr>
        <p:spPr>
          <a:xfrm rot="5400000">
            <a:off x="3037431" y="511225"/>
            <a:ext cx="271990" cy="16498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953" name="왼쪽 중괄호 952"/>
          <p:cNvSpPr/>
          <p:nvPr/>
        </p:nvSpPr>
        <p:spPr>
          <a:xfrm rot="5400000">
            <a:off x="1056602" y="3325983"/>
            <a:ext cx="271990" cy="16498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13"/>
          </a:p>
        </p:txBody>
      </p:sp>
      <p:sp>
        <p:nvSpPr>
          <p:cNvPr id="954" name="직사각형 953"/>
          <p:cNvSpPr/>
          <p:nvPr/>
        </p:nvSpPr>
        <p:spPr>
          <a:xfrm>
            <a:off x="0" y="863639"/>
            <a:ext cx="2252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공통 검사항목</a:t>
            </a:r>
            <a:endParaRPr lang="ko-KR" altLang="en-US" sz="1400" b="1" dirty="0"/>
          </a:p>
        </p:txBody>
      </p:sp>
      <p:sp>
        <p:nvSpPr>
          <p:cNvPr id="955" name="직사각형 954"/>
          <p:cNvSpPr/>
          <p:nvPr/>
        </p:nvSpPr>
        <p:spPr>
          <a:xfrm>
            <a:off x="-330304" y="3707151"/>
            <a:ext cx="3045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공통 검사항목</a:t>
            </a:r>
            <a:endParaRPr lang="ko-KR" altLang="en-US" sz="1400" b="1" dirty="0"/>
          </a:p>
        </p:txBody>
      </p:sp>
      <p:sp>
        <p:nvSpPr>
          <p:cNvPr id="956" name="직사각형 955"/>
          <p:cNvSpPr/>
          <p:nvPr/>
        </p:nvSpPr>
        <p:spPr>
          <a:xfrm>
            <a:off x="1855536" y="869108"/>
            <a:ext cx="2635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고비용 검사항목</a:t>
            </a:r>
            <a:endParaRPr lang="ko-KR" altLang="en-US" sz="1400" b="1" dirty="0"/>
          </a:p>
        </p:txBody>
      </p:sp>
      <p:cxnSp>
        <p:nvCxnSpPr>
          <p:cNvPr id="957" name="직선 화살표 연결선 956"/>
          <p:cNvCxnSpPr>
            <a:stCxn id="950" idx="3"/>
          </p:cNvCxnSpPr>
          <p:nvPr/>
        </p:nvCxnSpPr>
        <p:spPr>
          <a:xfrm>
            <a:off x="2227477" y="5342135"/>
            <a:ext cx="932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727792" y="1909876"/>
            <a:ext cx="1962000" cy="1591200"/>
            <a:chOff x="4727792" y="1909876"/>
            <a:chExt cx="1962000" cy="15912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27792" y="1909876"/>
              <a:ext cx="1962000" cy="1591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sp>
          <p:nvSpPr>
            <p:cNvPr id="96" name="타원 95"/>
            <p:cNvSpPr/>
            <p:nvPr/>
          </p:nvSpPr>
          <p:spPr>
            <a:xfrm>
              <a:off x="5428651" y="2012116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5617110" y="2149523"/>
              <a:ext cx="114563" cy="150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rot="4020000">
              <a:off x="5343688" y="2136920"/>
              <a:ext cx="93672" cy="184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5708791" y="2277660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0" name="직선 화살표 연결선 99"/>
            <p:cNvCxnSpPr>
              <a:stCxn id="99" idx="3"/>
              <a:endCxn id="106" idx="0"/>
            </p:cNvCxnSpPr>
            <p:nvPr/>
          </p:nvCxnSpPr>
          <p:spPr>
            <a:xfrm flipH="1">
              <a:off x="5683122" y="2420135"/>
              <a:ext cx="56829" cy="152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5144818" y="2277660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H="1">
              <a:off x="5044263" y="2422051"/>
              <a:ext cx="124857" cy="145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/>
            <p:cNvSpPr/>
            <p:nvPr/>
          </p:nvSpPr>
          <p:spPr>
            <a:xfrm>
              <a:off x="4911462" y="2567147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4" name="직선 화살표 연결선 103"/>
            <p:cNvCxnSpPr>
              <a:stCxn id="99" idx="5"/>
            </p:cNvCxnSpPr>
            <p:nvPr/>
          </p:nvCxnSpPr>
          <p:spPr>
            <a:xfrm>
              <a:off x="5890401" y="2420135"/>
              <a:ext cx="103926" cy="14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5295550" y="2568555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5576737" y="2572346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5944703" y="2552564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>
              <a:off x="5331336" y="2404509"/>
              <a:ext cx="79303" cy="1731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직선 화살표 연결선 108"/>
            <p:cNvCxnSpPr>
              <a:stCxn id="105" idx="4"/>
              <a:endCxn id="110" idx="0"/>
            </p:cNvCxnSpPr>
            <p:nvPr/>
          </p:nvCxnSpPr>
          <p:spPr>
            <a:xfrm flipH="1">
              <a:off x="5321568" y="2735476"/>
              <a:ext cx="80366" cy="146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>
              <a:off x="5215183" y="2882456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 flipH="1">
              <a:off x="5119035" y="3040247"/>
              <a:ext cx="124857" cy="145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타원 111"/>
            <p:cNvSpPr/>
            <p:nvPr/>
          </p:nvSpPr>
          <p:spPr>
            <a:xfrm>
              <a:off x="4989304" y="3186488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5395610" y="3206444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>
              <a:off x="5390529" y="3030954"/>
              <a:ext cx="79302" cy="173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6140243" y="2683546"/>
              <a:ext cx="103926" cy="14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 flipH="1">
              <a:off x="5911159" y="2690989"/>
              <a:ext cx="50896" cy="168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6193662" y="2823920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5784016" y="2860357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157035" y="4502454"/>
            <a:ext cx="1962000" cy="1591200"/>
            <a:chOff x="4727792" y="1909876"/>
            <a:chExt cx="1962000" cy="15912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727792" y="1909876"/>
              <a:ext cx="1962000" cy="1591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5428651" y="2012116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>
              <a:off x="5617110" y="2149523"/>
              <a:ext cx="114563" cy="150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 rot="4020000">
              <a:off x="5343688" y="2136920"/>
              <a:ext cx="93672" cy="184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5708791" y="2277660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6" name="직선 화살표 연결선 125"/>
            <p:cNvCxnSpPr>
              <a:stCxn id="125" idx="3"/>
              <a:endCxn id="132" idx="0"/>
            </p:cNvCxnSpPr>
            <p:nvPr/>
          </p:nvCxnSpPr>
          <p:spPr>
            <a:xfrm flipH="1">
              <a:off x="5683122" y="2420135"/>
              <a:ext cx="56829" cy="152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/>
            <p:cNvSpPr/>
            <p:nvPr/>
          </p:nvSpPr>
          <p:spPr>
            <a:xfrm>
              <a:off x="5144818" y="2277660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 flipH="1">
              <a:off x="5044263" y="2422051"/>
              <a:ext cx="124857" cy="145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4911462" y="2567147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30" name="직선 화살표 연결선 129"/>
            <p:cNvCxnSpPr>
              <a:stCxn id="125" idx="5"/>
            </p:cNvCxnSpPr>
            <p:nvPr/>
          </p:nvCxnSpPr>
          <p:spPr>
            <a:xfrm>
              <a:off x="5890401" y="2420135"/>
              <a:ext cx="103926" cy="14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5295550" y="2568555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5576737" y="2572346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5944703" y="2552564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5331336" y="2404509"/>
              <a:ext cx="79303" cy="1731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직선 화살표 연결선 134"/>
            <p:cNvCxnSpPr>
              <a:stCxn id="131" idx="4"/>
              <a:endCxn id="136" idx="0"/>
            </p:cNvCxnSpPr>
            <p:nvPr/>
          </p:nvCxnSpPr>
          <p:spPr>
            <a:xfrm flipH="1">
              <a:off x="5321568" y="2735476"/>
              <a:ext cx="80366" cy="146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5215183" y="2882456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 flipH="1">
              <a:off x="5119035" y="3040247"/>
              <a:ext cx="124857" cy="145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/>
            <p:cNvSpPr/>
            <p:nvPr/>
          </p:nvSpPr>
          <p:spPr>
            <a:xfrm>
              <a:off x="4989304" y="3186488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9" name="타원 138"/>
            <p:cNvSpPr/>
            <p:nvPr/>
          </p:nvSpPr>
          <p:spPr>
            <a:xfrm>
              <a:off x="5395610" y="3206444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40" name="직선 화살표 연결선 139"/>
            <p:cNvCxnSpPr/>
            <p:nvPr/>
          </p:nvCxnSpPr>
          <p:spPr>
            <a:xfrm>
              <a:off x="5390529" y="3030954"/>
              <a:ext cx="79302" cy="173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/>
            <p:nvPr/>
          </p:nvCxnSpPr>
          <p:spPr>
            <a:xfrm>
              <a:off x="6140243" y="2683546"/>
              <a:ext cx="103926" cy="14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H="1">
              <a:off x="5911159" y="2690989"/>
              <a:ext cx="50896" cy="168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/>
            <p:cNvSpPr/>
            <p:nvPr/>
          </p:nvSpPr>
          <p:spPr>
            <a:xfrm>
              <a:off x="6193662" y="2823920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5784016" y="2860357"/>
              <a:ext cx="212769" cy="1669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13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80342" y="6158703"/>
            <a:ext cx="211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Regressor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6689792" y="2734068"/>
            <a:ext cx="749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673412" y="2219776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ko-KR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</m:sSub>
                    </m:oMath>
                  </m:oMathPara>
                </a14:m>
                <a:endParaRPr lang="ko-KR" altLang="en-US" b="1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12" y="2219776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/>
          <p:cNvCxnSpPr/>
          <p:nvPr/>
        </p:nvCxnSpPr>
        <p:spPr>
          <a:xfrm flipV="1">
            <a:off x="5108990" y="5342135"/>
            <a:ext cx="2488843" cy="1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379842" y="4866857"/>
                <a:ext cx="10903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𝒃𝒂𝒔𝒊𝒄</m:t>
                          </m:r>
                        </m:sub>
                      </m:sSub>
                    </m:oMath>
                  </m:oMathPara>
                </a14:m>
                <a:endParaRPr lang="ko-KR" altLang="en-US" sz="1600" b="1" i="1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42" y="4866857"/>
                <a:ext cx="1090321" cy="58477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꺾인 연결선 152"/>
          <p:cNvCxnSpPr/>
          <p:nvPr/>
        </p:nvCxnSpPr>
        <p:spPr>
          <a:xfrm rot="16200000" flipH="1">
            <a:off x="7928939" y="2833238"/>
            <a:ext cx="865954" cy="749520"/>
          </a:xfrm>
          <a:prstGeom prst="bentConnector3">
            <a:avLst>
              <a:gd name="adj1" fmla="val -2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endCxn id="163" idx="2"/>
          </p:cNvCxnSpPr>
          <p:nvPr/>
        </p:nvCxnSpPr>
        <p:spPr>
          <a:xfrm rot="5400000" flipH="1" flipV="1">
            <a:off x="7853937" y="4484861"/>
            <a:ext cx="1263479" cy="502000"/>
          </a:xfrm>
          <a:prstGeom prst="bentConnector3">
            <a:avLst>
              <a:gd name="adj1" fmla="val -13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모서리가 둥근 직사각형 162"/>
              <p:cNvSpPr/>
              <p:nvPr/>
            </p:nvSpPr>
            <p:spPr>
              <a:xfrm>
                <a:off x="8221985" y="3729749"/>
                <a:ext cx="1029382" cy="3743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sub>
                      </m:sSub>
                    </m:oMath>
                  </m:oMathPara>
                </a14:m>
                <a:endParaRPr lang="ko-KR" altLang="en-US" sz="1318" b="1" dirty="0"/>
              </a:p>
            </p:txBody>
          </p:sp>
        </mc:Choice>
        <mc:Fallback xmlns="">
          <p:sp>
            <p:nvSpPr>
              <p:cNvPr id="163" name="모서리가 둥근 직사각형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85" y="3729749"/>
                <a:ext cx="1029382" cy="374372"/>
              </a:xfrm>
              <a:prstGeom prst="round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380547" y="5867030"/>
                <a:ext cx="3191578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𝒃𝒂𝒔𝒊𝒄</m:t>
                                  </m:r>
                                </m:sub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𝒂𝒅𝒗</m:t>
                                  </m:r>
                                </m:sub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47" y="5867030"/>
                <a:ext cx="3191578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734689" y="6080293"/>
                <a:ext cx="2892650" cy="471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:  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총</m:t>
                    </m:r>
                  </m:oMath>
                </a14:m>
                <a:r>
                  <a:rPr lang="en-US" altLang="ko-KR" sz="1600" dirty="0" smtClean="0"/>
                  <a:t> training sample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갯수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689" y="6080293"/>
                <a:ext cx="2892650" cy="471091"/>
              </a:xfrm>
              <a:prstGeom prst="rect">
                <a:avLst/>
              </a:prstGeom>
              <a:blipFill>
                <a:blip r:embed="rId8"/>
                <a:stretch>
                  <a:fillRect r="-42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11966</TotalTime>
  <Words>1318</Words>
  <Application>Microsoft Office PowerPoint</Application>
  <PresentationFormat>와이드스크린</PresentationFormat>
  <Paragraphs>356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1330</cp:revision>
  <dcterms:created xsi:type="dcterms:W3CDTF">2023-09-20T19:54:02Z</dcterms:created>
  <dcterms:modified xsi:type="dcterms:W3CDTF">2024-04-14T18:12:17Z</dcterms:modified>
</cp:coreProperties>
</file>