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9" r:id="rId4"/>
    <p:sldId id="258" r:id="rId5"/>
    <p:sldId id="286" r:id="rId6"/>
    <p:sldId id="287" r:id="rId7"/>
    <p:sldId id="270" r:id="rId8"/>
    <p:sldId id="267" r:id="rId9"/>
    <p:sldId id="268" r:id="rId10"/>
    <p:sldId id="272" r:id="rId11"/>
    <p:sldId id="274" r:id="rId12"/>
    <p:sldId id="275" r:id="rId13"/>
    <p:sldId id="273" r:id="rId14"/>
    <p:sldId id="276" r:id="rId15"/>
    <p:sldId id="277" r:id="rId16"/>
    <p:sldId id="278" r:id="rId17"/>
    <p:sldId id="280" r:id="rId18"/>
    <p:sldId id="281" r:id="rId19"/>
    <p:sldId id="283" r:id="rId20"/>
    <p:sldId id="282" r:id="rId21"/>
    <p:sldId id="284" r:id="rId22"/>
    <p:sldId id="285" r:id="rId23"/>
    <p:sldId id="288" r:id="rId24"/>
    <p:sldId id="289" r:id="rId25"/>
    <p:sldId id="290" r:id="rId26"/>
    <p:sldId id="26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7E7"/>
    <a:srgbClr val="25364F"/>
    <a:srgbClr val="92D050"/>
    <a:srgbClr val="FAC4BE"/>
    <a:srgbClr val="ADE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83825-EB84-4A47-A047-DC10B964E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058DB2-DBBD-4286-A148-F0C5689A3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FCF00-B711-4762-9005-637E886E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B5BA-CAA0-49F5-B055-4120FDFF03AA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D47682-1F82-4F0E-9183-56CA80C8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F01F3-E8AD-4519-9686-A9C83AD7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AEB1-FF6C-43AD-A17C-36EDAADA5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78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B1A21-6C26-400D-8C1C-733A79BE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3349E0-11D6-41DD-862B-9A0157B8A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C0814C-8EFD-46CB-8D83-93A8F9C3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B5BA-CAA0-49F5-B055-4120FDFF03AA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4483D1-D100-4E88-8112-4763ABC1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ED93CD-4B51-4CA5-AD23-0FBEE923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AEB1-FF6C-43AD-A17C-36EDAADA5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72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AD1C19-9089-47BC-AC8C-EAD9755E1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90A6C0-F555-4198-AB26-A42A64427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399EF-795A-44C2-95F5-9F358D75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B5BA-CAA0-49F5-B055-4120FDFF03AA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6E2AE4-6DBB-4898-AB0D-DE985B84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A30D83-CD16-471D-8C15-D618F7BA8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AEB1-FF6C-43AD-A17C-36EDAADA5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39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C4C47-FCE6-419A-97E2-E443DD10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5BDF29-FEAE-4E3E-A668-BA323A455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DD1B7-41E6-41E3-9BAC-DCDC5EBA4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B5BA-CAA0-49F5-B055-4120FDFF03AA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7EABD-6AF3-437D-8DD3-EE891C7F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4415AB-454D-4CA4-BD26-7B0EFA6F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AEB1-FF6C-43AD-A17C-36EDAADA5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43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4F380-2B0B-49CD-9DC5-CBE7CE60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E02EA5-4187-4106-9B87-8FF5D4A49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5D602-A24F-49D7-BB4E-6F5A8317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B5BA-CAA0-49F5-B055-4120FDFF03AA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C41BCE-3241-4070-B0F4-A0E13BB3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E2404-EB4C-43A7-BDF1-A09586A4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AEB1-FF6C-43AD-A17C-36EDAADA5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84970-F904-4CC0-899A-9E7AD366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037D90-420B-4DB9-A1ED-E05B0CB93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B4AC9B-37A9-4C8B-848F-B0E24766A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57F9D2-73AA-47C4-96FB-459EC5218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B5BA-CAA0-49F5-B055-4120FDFF03AA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E98E25-9B2D-445B-93D8-8C96BDC9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E9A29B-7B77-4B12-8ABF-729CA24F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AEB1-FF6C-43AD-A17C-36EDAADA5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59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8FEEC-1E3B-4295-B045-22CF1A20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1868D1-747B-4474-851D-A4624C4CC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850755-A2FC-4254-8E7D-356145CEF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1B1803-A8EB-4F9B-9C43-561DB69E6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8C04D2-D1A4-4FEF-9CC3-D114C4371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D5E005-0244-476C-886D-A618C899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B5BA-CAA0-49F5-B055-4120FDFF03AA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52DF7A-25EA-41B1-91B9-B3798CB6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AE9047-8338-43CD-A37E-1ED6C9F9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AEB1-FF6C-43AD-A17C-36EDAADA5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82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A5C2B-08F9-4FF5-A1FD-207764F3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816D37-C15A-460E-A151-C259DAEF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B5BA-CAA0-49F5-B055-4120FDFF03AA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7546D2-4A96-4804-947A-3F27DB9C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D65EBA-EA32-4478-B635-BDB311BF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AEB1-FF6C-43AD-A17C-36EDAADA5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91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C162EC-6416-43F4-882C-18DC6F21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B5BA-CAA0-49F5-B055-4120FDFF03AA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7F6996-D1A9-4E4A-8F20-868658FD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3EF120-44CD-402A-A5BE-31DFF3122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AEB1-FF6C-43AD-A17C-36EDAADA5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44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53F40-86A4-4386-8653-F4112AC5B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5AD6E9-950A-4678-AFB2-91922A739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994AE-7690-41EB-AEB3-ECD60F71D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104754-1CA9-4976-9D51-D8342746D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B5BA-CAA0-49F5-B055-4120FDFF03AA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894EE6-899F-46EA-8D21-CF7180BB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8BD2C3-C7CE-4E5E-96D3-565F369A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AEB1-FF6C-43AD-A17C-36EDAADA5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9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287C6-C4E3-41BC-B101-65C86C75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9F7231-2B65-4DE0-8A44-3F1886878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B01CC1-0632-4621-8AA5-F41AA1D13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67D980-5679-4945-A167-6396FE63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B5BA-CAA0-49F5-B055-4120FDFF03AA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E7F4EB-C079-40C1-9AC4-754D6DA5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1150BE-5530-4239-B01A-0858E4DF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AEB1-FF6C-43AD-A17C-36EDAADA5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36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C78426-F481-42D7-AF8A-F2DD501C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4FE7FA-9879-4126-A391-815D348B8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D4C7E-0289-4AA5-8C63-EAB7A4D09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DB5BA-CAA0-49F5-B055-4120FDFF03AA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49644-00B4-4556-95DD-2DA07C963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A9A37C-FC3C-4472-92F0-95B79EAD1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DAEB1-FF6C-43AD-A17C-36EDAADA5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09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735797-4042-46E2-84FD-663ED7BF47A6}"/>
              </a:ext>
            </a:extLst>
          </p:cNvPr>
          <p:cNvSpPr/>
          <p:nvPr/>
        </p:nvSpPr>
        <p:spPr>
          <a:xfrm>
            <a:off x="-1" y="36706"/>
            <a:ext cx="12192001" cy="6858000"/>
          </a:xfrm>
          <a:prstGeom prst="rect">
            <a:avLst/>
          </a:prstGeom>
          <a:solidFill>
            <a:srgbClr val="2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09C75E-48CC-4E14-94D2-AD9888C5CADC}"/>
              </a:ext>
            </a:extLst>
          </p:cNvPr>
          <p:cNvSpPr txBox="1"/>
          <p:nvPr/>
        </p:nvSpPr>
        <p:spPr>
          <a:xfrm>
            <a:off x="2333480" y="2608190"/>
            <a:ext cx="70262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150" dirty="0" err="1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용해탱크</a:t>
            </a:r>
            <a:r>
              <a:rPr lang="ko-KR" altLang="en-US" sz="4000" spc="-15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제조 데이터를 이용한 </a:t>
            </a:r>
            <a:endParaRPr lang="en-US" altLang="ko-KR" sz="4000" spc="-15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ctr"/>
            <a:r>
              <a:rPr lang="ko-KR" altLang="en-US" sz="4000" spc="-15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용해 품질 분류기 모델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66167" y="5494713"/>
            <a:ext cx="302583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데이터사이언스학과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허준봉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04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675872" y="2262321"/>
            <a:ext cx="1790535" cy="896515"/>
          </a:xfrm>
          <a:prstGeom prst="rect">
            <a:avLst/>
          </a:prstGeom>
          <a:solidFill>
            <a:srgbClr val="25364F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9BAF69-6E50-4E42-907F-B9750EAA2EAB}"/>
              </a:ext>
            </a:extLst>
          </p:cNvPr>
          <p:cNvSpPr/>
          <p:nvPr/>
        </p:nvSpPr>
        <p:spPr>
          <a:xfrm>
            <a:off x="3695700" y="0"/>
            <a:ext cx="84963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735797-4042-46E2-84FD-663ED7BF47A6}"/>
              </a:ext>
            </a:extLst>
          </p:cNvPr>
          <p:cNvSpPr/>
          <p:nvPr/>
        </p:nvSpPr>
        <p:spPr>
          <a:xfrm>
            <a:off x="-1" y="0"/>
            <a:ext cx="4124325" cy="6858000"/>
          </a:xfrm>
          <a:prstGeom prst="rect">
            <a:avLst/>
          </a:prstGeom>
          <a:solidFill>
            <a:srgbClr val="2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995011-67F4-4B76-8C64-6D6C7A61B679}"/>
              </a:ext>
            </a:extLst>
          </p:cNvPr>
          <p:cNvSpPr/>
          <p:nvPr/>
        </p:nvSpPr>
        <p:spPr>
          <a:xfrm>
            <a:off x="247650" y="166775"/>
            <a:ext cx="11706225" cy="64103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18B080A-AADB-4C72-971C-4D6C4A447704}"/>
              </a:ext>
            </a:extLst>
          </p:cNvPr>
          <p:cNvSpPr/>
          <p:nvPr/>
        </p:nvSpPr>
        <p:spPr>
          <a:xfrm>
            <a:off x="400050" y="320675"/>
            <a:ext cx="123825" cy="123825"/>
          </a:xfrm>
          <a:prstGeom prst="ellipse">
            <a:avLst/>
          </a:prstGeom>
          <a:solidFill>
            <a:srgbClr val="2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B564FB-B877-4EA3-AA13-2A11D4E5D06A}"/>
              </a:ext>
            </a:extLst>
          </p:cNvPr>
          <p:cNvSpPr txBox="1"/>
          <p:nvPr/>
        </p:nvSpPr>
        <p:spPr>
          <a:xfrm>
            <a:off x="533400" y="354012"/>
            <a:ext cx="490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49C0456-FBD5-405A-BCB0-9BCAE9F0E59B}"/>
              </a:ext>
            </a:extLst>
          </p:cNvPr>
          <p:cNvCxnSpPr>
            <a:cxnSpLocks/>
          </p:cNvCxnSpPr>
          <p:nvPr/>
        </p:nvCxnSpPr>
        <p:spPr>
          <a:xfrm>
            <a:off x="429079" y="778329"/>
            <a:ext cx="1126762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84400" y="378349"/>
            <a:ext cx="339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 전처리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57304" y="25051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208016"/>
              </p:ext>
            </p:extLst>
          </p:nvPr>
        </p:nvGraphicFramePr>
        <p:xfrm>
          <a:off x="1681414" y="2012400"/>
          <a:ext cx="40285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714">
                  <a:extLst>
                    <a:ext uri="{9D8B030D-6E8A-4147-A177-3AD203B41FA5}">
                      <a16:colId xmlns:a16="http://schemas.microsoft.com/office/drawing/2014/main" val="3840149557"/>
                    </a:ext>
                  </a:extLst>
                </a:gridCol>
                <a:gridCol w="1342857">
                  <a:extLst>
                    <a:ext uri="{9D8B030D-6E8A-4147-A177-3AD203B41FA5}">
                      <a16:colId xmlns:a16="http://schemas.microsoft.com/office/drawing/2014/main" val="1679460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84447"/>
                  </a:ext>
                </a:extLst>
              </a:tr>
            </a:tbl>
          </a:graphicData>
        </a:graphic>
      </p:graphicFrame>
      <p:sp>
        <p:nvSpPr>
          <p:cNvPr id="38" name="왼쪽 중괄호 37"/>
          <p:cNvSpPr/>
          <p:nvPr/>
        </p:nvSpPr>
        <p:spPr>
          <a:xfrm rot="16200000" flipH="1">
            <a:off x="2757445" y="377592"/>
            <a:ext cx="437032" cy="2651227"/>
          </a:xfrm>
          <a:prstGeom prst="lef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왼쪽 중괄호 38"/>
          <p:cNvSpPr/>
          <p:nvPr/>
        </p:nvSpPr>
        <p:spPr>
          <a:xfrm rot="16200000" flipH="1">
            <a:off x="4761118" y="1024739"/>
            <a:ext cx="437032" cy="1347442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364065" y="1098576"/>
            <a:ext cx="2377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Training data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521265" y="1083186"/>
            <a:ext cx="2377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Test data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639656" y="2036089"/>
            <a:ext cx="1162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70%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895097" y="2060146"/>
            <a:ext cx="1162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30%</a:t>
            </a:r>
            <a:endParaRPr lang="ko-KR" altLang="en-US" sz="1400" dirty="0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610906"/>
              </p:ext>
            </p:extLst>
          </p:nvPr>
        </p:nvGraphicFramePr>
        <p:xfrm>
          <a:off x="1744838" y="3697410"/>
          <a:ext cx="26811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226">
                  <a:extLst>
                    <a:ext uri="{9D8B030D-6E8A-4147-A177-3AD203B41FA5}">
                      <a16:colId xmlns:a16="http://schemas.microsoft.com/office/drawing/2014/main" val="3840149557"/>
                    </a:ext>
                  </a:extLst>
                </a:gridCol>
                <a:gridCol w="536226">
                  <a:extLst>
                    <a:ext uri="{9D8B030D-6E8A-4147-A177-3AD203B41FA5}">
                      <a16:colId xmlns:a16="http://schemas.microsoft.com/office/drawing/2014/main" val="2094446977"/>
                    </a:ext>
                  </a:extLst>
                </a:gridCol>
                <a:gridCol w="536225">
                  <a:extLst>
                    <a:ext uri="{9D8B030D-6E8A-4147-A177-3AD203B41FA5}">
                      <a16:colId xmlns:a16="http://schemas.microsoft.com/office/drawing/2014/main" val="874580016"/>
                    </a:ext>
                  </a:extLst>
                </a:gridCol>
                <a:gridCol w="536226">
                  <a:extLst>
                    <a:ext uri="{9D8B030D-6E8A-4147-A177-3AD203B41FA5}">
                      <a16:colId xmlns:a16="http://schemas.microsoft.com/office/drawing/2014/main" val="3145733179"/>
                    </a:ext>
                  </a:extLst>
                </a:gridCol>
                <a:gridCol w="536226">
                  <a:extLst>
                    <a:ext uri="{9D8B030D-6E8A-4147-A177-3AD203B41FA5}">
                      <a16:colId xmlns:a16="http://schemas.microsoft.com/office/drawing/2014/main" val="2037236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AC4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AC4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AC4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AC4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84447"/>
                  </a:ext>
                </a:extLst>
              </a:tr>
            </a:tbl>
          </a:graphicData>
        </a:graphic>
      </p:graphicFrame>
      <p:sp>
        <p:nvSpPr>
          <p:cNvPr id="45" name="아래쪽 화살표 44"/>
          <p:cNvSpPr/>
          <p:nvPr/>
        </p:nvSpPr>
        <p:spPr>
          <a:xfrm>
            <a:off x="4200680" y="2577923"/>
            <a:ext cx="211772" cy="400830"/>
          </a:xfrm>
          <a:prstGeom prst="downArrow">
            <a:avLst/>
          </a:prstGeom>
          <a:solidFill>
            <a:srgbClr val="B4C7E7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왼쪽 중괄호 45"/>
          <p:cNvSpPr/>
          <p:nvPr/>
        </p:nvSpPr>
        <p:spPr>
          <a:xfrm rot="5400000">
            <a:off x="1863057" y="3191066"/>
            <a:ext cx="317315" cy="476423"/>
          </a:xfrm>
          <a:prstGeom prst="leftBrace">
            <a:avLst>
              <a:gd name="adj1" fmla="val 42902"/>
              <a:gd name="adj2" fmla="val 511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왼쪽 중괄호 46"/>
          <p:cNvSpPr/>
          <p:nvPr/>
        </p:nvSpPr>
        <p:spPr>
          <a:xfrm rot="5400000">
            <a:off x="3192521" y="2356168"/>
            <a:ext cx="317315" cy="2146217"/>
          </a:xfrm>
          <a:prstGeom prst="leftBrace">
            <a:avLst>
              <a:gd name="adj1" fmla="val 42902"/>
              <a:gd name="adj2" fmla="val 511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571139" y="3059084"/>
            <a:ext cx="155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681846" y="2883764"/>
            <a:ext cx="1706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Training data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654410" y="3158836"/>
            <a:ext cx="62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623367" y="2899302"/>
            <a:ext cx="9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Val data</a:t>
            </a:r>
            <a:endParaRPr lang="ko-KR" altLang="en-US" sz="1400" b="1" dirty="0"/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457982"/>
              </p:ext>
            </p:extLst>
          </p:nvPr>
        </p:nvGraphicFramePr>
        <p:xfrm>
          <a:off x="1739660" y="4256940"/>
          <a:ext cx="26811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226">
                  <a:extLst>
                    <a:ext uri="{9D8B030D-6E8A-4147-A177-3AD203B41FA5}">
                      <a16:colId xmlns:a16="http://schemas.microsoft.com/office/drawing/2014/main" val="3840149557"/>
                    </a:ext>
                  </a:extLst>
                </a:gridCol>
                <a:gridCol w="536226">
                  <a:extLst>
                    <a:ext uri="{9D8B030D-6E8A-4147-A177-3AD203B41FA5}">
                      <a16:colId xmlns:a16="http://schemas.microsoft.com/office/drawing/2014/main" val="2094446977"/>
                    </a:ext>
                  </a:extLst>
                </a:gridCol>
                <a:gridCol w="536225">
                  <a:extLst>
                    <a:ext uri="{9D8B030D-6E8A-4147-A177-3AD203B41FA5}">
                      <a16:colId xmlns:a16="http://schemas.microsoft.com/office/drawing/2014/main" val="874580016"/>
                    </a:ext>
                  </a:extLst>
                </a:gridCol>
                <a:gridCol w="536226">
                  <a:extLst>
                    <a:ext uri="{9D8B030D-6E8A-4147-A177-3AD203B41FA5}">
                      <a16:colId xmlns:a16="http://schemas.microsoft.com/office/drawing/2014/main" val="3145733179"/>
                    </a:ext>
                  </a:extLst>
                </a:gridCol>
                <a:gridCol w="536226">
                  <a:extLst>
                    <a:ext uri="{9D8B030D-6E8A-4147-A177-3AD203B41FA5}">
                      <a16:colId xmlns:a16="http://schemas.microsoft.com/office/drawing/2014/main" val="2037236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AC4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AC4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AC4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AC4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84447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08565"/>
              </p:ext>
            </p:extLst>
          </p:nvPr>
        </p:nvGraphicFramePr>
        <p:xfrm>
          <a:off x="1739660" y="4818772"/>
          <a:ext cx="26811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226">
                  <a:extLst>
                    <a:ext uri="{9D8B030D-6E8A-4147-A177-3AD203B41FA5}">
                      <a16:colId xmlns:a16="http://schemas.microsoft.com/office/drawing/2014/main" val="3840149557"/>
                    </a:ext>
                  </a:extLst>
                </a:gridCol>
                <a:gridCol w="536226">
                  <a:extLst>
                    <a:ext uri="{9D8B030D-6E8A-4147-A177-3AD203B41FA5}">
                      <a16:colId xmlns:a16="http://schemas.microsoft.com/office/drawing/2014/main" val="2094446977"/>
                    </a:ext>
                  </a:extLst>
                </a:gridCol>
                <a:gridCol w="536225">
                  <a:extLst>
                    <a:ext uri="{9D8B030D-6E8A-4147-A177-3AD203B41FA5}">
                      <a16:colId xmlns:a16="http://schemas.microsoft.com/office/drawing/2014/main" val="874580016"/>
                    </a:ext>
                  </a:extLst>
                </a:gridCol>
                <a:gridCol w="536226">
                  <a:extLst>
                    <a:ext uri="{9D8B030D-6E8A-4147-A177-3AD203B41FA5}">
                      <a16:colId xmlns:a16="http://schemas.microsoft.com/office/drawing/2014/main" val="3145733179"/>
                    </a:ext>
                  </a:extLst>
                </a:gridCol>
                <a:gridCol w="536226">
                  <a:extLst>
                    <a:ext uri="{9D8B030D-6E8A-4147-A177-3AD203B41FA5}">
                      <a16:colId xmlns:a16="http://schemas.microsoft.com/office/drawing/2014/main" val="2037236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AC4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AC4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AC4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AC4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84447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231928"/>
              </p:ext>
            </p:extLst>
          </p:nvPr>
        </p:nvGraphicFramePr>
        <p:xfrm>
          <a:off x="1739660" y="5356387"/>
          <a:ext cx="26811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226">
                  <a:extLst>
                    <a:ext uri="{9D8B030D-6E8A-4147-A177-3AD203B41FA5}">
                      <a16:colId xmlns:a16="http://schemas.microsoft.com/office/drawing/2014/main" val="3840149557"/>
                    </a:ext>
                  </a:extLst>
                </a:gridCol>
                <a:gridCol w="536226">
                  <a:extLst>
                    <a:ext uri="{9D8B030D-6E8A-4147-A177-3AD203B41FA5}">
                      <a16:colId xmlns:a16="http://schemas.microsoft.com/office/drawing/2014/main" val="2094446977"/>
                    </a:ext>
                  </a:extLst>
                </a:gridCol>
                <a:gridCol w="536225">
                  <a:extLst>
                    <a:ext uri="{9D8B030D-6E8A-4147-A177-3AD203B41FA5}">
                      <a16:colId xmlns:a16="http://schemas.microsoft.com/office/drawing/2014/main" val="874580016"/>
                    </a:ext>
                  </a:extLst>
                </a:gridCol>
                <a:gridCol w="536226">
                  <a:extLst>
                    <a:ext uri="{9D8B030D-6E8A-4147-A177-3AD203B41FA5}">
                      <a16:colId xmlns:a16="http://schemas.microsoft.com/office/drawing/2014/main" val="3145733179"/>
                    </a:ext>
                  </a:extLst>
                </a:gridCol>
                <a:gridCol w="536226">
                  <a:extLst>
                    <a:ext uri="{9D8B030D-6E8A-4147-A177-3AD203B41FA5}">
                      <a16:colId xmlns:a16="http://schemas.microsoft.com/office/drawing/2014/main" val="2037236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AC4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AC4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AC4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AC4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84447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970012"/>
              </p:ext>
            </p:extLst>
          </p:nvPr>
        </p:nvGraphicFramePr>
        <p:xfrm>
          <a:off x="1731323" y="5966743"/>
          <a:ext cx="26811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226">
                  <a:extLst>
                    <a:ext uri="{9D8B030D-6E8A-4147-A177-3AD203B41FA5}">
                      <a16:colId xmlns:a16="http://schemas.microsoft.com/office/drawing/2014/main" val="3840149557"/>
                    </a:ext>
                  </a:extLst>
                </a:gridCol>
                <a:gridCol w="536226">
                  <a:extLst>
                    <a:ext uri="{9D8B030D-6E8A-4147-A177-3AD203B41FA5}">
                      <a16:colId xmlns:a16="http://schemas.microsoft.com/office/drawing/2014/main" val="2094446977"/>
                    </a:ext>
                  </a:extLst>
                </a:gridCol>
                <a:gridCol w="536225">
                  <a:extLst>
                    <a:ext uri="{9D8B030D-6E8A-4147-A177-3AD203B41FA5}">
                      <a16:colId xmlns:a16="http://schemas.microsoft.com/office/drawing/2014/main" val="874580016"/>
                    </a:ext>
                  </a:extLst>
                </a:gridCol>
                <a:gridCol w="536226">
                  <a:extLst>
                    <a:ext uri="{9D8B030D-6E8A-4147-A177-3AD203B41FA5}">
                      <a16:colId xmlns:a16="http://schemas.microsoft.com/office/drawing/2014/main" val="3145733179"/>
                    </a:ext>
                  </a:extLst>
                </a:gridCol>
                <a:gridCol w="536226">
                  <a:extLst>
                    <a:ext uri="{9D8B030D-6E8A-4147-A177-3AD203B41FA5}">
                      <a16:colId xmlns:a16="http://schemas.microsoft.com/office/drawing/2014/main" val="2037236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AC4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AC4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AC4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AC4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84447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2967644" y="1609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32708" y="1112159"/>
            <a:ext cx="4696691" cy="5384116"/>
          </a:xfrm>
          <a:prstGeom prst="rect">
            <a:avLst/>
          </a:prstGeom>
          <a:noFill/>
          <a:ln w="28575">
            <a:solidFill>
              <a:srgbClr val="25364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69677" y="1098576"/>
            <a:ext cx="5276948" cy="5367050"/>
          </a:xfrm>
          <a:prstGeom prst="rect">
            <a:avLst/>
          </a:prstGeom>
          <a:noFill/>
          <a:ln w="28575">
            <a:solidFill>
              <a:srgbClr val="25364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51728" y="2554330"/>
            <a:ext cx="47798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     교차 검증은 </a:t>
            </a:r>
            <a:r>
              <a:rPr lang="en-US" altLang="ko-KR" sz="1400" dirty="0"/>
              <a:t>Overfitting</a:t>
            </a:r>
            <a:r>
              <a:rPr lang="ko-KR" altLang="en-US" sz="1400" dirty="0"/>
              <a:t>을 줄이기 위한 작업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   전체 데이터를 </a:t>
            </a:r>
            <a:r>
              <a:rPr lang="en-US" altLang="ko-KR" sz="1400" dirty="0"/>
              <a:t>Training data</a:t>
            </a:r>
            <a:r>
              <a:rPr lang="ko-KR" altLang="en-US" sz="1400" dirty="0"/>
              <a:t>와 </a:t>
            </a:r>
            <a:r>
              <a:rPr lang="en-US" altLang="ko-KR" sz="1400" dirty="0"/>
              <a:t>Test data</a:t>
            </a:r>
            <a:r>
              <a:rPr lang="ko-KR" altLang="en-US" sz="1400" dirty="0"/>
              <a:t>로 나눈 다음         </a:t>
            </a:r>
            <a:endParaRPr lang="en-US" altLang="ko-KR" sz="1400" dirty="0"/>
          </a:p>
          <a:p>
            <a:r>
              <a:rPr lang="en-US" altLang="ko-KR" sz="1400" dirty="0"/>
              <a:t>       Training data</a:t>
            </a:r>
            <a:r>
              <a:rPr lang="ko-KR" altLang="en-US" sz="1400" dirty="0"/>
              <a:t>를 </a:t>
            </a:r>
            <a:r>
              <a:rPr lang="en-US" altLang="ko-KR" sz="1400" dirty="0"/>
              <a:t>Training data</a:t>
            </a:r>
            <a:r>
              <a:rPr lang="ko-KR" altLang="en-US" sz="1400" dirty="0"/>
              <a:t>와 </a:t>
            </a:r>
            <a:r>
              <a:rPr lang="en-US" altLang="ko-KR" sz="1400" dirty="0"/>
              <a:t>Validation data</a:t>
            </a:r>
            <a:r>
              <a:rPr lang="ko-KR" altLang="en-US" sz="1400" dirty="0"/>
              <a:t>로  </a:t>
            </a:r>
            <a:endParaRPr lang="en-US" altLang="ko-KR" sz="1400" dirty="0"/>
          </a:p>
          <a:p>
            <a:r>
              <a:rPr lang="en-US" altLang="ko-KR" sz="1400" dirty="0"/>
              <a:t>                              </a:t>
            </a:r>
            <a:r>
              <a:rPr lang="ko-KR" altLang="en-US" sz="1400" dirty="0"/>
              <a:t>나누었습니다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     5</a:t>
            </a:r>
            <a:r>
              <a:rPr lang="ko-KR" altLang="en-US" sz="1400" dirty="0"/>
              <a:t>개의 데이터 </a:t>
            </a:r>
            <a:r>
              <a:rPr lang="ko-KR" altLang="en-US" sz="1400" dirty="0" err="1"/>
              <a:t>폴드</a:t>
            </a:r>
            <a:r>
              <a:rPr lang="ko-KR" altLang="en-US" sz="1400" dirty="0"/>
              <a:t> 세트를 만들어서 </a:t>
            </a:r>
            <a:endParaRPr lang="en-US" altLang="ko-KR" sz="1400" dirty="0"/>
          </a:p>
          <a:p>
            <a:r>
              <a:rPr lang="ko-KR" altLang="en-US" sz="1400" dirty="0"/>
              <a:t>       학습과 검증을 위한 데이터 세트로 변경하면서 </a:t>
            </a:r>
            <a:endParaRPr lang="en-US" altLang="ko-KR" sz="1400" dirty="0"/>
          </a:p>
          <a:p>
            <a:r>
              <a:rPr lang="en-US" altLang="ko-KR" sz="1400" dirty="0"/>
              <a:t>5</a:t>
            </a:r>
            <a:r>
              <a:rPr lang="ko-KR" altLang="en-US" sz="1400" dirty="0"/>
              <a:t>번 평가를 수행한 뒤</a:t>
            </a:r>
            <a:r>
              <a:rPr lang="en-US" altLang="ko-KR" sz="1400" dirty="0"/>
              <a:t>,</a:t>
            </a:r>
            <a:r>
              <a:rPr lang="ko-KR" altLang="en-US" sz="1400" dirty="0"/>
              <a:t> 이 </a:t>
            </a:r>
            <a:r>
              <a:rPr lang="en-US" altLang="ko-KR" sz="1400" dirty="0"/>
              <a:t>5</a:t>
            </a:r>
            <a:r>
              <a:rPr lang="ko-KR" altLang="en-US" sz="1400" dirty="0"/>
              <a:t>개의 평가를 평균한 결과를 </a:t>
            </a:r>
            <a:endParaRPr lang="en-US" altLang="ko-KR" sz="1400" dirty="0"/>
          </a:p>
          <a:p>
            <a:r>
              <a:rPr lang="ko-KR" altLang="en-US" sz="1400" dirty="0"/>
              <a:t>                  가지고 예측 성능을 평가함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8100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735797-4042-46E2-84FD-663ED7BF47A6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036616" y="3075709"/>
            <a:ext cx="6791499" cy="3325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53488" y="2630669"/>
            <a:ext cx="7099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INTRODUCTION DATA ANALYSIS TECHNIQUES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89412" y="3244334"/>
            <a:ext cx="568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데이터 분석기법 소개</a:t>
            </a:r>
          </a:p>
        </p:txBody>
      </p:sp>
    </p:spTree>
    <p:extLst>
      <p:ext uri="{BB962C8B-B14F-4D97-AF65-F5344CB8AC3E}">
        <p14:creationId xmlns:p14="http://schemas.microsoft.com/office/powerpoint/2010/main" val="3211977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675872" y="2262321"/>
            <a:ext cx="1790535" cy="896515"/>
          </a:xfrm>
          <a:prstGeom prst="rect">
            <a:avLst/>
          </a:prstGeom>
          <a:solidFill>
            <a:srgbClr val="25364F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9BAF69-6E50-4E42-907F-B9750EAA2EAB}"/>
              </a:ext>
            </a:extLst>
          </p:cNvPr>
          <p:cNvSpPr/>
          <p:nvPr/>
        </p:nvSpPr>
        <p:spPr>
          <a:xfrm>
            <a:off x="3695700" y="0"/>
            <a:ext cx="84963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735797-4042-46E2-84FD-663ED7BF47A6}"/>
              </a:ext>
            </a:extLst>
          </p:cNvPr>
          <p:cNvSpPr/>
          <p:nvPr/>
        </p:nvSpPr>
        <p:spPr>
          <a:xfrm>
            <a:off x="-1" y="0"/>
            <a:ext cx="4124325" cy="6858000"/>
          </a:xfrm>
          <a:prstGeom prst="rect">
            <a:avLst/>
          </a:prstGeom>
          <a:solidFill>
            <a:srgbClr val="2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995011-67F4-4B76-8C64-6D6C7A61B679}"/>
              </a:ext>
            </a:extLst>
          </p:cNvPr>
          <p:cNvSpPr/>
          <p:nvPr/>
        </p:nvSpPr>
        <p:spPr>
          <a:xfrm>
            <a:off x="247650" y="166775"/>
            <a:ext cx="11706225" cy="64103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18B080A-AADB-4C72-971C-4D6C4A447704}"/>
              </a:ext>
            </a:extLst>
          </p:cNvPr>
          <p:cNvSpPr/>
          <p:nvPr/>
        </p:nvSpPr>
        <p:spPr>
          <a:xfrm>
            <a:off x="400050" y="320675"/>
            <a:ext cx="123825" cy="123825"/>
          </a:xfrm>
          <a:prstGeom prst="ellipse">
            <a:avLst/>
          </a:prstGeom>
          <a:solidFill>
            <a:srgbClr val="2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B564FB-B877-4EA3-AA13-2A11D4E5D06A}"/>
              </a:ext>
            </a:extLst>
          </p:cNvPr>
          <p:cNvSpPr txBox="1"/>
          <p:nvPr/>
        </p:nvSpPr>
        <p:spPr>
          <a:xfrm>
            <a:off x="533400" y="354012"/>
            <a:ext cx="490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49C0456-FBD5-405A-BCB0-9BCAE9F0E59B}"/>
              </a:ext>
            </a:extLst>
          </p:cNvPr>
          <p:cNvCxnSpPr>
            <a:cxnSpLocks/>
          </p:cNvCxnSpPr>
          <p:nvPr/>
        </p:nvCxnSpPr>
        <p:spPr>
          <a:xfrm>
            <a:off x="429079" y="778329"/>
            <a:ext cx="1126762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84400" y="378349"/>
            <a:ext cx="339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 분석기법 소개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57304" y="25051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571139" y="3059084"/>
            <a:ext cx="155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67644" y="1609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1067827" y="1512916"/>
            <a:ext cx="9912444" cy="3832168"/>
            <a:chOff x="1067827" y="1512916"/>
            <a:chExt cx="9912444" cy="3832168"/>
          </a:xfrm>
        </p:grpSpPr>
        <p:sp>
          <p:nvSpPr>
            <p:cNvPr id="57" name="TextBox 56"/>
            <p:cNvSpPr txBox="1"/>
            <p:nvPr/>
          </p:nvSpPr>
          <p:spPr>
            <a:xfrm>
              <a:off x="1067827" y="1512916"/>
              <a:ext cx="3304148" cy="3832168"/>
            </a:xfrm>
            <a:prstGeom prst="rect">
              <a:avLst/>
            </a:prstGeom>
            <a:noFill/>
            <a:ln w="28575">
              <a:solidFill>
                <a:srgbClr val="25364F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371975" y="1512916"/>
              <a:ext cx="3304148" cy="3832168"/>
            </a:xfrm>
            <a:prstGeom prst="rect">
              <a:avLst/>
            </a:prstGeom>
            <a:noFill/>
            <a:ln w="28575">
              <a:solidFill>
                <a:srgbClr val="25364F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676123" y="1512916"/>
              <a:ext cx="3304148" cy="3832168"/>
            </a:xfrm>
            <a:prstGeom prst="rect">
              <a:avLst/>
            </a:prstGeom>
            <a:noFill/>
            <a:ln w="28575">
              <a:solidFill>
                <a:srgbClr val="25364F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cxnSp>
        <p:nvCxnSpPr>
          <p:cNvPr id="60" name="직선 연결선 59"/>
          <p:cNvCxnSpPr/>
          <p:nvPr/>
        </p:nvCxnSpPr>
        <p:spPr>
          <a:xfrm>
            <a:off x="1283974" y="1928803"/>
            <a:ext cx="2840350" cy="8382"/>
          </a:xfrm>
          <a:prstGeom prst="line">
            <a:avLst/>
          </a:prstGeom>
          <a:ln w="28575">
            <a:solidFill>
              <a:srgbClr val="253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542" y="3096311"/>
            <a:ext cx="2995099" cy="18764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12186" y="1598607"/>
            <a:ext cx="2330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Logistic Regression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01268" y="2214180"/>
            <a:ext cx="2892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종속변수가 범주형이면서 </a:t>
            </a:r>
            <a:r>
              <a:rPr lang="en-US" altLang="ko-KR" sz="1200" dirty="0"/>
              <a:t>0 </a:t>
            </a:r>
            <a:r>
              <a:rPr lang="ko-KR" altLang="en-US" sz="1200" dirty="0"/>
              <a:t>또는 </a:t>
            </a:r>
            <a:r>
              <a:rPr lang="en-US" altLang="ko-KR" sz="1200" dirty="0"/>
              <a:t>1</a:t>
            </a:r>
            <a:r>
              <a:rPr lang="ko-KR" altLang="en-US" sz="1200" dirty="0"/>
              <a:t>인 경우 사용하는 회귀분석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4667649" y="1939555"/>
            <a:ext cx="2840350" cy="8382"/>
          </a:xfrm>
          <a:prstGeom prst="line">
            <a:avLst/>
          </a:prstGeom>
          <a:ln w="28575">
            <a:solidFill>
              <a:srgbClr val="253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947199" y="1595317"/>
            <a:ext cx="2330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Decision Tree</a:t>
            </a:r>
            <a:endParaRPr lang="ko-KR" altLang="en-US" sz="1400" b="1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7905416" y="1920421"/>
            <a:ext cx="2840350" cy="8382"/>
          </a:xfrm>
          <a:prstGeom prst="line">
            <a:avLst/>
          </a:prstGeom>
          <a:ln w="28575">
            <a:solidFill>
              <a:srgbClr val="253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025547" y="1595316"/>
            <a:ext cx="2330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KNN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7839929" y="2201724"/>
            <a:ext cx="2892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k</a:t>
            </a:r>
            <a:r>
              <a:rPr lang="ko-KR" altLang="en-US" sz="1200" dirty="0"/>
              <a:t>개의 </a:t>
            </a:r>
            <a:r>
              <a:rPr lang="ko-KR" altLang="en-US" sz="1200" dirty="0" err="1"/>
              <a:t>최근접</a:t>
            </a:r>
            <a:r>
              <a:rPr lang="ko-KR" altLang="en-US" sz="1200" dirty="0"/>
              <a:t> 이웃 사이에서 가장 공통적인 항목에 할당되는 객체로 과반수 의결에 의해 분류된다</a:t>
            </a:r>
            <a:endParaRPr lang="ko-KR" altLang="en-US" sz="1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967" y="2848055"/>
            <a:ext cx="2582402" cy="229691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146132" y="2230299"/>
            <a:ext cx="2892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데이터를 분석하여 이들 사이에 존재하는 패턴을 예측 가능한 규칙들의 조합으로 나타내며</a:t>
            </a:r>
            <a:r>
              <a:rPr lang="en-US" altLang="ko-KR" sz="1200" dirty="0"/>
              <a:t>, </a:t>
            </a:r>
            <a:r>
              <a:rPr lang="ko-KR" altLang="en-US" sz="1200" dirty="0"/>
              <a:t>그 모양이 ‘</a:t>
            </a:r>
            <a:r>
              <a:rPr lang="ko-KR" altLang="en-US" sz="1200" dirty="0" err="1"/>
              <a:t>나무’와</a:t>
            </a:r>
            <a:r>
              <a:rPr lang="ko-KR" altLang="en-US" sz="1200" dirty="0"/>
              <a:t> 같다</a:t>
            </a:r>
            <a:r>
              <a:rPr lang="en-US" altLang="ko-KR" sz="1200" dirty="0"/>
              <a:t>.</a:t>
            </a:r>
            <a:endParaRPr lang="ko-KR" altLang="en-US" sz="7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215" y="3142590"/>
            <a:ext cx="2740746" cy="211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99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675872" y="2262321"/>
            <a:ext cx="1790535" cy="896515"/>
          </a:xfrm>
          <a:prstGeom prst="rect">
            <a:avLst/>
          </a:prstGeom>
          <a:solidFill>
            <a:srgbClr val="25364F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9BAF69-6E50-4E42-907F-B9750EAA2EAB}"/>
              </a:ext>
            </a:extLst>
          </p:cNvPr>
          <p:cNvSpPr/>
          <p:nvPr/>
        </p:nvSpPr>
        <p:spPr>
          <a:xfrm>
            <a:off x="3695700" y="0"/>
            <a:ext cx="84963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735797-4042-46E2-84FD-663ED7BF47A6}"/>
              </a:ext>
            </a:extLst>
          </p:cNvPr>
          <p:cNvSpPr/>
          <p:nvPr/>
        </p:nvSpPr>
        <p:spPr>
          <a:xfrm>
            <a:off x="-1" y="0"/>
            <a:ext cx="4124325" cy="6858000"/>
          </a:xfrm>
          <a:prstGeom prst="rect">
            <a:avLst/>
          </a:prstGeom>
          <a:solidFill>
            <a:srgbClr val="2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995011-67F4-4B76-8C64-6D6C7A61B679}"/>
              </a:ext>
            </a:extLst>
          </p:cNvPr>
          <p:cNvSpPr/>
          <p:nvPr/>
        </p:nvSpPr>
        <p:spPr>
          <a:xfrm>
            <a:off x="247650" y="166775"/>
            <a:ext cx="11706225" cy="64103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18B080A-AADB-4C72-971C-4D6C4A447704}"/>
              </a:ext>
            </a:extLst>
          </p:cNvPr>
          <p:cNvSpPr/>
          <p:nvPr/>
        </p:nvSpPr>
        <p:spPr>
          <a:xfrm>
            <a:off x="400050" y="320675"/>
            <a:ext cx="123825" cy="123825"/>
          </a:xfrm>
          <a:prstGeom prst="ellipse">
            <a:avLst/>
          </a:prstGeom>
          <a:solidFill>
            <a:srgbClr val="2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B564FB-B877-4EA3-AA13-2A11D4E5D06A}"/>
              </a:ext>
            </a:extLst>
          </p:cNvPr>
          <p:cNvSpPr txBox="1"/>
          <p:nvPr/>
        </p:nvSpPr>
        <p:spPr>
          <a:xfrm>
            <a:off x="533400" y="354012"/>
            <a:ext cx="490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49C0456-FBD5-405A-BCB0-9BCAE9F0E59B}"/>
              </a:ext>
            </a:extLst>
          </p:cNvPr>
          <p:cNvCxnSpPr>
            <a:cxnSpLocks/>
          </p:cNvCxnSpPr>
          <p:nvPr/>
        </p:nvCxnSpPr>
        <p:spPr>
          <a:xfrm>
            <a:off x="429079" y="778329"/>
            <a:ext cx="1126762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84400" y="378349"/>
            <a:ext cx="339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 분석기법 소개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57304" y="25051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571139" y="3059084"/>
            <a:ext cx="155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67644" y="1609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1067827" y="1512916"/>
            <a:ext cx="9912444" cy="3832168"/>
            <a:chOff x="1067827" y="1512916"/>
            <a:chExt cx="9912444" cy="3832168"/>
          </a:xfrm>
        </p:grpSpPr>
        <p:sp>
          <p:nvSpPr>
            <p:cNvPr id="57" name="TextBox 56"/>
            <p:cNvSpPr txBox="1"/>
            <p:nvPr/>
          </p:nvSpPr>
          <p:spPr>
            <a:xfrm>
              <a:off x="1067827" y="1512916"/>
              <a:ext cx="3304148" cy="3832168"/>
            </a:xfrm>
            <a:prstGeom prst="rect">
              <a:avLst/>
            </a:prstGeom>
            <a:noFill/>
            <a:ln w="28575">
              <a:solidFill>
                <a:srgbClr val="25364F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371975" y="1512916"/>
              <a:ext cx="3304148" cy="3832168"/>
            </a:xfrm>
            <a:prstGeom prst="rect">
              <a:avLst/>
            </a:prstGeom>
            <a:noFill/>
            <a:ln w="28575">
              <a:solidFill>
                <a:srgbClr val="25364F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676123" y="1512916"/>
              <a:ext cx="3304148" cy="3832168"/>
            </a:xfrm>
            <a:prstGeom prst="rect">
              <a:avLst/>
            </a:prstGeom>
            <a:noFill/>
            <a:ln w="28575">
              <a:solidFill>
                <a:srgbClr val="25364F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cxnSp>
        <p:nvCxnSpPr>
          <p:cNvPr id="60" name="직선 연결선 59"/>
          <p:cNvCxnSpPr/>
          <p:nvPr/>
        </p:nvCxnSpPr>
        <p:spPr>
          <a:xfrm>
            <a:off x="1283974" y="1928803"/>
            <a:ext cx="2840350" cy="8382"/>
          </a:xfrm>
          <a:prstGeom prst="line">
            <a:avLst/>
          </a:prstGeom>
          <a:ln w="28575">
            <a:solidFill>
              <a:srgbClr val="253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12186" y="1598607"/>
            <a:ext cx="2330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Random Forest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01268" y="2214180"/>
            <a:ext cx="2892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Bagging</a:t>
            </a:r>
            <a:r>
              <a:rPr lang="ko-KR" altLang="en-US" sz="1200" dirty="0"/>
              <a:t>을 사용하여 의사결정나무 여러 개를 훈련시켜 결과를 예측하는 모형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cxnSp>
        <p:nvCxnSpPr>
          <p:cNvPr id="61" name="직선 연결선 60"/>
          <p:cNvCxnSpPr/>
          <p:nvPr/>
        </p:nvCxnSpPr>
        <p:spPr>
          <a:xfrm>
            <a:off x="4667649" y="1939555"/>
            <a:ext cx="2840350" cy="8382"/>
          </a:xfrm>
          <a:prstGeom prst="line">
            <a:avLst/>
          </a:prstGeom>
          <a:ln w="28575">
            <a:solidFill>
              <a:srgbClr val="253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606134" y="1615142"/>
            <a:ext cx="2330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Soft Voting Classifier</a:t>
            </a:r>
          </a:p>
        </p:txBody>
      </p:sp>
      <p:cxnSp>
        <p:nvCxnSpPr>
          <p:cNvPr id="63" name="직선 연결선 62"/>
          <p:cNvCxnSpPr/>
          <p:nvPr/>
        </p:nvCxnSpPr>
        <p:spPr>
          <a:xfrm>
            <a:off x="7905416" y="1920421"/>
            <a:ext cx="2840350" cy="8382"/>
          </a:xfrm>
          <a:prstGeom prst="line">
            <a:avLst/>
          </a:prstGeom>
          <a:ln w="28575">
            <a:solidFill>
              <a:srgbClr val="253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726924" y="1595316"/>
            <a:ext cx="2330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Boosting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7839929" y="2201724"/>
            <a:ext cx="2892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가중치를 활용하여 </a:t>
            </a:r>
            <a:r>
              <a:rPr lang="ko-KR" altLang="en-US" sz="1200" dirty="0" err="1"/>
              <a:t>약분류기를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강분류기로</a:t>
            </a:r>
            <a:r>
              <a:rPr lang="ko-KR" altLang="en-US" sz="1200" dirty="0"/>
              <a:t> 만드는 모형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1146132" y="2230299"/>
            <a:ext cx="2892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여러 </a:t>
            </a:r>
            <a:r>
              <a:rPr lang="ko-KR" altLang="en-US" sz="1200" dirty="0" err="1"/>
              <a:t>분류기들의</a:t>
            </a:r>
            <a:r>
              <a:rPr lang="ko-KR" altLang="en-US" sz="1200" dirty="0"/>
              <a:t> 예측 결과 값에 대한 확률을 평균하여 최종 결과를 내리는 모델</a:t>
            </a:r>
            <a:endParaRPr lang="ko-KR" altLang="en-US" sz="7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099" y="3102681"/>
            <a:ext cx="2958087" cy="186832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559" y="3127937"/>
            <a:ext cx="3152238" cy="156907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1" t="6302" r="12067" b="4756"/>
          <a:stretch/>
        </p:blipFill>
        <p:spPr>
          <a:xfrm>
            <a:off x="1413732" y="2952162"/>
            <a:ext cx="2357653" cy="231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13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675872" y="2262321"/>
            <a:ext cx="1790535" cy="896515"/>
          </a:xfrm>
          <a:prstGeom prst="rect">
            <a:avLst/>
          </a:prstGeom>
          <a:solidFill>
            <a:srgbClr val="25364F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9BAF69-6E50-4E42-907F-B9750EAA2EAB}"/>
              </a:ext>
            </a:extLst>
          </p:cNvPr>
          <p:cNvSpPr/>
          <p:nvPr/>
        </p:nvSpPr>
        <p:spPr>
          <a:xfrm>
            <a:off x="3695700" y="0"/>
            <a:ext cx="84963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735797-4042-46E2-84FD-663ED7BF47A6}"/>
              </a:ext>
            </a:extLst>
          </p:cNvPr>
          <p:cNvSpPr/>
          <p:nvPr/>
        </p:nvSpPr>
        <p:spPr>
          <a:xfrm>
            <a:off x="-1" y="0"/>
            <a:ext cx="4124325" cy="6858000"/>
          </a:xfrm>
          <a:prstGeom prst="rect">
            <a:avLst/>
          </a:prstGeom>
          <a:solidFill>
            <a:srgbClr val="2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995011-67F4-4B76-8C64-6D6C7A61B679}"/>
              </a:ext>
            </a:extLst>
          </p:cNvPr>
          <p:cNvSpPr/>
          <p:nvPr/>
        </p:nvSpPr>
        <p:spPr>
          <a:xfrm>
            <a:off x="247650" y="166775"/>
            <a:ext cx="11706225" cy="64103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18B080A-AADB-4C72-971C-4D6C4A447704}"/>
              </a:ext>
            </a:extLst>
          </p:cNvPr>
          <p:cNvSpPr/>
          <p:nvPr/>
        </p:nvSpPr>
        <p:spPr>
          <a:xfrm>
            <a:off x="400050" y="320675"/>
            <a:ext cx="123825" cy="123825"/>
          </a:xfrm>
          <a:prstGeom prst="ellipse">
            <a:avLst/>
          </a:prstGeom>
          <a:solidFill>
            <a:srgbClr val="2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B564FB-B877-4EA3-AA13-2A11D4E5D06A}"/>
              </a:ext>
            </a:extLst>
          </p:cNvPr>
          <p:cNvSpPr txBox="1"/>
          <p:nvPr/>
        </p:nvSpPr>
        <p:spPr>
          <a:xfrm>
            <a:off x="533400" y="354012"/>
            <a:ext cx="490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49C0456-FBD5-405A-BCB0-9BCAE9F0E59B}"/>
              </a:ext>
            </a:extLst>
          </p:cNvPr>
          <p:cNvCxnSpPr>
            <a:cxnSpLocks/>
          </p:cNvCxnSpPr>
          <p:nvPr/>
        </p:nvCxnSpPr>
        <p:spPr>
          <a:xfrm>
            <a:off x="429079" y="778329"/>
            <a:ext cx="1126762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84400" y="378349"/>
            <a:ext cx="339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 분석기법 소개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57304" y="25051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571139" y="3059084"/>
            <a:ext cx="155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67644" y="1609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1767" y="1009425"/>
            <a:ext cx="271026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TabNet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5015"/>
          <a:stretch/>
        </p:blipFill>
        <p:spPr>
          <a:xfrm>
            <a:off x="2401786" y="2417223"/>
            <a:ext cx="6972300" cy="40906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90356" y="6018415"/>
            <a:ext cx="3024101" cy="407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0620" y="1460351"/>
            <a:ext cx="6605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변수 선택을 위한 마스크가 네트워크에 추가된 모델 해석이 용이한 </a:t>
            </a:r>
            <a:r>
              <a:rPr lang="ko-KR" altLang="en-US" sz="1200" dirty="0" err="1"/>
              <a:t>딥러닝</a:t>
            </a:r>
            <a:r>
              <a:rPr lang="ko-KR" altLang="en-US" sz="1200" dirty="0"/>
              <a:t> 모델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변수를 선택하는 </a:t>
            </a:r>
            <a:r>
              <a:rPr lang="en-US" altLang="ko-KR" sz="1200" dirty="0"/>
              <a:t>attentive transformer </a:t>
            </a:r>
            <a:r>
              <a:rPr lang="ko-KR" altLang="en-US" sz="1200" dirty="0"/>
              <a:t>블록을 반복 통과할 때 마다 이미 선택한 변수가 중복 선택되지 않도록 </a:t>
            </a:r>
            <a:r>
              <a:rPr lang="en-US" altLang="ko-KR" sz="1200" dirty="0" err="1"/>
              <a:t>sparkmax</a:t>
            </a:r>
            <a:r>
              <a:rPr lang="en-US" altLang="ko-KR" sz="1200" dirty="0"/>
              <a:t> </a:t>
            </a:r>
            <a:r>
              <a:rPr lang="ko-KR" altLang="en-US" sz="1200" dirty="0"/>
              <a:t>함수와 </a:t>
            </a:r>
            <a:r>
              <a:rPr lang="en-US" altLang="ko-KR" sz="1200" dirty="0"/>
              <a:t>prior scales</a:t>
            </a:r>
            <a:r>
              <a:rPr lang="ko-KR" altLang="en-US" sz="1200" dirty="0"/>
              <a:t>를 활용함</a:t>
            </a:r>
          </a:p>
        </p:txBody>
      </p:sp>
    </p:spTree>
    <p:extLst>
      <p:ext uri="{BB962C8B-B14F-4D97-AF65-F5344CB8AC3E}">
        <p14:creationId xmlns:p14="http://schemas.microsoft.com/office/powerpoint/2010/main" val="891997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735797-4042-46E2-84FD-663ED7BF47A6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036616" y="3075709"/>
            <a:ext cx="6791499" cy="3325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53488" y="2630669"/>
            <a:ext cx="7099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Basic </a:t>
            </a:r>
            <a:r>
              <a:rPr lang="ko-KR" altLang="en-US" sz="2400" b="1" dirty="0">
                <a:solidFill>
                  <a:schemeClr val="bg1"/>
                </a:solidFill>
              </a:rPr>
              <a:t>모델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89412" y="3244334"/>
            <a:ext cx="568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기본 모형 적합</a:t>
            </a:r>
          </a:p>
        </p:txBody>
      </p:sp>
    </p:spTree>
    <p:extLst>
      <p:ext uri="{BB962C8B-B14F-4D97-AF65-F5344CB8AC3E}">
        <p14:creationId xmlns:p14="http://schemas.microsoft.com/office/powerpoint/2010/main" val="120557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675872" y="2262321"/>
            <a:ext cx="1790535" cy="896515"/>
          </a:xfrm>
          <a:prstGeom prst="rect">
            <a:avLst/>
          </a:prstGeom>
          <a:solidFill>
            <a:srgbClr val="25364F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735797-4042-46E2-84FD-663ED7BF47A6}"/>
              </a:ext>
            </a:extLst>
          </p:cNvPr>
          <p:cNvSpPr/>
          <p:nvPr/>
        </p:nvSpPr>
        <p:spPr>
          <a:xfrm>
            <a:off x="-1" y="0"/>
            <a:ext cx="4124325" cy="6858000"/>
          </a:xfrm>
          <a:prstGeom prst="rect">
            <a:avLst/>
          </a:prstGeom>
          <a:solidFill>
            <a:srgbClr val="2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995011-67F4-4B76-8C64-6D6C7A61B679}"/>
              </a:ext>
            </a:extLst>
          </p:cNvPr>
          <p:cNvSpPr/>
          <p:nvPr/>
        </p:nvSpPr>
        <p:spPr>
          <a:xfrm>
            <a:off x="247650" y="166775"/>
            <a:ext cx="11706225" cy="64103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18B080A-AADB-4C72-971C-4D6C4A447704}"/>
              </a:ext>
            </a:extLst>
          </p:cNvPr>
          <p:cNvSpPr/>
          <p:nvPr/>
        </p:nvSpPr>
        <p:spPr>
          <a:xfrm>
            <a:off x="400050" y="320675"/>
            <a:ext cx="123825" cy="123825"/>
          </a:xfrm>
          <a:prstGeom prst="ellipse">
            <a:avLst/>
          </a:prstGeom>
          <a:solidFill>
            <a:srgbClr val="2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B564FB-B877-4EA3-AA13-2A11D4E5D06A}"/>
              </a:ext>
            </a:extLst>
          </p:cNvPr>
          <p:cNvSpPr txBox="1"/>
          <p:nvPr/>
        </p:nvSpPr>
        <p:spPr>
          <a:xfrm>
            <a:off x="533400" y="354012"/>
            <a:ext cx="490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49C0456-FBD5-405A-BCB0-9BCAE9F0E59B}"/>
              </a:ext>
            </a:extLst>
          </p:cNvPr>
          <p:cNvCxnSpPr>
            <a:cxnSpLocks/>
          </p:cNvCxnSpPr>
          <p:nvPr/>
        </p:nvCxnSpPr>
        <p:spPr>
          <a:xfrm>
            <a:off x="429079" y="778329"/>
            <a:ext cx="1126762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84400" y="378349"/>
            <a:ext cx="339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기본 모형 적합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57304" y="25051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571139" y="3059084"/>
            <a:ext cx="155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67644" y="1609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90356" y="6018415"/>
            <a:ext cx="3024101" cy="407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1506" y="905834"/>
            <a:ext cx="2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의사결정나무모형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47" y="2382058"/>
            <a:ext cx="6608742" cy="331301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93" y="1675178"/>
            <a:ext cx="6624484" cy="7034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2047" y="5243803"/>
            <a:ext cx="6615930" cy="195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789" y="1682369"/>
            <a:ext cx="4731860" cy="137671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976" y="3428416"/>
            <a:ext cx="4631901" cy="283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41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675872" y="2262321"/>
            <a:ext cx="1790535" cy="896515"/>
          </a:xfrm>
          <a:prstGeom prst="rect">
            <a:avLst/>
          </a:prstGeom>
          <a:solidFill>
            <a:srgbClr val="25364F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9BAF69-6E50-4E42-907F-B9750EAA2EAB}"/>
              </a:ext>
            </a:extLst>
          </p:cNvPr>
          <p:cNvSpPr/>
          <p:nvPr/>
        </p:nvSpPr>
        <p:spPr>
          <a:xfrm>
            <a:off x="3695700" y="0"/>
            <a:ext cx="84963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735797-4042-46E2-84FD-663ED7BF47A6}"/>
              </a:ext>
            </a:extLst>
          </p:cNvPr>
          <p:cNvSpPr/>
          <p:nvPr/>
        </p:nvSpPr>
        <p:spPr>
          <a:xfrm>
            <a:off x="-1" y="0"/>
            <a:ext cx="4124325" cy="6858000"/>
          </a:xfrm>
          <a:prstGeom prst="rect">
            <a:avLst/>
          </a:prstGeom>
          <a:solidFill>
            <a:srgbClr val="2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995011-67F4-4B76-8C64-6D6C7A61B679}"/>
              </a:ext>
            </a:extLst>
          </p:cNvPr>
          <p:cNvSpPr/>
          <p:nvPr/>
        </p:nvSpPr>
        <p:spPr>
          <a:xfrm>
            <a:off x="341798" y="223254"/>
            <a:ext cx="11706225" cy="64103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18B080A-AADB-4C72-971C-4D6C4A447704}"/>
              </a:ext>
            </a:extLst>
          </p:cNvPr>
          <p:cNvSpPr/>
          <p:nvPr/>
        </p:nvSpPr>
        <p:spPr>
          <a:xfrm>
            <a:off x="400050" y="320675"/>
            <a:ext cx="123825" cy="123825"/>
          </a:xfrm>
          <a:prstGeom prst="ellipse">
            <a:avLst/>
          </a:prstGeom>
          <a:solidFill>
            <a:srgbClr val="2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B564FB-B877-4EA3-AA13-2A11D4E5D06A}"/>
              </a:ext>
            </a:extLst>
          </p:cNvPr>
          <p:cNvSpPr txBox="1"/>
          <p:nvPr/>
        </p:nvSpPr>
        <p:spPr>
          <a:xfrm>
            <a:off x="533400" y="354012"/>
            <a:ext cx="490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49C0456-FBD5-405A-BCB0-9BCAE9F0E59B}"/>
              </a:ext>
            </a:extLst>
          </p:cNvPr>
          <p:cNvCxnSpPr>
            <a:cxnSpLocks/>
          </p:cNvCxnSpPr>
          <p:nvPr/>
        </p:nvCxnSpPr>
        <p:spPr>
          <a:xfrm>
            <a:off x="429079" y="778329"/>
            <a:ext cx="1126762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84400" y="378349"/>
            <a:ext cx="339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기본 모형 적합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57304" y="25051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571139" y="3059084"/>
            <a:ext cx="155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67644" y="1609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90356" y="6018415"/>
            <a:ext cx="3024101" cy="407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1506" y="905834"/>
            <a:ext cx="2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로지스틱</a:t>
            </a:r>
            <a:r>
              <a:rPr lang="ko-KR" altLang="en-US" b="1" dirty="0"/>
              <a:t> </a:t>
            </a:r>
            <a:r>
              <a:rPr lang="ko-KR" altLang="en-US" b="1" dirty="0" err="1"/>
              <a:t>회귀모형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80015" y="1639422"/>
            <a:ext cx="3068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C: </a:t>
            </a:r>
            <a:r>
              <a:rPr lang="ko-KR" altLang="en-US" sz="1400" b="1" dirty="0" err="1"/>
              <a:t>비용함수</a:t>
            </a:r>
            <a:endParaRPr lang="ko-KR" altLang="en-US" sz="14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2131820"/>
            <a:ext cx="6375602" cy="262926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41798" y="4426411"/>
            <a:ext cx="6453986" cy="182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3" y="1577533"/>
            <a:ext cx="3568862" cy="50489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728" y="1612079"/>
            <a:ext cx="4753158" cy="122271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728" y="3084154"/>
            <a:ext cx="4896533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03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675872" y="2262321"/>
            <a:ext cx="1790535" cy="896515"/>
          </a:xfrm>
          <a:prstGeom prst="rect">
            <a:avLst/>
          </a:prstGeom>
          <a:solidFill>
            <a:srgbClr val="25364F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9BAF69-6E50-4E42-907F-B9750EAA2EAB}"/>
              </a:ext>
            </a:extLst>
          </p:cNvPr>
          <p:cNvSpPr/>
          <p:nvPr/>
        </p:nvSpPr>
        <p:spPr>
          <a:xfrm>
            <a:off x="3695700" y="0"/>
            <a:ext cx="84963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735797-4042-46E2-84FD-663ED7BF47A6}"/>
              </a:ext>
            </a:extLst>
          </p:cNvPr>
          <p:cNvSpPr/>
          <p:nvPr/>
        </p:nvSpPr>
        <p:spPr>
          <a:xfrm>
            <a:off x="-1" y="0"/>
            <a:ext cx="4124325" cy="6858000"/>
          </a:xfrm>
          <a:prstGeom prst="rect">
            <a:avLst/>
          </a:prstGeom>
          <a:solidFill>
            <a:srgbClr val="2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995011-67F4-4B76-8C64-6D6C7A61B679}"/>
              </a:ext>
            </a:extLst>
          </p:cNvPr>
          <p:cNvSpPr/>
          <p:nvPr/>
        </p:nvSpPr>
        <p:spPr>
          <a:xfrm>
            <a:off x="247650" y="166775"/>
            <a:ext cx="11706225" cy="64103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18B080A-AADB-4C72-971C-4D6C4A447704}"/>
              </a:ext>
            </a:extLst>
          </p:cNvPr>
          <p:cNvSpPr/>
          <p:nvPr/>
        </p:nvSpPr>
        <p:spPr>
          <a:xfrm>
            <a:off x="400050" y="320675"/>
            <a:ext cx="123825" cy="123825"/>
          </a:xfrm>
          <a:prstGeom prst="ellipse">
            <a:avLst/>
          </a:prstGeom>
          <a:solidFill>
            <a:srgbClr val="2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B564FB-B877-4EA3-AA13-2A11D4E5D06A}"/>
              </a:ext>
            </a:extLst>
          </p:cNvPr>
          <p:cNvSpPr txBox="1"/>
          <p:nvPr/>
        </p:nvSpPr>
        <p:spPr>
          <a:xfrm>
            <a:off x="533400" y="354012"/>
            <a:ext cx="490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49C0456-FBD5-405A-BCB0-9BCAE9F0E59B}"/>
              </a:ext>
            </a:extLst>
          </p:cNvPr>
          <p:cNvCxnSpPr>
            <a:cxnSpLocks/>
          </p:cNvCxnSpPr>
          <p:nvPr/>
        </p:nvCxnSpPr>
        <p:spPr>
          <a:xfrm>
            <a:off x="429079" y="778329"/>
            <a:ext cx="1126762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84400" y="378349"/>
            <a:ext cx="339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기본 모형 적합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57304" y="25051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571139" y="3059084"/>
            <a:ext cx="155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67644" y="1609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90356" y="6018415"/>
            <a:ext cx="3024101" cy="407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3400" y="903285"/>
            <a:ext cx="2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KNN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531256"/>
            <a:ext cx="5070025" cy="39667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457251"/>
            <a:ext cx="5048250" cy="99073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781" y="1493338"/>
            <a:ext cx="5687969" cy="131517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481" y="3243750"/>
            <a:ext cx="5417382" cy="314917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37842" y="6285646"/>
            <a:ext cx="5478311" cy="1661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5248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735797-4042-46E2-84FD-663ED7BF47A6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036616" y="3075709"/>
            <a:ext cx="6791499" cy="3325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53488" y="2630669"/>
            <a:ext cx="7099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Ensemble Model and Deep Learning Model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89412" y="3244334"/>
            <a:ext cx="568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앙상블 모형과 </a:t>
            </a:r>
            <a:r>
              <a:rPr lang="ko-KR" altLang="en-US" b="1" dirty="0" err="1">
                <a:solidFill>
                  <a:schemeClr val="bg1"/>
                </a:solidFill>
              </a:rPr>
              <a:t>딥러닝</a:t>
            </a:r>
            <a:r>
              <a:rPr lang="ko-KR" altLang="en-US" b="1" dirty="0">
                <a:solidFill>
                  <a:schemeClr val="bg1"/>
                </a:solidFill>
              </a:rPr>
              <a:t> 모형</a:t>
            </a:r>
          </a:p>
        </p:txBody>
      </p:sp>
    </p:spTree>
    <p:extLst>
      <p:ext uri="{BB962C8B-B14F-4D97-AF65-F5344CB8AC3E}">
        <p14:creationId xmlns:p14="http://schemas.microsoft.com/office/powerpoint/2010/main" val="211778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19BAF69-6E50-4E42-907F-B9750EAA2EAB}"/>
              </a:ext>
            </a:extLst>
          </p:cNvPr>
          <p:cNvSpPr/>
          <p:nvPr/>
        </p:nvSpPr>
        <p:spPr>
          <a:xfrm>
            <a:off x="3695700" y="0"/>
            <a:ext cx="84963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735797-4042-46E2-84FD-663ED7BF47A6}"/>
              </a:ext>
            </a:extLst>
          </p:cNvPr>
          <p:cNvSpPr/>
          <p:nvPr/>
        </p:nvSpPr>
        <p:spPr>
          <a:xfrm>
            <a:off x="-1" y="0"/>
            <a:ext cx="4124325" cy="6858000"/>
          </a:xfrm>
          <a:prstGeom prst="rect">
            <a:avLst/>
          </a:prstGeom>
          <a:solidFill>
            <a:srgbClr val="2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995011-67F4-4B76-8C64-6D6C7A61B679}"/>
              </a:ext>
            </a:extLst>
          </p:cNvPr>
          <p:cNvSpPr/>
          <p:nvPr/>
        </p:nvSpPr>
        <p:spPr>
          <a:xfrm>
            <a:off x="3665241" y="819150"/>
            <a:ext cx="8021933" cy="5438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09C75E-48CC-4E14-94D2-AD9888C5CADC}"/>
              </a:ext>
            </a:extLst>
          </p:cNvPr>
          <p:cNvSpPr txBox="1"/>
          <p:nvPr/>
        </p:nvSpPr>
        <p:spPr>
          <a:xfrm>
            <a:off x="504373" y="1885950"/>
            <a:ext cx="2148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CONTENTS</a:t>
            </a:r>
            <a:endParaRPr lang="ko-KR" altLang="en-US" sz="28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18B080A-AADB-4C72-971C-4D6C4A447704}"/>
              </a:ext>
            </a:extLst>
          </p:cNvPr>
          <p:cNvSpPr/>
          <p:nvPr/>
        </p:nvSpPr>
        <p:spPr>
          <a:xfrm>
            <a:off x="3838575" y="962025"/>
            <a:ext cx="123825" cy="123825"/>
          </a:xfrm>
          <a:prstGeom prst="ellipse">
            <a:avLst/>
          </a:prstGeom>
          <a:solidFill>
            <a:srgbClr val="2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711171-3194-4D2F-9D45-3E36AF6DF6E7}"/>
              </a:ext>
            </a:extLst>
          </p:cNvPr>
          <p:cNvSpPr txBox="1"/>
          <p:nvPr/>
        </p:nvSpPr>
        <p:spPr>
          <a:xfrm>
            <a:off x="4693822" y="1543734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C000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01</a:t>
            </a:r>
            <a:endParaRPr lang="ko-KR" altLang="en-US" sz="3600" spc="-150" dirty="0">
              <a:solidFill>
                <a:srgbClr val="C00000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0ADB83-B8F2-4C09-A334-927E5F6F386E}"/>
              </a:ext>
            </a:extLst>
          </p:cNvPr>
          <p:cNvSpPr txBox="1"/>
          <p:nvPr/>
        </p:nvSpPr>
        <p:spPr>
          <a:xfrm>
            <a:off x="7235369" y="1543734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C000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02</a:t>
            </a:r>
            <a:endParaRPr lang="ko-KR" altLang="en-US" sz="3600" spc="-150" dirty="0">
              <a:solidFill>
                <a:srgbClr val="C00000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727F27-4A23-481B-99ED-C4CACE54013D}"/>
              </a:ext>
            </a:extLst>
          </p:cNvPr>
          <p:cNvSpPr txBox="1"/>
          <p:nvPr/>
        </p:nvSpPr>
        <p:spPr>
          <a:xfrm>
            <a:off x="9776916" y="1543734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C000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03</a:t>
            </a:r>
            <a:endParaRPr lang="ko-KR" altLang="en-US" sz="3600" spc="-150" dirty="0">
              <a:solidFill>
                <a:srgbClr val="C00000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BFE7C72E-1600-4B80-B3EC-CB0B4860B709}"/>
              </a:ext>
            </a:extLst>
          </p:cNvPr>
          <p:cNvSpPr/>
          <p:nvPr/>
        </p:nvSpPr>
        <p:spPr>
          <a:xfrm>
            <a:off x="5066680" y="1675715"/>
            <a:ext cx="452561" cy="51435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347E9D1B-92B1-48B5-9319-4E389D42FD99}"/>
              </a:ext>
            </a:extLst>
          </p:cNvPr>
          <p:cNvSpPr/>
          <p:nvPr/>
        </p:nvSpPr>
        <p:spPr>
          <a:xfrm>
            <a:off x="7636679" y="1675715"/>
            <a:ext cx="452561" cy="51435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006765B3-AF6D-4265-B6CB-392471BB45E7}"/>
              </a:ext>
            </a:extLst>
          </p:cNvPr>
          <p:cNvSpPr/>
          <p:nvPr/>
        </p:nvSpPr>
        <p:spPr>
          <a:xfrm>
            <a:off x="10149528" y="1675715"/>
            <a:ext cx="452561" cy="51435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CE7F83-A560-4E78-BC91-4821CEFBE5D5}"/>
              </a:ext>
            </a:extLst>
          </p:cNvPr>
          <p:cNvSpPr txBox="1"/>
          <p:nvPr/>
        </p:nvSpPr>
        <p:spPr>
          <a:xfrm>
            <a:off x="3766054" y="2190065"/>
            <a:ext cx="2640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용해 탱크 제조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데이터에 대한 설명 및 탐색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844ABC-9F93-4B17-AA5D-A03FAE4879BA}"/>
              </a:ext>
            </a:extLst>
          </p:cNvPr>
          <p:cNvSpPr txBox="1"/>
          <p:nvPr/>
        </p:nvSpPr>
        <p:spPr>
          <a:xfrm>
            <a:off x="6884896" y="2190065"/>
            <a:ext cx="1465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전처리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C93EA0-1BAA-4D43-8B0F-A683D252604A}"/>
              </a:ext>
            </a:extLst>
          </p:cNvPr>
          <p:cNvSpPr txBox="1"/>
          <p:nvPr/>
        </p:nvSpPr>
        <p:spPr>
          <a:xfrm>
            <a:off x="9059326" y="2190065"/>
            <a:ext cx="2180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분석 기법 소개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7867AE-650B-434D-BB0D-B112CBCB9E92}"/>
              </a:ext>
            </a:extLst>
          </p:cNvPr>
          <p:cNvSpPr txBox="1"/>
          <p:nvPr/>
        </p:nvSpPr>
        <p:spPr>
          <a:xfrm>
            <a:off x="4773524" y="3847778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C000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04</a:t>
            </a:r>
            <a:endParaRPr lang="ko-KR" altLang="en-US" sz="3600" spc="-150" dirty="0">
              <a:solidFill>
                <a:srgbClr val="C00000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59BC24-03D0-4953-8355-FA8B0D2FCA3E}"/>
              </a:ext>
            </a:extLst>
          </p:cNvPr>
          <p:cNvSpPr txBox="1"/>
          <p:nvPr/>
        </p:nvSpPr>
        <p:spPr>
          <a:xfrm>
            <a:off x="7315071" y="3847778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C000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05</a:t>
            </a:r>
            <a:endParaRPr lang="ko-KR" altLang="en-US" sz="3600" spc="-150" dirty="0">
              <a:solidFill>
                <a:srgbClr val="C00000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27C61A-AC88-48B5-8197-EB5B7E2C81FE}"/>
              </a:ext>
            </a:extLst>
          </p:cNvPr>
          <p:cNvSpPr txBox="1"/>
          <p:nvPr/>
        </p:nvSpPr>
        <p:spPr>
          <a:xfrm>
            <a:off x="9856618" y="3847778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C000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06</a:t>
            </a:r>
            <a:endParaRPr lang="ko-KR" altLang="en-US" sz="3600" spc="-150" dirty="0">
              <a:solidFill>
                <a:srgbClr val="C00000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241495A8-E6D7-4A68-8A82-3BEDCBBDA61E}"/>
              </a:ext>
            </a:extLst>
          </p:cNvPr>
          <p:cNvSpPr/>
          <p:nvPr/>
        </p:nvSpPr>
        <p:spPr>
          <a:xfrm>
            <a:off x="5146382" y="3979759"/>
            <a:ext cx="452561" cy="51435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7E258B03-3C83-428F-A0BA-3C102A042897}"/>
              </a:ext>
            </a:extLst>
          </p:cNvPr>
          <p:cNvSpPr/>
          <p:nvPr/>
        </p:nvSpPr>
        <p:spPr>
          <a:xfrm>
            <a:off x="7716381" y="3979759"/>
            <a:ext cx="452561" cy="51435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ADDD1064-3E73-4F52-9FEB-C7CBC8C7CED9}"/>
              </a:ext>
            </a:extLst>
          </p:cNvPr>
          <p:cNvSpPr/>
          <p:nvPr/>
        </p:nvSpPr>
        <p:spPr>
          <a:xfrm>
            <a:off x="10229230" y="3979759"/>
            <a:ext cx="452561" cy="51435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D14A85-9802-465D-8D60-A16C5948131E}"/>
              </a:ext>
            </a:extLst>
          </p:cNvPr>
          <p:cNvSpPr txBox="1"/>
          <p:nvPr/>
        </p:nvSpPr>
        <p:spPr>
          <a:xfrm>
            <a:off x="4408413" y="4494109"/>
            <a:ext cx="1515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기본 모형 적합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74DE45-2529-482A-BAA7-659DD711BB42}"/>
              </a:ext>
            </a:extLst>
          </p:cNvPr>
          <p:cNvSpPr txBox="1"/>
          <p:nvPr/>
        </p:nvSpPr>
        <p:spPr>
          <a:xfrm>
            <a:off x="6401947" y="4494109"/>
            <a:ext cx="2590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앙상블 모형과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딥러닝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모형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798024-6B16-41EB-A37D-D9B1D2E2F843}"/>
              </a:ext>
            </a:extLst>
          </p:cNvPr>
          <p:cNvSpPr txBox="1"/>
          <p:nvPr/>
        </p:nvSpPr>
        <p:spPr>
          <a:xfrm>
            <a:off x="9701681" y="4494109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최종 결론</a:t>
            </a:r>
          </a:p>
        </p:txBody>
      </p:sp>
    </p:spTree>
    <p:extLst>
      <p:ext uri="{BB962C8B-B14F-4D97-AF65-F5344CB8AC3E}">
        <p14:creationId xmlns:p14="http://schemas.microsoft.com/office/powerpoint/2010/main" val="1959181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675872" y="2262321"/>
            <a:ext cx="1790535" cy="896515"/>
          </a:xfrm>
          <a:prstGeom prst="rect">
            <a:avLst/>
          </a:prstGeom>
          <a:solidFill>
            <a:srgbClr val="25364F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9BAF69-6E50-4E42-907F-B9750EAA2EAB}"/>
              </a:ext>
            </a:extLst>
          </p:cNvPr>
          <p:cNvSpPr/>
          <p:nvPr/>
        </p:nvSpPr>
        <p:spPr>
          <a:xfrm>
            <a:off x="3695700" y="0"/>
            <a:ext cx="84963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735797-4042-46E2-84FD-663ED7BF47A6}"/>
              </a:ext>
            </a:extLst>
          </p:cNvPr>
          <p:cNvSpPr/>
          <p:nvPr/>
        </p:nvSpPr>
        <p:spPr>
          <a:xfrm>
            <a:off x="-1" y="0"/>
            <a:ext cx="4124325" cy="6858000"/>
          </a:xfrm>
          <a:prstGeom prst="rect">
            <a:avLst/>
          </a:prstGeom>
          <a:solidFill>
            <a:srgbClr val="2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995011-67F4-4B76-8C64-6D6C7A61B679}"/>
              </a:ext>
            </a:extLst>
          </p:cNvPr>
          <p:cNvSpPr/>
          <p:nvPr/>
        </p:nvSpPr>
        <p:spPr>
          <a:xfrm>
            <a:off x="247650" y="166775"/>
            <a:ext cx="11706225" cy="64103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ㅍ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18B080A-AADB-4C72-971C-4D6C4A447704}"/>
              </a:ext>
            </a:extLst>
          </p:cNvPr>
          <p:cNvSpPr/>
          <p:nvPr/>
        </p:nvSpPr>
        <p:spPr>
          <a:xfrm>
            <a:off x="400050" y="320675"/>
            <a:ext cx="123825" cy="123825"/>
          </a:xfrm>
          <a:prstGeom prst="ellipse">
            <a:avLst/>
          </a:prstGeom>
          <a:solidFill>
            <a:srgbClr val="2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B564FB-B877-4EA3-AA13-2A11D4E5D06A}"/>
              </a:ext>
            </a:extLst>
          </p:cNvPr>
          <p:cNvSpPr txBox="1"/>
          <p:nvPr/>
        </p:nvSpPr>
        <p:spPr>
          <a:xfrm>
            <a:off x="533400" y="354012"/>
            <a:ext cx="490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49C0456-FBD5-405A-BCB0-9BCAE9F0E59B}"/>
              </a:ext>
            </a:extLst>
          </p:cNvPr>
          <p:cNvCxnSpPr>
            <a:cxnSpLocks/>
          </p:cNvCxnSpPr>
          <p:nvPr/>
        </p:nvCxnSpPr>
        <p:spPr>
          <a:xfrm>
            <a:off x="429079" y="778329"/>
            <a:ext cx="1126762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84400" y="378349"/>
            <a:ext cx="339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앙상블 모형과 </a:t>
            </a:r>
            <a:r>
              <a:rPr lang="ko-KR" altLang="en-US" b="1" dirty="0" err="1"/>
              <a:t>딥러닝</a:t>
            </a:r>
            <a:r>
              <a:rPr lang="ko-KR" altLang="en-US" b="1" dirty="0"/>
              <a:t> 모형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57304" y="25051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571139" y="3059084"/>
            <a:ext cx="155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67644" y="1609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3400" y="903285"/>
            <a:ext cx="2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RandomForest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09708"/>
            <a:ext cx="5363323" cy="12860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26" y="2944420"/>
            <a:ext cx="5262915" cy="34840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773" y="1533486"/>
            <a:ext cx="5827052" cy="136879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87178" y="6256348"/>
            <a:ext cx="5229263" cy="1720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2094" y="2902281"/>
            <a:ext cx="5973042" cy="340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07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675872" y="2262321"/>
            <a:ext cx="1790535" cy="896515"/>
          </a:xfrm>
          <a:prstGeom prst="rect">
            <a:avLst/>
          </a:prstGeom>
          <a:solidFill>
            <a:srgbClr val="25364F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9BAF69-6E50-4E42-907F-B9750EAA2EAB}"/>
              </a:ext>
            </a:extLst>
          </p:cNvPr>
          <p:cNvSpPr/>
          <p:nvPr/>
        </p:nvSpPr>
        <p:spPr>
          <a:xfrm>
            <a:off x="3695700" y="0"/>
            <a:ext cx="84963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735797-4042-46E2-84FD-663ED7BF47A6}"/>
              </a:ext>
            </a:extLst>
          </p:cNvPr>
          <p:cNvSpPr/>
          <p:nvPr/>
        </p:nvSpPr>
        <p:spPr>
          <a:xfrm>
            <a:off x="-1" y="0"/>
            <a:ext cx="4124325" cy="6858000"/>
          </a:xfrm>
          <a:prstGeom prst="rect">
            <a:avLst/>
          </a:prstGeom>
          <a:solidFill>
            <a:srgbClr val="2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995011-67F4-4B76-8C64-6D6C7A61B679}"/>
              </a:ext>
            </a:extLst>
          </p:cNvPr>
          <p:cNvSpPr/>
          <p:nvPr/>
        </p:nvSpPr>
        <p:spPr>
          <a:xfrm>
            <a:off x="247650" y="166775"/>
            <a:ext cx="11706225" cy="64103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18B080A-AADB-4C72-971C-4D6C4A447704}"/>
              </a:ext>
            </a:extLst>
          </p:cNvPr>
          <p:cNvSpPr/>
          <p:nvPr/>
        </p:nvSpPr>
        <p:spPr>
          <a:xfrm>
            <a:off x="400050" y="320675"/>
            <a:ext cx="123825" cy="123825"/>
          </a:xfrm>
          <a:prstGeom prst="ellipse">
            <a:avLst/>
          </a:prstGeom>
          <a:solidFill>
            <a:srgbClr val="2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B564FB-B877-4EA3-AA13-2A11D4E5D06A}"/>
              </a:ext>
            </a:extLst>
          </p:cNvPr>
          <p:cNvSpPr txBox="1"/>
          <p:nvPr/>
        </p:nvSpPr>
        <p:spPr>
          <a:xfrm>
            <a:off x="533400" y="354012"/>
            <a:ext cx="490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49C0456-FBD5-405A-BCB0-9BCAE9F0E59B}"/>
              </a:ext>
            </a:extLst>
          </p:cNvPr>
          <p:cNvCxnSpPr>
            <a:cxnSpLocks/>
          </p:cNvCxnSpPr>
          <p:nvPr/>
        </p:nvCxnSpPr>
        <p:spPr>
          <a:xfrm>
            <a:off x="429079" y="778329"/>
            <a:ext cx="1126762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84400" y="378349"/>
            <a:ext cx="339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앙상블 모형과 </a:t>
            </a:r>
            <a:r>
              <a:rPr lang="ko-KR" altLang="en-US" b="1" dirty="0" err="1"/>
              <a:t>딥러닝</a:t>
            </a:r>
            <a:r>
              <a:rPr lang="ko-KR" altLang="en-US" b="1" dirty="0"/>
              <a:t> 모형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57304" y="25051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571139" y="3059084"/>
            <a:ext cx="155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67644" y="1609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90356" y="6018415"/>
            <a:ext cx="3024101" cy="407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3400" y="903285"/>
            <a:ext cx="2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XGBoost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709502"/>
            <a:ext cx="5971028" cy="62767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04" y="2668719"/>
            <a:ext cx="5947068" cy="301815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141" y="1685096"/>
            <a:ext cx="5077534" cy="139084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2141" y="3287114"/>
            <a:ext cx="5070763" cy="295506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43495" y="3840408"/>
            <a:ext cx="5897675" cy="1717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847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675872" y="2262321"/>
            <a:ext cx="1790535" cy="896515"/>
          </a:xfrm>
          <a:prstGeom prst="rect">
            <a:avLst/>
          </a:prstGeom>
          <a:solidFill>
            <a:srgbClr val="25364F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9BAF69-6E50-4E42-907F-B9750EAA2EAB}"/>
              </a:ext>
            </a:extLst>
          </p:cNvPr>
          <p:cNvSpPr/>
          <p:nvPr/>
        </p:nvSpPr>
        <p:spPr>
          <a:xfrm>
            <a:off x="3695700" y="0"/>
            <a:ext cx="84963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735797-4042-46E2-84FD-663ED7BF47A6}"/>
              </a:ext>
            </a:extLst>
          </p:cNvPr>
          <p:cNvSpPr/>
          <p:nvPr/>
        </p:nvSpPr>
        <p:spPr>
          <a:xfrm>
            <a:off x="-1" y="0"/>
            <a:ext cx="4124325" cy="6858000"/>
          </a:xfrm>
          <a:prstGeom prst="rect">
            <a:avLst/>
          </a:prstGeom>
          <a:solidFill>
            <a:srgbClr val="2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995011-67F4-4B76-8C64-6D6C7A61B679}"/>
              </a:ext>
            </a:extLst>
          </p:cNvPr>
          <p:cNvSpPr/>
          <p:nvPr/>
        </p:nvSpPr>
        <p:spPr>
          <a:xfrm>
            <a:off x="222711" y="141837"/>
            <a:ext cx="11706225" cy="64103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18B080A-AADB-4C72-971C-4D6C4A447704}"/>
              </a:ext>
            </a:extLst>
          </p:cNvPr>
          <p:cNvSpPr/>
          <p:nvPr/>
        </p:nvSpPr>
        <p:spPr>
          <a:xfrm>
            <a:off x="400050" y="320675"/>
            <a:ext cx="123825" cy="123825"/>
          </a:xfrm>
          <a:prstGeom prst="ellipse">
            <a:avLst/>
          </a:prstGeom>
          <a:solidFill>
            <a:srgbClr val="2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B564FB-B877-4EA3-AA13-2A11D4E5D06A}"/>
              </a:ext>
            </a:extLst>
          </p:cNvPr>
          <p:cNvSpPr txBox="1"/>
          <p:nvPr/>
        </p:nvSpPr>
        <p:spPr>
          <a:xfrm>
            <a:off x="533400" y="354012"/>
            <a:ext cx="490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49C0456-FBD5-405A-BCB0-9BCAE9F0E59B}"/>
              </a:ext>
            </a:extLst>
          </p:cNvPr>
          <p:cNvCxnSpPr>
            <a:cxnSpLocks/>
          </p:cNvCxnSpPr>
          <p:nvPr/>
        </p:nvCxnSpPr>
        <p:spPr>
          <a:xfrm>
            <a:off x="429079" y="778329"/>
            <a:ext cx="1126762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84400" y="378349"/>
            <a:ext cx="339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앙상블 모형과 </a:t>
            </a:r>
            <a:r>
              <a:rPr lang="ko-KR" altLang="en-US" b="1" dirty="0" err="1"/>
              <a:t>딥러닝</a:t>
            </a:r>
            <a:r>
              <a:rPr lang="ko-KR" altLang="en-US" b="1" dirty="0"/>
              <a:t> 모형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57304" y="25051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571139" y="3059084"/>
            <a:ext cx="155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67644" y="1609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90356" y="6018415"/>
            <a:ext cx="3024101" cy="407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3400" y="903285"/>
            <a:ext cx="2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Soft Voting Classifier</a:t>
            </a:r>
            <a:endParaRPr lang="ko-KR" altLang="en-US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36" y="1443576"/>
            <a:ext cx="9590315" cy="23065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72" y="3793159"/>
            <a:ext cx="4957304" cy="268738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68955" y="3793159"/>
            <a:ext cx="58277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이전에 구축한 각각의 모델들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로지스틱</a:t>
            </a:r>
            <a:r>
              <a:rPr lang="ko-KR" altLang="en-US" sz="1600" dirty="0" smtClean="0"/>
              <a:t> 회귀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의사결정나무모델</a:t>
            </a:r>
            <a:r>
              <a:rPr lang="en-US" altLang="ko-KR" sz="1600" dirty="0" smtClean="0"/>
              <a:t>, KNN, </a:t>
            </a:r>
            <a:r>
              <a:rPr lang="en-US" altLang="ko-KR" sz="1600" dirty="0" err="1" smtClean="0"/>
              <a:t>RandomForest</a:t>
            </a:r>
            <a:r>
              <a:rPr lang="ko-KR" altLang="en-US" sz="1600" dirty="0" smtClean="0"/>
              <a:t>와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Xgboost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</a:t>
            </a:r>
            <a:r>
              <a:rPr lang="ko-KR" altLang="en-US" sz="1600" dirty="0" err="1" smtClean="0"/>
              <a:t>앙상블한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모델임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V</a:t>
            </a:r>
            <a:r>
              <a:rPr lang="en-US" altLang="ko-KR" sz="1600" dirty="0" smtClean="0"/>
              <a:t>oting </a:t>
            </a:r>
            <a:r>
              <a:rPr lang="ko-KR" altLang="en-US" sz="1600" dirty="0" smtClean="0"/>
              <a:t>방식은 </a:t>
            </a:r>
            <a:r>
              <a:rPr lang="en-US" altLang="ko-KR" sz="1600" dirty="0" smtClean="0"/>
              <a:t>‘soft’</a:t>
            </a:r>
            <a:r>
              <a:rPr lang="ko-KR" altLang="en-US" sz="1600" dirty="0" smtClean="0"/>
              <a:t>로 설정하여 각각의 클래스들의 예측확률값을 평균을 냄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00663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675872" y="2262321"/>
            <a:ext cx="1790535" cy="896515"/>
          </a:xfrm>
          <a:prstGeom prst="rect">
            <a:avLst/>
          </a:prstGeom>
          <a:solidFill>
            <a:srgbClr val="25364F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9BAF69-6E50-4E42-907F-B9750EAA2EAB}"/>
              </a:ext>
            </a:extLst>
          </p:cNvPr>
          <p:cNvSpPr/>
          <p:nvPr/>
        </p:nvSpPr>
        <p:spPr>
          <a:xfrm>
            <a:off x="3695700" y="0"/>
            <a:ext cx="84963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735797-4042-46E2-84FD-663ED7BF47A6}"/>
              </a:ext>
            </a:extLst>
          </p:cNvPr>
          <p:cNvSpPr/>
          <p:nvPr/>
        </p:nvSpPr>
        <p:spPr>
          <a:xfrm>
            <a:off x="-1" y="0"/>
            <a:ext cx="4124325" cy="6858000"/>
          </a:xfrm>
          <a:prstGeom prst="rect">
            <a:avLst/>
          </a:prstGeom>
          <a:solidFill>
            <a:srgbClr val="2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995011-67F4-4B76-8C64-6D6C7A61B679}"/>
              </a:ext>
            </a:extLst>
          </p:cNvPr>
          <p:cNvSpPr/>
          <p:nvPr/>
        </p:nvSpPr>
        <p:spPr>
          <a:xfrm>
            <a:off x="222711" y="141837"/>
            <a:ext cx="11706225" cy="64103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18B080A-AADB-4C72-971C-4D6C4A447704}"/>
              </a:ext>
            </a:extLst>
          </p:cNvPr>
          <p:cNvSpPr/>
          <p:nvPr/>
        </p:nvSpPr>
        <p:spPr>
          <a:xfrm>
            <a:off x="400050" y="320675"/>
            <a:ext cx="123825" cy="123825"/>
          </a:xfrm>
          <a:prstGeom prst="ellipse">
            <a:avLst/>
          </a:prstGeom>
          <a:solidFill>
            <a:srgbClr val="2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B564FB-B877-4EA3-AA13-2A11D4E5D06A}"/>
              </a:ext>
            </a:extLst>
          </p:cNvPr>
          <p:cNvSpPr txBox="1"/>
          <p:nvPr/>
        </p:nvSpPr>
        <p:spPr>
          <a:xfrm>
            <a:off x="533400" y="354012"/>
            <a:ext cx="490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49C0456-FBD5-405A-BCB0-9BCAE9F0E59B}"/>
              </a:ext>
            </a:extLst>
          </p:cNvPr>
          <p:cNvCxnSpPr>
            <a:cxnSpLocks/>
          </p:cNvCxnSpPr>
          <p:nvPr/>
        </p:nvCxnSpPr>
        <p:spPr>
          <a:xfrm>
            <a:off x="429079" y="778329"/>
            <a:ext cx="1126762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84400" y="378349"/>
            <a:ext cx="339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앙상블 모형과 </a:t>
            </a:r>
            <a:r>
              <a:rPr lang="ko-KR" altLang="en-US" b="1" dirty="0" err="1"/>
              <a:t>딥러닝</a:t>
            </a:r>
            <a:r>
              <a:rPr lang="ko-KR" altLang="en-US" b="1" dirty="0"/>
              <a:t> 모형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57304" y="25051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571139" y="3059084"/>
            <a:ext cx="155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67644" y="1609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90356" y="6018415"/>
            <a:ext cx="3024101" cy="407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3400" y="903285"/>
            <a:ext cx="2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TabNet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39134" y="3871221"/>
            <a:ext cx="6157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Batch_size</a:t>
            </a:r>
            <a:r>
              <a:rPr lang="en-US" altLang="ko-KR" sz="1200" dirty="0"/>
              <a:t>: </a:t>
            </a:r>
            <a:r>
              <a:rPr lang="ko-KR" altLang="en-US" sz="1200" dirty="0"/>
              <a:t>연산 한 번에 들어가는 데이터의 크기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Patience: </a:t>
            </a:r>
            <a:r>
              <a:rPr lang="ko-KR" altLang="en-US" sz="1200" dirty="0"/>
              <a:t>개선이 안된다고 </a:t>
            </a:r>
            <a:r>
              <a:rPr lang="ko-KR" altLang="en-US" sz="1200" dirty="0" err="1"/>
              <a:t>종료시키지</a:t>
            </a:r>
            <a:r>
              <a:rPr lang="ko-KR" altLang="en-US" sz="1200" dirty="0"/>
              <a:t> 않고 몇 번의 </a:t>
            </a:r>
            <a:r>
              <a:rPr lang="ko-KR" altLang="en-US" sz="1200" dirty="0" err="1"/>
              <a:t>에포크를</a:t>
            </a:r>
            <a:r>
              <a:rPr lang="ko-KR" altLang="en-US" sz="1200" dirty="0"/>
              <a:t> 기다릴지 설정함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7341" y="1350904"/>
            <a:ext cx="10355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Tabnet</a:t>
            </a:r>
            <a:r>
              <a:rPr lang="ko-KR" altLang="en-US" sz="1600" dirty="0"/>
              <a:t> </a:t>
            </a:r>
            <a:r>
              <a:rPr lang="ko-KR" altLang="en-US" sz="1600" dirty="0" err="1" smtClean="0"/>
              <a:t>딥러닝</a:t>
            </a:r>
            <a:r>
              <a:rPr lang="ko-KR" altLang="en-US" sz="1600" dirty="0" smtClean="0"/>
              <a:t> 모델을 구축할 때는 </a:t>
            </a:r>
            <a:r>
              <a:rPr lang="en-US" altLang="ko-KR" sz="1600" dirty="0" smtClean="0"/>
              <a:t>Train data</a:t>
            </a:r>
            <a:r>
              <a:rPr lang="ko-KR" altLang="en-US" sz="1600" dirty="0" smtClean="0"/>
              <a:t>의 일부를 </a:t>
            </a:r>
            <a:r>
              <a:rPr lang="en-US" altLang="ko-KR" sz="1600" dirty="0" smtClean="0"/>
              <a:t>validation set</a:t>
            </a:r>
            <a:r>
              <a:rPr lang="ko-KR" altLang="en-US" sz="1600" dirty="0" smtClean="0"/>
              <a:t>으로 이용함</a:t>
            </a:r>
            <a:endParaRPr lang="ko-KR" altLang="en-US" sz="1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41" y="1903342"/>
            <a:ext cx="10570523" cy="139084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29" y="3401099"/>
            <a:ext cx="4954405" cy="304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60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735797-4042-46E2-84FD-663ED7BF47A6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036616" y="3075709"/>
            <a:ext cx="6791499" cy="3325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53488" y="2630669"/>
            <a:ext cx="7099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CONCLUSION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89412" y="3244334"/>
            <a:ext cx="568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최종결론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840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675872" y="2262321"/>
            <a:ext cx="1790535" cy="896515"/>
          </a:xfrm>
          <a:prstGeom prst="rect">
            <a:avLst/>
          </a:prstGeom>
          <a:solidFill>
            <a:srgbClr val="25364F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9BAF69-6E50-4E42-907F-B9750EAA2EAB}"/>
              </a:ext>
            </a:extLst>
          </p:cNvPr>
          <p:cNvSpPr/>
          <p:nvPr/>
        </p:nvSpPr>
        <p:spPr>
          <a:xfrm>
            <a:off x="3695700" y="0"/>
            <a:ext cx="84963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735797-4042-46E2-84FD-663ED7BF47A6}"/>
              </a:ext>
            </a:extLst>
          </p:cNvPr>
          <p:cNvSpPr/>
          <p:nvPr/>
        </p:nvSpPr>
        <p:spPr>
          <a:xfrm>
            <a:off x="-1" y="0"/>
            <a:ext cx="4124325" cy="6858000"/>
          </a:xfrm>
          <a:prstGeom prst="rect">
            <a:avLst/>
          </a:prstGeom>
          <a:solidFill>
            <a:srgbClr val="2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995011-67F4-4B76-8C64-6D6C7A61B679}"/>
              </a:ext>
            </a:extLst>
          </p:cNvPr>
          <p:cNvSpPr/>
          <p:nvPr/>
        </p:nvSpPr>
        <p:spPr>
          <a:xfrm>
            <a:off x="222711" y="141837"/>
            <a:ext cx="11706225" cy="64103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18B080A-AADB-4C72-971C-4D6C4A447704}"/>
              </a:ext>
            </a:extLst>
          </p:cNvPr>
          <p:cNvSpPr/>
          <p:nvPr/>
        </p:nvSpPr>
        <p:spPr>
          <a:xfrm>
            <a:off x="400050" y="320675"/>
            <a:ext cx="123825" cy="123825"/>
          </a:xfrm>
          <a:prstGeom prst="ellipse">
            <a:avLst/>
          </a:prstGeom>
          <a:solidFill>
            <a:srgbClr val="2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B564FB-B877-4EA3-AA13-2A11D4E5D06A}"/>
              </a:ext>
            </a:extLst>
          </p:cNvPr>
          <p:cNvSpPr txBox="1"/>
          <p:nvPr/>
        </p:nvSpPr>
        <p:spPr>
          <a:xfrm>
            <a:off x="533400" y="354012"/>
            <a:ext cx="490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49C0456-FBD5-405A-BCB0-9BCAE9F0E59B}"/>
              </a:ext>
            </a:extLst>
          </p:cNvPr>
          <p:cNvCxnSpPr>
            <a:cxnSpLocks/>
          </p:cNvCxnSpPr>
          <p:nvPr/>
        </p:nvCxnSpPr>
        <p:spPr>
          <a:xfrm>
            <a:off x="429079" y="778329"/>
            <a:ext cx="1126762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84400" y="378349"/>
            <a:ext cx="339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 err="1"/>
              <a:t>최종결론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157304" y="25051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571139" y="3059084"/>
            <a:ext cx="155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67644" y="1609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90356" y="6018415"/>
            <a:ext cx="3024101" cy="407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93400"/>
              </p:ext>
            </p:extLst>
          </p:nvPr>
        </p:nvGraphicFramePr>
        <p:xfrm>
          <a:off x="2135671" y="2442297"/>
          <a:ext cx="8128002" cy="3505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9693903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340784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183834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57933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6387093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16896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Accuracy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Precision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Recall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F1-Score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AUC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96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Decision Tree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0.7942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0.7970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0.9914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0.8836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0.7992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33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Logistic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Regression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0.7827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0.7928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0.9806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0.8767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0.7609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8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KNN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0.7739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0.8205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0.9127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0.8641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0.7578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07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RF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0.7937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0.7948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0.9951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0.8838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0.7989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50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XGBoost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0.7954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0.7989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0.9894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0.8840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0.8020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689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Voting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0.7943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0.7966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0.9922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0.8837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0.7977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68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TabNet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0.7881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0.7884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0.9993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0.8814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0.7901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2492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35671" y="4822803"/>
            <a:ext cx="8246667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0080" y="1005840"/>
            <a:ext cx="9135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Xgboost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모델이 가장 최적의 용해 제조 품질 </a:t>
            </a:r>
            <a:r>
              <a:rPr lang="ko-KR" altLang="en-US" dirty="0" err="1" smtClean="0"/>
              <a:t>분류모델이라고</a:t>
            </a:r>
            <a:r>
              <a:rPr lang="ko-KR" altLang="en-US" dirty="0" smtClean="0"/>
              <a:t> 할 수 있음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24240" y="1389361"/>
            <a:ext cx="869333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용해 품질이 불량인 제품들을 잘 </a:t>
            </a:r>
            <a:r>
              <a:rPr lang="ko-KR" altLang="en-US" sz="1600" dirty="0" err="1" smtClean="0"/>
              <a:t>걸러내야하므로</a:t>
            </a:r>
            <a:r>
              <a:rPr lang="ko-KR" altLang="en-US" sz="1600" dirty="0" smtClean="0"/>
              <a:t> 다른 </a:t>
            </a:r>
            <a:r>
              <a:rPr lang="en-US" altLang="ko-KR" sz="1600" dirty="0" smtClean="0"/>
              <a:t>metric</a:t>
            </a:r>
            <a:r>
              <a:rPr lang="ko-KR" altLang="en-US" sz="1600" dirty="0" smtClean="0"/>
              <a:t>들보다 </a:t>
            </a:r>
            <a:r>
              <a:rPr lang="en-US" altLang="ko-KR" sz="1600" dirty="0" smtClean="0"/>
              <a:t>F-1 Score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AUC score</a:t>
            </a:r>
            <a:r>
              <a:rPr lang="ko-KR" altLang="en-US" sz="1600" dirty="0" smtClean="0"/>
              <a:t>값이 높은 모델을 가장 최적의 모델로 </a:t>
            </a:r>
            <a:r>
              <a:rPr lang="ko-KR" altLang="en-US" sz="1600" dirty="0" err="1" smtClean="0"/>
              <a:t>봐야됨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37523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735797-4042-46E2-84FD-663ED7BF47A6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B564FB-B877-4EA3-AA13-2A11D4E5D06A}"/>
              </a:ext>
            </a:extLst>
          </p:cNvPr>
          <p:cNvSpPr txBox="1"/>
          <p:nvPr/>
        </p:nvSpPr>
        <p:spPr>
          <a:xfrm>
            <a:off x="4902356" y="2852737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감사합니다</a:t>
            </a:r>
            <a:endParaRPr lang="en-US" altLang="ko-KR" sz="240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12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735797-4042-46E2-84FD-663ED7BF47A6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782147" y="3075708"/>
            <a:ext cx="8892073" cy="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08689" y="2521711"/>
            <a:ext cx="9544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EXPLANATION and EXPLORATION OF MELTING TANK DATA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94985" y="3201293"/>
            <a:ext cx="568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용해탱크</a:t>
            </a:r>
            <a:r>
              <a:rPr lang="ko-KR" altLang="en-US" b="1" dirty="0">
                <a:solidFill>
                  <a:schemeClr val="bg1"/>
                </a:solidFill>
              </a:rPr>
              <a:t> 제조 </a:t>
            </a:r>
            <a:r>
              <a:rPr lang="ko-KR" altLang="en-US" b="1" dirty="0" err="1">
                <a:solidFill>
                  <a:schemeClr val="bg1"/>
                </a:solidFill>
              </a:rPr>
              <a:t>데이터셋에</a:t>
            </a:r>
            <a:r>
              <a:rPr lang="ko-KR" altLang="en-US" b="1" dirty="0">
                <a:solidFill>
                  <a:schemeClr val="bg1"/>
                </a:solidFill>
              </a:rPr>
              <a:t> 대한 설명 및 탐색</a:t>
            </a:r>
          </a:p>
        </p:txBody>
      </p:sp>
    </p:spTree>
    <p:extLst>
      <p:ext uri="{BB962C8B-B14F-4D97-AF65-F5344CB8AC3E}">
        <p14:creationId xmlns:p14="http://schemas.microsoft.com/office/powerpoint/2010/main" val="18745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19BAF69-6E50-4E42-907F-B9750EAA2EAB}"/>
              </a:ext>
            </a:extLst>
          </p:cNvPr>
          <p:cNvSpPr/>
          <p:nvPr/>
        </p:nvSpPr>
        <p:spPr>
          <a:xfrm>
            <a:off x="3695700" y="0"/>
            <a:ext cx="84963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735797-4042-46E2-84FD-663ED7BF47A6}"/>
              </a:ext>
            </a:extLst>
          </p:cNvPr>
          <p:cNvSpPr/>
          <p:nvPr/>
        </p:nvSpPr>
        <p:spPr>
          <a:xfrm>
            <a:off x="-1" y="0"/>
            <a:ext cx="4124325" cy="6858000"/>
          </a:xfrm>
          <a:prstGeom prst="rect">
            <a:avLst/>
          </a:prstGeom>
          <a:solidFill>
            <a:srgbClr val="2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995011-67F4-4B76-8C64-6D6C7A61B679}"/>
              </a:ext>
            </a:extLst>
          </p:cNvPr>
          <p:cNvSpPr/>
          <p:nvPr/>
        </p:nvSpPr>
        <p:spPr>
          <a:xfrm>
            <a:off x="247650" y="200026"/>
            <a:ext cx="11706225" cy="64103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18B080A-AADB-4C72-971C-4D6C4A447704}"/>
              </a:ext>
            </a:extLst>
          </p:cNvPr>
          <p:cNvSpPr/>
          <p:nvPr/>
        </p:nvSpPr>
        <p:spPr>
          <a:xfrm>
            <a:off x="400050" y="320675"/>
            <a:ext cx="123825" cy="123825"/>
          </a:xfrm>
          <a:prstGeom prst="ellipse">
            <a:avLst/>
          </a:prstGeom>
          <a:solidFill>
            <a:srgbClr val="2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B564FB-B877-4EA3-AA13-2A11D4E5D06A}"/>
              </a:ext>
            </a:extLst>
          </p:cNvPr>
          <p:cNvSpPr txBox="1"/>
          <p:nvPr/>
        </p:nvSpPr>
        <p:spPr>
          <a:xfrm>
            <a:off x="533400" y="354012"/>
            <a:ext cx="490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49C0456-FBD5-405A-BCB0-9BCAE9F0E59B}"/>
              </a:ext>
            </a:extLst>
          </p:cNvPr>
          <p:cNvCxnSpPr>
            <a:cxnSpLocks/>
          </p:cNvCxnSpPr>
          <p:nvPr/>
        </p:nvCxnSpPr>
        <p:spPr>
          <a:xfrm>
            <a:off x="429079" y="778329"/>
            <a:ext cx="1126762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84400" y="378349"/>
            <a:ext cx="568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용해 제조데이터에 대한 설명 및 탐색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860473" y="1112159"/>
            <a:ext cx="66501" cy="4848066"/>
          </a:xfrm>
          <a:prstGeom prst="rect">
            <a:avLst/>
          </a:prstGeom>
          <a:solidFill>
            <a:srgbClr val="2536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54974" y="1325984"/>
            <a:ext cx="3366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용해 제조 데이터란</a:t>
            </a:r>
            <a:r>
              <a:rPr lang="en-US" altLang="ko-KR" sz="2400" b="1" dirty="0"/>
              <a:t>? 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05004" y="2036618"/>
            <a:ext cx="365012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err="1"/>
              <a:t>용해탱크</a:t>
            </a:r>
            <a:r>
              <a:rPr lang="ko-KR" altLang="en-US" sz="1200" b="1" dirty="0"/>
              <a:t> 제조 데이터를 기반으로 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해당 용해 상태가 불량인지 정상인지 식별하기 위해 만들어진 데이터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err="1"/>
              <a:t>용해탱크</a:t>
            </a:r>
            <a:r>
              <a:rPr lang="ko-KR" altLang="en-US" sz="1200" b="1" dirty="0"/>
              <a:t> 제조 </a:t>
            </a:r>
            <a:r>
              <a:rPr lang="ko-KR" altLang="en-US" sz="1200" b="1" dirty="0" err="1"/>
              <a:t>데이터셋은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용해탱크의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PLC</a:t>
            </a:r>
            <a:r>
              <a:rPr lang="ko-KR" altLang="en-US" sz="1200" b="1" dirty="0"/>
              <a:t>를 통해 수집하였으며 총 </a:t>
            </a:r>
            <a:r>
              <a:rPr lang="ko-KR" altLang="en-US" sz="1200" b="1" dirty="0" err="1"/>
              <a:t>데이터셋은</a:t>
            </a:r>
            <a:r>
              <a:rPr lang="ko-KR" altLang="en-US" sz="1200" b="1" dirty="0"/>
              <a:t> 총 </a:t>
            </a:r>
            <a:r>
              <a:rPr lang="en-US" altLang="ko-KR" sz="1200" b="1" dirty="0"/>
              <a:t>835200</a:t>
            </a:r>
            <a:r>
              <a:rPr lang="ko-KR" altLang="en-US" sz="1200" b="1" dirty="0"/>
              <a:t>개입니다</a:t>
            </a:r>
            <a:r>
              <a:rPr lang="en-US" altLang="ko-KR" sz="1200" b="1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926" y="3951085"/>
            <a:ext cx="4013498" cy="20492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90885" y="6151020"/>
            <a:ext cx="2352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/>
              <a:t>용해탱크</a:t>
            </a:r>
            <a:endParaRPr lang="ko-KR" altLang="en-US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893173" y="1408054"/>
            <a:ext cx="3366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DATASET </a:t>
            </a:r>
            <a:endParaRPr lang="ko-KR" altLang="en-US" sz="2400" b="1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3223"/>
              </p:ext>
            </p:extLst>
          </p:nvPr>
        </p:nvGraphicFramePr>
        <p:xfrm>
          <a:off x="6174625" y="2441045"/>
          <a:ext cx="5685708" cy="28620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95236">
                  <a:extLst>
                    <a:ext uri="{9D8B030D-6E8A-4147-A177-3AD203B41FA5}">
                      <a16:colId xmlns:a16="http://schemas.microsoft.com/office/drawing/2014/main" val="3690969485"/>
                    </a:ext>
                  </a:extLst>
                </a:gridCol>
                <a:gridCol w="1895236">
                  <a:extLst>
                    <a:ext uri="{9D8B030D-6E8A-4147-A177-3AD203B41FA5}">
                      <a16:colId xmlns:a16="http://schemas.microsoft.com/office/drawing/2014/main" val="168961232"/>
                    </a:ext>
                  </a:extLst>
                </a:gridCol>
                <a:gridCol w="1895236">
                  <a:extLst>
                    <a:ext uri="{9D8B030D-6E8A-4147-A177-3AD203B41FA5}">
                      <a16:colId xmlns:a16="http://schemas.microsoft.com/office/drawing/2014/main" val="3410284929"/>
                    </a:ext>
                  </a:extLst>
                </a:gridCol>
              </a:tblGrid>
              <a:tr h="3231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변수명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13633"/>
                  </a:ext>
                </a:extLst>
              </a:tr>
              <a:tr h="557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STD_DT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날짜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시간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100" dirty="0"/>
                        <a:t>(YYYY-MM-DD HH:MM:SS)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Object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340039"/>
                  </a:ext>
                </a:extLst>
              </a:tr>
              <a:tr h="3231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NUM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int64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149819"/>
                  </a:ext>
                </a:extLst>
              </a:tr>
              <a:tr h="3231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MELT_TEMP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용해 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int64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7440547"/>
                  </a:ext>
                </a:extLst>
              </a:tr>
              <a:tr h="3231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MOTORSPEED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용해 </a:t>
                      </a:r>
                      <a:r>
                        <a:rPr lang="ko-KR" altLang="en-US" sz="1100" dirty="0" err="1"/>
                        <a:t>교반속도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Int64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034038"/>
                  </a:ext>
                </a:extLst>
              </a:tr>
              <a:tr h="3231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MELT_WEIGHT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용해탱크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내용량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중량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Int64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027581"/>
                  </a:ext>
                </a:extLst>
              </a:tr>
              <a:tr h="3231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INSP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생산품의 </a:t>
                      </a:r>
                      <a:r>
                        <a:rPr lang="ko-KR" altLang="en-US" sz="1100" dirty="0" err="1"/>
                        <a:t>수분함유량</a:t>
                      </a:r>
                      <a:r>
                        <a:rPr lang="en-US" altLang="ko-KR" sz="1100" dirty="0"/>
                        <a:t>(%)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float64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8725735"/>
                  </a:ext>
                </a:extLst>
              </a:tr>
              <a:tr h="3231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TAG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불량여부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Object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730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17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19BAF69-6E50-4E42-907F-B9750EAA2EAB}"/>
              </a:ext>
            </a:extLst>
          </p:cNvPr>
          <p:cNvSpPr/>
          <p:nvPr/>
        </p:nvSpPr>
        <p:spPr>
          <a:xfrm>
            <a:off x="3695700" y="0"/>
            <a:ext cx="84963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735797-4042-46E2-84FD-663ED7BF47A6}"/>
              </a:ext>
            </a:extLst>
          </p:cNvPr>
          <p:cNvSpPr/>
          <p:nvPr/>
        </p:nvSpPr>
        <p:spPr>
          <a:xfrm>
            <a:off x="-1" y="0"/>
            <a:ext cx="4124325" cy="6858000"/>
          </a:xfrm>
          <a:prstGeom prst="rect">
            <a:avLst/>
          </a:prstGeom>
          <a:solidFill>
            <a:srgbClr val="2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995011-67F4-4B76-8C64-6D6C7A61B679}"/>
              </a:ext>
            </a:extLst>
          </p:cNvPr>
          <p:cNvSpPr/>
          <p:nvPr/>
        </p:nvSpPr>
        <p:spPr>
          <a:xfrm>
            <a:off x="247650" y="200026"/>
            <a:ext cx="11706225" cy="64103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18B080A-AADB-4C72-971C-4D6C4A447704}"/>
              </a:ext>
            </a:extLst>
          </p:cNvPr>
          <p:cNvSpPr/>
          <p:nvPr/>
        </p:nvSpPr>
        <p:spPr>
          <a:xfrm>
            <a:off x="400050" y="320675"/>
            <a:ext cx="123825" cy="123825"/>
          </a:xfrm>
          <a:prstGeom prst="ellipse">
            <a:avLst/>
          </a:prstGeom>
          <a:solidFill>
            <a:srgbClr val="2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B564FB-B877-4EA3-AA13-2A11D4E5D06A}"/>
              </a:ext>
            </a:extLst>
          </p:cNvPr>
          <p:cNvSpPr txBox="1"/>
          <p:nvPr/>
        </p:nvSpPr>
        <p:spPr>
          <a:xfrm>
            <a:off x="533400" y="354012"/>
            <a:ext cx="490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49C0456-FBD5-405A-BCB0-9BCAE9F0E59B}"/>
              </a:ext>
            </a:extLst>
          </p:cNvPr>
          <p:cNvCxnSpPr>
            <a:cxnSpLocks/>
          </p:cNvCxnSpPr>
          <p:nvPr/>
        </p:nvCxnSpPr>
        <p:spPr>
          <a:xfrm>
            <a:off x="429079" y="778329"/>
            <a:ext cx="1126762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84400" y="378349"/>
            <a:ext cx="516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용해 제조데이터에 대한 설명 및 탐색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508" y="1647054"/>
            <a:ext cx="4751712" cy="12632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13984" y="6026126"/>
            <a:ext cx="293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HeatMap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44415" y="992297"/>
            <a:ext cx="506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클래스 비율 확인 및 각 변수의 상관계수 확인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93512" y="6030719"/>
            <a:ext cx="215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PieChart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780" y="3256632"/>
            <a:ext cx="4048855" cy="26848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0647" y="3091481"/>
            <a:ext cx="3081328" cy="308132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15" y="1625726"/>
            <a:ext cx="5523680" cy="170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6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19BAF69-6E50-4E42-907F-B9750EAA2EAB}"/>
              </a:ext>
            </a:extLst>
          </p:cNvPr>
          <p:cNvSpPr/>
          <p:nvPr/>
        </p:nvSpPr>
        <p:spPr>
          <a:xfrm>
            <a:off x="3695700" y="0"/>
            <a:ext cx="84963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735797-4042-46E2-84FD-663ED7BF47A6}"/>
              </a:ext>
            </a:extLst>
          </p:cNvPr>
          <p:cNvSpPr/>
          <p:nvPr/>
        </p:nvSpPr>
        <p:spPr>
          <a:xfrm>
            <a:off x="-1" y="0"/>
            <a:ext cx="4124325" cy="6858000"/>
          </a:xfrm>
          <a:prstGeom prst="rect">
            <a:avLst/>
          </a:prstGeom>
          <a:solidFill>
            <a:srgbClr val="2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995011-67F4-4B76-8C64-6D6C7A61B679}"/>
              </a:ext>
            </a:extLst>
          </p:cNvPr>
          <p:cNvSpPr/>
          <p:nvPr/>
        </p:nvSpPr>
        <p:spPr>
          <a:xfrm>
            <a:off x="247650" y="200026"/>
            <a:ext cx="11706225" cy="64103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18B080A-AADB-4C72-971C-4D6C4A447704}"/>
              </a:ext>
            </a:extLst>
          </p:cNvPr>
          <p:cNvSpPr/>
          <p:nvPr/>
        </p:nvSpPr>
        <p:spPr>
          <a:xfrm>
            <a:off x="400050" y="320675"/>
            <a:ext cx="123825" cy="123825"/>
          </a:xfrm>
          <a:prstGeom prst="ellipse">
            <a:avLst/>
          </a:prstGeom>
          <a:solidFill>
            <a:srgbClr val="2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B564FB-B877-4EA3-AA13-2A11D4E5D06A}"/>
              </a:ext>
            </a:extLst>
          </p:cNvPr>
          <p:cNvSpPr txBox="1"/>
          <p:nvPr/>
        </p:nvSpPr>
        <p:spPr>
          <a:xfrm>
            <a:off x="533400" y="354012"/>
            <a:ext cx="490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49C0456-FBD5-405A-BCB0-9BCAE9F0E59B}"/>
              </a:ext>
            </a:extLst>
          </p:cNvPr>
          <p:cNvCxnSpPr>
            <a:cxnSpLocks/>
          </p:cNvCxnSpPr>
          <p:nvPr/>
        </p:nvCxnSpPr>
        <p:spPr>
          <a:xfrm>
            <a:off x="429079" y="778329"/>
            <a:ext cx="1126762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84400" y="378349"/>
            <a:ext cx="516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용해 제조데이터에 대한 설명 및 탐색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8393" y="1072342"/>
            <a:ext cx="287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Boxplot </a:t>
            </a:r>
            <a:r>
              <a:rPr lang="ko-KR" altLang="en-US" b="1" dirty="0" smtClean="0"/>
              <a:t>시각화</a:t>
            </a:r>
            <a:endParaRPr lang="ko-KR" altLang="en-US" b="1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940768" y="1641700"/>
            <a:ext cx="8406881" cy="4785571"/>
            <a:chOff x="648393" y="1441674"/>
            <a:chExt cx="9734496" cy="6557711"/>
          </a:xfrm>
        </p:grpSpPr>
        <p:pic>
          <p:nvPicPr>
            <p:cNvPr id="16" name="그림 15"/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875" y="1441674"/>
              <a:ext cx="4320000" cy="3240000"/>
            </a:xfrm>
            <a:prstGeom prst="rect">
              <a:avLst/>
            </a:prstGeom>
          </p:spPr>
        </p:pic>
        <p:pic>
          <p:nvPicPr>
            <p:cNvPr id="19" name="그림 18"/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8878" y="1441674"/>
              <a:ext cx="4320000" cy="3240000"/>
            </a:xfrm>
            <a:prstGeom prst="rect">
              <a:avLst/>
            </a:prstGeom>
          </p:spPr>
        </p:pic>
        <p:pic>
          <p:nvPicPr>
            <p:cNvPr id="20" name="그림 19"/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62889" y="4759385"/>
              <a:ext cx="4320000" cy="3240000"/>
            </a:xfrm>
            <a:prstGeom prst="rect">
              <a:avLst/>
            </a:prstGeom>
          </p:spPr>
        </p:pic>
        <p:pic>
          <p:nvPicPr>
            <p:cNvPr id="21" name="그림 20"/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8393" y="4759385"/>
              <a:ext cx="4320000" cy="32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007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735797-4042-46E2-84FD-663ED7BF47A6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036616" y="3075709"/>
            <a:ext cx="6791499" cy="3325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65663" y="2614044"/>
            <a:ext cx="7099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DATA PROCESSING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52254" y="3244334"/>
            <a:ext cx="568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데이터 전처리</a:t>
            </a:r>
          </a:p>
        </p:txBody>
      </p:sp>
    </p:spTree>
    <p:extLst>
      <p:ext uri="{BB962C8B-B14F-4D97-AF65-F5344CB8AC3E}">
        <p14:creationId xmlns:p14="http://schemas.microsoft.com/office/powerpoint/2010/main" val="320417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675872" y="2262321"/>
            <a:ext cx="1790535" cy="896515"/>
          </a:xfrm>
          <a:prstGeom prst="rect">
            <a:avLst/>
          </a:prstGeom>
          <a:solidFill>
            <a:srgbClr val="25364F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9BAF69-6E50-4E42-907F-B9750EAA2EAB}"/>
              </a:ext>
            </a:extLst>
          </p:cNvPr>
          <p:cNvSpPr/>
          <p:nvPr/>
        </p:nvSpPr>
        <p:spPr>
          <a:xfrm>
            <a:off x="3695700" y="0"/>
            <a:ext cx="84963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735797-4042-46E2-84FD-663ED7BF47A6}"/>
              </a:ext>
            </a:extLst>
          </p:cNvPr>
          <p:cNvSpPr/>
          <p:nvPr/>
        </p:nvSpPr>
        <p:spPr>
          <a:xfrm>
            <a:off x="-1" y="0"/>
            <a:ext cx="4124325" cy="6858000"/>
          </a:xfrm>
          <a:prstGeom prst="rect">
            <a:avLst/>
          </a:prstGeom>
          <a:solidFill>
            <a:srgbClr val="2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995011-67F4-4B76-8C64-6D6C7A61B679}"/>
              </a:ext>
            </a:extLst>
          </p:cNvPr>
          <p:cNvSpPr/>
          <p:nvPr/>
        </p:nvSpPr>
        <p:spPr>
          <a:xfrm>
            <a:off x="247650" y="166775"/>
            <a:ext cx="11706225" cy="64103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18B080A-AADB-4C72-971C-4D6C4A447704}"/>
              </a:ext>
            </a:extLst>
          </p:cNvPr>
          <p:cNvSpPr/>
          <p:nvPr/>
        </p:nvSpPr>
        <p:spPr>
          <a:xfrm>
            <a:off x="400050" y="320675"/>
            <a:ext cx="123825" cy="123825"/>
          </a:xfrm>
          <a:prstGeom prst="ellipse">
            <a:avLst/>
          </a:prstGeom>
          <a:solidFill>
            <a:srgbClr val="2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B564FB-B877-4EA3-AA13-2A11D4E5D06A}"/>
              </a:ext>
            </a:extLst>
          </p:cNvPr>
          <p:cNvSpPr txBox="1"/>
          <p:nvPr/>
        </p:nvSpPr>
        <p:spPr>
          <a:xfrm>
            <a:off x="533400" y="354012"/>
            <a:ext cx="490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49C0456-FBD5-405A-BCB0-9BCAE9F0E59B}"/>
              </a:ext>
            </a:extLst>
          </p:cNvPr>
          <p:cNvCxnSpPr>
            <a:cxnSpLocks/>
          </p:cNvCxnSpPr>
          <p:nvPr/>
        </p:nvCxnSpPr>
        <p:spPr>
          <a:xfrm>
            <a:off x="429079" y="778329"/>
            <a:ext cx="1126762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84400" y="378349"/>
            <a:ext cx="339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 전처리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1067827" y="1512916"/>
            <a:ext cx="9912444" cy="3832168"/>
            <a:chOff x="1067827" y="1512916"/>
            <a:chExt cx="9912444" cy="3832168"/>
          </a:xfrm>
        </p:grpSpPr>
        <p:sp>
          <p:nvSpPr>
            <p:cNvPr id="3" name="TextBox 2"/>
            <p:cNvSpPr txBox="1"/>
            <p:nvPr/>
          </p:nvSpPr>
          <p:spPr>
            <a:xfrm>
              <a:off x="1067827" y="1512916"/>
              <a:ext cx="3304148" cy="3832168"/>
            </a:xfrm>
            <a:prstGeom prst="rect">
              <a:avLst/>
            </a:prstGeom>
            <a:noFill/>
            <a:ln w="28575">
              <a:solidFill>
                <a:srgbClr val="25364F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71975" y="1512916"/>
              <a:ext cx="3304148" cy="3832168"/>
            </a:xfrm>
            <a:prstGeom prst="rect">
              <a:avLst/>
            </a:prstGeom>
            <a:noFill/>
            <a:ln w="28575">
              <a:solidFill>
                <a:srgbClr val="25364F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76123" y="1512916"/>
              <a:ext cx="3304148" cy="3832168"/>
            </a:xfrm>
            <a:prstGeom prst="rect">
              <a:avLst/>
            </a:prstGeom>
            <a:noFill/>
            <a:ln w="28575">
              <a:solidFill>
                <a:srgbClr val="25364F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cxnSp>
        <p:nvCxnSpPr>
          <p:cNvPr id="14" name="직선 연결선 13"/>
          <p:cNvCxnSpPr/>
          <p:nvPr/>
        </p:nvCxnSpPr>
        <p:spPr>
          <a:xfrm flipV="1">
            <a:off x="1285528" y="2011680"/>
            <a:ext cx="2477193" cy="2"/>
          </a:xfrm>
          <a:prstGeom prst="line">
            <a:avLst/>
          </a:prstGeom>
          <a:ln w="28575">
            <a:solidFill>
              <a:srgbClr val="253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4804216" y="2011678"/>
            <a:ext cx="2477193" cy="2"/>
          </a:xfrm>
          <a:prstGeom prst="line">
            <a:avLst/>
          </a:prstGeom>
          <a:ln w="28575">
            <a:solidFill>
              <a:srgbClr val="253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973452" y="2006555"/>
            <a:ext cx="2785531" cy="0"/>
          </a:xfrm>
          <a:prstGeom prst="line">
            <a:avLst/>
          </a:prstGeom>
          <a:ln w="28575">
            <a:solidFill>
              <a:srgbClr val="253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85433" y="1703901"/>
            <a:ext cx="1945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결측치</a:t>
            </a:r>
            <a:r>
              <a:rPr lang="ko-KR" altLang="en-US" sz="1400" b="1" dirty="0"/>
              <a:t> 확인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65592" y="1698778"/>
            <a:ext cx="1945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데이터 표준화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73220" y="1698778"/>
            <a:ext cx="3498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목적 데이터를 </a:t>
            </a:r>
            <a:r>
              <a:rPr lang="ko-KR" altLang="en-US" sz="1400" b="1" dirty="0"/>
              <a:t>범주형 데이터로 변환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5873" y="2339010"/>
            <a:ext cx="1722498" cy="2282866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676" y="2320510"/>
            <a:ext cx="3006198" cy="230136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675872" y="2339010"/>
            <a:ext cx="1790535" cy="72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9320" y="2374976"/>
            <a:ext cx="3200951" cy="14377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85679" y="4644859"/>
            <a:ext cx="3041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트리계열</a:t>
            </a:r>
            <a:r>
              <a:rPr lang="ko-KR" altLang="en-US" sz="1000" dirty="0" smtClean="0"/>
              <a:t> 모델 구축 때는 변수 표준화 적용하지 않음</a:t>
            </a:r>
            <a:endParaRPr lang="en-US" altLang="ko-K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로지스틱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회귀모델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구축할 때는 변수 표준화 적용함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1626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675872" y="2262321"/>
            <a:ext cx="1790535" cy="896515"/>
          </a:xfrm>
          <a:prstGeom prst="rect">
            <a:avLst/>
          </a:prstGeom>
          <a:solidFill>
            <a:srgbClr val="25364F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9BAF69-6E50-4E42-907F-B9750EAA2EAB}"/>
              </a:ext>
            </a:extLst>
          </p:cNvPr>
          <p:cNvSpPr/>
          <p:nvPr/>
        </p:nvSpPr>
        <p:spPr>
          <a:xfrm>
            <a:off x="3695700" y="0"/>
            <a:ext cx="84963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735797-4042-46E2-84FD-663ED7BF47A6}"/>
              </a:ext>
            </a:extLst>
          </p:cNvPr>
          <p:cNvSpPr/>
          <p:nvPr/>
        </p:nvSpPr>
        <p:spPr>
          <a:xfrm>
            <a:off x="-1" y="0"/>
            <a:ext cx="4124325" cy="6858000"/>
          </a:xfrm>
          <a:prstGeom prst="rect">
            <a:avLst/>
          </a:prstGeom>
          <a:solidFill>
            <a:srgbClr val="2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995011-67F4-4B76-8C64-6D6C7A61B679}"/>
              </a:ext>
            </a:extLst>
          </p:cNvPr>
          <p:cNvSpPr/>
          <p:nvPr/>
        </p:nvSpPr>
        <p:spPr>
          <a:xfrm>
            <a:off x="247650" y="166775"/>
            <a:ext cx="11706225" cy="64103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18B080A-AADB-4C72-971C-4D6C4A447704}"/>
              </a:ext>
            </a:extLst>
          </p:cNvPr>
          <p:cNvSpPr/>
          <p:nvPr/>
        </p:nvSpPr>
        <p:spPr>
          <a:xfrm>
            <a:off x="400050" y="320675"/>
            <a:ext cx="123825" cy="123825"/>
          </a:xfrm>
          <a:prstGeom prst="ellipse">
            <a:avLst/>
          </a:prstGeom>
          <a:solidFill>
            <a:srgbClr val="25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B564FB-B877-4EA3-AA13-2A11D4E5D06A}"/>
              </a:ext>
            </a:extLst>
          </p:cNvPr>
          <p:cNvSpPr txBox="1"/>
          <p:nvPr/>
        </p:nvSpPr>
        <p:spPr>
          <a:xfrm>
            <a:off x="533400" y="354012"/>
            <a:ext cx="490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49C0456-FBD5-405A-BCB0-9BCAE9F0E59B}"/>
              </a:ext>
            </a:extLst>
          </p:cNvPr>
          <p:cNvCxnSpPr>
            <a:cxnSpLocks/>
          </p:cNvCxnSpPr>
          <p:nvPr/>
        </p:nvCxnSpPr>
        <p:spPr>
          <a:xfrm>
            <a:off x="429079" y="778329"/>
            <a:ext cx="1126762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84400" y="378349"/>
            <a:ext cx="339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 전처리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1067827" y="1512916"/>
            <a:ext cx="9912444" cy="3832168"/>
            <a:chOff x="1067827" y="1512916"/>
            <a:chExt cx="9912444" cy="3832168"/>
          </a:xfrm>
        </p:grpSpPr>
        <p:sp>
          <p:nvSpPr>
            <p:cNvPr id="3" name="TextBox 2"/>
            <p:cNvSpPr txBox="1"/>
            <p:nvPr/>
          </p:nvSpPr>
          <p:spPr>
            <a:xfrm>
              <a:off x="1067827" y="1512916"/>
              <a:ext cx="3304148" cy="3832168"/>
            </a:xfrm>
            <a:prstGeom prst="rect">
              <a:avLst/>
            </a:prstGeom>
            <a:noFill/>
            <a:ln w="28575">
              <a:solidFill>
                <a:srgbClr val="25364F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71975" y="1512916"/>
              <a:ext cx="3304148" cy="3832168"/>
            </a:xfrm>
            <a:prstGeom prst="rect">
              <a:avLst/>
            </a:prstGeom>
            <a:noFill/>
            <a:ln w="28575">
              <a:solidFill>
                <a:srgbClr val="25364F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76123" y="1512916"/>
              <a:ext cx="3304148" cy="3832168"/>
            </a:xfrm>
            <a:prstGeom prst="rect">
              <a:avLst/>
            </a:prstGeom>
            <a:noFill/>
            <a:ln w="28575">
              <a:solidFill>
                <a:srgbClr val="25364F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cxnSp>
        <p:nvCxnSpPr>
          <p:cNvPr id="14" name="직선 연결선 13"/>
          <p:cNvCxnSpPr/>
          <p:nvPr/>
        </p:nvCxnSpPr>
        <p:spPr>
          <a:xfrm>
            <a:off x="1175009" y="2003296"/>
            <a:ext cx="2840350" cy="8382"/>
          </a:xfrm>
          <a:prstGeom prst="line">
            <a:avLst/>
          </a:prstGeom>
          <a:ln w="28575">
            <a:solidFill>
              <a:srgbClr val="253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4804216" y="2011678"/>
            <a:ext cx="2477193" cy="2"/>
          </a:xfrm>
          <a:prstGeom prst="line">
            <a:avLst/>
          </a:prstGeom>
          <a:ln w="28575">
            <a:solidFill>
              <a:srgbClr val="253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973452" y="2006555"/>
            <a:ext cx="2785531" cy="0"/>
          </a:xfrm>
          <a:prstGeom prst="line">
            <a:avLst/>
          </a:prstGeom>
          <a:ln w="28575">
            <a:solidFill>
              <a:srgbClr val="253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39458" y="1655093"/>
            <a:ext cx="3128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데이터에 </a:t>
            </a:r>
            <a:r>
              <a:rPr lang="ko-KR" altLang="en-US" sz="1400" b="1" dirty="0" err="1"/>
              <a:t>음수값이</a:t>
            </a:r>
            <a:r>
              <a:rPr lang="ko-KR" altLang="en-US" sz="1400" b="1" dirty="0"/>
              <a:t> 있는지 확인하기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305" y="1651812"/>
            <a:ext cx="1945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Feature Importance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292061" y="1690465"/>
            <a:ext cx="3072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               </a:t>
            </a:r>
            <a:r>
              <a:rPr lang="ko-KR" altLang="en-US" sz="1400" b="1" dirty="0"/>
              <a:t>이상치 제거하기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884" y="2262322"/>
            <a:ext cx="3188226" cy="24776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403" y="2719377"/>
            <a:ext cx="2879835" cy="18384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01811" y="4571807"/>
            <a:ext cx="2644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         INSP </a:t>
            </a:r>
            <a:r>
              <a:rPr lang="ko-KR" altLang="en-US" sz="1200" b="1" dirty="0"/>
              <a:t>변수 제외하고 </a:t>
            </a:r>
            <a:endParaRPr lang="en-US" altLang="ko-KR" sz="1200" b="1" dirty="0"/>
          </a:p>
          <a:p>
            <a:r>
              <a:rPr lang="ko-KR" altLang="en-US" sz="1200" b="1" dirty="0"/>
              <a:t>         변수중요도가 높은 위 </a:t>
            </a:r>
            <a:endParaRPr lang="en-US" altLang="ko-KR" sz="1200" b="1" dirty="0"/>
          </a:p>
          <a:p>
            <a:r>
              <a:rPr lang="en-US" altLang="ko-KR" sz="1200" b="1" dirty="0"/>
              <a:t>         </a:t>
            </a:r>
            <a:r>
              <a:rPr lang="ko-KR" altLang="en-US" sz="1200" b="1" dirty="0"/>
              <a:t>세 개의 변수만 선택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32407" y="4835328"/>
            <a:ext cx="2136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Boxplot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520890" y="4907902"/>
            <a:ext cx="209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/>
              <a:t>요약통계량</a:t>
            </a:r>
            <a:endParaRPr lang="ko-KR" altLang="en-US" sz="1600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696" y="2379307"/>
            <a:ext cx="2931287" cy="215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10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2226</TotalTime>
  <Words>660</Words>
  <Application>Microsoft Office PowerPoint</Application>
  <PresentationFormat>와이드스크린</PresentationFormat>
  <Paragraphs>208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에스코어 드림 2 ExtraLight</vt:lpstr>
      <vt:lpstr>에스코어 드림 9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채 수혁</dc:creator>
  <cp:lastModifiedBy>user</cp:lastModifiedBy>
  <cp:revision>233</cp:revision>
  <dcterms:created xsi:type="dcterms:W3CDTF">2022-03-11T02:59:13Z</dcterms:created>
  <dcterms:modified xsi:type="dcterms:W3CDTF">2024-04-25T22:09:24Z</dcterms:modified>
</cp:coreProperties>
</file>