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0" r:id="rId2"/>
    <p:sldId id="271" r:id="rId3"/>
    <p:sldId id="273" r:id="rId4"/>
    <p:sldId id="275" r:id="rId5"/>
    <p:sldId id="270" r:id="rId6"/>
    <p:sldId id="272" r:id="rId7"/>
    <p:sldId id="279" r:id="rId8"/>
    <p:sldId id="277" r:id="rId9"/>
    <p:sldId id="282" r:id="rId10"/>
    <p:sldId id="280" r:id="rId11"/>
    <p:sldId id="263" r:id="rId12"/>
    <p:sldId id="283" r:id="rId13"/>
    <p:sldId id="265" r:id="rId14"/>
    <p:sldId id="284" r:id="rId15"/>
    <p:sldId id="281" r:id="rId16"/>
    <p:sldId id="266" r:id="rId17"/>
    <p:sldId id="274" r:id="rId18"/>
    <p:sldId id="267" r:id="rId19"/>
  </p:sldIdLst>
  <p:sldSz cx="12192000" cy="6858000"/>
  <p:notesSz cx="6858000" cy="9144000"/>
  <p:embeddedFontLst>
    <p:embeddedFont>
      <p:font typeface="a시월구일1" panose="02020600000000000000" pitchFamily="18" charset="-127"/>
      <p:regular r:id="rId21"/>
    </p:embeddedFont>
    <p:embeddedFont>
      <p:font typeface="a시월구일2" panose="02020600000000000000" pitchFamily="18" charset="-127"/>
      <p:regular r:id="rId22"/>
    </p:embeddedFont>
    <p:embeddedFont>
      <p:font typeface="나눔스퀘어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타이포_쌍문동 B" panose="020208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E70"/>
    <a:srgbClr val="B0CE87"/>
    <a:srgbClr val="A1662B"/>
    <a:srgbClr val="6D451D"/>
    <a:srgbClr val="DBE9C9"/>
    <a:srgbClr val="B2CCA8"/>
    <a:srgbClr val="FF9999"/>
    <a:srgbClr val="8E5A26"/>
    <a:srgbClr val="FFFFFF"/>
    <a:srgbClr val="5A3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75407" autoAdjust="0"/>
  </p:normalViewPr>
  <p:slideViewPr>
    <p:cSldViewPr snapToGrid="0" showGuides="1">
      <p:cViewPr>
        <p:scale>
          <a:sx n="50" d="100"/>
          <a:sy n="50" d="100"/>
        </p:scale>
        <p:origin x="926" y="2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C3A2-85FB-4EA5-BF0F-EF0534CBAFA1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24B4-AABF-49F1-8F4B-702860F9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8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 내용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Android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모바일 앱 개발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잠금화면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해제를 인식하여 사용시간 측정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스텝 센서를 이용하여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걸음수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측정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사용자의 스마트폰 사용시간,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걸음수에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따라 나무 성장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사용자의 사용시간 데이터를 그래프로 표현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이외 부가기능 (알람, 일정 등)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(3) 추진 방법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팀 내 아이디어 제시, 분석 및 정리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프로젝트 요구사항 확인, 개발환경 구축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실제 사용자들의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고려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어떻게 하면 위 앱을 활발히 사용할지 주변의 학우들에게 설문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시나리오를 정해 상세기능 설계, GUI 디자인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시간이 촉박한 것을 고려하여 가능한 범위로 설계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앱 개발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공유 드라이브 사용으로 공동작업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테스트를 통해 문제점 도출 및 피드백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베타 버전 만들어 다양한 사람들이 사용해보게 함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과정 전기간동안 문서화 동시 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구글 드라이브 공유 문서작업으로 동시작업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과제개발 일정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일정 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9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(3) 추진 방법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팀 내 아이디어 제시, 분석 및 정리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프로젝트 요구사항 확인, 개발환경 구축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실제 사용자들의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고려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어떻게 하면 위 앱을 활발히 사용할지 주변의 학우들에게 설문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시나리오를 정해 상세기능 설계, GUI 디자인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시간이 촉박한 것을 고려하여 가능한 범위로 설계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앱 개발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공유 드라이브 사용으로 공동작업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테스트를 통해 문제점 도출 및 피드백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베타 버전 만들어 다양한 사람들이 사용해보게 함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과정 전기간동안 문서화 동시 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구글 드라이브 공유 문서작업으로 동시작업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과제개발 일정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일정 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6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(3) 추진 방법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팀 내 아이디어 제시, 분석 및 정리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프로젝트 요구사항 확인, 개발환경 구축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실제 사용자들의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고려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어떻게 하면 위 앱을 활발히 사용할지 주변의 학우들에게 설문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시나리오를 정해 상세기능 설계, GUI 디자인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시간이 촉박한 것을 고려하여 가능한 범위로 설계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앱 개발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공유 드라이브 사용으로 공동작업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테스트를 통해 문제점 도출 및 피드백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베타 버전 만들어 다양한 사람들이 사용해보게 함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과정 전기간동안 문서화 동시 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구글 드라이브 공유 문서작업으로 동시작업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과제개발 일정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일정 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97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(3) 추진 방법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팀 내 아이디어 제시, 분석 및 정리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프로젝트 요구사항 확인, 개발환경 구축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실제 사용자들의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사용감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고려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어떻게 하면 위 앱을 활발히 사용할지 주변의 학우들에게 설문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시나리오를 정해 상세기능 설계, GUI 디자인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시간이 촉박한 것을 고려하여 가능한 범위로 설계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앱 개발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공유 드라이브 사용으로 공동작업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테스트를 통해 문제점 도출 및 피드백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베타 버전 만들어 다양한 사람들이 사용해보게 함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 과정 전기간동안 문서화 동시 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구글 드라이브 공유 문서작업으로 동시작업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과제개발 일정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일정 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8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(5) 예상되는 성과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[사진5, 6] 사회문제, 환경문제에 관한 공모전 포스터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공모전 등에 참여한다.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산림청과 협의하여 이 앱으로 키워진 나무가 실제로 심어지는 등 공익성 캠페인에 활용한다.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나무 말고도 다른 캐릭터를 추가하여 다양한 분야, 사용자의 취향에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부합시킬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수 있다.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(5) 예상되는 성과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[사진5, 6] 사회문제, 환경문제에 관한 공모전 포스터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공모전 등에 참여한다.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산림청과 협의하여 이 앱으로 키워진 나무가 실제로 심어지는 등 공익성 캠페인에 활용한다.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latinLnBrk="0"/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나무 말고도 다른 캐릭터를 추가하여 다양한 분야, 사용자의 취향에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부합시킬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수 있다.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3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(1) 과제 목적 및 필요성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스마트폰의 발전으로 현대인들은 편리한 삶을 누리고 있지만,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최근에는 스마트폰에 과도하게 중독된 사람들이 나타나고 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보행 중 스마트폰 사용은 위험한 행위이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고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이로 인해 인명피해 등의 사고가 발생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하였었다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스마트폰+좀비의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합성어, 스마트폰을 보느라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주변 상황을 인지하지 못하는 보행자)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란 단어는 이런 문제에서 생긴 단어이다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우리는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방지하기 위한 스마트폰 앱 개발을 추진하게 되었다.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90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감사합니다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(1) 과제 목적 및 필요성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스마트폰의 발전으로 현대인들은 편리한 삶을 누리고 있지만,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최근에는 스마트폰에 과도하게 중독된 사람들이 나타나고 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보행 중 스마트폰 사용은 위험한 행위이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고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이로 인해 인명피해 등의 사고가 발생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하였었다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스마트폰+좀비의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합성어, 스마트폰을 보느라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주변 상황을 인지하지 못하는 보행자)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란 단어는 이런 문제에서 생긴 단어이다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우리는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방지하기 위한 스마트폰 앱 개발을 추진하게 되었다.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0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(1) 과제 목적 및 필요성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스마트폰의 발전으로 현대인들은 편리한 삶을 누리고 있지만,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최근에는 스마트폰에 과도하게 중독된 사람들이 나타나고 있다.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보행 중 스마트폰 사용은 위험한 행위이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고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이로 인해 인명피해 등의 사고가 발생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하였었다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스마트폰+좀비의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합성어, 스마트폰을 보느라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주변 상황을 인지하지 못하는 보행자)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란 단어는 이런 문제에서 생긴 단어이다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우리는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방지하기 위한 스마트폰 앱 개발을 추진하게 되었다.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(1) 과제 목적 및 필요성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스마트폰의 발전으로 현대인들은 편리한 삶을 누리고 있지만,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최근에는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스몸비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스마트폰+좀비의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합성어, 스마트폰을 보느라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주변 상황을 인지하지 못하는 보행자) 등 스마트폰에 과도하게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중독된 사람들이 나타나고 있다. 보행 중 스마트폰 사용은 위험한 행위이며,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이로 인해 인명피해 등의 사고가 발생할 수 있어 이를 방지하기 위한 스마트폰 앱 개발을 추진하게 되었다.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9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스몸비를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 어떻게 방지할 수 있을까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나라별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지역별로 여러 대책이 있었다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예방캠페인부터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하와이는 벌금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대구나 광양시는 바닥신호등을 설치하는 등 여러가지였다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좀더 효과적인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3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스몸비를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 어떻게 방지할 수 있을까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나라별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지역별로 여러 대책이 있었다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예방캠페인부터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하와이는 벌금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대구나 광양시는 바닥신호등을 설치하는 등 여러가지였다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좀더 효과적인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1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4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과제 내용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Android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모바일 앱 개발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스마트폰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잠금화면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해제를 인식하여 사용시간 측정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스텝 센서를 이용하여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걸음수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측정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사용자의 스마트폰 사용시간, </a:t>
            </a:r>
            <a:r>
              <a:rPr lang="ko-KR" altLang="ko-KR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걸음수에</a:t>
            </a: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따라 나무 성장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사용자의 사용시간 데이터를 그래프로 표현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이외 부가기능 (알람, 일정 등)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24B4-AABF-49F1-8F4B-702860F9BA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0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AD575-895F-4F97-AC30-6D3DE42B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77263-4197-449A-A4B9-8744DBB4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DA605-B5F9-4C35-BC3E-CD063DBF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A52E5-C008-4785-B827-FEC2165C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D68F7-2084-4D30-A189-930704E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E0D1F-C7C0-45D1-934F-5517EB6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20609-1C20-43F3-8670-0E5FB2CC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782C9-6EE8-4B7C-A94E-1BA63FD9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59DA2-A892-4DFD-B8CA-2BFCC100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7B04E-58C0-4BE5-856B-90232A68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C1E5F-7B52-49F1-AA29-2362A24CD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7A05B-BB5F-47A7-9C78-ABFB4BEE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5617E-6897-4F0E-BB9A-51E8C20D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A2AB2-1CF6-47FC-B377-02008404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A53F-DB6E-4ABA-89F1-8E60D734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1AA8B-12DB-4F57-ABC3-1D089B0F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3EA49-13BD-4364-A3F2-923D38C3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121B7-94A3-4E9D-AE36-4319206A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6CC3B-620E-4B1C-BB88-F067DCF8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0C7CB-84D9-4280-B8BD-BC9D9F73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9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06DF3-F15E-4812-A3E0-15CD7896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679E-3C50-4DF3-A82B-118D9D39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C5405-4A3A-4B9E-83E1-84ABD9CD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F5CF8-FE11-49AE-B16A-1E02A36C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1A381-D185-45D8-991F-12AF552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85DFB-4EF1-480A-BE76-367D3F2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1F873-1615-46BB-8843-7C03D0EB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B0C3B-1A14-4F44-9656-FBD5AB125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86FF1-B589-4574-891D-C9F88F44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A9707-7243-447F-8C6C-210175A9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494BC-3CCF-46C0-973C-F082660B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8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50EB-DC9C-4D0C-83B5-00C9AEBD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F2FF3-BEF9-47E8-9172-F296F20A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3419FD-DE3F-4B39-863A-3541EA68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3FB77-8D01-42C6-A34E-2D8E50F4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2CC86-42EA-4364-8A2A-E6A84C4E6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86042A-B808-4533-AB40-11913667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CC7239-8DB3-443B-B0D8-0C0FCA46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77740-D80B-455D-A226-83D6632F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2A91-0FA9-4E63-97B7-876F4794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76616-2DFD-46CC-A2A4-5D50A2C7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51694-88FC-4AB5-AA27-99F7176B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C57C5-7163-403C-B307-14A1FF55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E620BA-5D51-4DF1-B37D-4D851EDC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6C8AE-F65B-4DEC-AB50-B8A04CE2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03703-E487-43F5-B5D1-EE7900D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0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F46A8-5C02-4D13-8793-869232B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27F5E-4F20-4B8A-BE4D-A755B6DCA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F1B21-E6EC-45CD-8863-A27D06E7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5FF6-A909-4CC9-976B-60B8DC1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20436-D066-4A32-A06B-67896A12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1ABCB2-3C65-4CFE-9108-3777B219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01A2-4C18-4695-85A8-DA9D7D2E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8E039-B731-438C-9B83-C049B44A8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D204D-2237-4A7F-9B50-8C87E6CB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E6124-E4BF-453F-951E-50B4C504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E473E-E3B0-478C-BC3C-C0C104A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6F6AA-7032-4E9D-8F43-7D7569AE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81018-D57C-46F8-880D-44F339D3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D10B5-3898-4D93-82ED-4E58D96D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1240F-74AD-483B-B942-56185B9F5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4B6F-C8DC-436D-849D-6EC73B3FB60B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21CB5-D783-46EB-A787-C2C9C80B4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D054-C36F-4900-8634-7D06EBA7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F50-8898-4EBE-A596-BE09B1279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aegu.co.kr/news/articleView.html?idxno=26033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kgnews.co.kr/news/articleView.html?idxno=528027" TargetMode="External"/><Relationship Id="rId4" Type="http://schemas.openxmlformats.org/officeDocument/2006/relationships/hyperlink" Target="http://www.idaegu.co.kr/news/articleView.html?idxno=26038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21AF638-938B-4475-999F-CC14203A1231}"/>
              </a:ext>
            </a:extLst>
          </p:cNvPr>
          <p:cNvSpPr/>
          <p:nvPr/>
        </p:nvSpPr>
        <p:spPr>
          <a:xfrm>
            <a:off x="1632494" y="2772507"/>
            <a:ext cx="1312985" cy="1312985"/>
          </a:xfrm>
          <a:prstGeom prst="ellipse">
            <a:avLst/>
          </a:prstGeom>
          <a:solidFill>
            <a:srgbClr val="DB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F98B7-228A-49CD-A3F3-5B246697DC39}"/>
              </a:ext>
            </a:extLst>
          </p:cNvPr>
          <p:cNvSpPr/>
          <p:nvPr/>
        </p:nvSpPr>
        <p:spPr>
          <a:xfrm>
            <a:off x="2288986" y="2772507"/>
            <a:ext cx="1639171" cy="1312984"/>
          </a:xfrm>
          <a:prstGeom prst="rect">
            <a:avLst/>
          </a:prstGeom>
          <a:solidFill>
            <a:srgbClr val="DB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B35ED6-D3F1-4FAF-A68B-38609E3AAFD8}"/>
              </a:ext>
            </a:extLst>
          </p:cNvPr>
          <p:cNvSpPr/>
          <p:nvPr/>
        </p:nvSpPr>
        <p:spPr>
          <a:xfrm>
            <a:off x="3271664" y="2772507"/>
            <a:ext cx="1312985" cy="1312985"/>
          </a:xfrm>
          <a:prstGeom prst="ellipse">
            <a:avLst/>
          </a:prstGeom>
          <a:solidFill>
            <a:srgbClr val="DBE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59FC26-27C6-47AD-B592-0D9D2F78267D}"/>
              </a:ext>
            </a:extLst>
          </p:cNvPr>
          <p:cNvSpPr/>
          <p:nvPr/>
        </p:nvSpPr>
        <p:spPr>
          <a:xfrm>
            <a:off x="3406857" y="2902784"/>
            <a:ext cx="1042597" cy="1042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291A1-80E8-4E53-A72C-BDDF6C87DA21}"/>
              </a:ext>
            </a:extLst>
          </p:cNvPr>
          <p:cNvSpPr txBox="1"/>
          <p:nvPr/>
        </p:nvSpPr>
        <p:spPr>
          <a:xfrm>
            <a:off x="5408892" y="2259449"/>
            <a:ext cx="5709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스몸비</a:t>
            </a:r>
            <a:r>
              <a:rPr lang="ko-KR" altLang="en-US" sz="66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</a:t>
            </a:r>
            <a:endParaRPr lang="en-US" altLang="ko-KR" sz="6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dist"/>
            <a:r>
              <a:rPr lang="en-US" altLang="ko-KR" sz="6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37876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A7E74-F5B9-47EF-8227-C760BC5EA006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245285-6053-48E7-9B32-D726E9DA98BE}"/>
              </a:ext>
            </a:extLst>
          </p:cNvPr>
          <p:cNvCxnSpPr>
            <a:cxnSpLocks/>
          </p:cNvCxnSpPr>
          <p:nvPr/>
        </p:nvCxnSpPr>
        <p:spPr>
          <a:xfrm>
            <a:off x="1262190" y="5477577"/>
            <a:ext cx="2243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3017FB-A1A3-41F5-B0D9-6BB4B5D4F09B}"/>
              </a:ext>
            </a:extLst>
          </p:cNvPr>
          <p:cNvSpPr txBox="1"/>
          <p:nvPr/>
        </p:nvSpPr>
        <p:spPr>
          <a:xfrm>
            <a:off x="1262188" y="4502981"/>
            <a:ext cx="3305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부가기능</a:t>
            </a:r>
            <a:endParaRPr lang="en-US" altLang="ko-KR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알람</a:t>
            </a:r>
            <a:r>
              <a:rPr lang="en-US" altLang="ko-KR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/</a:t>
            </a:r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일정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603E-A126-469D-9B0C-DC7ECB0D15B1}"/>
              </a:ext>
            </a:extLst>
          </p:cNvPr>
          <p:cNvSpPr txBox="1"/>
          <p:nvPr/>
        </p:nvSpPr>
        <p:spPr>
          <a:xfrm>
            <a:off x="1262188" y="5493855"/>
            <a:ext cx="301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편리함 제공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D1FF27-6646-4B74-B1A4-7E52ABE7A2ED}"/>
              </a:ext>
            </a:extLst>
          </p:cNvPr>
          <p:cNvSpPr/>
          <p:nvPr/>
        </p:nvSpPr>
        <p:spPr>
          <a:xfrm>
            <a:off x="478012" y="432888"/>
            <a:ext cx="3504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D8FDF9-95B0-429B-B03E-A8CFAC820488}"/>
              </a:ext>
            </a:extLst>
          </p:cNvPr>
          <p:cNvCxnSpPr>
            <a:cxnSpLocks/>
          </p:cNvCxnSpPr>
          <p:nvPr/>
        </p:nvCxnSpPr>
        <p:spPr>
          <a:xfrm>
            <a:off x="1234577" y="3212667"/>
            <a:ext cx="2243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576176-629D-479A-81B8-1A321F79509F}"/>
              </a:ext>
            </a:extLst>
          </p:cNvPr>
          <p:cNvSpPr txBox="1"/>
          <p:nvPr/>
        </p:nvSpPr>
        <p:spPr>
          <a:xfrm>
            <a:off x="1234574" y="1547568"/>
            <a:ext cx="3017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폰 사용시간</a:t>
            </a:r>
            <a:r>
              <a:rPr lang="en-US" altLang="ko-KR" sz="32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</a:t>
            </a:r>
          </a:p>
          <a:p>
            <a:r>
              <a:rPr lang="ko-KR" altLang="en-US" sz="32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걸음수</a:t>
            </a:r>
            <a:r>
              <a:rPr lang="ko-KR" altLang="en-US" sz="32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에 따른 </a:t>
            </a:r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나무 성장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54BDCD-F63D-4754-8496-525C716FDCB9}"/>
              </a:ext>
            </a:extLst>
          </p:cNvPr>
          <p:cNvSpPr txBox="1"/>
          <p:nvPr/>
        </p:nvSpPr>
        <p:spPr>
          <a:xfrm>
            <a:off x="1234575" y="3228945"/>
            <a:ext cx="301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보행시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사용시간엔 거꾸로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AD5F856-229B-4AF4-90BF-447C0A810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31" y="1547568"/>
            <a:ext cx="2320030" cy="36083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B290E56-DA7B-4BED-A368-42004D0C7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94" y="1547568"/>
            <a:ext cx="2320030" cy="36083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55BDBE-D171-44DD-80D9-91BB576DE5C9}"/>
              </a:ext>
            </a:extLst>
          </p:cNvPr>
          <p:cNvSpPr/>
          <p:nvPr/>
        </p:nvSpPr>
        <p:spPr>
          <a:xfrm>
            <a:off x="0" y="7065013"/>
            <a:ext cx="12192000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5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3DCD6C-32CB-47F7-B895-80F7E1BBC2BC}"/>
              </a:ext>
            </a:extLst>
          </p:cNvPr>
          <p:cNvSpPr/>
          <p:nvPr/>
        </p:nvSpPr>
        <p:spPr>
          <a:xfrm>
            <a:off x="0" y="2532449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C83D0A-5077-492C-B751-480ADC24D619}"/>
              </a:ext>
            </a:extLst>
          </p:cNvPr>
          <p:cNvSpPr/>
          <p:nvPr/>
        </p:nvSpPr>
        <p:spPr>
          <a:xfrm>
            <a:off x="2422521" y="3048007"/>
            <a:ext cx="2230136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41689-C331-4273-9555-200637175986}"/>
              </a:ext>
            </a:extLst>
          </p:cNvPr>
          <p:cNvSpPr/>
          <p:nvPr/>
        </p:nvSpPr>
        <p:spPr>
          <a:xfrm>
            <a:off x="4979832" y="3771978"/>
            <a:ext cx="2230136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F64D8-4BA0-46B5-A2F8-0957478C6531}"/>
              </a:ext>
            </a:extLst>
          </p:cNvPr>
          <p:cNvSpPr/>
          <p:nvPr/>
        </p:nvSpPr>
        <p:spPr>
          <a:xfrm>
            <a:off x="4133905" y="387166"/>
            <a:ext cx="3781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어떻게 추진할까</a:t>
            </a: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34B9CD-CE43-412D-A1C9-4D5FA1982C57}"/>
              </a:ext>
            </a:extLst>
          </p:cNvPr>
          <p:cNvSpPr/>
          <p:nvPr/>
        </p:nvSpPr>
        <p:spPr>
          <a:xfrm>
            <a:off x="0" y="1286579"/>
            <a:ext cx="2301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-Idea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제시</a:t>
            </a:r>
            <a:endParaRPr lang="ko-KR" altLang="ko-KR" sz="1400" dirty="0"/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요구사항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분석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개발환경 구축</a:t>
            </a:r>
            <a:endParaRPr lang="ko-KR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CFAA72-B089-4305-9AA6-D33989FEC571}"/>
              </a:ext>
            </a:extLst>
          </p:cNvPr>
          <p:cNvSpPr/>
          <p:nvPr/>
        </p:nvSpPr>
        <p:spPr>
          <a:xfrm>
            <a:off x="7470847" y="4358128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3D149-3D13-4D81-B6FB-BB198627C0C5}"/>
              </a:ext>
            </a:extLst>
          </p:cNvPr>
          <p:cNvSpPr/>
          <p:nvPr/>
        </p:nvSpPr>
        <p:spPr>
          <a:xfrm>
            <a:off x="2422521" y="1844221"/>
            <a:ext cx="2301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작성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상세기능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설계, GUI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디자인</a:t>
            </a:r>
            <a:endParaRPr lang="ko-KR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B5E6B4-6952-46E1-A18D-7135B86C50C9}"/>
              </a:ext>
            </a:extLst>
          </p:cNvPr>
          <p:cNvSpPr/>
          <p:nvPr/>
        </p:nvSpPr>
        <p:spPr>
          <a:xfrm>
            <a:off x="9961862" y="4381574"/>
            <a:ext cx="2188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전기간동안 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문서 동시 작업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0390D-0B13-4ACE-BE4B-848F8C1C63E1}"/>
              </a:ext>
            </a:extLst>
          </p:cNvPr>
          <p:cNvSpPr/>
          <p:nvPr/>
        </p:nvSpPr>
        <p:spPr>
          <a:xfrm>
            <a:off x="7467905" y="3147098"/>
            <a:ext cx="2301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문제점 도출 및 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feedback,</a:t>
            </a:r>
            <a:endParaRPr lang="ko-KR" altLang="en-US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베타 버전 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1E74F2-EEE8-40A8-9835-DC5199CC3D0F}"/>
              </a:ext>
            </a:extLst>
          </p:cNvPr>
          <p:cNvSpPr/>
          <p:nvPr/>
        </p:nvSpPr>
        <p:spPr>
          <a:xfrm>
            <a:off x="4919868" y="2940981"/>
            <a:ext cx="2350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</a:t>
            </a:r>
            <a:r>
              <a:rPr lang="ko-KR" altLang="en-US" sz="2400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앱개발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</a:t>
            </a:r>
            <a:r>
              <a:rPr lang="en-US" altLang="ko-KR" sz="2400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공유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0E109-A80A-47B4-9CFD-09DD622E64A8}"/>
              </a:ext>
            </a:extLst>
          </p:cNvPr>
          <p:cNvSpPr/>
          <p:nvPr/>
        </p:nvSpPr>
        <p:spPr>
          <a:xfrm>
            <a:off x="9961862" y="525780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7CD64-D888-4B83-A60F-48885CF66B7E}"/>
              </a:ext>
            </a:extLst>
          </p:cNvPr>
          <p:cNvSpPr txBox="1"/>
          <p:nvPr/>
        </p:nvSpPr>
        <p:spPr>
          <a:xfrm>
            <a:off x="0" y="2679371"/>
            <a:ext cx="123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IDEA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E1D26-A27A-481B-9D14-118C8250E533}"/>
              </a:ext>
            </a:extLst>
          </p:cNvPr>
          <p:cNvSpPr txBox="1"/>
          <p:nvPr/>
        </p:nvSpPr>
        <p:spPr>
          <a:xfrm>
            <a:off x="2422521" y="3185167"/>
            <a:ext cx="150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3D9E6-7414-46CB-B770-06B0ED447196}"/>
              </a:ext>
            </a:extLst>
          </p:cNvPr>
          <p:cNvSpPr txBox="1"/>
          <p:nvPr/>
        </p:nvSpPr>
        <p:spPr>
          <a:xfrm>
            <a:off x="4979832" y="3909138"/>
            <a:ext cx="17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21565-CF4A-4E2A-80B7-4F679B99E632}"/>
              </a:ext>
            </a:extLst>
          </p:cNvPr>
          <p:cNvSpPr txBox="1"/>
          <p:nvPr/>
        </p:nvSpPr>
        <p:spPr>
          <a:xfrm>
            <a:off x="7467905" y="4452829"/>
            <a:ext cx="1088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TEST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1D0CC-5D7C-49E3-A557-DCCEC5D8710B}"/>
              </a:ext>
            </a:extLst>
          </p:cNvPr>
          <p:cNvSpPr txBox="1"/>
          <p:nvPr/>
        </p:nvSpPr>
        <p:spPr>
          <a:xfrm>
            <a:off x="0" y="5414067"/>
            <a:ext cx="203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DOCUMENT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972D3-B51E-4BA4-A333-763AD9796243}"/>
              </a:ext>
            </a:extLst>
          </p:cNvPr>
          <p:cNvSpPr/>
          <p:nvPr/>
        </p:nvSpPr>
        <p:spPr>
          <a:xfrm>
            <a:off x="0" y="5257283"/>
            <a:ext cx="12192000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2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3DCD6C-32CB-47F7-B895-80F7E1BBC2BC}"/>
              </a:ext>
            </a:extLst>
          </p:cNvPr>
          <p:cNvSpPr/>
          <p:nvPr/>
        </p:nvSpPr>
        <p:spPr>
          <a:xfrm>
            <a:off x="-2279374" y="2532449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C83D0A-5077-492C-B751-480ADC24D619}"/>
              </a:ext>
            </a:extLst>
          </p:cNvPr>
          <p:cNvSpPr/>
          <p:nvPr/>
        </p:nvSpPr>
        <p:spPr>
          <a:xfrm>
            <a:off x="45081" y="3048007"/>
            <a:ext cx="2230136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41689-C331-4273-9555-200637175986}"/>
              </a:ext>
            </a:extLst>
          </p:cNvPr>
          <p:cNvSpPr/>
          <p:nvPr/>
        </p:nvSpPr>
        <p:spPr>
          <a:xfrm>
            <a:off x="2602392" y="3771978"/>
            <a:ext cx="2230136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F64D8-4BA0-46B5-A2F8-0957478C6531}"/>
              </a:ext>
            </a:extLst>
          </p:cNvPr>
          <p:cNvSpPr/>
          <p:nvPr/>
        </p:nvSpPr>
        <p:spPr>
          <a:xfrm>
            <a:off x="4133905" y="387166"/>
            <a:ext cx="3781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현 추진 단계는</a:t>
            </a: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CFAA72-B089-4305-9AA6-D33989FEC571}"/>
              </a:ext>
            </a:extLst>
          </p:cNvPr>
          <p:cNvSpPr/>
          <p:nvPr/>
        </p:nvSpPr>
        <p:spPr>
          <a:xfrm>
            <a:off x="12242826" y="4363778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3D149-3D13-4D81-B6FB-BB198627C0C5}"/>
              </a:ext>
            </a:extLst>
          </p:cNvPr>
          <p:cNvSpPr/>
          <p:nvPr/>
        </p:nvSpPr>
        <p:spPr>
          <a:xfrm>
            <a:off x="45081" y="1844221"/>
            <a:ext cx="2301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시나리오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작성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상세기능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설계, GUI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디자인</a:t>
            </a:r>
            <a:endParaRPr lang="ko-KR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1E74F2-EEE8-40A8-9835-DC5199CC3D0F}"/>
              </a:ext>
            </a:extLst>
          </p:cNvPr>
          <p:cNvSpPr/>
          <p:nvPr/>
        </p:nvSpPr>
        <p:spPr>
          <a:xfrm>
            <a:off x="2542428" y="2940981"/>
            <a:ext cx="2350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모바일 </a:t>
            </a:r>
            <a:r>
              <a:rPr lang="ko-KR" altLang="en-US" sz="2400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앱개발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, </a:t>
            </a:r>
            <a:r>
              <a:rPr lang="en-US" altLang="ko-KR" sz="2400" dirty="0" err="1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Github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공유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0E109-A80A-47B4-9CFD-09DD622E64A8}"/>
              </a:ext>
            </a:extLst>
          </p:cNvPr>
          <p:cNvSpPr/>
          <p:nvPr/>
        </p:nvSpPr>
        <p:spPr>
          <a:xfrm>
            <a:off x="12247862" y="525780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E1D26-A27A-481B-9D14-118C8250E533}"/>
              </a:ext>
            </a:extLst>
          </p:cNvPr>
          <p:cNvSpPr txBox="1"/>
          <p:nvPr/>
        </p:nvSpPr>
        <p:spPr>
          <a:xfrm>
            <a:off x="45081" y="3185167"/>
            <a:ext cx="150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3D9E6-7414-46CB-B770-06B0ED447196}"/>
              </a:ext>
            </a:extLst>
          </p:cNvPr>
          <p:cNvSpPr txBox="1"/>
          <p:nvPr/>
        </p:nvSpPr>
        <p:spPr>
          <a:xfrm>
            <a:off x="2602392" y="3909138"/>
            <a:ext cx="17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DEVELOP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972D3-B51E-4BA4-A333-763AD9796243}"/>
              </a:ext>
            </a:extLst>
          </p:cNvPr>
          <p:cNvSpPr/>
          <p:nvPr/>
        </p:nvSpPr>
        <p:spPr>
          <a:xfrm>
            <a:off x="0" y="7329923"/>
            <a:ext cx="12192000" cy="137160"/>
          </a:xfrm>
          <a:prstGeom prst="rect">
            <a:avLst/>
          </a:prstGeom>
          <a:solidFill>
            <a:srgbClr val="F0C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42316-5D50-4DA0-991C-414E10453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84" y="2081803"/>
            <a:ext cx="2350063" cy="4177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8A980D-6E34-43E4-AF30-652855B6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26" y="2081803"/>
            <a:ext cx="2350063" cy="41778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17949C8-9D70-462D-8265-9F0CB4108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68" y="2081803"/>
            <a:ext cx="2350063" cy="4177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C3EEB8-60EB-4DF6-8707-AC9DD40F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44" y="2081803"/>
            <a:ext cx="2350063" cy="41778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B056BE-F68E-4F7D-BF50-B818EEBAE4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25" t="18889" r="17796" b="5645"/>
          <a:stretch/>
        </p:blipFill>
        <p:spPr>
          <a:xfrm>
            <a:off x="5046521" y="1844221"/>
            <a:ext cx="6952035" cy="44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5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E51F39-909E-4CE9-9E12-5C0DF43A3877}"/>
              </a:ext>
            </a:extLst>
          </p:cNvPr>
          <p:cNvSpPr/>
          <p:nvPr/>
        </p:nvSpPr>
        <p:spPr>
          <a:xfrm>
            <a:off x="459110" y="540854"/>
            <a:ext cx="2781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-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</a:rPr>
              <a:t>과제 개발 일정 표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47B182-448A-4D66-B21B-5579C0168F75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B80923-4DC2-4EDE-A50A-EB6CB99F0DF1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6DAF5A-3D0E-4696-AF6E-4884C9033362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2EEFD-F36A-4782-9355-9BBE0F40A720}"/>
              </a:ext>
            </a:extLst>
          </p:cNvPr>
          <p:cNvSpPr/>
          <p:nvPr/>
        </p:nvSpPr>
        <p:spPr>
          <a:xfrm>
            <a:off x="4909495" y="-1524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6C3643-2CE5-4657-95E8-30F3C3C1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4859"/>
              </p:ext>
            </p:extLst>
          </p:nvPr>
        </p:nvGraphicFramePr>
        <p:xfrm>
          <a:off x="2101218" y="1304835"/>
          <a:ext cx="7846690" cy="5205826"/>
        </p:xfrm>
        <a:graphic>
          <a:graphicData uri="http://schemas.openxmlformats.org/drawingml/2006/table">
            <a:tbl>
              <a:tblPr/>
              <a:tblGrid>
                <a:gridCol w="641857">
                  <a:extLst>
                    <a:ext uri="{9D8B030D-6E8A-4147-A177-3AD203B41FA5}">
                      <a16:colId xmlns:a16="http://schemas.microsoft.com/office/drawing/2014/main" val="4020060031"/>
                    </a:ext>
                  </a:extLst>
                </a:gridCol>
                <a:gridCol w="1427183">
                  <a:extLst>
                    <a:ext uri="{9D8B030D-6E8A-4147-A177-3AD203B41FA5}">
                      <a16:colId xmlns:a16="http://schemas.microsoft.com/office/drawing/2014/main" val="2121675276"/>
                    </a:ext>
                  </a:extLst>
                </a:gridCol>
                <a:gridCol w="645476">
                  <a:extLst>
                    <a:ext uri="{9D8B030D-6E8A-4147-A177-3AD203B41FA5}">
                      <a16:colId xmlns:a16="http://schemas.microsoft.com/office/drawing/2014/main" val="2006359461"/>
                    </a:ext>
                  </a:extLst>
                </a:gridCol>
                <a:gridCol w="494764">
                  <a:extLst>
                    <a:ext uri="{9D8B030D-6E8A-4147-A177-3AD203B41FA5}">
                      <a16:colId xmlns:a16="http://schemas.microsoft.com/office/drawing/2014/main" val="1293251969"/>
                    </a:ext>
                  </a:extLst>
                </a:gridCol>
                <a:gridCol w="494764">
                  <a:extLst>
                    <a:ext uri="{9D8B030D-6E8A-4147-A177-3AD203B41FA5}">
                      <a16:colId xmlns:a16="http://schemas.microsoft.com/office/drawing/2014/main" val="3184261347"/>
                    </a:ext>
                  </a:extLst>
                </a:gridCol>
                <a:gridCol w="481391">
                  <a:extLst>
                    <a:ext uri="{9D8B030D-6E8A-4147-A177-3AD203B41FA5}">
                      <a16:colId xmlns:a16="http://schemas.microsoft.com/office/drawing/2014/main" val="2847846618"/>
                    </a:ext>
                  </a:extLst>
                </a:gridCol>
                <a:gridCol w="521509">
                  <a:extLst>
                    <a:ext uri="{9D8B030D-6E8A-4147-A177-3AD203B41FA5}">
                      <a16:colId xmlns:a16="http://schemas.microsoft.com/office/drawing/2014/main" val="3911427112"/>
                    </a:ext>
                  </a:extLst>
                </a:gridCol>
                <a:gridCol w="507244">
                  <a:extLst>
                    <a:ext uri="{9D8B030D-6E8A-4147-A177-3AD203B41FA5}">
                      <a16:colId xmlns:a16="http://schemas.microsoft.com/office/drawing/2014/main" val="3650353933"/>
                    </a:ext>
                  </a:extLst>
                </a:gridCol>
                <a:gridCol w="507244">
                  <a:extLst>
                    <a:ext uri="{9D8B030D-6E8A-4147-A177-3AD203B41FA5}">
                      <a16:colId xmlns:a16="http://schemas.microsoft.com/office/drawing/2014/main" val="1572075607"/>
                    </a:ext>
                  </a:extLst>
                </a:gridCol>
                <a:gridCol w="507244">
                  <a:extLst>
                    <a:ext uri="{9D8B030D-6E8A-4147-A177-3AD203B41FA5}">
                      <a16:colId xmlns:a16="http://schemas.microsoft.com/office/drawing/2014/main" val="4061403945"/>
                    </a:ext>
                  </a:extLst>
                </a:gridCol>
                <a:gridCol w="1618014">
                  <a:extLst>
                    <a:ext uri="{9D8B030D-6E8A-4147-A177-3AD203B41FA5}">
                      <a16:colId xmlns:a16="http://schemas.microsoft.com/office/drawing/2014/main" val="164084928"/>
                    </a:ext>
                  </a:extLst>
                </a:gridCol>
              </a:tblGrid>
              <a:tr h="355083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 err="1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No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  <a:cs typeface="Arial Unicode MS"/>
                        </a:rPr>
                        <a:t>연구개발 내용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  <a:cs typeface="Arial Unicode MS"/>
                        </a:rPr>
                        <a:t>추 진 일 정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  <a:cs typeface="Arial Unicode MS"/>
                        </a:rPr>
                        <a:t>비고</a:t>
                      </a:r>
                      <a:endParaRPr lang="ko-KR" sz="140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01622"/>
                  </a:ext>
                </a:extLst>
              </a:tr>
              <a:tr h="355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9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10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11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b="1" dirty="0">
                          <a:effectLst/>
                          <a:latin typeface="a시월구일2" panose="02020600000000000000" pitchFamily="18" charset="-127"/>
                          <a:ea typeface="a시월구일2" panose="02020600000000000000" pitchFamily="18" charset="-127"/>
                        </a:rPr>
                        <a:t>12</a:t>
                      </a:r>
                      <a:endParaRPr lang="ko-KR" sz="1400" dirty="0">
                        <a:effectLst/>
                        <a:latin typeface="a시월구일2" panose="02020600000000000000" pitchFamily="18" charset="-127"/>
                        <a:ea typeface="a시월구일2" panose="02020600000000000000" pitchFamily="18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6000"/>
                  </a:ext>
                </a:extLst>
              </a:tr>
              <a:tr h="89975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1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요구사항분석 및 개발환경 구축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936147"/>
                  </a:ext>
                </a:extLst>
              </a:tr>
              <a:tr h="6415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2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상세기능 설계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 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105990"/>
                  </a:ext>
                </a:extLst>
              </a:tr>
              <a:tr h="5416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3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GUI 디자인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 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829905"/>
                  </a:ext>
                </a:extLst>
              </a:tr>
              <a:tr h="6415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4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모바일 </a:t>
                      </a:r>
                      <a:r>
                        <a:rPr lang="ko-KR" sz="1400" dirty="0" err="1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앱개발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53338"/>
                  </a:ext>
                </a:extLst>
              </a:tr>
              <a:tr h="5416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5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문제점 수정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6100"/>
                  </a:ext>
                </a:extLst>
              </a:tr>
              <a:tr h="5416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6</a:t>
                      </a:r>
                      <a:endParaRPr lang="ko-KR" sz="14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문서화 작업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93765"/>
                  </a:ext>
                </a:extLst>
              </a:tr>
              <a:tr h="64158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7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  <a:cs typeface="Arial Unicode MS"/>
                        </a:rPr>
                        <a:t>사업화 방안 모색</a:t>
                      </a:r>
                      <a:endParaRPr lang="ko-KR" sz="14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" panose="020B0604020202020204" pitchFamily="34" charset="0"/>
                          <a:ea typeface="a시월구일1" panose="02020600000000000000" pitchFamily="18" charset="-127"/>
                        </a:rPr>
                        <a:t> </a:t>
                      </a:r>
                      <a:endParaRPr lang="ko-KR" sz="1100" dirty="0"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05" marR="61505" marT="61505" marB="615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4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6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C2F64D8-4BA0-46B5-A2F8-0957478C6531}"/>
              </a:ext>
            </a:extLst>
          </p:cNvPr>
          <p:cNvSpPr/>
          <p:nvPr/>
        </p:nvSpPr>
        <p:spPr>
          <a:xfrm>
            <a:off x="4133905" y="387166"/>
            <a:ext cx="3781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현 추진 단계는</a:t>
            </a: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442316-5D50-4DA0-991C-414E10453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9" y="1777003"/>
            <a:ext cx="2350063" cy="4177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8A980D-6E34-43E4-AF30-652855B6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00" y="1777003"/>
            <a:ext cx="2350063" cy="41778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17949C8-9D70-462D-8265-9F0CB4108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39" y="1777003"/>
            <a:ext cx="2350063" cy="4177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C3EEB8-60EB-4DF6-8707-AC9DD40F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8" y="1777003"/>
            <a:ext cx="2350063" cy="41778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FB056BE-F68E-4F7D-BF50-B818EEBAE4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25" t="18889" r="17796" b="5645"/>
          <a:stretch/>
        </p:blipFill>
        <p:spPr>
          <a:xfrm>
            <a:off x="2619982" y="1488832"/>
            <a:ext cx="6952035" cy="44660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7CE1C3-0E5C-4E9A-B0AD-DF58D88D842B}"/>
              </a:ext>
            </a:extLst>
          </p:cNvPr>
          <p:cNvSpPr/>
          <p:nvPr/>
        </p:nvSpPr>
        <p:spPr>
          <a:xfrm>
            <a:off x="7486705" y="387166"/>
            <a:ext cx="3781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개발 초기단계</a:t>
            </a: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!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15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6003BC-F123-4B94-88DC-6152D6DA7775}"/>
              </a:ext>
            </a:extLst>
          </p:cNvPr>
          <p:cNvSpPr/>
          <p:nvPr/>
        </p:nvSpPr>
        <p:spPr>
          <a:xfrm>
            <a:off x="489589" y="7968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예상되는 성과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692BDE-766A-4CDA-B862-6E43100D5D88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247A7-FE0A-4CF2-AE0E-5B424847D3E6}"/>
              </a:ext>
            </a:extLst>
          </p:cNvPr>
          <p:cNvSpPr/>
          <p:nvPr/>
        </p:nvSpPr>
        <p:spPr>
          <a:xfrm>
            <a:off x="7396469" y="-15240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721650-B641-4239-87CE-76BD82C68BF8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A47D4-71DB-41A5-A287-AC57B6F271A9}"/>
              </a:ext>
            </a:extLst>
          </p:cNvPr>
          <p:cNvSpPr/>
          <p:nvPr/>
        </p:nvSpPr>
        <p:spPr>
          <a:xfrm>
            <a:off x="4909495" y="-1524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image14.png">
            <a:extLst>
              <a:ext uri="{FF2B5EF4-FFF2-40B4-BE49-F238E27FC236}">
                <a16:creationId xmlns:a16="http://schemas.microsoft.com/office/drawing/2014/main" id="{19660913-7FB4-4902-9F5E-85237CAB90D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585589" y="2002320"/>
            <a:ext cx="2486660" cy="3423920"/>
          </a:xfrm>
          <a:prstGeom prst="rect">
            <a:avLst/>
          </a:prstGeom>
          <a:ln/>
        </p:spPr>
      </p:pic>
      <p:pic>
        <p:nvPicPr>
          <p:cNvPr id="11" name="image5.png">
            <a:extLst>
              <a:ext uri="{FF2B5EF4-FFF2-40B4-BE49-F238E27FC236}">
                <a16:creationId xmlns:a16="http://schemas.microsoft.com/office/drawing/2014/main" id="{FBBA7692-46BE-4AA4-9B52-B9D547608E6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156378" y="2002319"/>
            <a:ext cx="2444750" cy="3423920"/>
          </a:xfrm>
          <a:prstGeom prst="rect">
            <a:avLst/>
          </a:prstGeom>
          <a:ln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5F4CF8-572C-4BB6-97D9-4AA256776B08}"/>
              </a:ext>
            </a:extLst>
          </p:cNvPr>
          <p:cNvSpPr/>
          <p:nvPr/>
        </p:nvSpPr>
        <p:spPr>
          <a:xfrm>
            <a:off x="489589" y="317347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산림청과 협의하여 공익성 캠페인에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마케팅으로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활용</a:t>
            </a:r>
            <a:endParaRPr lang="ko-KR" altLang="ko-KR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49E8-278F-46F5-8189-C24DCB8D4799}"/>
              </a:ext>
            </a:extLst>
          </p:cNvPr>
          <p:cNvSpPr/>
          <p:nvPr/>
        </p:nvSpPr>
        <p:spPr>
          <a:xfrm>
            <a:off x="489589" y="2131583"/>
            <a:ext cx="5604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사회문제, 환경문제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관련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공모전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참여</a:t>
            </a:r>
            <a:endParaRPr lang="ko-KR" altLang="ko-KR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02DD3E-AC55-4D8D-81F0-E249EB7C9E32}"/>
              </a:ext>
            </a:extLst>
          </p:cNvPr>
          <p:cNvSpPr/>
          <p:nvPr/>
        </p:nvSpPr>
        <p:spPr>
          <a:xfrm>
            <a:off x="489589" y="45876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 </a:t>
            </a:r>
            <a:r>
              <a:rPr lang="ko-KR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나무 말고도 다른 캐릭터를 추가하여 다양한 분야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에 다양한 목적으로 활용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0167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6003BC-F123-4B94-88DC-6152D6DA7775}"/>
              </a:ext>
            </a:extLst>
          </p:cNvPr>
          <p:cNvSpPr/>
          <p:nvPr/>
        </p:nvSpPr>
        <p:spPr>
          <a:xfrm>
            <a:off x="489589" y="7968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기대효과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1" panose="02020600000000000000" pitchFamily="18" charset="-127"/>
              <a:ea typeface="a시월구일1" panose="02020600000000000000" pitchFamily="18" charset="-127"/>
              <a:cs typeface="Arial Unicode M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692BDE-766A-4CDA-B862-6E43100D5D88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247A7-FE0A-4CF2-AE0E-5B424847D3E6}"/>
              </a:ext>
            </a:extLst>
          </p:cNvPr>
          <p:cNvSpPr/>
          <p:nvPr/>
        </p:nvSpPr>
        <p:spPr>
          <a:xfrm>
            <a:off x="7396469" y="-15240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721650-B641-4239-87CE-76BD82C68BF8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4A47D4-71DB-41A5-A287-AC57B6F271A9}"/>
              </a:ext>
            </a:extLst>
          </p:cNvPr>
          <p:cNvSpPr/>
          <p:nvPr/>
        </p:nvSpPr>
        <p:spPr>
          <a:xfrm>
            <a:off x="4909495" y="-1524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F4CF8-572C-4BB6-97D9-4AA256776B08}"/>
              </a:ext>
            </a:extLst>
          </p:cNvPr>
          <p:cNvSpPr/>
          <p:nvPr/>
        </p:nvSpPr>
        <p:spPr>
          <a:xfrm>
            <a:off x="542287" y="2058666"/>
            <a:ext cx="5377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24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보행시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스마트폰 사용 절제로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24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스몸비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문제에 대한 해결법 제시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D9EAF-D0D8-4F8B-A384-E8DAF47BD8D1}"/>
              </a:ext>
            </a:extLst>
          </p:cNvPr>
          <p:cNvSpPr/>
          <p:nvPr/>
        </p:nvSpPr>
        <p:spPr>
          <a:xfrm>
            <a:off x="489589" y="3552839"/>
            <a:ext cx="553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학업</a:t>
            </a:r>
            <a:r>
              <a:rPr lang="en-US" altLang="ko-KR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2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업무 중 스마트폰 사용절제로 집중력 향상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30ED7F-1481-4EC7-9890-71A92845754C}"/>
              </a:ext>
            </a:extLst>
          </p:cNvPr>
          <p:cNvSpPr/>
          <p:nvPr/>
        </p:nvSpPr>
        <p:spPr>
          <a:xfrm>
            <a:off x="489589" y="5047012"/>
            <a:ext cx="5179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ea typeface="a시월구일1" panose="02020600000000000000" pitchFamily="18" charset="-127"/>
              </a:rPr>
              <a:t>Step</a:t>
            </a:r>
            <a:r>
              <a:rPr lang="ko-KR" altLang="en-US" sz="2400" dirty="0">
                <a:ea typeface="a시월구일1" panose="02020600000000000000" pitchFamily="18" charset="-127"/>
              </a:rPr>
              <a:t>수에 따른 보상을 받기 위해 자연스럽게 건강생활 유도 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94568A-6B13-40C0-B016-2E8C48776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51" y="642564"/>
            <a:ext cx="2667606" cy="4162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60C579-DB3D-4D9B-9822-FBD7388C8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783" y="1999500"/>
            <a:ext cx="2701647" cy="42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61CDD-BC78-41B8-A046-198A7BF89770}"/>
              </a:ext>
            </a:extLst>
          </p:cNvPr>
          <p:cNvSpPr txBox="1"/>
          <p:nvPr/>
        </p:nvSpPr>
        <p:spPr>
          <a:xfrm>
            <a:off x="489589" y="1957477"/>
            <a:ext cx="759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http://www.idaegu.co.kr/news/articleView.html?idxno=260337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http://www.idaegu.co.kr/news/articleView.html?idxno=260389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http://www.kgnews.co.kr/news/articleView.html?idxno=528027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9D9E08-9D8C-479C-B644-AE7EE061B1C3}"/>
              </a:ext>
            </a:extLst>
          </p:cNvPr>
          <p:cNvSpPr/>
          <p:nvPr/>
        </p:nvSpPr>
        <p:spPr>
          <a:xfrm>
            <a:off x="489589" y="79685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시월구일1" panose="02020600000000000000" pitchFamily="18" charset="-127"/>
                <a:ea typeface="a시월구일1" panose="02020600000000000000" pitchFamily="18" charset="-127"/>
                <a:cs typeface="Arial Unicode MS"/>
              </a:rPr>
              <a:t>- Reference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BE9443-DFA7-45C0-8DC6-840313C6685D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620ED2-E6AF-4A9E-A1C2-D5007C5AB5D0}"/>
              </a:ext>
            </a:extLst>
          </p:cNvPr>
          <p:cNvSpPr/>
          <p:nvPr/>
        </p:nvSpPr>
        <p:spPr>
          <a:xfrm>
            <a:off x="7396469" y="-15240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DD577-CC86-4704-8F07-46AE9DF0E168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ACC51B-BA09-4B60-971D-78E8B998D2A6}"/>
              </a:ext>
            </a:extLst>
          </p:cNvPr>
          <p:cNvSpPr/>
          <p:nvPr/>
        </p:nvSpPr>
        <p:spPr>
          <a:xfrm>
            <a:off x="4909495" y="-1524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D854E4-BBC0-4D17-B367-BA7187C81CEA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막힌 원호 1">
            <a:extLst>
              <a:ext uri="{FF2B5EF4-FFF2-40B4-BE49-F238E27FC236}">
                <a16:creationId xmlns:a16="http://schemas.microsoft.com/office/drawing/2014/main" id="{C2855BFC-93F4-4627-AD04-98DA42AA527B}"/>
              </a:ext>
            </a:extLst>
          </p:cNvPr>
          <p:cNvSpPr/>
          <p:nvPr/>
        </p:nvSpPr>
        <p:spPr>
          <a:xfrm rot="6651862">
            <a:off x="4891434" y="1765997"/>
            <a:ext cx="2311593" cy="2311593"/>
          </a:xfrm>
          <a:prstGeom prst="blockArc">
            <a:avLst>
              <a:gd name="adj1" fmla="val 10738085"/>
              <a:gd name="adj2" fmla="val 8198530"/>
              <a:gd name="adj3" fmla="val 6842"/>
            </a:avLst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낙엽수">
            <a:extLst>
              <a:ext uri="{FF2B5EF4-FFF2-40B4-BE49-F238E27FC236}">
                <a16:creationId xmlns:a16="http://schemas.microsoft.com/office/drawing/2014/main" id="{369A9127-65F0-492D-AA22-33DC98801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698" y="512138"/>
            <a:ext cx="1304924" cy="13767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830BD3-D9F1-4EA6-87EC-C1D2BC9E2ACF}"/>
              </a:ext>
            </a:extLst>
          </p:cNvPr>
          <p:cNvSpPr/>
          <p:nvPr/>
        </p:nvSpPr>
        <p:spPr>
          <a:xfrm>
            <a:off x="5934985" y="1515516"/>
            <a:ext cx="187326" cy="1408795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C78BF-76C0-4E0F-920C-0E03B45FF155}"/>
              </a:ext>
            </a:extLst>
          </p:cNvPr>
          <p:cNvSpPr txBox="1"/>
          <p:nvPr/>
        </p:nvSpPr>
        <p:spPr>
          <a:xfrm>
            <a:off x="3118035" y="4413446"/>
            <a:ext cx="5882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endParaRPr lang="en-US" altLang="ko-KR" sz="5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dist"/>
            <a:r>
              <a:rPr lang="en-US" altLang="ko-KR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539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991EFF-4828-4EEB-8577-F70C3FB0628C}"/>
              </a:ext>
            </a:extLst>
          </p:cNvPr>
          <p:cNvSpPr/>
          <p:nvPr/>
        </p:nvSpPr>
        <p:spPr>
          <a:xfrm>
            <a:off x="-1448973" y="617555"/>
            <a:ext cx="759949" cy="1033306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1AF638-938B-4475-999F-CC14203A1231}"/>
              </a:ext>
            </a:extLst>
          </p:cNvPr>
          <p:cNvSpPr/>
          <p:nvPr/>
        </p:nvSpPr>
        <p:spPr>
          <a:xfrm>
            <a:off x="1632494" y="2772507"/>
            <a:ext cx="1312985" cy="13129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DF98B7-228A-49CD-A3F3-5B246697DC39}"/>
              </a:ext>
            </a:extLst>
          </p:cNvPr>
          <p:cNvSpPr/>
          <p:nvPr/>
        </p:nvSpPr>
        <p:spPr>
          <a:xfrm>
            <a:off x="2288986" y="2772507"/>
            <a:ext cx="1639171" cy="1312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B35ED6-D3F1-4FAF-A68B-38609E3AAFD8}"/>
              </a:ext>
            </a:extLst>
          </p:cNvPr>
          <p:cNvSpPr/>
          <p:nvPr/>
        </p:nvSpPr>
        <p:spPr>
          <a:xfrm>
            <a:off x="3271664" y="2772507"/>
            <a:ext cx="1312985" cy="13129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59FC26-27C6-47AD-B592-0D9D2F78267D}"/>
              </a:ext>
            </a:extLst>
          </p:cNvPr>
          <p:cNvSpPr/>
          <p:nvPr/>
        </p:nvSpPr>
        <p:spPr>
          <a:xfrm>
            <a:off x="1816945" y="2907701"/>
            <a:ext cx="1042597" cy="1042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291A1-80E8-4E53-A72C-BDDF6C87DA21}"/>
              </a:ext>
            </a:extLst>
          </p:cNvPr>
          <p:cNvSpPr txBox="1"/>
          <p:nvPr/>
        </p:nvSpPr>
        <p:spPr>
          <a:xfrm>
            <a:off x="5408892" y="2259449"/>
            <a:ext cx="5709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80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스몸비</a:t>
            </a:r>
            <a:r>
              <a:rPr lang="ko-KR" altLang="en-US" sz="6600" dirty="0" err="1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</a:t>
            </a:r>
            <a:endParaRPr lang="en-US" altLang="ko-KR" sz="66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dist"/>
            <a:r>
              <a:rPr lang="en-US" altLang="ko-KR" sz="66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41592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269431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lh3.googleusercontent.com/R-B3tBCqS2km3fyvXnIIyv493BBowjEiwejXeZfdRNh49CoMNnu0WN9bDePuTviFok_8NLCfNfIi9eiMlrh1HoXh4ztXirVcAuA759w2OYfugIaU2kosysCoTLRn2N6mv_wvVn3e">
            <a:extLst>
              <a:ext uri="{FF2B5EF4-FFF2-40B4-BE49-F238E27FC236}">
                <a16:creationId xmlns:a16="http://schemas.microsoft.com/office/drawing/2014/main" id="{2E10FD19-2AF7-4323-B912-F4951D89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59" y="910142"/>
            <a:ext cx="5609208" cy="34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61CDD-BC78-41B8-A046-198A7BF89770}"/>
              </a:ext>
            </a:extLst>
          </p:cNvPr>
          <p:cNvSpPr txBox="1"/>
          <p:nvPr/>
        </p:nvSpPr>
        <p:spPr>
          <a:xfrm>
            <a:off x="1053212" y="4823635"/>
            <a:ext cx="99427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“</a:t>
            </a:r>
            <a:r>
              <a:rPr lang="ko-KR" altLang="en-US" sz="32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스몸비</a:t>
            </a:r>
            <a:r>
              <a:rPr lang="ko-KR" altLang="en-US" sz="28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는</a:t>
            </a:r>
            <a:r>
              <a:rPr lang="ko-KR" altLang="en-US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본인은 물론 </a:t>
            </a:r>
            <a:r>
              <a:rPr lang="ko-KR" altLang="en-US" sz="3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운전자와 주변 보행자의 안전</a:t>
            </a:r>
            <a:r>
              <a:rPr lang="ko-KR" altLang="en-US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에도 </a:t>
            </a:r>
            <a:r>
              <a:rPr lang="ko-KR" altLang="en-US" sz="3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위협</a:t>
            </a:r>
            <a:r>
              <a:rPr lang="ko-KR" altLang="en-US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을 가하고 있다</a:t>
            </a:r>
            <a:r>
              <a:rPr lang="en-US" altLang="ko-KR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. </a:t>
            </a:r>
            <a:r>
              <a:rPr lang="ko-KR" altLang="en-US" sz="3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경각심 제고가 시급하다</a:t>
            </a:r>
            <a:r>
              <a:rPr lang="en-US" altLang="ko-KR" sz="3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.</a:t>
            </a:r>
            <a:r>
              <a:rPr lang="en-US" altLang="ko-KR" sz="28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 ”</a:t>
            </a:r>
          </a:p>
          <a:p>
            <a:pPr algn="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-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대구신문 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“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교통사고의 블랙홀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,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스몸비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대책 시급하다</a:t>
            </a:r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”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기사</a:t>
            </a:r>
          </a:p>
        </p:txBody>
      </p:sp>
    </p:spTree>
    <p:extLst>
      <p:ext uri="{BB962C8B-B14F-4D97-AF65-F5344CB8AC3E}">
        <p14:creationId xmlns:p14="http://schemas.microsoft.com/office/powerpoint/2010/main" val="42816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269431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427FF-B280-498B-BAD7-A17584A5BC85}"/>
              </a:ext>
            </a:extLst>
          </p:cNvPr>
          <p:cNvSpPr txBox="1"/>
          <p:nvPr/>
        </p:nvSpPr>
        <p:spPr>
          <a:xfrm>
            <a:off x="3104618" y="5128434"/>
            <a:ext cx="5724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4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스몸비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44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Smombie</a:t>
            </a: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?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Picture 2" descr="https://lh3.googleusercontent.com/R-B3tBCqS2km3fyvXnIIyv493BBowjEiwejXeZfdRNh49CoMNnu0WN9bDePuTviFok_8NLCfNfIi9eiMlrh1HoXh4ztXirVcAuA759w2OYfugIaU2kosysCoTLRn2N6mv_wvVn3e">
            <a:extLst>
              <a:ext uri="{FF2B5EF4-FFF2-40B4-BE49-F238E27FC236}">
                <a16:creationId xmlns:a16="http://schemas.microsoft.com/office/drawing/2014/main" id="{5910FA07-EFD3-45BD-B6F7-B2365180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59" y="910142"/>
            <a:ext cx="5609208" cy="34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269431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5A6CF-EEA4-4EA0-84D0-B9156EC0CDC6}"/>
              </a:ext>
            </a:extLst>
          </p:cNvPr>
          <p:cNvSpPr txBox="1"/>
          <p:nvPr/>
        </p:nvSpPr>
        <p:spPr>
          <a:xfrm>
            <a:off x="266415" y="1859340"/>
            <a:ext cx="11148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스마트폰 </a:t>
            </a:r>
            <a:r>
              <a:rPr lang="en-US" altLang="ko-KR" sz="3600" dirty="0" err="1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SmartPhone</a:t>
            </a:r>
            <a:r>
              <a:rPr lang="en-US" altLang="ko-KR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 + </a:t>
            </a: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좀비 </a:t>
            </a:r>
            <a:r>
              <a:rPr lang="en-US" altLang="ko-KR" sz="36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Zombie</a:t>
            </a: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 </a:t>
            </a:r>
            <a:endParaRPr lang="en-US" altLang="ko-KR" sz="4400" dirty="0">
              <a:latin typeface="a시월구일2" panose="02020600000000000000" pitchFamily="18" charset="-127"/>
              <a:ea typeface="a시월구일2" panose="02020600000000000000" pitchFamily="18" charset="-127"/>
              <a:cs typeface="Arial Unicode MS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=</a:t>
            </a: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 </a:t>
            </a:r>
            <a:r>
              <a:rPr lang="ko-KR" altLang="en-US" sz="44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스몸비</a:t>
            </a: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sz="4400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Smombie</a:t>
            </a:r>
            <a:endParaRPr lang="en-US" altLang="ko-KR" sz="4400" dirty="0">
              <a:latin typeface="a시월구일2" panose="02020600000000000000" pitchFamily="18" charset="-127"/>
              <a:ea typeface="a시월구일2" panose="02020600000000000000" pitchFamily="18" charset="-127"/>
              <a:cs typeface="Arial Unicode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32B8-ED04-42FC-8855-FCBBB1DC8307}"/>
              </a:ext>
            </a:extLst>
          </p:cNvPr>
          <p:cNvSpPr txBox="1"/>
          <p:nvPr/>
        </p:nvSpPr>
        <p:spPr>
          <a:xfrm>
            <a:off x="764592" y="4229189"/>
            <a:ext cx="10519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=&gt; 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</a:t>
            </a:r>
            <a:r>
              <a:rPr lang="ko-KR" altLang="en-US" sz="4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마트폰 보느라 주변상황을 </a:t>
            </a:r>
            <a:r>
              <a:rPr lang="ko-KR" altLang="en-US" sz="48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인지못하는</a:t>
            </a:r>
            <a:r>
              <a:rPr lang="ko-KR" altLang="en-US" sz="4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보행자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6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81CCE0-63A0-4698-B2F8-0B479EF3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8" y="919831"/>
            <a:ext cx="7757832" cy="1623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A04138-9CC2-4273-B7A3-9B7148A1B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0"/>
          <a:stretch/>
        </p:blipFill>
        <p:spPr>
          <a:xfrm>
            <a:off x="6376157" y="1870530"/>
            <a:ext cx="5815843" cy="37092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269431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5646D-7353-441A-BF90-9AE4B86FF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442">
            <a:off x="-576778" y="4799283"/>
            <a:ext cx="7834039" cy="1729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B907D-D283-4A33-9EB2-9CC403ECDDDF}"/>
              </a:ext>
            </a:extLst>
          </p:cNvPr>
          <p:cNvSpPr txBox="1"/>
          <p:nvPr/>
        </p:nvSpPr>
        <p:spPr>
          <a:xfrm>
            <a:off x="2279644" y="2705725"/>
            <a:ext cx="748983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어떻게 하면 이런 위험을 </a:t>
            </a:r>
            <a:endParaRPr lang="en-US" altLang="ko-KR" sz="4000" dirty="0">
              <a:latin typeface="a시월구일2" panose="02020600000000000000" pitchFamily="18" charset="-127"/>
              <a:ea typeface="a시월구일2" panose="02020600000000000000" pitchFamily="18" charset="-127"/>
              <a:cs typeface="Arial Unicode MS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방지할 수 있을까</a:t>
            </a:r>
            <a:r>
              <a:rPr lang="en-US" altLang="ko-KR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21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C421FE-C672-4F87-A274-A0F402DF22D8}"/>
              </a:ext>
            </a:extLst>
          </p:cNvPr>
          <p:cNvSpPr txBox="1"/>
          <p:nvPr/>
        </p:nvSpPr>
        <p:spPr>
          <a:xfrm>
            <a:off x="2279644" y="2705725"/>
            <a:ext cx="7489838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어떻게 하면 이런 위험을 </a:t>
            </a:r>
            <a:endParaRPr lang="en-US" altLang="ko-KR" sz="4400" dirty="0">
              <a:latin typeface="a시월구일2" panose="02020600000000000000" pitchFamily="18" charset="-127"/>
              <a:ea typeface="a시월구일2" panose="02020600000000000000" pitchFamily="18" charset="-127"/>
              <a:cs typeface="Arial Unicode MS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방지할 수 있을까</a:t>
            </a:r>
            <a:r>
              <a:rPr lang="en-US" altLang="ko-KR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1CCE0-63A0-4698-B2F8-0B479EF3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8" y="919831"/>
            <a:ext cx="7757832" cy="16232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269431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5646D-7353-441A-BF90-9AE4B86FF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442">
            <a:off x="-576778" y="4799283"/>
            <a:ext cx="7834039" cy="17298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CA102-095A-470F-B836-4D473EB3E5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0"/>
          <a:stretch/>
        </p:blipFill>
        <p:spPr>
          <a:xfrm>
            <a:off x="6376157" y="1870530"/>
            <a:ext cx="5815843" cy="3709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B907D-D283-4A33-9EB2-9CC403ECDDDF}"/>
              </a:ext>
            </a:extLst>
          </p:cNvPr>
          <p:cNvSpPr txBox="1"/>
          <p:nvPr/>
        </p:nvSpPr>
        <p:spPr>
          <a:xfrm>
            <a:off x="2279644" y="2705725"/>
            <a:ext cx="74898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어떻게 하면 </a:t>
            </a:r>
            <a:r>
              <a:rPr lang="en-US" altLang="ko-KR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“</a:t>
            </a:r>
            <a:r>
              <a:rPr lang="ko-KR" altLang="en-US" sz="44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효과적으로</a:t>
            </a:r>
            <a:r>
              <a:rPr lang="en-US" altLang="ko-KR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”</a:t>
            </a:r>
            <a:r>
              <a:rPr lang="ko-KR" altLang="en-US" sz="44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 </a:t>
            </a:r>
            <a:endParaRPr lang="en-US" altLang="ko-KR" sz="4400" dirty="0">
              <a:latin typeface="a시월구일2" panose="02020600000000000000" pitchFamily="18" charset="-127"/>
              <a:ea typeface="a시월구일2" panose="02020600000000000000" pitchFamily="18" charset="-127"/>
              <a:cs typeface="Arial Unicode MS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방지할 수 있을까</a:t>
            </a:r>
            <a:r>
              <a:rPr lang="en-US" altLang="ko-KR" sz="4000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12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CD332-BD0C-4A94-9849-8F73BFFCC867}"/>
              </a:ext>
            </a:extLst>
          </p:cNvPr>
          <p:cNvSpPr/>
          <p:nvPr/>
        </p:nvSpPr>
        <p:spPr>
          <a:xfrm>
            <a:off x="5116827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780B6E-01D9-4F3F-B90E-374FB0D48369}"/>
              </a:ext>
            </a:extLst>
          </p:cNvPr>
          <p:cNvSpPr/>
          <p:nvPr/>
        </p:nvSpPr>
        <p:spPr>
          <a:xfrm>
            <a:off x="4272439" y="1066693"/>
            <a:ext cx="3504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- 2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조 </a:t>
            </a:r>
            <a:r>
              <a:rPr lang="ko-KR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과제 목표</a:t>
            </a: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 Unicode MS"/>
              </a:rPr>
              <a:t> -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0D7FC-1E39-420F-B0B3-85D090F2C892}"/>
              </a:ext>
            </a:extLst>
          </p:cNvPr>
          <p:cNvSpPr/>
          <p:nvPr/>
        </p:nvSpPr>
        <p:spPr>
          <a:xfrm>
            <a:off x="800073" y="2267260"/>
            <a:ext cx="10484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걸어갈 때</a:t>
            </a:r>
            <a:r>
              <a:rPr lang="en-US" altLang="ko-KR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,</a:t>
            </a:r>
            <a:r>
              <a:rPr lang="ko-KR" altLang="en-US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 </a:t>
            </a:r>
            <a:endParaRPr lang="en-US" altLang="ko-KR" sz="4000" b="1" dirty="0">
              <a:latin typeface="a시월구일1" panose="02020600000000000000" pitchFamily="18" charset="-127"/>
              <a:ea typeface="a시월구일1" panose="02020600000000000000" pitchFamily="18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폰을 보면 나무가 시들고</a:t>
            </a:r>
            <a:endParaRPr lang="en-US" altLang="ko-KR" sz="4000" b="1" dirty="0">
              <a:latin typeface="a시월구일1" panose="02020600000000000000" pitchFamily="18" charset="-127"/>
              <a:ea typeface="a시월구일1" panose="02020600000000000000" pitchFamily="18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폰을 보지않으면 나무가 자란다</a:t>
            </a:r>
            <a:r>
              <a:rPr lang="en-US" altLang="ko-KR" sz="4000" b="1" dirty="0">
                <a:latin typeface="a시월구일1" panose="02020600000000000000" pitchFamily="18" charset="-127"/>
                <a:ea typeface="a시월구일1" panose="02020600000000000000" pitchFamily="18" charset="-127"/>
                <a:cs typeface="Arial" panose="020B0604020202020204" pitchFamily="34" charset="0"/>
              </a:rPr>
              <a:t>!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356B6-E513-4C87-B508-E66ABA3062B7}"/>
              </a:ext>
            </a:extLst>
          </p:cNvPr>
          <p:cNvSpPr txBox="1"/>
          <p:nvPr/>
        </p:nvSpPr>
        <p:spPr>
          <a:xfrm>
            <a:off x="428090" y="4653561"/>
            <a:ext cx="11192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=&gt; 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사용자에게 동기부여하여 </a:t>
            </a: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“</a:t>
            </a:r>
            <a:r>
              <a:rPr lang="ko-KR" altLang="en-US" sz="44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스몸비</a:t>
            </a:r>
            <a:r>
              <a:rPr lang="en-US" altLang="ko-KR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”</a:t>
            </a:r>
            <a:r>
              <a:rPr lang="ko-KR" altLang="en-US" sz="4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억제</a:t>
            </a:r>
          </a:p>
        </p:txBody>
      </p:sp>
      <p:pic>
        <p:nvPicPr>
          <p:cNvPr id="4" name="그래픽 3" descr="꽃">
            <a:extLst>
              <a:ext uri="{FF2B5EF4-FFF2-40B4-BE49-F238E27FC236}">
                <a16:creationId xmlns:a16="http://schemas.microsoft.com/office/drawing/2014/main" id="{B003A63E-5DFC-4FFD-8FEA-90CA1E8AB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6598" y="6038794"/>
            <a:ext cx="914400" cy="914400"/>
          </a:xfrm>
          <a:prstGeom prst="rect">
            <a:avLst/>
          </a:prstGeom>
        </p:spPr>
      </p:pic>
      <p:pic>
        <p:nvPicPr>
          <p:cNvPr id="18" name="그래픽 17" descr="전나무">
            <a:extLst>
              <a:ext uri="{FF2B5EF4-FFF2-40B4-BE49-F238E27FC236}">
                <a16:creationId xmlns:a16="http://schemas.microsoft.com/office/drawing/2014/main" id="{365EF123-CB18-434E-AD99-4C19B92C6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299" y="5968234"/>
            <a:ext cx="914400" cy="914400"/>
          </a:xfrm>
          <a:prstGeom prst="rect">
            <a:avLst/>
          </a:prstGeom>
        </p:spPr>
      </p:pic>
      <p:pic>
        <p:nvPicPr>
          <p:cNvPr id="20" name="그래픽 19" descr="선인장">
            <a:extLst>
              <a:ext uri="{FF2B5EF4-FFF2-40B4-BE49-F238E27FC236}">
                <a16:creationId xmlns:a16="http://schemas.microsoft.com/office/drawing/2014/main" id="{8A4481F0-F519-4E70-9ABA-4FA42F103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28655" y="5998713"/>
            <a:ext cx="914400" cy="914400"/>
          </a:xfrm>
          <a:prstGeom prst="rect">
            <a:avLst/>
          </a:prstGeom>
        </p:spPr>
      </p:pic>
      <p:pic>
        <p:nvPicPr>
          <p:cNvPr id="22" name="그래픽 21" descr="낙엽수">
            <a:extLst>
              <a:ext uri="{FF2B5EF4-FFF2-40B4-BE49-F238E27FC236}">
                <a16:creationId xmlns:a16="http://schemas.microsoft.com/office/drawing/2014/main" id="{8B42FFB3-9E18-4FB6-BD69-C01E90ABE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8513" y="6021154"/>
            <a:ext cx="914400" cy="914400"/>
          </a:xfrm>
          <a:prstGeom prst="rect">
            <a:avLst/>
          </a:prstGeom>
        </p:spPr>
      </p:pic>
      <p:pic>
        <p:nvPicPr>
          <p:cNvPr id="24" name="그래픽 23" descr="야자수">
            <a:extLst>
              <a:ext uri="{FF2B5EF4-FFF2-40B4-BE49-F238E27FC236}">
                <a16:creationId xmlns:a16="http://schemas.microsoft.com/office/drawing/2014/main" id="{2E5FE896-3731-4B11-A937-5BCB11F93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50429" y="605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55BB0F37-B681-4F22-BF20-6B38B5548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83" y="3678144"/>
            <a:ext cx="2320030" cy="36083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6CCB7-53D2-428C-8089-1924FF89CADB}"/>
              </a:ext>
            </a:extLst>
          </p:cNvPr>
          <p:cNvSpPr/>
          <p:nvPr/>
        </p:nvSpPr>
        <p:spPr>
          <a:xfrm>
            <a:off x="0" y="1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97E1D-8AFC-4064-8637-BF330336DA4F}"/>
              </a:ext>
            </a:extLst>
          </p:cNvPr>
          <p:cNvSpPr/>
          <p:nvPr/>
        </p:nvSpPr>
        <p:spPr>
          <a:xfrm>
            <a:off x="7539344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D992C-1FAF-46E1-AAAA-1A2B47F89BBD}"/>
              </a:ext>
            </a:extLst>
          </p:cNvPr>
          <p:cNvSpPr/>
          <p:nvPr/>
        </p:nvSpPr>
        <p:spPr>
          <a:xfrm>
            <a:off x="9961862" y="1"/>
            <a:ext cx="2230138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A7E74-F5B9-47EF-8227-C760BC5EA006}"/>
              </a:ext>
            </a:extLst>
          </p:cNvPr>
          <p:cNvSpPr/>
          <p:nvPr/>
        </p:nvSpPr>
        <p:spPr>
          <a:xfrm>
            <a:off x="2422521" y="0"/>
            <a:ext cx="2230136" cy="137160"/>
          </a:xfrm>
          <a:prstGeom prst="rect">
            <a:avLst/>
          </a:prstGeom>
          <a:solidFill>
            <a:srgbClr val="B0C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DA35F4-8E39-46DF-998F-1D0DA52E92E8}"/>
              </a:ext>
            </a:extLst>
          </p:cNvPr>
          <p:cNvCxnSpPr>
            <a:cxnSpLocks/>
          </p:cNvCxnSpPr>
          <p:nvPr/>
        </p:nvCxnSpPr>
        <p:spPr>
          <a:xfrm>
            <a:off x="1309399" y="2760838"/>
            <a:ext cx="2243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06CCF-BBF7-4D78-A5E2-E9C8D2B3D61F}"/>
              </a:ext>
            </a:extLst>
          </p:cNvPr>
          <p:cNvSpPr txBox="1"/>
          <p:nvPr/>
        </p:nvSpPr>
        <p:spPr>
          <a:xfrm>
            <a:off x="1262506" y="1560509"/>
            <a:ext cx="269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스마트폰 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en-US" altLang="ko-KR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on/off </a:t>
            </a:r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인식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59331D-BA6F-41DA-9EE5-68C24CD200AC}"/>
              </a:ext>
            </a:extLst>
          </p:cNvPr>
          <p:cNvSpPr txBox="1"/>
          <p:nvPr/>
        </p:nvSpPr>
        <p:spPr>
          <a:xfrm>
            <a:off x="1309398" y="2777116"/>
            <a:ext cx="224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보행 시 사용했는가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49A76C-8CE1-47EB-B750-D607869F5AAB}"/>
              </a:ext>
            </a:extLst>
          </p:cNvPr>
          <p:cNvCxnSpPr>
            <a:cxnSpLocks/>
          </p:cNvCxnSpPr>
          <p:nvPr/>
        </p:nvCxnSpPr>
        <p:spPr>
          <a:xfrm>
            <a:off x="4812682" y="2776631"/>
            <a:ext cx="2243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00268F-E0E7-487A-A18D-3A3FEA114B96}"/>
              </a:ext>
            </a:extLst>
          </p:cNvPr>
          <p:cNvSpPr txBox="1"/>
          <p:nvPr/>
        </p:nvSpPr>
        <p:spPr>
          <a:xfrm>
            <a:off x="4767717" y="1560509"/>
            <a:ext cx="284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Step </a:t>
            </a:r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센서로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보행 인식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34905-27F6-4267-BC5E-4F67FE9819A7}"/>
              </a:ext>
            </a:extLst>
          </p:cNvPr>
          <p:cNvSpPr txBox="1"/>
          <p:nvPr/>
        </p:nvSpPr>
        <p:spPr>
          <a:xfrm>
            <a:off x="4812681" y="2792909"/>
            <a:ext cx="2243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걸음수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측정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168556-A183-4EBA-9893-C32E316B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5" y="3664982"/>
            <a:ext cx="2320030" cy="36083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5DB5BA-6EC6-4806-95B5-3741FF046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81" y="3664982"/>
            <a:ext cx="2320030" cy="360839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00765E-32BA-4B94-87B9-D07BA34FEE3B}"/>
              </a:ext>
            </a:extLst>
          </p:cNvPr>
          <p:cNvSpPr/>
          <p:nvPr/>
        </p:nvSpPr>
        <p:spPr>
          <a:xfrm>
            <a:off x="478012" y="432888"/>
            <a:ext cx="3504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en-US" sz="3200" b="1" dirty="0">
                <a:latin typeface="a시월구일2" panose="02020600000000000000" pitchFamily="18" charset="-127"/>
                <a:ea typeface="a시월구일2" panose="02020600000000000000" pitchFamily="18" charset="-127"/>
                <a:cs typeface="Arial" panose="020B0604020202020204" pitchFamily="34" charset="0"/>
              </a:rPr>
              <a:t>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7BF570-5CE6-4C36-96B8-E1AA03CA3113}"/>
              </a:ext>
            </a:extLst>
          </p:cNvPr>
          <p:cNvCxnSpPr>
            <a:cxnSpLocks/>
          </p:cNvCxnSpPr>
          <p:nvPr/>
        </p:nvCxnSpPr>
        <p:spPr>
          <a:xfrm>
            <a:off x="8428083" y="2760838"/>
            <a:ext cx="2243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D5713B-544E-4417-A2B4-58931D9CC3BA}"/>
              </a:ext>
            </a:extLst>
          </p:cNvPr>
          <p:cNvSpPr txBox="1"/>
          <p:nvPr/>
        </p:nvSpPr>
        <p:spPr>
          <a:xfrm>
            <a:off x="8381190" y="990235"/>
            <a:ext cx="3017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사용자 데이터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r>
              <a:rPr lang="ko-KR" altLang="en-US" sz="3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분석 그래프 제공</a:t>
            </a:r>
            <a:endParaRPr lang="en-US" altLang="ko-KR" sz="3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E033C-E090-48C1-AD3D-1748A16BE945}"/>
              </a:ext>
            </a:extLst>
          </p:cNvPr>
          <p:cNvSpPr txBox="1"/>
          <p:nvPr/>
        </p:nvSpPr>
        <p:spPr>
          <a:xfrm>
            <a:off x="8428081" y="2777116"/>
            <a:ext cx="301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심각성 강조</a:t>
            </a:r>
          </a:p>
        </p:txBody>
      </p:sp>
    </p:spTree>
    <p:extLst>
      <p:ext uri="{BB962C8B-B14F-4D97-AF65-F5344CB8AC3E}">
        <p14:creationId xmlns:p14="http://schemas.microsoft.com/office/powerpoint/2010/main" val="310357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1293</Words>
  <Application>Microsoft Office PowerPoint</Application>
  <PresentationFormat>와이드스크린</PresentationFormat>
  <Paragraphs>313</Paragraphs>
  <Slides>18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a시월구일2</vt:lpstr>
      <vt:lpstr>타이포_쌍문동 B</vt:lpstr>
      <vt:lpstr>a시월구일1</vt:lpstr>
      <vt:lpstr>Arial Unicode MS</vt:lpstr>
      <vt:lpstr>맑은 고딕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허정은</dc:creator>
  <cp:lastModifiedBy>허정은</cp:lastModifiedBy>
  <cp:revision>61</cp:revision>
  <dcterms:created xsi:type="dcterms:W3CDTF">2018-10-07T04:14:11Z</dcterms:created>
  <dcterms:modified xsi:type="dcterms:W3CDTF">2018-10-15T16:35:32Z</dcterms:modified>
</cp:coreProperties>
</file>