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phpbYMa9RNf82fC8AOsBADjE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5A61C2-DF24-44CB-91CD-0B16233676E7}">
  <a:tblStyle styleId="{1E5A61C2-DF24-44CB-91CD-0B1623367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36e66fae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1336e66fae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2cf36df5d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32cf36df5d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2cf36df5d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32cf36df5d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6e66fae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36e66fae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2cf36df5d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2cf36df5d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cf36df5d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2cf36df5d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cf36df5d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32cf36df5d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cf36df5d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2cf36df5d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5029198" y="2529613"/>
            <a:ext cx="6061167" cy="575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5029198" y="3176223"/>
            <a:ext cx="6061167" cy="20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8"/>
          <p:cNvSpPr txBox="1"/>
          <p:nvPr>
            <p:ph idx="12" type="sldNum"/>
          </p:nvPr>
        </p:nvSpPr>
        <p:spPr>
          <a:xfrm>
            <a:off x="11168742" y="6395538"/>
            <a:ext cx="39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healthstat.snu.ac.kr/swon/images/logo.png" id="19" name="Google Shape;19;p38"/>
          <p:cNvPicPr preferRelativeResize="0"/>
          <p:nvPr/>
        </p:nvPicPr>
        <p:blipFill rotWithShape="1">
          <a:blip r:embed="rId2">
            <a:alphaModFix/>
          </a:blip>
          <a:srcRect b="14584" l="0" r="5799" t="18351"/>
          <a:stretch/>
        </p:blipFill>
        <p:spPr>
          <a:xfrm>
            <a:off x="9859101" y="-8210"/>
            <a:ext cx="2332899" cy="58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ioinformatics round in thin line style" id="20" name="Google Shape;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094" y="2503487"/>
            <a:ext cx="881743" cy="881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oinformatics white color icon human genome Vector Image" id="21" name="Google Shape;21;p38"/>
          <p:cNvPicPr preferRelativeResize="0"/>
          <p:nvPr/>
        </p:nvPicPr>
        <p:blipFill rotWithShape="1">
          <a:blip r:embed="rId4">
            <a:alphaModFix/>
          </a:blip>
          <a:srcRect b="20239" l="8339" r="5010" t="3455"/>
          <a:stretch/>
        </p:blipFill>
        <p:spPr>
          <a:xfrm>
            <a:off x="2456837" y="2574750"/>
            <a:ext cx="849086" cy="807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istics icon (1061064990) - 게티이미지뱅크" id="22" name="Google Shape;22;p38"/>
          <p:cNvPicPr preferRelativeResize="0"/>
          <p:nvPr/>
        </p:nvPicPr>
        <p:blipFill rotWithShape="1">
          <a:blip r:embed="rId5">
            <a:alphaModFix/>
          </a:blip>
          <a:srcRect b="9293" l="11179" r="11892" t="10742"/>
          <a:stretch/>
        </p:blipFill>
        <p:spPr>
          <a:xfrm>
            <a:off x="3338580" y="2529613"/>
            <a:ext cx="797991" cy="8294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8"/>
          <p:cNvCxnSpPr/>
          <p:nvPr/>
        </p:nvCxnSpPr>
        <p:spPr>
          <a:xfrm>
            <a:off x="1575094" y="3474720"/>
            <a:ext cx="9515271" cy="1462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38"/>
          <p:cNvCxnSpPr/>
          <p:nvPr/>
        </p:nvCxnSpPr>
        <p:spPr>
          <a:xfrm>
            <a:off x="5029198" y="3134225"/>
            <a:ext cx="606116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>
            <a:off x="2634578" y="2551454"/>
            <a:ext cx="2010050" cy="39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  <a:defRPr b="1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39"/>
          <p:cNvGrpSpPr/>
          <p:nvPr/>
        </p:nvGrpSpPr>
        <p:grpSpPr>
          <a:xfrm>
            <a:off x="2358865" y="3110910"/>
            <a:ext cx="2561477" cy="881743"/>
            <a:chOff x="2293551" y="3372167"/>
            <a:chExt cx="2561477" cy="881743"/>
          </a:xfrm>
        </p:grpSpPr>
        <p:pic>
          <p:nvPicPr>
            <p:cNvPr descr="Premium Vector | Bioinformatics round in thin line style" id="28" name="Google Shape;28;p3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293551" y="3372167"/>
              <a:ext cx="881743" cy="881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oinformatics white color icon human genome Vector Image" id="29" name="Google Shape;29;p39"/>
            <p:cNvPicPr preferRelativeResize="0"/>
            <p:nvPr/>
          </p:nvPicPr>
          <p:blipFill rotWithShape="1">
            <a:blip r:embed="rId3">
              <a:alphaModFix/>
            </a:blip>
            <a:srcRect b="20239" l="8339" r="5010" t="3455"/>
            <a:stretch/>
          </p:blipFill>
          <p:spPr>
            <a:xfrm>
              <a:off x="3175294" y="3443430"/>
              <a:ext cx="849086" cy="807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tatistics icon (1061064990) - 게티이미지뱅크" id="30" name="Google Shape;30;p39"/>
            <p:cNvPicPr preferRelativeResize="0"/>
            <p:nvPr/>
          </p:nvPicPr>
          <p:blipFill rotWithShape="1">
            <a:blip r:embed="rId4">
              <a:alphaModFix/>
            </a:blip>
            <a:srcRect b="9293" l="11179" r="11892" t="10742"/>
            <a:stretch/>
          </p:blipFill>
          <p:spPr>
            <a:xfrm>
              <a:off x="4057037" y="3398293"/>
              <a:ext cx="797991" cy="8294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healthstat.snu.ac.kr/swon/images/logo.png" id="31" name="Google Shape;31;p39"/>
          <p:cNvPicPr preferRelativeResize="0"/>
          <p:nvPr/>
        </p:nvPicPr>
        <p:blipFill rotWithShape="1">
          <a:blip r:embed="rId5">
            <a:alphaModFix/>
          </a:blip>
          <a:srcRect b="14584" l="0" r="5799" t="18351"/>
          <a:stretch/>
        </p:blipFill>
        <p:spPr>
          <a:xfrm>
            <a:off x="9859101" y="-8210"/>
            <a:ext cx="2332899" cy="58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healthstat.snu.ac.kr/swon/images/logo.png" id="34" name="Google Shape;34;p40"/>
          <p:cNvPicPr preferRelativeResize="0"/>
          <p:nvPr/>
        </p:nvPicPr>
        <p:blipFill rotWithShape="1">
          <a:blip r:embed="rId2">
            <a:alphaModFix/>
          </a:blip>
          <a:srcRect b="14584" l="0" r="5799" t="18351"/>
          <a:stretch/>
        </p:blipFill>
        <p:spPr>
          <a:xfrm>
            <a:off x="9859101" y="-8210"/>
            <a:ext cx="2332899" cy="58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 Icon High Res Stock Images | Shutterstock" id="35" name="Google Shape;35;p40"/>
          <p:cNvPicPr preferRelativeResize="0"/>
          <p:nvPr/>
        </p:nvPicPr>
        <p:blipFill rotWithShape="1">
          <a:blip r:embed="rId3">
            <a:alphaModFix/>
          </a:blip>
          <a:srcRect b="21412" l="33805" r="34019" t="14914"/>
          <a:stretch/>
        </p:blipFill>
        <p:spPr>
          <a:xfrm>
            <a:off x="2526376" y="2687000"/>
            <a:ext cx="393059" cy="83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healthstat.snu.ac.kr/swon/images/logo.png" id="38" name="Google Shape;38;p41"/>
          <p:cNvPicPr preferRelativeResize="0"/>
          <p:nvPr/>
        </p:nvPicPr>
        <p:blipFill rotWithShape="1">
          <a:blip r:embed="rId2">
            <a:alphaModFix/>
          </a:blip>
          <a:srcRect b="14584" l="0" r="5799" t="18351"/>
          <a:stretch/>
        </p:blipFill>
        <p:spPr>
          <a:xfrm>
            <a:off x="9859101" y="-8210"/>
            <a:ext cx="2332899" cy="58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 Icon High Res Stock Images | Shutterstock" id="39" name="Google Shape;39;p41"/>
          <p:cNvPicPr preferRelativeResize="0"/>
          <p:nvPr/>
        </p:nvPicPr>
        <p:blipFill rotWithShape="1">
          <a:blip r:embed="rId3">
            <a:alphaModFix/>
          </a:blip>
          <a:srcRect b="21412" l="33805" r="34019" t="14914"/>
          <a:stretch/>
        </p:blipFill>
        <p:spPr>
          <a:xfrm rot="2176567">
            <a:off x="340130" y="108534"/>
            <a:ext cx="393059" cy="83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36e66faeb_0_6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주제 및 데이터 전처리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g1336e66faeb_0_6"/>
          <p:cNvSpPr txBox="1"/>
          <p:nvPr/>
        </p:nvSpPr>
        <p:spPr>
          <a:xfrm>
            <a:off x="934000" y="1592350"/>
            <a:ext cx="69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S3C 재현해보기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LIN28A binding motif predictor 만들기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1336e66faeb_0_6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1336e66faeb_0_6"/>
          <p:cNvSpPr txBox="1"/>
          <p:nvPr/>
        </p:nvSpPr>
        <p:spPr>
          <a:xfrm>
            <a:off x="934003" y="1130650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주제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g1336e66faeb_0_6"/>
          <p:cNvSpPr/>
          <p:nvPr/>
        </p:nvSpPr>
        <p:spPr>
          <a:xfrm>
            <a:off x="934025" y="1600100"/>
            <a:ext cx="4556100" cy="92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336e66faeb_0_6"/>
          <p:cNvSpPr txBox="1"/>
          <p:nvPr/>
        </p:nvSpPr>
        <p:spPr>
          <a:xfrm>
            <a:off x="934021" y="2650875"/>
            <a:ext cx="350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데이터 전처리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g1336e66faeb_0_6"/>
          <p:cNvSpPr txBox="1"/>
          <p:nvPr/>
        </p:nvSpPr>
        <p:spPr>
          <a:xfrm>
            <a:off x="934025" y="3112575"/>
            <a:ext cx="7480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CLIP-35L33G.bam  -&gt;  CLIP-35L33G.pileup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CLIP-35L33G.pileup -&gt; chrfiltered_pileup_35L33G.pileup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(+) strand , (-) strand 나눈 후, strand 별로 Shannon’s entropy 계산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count &gt; 50, Shannon’s Entropy &gt; 0.8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-10bp ~ 10bp motif 추출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" name="Google Shape;51;g1336e66fae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800" y="4862900"/>
            <a:ext cx="2819822" cy="8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336e66fae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795" y="3029245"/>
            <a:ext cx="4556101" cy="101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cf36df5d_1_97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주제 및 데이터 전처리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132cf36df5d_1_97"/>
          <p:cNvSpPr txBox="1"/>
          <p:nvPr/>
        </p:nvSpPr>
        <p:spPr>
          <a:xfrm>
            <a:off x="934000" y="1592350"/>
            <a:ext cx="69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S3C 재현해보기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LIN28A binding motif predictor 만들기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132cf36df5d_1_97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132cf36df5d_1_97"/>
          <p:cNvSpPr txBox="1"/>
          <p:nvPr/>
        </p:nvSpPr>
        <p:spPr>
          <a:xfrm>
            <a:off x="934003" y="1130650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주제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g132cf36df5d_1_97"/>
          <p:cNvSpPr/>
          <p:nvPr/>
        </p:nvSpPr>
        <p:spPr>
          <a:xfrm>
            <a:off x="934025" y="1600100"/>
            <a:ext cx="4556100" cy="92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32cf36df5d_1_97"/>
          <p:cNvSpPr txBox="1"/>
          <p:nvPr/>
        </p:nvSpPr>
        <p:spPr>
          <a:xfrm>
            <a:off x="934021" y="2650875"/>
            <a:ext cx="350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데이터 전처리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132cf36df5d_1_97"/>
          <p:cNvSpPr txBox="1"/>
          <p:nvPr/>
        </p:nvSpPr>
        <p:spPr>
          <a:xfrm>
            <a:off x="934025" y="3112575"/>
            <a:ext cx="7480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CLIP-35L33G.bam  -&gt;  CLIP-35L33G.pileup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CLIP-35L33G.pileup -&gt; chrfiltered_pileup_35L33G.pileup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(+) strand , (-) strand 나눈 후, strand 별로 Shannon’s entropy 계산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count &gt; 50, Shannon’s Entropy &gt; 0.8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-10bp ~ 10bp motif 추출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g132cf36df5d_1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800" y="4862900"/>
            <a:ext cx="2819822" cy="8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32cf36df5d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795" y="3029245"/>
            <a:ext cx="4556101" cy="101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cf36df5d_1_24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분석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132cf36df5d_1_24"/>
          <p:cNvSpPr txBox="1"/>
          <p:nvPr/>
        </p:nvSpPr>
        <p:spPr>
          <a:xfrm>
            <a:off x="934000" y="875900"/>
            <a:ext cx="69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(1)	Fig S3C 재현해보기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132cf36df5d_1_24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g132cf36df5d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63" y="2205000"/>
            <a:ext cx="1646212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32cf36df5d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9975" y="2157875"/>
            <a:ext cx="933450" cy="24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g132cf36df5d_1_24"/>
          <p:cNvGrpSpPr/>
          <p:nvPr/>
        </p:nvGrpSpPr>
        <p:grpSpPr>
          <a:xfrm>
            <a:off x="5202875" y="2205000"/>
            <a:ext cx="2114550" cy="2448000"/>
            <a:chOff x="3614750" y="1419225"/>
            <a:chExt cx="2114550" cy="2448000"/>
          </a:xfrm>
        </p:grpSpPr>
        <p:pic>
          <p:nvPicPr>
            <p:cNvPr id="76" name="Google Shape;76;g132cf36df5d_1_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14750" y="1419225"/>
              <a:ext cx="2114550" cy="244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g132cf36df5d_1_24"/>
            <p:cNvSpPr/>
            <p:nvPr/>
          </p:nvSpPr>
          <p:spPr>
            <a:xfrm>
              <a:off x="4622325" y="1419225"/>
              <a:ext cx="481200" cy="2448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g132cf36df5d_1_24"/>
          <p:cNvSpPr txBox="1"/>
          <p:nvPr/>
        </p:nvSpPr>
        <p:spPr>
          <a:xfrm>
            <a:off x="1990425" y="5087750"/>
            <a:ext cx="36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 genome으로부터 서열 추출</a:t>
            </a:r>
            <a:endParaRPr sz="1600"/>
          </a:p>
        </p:txBody>
      </p:sp>
      <p:sp>
        <p:nvSpPr>
          <p:cNvPr id="79" name="Google Shape;79;g132cf36df5d_1_24"/>
          <p:cNvSpPr/>
          <p:nvPr/>
        </p:nvSpPr>
        <p:spPr>
          <a:xfrm>
            <a:off x="3388475" y="3167400"/>
            <a:ext cx="10659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2cf36df5d_1_24"/>
          <p:cNvSpPr/>
          <p:nvPr/>
        </p:nvSpPr>
        <p:spPr>
          <a:xfrm>
            <a:off x="7970750" y="3120238"/>
            <a:ext cx="10659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2cf36df5d_1_24"/>
          <p:cNvSpPr txBox="1"/>
          <p:nvPr/>
        </p:nvSpPr>
        <p:spPr>
          <a:xfrm>
            <a:off x="7650800" y="5087750"/>
            <a:ext cx="20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Hexamer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서열 추출</a:t>
            </a:r>
            <a:endParaRPr sz="1600"/>
          </a:p>
        </p:txBody>
      </p:sp>
      <p:sp>
        <p:nvSpPr>
          <p:cNvPr id="82" name="Google Shape;82;g132cf36df5d_1_24"/>
          <p:cNvSpPr txBox="1"/>
          <p:nvPr/>
        </p:nvSpPr>
        <p:spPr>
          <a:xfrm>
            <a:off x="1872525" y="5487950"/>
            <a:ext cx="38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UCSC로부터 reference genome (mm39.fa.gz) 다운로드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mm39.fa.gz로 -10 ~ 10 서열 추출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132cf36df5d_1_24"/>
          <p:cNvSpPr txBox="1"/>
          <p:nvPr/>
        </p:nvSpPr>
        <p:spPr>
          <a:xfrm>
            <a:off x="7486075" y="5487950"/>
            <a:ext cx="22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-2 ~ 3 서열 추출</a:t>
            </a:r>
            <a:endParaRPr/>
          </a:p>
        </p:txBody>
      </p:sp>
      <p:sp>
        <p:nvSpPr>
          <p:cNvPr id="84" name="Google Shape;84;g132cf36df5d_1_24"/>
          <p:cNvSpPr txBox="1"/>
          <p:nvPr/>
        </p:nvSpPr>
        <p:spPr>
          <a:xfrm>
            <a:off x="934000" y="1306650"/>
            <a:ext cx="29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관련 데이터 추출 과정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6e66faeb_0_14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분석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1336e66faeb_0_14"/>
          <p:cNvSpPr txBox="1"/>
          <p:nvPr/>
        </p:nvSpPr>
        <p:spPr>
          <a:xfrm>
            <a:off x="934000" y="875900"/>
            <a:ext cx="69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(1)	</a:t>
            </a: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S3C 재현해보기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1336e66faeb_0_14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" name="Google Shape;92;g1336e66faeb_0_14"/>
          <p:cNvGrpSpPr/>
          <p:nvPr/>
        </p:nvGrpSpPr>
        <p:grpSpPr>
          <a:xfrm>
            <a:off x="592937" y="3956125"/>
            <a:ext cx="7950147" cy="1159492"/>
            <a:chOff x="1992954" y="4052674"/>
            <a:chExt cx="10121129" cy="1451906"/>
          </a:xfrm>
        </p:grpSpPr>
        <p:pic>
          <p:nvPicPr>
            <p:cNvPr id="93" name="Google Shape;93;g1336e66faeb_0_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92954" y="4052674"/>
              <a:ext cx="5092321" cy="14519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g1336e66faeb_0_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5276" y="4052674"/>
              <a:ext cx="5028808" cy="14337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g1336e66faeb_0_14"/>
          <p:cNvGrpSpPr/>
          <p:nvPr/>
        </p:nvGrpSpPr>
        <p:grpSpPr>
          <a:xfrm>
            <a:off x="404275" y="2047598"/>
            <a:ext cx="9499325" cy="1578352"/>
            <a:chOff x="1273600" y="1592348"/>
            <a:chExt cx="9499325" cy="1578352"/>
          </a:xfrm>
        </p:grpSpPr>
        <p:pic>
          <p:nvPicPr>
            <p:cNvPr id="96" name="Google Shape;96;g1336e66faeb_0_14"/>
            <p:cNvPicPr preferRelativeResize="0"/>
            <p:nvPr/>
          </p:nvPicPr>
          <p:blipFill rotWithShape="1">
            <a:blip r:embed="rId5">
              <a:alphaModFix/>
            </a:blip>
            <a:srcRect b="0" l="15690" r="0" t="19614"/>
            <a:stretch/>
          </p:blipFill>
          <p:spPr>
            <a:xfrm>
              <a:off x="1490450" y="1848925"/>
              <a:ext cx="8008876" cy="132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g1336e66faeb_0_14"/>
            <p:cNvPicPr preferRelativeResize="0"/>
            <p:nvPr/>
          </p:nvPicPr>
          <p:blipFill rotWithShape="1">
            <a:blip r:embed="rId5">
              <a:alphaModFix/>
            </a:blip>
            <a:srcRect b="83385" l="0" r="0" t="0"/>
            <a:stretch/>
          </p:blipFill>
          <p:spPr>
            <a:xfrm>
              <a:off x="1273600" y="1592348"/>
              <a:ext cx="9499325" cy="273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g1336e66faeb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6000" y="1804136"/>
            <a:ext cx="2650675" cy="41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336e66faeb_0_14"/>
          <p:cNvSpPr/>
          <p:nvPr/>
        </p:nvSpPr>
        <p:spPr>
          <a:xfrm>
            <a:off x="9396700" y="2292875"/>
            <a:ext cx="280500" cy="353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336e66faeb_0_14"/>
          <p:cNvSpPr/>
          <p:nvPr/>
        </p:nvSpPr>
        <p:spPr>
          <a:xfrm>
            <a:off x="592925" y="3797575"/>
            <a:ext cx="8121900" cy="151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36e66faeb_0_14"/>
          <p:cNvSpPr txBox="1"/>
          <p:nvPr/>
        </p:nvSpPr>
        <p:spPr>
          <a:xfrm>
            <a:off x="1904075" y="5644325"/>
            <a:ext cx="54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LIN28A binding motifs and position-specific probabilities</a:t>
            </a:r>
            <a:endParaRPr sz="1600"/>
          </a:p>
        </p:txBody>
      </p:sp>
      <p:sp>
        <p:nvSpPr>
          <p:cNvPr id="102" name="Google Shape;102;g1336e66faeb_0_14"/>
          <p:cNvSpPr txBox="1"/>
          <p:nvPr/>
        </p:nvSpPr>
        <p:spPr>
          <a:xfrm>
            <a:off x="934000" y="1306650"/>
            <a:ext cx="29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분석 결과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cf36df5d_1_148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32cf36df5d_1_148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분석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132cf36df5d_1_148"/>
          <p:cNvSpPr txBox="1"/>
          <p:nvPr/>
        </p:nvSpPr>
        <p:spPr>
          <a:xfrm>
            <a:off x="934000" y="875900"/>
            <a:ext cx="69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(2)	LIN28A binding motif predictor 만들기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132cf36df5d_1_148"/>
          <p:cNvSpPr txBox="1"/>
          <p:nvPr/>
        </p:nvSpPr>
        <p:spPr>
          <a:xfrm>
            <a:off x="934000" y="1306650"/>
            <a:ext cx="57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기계학습 기반 모델링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1" name="Google Shape;111;g132cf36df5d_1_148"/>
          <p:cNvGraphicFramePr/>
          <p:nvPr/>
        </p:nvGraphicFramePr>
        <p:xfrm>
          <a:off x="8552750" y="42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{1E5A61C2-DF24-44CB-91CD-0B16233676E7}</a:tableStyleId>
              </a:tblPr>
              <a:tblGrid>
                <a:gridCol w="2002525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Methods</a:t>
                      </a:r>
                      <a:endParaRPr b="1"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Logistic Regression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KNN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SVM Linear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SVM Radial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Gradient Boosting Model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" name="Google Shape;112;g132cf36df5d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31" y="1245200"/>
            <a:ext cx="5011769" cy="27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32cf36df5d_1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000" y="2633575"/>
            <a:ext cx="885174" cy="23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32cf36df5d_1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800" y="2633575"/>
            <a:ext cx="3441700" cy="23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2cf36df5d_1_148"/>
          <p:cNvSpPr/>
          <p:nvPr/>
        </p:nvSpPr>
        <p:spPr>
          <a:xfrm>
            <a:off x="1950988" y="3665838"/>
            <a:ext cx="630000" cy="25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2cf36df5d_1_148"/>
          <p:cNvSpPr/>
          <p:nvPr/>
        </p:nvSpPr>
        <p:spPr>
          <a:xfrm>
            <a:off x="6286300" y="3665825"/>
            <a:ext cx="630000" cy="25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2cf36df5d_1_148"/>
          <p:cNvSpPr txBox="1"/>
          <p:nvPr/>
        </p:nvSpPr>
        <p:spPr>
          <a:xfrm>
            <a:off x="1051900" y="5045925"/>
            <a:ext cx="29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Motif vs Non-motif 추출 방법</a:t>
            </a:r>
            <a:endParaRPr sz="1600"/>
          </a:p>
        </p:txBody>
      </p:sp>
      <p:sp>
        <p:nvSpPr>
          <p:cNvPr id="118" name="Google Shape;118;g132cf36df5d_1_148"/>
          <p:cNvSpPr txBox="1"/>
          <p:nvPr/>
        </p:nvSpPr>
        <p:spPr>
          <a:xfrm>
            <a:off x="934000" y="5446125"/>
            <a:ext cx="549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Motif = Entropy &gt; 0.8 &amp; reads count &gt; 50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Non-Motif = Entropy &lt; 0.8 &amp; read counts &gt; 50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Non-Motif 지역이 너무 많아서 1:1의 비율로 sampling 진행함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132cf36df5d_1_148"/>
          <p:cNvSpPr/>
          <p:nvPr/>
        </p:nvSpPr>
        <p:spPr>
          <a:xfrm>
            <a:off x="1051900" y="6277125"/>
            <a:ext cx="5381700" cy="43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32cf36df5d_1_148"/>
          <p:cNvSpPr txBox="1"/>
          <p:nvPr/>
        </p:nvSpPr>
        <p:spPr>
          <a:xfrm>
            <a:off x="6817075" y="845000"/>
            <a:ext cx="243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10-fold cross validation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cf36df5d_1_112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132cf36df5d_1_112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분석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132cf36df5d_1_112"/>
          <p:cNvSpPr txBox="1"/>
          <p:nvPr/>
        </p:nvSpPr>
        <p:spPr>
          <a:xfrm>
            <a:off x="934000" y="875900"/>
            <a:ext cx="69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(2)	LIN28A binding motif predictor 만들기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132cf36df5d_1_112"/>
          <p:cNvSpPr txBox="1"/>
          <p:nvPr/>
        </p:nvSpPr>
        <p:spPr>
          <a:xfrm>
            <a:off x="934000" y="1306650"/>
            <a:ext cx="57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기계학습 기반 모델링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9" name="Google Shape;129;g132cf36df5d_1_112"/>
          <p:cNvGraphicFramePr/>
          <p:nvPr/>
        </p:nvGraphicFramePr>
        <p:xfrm>
          <a:off x="8552750" y="42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{1E5A61C2-DF24-44CB-91CD-0B16233676E7}</a:tableStyleId>
              </a:tblPr>
              <a:tblGrid>
                <a:gridCol w="2002525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Methods</a:t>
                      </a:r>
                      <a:endParaRPr b="1"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Logistic Regression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KNN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SVM Linear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SVM Radial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Gradient Boosting Model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0" name="Google Shape;130;g132cf36df5d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31" y="1245200"/>
            <a:ext cx="5011769" cy="27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32cf36df5d_1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000" y="2633575"/>
            <a:ext cx="885174" cy="23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2cf36df5d_1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800" y="2633575"/>
            <a:ext cx="3441700" cy="23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2cf36df5d_1_112"/>
          <p:cNvSpPr/>
          <p:nvPr/>
        </p:nvSpPr>
        <p:spPr>
          <a:xfrm>
            <a:off x="1950988" y="3665838"/>
            <a:ext cx="630000" cy="25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2cf36df5d_1_112"/>
          <p:cNvSpPr/>
          <p:nvPr/>
        </p:nvSpPr>
        <p:spPr>
          <a:xfrm>
            <a:off x="6286300" y="3665825"/>
            <a:ext cx="630000" cy="25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2cf36df5d_1_112"/>
          <p:cNvSpPr txBox="1"/>
          <p:nvPr/>
        </p:nvSpPr>
        <p:spPr>
          <a:xfrm>
            <a:off x="1051900" y="5045925"/>
            <a:ext cx="29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Motif vs Non-motif 추출 방법</a:t>
            </a:r>
            <a:endParaRPr sz="1600"/>
          </a:p>
        </p:txBody>
      </p:sp>
      <p:sp>
        <p:nvSpPr>
          <p:cNvPr id="136" name="Google Shape;136;g132cf36df5d_1_112"/>
          <p:cNvSpPr txBox="1"/>
          <p:nvPr/>
        </p:nvSpPr>
        <p:spPr>
          <a:xfrm>
            <a:off x="934000" y="5446125"/>
            <a:ext cx="549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Motif = Entropy &gt; 0.8 &amp; reads count &gt; 50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Non-Motif = Entropy &lt; 0.8 &amp; read counts &gt; 50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Non-Motif 지역이 너무 많아서 1:1의 비율로 sampling 진행함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32cf36df5d_1_112"/>
          <p:cNvSpPr/>
          <p:nvPr/>
        </p:nvSpPr>
        <p:spPr>
          <a:xfrm>
            <a:off x="1051900" y="6277125"/>
            <a:ext cx="5381700" cy="43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2cf36df5d_1_112"/>
          <p:cNvSpPr txBox="1"/>
          <p:nvPr/>
        </p:nvSpPr>
        <p:spPr>
          <a:xfrm>
            <a:off x="6817075" y="845000"/>
            <a:ext cx="243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10-fold cross validation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cf36df5d_1_6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g132cf36df5d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500" y="1931925"/>
            <a:ext cx="5532139" cy="40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32cf36df5d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00" y="1931925"/>
            <a:ext cx="5529294" cy="40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32cf36df5d_1_6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분석 내용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132cf36df5d_1_6"/>
          <p:cNvSpPr txBox="1"/>
          <p:nvPr/>
        </p:nvSpPr>
        <p:spPr>
          <a:xfrm>
            <a:off x="934000" y="875900"/>
            <a:ext cx="69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(2)	LIN28A binding motif predictor 만들기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132cf36df5d_1_6"/>
          <p:cNvSpPr txBox="1"/>
          <p:nvPr/>
        </p:nvSpPr>
        <p:spPr>
          <a:xfrm>
            <a:off x="934000" y="1306650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분석 결과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132cf36df5d_1_6"/>
          <p:cNvSpPr txBox="1"/>
          <p:nvPr/>
        </p:nvSpPr>
        <p:spPr>
          <a:xfrm>
            <a:off x="1624747" y="610245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with multiple methods</a:t>
            </a:r>
            <a:endParaRPr sz="1600"/>
          </a:p>
        </p:txBody>
      </p:sp>
      <p:sp>
        <p:nvSpPr>
          <p:cNvPr id="150" name="Google Shape;150;g132cf36df5d_1_6"/>
          <p:cNvSpPr txBox="1"/>
          <p:nvPr/>
        </p:nvSpPr>
        <p:spPr>
          <a:xfrm>
            <a:off x="7457720" y="6102450"/>
            <a:ext cx="333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ROC curve with multiple methods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cf36df5d_1_41"/>
          <p:cNvSpPr txBox="1"/>
          <p:nvPr/>
        </p:nvSpPr>
        <p:spPr>
          <a:xfrm>
            <a:off x="933993" y="352696"/>
            <a:ext cx="86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프로젝트 추가 고려 사항 및 고찰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132cf36df5d_1_41"/>
          <p:cNvSpPr txBox="1"/>
          <p:nvPr/>
        </p:nvSpPr>
        <p:spPr>
          <a:xfrm>
            <a:off x="9085824" y="93375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허민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132cf36df5d_1_41"/>
          <p:cNvSpPr txBox="1"/>
          <p:nvPr/>
        </p:nvSpPr>
        <p:spPr>
          <a:xfrm>
            <a:off x="934000" y="1997550"/>
            <a:ext cx="7480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Non-motif 지역의 Sampling 방법 ? (Unbalanced 데이터)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Replication data에 적용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motif 범위 늘려가면서 modeling 해보기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기계학습 이론 딥하게 공부 !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2021-07-05T08:26:20Z</dcterms:created>
  <dc:creator>acer</dc:creator>
</cp:coreProperties>
</file>