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0" r:id="rId2"/>
  </p:sldIdLst>
  <p:sldSz cx="26228675" cy="14666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946"/>
    <a:srgbClr val="BBBDBE"/>
    <a:srgbClr val="404040"/>
    <a:srgbClr val="015287"/>
    <a:srgbClr val="1BC4DE"/>
    <a:srgbClr val="FDE7EF"/>
    <a:srgbClr val="558ED5"/>
    <a:srgbClr val="3BA0E5"/>
    <a:srgbClr val="42A4E6"/>
    <a:srgbClr val="34A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2071" autoAdjust="0"/>
  </p:normalViewPr>
  <p:slideViewPr>
    <p:cSldViewPr>
      <p:cViewPr varScale="1">
        <p:scale>
          <a:sx n="33" d="100"/>
          <a:sy n="33" d="100"/>
        </p:scale>
        <p:origin x="5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7ADE3C-9CDC-4541-A575-CBFDB924E4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EAC3A2-295E-4617-896F-A9F6BCA62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E0083-B205-42D3-AD96-F63E3DC69178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674863-F33A-4085-B783-C1C6C11EF2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855DDA-AF0B-4A0A-8E1A-EC608D25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B8FE-FBEC-4112-A3BC-743CB0653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1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060D-40D1-48AC-8661-0324D14C596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1143000"/>
            <a:ext cx="551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9E8-6BE4-42EE-94DC-9AEE294C9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676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국제시장에서 수출 경쟁력은 국가 경쟁력을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우리나라의 경우 전체 수출입 물류의 </a:t>
            </a:r>
            <a:r>
              <a:rPr lang="en-US" altLang="ko-KR" dirty="0"/>
              <a:t>99.7%</a:t>
            </a:r>
            <a:r>
              <a:rPr lang="ko-KR" altLang="en-US" dirty="0"/>
              <a:t>가 해상 물류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국제시장의 수출입 물류의 </a:t>
            </a:r>
            <a:r>
              <a:rPr lang="en-US" altLang="ko-KR" dirty="0"/>
              <a:t>99.7</a:t>
            </a:r>
            <a:r>
              <a:rPr lang="ko-KR" altLang="en-US" dirty="0"/>
              <a:t>가 </a:t>
            </a:r>
            <a:r>
              <a:rPr lang="ko-KR" altLang="en-US" dirty="0" err="1"/>
              <a:t>해상물류입니다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곧 해상 물류 시스템의 수준이 국가의 수출 경쟁력과 비례하다는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때문에 각 국가들은 자국의 해상 물류 시스템을 발전시켜 국가 수출 경쟁력을 키우려고 노력하고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차 산업혁명 이후 </a:t>
            </a:r>
            <a:r>
              <a:rPr lang="en-US" altLang="ko-KR" dirty="0"/>
              <a:t>IOT, 5G, </a:t>
            </a:r>
            <a:r>
              <a:rPr lang="ko-KR" altLang="en-US" dirty="0"/>
              <a:t>빅데이터 등의 기술을 항만에 적용시켜 </a:t>
            </a:r>
            <a:r>
              <a:rPr lang="en-US" altLang="ko-KR" dirty="0"/>
              <a:t>‘</a:t>
            </a:r>
            <a:r>
              <a:rPr lang="ko-KR" altLang="en-US" dirty="0"/>
              <a:t>스마트 항만 시스템</a:t>
            </a:r>
            <a:r>
              <a:rPr lang="en-US" altLang="ko-KR" dirty="0"/>
              <a:t>’</a:t>
            </a:r>
            <a:r>
              <a:rPr lang="ko-KR" altLang="en-US" dirty="0"/>
              <a:t>을 적용하고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79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51F9-4824-4B51-87EA-2CF067C49BE6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CBE4-158B-4B2B-BC66-04C99B124FEC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E72-2718-4245-A90B-48345C4E175C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4DC-723E-4285-8851-C539C979396A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737" y="637171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4286-A9E0-44BA-933B-4319B527981B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ACC-529F-46F6-933A-68A3E86897FD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8B0-C558-46E6-9FD7-127E9724E9C5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63CC-8D07-459D-B0AB-447550B044C2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2F38-2C76-4677-B8A5-C0ADF9ACCF71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1AA9-7BF5-4649-9582-3E3F6AF7DD8D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9E07-E507-406B-8663-56ECCC853046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3532-1223-4F8E-831B-63CE921DBB13}" type="datetime1">
              <a:rPr lang="en-US" altLang="ko-KR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7" name="Rectangle 169">
            <a:extLst>
              <a:ext uri="{FF2B5EF4-FFF2-40B4-BE49-F238E27FC236}">
                <a16:creationId xmlns:a16="http://schemas.microsoft.com/office/drawing/2014/main" id="{D6F02C77-A8F6-43A9-86E3-23560538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1" y="14097000"/>
            <a:ext cx="16394612" cy="628652"/>
          </a:xfrm>
          <a:custGeom>
            <a:avLst/>
            <a:gdLst>
              <a:gd name="connsiteX0" fmla="*/ 0 w 16355868"/>
              <a:gd name="connsiteY0" fmla="*/ 0 h 581025"/>
              <a:gd name="connsiteX1" fmla="*/ 16355868 w 16355868"/>
              <a:gd name="connsiteY1" fmla="*/ 0 h 581025"/>
              <a:gd name="connsiteX2" fmla="*/ 16355868 w 16355868"/>
              <a:gd name="connsiteY2" fmla="*/ 581025 h 581025"/>
              <a:gd name="connsiteX3" fmla="*/ 0 w 16355868"/>
              <a:gd name="connsiteY3" fmla="*/ 581025 h 581025"/>
              <a:gd name="connsiteX4" fmla="*/ 0 w 16355868"/>
              <a:gd name="connsiteY4" fmla="*/ 0 h 581025"/>
              <a:gd name="connsiteX0" fmla="*/ 0 w 16355868"/>
              <a:gd name="connsiteY0" fmla="*/ 0 h 581025"/>
              <a:gd name="connsiteX1" fmla="*/ 16355868 w 16355868"/>
              <a:gd name="connsiteY1" fmla="*/ 0 h 581025"/>
              <a:gd name="connsiteX2" fmla="*/ 15794759 w 16355868"/>
              <a:gd name="connsiteY2" fmla="*/ 560243 h 581025"/>
              <a:gd name="connsiteX3" fmla="*/ 0 w 16355868"/>
              <a:gd name="connsiteY3" fmla="*/ 581025 h 581025"/>
              <a:gd name="connsiteX4" fmla="*/ 0 w 16355868"/>
              <a:gd name="connsiteY4" fmla="*/ 0 h 581025"/>
              <a:gd name="connsiteX0" fmla="*/ 0 w 16355868"/>
              <a:gd name="connsiteY0" fmla="*/ 0 h 622589"/>
              <a:gd name="connsiteX1" fmla="*/ 16355868 w 16355868"/>
              <a:gd name="connsiteY1" fmla="*/ 0 h 622589"/>
              <a:gd name="connsiteX2" fmla="*/ 15836322 w 16355868"/>
              <a:gd name="connsiteY2" fmla="*/ 622589 h 622589"/>
              <a:gd name="connsiteX3" fmla="*/ 0 w 16355868"/>
              <a:gd name="connsiteY3" fmla="*/ 581025 h 622589"/>
              <a:gd name="connsiteX4" fmla="*/ 0 w 16355868"/>
              <a:gd name="connsiteY4" fmla="*/ 0 h 62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5868" h="622589">
                <a:moveTo>
                  <a:pt x="0" y="0"/>
                </a:moveTo>
                <a:lnTo>
                  <a:pt x="16355868" y="0"/>
                </a:lnTo>
                <a:lnTo>
                  <a:pt x="15836322" y="622589"/>
                </a:lnTo>
                <a:lnTo>
                  <a:pt x="0" y="581025"/>
                </a:lnTo>
                <a:lnTo>
                  <a:pt x="0" y="0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7955CC22-04FD-471B-9D51-B02EA4E18F17}"/>
              </a:ext>
            </a:extLst>
          </p:cNvPr>
          <p:cNvGrpSpPr/>
          <p:nvPr/>
        </p:nvGrpSpPr>
        <p:grpSpPr>
          <a:xfrm>
            <a:off x="17000537" y="14041438"/>
            <a:ext cx="8941162" cy="625475"/>
            <a:chOff x="16555675" y="2212374"/>
            <a:chExt cx="8788762" cy="810959"/>
          </a:xfrm>
        </p:grpSpPr>
        <p:pic>
          <p:nvPicPr>
            <p:cNvPr id="259" name="Picture 4" descr="울산항만공사 CI">
              <a:extLst>
                <a:ext uri="{FF2B5EF4-FFF2-40B4-BE49-F238E27FC236}">
                  <a16:creationId xmlns:a16="http://schemas.microsoft.com/office/drawing/2014/main" id="{8E264FCF-CBFC-492F-8F7D-F9F798171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0337" y="2226306"/>
              <a:ext cx="2324100" cy="783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2" descr="경희대학교 빅리더 로고">
              <a:extLst>
                <a:ext uri="{FF2B5EF4-FFF2-40B4-BE49-F238E27FC236}">
                  <a16:creationId xmlns:a16="http://schemas.microsoft.com/office/drawing/2014/main" id="{92D2D683-B389-40AA-98CD-1A0083510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5675" y="2212374"/>
              <a:ext cx="2783679" cy="797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그림 260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666DD706-EF4B-4AA7-8982-F1C18DF2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8828" y="2233914"/>
              <a:ext cx="1782034" cy="789419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20" name="object 9">
            <a:extLst>
              <a:ext uri="{FF2B5EF4-FFF2-40B4-BE49-F238E27FC236}">
                <a16:creationId xmlns:a16="http://schemas.microsoft.com/office/drawing/2014/main" id="{CB04C84B-77D4-478A-B238-EC02429C23A8}"/>
              </a:ext>
            </a:extLst>
          </p:cNvPr>
          <p:cNvSpPr txBox="1"/>
          <p:nvPr/>
        </p:nvSpPr>
        <p:spPr>
          <a:xfrm>
            <a:off x="4656137" y="2493690"/>
            <a:ext cx="45720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6600" b="1" spc="130" dirty="0">
                <a:solidFill>
                  <a:srgbClr val="404040"/>
                </a:solidFill>
                <a:latin typeface="메이플스토리 OTF"/>
                <a:cs typeface="메이플스토리 OTF"/>
              </a:rPr>
              <a:t>해상</a:t>
            </a:r>
            <a:r>
              <a:rPr sz="6600" b="1" spc="130" dirty="0">
                <a:solidFill>
                  <a:srgbClr val="404040"/>
                </a:solidFill>
                <a:latin typeface="메이플스토리 OTF"/>
                <a:cs typeface="메이플스토리 OTF"/>
              </a:rPr>
              <a:t> </a:t>
            </a:r>
            <a:r>
              <a:rPr sz="6600" b="1" spc="110" dirty="0" err="1">
                <a:solidFill>
                  <a:srgbClr val="404040"/>
                </a:solidFill>
                <a:latin typeface="메이플스토리 OTF"/>
                <a:cs typeface="메이플스토리 OTF"/>
              </a:rPr>
              <a:t>물류</a:t>
            </a:r>
            <a:endParaRPr lang="en-US" sz="6600" b="1" spc="110" dirty="0">
              <a:solidFill>
                <a:srgbClr val="404040"/>
              </a:solidFill>
              <a:latin typeface="메이플스토리 OTF"/>
              <a:cs typeface="메이플스토리 OTF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4A9948-51F5-4F32-A067-3E1003B027D8}"/>
              </a:ext>
            </a:extLst>
          </p:cNvPr>
          <p:cNvSpPr txBox="1"/>
          <p:nvPr/>
        </p:nvSpPr>
        <p:spPr>
          <a:xfrm>
            <a:off x="12494933" y="14092009"/>
            <a:ext cx="1238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-5-</a:t>
            </a:r>
            <a:endParaRPr lang="ko-KR" altLang="en-US" sz="25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6" name="부분 원형 45">
            <a:extLst>
              <a:ext uri="{FF2B5EF4-FFF2-40B4-BE49-F238E27FC236}">
                <a16:creationId xmlns:a16="http://schemas.microsoft.com/office/drawing/2014/main" id="{60B86E73-82A6-4D71-8478-8D5F7F2B9ACA}"/>
              </a:ext>
            </a:extLst>
          </p:cNvPr>
          <p:cNvSpPr/>
          <p:nvPr/>
        </p:nvSpPr>
        <p:spPr>
          <a:xfrm rot="10548584">
            <a:off x="8304823" y="2425905"/>
            <a:ext cx="9985465" cy="10948419"/>
          </a:xfrm>
          <a:prstGeom prst="pie">
            <a:avLst>
              <a:gd name="adj1" fmla="val 17046076"/>
              <a:gd name="adj2" fmla="val 15869509"/>
            </a:avLst>
          </a:prstGeom>
          <a:solidFill>
            <a:schemeClr val="tx2"/>
          </a:solidFill>
          <a:ln>
            <a:noFill/>
          </a:ln>
          <a:scene3d>
            <a:camera prst="isometricTopUp">
              <a:rot lat="1840435" lon="1440216" rev="6743400"/>
            </a:camera>
            <a:lightRig rig="threePt" dir="t"/>
          </a:scene3d>
          <a:sp3d extrusionH="406400" prstMaterial="matte">
            <a:extrusionClr>
              <a:srgbClr val="F1F4F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부분 원형 46">
            <a:extLst>
              <a:ext uri="{FF2B5EF4-FFF2-40B4-BE49-F238E27FC236}">
                <a16:creationId xmlns:a16="http://schemas.microsoft.com/office/drawing/2014/main" id="{AF23755B-ACCB-4CCE-AB15-4EB5536F39FB}"/>
              </a:ext>
            </a:extLst>
          </p:cNvPr>
          <p:cNvSpPr/>
          <p:nvPr/>
        </p:nvSpPr>
        <p:spPr>
          <a:xfrm rot="9674127">
            <a:off x="11899716" y="1130037"/>
            <a:ext cx="8573352" cy="7750084"/>
          </a:xfrm>
          <a:prstGeom prst="pie">
            <a:avLst>
              <a:gd name="adj1" fmla="val 17046076"/>
              <a:gd name="adj2" fmla="val 176013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isometricTopUp">
              <a:rot lat="973858" lon="1187294" rev="6655595"/>
            </a:camera>
            <a:lightRig rig="threePt" dir="t"/>
          </a:scene3d>
          <a:sp3d extrusionH="406400" prstMaterial="matte">
            <a:extrusionClr>
              <a:srgbClr val="BBBDBE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92">
            <a:extLst>
              <a:ext uri="{FF2B5EF4-FFF2-40B4-BE49-F238E27FC236}">
                <a16:creationId xmlns:a16="http://schemas.microsoft.com/office/drawing/2014/main" id="{F6D5FAE8-6D5B-4467-90FB-3B659230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" y="367233"/>
            <a:ext cx="2194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i="1" dirty="0">
                <a:solidFill>
                  <a:schemeClr val="tx2">
                    <a:lumMod val="75000"/>
                  </a:schemeClr>
                </a:solidFill>
                <a:ea typeface="에스코어 드림 7 ExtraBold" panose="020B0803030302020204" pitchFamily="34" charset="-127"/>
              </a:rPr>
              <a:t>추진 배경</a:t>
            </a:r>
            <a:endParaRPr kumimoji="0" lang="ko-KR" altLang="ko-KR" sz="4000" b="0" i="1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BC8563-0763-46B0-AA94-E31EF36AEF33}"/>
              </a:ext>
            </a:extLst>
          </p:cNvPr>
          <p:cNvGrpSpPr/>
          <p:nvPr/>
        </p:nvGrpSpPr>
        <p:grpSpPr>
          <a:xfrm>
            <a:off x="16665146" y="3750491"/>
            <a:ext cx="5488564" cy="1716254"/>
            <a:chOff x="5514796" y="4990291"/>
            <a:chExt cx="2876013" cy="113400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9652E9-116C-4465-ACAF-A16C59452BC2}"/>
                </a:ext>
              </a:extLst>
            </p:cNvPr>
            <p:cNvSpPr/>
            <p:nvPr/>
          </p:nvSpPr>
          <p:spPr>
            <a:xfrm>
              <a:off x="6260900" y="5514212"/>
              <a:ext cx="2129909" cy="610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2">
                      <a:lumMod val="7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  <a:cs typeface="Aharoni" panose="02010803020104030203" pitchFamily="2" charset="-79"/>
                </a:rPr>
                <a:t>0.3</a:t>
              </a:r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  <a:cs typeface="Aharoni" panose="02010803020104030203" pitchFamily="2" charset="-79"/>
                </a:rPr>
                <a:t>%</a:t>
              </a:r>
              <a:endParaRPr lang="en-US" altLang="ko-KR" sz="800" b="1" dirty="0">
                <a:solidFill>
                  <a:schemeClr val="tx2">
                    <a:lumMod val="7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Aharoni" panose="02010803020104030203" pitchFamily="2" charset="-79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747014-DEEC-4FB3-8886-9A82E6D19853}"/>
                </a:ext>
              </a:extLst>
            </p:cNvPr>
            <p:cNvSpPr/>
            <p:nvPr/>
          </p:nvSpPr>
          <p:spPr>
            <a:xfrm>
              <a:off x="5514796" y="4990291"/>
              <a:ext cx="2846832" cy="610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rgbClr val="404040"/>
                  </a:solidFill>
                  <a:latin typeface="+mj-ea"/>
                  <a:ea typeface="+mj-ea"/>
                  <a:cs typeface="Aharoni" panose="02010803020104030203" pitchFamily="2" charset="-79"/>
                </a:rPr>
                <a:t>육상</a:t>
              </a:r>
              <a:r>
                <a:rPr lang="en-US" altLang="ko-KR" sz="5400" b="1" dirty="0">
                  <a:solidFill>
                    <a:srgbClr val="404040"/>
                  </a:solidFill>
                  <a:latin typeface="+mj-ea"/>
                  <a:ea typeface="+mj-ea"/>
                  <a:cs typeface="Aharoni" panose="02010803020104030203" pitchFamily="2" charset="-79"/>
                </a:rPr>
                <a:t>, </a:t>
              </a:r>
              <a:r>
                <a:rPr lang="ko-KR" altLang="en-US" sz="5400" b="1" dirty="0">
                  <a:solidFill>
                    <a:srgbClr val="404040"/>
                  </a:solidFill>
                  <a:latin typeface="+mj-ea"/>
                  <a:ea typeface="+mj-ea"/>
                  <a:cs typeface="Aharoni" panose="02010803020104030203" pitchFamily="2" charset="-79"/>
                </a:rPr>
                <a:t>항공 물류</a:t>
              </a:r>
              <a:endParaRPr lang="en-US" altLang="ko-KR" sz="5400" b="1" dirty="0">
                <a:solidFill>
                  <a:srgbClr val="404040"/>
                </a:solidFill>
                <a:latin typeface="+mj-ea"/>
                <a:ea typeface="+mj-ea"/>
                <a:cs typeface="Aharoni" panose="02010803020104030203" pitchFamily="2" charset="-79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B9927D-B3FC-4916-A159-1E7FF37833AC}"/>
              </a:ext>
            </a:extLst>
          </p:cNvPr>
          <p:cNvCxnSpPr>
            <a:cxnSpLocks/>
          </p:cNvCxnSpPr>
          <p:nvPr/>
        </p:nvCxnSpPr>
        <p:spPr>
          <a:xfrm>
            <a:off x="7399337" y="4361656"/>
            <a:ext cx="4370122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4027BB-1BA5-4C73-858C-3862B2919415}"/>
              </a:ext>
            </a:extLst>
          </p:cNvPr>
          <p:cNvCxnSpPr>
            <a:cxnSpLocks/>
          </p:cNvCxnSpPr>
          <p:nvPr/>
        </p:nvCxnSpPr>
        <p:spPr>
          <a:xfrm flipV="1">
            <a:off x="17865239" y="5351964"/>
            <a:ext cx="2106540" cy="117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778DE-D8C6-4DDB-98A0-370822C442EC}"/>
              </a:ext>
            </a:extLst>
          </p:cNvPr>
          <p:cNvSpPr txBox="1"/>
          <p:nvPr/>
        </p:nvSpPr>
        <p:spPr>
          <a:xfrm>
            <a:off x="4978722" y="3313727"/>
            <a:ext cx="2839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6000" b="1" spc="-570" dirty="0">
                <a:solidFill>
                  <a:srgbClr val="404040"/>
                </a:solidFill>
                <a:latin typeface="메이플스토리 OTF"/>
                <a:cs typeface="메이플스토리 OTF"/>
              </a:rPr>
              <a:t> </a:t>
            </a:r>
            <a:r>
              <a:rPr lang="en-US" altLang="ko-KR" sz="6000" b="1" spc="-295" dirty="0">
                <a:solidFill>
                  <a:schemeClr val="tx2">
                    <a:lumMod val="75000"/>
                  </a:schemeClr>
                </a:solidFill>
                <a:latin typeface="메이플스토리 OTF"/>
                <a:cs typeface="메이플스토리 OTF"/>
              </a:rPr>
              <a:t>99.7</a:t>
            </a:r>
            <a:r>
              <a:rPr lang="en-US" altLang="ko-KR" sz="4400" b="1" spc="-295" dirty="0">
                <a:solidFill>
                  <a:schemeClr val="tx2">
                    <a:lumMod val="75000"/>
                  </a:schemeClr>
                </a:solidFill>
                <a:latin typeface="메이플스토리 OTF"/>
                <a:cs typeface="메이플스토리 OTF"/>
              </a:rPr>
              <a:t>%</a:t>
            </a:r>
            <a:endParaRPr lang="ko-KR" altLang="en-US" sz="6000" dirty="0">
              <a:latin typeface="메이플스토리 OTF"/>
              <a:cs typeface="메이플스토리 OTF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6B806C-AD3C-4075-AAED-7946AEAB8563}"/>
              </a:ext>
            </a:extLst>
          </p:cNvPr>
          <p:cNvSpPr/>
          <p:nvPr/>
        </p:nvSpPr>
        <p:spPr>
          <a:xfrm>
            <a:off x="6398252" y="640511"/>
            <a:ext cx="8392485" cy="113395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133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우리나라 수출입 물류 비중</a:t>
            </a:r>
            <a:endParaRPr lang="ko-KR" altLang="en-US" sz="5133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0FB9EA-1B4D-4C58-838F-D1277AA68809}"/>
              </a:ext>
            </a:extLst>
          </p:cNvPr>
          <p:cNvSpPr txBox="1"/>
          <p:nvPr/>
        </p:nvSpPr>
        <p:spPr>
          <a:xfrm>
            <a:off x="16182606" y="12141146"/>
            <a:ext cx="222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출처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 해양수산부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99</Words>
  <Application>Microsoft Office PowerPoint</Application>
  <PresentationFormat>사용자 지정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AppleSDGothicNeoEB00</vt:lpstr>
      <vt:lpstr>NotoSansKR</vt:lpstr>
      <vt:lpstr>맑은 고딕</vt:lpstr>
      <vt:lpstr>메이플스토리 OTF</vt:lpstr>
      <vt:lpstr>배달의민족 한나체 Air</vt:lpstr>
      <vt:lpstr>서울남산 장체EB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bigdata01139</cp:lastModifiedBy>
  <cp:revision>39</cp:revision>
  <dcterms:created xsi:type="dcterms:W3CDTF">2006-08-16T00:00:00Z</dcterms:created>
  <dcterms:modified xsi:type="dcterms:W3CDTF">2021-08-24T10:54:29Z</dcterms:modified>
</cp:coreProperties>
</file>