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4" autoAdjust="0"/>
    <p:restoredTop sz="94660"/>
  </p:normalViewPr>
  <p:slideViewPr>
    <p:cSldViewPr snapToGrid="0">
      <p:cViewPr>
        <p:scale>
          <a:sx n="50" d="100"/>
          <a:sy n="50" d="100"/>
        </p:scale>
        <p:origin x="14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8782B-FC9C-4DC1-952C-CBBAB9DE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E20D3-DBE2-4B9D-A38C-A4A5DD4A3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D0BED-6E62-4AB0-8075-4C12BA6E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0FA44-D16F-440D-9244-0D7DBD12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61AD4-9C1D-4041-8E47-6D536FD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8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E9723-6A9D-4249-A8B1-76187732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C2C72-64E0-4C92-8632-23F19326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30FE4-02E0-45EC-818A-DFD612CD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BC3D0-4958-4AA6-A158-8DB3EFA3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3EACB-3268-4076-882F-66F2E4D9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12D64-751F-4CFB-80D1-339BE42D2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A766E6-55CF-4FE6-AE7E-6EAED6FD7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AEE3A-D5F1-402A-832F-E6B96865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2287A-8EAA-4569-8B08-94F111DB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AAA68-9A68-470B-8595-97594897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9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03A9-BEB5-4EAF-B604-5CB6B910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0BCDB-BBE4-46BD-B6D3-0F1085F1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8393-7A3E-4566-86E0-0B834A99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928B1-8829-483E-A0F0-5EA8AA32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527E6-1E1C-40E3-AA0B-2E7298B1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3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B8782-269F-4A16-AAEC-A868E38A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BEE1A-0657-468B-A43D-DFFF109C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60EC8-7857-4522-8592-6804B45B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D2508-BA3F-4950-8A5A-5293C19C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BAFA3-B2E5-429B-86A3-EDFF7537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5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C449-4C56-4DDA-BDF4-4BF3944B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7E777-B476-4115-BDC6-C9762827A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C0FB48-26FF-4D20-8904-B68976E7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483BE-723E-46AE-B147-9D502602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D144C-3815-4A7A-9B05-28379510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454D7-6EC9-4D62-9005-ED6A9BF4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3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42F6-3494-4484-A605-8979C530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170AC-31F7-4E86-9761-636C7D86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785DF-92C4-4189-ADC2-F0F7BBF4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EB9569-E734-455A-9B8B-D18CDED2E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57821F-9CFA-4B64-AE73-31A6D30AF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886DD-4470-4390-83CB-2E2B99C4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76BEB6-E883-4246-AB90-74A003F5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9EB364-48B9-4D9E-8019-B21A8F01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E242C-80A2-4529-854C-21823CC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2433DE-B2C8-4701-931B-973F6B8E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31BBC-0C98-480F-8CAD-FA27D87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C2E0E-8929-4C05-8E00-3057C1B7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1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14ECA1-F320-4EE2-BFA2-4CB40CB8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42189E-9DA1-4C8D-9AB4-01D9367B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3867ED-8397-416B-82FB-0752565E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7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84A19-4789-4CC7-86F6-499EB265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73FFB-872A-4C0A-984A-BCA3722F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7C41D-F363-435A-9809-883E80716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EF98-0008-45C9-911E-40161C34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092C3-6E65-4299-AB1E-49CA40A7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28D1A-A212-4F72-91F0-76203800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4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ACB76-A74A-41F5-9728-9CFF3437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6D4E4D-3D25-4573-8060-6EA35C842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006CC8-DA0F-4A4F-9442-B7AA383E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9730C-9FAF-434F-9D70-8409E3DE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FB84A-5C96-4B3C-86E8-004E6B8D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28C55F-B9AB-41AB-8ED2-7D83C0EA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4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68DC5A-B3BF-490E-A1E0-36C8B25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99BD0-104B-459A-A735-AF7709C7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35827-6BD2-45F0-888B-55C40EB87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009A3-7295-4A87-9605-596D06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A0952-3ABC-4834-B1D5-075FEA09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0109F-A0C1-4C35-B109-6F621AC8B4A5}"/>
              </a:ext>
            </a:extLst>
          </p:cNvPr>
          <p:cNvSpPr txBox="1"/>
          <p:nvPr/>
        </p:nvSpPr>
        <p:spPr>
          <a:xfrm>
            <a:off x="731519" y="606392"/>
            <a:ext cx="601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위험 분산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Risk Hedge</a:t>
            </a:r>
            <a:endParaRPr lang="ko-KR" alt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E16C1-4A80-43E7-8153-13F635702AAC}"/>
              </a:ext>
            </a:extLst>
          </p:cNvPr>
          <p:cNvSpPr txBox="1"/>
          <p:nvPr/>
        </p:nvSpPr>
        <p:spPr>
          <a:xfrm>
            <a:off x="731519" y="2547486"/>
            <a:ext cx="549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일을 진행함에 따라 다양한 리스크가 발생하게 됩니다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8BB0AB-4F01-4E12-BC7A-E098430697BE}"/>
              </a:ext>
            </a:extLst>
          </p:cNvPr>
          <p:cNvGrpSpPr/>
          <p:nvPr/>
        </p:nvGrpSpPr>
        <p:grpSpPr>
          <a:xfrm>
            <a:off x="-2454650" y="4635141"/>
            <a:ext cx="19751212" cy="2974206"/>
            <a:chOff x="-2454650" y="4635141"/>
            <a:chExt cx="19751212" cy="2974206"/>
          </a:xfrm>
          <a:solidFill>
            <a:srgbClr val="40BFB8"/>
          </a:solidFill>
        </p:grpSpPr>
        <p:sp>
          <p:nvSpPr>
            <p:cNvPr id="6" name="이중 물결 5">
              <a:extLst>
                <a:ext uri="{FF2B5EF4-FFF2-40B4-BE49-F238E27FC236}">
                  <a16:creationId xmlns:a16="http://schemas.microsoft.com/office/drawing/2014/main" id="{54B7AE91-2DF1-47AF-B992-0F9651C9FDE9}"/>
                </a:ext>
              </a:extLst>
            </p:cNvPr>
            <p:cNvSpPr/>
            <p:nvPr/>
          </p:nvSpPr>
          <p:spPr>
            <a:xfrm>
              <a:off x="-245465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중 물결 6">
              <a:extLst>
                <a:ext uri="{FF2B5EF4-FFF2-40B4-BE49-F238E27FC236}">
                  <a16:creationId xmlns:a16="http://schemas.microsoft.com/office/drawing/2014/main" id="{106333E8-1716-480D-ABC9-426D7507DD8D}"/>
                </a:ext>
              </a:extLst>
            </p:cNvPr>
            <p:cNvSpPr/>
            <p:nvPr/>
          </p:nvSpPr>
          <p:spPr>
            <a:xfrm>
              <a:off x="9692605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중 물결 7">
              <a:extLst>
                <a:ext uri="{FF2B5EF4-FFF2-40B4-BE49-F238E27FC236}">
                  <a16:creationId xmlns:a16="http://schemas.microsoft.com/office/drawing/2014/main" id="{CFD6FA76-32C1-4B48-97E4-FBF69695F54F}"/>
                </a:ext>
              </a:extLst>
            </p:cNvPr>
            <p:cNvSpPr/>
            <p:nvPr/>
          </p:nvSpPr>
          <p:spPr>
            <a:xfrm>
              <a:off x="3614008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541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>
            <a:extLst>
              <a:ext uri="{FF2B5EF4-FFF2-40B4-BE49-F238E27FC236}">
                <a16:creationId xmlns:a16="http://schemas.microsoft.com/office/drawing/2014/main" id="{CAC7D589-3BB7-432B-BC56-7D06F06F1B2B}"/>
              </a:ext>
            </a:extLst>
          </p:cNvPr>
          <p:cNvGrpSpPr/>
          <p:nvPr/>
        </p:nvGrpSpPr>
        <p:grpSpPr>
          <a:xfrm rot="573307">
            <a:off x="3625003" y="390758"/>
            <a:ext cx="1824417" cy="1800878"/>
            <a:chOff x="4949317" y="1987122"/>
            <a:chExt cx="2679198" cy="267505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724FD15-ABE7-423A-831B-508737525285}"/>
                </a:ext>
              </a:extLst>
            </p:cNvPr>
            <p:cNvSpPr/>
            <p:nvPr/>
          </p:nvSpPr>
          <p:spPr>
            <a:xfrm rot="5400000">
              <a:off x="4951390" y="1985049"/>
              <a:ext cx="2675052" cy="2679198"/>
            </a:xfrm>
            <a:prstGeom prst="ellipse">
              <a:avLst/>
            </a:prstGeom>
            <a:solidFill>
              <a:srgbClr val="40BFB8">
                <a:alpha val="15000"/>
              </a:srgbClr>
            </a:solidFill>
            <a:ln>
              <a:solidFill>
                <a:srgbClr val="40B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6707EB-E4CE-4FE5-8BCA-4998107759E1}"/>
                </a:ext>
              </a:extLst>
            </p:cNvPr>
            <p:cNvSpPr/>
            <p:nvPr/>
          </p:nvSpPr>
          <p:spPr>
            <a:xfrm rot="5400000" flipV="1">
              <a:off x="5535461" y="2269023"/>
              <a:ext cx="553318" cy="567761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7074DC-51E0-4AD1-8143-4DFA62D3FD91}"/>
                </a:ext>
              </a:extLst>
            </p:cNvPr>
            <p:cNvSpPr/>
            <p:nvPr/>
          </p:nvSpPr>
          <p:spPr>
            <a:xfrm rot="5400000" flipV="1">
              <a:off x="6730770" y="2731044"/>
              <a:ext cx="484359" cy="481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0646372-8D51-4955-AE6F-45417B5CE354}"/>
                </a:ext>
              </a:extLst>
            </p:cNvPr>
            <p:cNvSpPr/>
            <p:nvPr/>
          </p:nvSpPr>
          <p:spPr>
            <a:xfrm rot="5400000" flipV="1">
              <a:off x="5403382" y="3513360"/>
              <a:ext cx="553318" cy="567761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EAAE3D-91B1-43F9-878E-F4637AB90AD8}"/>
                </a:ext>
              </a:extLst>
            </p:cNvPr>
            <p:cNvSpPr/>
            <p:nvPr/>
          </p:nvSpPr>
          <p:spPr>
            <a:xfrm rot="5042163" flipV="1">
              <a:off x="6371331" y="2626690"/>
              <a:ext cx="358874" cy="365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3D0DCA8-0EB7-4FFC-A56F-C30AAFB569BC}"/>
                </a:ext>
              </a:extLst>
            </p:cNvPr>
            <p:cNvSpPr/>
            <p:nvPr/>
          </p:nvSpPr>
          <p:spPr>
            <a:xfrm rot="5042163" flipV="1">
              <a:off x="7092160" y="3538477"/>
              <a:ext cx="242878" cy="2499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8BFB0D-AEEE-4731-B87B-007676A10E07}"/>
                </a:ext>
              </a:extLst>
            </p:cNvPr>
            <p:cNvSpPr/>
            <p:nvPr/>
          </p:nvSpPr>
          <p:spPr>
            <a:xfrm rot="5042163" flipV="1">
              <a:off x="5155761" y="2602761"/>
              <a:ext cx="358874" cy="365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F9A0736-CAE0-4E28-8897-C1C4FE095270}"/>
                </a:ext>
              </a:extLst>
            </p:cNvPr>
            <p:cNvSpPr/>
            <p:nvPr/>
          </p:nvSpPr>
          <p:spPr>
            <a:xfrm rot="5400000" flipV="1">
              <a:off x="7291836" y="3013042"/>
              <a:ext cx="271110" cy="25910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3AAAD93-971B-4087-B538-46583B76A47D}"/>
                </a:ext>
              </a:extLst>
            </p:cNvPr>
            <p:cNvSpPr/>
            <p:nvPr/>
          </p:nvSpPr>
          <p:spPr>
            <a:xfrm rot="5400000" flipV="1">
              <a:off x="6145279" y="3312161"/>
              <a:ext cx="271110" cy="25910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E144149-D37A-4840-A323-78CD90C45320}"/>
                </a:ext>
              </a:extLst>
            </p:cNvPr>
            <p:cNvSpPr/>
            <p:nvPr/>
          </p:nvSpPr>
          <p:spPr>
            <a:xfrm rot="5400000" flipV="1">
              <a:off x="6596744" y="4213052"/>
              <a:ext cx="271110" cy="25910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DBEEB9E-C593-47F4-8AD8-EAC478B5CF63}"/>
                </a:ext>
              </a:extLst>
            </p:cNvPr>
            <p:cNvSpPr/>
            <p:nvPr/>
          </p:nvSpPr>
          <p:spPr>
            <a:xfrm rot="5400000" flipV="1">
              <a:off x="6856722" y="3299450"/>
              <a:ext cx="271110" cy="25910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2178C08-4F54-4215-A6FC-911837DA476F}"/>
                </a:ext>
              </a:extLst>
            </p:cNvPr>
            <p:cNvSpPr/>
            <p:nvPr/>
          </p:nvSpPr>
          <p:spPr>
            <a:xfrm rot="5400000" flipV="1">
              <a:off x="6113859" y="3653925"/>
              <a:ext cx="484359" cy="481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6054B91-054C-45F7-AA04-4B6FAB80206C}"/>
                </a:ext>
              </a:extLst>
            </p:cNvPr>
            <p:cNvSpPr/>
            <p:nvPr/>
          </p:nvSpPr>
          <p:spPr>
            <a:xfrm rot="5400000" flipV="1">
              <a:off x="5036180" y="3441061"/>
              <a:ext cx="308232" cy="3069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ABCE09-1673-4C89-B479-212B6B301671}"/>
                </a:ext>
              </a:extLst>
            </p:cNvPr>
            <p:cNvSpPr/>
            <p:nvPr/>
          </p:nvSpPr>
          <p:spPr>
            <a:xfrm rot="5400000" flipV="1">
              <a:off x="5980393" y="2819090"/>
              <a:ext cx="252986" cy="260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4AE322D-3CE8-4496-8E43-98AAC33691AA}"/>
                </a:ext>
              </a:extLst>
            </p:cNvPr>
            <p:cNvSpPr/>
            <p:nvPr/>
          </p:nvSpPr>
          <p:spPr>
            <a:xfrm rot="5400000" flipV="1">
              <a:off x="5412557" y="2939923"/>
              <a:ext cx="342297" cy="3608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6393883-503E-4049-AC86-926BE954BB85}"/>
                </a:ext>
              </a:extLst>
            </p:cNvPr>
            <p:cNvSpPr/>
            <p:nvPr/>
          </p:nvSpPr>
          <p:spPr>
            <a:xfrm rot="5400000" flipV="1">
              <a:off x="6294739" y="2127943"/>
              <a:ext cx="327874" cy="309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29EEB16-E712-4FBB-8E3B-5B20F6D1B752}"/>
                </a:ext>
              </a:extLst>
            </p:cNvPr>
            <p:cNvSpPr/>
            <p:nvPr/>
          </p:nvSpPr>
          <p:spPr>
            <a:xfrm rot="5042163" flipV="1">
              <a:off x="6196733" y="4554536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52F1F0D-4EEA-4ED7-9937-CCF77978CE28}"/>
                </a:ext>
              </a:extLst>
            </p:cNvPr>
            <p:cNvSpPr/>
            <p:nvPr/>
          </p:nvSpPr>
          <p:spPr>
            <a:xfrm rot="5042163" flipV="1">
              <a:off x="5821892" y="3066570"/>
              <a:ext cx="242878" cy="2499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FF310A1-8A6C-4A53-898B-9D28544DFB7F}"/>
                </a:ext>
              </a:extLst>
            </p:cNvPr>
            <p:cNvSpPr/>
            <p:nvPr/>
          </p:nvSpPr>
          <p:spPr>
            <a:xfrm rot="5400000" flipV="1">
              <a:off x="6659650" y="2423247"/>
              <a:ext cx="197469" cy="206919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EBD132D-C7FE-48B6-9971-FF7442806086}"/>
                </a:ext>
              </a:extLst>
            </p:cNvPr>
            <p:cNvSpPr/>
            <p:nvPr/>
          </p:nvSpPr>
          <p:spPr>
            <a:xfrm rot="5400000" flipV="1">
              <a:off x="6163077" y="2363952"/>
              <a:ext cx="104339" cy="9436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EEFD4E8-0BB3-4E57-B1E1-A4AA95A8E610}"/>
                </a:ext>
              </a:extLst>
            </p:cNvPr>
            <p:cNvSpPr/>
            <p:nvPr/>
          </p:nvSpPr>
          <p:spPr>
            <a:xfrm rot="5400000" flipV="1">
              <a:off x="5164720" y="3076538"/>
              <a:ext cx="197469" cy="206919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EEDDCE4-6209-474C-8C30-44F0026998DD}"/>
                </a:ext>
              </a:extLst>
            </p:cNvPr>
            <p:cNvSpPr/>
            <p:nvPr/>
          </p:nvSpPr>
          <p:spPr>
            <a:xfrm rot="5042163" flipV="1">
              <a:off x="6642607" y="3592075"/>
              <a:ext cx="177174" cy="163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F2D7CC5-CD18-4527-9458-B09C67F84605}"/>
                </a:ext>
              </a:extLst>
            </p:cNvPr>
            <p:cNvSpPr/>
            <p:nvPr/>
          </p:nvSpPr>
          <p:spPr>
            <a:xfrm rot="5042163" flipV="1">
              <a:off x="5951376" y="4054955"/>
              <a:ext cx="177174" cy="163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917B085-2223-403B-906F-0C3F31F5E41A}"/>
                </a:ext>
              </a:extLst>
            </p:cNvPr>
            <p:cNvSpPr/>
            <p:nvPr/>
          </p:nvSpPr>
          <p:spPr>
            <a:xfrm rot="5042163" flipV="1">
              <a:off x="6752313" y="3261603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C951D1A-695D-4E16-AF5B-F6A0737080F7}"/>
                </a:ext>
              </a:extLst>
            </p:cNvPr>
            <p:cNvSpPr/>
            <p:nvPr/>
          </p:nvSpPr>
          <p:spPr>
            <a:xfrm rot="5042163" flipV="1">
              <a:off x="6133000" y="2596032"/>
              <a:ext cx="177174" cy="163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6F6114F-CEEA-4337-A41A-84B803DA27FE}"/>
                </a:ext>
              </a:extLst>
            </p:cNvPr>
            <p:cNvSpPr/>
            <p:nvPr/>
          </p:nvSpPr>
          <p:spPr>
            <a:xfrm rot="5042163" flipV="1">
              <a:off x="7201044" y="2608649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E6D7937-E16A-44D3-87C1-C672B620AC9A}"/>
                </a:ext>
              </a:extLst>
            </p:cNvPr>
            <p:cNvSpPr/>
            <p:nvPr/>
          </p:nvSpPr>
          <p:spPr>
            <a:xfrm rot="5042163" flipV="1">
              <a:off x="6721277" y="4048931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E3DEBBA-9AF7-43E5-A405-C886F76F0EE5}"/>
                </a:ext>
              </a:extLst>
            </p:cNvPr>
            <p:cNvSpPr/>
            <p:nvPr/>
          </p:nvSpPr>
          <p:spPr>
            <a:xfrm rot="5042163" flipV="1">
              <a:off x="5789434" y="4175205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E570BE-790A-4DAC-9A23-28C92ADBE24F}"/>
                </a:ext>
              </a:extLst>
            </p:cNvPr>
            <p:cNvSpPr/>
            <p:nvPr/>
          </p:nvSpPr>
          <p:spPr>
            <a:xfrm rot="5042163" flipV="1">
              <a:off x="5494024" y="3372530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D3C0FC2-4F9C-4CC0-86D7-DCE261D9F36B}"/>
                </a:ext>
              </a:extLst>
            </p:cNvPr>
            <p:cNvSpPr/>
            <p:nvPr/>
          </p:nvSpPr>
          <p:spPr>
            <a:xfrm rot="5400000" flipV="1">
              <a:off x="5791305" y="3369413"/>
              <a:ext cx="113118" cy="103461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B3711B4-5A18-455C-B553-28F5D39690F8}"/>
                </a:ext>
              </a:extLst>
            </p:cNvPr>
            <p:cNvSpPr/>
            <p:nvPr/>
          </p:nvSpPr>
          <p:spPr>
            <a:xfrm rot="5400000" flipV="1">
              <a:off x="6384866" y="3115910"/>
              <a:ext cx="62964" cy="45719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854C1D1-C8EA-4DD3-AFA3-3839E4D76507}"/>
                </a:ext>
              </a:extLst>
            </p:cNvPr>
            <p:cNvSpPr/>
            <p:nvPr/>
          </p:nvSpPr>
          <p:spPr>
            <a:xfrm rot="5400000" flipV="1">
              <a:off x="7067486" y="4026433"/>
              <a:ext cx="62964" cy="45719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D440C71-A450-4431-9199-70D45A39F713}"/>
                </a:ext>
              </a:extLst>
            </p:cNvPr>
            <p:cNvSpPr/>
            <p:nvPr/>
          </p:nvSpPr>
          <p:spPr>
            <a:xfrm rot="5400000" flipV="1">
              <a:off x="6314485" y="4186230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EB99F8A-C2BA-4433-AF28-65FA9CC5331A}"/>
                </a:ext>
              </a:extLst>
            </p:cNvPr>
            <p:cNvSpPr/>
            <p:nvPr/>
          </p:nvSpPr>
          <p:spPr>
            <a:xfrm rot="5400000" flipV="1">
              <a:off x="5966426" y="4341383"/>
              <a:ext cx="242368" cy="226270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7A02A69-44BF-469F-A211-0A080173D189}"/>
                </a:ext>
              </a:extLst>
            </p:cNvPr>
            <p:cNvSpPr/>
            <p:nvPr/>
          </p:nvSpPr>
          <p:spPr>
            <a:xfrm rot="5400000" flipV="1">
              <a:off x="6923059" y="2297997"/>
              <a:ext cx="242368" cy="226270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4119A74-60CC-4CC9-ACC2-47B40A5B7499}"/>
                </a:ext>
              </a:extLst>
            </p:cNvPr>
            <p:cNvSpPr/>
            <p:nvPr/>
          </p:nvSpPr>
          <p:spPr>
            <a:xfrm rot="5400000" flipV="1">
              <a:off x="6851765" y="3782148"/>
              <a:ext cx="242368" cy="226270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9F882FA-69E4-4DC8-A34C-82EF630CC4F5}"/>
                </a:ext>
              </a:extLst>
            </p:cNvPr>
            <p:cNvSpPr/>
            <p:nvPr/>
          </p:nvSpPr>
          <p:spPr>
            <a:xfrm rot="5400000" flipV="1">
              <a:off x="7257058" y="3318259"/>
              <a:ext cx="154117" cy="166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6347C01-389D-40FD-99C0-3FEFD339DED6}"/>
                </a:ext>
              </a:extLst>
            </p:cNvPr>
            <p:cNvSpPr/>
            <p:nvPr/>
          </p:nvSpPr>
          <p:spPr>
            <a:xfrm rot="5400000" flipV="1">
              <a:off x="7164528" y="3863453"/>
              <a:ext cx="154117" cy="166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EA62DEA-6D33-4685-8511-FD02B71B9E48}"/>
                </a:ext>
              </a:extLst>
            </p:cNvPr>
            <p:cNvSpPr/>
            <p:nvPr/>
          </p:nvSpPr>
          <p:spPr>
            <a:xfrm rot="5400000" flipV="1">
              <a:off x="5486406" y="4113804"/>
              <a:ext cx="154117" cy="166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F982EDC-EB04-46DE-A074-ED49264C8694}"/>
                </a:ext>
              </a:extLst>
            </p:cNvPr>
            <p:cNvSpPr/>
            <p:nvPr/>
          </p:nvSpPr>
          <p:spPr>
            <a:xfrm rot="5042163" flipV="1">
              <a:off x="6888005" y="4427014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20C30A1-9C78-4468-BE74-5F039A212D16}"/>
                </a:ext>
              </a:extLst>
            </p:cNvPr>
            <p:cNvSpPr/>
            <p:nvPr/>
          </p:nvSpPr>
          <p:spPr>
            <a:xfrm rot="5042163" flipV="1">
              <a:off x="5955473" y="2171650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32E1843-5B24-4CEC-AFCA-9549B4D8D9FA}"/>
                </a:ext>
              </a:extLst>
            </p:cNvPr>
            <p:cNvSpPr/>
            <p:nvPr/>
          </p:nvSpPr>
          <p:spPr>
            <a:xfrm rot="5042163" flipV="1">
              <a:off x="6666689" y="2141786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23C06-07EA-490F-8E21-55803B66D8EF}"/>
                </a:ext>
              </a:extLst>
            </p:cNvPr>
            <p:cNvSpPr/>
            <p:nvPr/>
          </p:nvSpPr>
          <p:spPr>
            <a:xfrm rot="5042163" flipV="1">
              <a:off x="7518493" y="3347719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3C792B0-9FE5-4518-95B0-9836998FD30F}"/>
                </a:ext>
              </a:extLst>
            </p:cNvPr>
            <p:cNvSpPr/>
            <p:nvPr/>
          </p:nvSpPr>
          <p:spPr>
            <a:xfrm rot="5400000" flipV="1">
              <a:off x="6435381" y="4503979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4F20B73-15CE-4838-AAAC-4B2EF549A6B2}"/>
                </a:ext>
              </a:extLst>
            </p:cNvPr>
            <p:cNvSpPr/>
            <p:nvPr/>
          </p:nvSpPr>
          <p:spPr>
            <a:xfrm rot="5400000" flipV="1">
              <a:off x="6990444" y="4295472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8849AE3-436C-4FD8-816B-2608843A59F0}"/>
                </a:ext>
              </a:extLst>
            </p:cNvPr>
            <p:cNvSpPr/>
            <p:nvPr/>
          </p:nvSpPr>
          <p:spPr>
            <a:xfrm rot="5400000" flipV="1">
              <a:off x="7410470" y="3576669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7D2FC02-F078-4C2A-8A93-7F3FB5EEC9A3}"/>
                </a:ext>
              </a:extLst>
            </p:cNvPr>
            <p:cNvSpPr/>
            <p:nvPr/>
          </p:nvSpPr>
          <p:spPr>
            <a:xfrm rot="5400000" flipV="1">
              <a:off x="7238826" y="2823824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631BB87-BAA7-4145-8FAF-AC9396B827E2}"/>
                </a:ext>
              </a:extLst>
            </p:cNvPr>
            <p:cNvSpPr/>
            <p:nvPr/>
          </p:nvSpPr>
          <p:spPr>
            <a:xfrm rot="5400000" flipV="1">
              <a:off x="5635786" y="4273139"/>
              <a:ext cx="174600" cy="166619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35BE9D8-A810-44AA-8D2A-6DE8A72777A5}"/>
                </a:ext>
              </a:extLst>
            </p:cNvPr>
            <p:cNvSpPr/>
            <p:nvPr/>
          </p:nvSpPr>
          <p:spPr>
            <a:xfrm rot="5400000" flipV="1">
              <a:off x="5158833" y="3811266"/>
              <a:ext cx="174600" cy="166619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ADA8E6F-C7FA-46D3-8F60-465485FA80C4}"/>
                </a:ext>
              </a:extLst>
            </p:cNvPr>
            <p:cNvSpPr/>
            <p:nvPr/>
          </p:nvSpPr>
          <p:spPr>
            <a:xfrm rot="5400000" flipV="1">
              <a:off x="6459592" y="3380024"/>
              <a:ext cx="174600" cy="166619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3A66F22-F469-4210-9923-5D33AC3C46CB}"/>
                </a:ext>
              </a:extLst>
            </p:cNvPr>
            <p:cNvSpPr/>
            <p:nvPr/>
          </p:nvSpPr>
          <p:spPr>
            <a:xfrm rot="5400000" flipV="1">
              <a:off x="5963894" y="3491890"/>
              <a:ext cx="154117" cy="166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F0067AF-40B5-486C-A2CB-56D3CE8B404F}"/>
                </a:ext>
              </a:extLst>
            </p:cNvPr>
            <p:cNvSpPr/>
            <p:nvPr/>
          </p:nvSpPr>
          <p:spPr>
            <a:xfrm rot="5400000" flipV="1">
              <a:off x="6587133" y="3043266"/>
              <a:ext cx="119065" cy="11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C660AEB8-D2CE-4B74-8297-44BF293D4843}"/>
                </a:ext>
              </a:extLst>
            </p:cNvPr>
            <p:cNvSpPr/>
            <p:nvPr/>
          </p:nvSpPr>
          <p:spPr>
            <a:xfrm rot="5400000" flipV="1">
              <a:off x="6431694" y="4294738"/>
              <a:ext cx="119065" cy="11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2BF635B-0C51-4209-805F-A22D90D34FE9}"/>
                </a:ext>
              </a:extLst>
            </p:cNvPr>
            <p:cNvSpPr/>
            <p:nvPr/>
          </p:nvSpPr>
          <p:spPr>
            <a:xfrm rot="5400000" flipV="1">
              <a:off x="5364820" y="2440204"/>
              <a:ext cx="119065" cy="11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50915E9-D2D8-4740-BB97-AB9C8ACDD64C}"/>
              </a:ext>
            </a:extLst>
          </p:cNvPr>
          <p:cNvGrpSpPr/>
          <p:nvPr/>
        </p:nvGrpSpPr>
        <p:grpSpPr>
          <a:xfrm>
            <a:off x="689563" y="3937355"/>
            <a:ext cx="1579636" cy="1632503"/>
            <a:chOff x="1356092" y="557152"/>
            <a:chExt cx="4130308" cy="4969974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7CD6D21-D68E-4472-9AF3-757023B644B1}"/>
                </a:ext>
              </a:extLst>
            </p:cNvPr>
            <p:cNvGrpSpPr/>
            <p:nvPr/>
          </p:nvGrpSpPr>
          <p:grpSpPr>
            <a:xfrm>
              <a:off x="1356092" y="3727640"/>
              <a:ext cx="4130308" cy="1799486"/>
              <a:chOff x="1442720" y="2230159"/>
              <a:chExt cx="3764874" cy="1799486"/>
            </a:xfrm>
          </p:grpSpPr>
          <p:sp>
            <p:nvSpPr>
              <p:cNvPr id="88" name="L 도형 87">
                <a:extLst>
                  <a:ext uri="{FF2B5EF4-FFF2-40B4-BE49-F238E27FC236}">
                    <a16:creationId xmlns:a16="http://schemas.microsoft.com/office/drawing/2014/main" id="{669B5F52-2E35-47A1-A60F-587AAE78DB69}"/>
                  </a:ext>
                </a:extLst>
              </p:cNvPr>
              <p:cNvSpPr/>
              <p:nvPr/>
            </p:nvSpPr>
            <p:spPr>
              <a:xfrm>
                <a:off x="1442720" y="2230159"/>
                <a:ext cx="1945372" cy="1783576"/>
              </a:xfrm>
              <a:prstGeom prst="corner">
                <a:avLst>
                  <a:gd name="adj1" fmla="val 25175"/>
                  <a:gd name="adj2" fmla="val 28953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L 도형 89">
                <a:extLst>
                  <a:ext uri="{FF2B5EF4-FFF2-40B4-BE49-F238E27FC236}">
                    <a16:creationId xmlns:a16="http://schemas.microsoft.com/office/drawing/2014/main" id="{46603446-C576-4708-B3AA-C9CDB742D697}"/>
                  </a:ext>
                </a:extLst>
              </p:cNvPr>
              <p:cNvSpPr/>
              <p:nvPr/>
            </p:nvSpPr>
            <p:spPr>
              <a:xfrm flipH="1">
                <a:off x="3262221" y="2246069"/>
                <a:ext cx="1945373" cy="1783576"/>
              </a:xfrm>
              <a:prstGeom prst="corner">
                <a:avLst>
                  <a:gd name="adj1" fmla="val 25175"/>
                  <a:gd name="adj2" fmla="val 28953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181BA28-6E03-4BCA-9DAF-80DE9927EA8E}"/>
                </a:ext>
              </a:extLst>
            </p:cNvPr>
            <p:cNvSpPr/>
            <p:nvPr/>
          </p:nvSpPr>
          <p:spPr>
            <a:xfrm>
              <a:off x="2354147" y="4226760"/>
              <a:ext cx="2134198" cy="479763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FEC65AB-7BF7-47E6-8DD0-C7D22E5EB836}"/>
                </a:ext>
              </a:extLst>
            </p:cNvPr>
            <p:cNvSpPr/>
            <p:nvPr/>
          </p:nvSpPr>
          <p:spPr>
            <a:xfrm rot="328997">
              <a:off x="2386716" y="3539494"/>
              <a:ext cx="2134198" cy="479763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588A8E3-2D3A-43E6-BCC0-32CE69FF909F}"/>
                </a:ext>
              </a:extLst>
            </p:cNvPr>
            <p:cNvSpPr/>
            <p:nvPr/>
          </p:nvSpPr>
          <p:spPr>
            <a:xfrm rot="3158369">
              <a:off x="3504375" y="1384370"/>
              <a:ext cx="2134199" cy="479763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7336C38-03CF-4E03-AE1D-CBFE792E8D45}"/>
                </a:ext>
              </a:extLst>
            </p:cNvPr>
            <p:cNvSpPr/>
            <p:nvPr/>
          </p:nvSpPr>
          <p:spPr>
            <a:xfrm rot="1902188">
              <a:off x="2859724" y="2046616"/>
              <a:ext cx="2134198" cy="479762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8C0CFF1-5F2D-4EB3-B6AE-2B002A8B5F66}"/>
                </a:ext>
              </a:extLst>
            </p:cNvPr>
            <p:cNvSpPr/>
            <p:nvPr/>
          </p:nvSpPr>
          <p:spPr>
            <a:xfrm rot="966208">
              <a:off x="2528262" y="2818644"/>
              <a:ext cx="2134198" cy="479763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1A4D43C0-E00B-4817-96E6-B2D9F8B3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49" y="2375874"/>
            <a:ext cx="1706437" cy="170643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CC80FB6-1607-42BC-B378-191BE896D997}"/>
              </a:ext>
            </a:extLst>
          </p:cNvPr>
          <p:cNvSpPr txBox="1"/>
          <p:nvPr/>
        </p:nvSpPr>
        <p:spPr>
          <a:xfrm>
            <a:off x="685695" y="534734"/>
            <a:ext cx="3851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필터버블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추천피로도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자기강화현상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953075-0107-409A-8870-EFB8B8435030}"/>
              </a:ext>
            </a:extLst>
          </p:cNvPr>
          <p:cNvSpPr txBox="1"/>
          <p:nvPr/>
        </p:nvSpPr>
        <p:spPr>
          <a:xfrm>
            <a:off x="5523858" y="749202"/>
            <a:ext cx="6115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개인화 추천 서비스는 긍정적인 변화를 추구합니다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 </a:t>
            </a:r>
          </a:p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그러나 안타깝게도 서비스의 부정적인 단면도 예상해 볼 수 있습니다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 </a:t>
            </a:r>
          </a:p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사용자는 걸러진 정보만을 접하게 되어 </a:t>
            </a:r>
            <a:endParaRPr lang="en-US" altLang="ko-KR" sz="1600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사용자의 선택을 제한할 수 있는 필터 버블 현상이 일어날 수 있습니다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600" dirty="0">
              <a:latin typeface="배달의민족 한나체"/>
              <a:ea typeface="-윤고딕320" panose="02030504000101010101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52ABE3C-0070-4AD2-9C89-DB9F5F83E0B6}"/>
              </a:ext>
            </a:extLst>
          </p:cNvPr>
          <p:cNvGrpSpPr/>
          <p:nvPr/>
        </p:nvGrpSpPr>
        <p:grpSpPr>
          <a:xfrm>
            <a:off x="-2454650" y="5979605"/>
            <a:ext cx="17308575" cy="1629742"/>
            <a:chOff x="-2454650" y="4635141"/>
            <a:chExt cx="19739877" cy="2974206"/>
          </a:xfrm>
          <a:solidFill>
            <a:srgbClr val="40BFB8"/>
          </a:solidFill>
        </p:grpSpPr>
        <p:sp>
          <p:nvSpPr>
            <p:cNvPr id="84" name="이중 물결 83">
              <a:extLst>
                <a:ext uri="{FF2B5EF4-FFF2-40B4-BE49-F238E27FC236}">
                  <a16:creationId xmlns:a16="http://schemas.microsoft.com/office/drawing/2014/main" id="{F5A482B6-C08F-49AC-AB79-270DBD010A38}"/>
                </a:ext>
              </a:extLst>
            </p:cNvPr>
            <p:cNvSpPr/>
            <p:nvPr/>
          </p:nvSpPr>
          <p:spPr>
            <a:xfrm>
              <a:off x="-245465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중 물결 85">
              <a:extLst>
                <a:ext uri="{FF2B5EF4-FFF2-40B4-BE49-F238E27FC236}">
                  <a16:creationId xmlns:a16="http://schemas.microsoft.com/office/drawing/2014/main" id="{D8ED7DDC-8C6F-438D-ABAD-824A22C5CD3E}"/>
                </a:ext>
              </a:extLst>
            </p:cNvPr>
            <p:cNvSpPr/>
            <p:nvPr/>
          </p:nvSpPr>
          <p:spPr>
            <a:xfrm>
              <a:off x="968127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중 물결 86">
              <a:extLst>
                <a:ext uri="{FF2B5EF4-FFF2-40B4-BE49-F238E27FC236}">
                  <a16:creationId xmlns:a16="http://schemas.microsoft.com/office/drawing/2014/main" id="{CE74395F-F44D-46C5-9AE9-42CDD61DE4E7}"/>
                </a:ext>
              </a:extLst>
            </p:cNvPr>
            <p:cNvSpPr/>
            <p:nvPr/>
          </p:nvSpPr>
          <p:spPr>
            <a:xfrm>
              <a:off x="3614008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08ECEFD-22B8-4D2A-AAC3-B3360959551B}"/>
              </a:ext>
            </a:extLst>
          </p:cNvPr>
          <p:cNvSpPr txBox="1"/>
          <p:nvPr/>
        </p:nvSpPr>
        <p:spPr>
          <a:xfrm>
            <a:off x="2192211" y="2713214"/>
            <a:ext cx="611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또한 사용자는 비슷한 아이템들이 계속 제시됨에 따라 새로운 것이 없다고 느끼게 되고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, </a:t>
            </a:r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추천 서비스에 대한 피로도가 쌓이게 됩니다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추천피로도로 인해 추천이 지루해지고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, </a:t>
            </a:r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서비스 이용의 선호도가 떨어질 수 있습니다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600" dirty="0">
              <a:latin typeface="배달의민족 한나체"/>
              <a:ea typeface="-윤고딕320" panose="02030504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AD019D-FDEE-4B39-AB57-7D2CD2F2CB50}"/>
              </a:ext>
            </a:extLst>
          </p:cNvPr>
          <p:cNvSpPr txBox="1"/>
          <p:nvPr/>
        </p:nvSpPr>
        <p:spPr>
          <a:xfrm>
            <a:off x="3418476" y="4586501"/>
            <a:ext cx="611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마지막으로 개인화 추천 서비스의 알고리즘을 통해 사용자는 주문 내역과 취향에 맞게 전형화 된 추천 모델을 갖게 됩니다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 </a:t>
            </a:r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비슷한 추천들을 계속 받으면서 사용자는 취향의 자기강화 현상을 겪게 될 수 있습니다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</a:t>
            </a:r>
          </a:p>
          <a:p>
            <a:endParaRPr lang="ko-KR" altLang="en-US" sz="1600" dirty="0">
              <a:latin typeface="배달의민족 한나체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4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EA90F21-B079-4BD1-A0F4-A4E9AB98C5E5}"/>
              </a:ext>
            </a:extLst>
          </p:cNvPr>
          <p:cNvGrpSpPr/>
          <p:nvPr/>
        </p:nvGrpSpPr>
        <p:grpSpPr>
          <a:xfrm>
            <a:off x="1112380" y="2316030"/>
            <a:ext cx="1919269" cy="1323439"/>
            <a:chOff x="4821784" y="231905"/>
            <a:chExt cx="2964581" cy="19524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1F93C1-C39D-4F02-9007-1F233E90E85B}"/>
                </a:ext>
              </a:extLst>
            </p:cNvPr>
            <p:cNvSpPr/>
            <p:nvPr/>
          </p:nvSpPr>
          <p:spPr>
            <a:xfrm>
              <a:off x="4821784" y="231905"/>
              <a:ext cx="2964581" cy="1919705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4FF2A0-2095-4B0A-8F58-33F01032F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620" y="279450"/>
              <a:ext cx="1904907" cy="1904907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8A2344-1D4E-4555-9655-42E514E9565B}"/>
              </a:ext>
            </a:extLst>
          </p:cNvPr>
          <p:cNvGrpSpPr/>
          <p:nvPr/>
        </p:nvGrpSpPr>
        <p:grpSpPr>
          <a:xfrm>
            <a:off x="2804888" y="2316030"/>
            <a:ext cx="1919269" cy="1301242"/>
            <a:chOff x="7947985" y="226624"/>
            <a:chExt cx="2855849" cy="19197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BB36C94-4520-4BF2-B1AF-FDC8FE8A173D}"/>
                </a:ext>
              </a:extLst>
            </p:cNvPr>
            <p:cNvSpPr/>
            <p:nvPr/>
          </p:nvSpPr>
          <p:spPr>
            <a:xfrm>
              <a:off x="7947985" y="226624"/>
              <a:ext cx="2855849" cy="1919706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5069FA3-4A0F-4CD1-9455-2CE6A9964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557" y="381390"/>
              <a:ext cx="1476783" cy="1476783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B87BAC5-1201-4F66-8D67-E40B79460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25" y="4446209"/>
            <a:ext cx="1419605" cy="14196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34AFB1-F832-4A5C-A529-827716E18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042" y="4345434"/>
            <a:ext cx="1240076" cy="1240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E52F07-3646-443F-BFC7-487A33FF0DEE}"/>
              </a:ext>
            </a:extLst>
          </p:cNvPr>
          <p:cNvSpPr txBox="1"/>
          <p:nvPr/>
        </p:nvSpPr>
        <p:spPr>
          <a:xfrm>
            <a:off x="685694" y="534734"/>
            <a:ext cx="5012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사용자와 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사장님의 불편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1B6D38-1156-463C-892D-54334E5C2B6B}"/>
              </a:ext>
            </a:extLst>
          </p:cNvPr>
          <p:cNvGrpSpPr/>
          <p:nvPr/>
        </p:nvGrpSpPr>
        <p:grpSpPr>
          <a:xfrm>
            <a:off x="-2454650" y="5979605"/>
            <a:ext cx="17308575" cy="1629742"/>
            <a:chOff x="-2454650" y="4635141"/>
            <a:chExt cx="19739877" cy="2974206"/>
          </a:xfrm>
          <a:solidFill>
            <a:srgbClr val="40BFB8"/>
          </a:solidFill>
        </p:grpSpPr>
        <p:sp>
          <p:nvSpPr>
            <p:cNvPr id="13" name="이중 물결 12">
              <a:extLst>
                <a:ext uri="{FF2B5EF4-FFF2-40B4-BE49-F238E27FC236}">
                  <a16:creationId xmlns:a16="http://schemas.microsoft.com/office/drawing/2014/main" id="{1FDE71D7-3E5F-4754-92B8-127CFBB5C700}"/>
                </a:ext>
              </a:extLst>
            </p:cNvPr>
            <p:cNvSpPr/>
            <p:nvPr/>
          </p:nvSpPr>
          <p:spPr>
            <a:xfrm>
              <a:off x="-245465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중 물결 13">
              <a:extLst>
                <a:ext uri="{FF2B5EF4-FFF2-40B4-BE49-F238E27FC236}">
                  <a16:creationId xmlns:a16="http://schemas.microsoft.com/office/drawing/2014/main" id="{D464B967-CF02-4583-AC1C-B00E409CAE6C}"/>
                </a:ext>
              </a:extLst>
            </p:cNvPr>
            <p:cNvSpPr/>
            <p:nvPr/>
          </p:nvSpPr>
          <p:spPr>
            <a:xfrm>
              <a:off x="968127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중 물결 14">
              <a:extLst>
                <a:ext uri="{FF2B5EF4-FFF2-40B4-BE49-F238E27FC236}">
                  <a16:creationId xmlns:a16="http://schemas.microsoft.com/office/drawing/2014/main" id="{FE8246D0-C0A1-499A-ABE4-5DFFA7C82375}"/>
                </a:ext>
              </a:extLst>
            </p:cNvPr>
            <p:cNvSpPr/>
            <p:nvPr/>
          </p:nvSpPr>
          <p:spPr>
            <a:xfrm>
              <a:off x="3614008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673786-4A93-4E94-B5E7-B658E3D44D45}"/>
              </a:ext>
            </a:extLst>
          </p:cNvPr>
          <p:cNvSpPr txBox="1"/>
          <p:nvPr/>
        </p:nvSpPr>
        <p:spPr>
          <a:xfrm>
            <a:off x="3725269" y="1005201"/>
            <a:ext cx="39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개인화 추천 서비스에 대해 사용자와 사장님의 불편이 발생할 수 있습니다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600" dirty="0">
              <a:latin typeface="배달의민족 한나체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F691D-2F59-489B-ABD9-80612079706B}"/>
              </a:ext>
            </a:extLst>
          </p:cNvPr>
          <p:cNvSpPr txBox="1"/>
          <p:nvPr/>
        </p:nvSpPr>
        <p:spPr>
          <a:xfrm>
            <a:off x="1835335" y="4355642"/>
            <a:ext cx="6351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사장님 또한 이 추천 서비스에 자신의 가게가 추천되지 않아 </a:t>
            </a:r>
            <a:endParaRPr lang="en-US" altLang="ko-KR" sz="1600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속상한 마음을 넘어 추천 알고리즘 자체에 의구심을 갖게 될 수도 있습니다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이런 마음을 사장님의 눈높이에 맞춰 알기 쉽게 알고리즘에 대해 설명해드린다면 불만을 감소시킬 수 있을 것입니다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600" dirty="0">
              <a:latin typeface="배달의민족 한나체"/>
              <a:ea typeface="-윤고딕32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2B4808-1546-4670-A290-4EC2123A93C5}"/>
              </a:ext>
            </a:extLst>
          </p:cNvPr>
          <p:cNvSpPr txBox="1"/>
          <p:nvPr/>
        </p:nvSpPr>
        <p:spPr>
          <a:xfrm>
            <a:off x="4859780" y="2420936"/>
            <a:ext cx="5889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사용자는 추천 서비스에서 최신 트렌드 반영이 되지 않아 </a:t>
            </a:r>
            <a:endParaRPr lang="en-US" altLang="ko-KR" sz="1600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불편함을 느낄 수 있습니다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 </a:t>
            </a:r>
          </a:p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또한 추천 받은 가게의 음식이 입맛에 맞지 않아 </a:t>
            </a:r>
            <a:endParaRPr lang="en-US" altLang="ko-KR" sz="1600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600" dirty="0">
                <a:latin typeface="배달의민족 한나체"/>
                <a:ea typeface="-윤고딕320" panose="02030504000101010101" pitchFamily="18" charset="-127"/>
              </a:rPr>
              <a:t>부정적인 감정이 생길 수 있습니다</a:t>
            </a:r>
            <a:r>
              <a:rPr lang="en-US" altLang="ko-KR" sz="1600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600" dirty="0">
              <a:latin typeface="배달의민족 한나체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47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190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배달의민족 한나체</vt:lpstr>
      <vt:lpstr>배달의민족 한나체 Pro</vt:lpstr>
      <vt:lpstr>-윤고딕320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이승희</dc:creator>
  <cp:lastModifiedBy>이승희</cp:lastModifiedBy>
  <cp:revision>24</cp:revision>
  <dcterms:created xsi:type="dcterms:W3CDTF">2021-07-14T10:28:25Z</dcterms:created>
  <dcterms:modified xsi:type="dcterms:W3CDTF">2021-07-14T18:44:23Z</dcterms:modified>
</cp:coreProperties>
</file>