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C1BC"/>
    <a:srgbClr val="F7F5F6"/>
    <a:srgbClr val="F6F6F6"/>
    <a:srgbClr val="7C7C7C"/>
    <a:srgbClr val="EAE6E6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19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1EED0-B333-460D-9DFF-A94C9CFD4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79260-A9D7-4B78-AC43-B3FED74CA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2A1A77-686D-46C0-A217-EFF20AD04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F93D2-9776-4C45-9290-41AB639771A0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173479-A8E6-4D2B-AD10-29D6F8606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5C6AC1-5CE9-47DB-B6A9-C15BF3A67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F9A6D-4A86-4A24-9442-33BD6ED37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264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1A305-5921-4A59-9BF0-078773AF7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122E46-1A4C-41F1-AF9D-2B7A43CC9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B63146-9108-4264-98DF-778FFE36E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F93D2-9776-4C45-9290-41AB639771A0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E96D35-DD70-4098-9F84-74CD2D67A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A0BE9B-E722-40A8-B2A9-90D2483EC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F9A6D-4A86-4A24-9442-33BD6ED37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616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A75583-AB32-413F-B501-16A5F1D4EF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990D5D-B3C2-4F98-A9A1-115D181C5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4C942B-1A92-4A5B-A736-651624F13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F93D2-9776-4C45-9290-41AB639771A0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3C5B60-0084-4CF8-BFB4-7910724C2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806C47-03A6-4078-AC36-605C41201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F9A6D-4A86-4A24-9442-33BD6ED37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387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3B8DCD-F45D-451A-80AC-CD9A4BAD8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358AEC-D869-4CFD-9642-CCEECB22F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CF8FCA-644C-42CD-9495-1CA119777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F93D2-9776-4C45-9290-41AB639771A0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CC5CC0-C441-491A-9695-9A9F66A1F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B59755-E127-495F-8D8D-77C59FACA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F9A6D-4A86-4A24-9442-33BD6ED37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369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C465C-3810-43E0-8629-B466D4CE6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6FC18B-C2AE-4CEB-9951-3905313C4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210122-411F-445F-A35D-0123D709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F93D2-9776-4C45-9290-41AB639771A0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E797A0-A584-4ACE-AD34-092BD7C59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B97D62-5664-4AD5-A0E7-83282CF82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F9A6D-4A86-4A24-9442-33BD6ED37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6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6F9FA1-CD9A-4A71-9CBA-71580D2F1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91CC2-E6C3-4016-B388-9B27CAB94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231467-570D-4CA4-9B24-50EE60E5D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CC4B5B-4147-4682-B59F-2E27E01F6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F93D2-9776-4C45-9290-41AB639771A0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E28C1E-5718-490C-B30A-F5F676474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058CD6-F4D2-49F5-AA43-8384B7F98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F9A6D-4A86-4A24-9442-33BD6ED37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864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12789-F4C5-4742-9C7B-937AE1F86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A53483-DDBC-4049-AE35-C9300F28F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E24E2E-4AC0-47F9-B0DA-B0C22E1FC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ECF934-025F-4448-A91A-C4AF506634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A7D125-89C0-4BFC-8C1C-A890E3221F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1BF918-8B54-407C-8193-D422572BB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F93D2-9776-4C45-9290-41AB639771A0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3D5696-AA3C-4D35-A860-221AA4BB0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61736C-BB4F-4BAD-89D1-198FD8315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F9A6D-4A86-4A24-9442-33BD6ED37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720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FED892-7068-417E-8ABF-E0828A44F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A710AD3-BD77-4BF6-AE36-618781AB2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F93D2-9776-4C45-9290-41AB639771A0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B1A941-12C7-42AD-B8C9-19CBDB8F7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2BABA8-F46E-4EC3-B0F3-DBFBE3B39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F9A6D-4A86-4A24-9442-33BD6ED37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695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F6DC39-4602-41D0-A344-892F33CD8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F93D2-9776-4C45-9290-41AB639771A0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018111-6126-4BC0-8EA5-B3C390453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AC53D7-2401-4336-8396-AA012F754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F9A6D-4A86-4A24-9442-33BD6ED37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884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687D8-EE54-42E7-BADE-8B9BCC0C6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E35CD0-0289-49EF-8461-86806069B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FC70B7-A4EB-4FDB-9DB0-0216CF7EC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04AC54-0EB6-44BF-9B32-DE80F5DB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F93D2-9776-4C45-9290-41AB639771A0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77CF68-4744-4872-9595-BC35900E9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274B9-B7CD-474E-9977-C459B7B99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F9A6D-4A86-4A24-9442-33BD6ED37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646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DC138-09D4-47E2-A2A1-B8F941711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F1C2BC4-E7EB-4B56-B9C2-3819388928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412AA7-3458-4BD5-BA34-2864042B2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DCEECF-1B41-404A-AB2D-364A68015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F93D2-9776-4C45-9290-41AB639771A0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28DB51-9470-42D5-B0B0-5B9EFB299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20230F-C03B-4286-A205-F2EE43966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F9A6D-4A86-4A24-9442-33BD6ED37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72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CFA0105-0E38-4BD6-81E0-5F9764D25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E7E433-2933-47E5-ABB3-EC56A7AA9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4160CF-133E-421C-A0BB-D7F276B59D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F93D2-9776-4C45-9290-41AB639771A0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BFB215-1F29-4E11-B2A8-9F9680CB9C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44C36C-837C-4AED-8BA5-3C816BF388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F9A6D-4A86-4A24-9442-33BD6ED37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25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121E1C3F-D04E-4F07-8E36-2A23A2154083}"/>
              </a:ext>
            </a:extLst>
          </p:cNvPr>
          <p:cNvGrpSpPr/>
          <p:nvPr/>
        </p:nvGrpSpPr>
        <p:grpSpPr>
          <a:xfrm>
            <a:off x="4662490" y="542708"/>
            <a:ext cx="2876367" cy="5790340"/>
            <a:chOff x="1020932" y="542708"/>
            <a:chExt cx="2876367" cy="5790340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3D7E3023-A602-4368-ACBA-2B47A4C75B85}"/>
                </a:ext>
              </a:extLst>
            </p:cNvPr>
            <p:cNvGrpSpPr/>
            <p:nvPr/>
          </p:nvGrpSpPr>
          <p:grpSpPr>
            <a:xfrm>
              <a:off x="1020932" y="542708"/>
              <a:ext cx="2876367" cy="5790340"/>
              <a:chOff x="807867" y="533830"/>
              <a:chExt cx="2876367" cy="5790340"/>
            </a:xfrm>
          </p:grpSpPr>
          <p:pic>
            <p:nvPicPr>
              <p:cNvPr id="1026" name="Picture 2" descr="기사이미지">
                <a:extLst>
                  <a:ext uri="{FF2B5EF4-FFF2-40B4-BE49-F238E27FC236}">
                    <a16:creationId xmlns:a16="http://schemas.microsoft.com/office/drawing/2014/main" id="{86119C74-73C8-4999-8FE9-CDEDE67F4F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827" b="6842"/>
              <a:stretch/>
            </p:blipFill>
            <p:spPr bwMode="auto">
              <a:xfrm>
                <a:off x="807867" y="533830"/>
                <a:ext cx="2876367" cy="57903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CD1EC481-C586-4303-9A3A-35EEFF9BF152}"/>
                  </a:ext>
                </a:extLst>
              </p:cNvPr>
              <p:cNvSpPr/>
              <p:nvPr/>
            </p:nvSpPr>
            <p:spPr>
              <a:xfrm>
                <a:off x="1029810" y="3429000"/>
                <a:ext cx="1473693" cy="228600"/>
              </a:xfrm>
              <a:prstGeom prst="rect">
                <a:avLst/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6" name="Picture 2" descr="기사이미지">
                <a:extLst>
                  <a:ext uri="{FF2B5EF4-FFF2-40B4-BE49-F238E27FC236}">
                    <a16:creationId xmlns:a16="http://schemas.microsoft.com/office/drawing/2014/main" id="{68CDED9A-6196-4491-81C3-C4CAAF38A5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41313" b="51717" l="84182" r="98242">
                            <a14:foregroundMark x1="88182" y1="46857" x2="88182" y2="46857"/>
                            <a14:foregroundMark x1="88364" y1="47238" x2="88182" y2="49524"/>
                            <a14:foregroundMark x1="85273" y1="48762" x2="85273" y2="4876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2424" t="40013" b="46982"/>
              <a:stretch/>
            </p:blipFill>
            <p:spPr bwMode="auto">
              <a:xfrm>
                <a:off x="1364302" y="2954230"/>
                <a:ext cx="1173758" cy="8289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9ED99348-5A5C-4384-B4AC-499204DAD4DE}"/>
                  </a:ext>
                </a:extLst>
              </p:cNvPr>
              <p:cNvSpPr/>
              <p:nvPr/>
            </p:nvSpPr>
            <p:spPr>
              <a:xfrm>
                <a:off x="2370338" y="3126235"/>
                <a:ext cx="1173758" cy="656948"/>
              </a:xfrm>
              <a:prstGeom prst="rect">
                <a:avLst/>
              </a:prstGeom>
              <a:solidFill>
                <a:srgbClr val="F7F7F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DB2D9CC-446F-4EEF-B0F8-270DC7B30C80}"/>
                  </a:ext>
                </a:extLst>
              </p:cNvPr>
              <p:cNvSpPr txBox="1"/>
              <p:nvPr/>
            </p:nvSpPr>
            <p:spPr>
              <a:xfrm>
                <a:off x="2404712" y="3126235"/>
                <a:ext cx="7970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배달의민족 을지로체 TTF" panose="020B0600000101010101" pitchFamily="50" charset="-127"/>
                    <a:ea typeface="배달의민족 을지로체 TTF" panose="020B0600000101010101" pitchFamily="50" charset="-127"/>
                  </a:rPr>
                  <a:t>AI</a:t>
                </a:r>
                <a:r>
                  <a:rPr lang="ko-KR" altLang="en-US" dirty="0">
                    <a:latin typeface="배달의민족 을지로체 TTF" panose="020B0600000101010101" pitchFamily="50" charset="-127"/>
                    <a:ea typeface="배달의민족 을지로체 TTF" panose="020B0600000101010101" pitchFamily="50" charset="-127"/>
                  </a:rPr>
                  <a:t>추천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BE9F3F7-8961-4FA4-A805-5EA8F79CF454}"/>
                </a:ext>
              </a:extLst>
            </p:cNvPr>
            <p:cNvSpPr txBox="1"/>
            <p:nvPr/>
          </p:nvSpPr>
          <p:spPr>
            <a:xfrm>
              <a:off x="2687110" y="3471710"/>
              <a:ext cx="10118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rgbClr val="7C7C7C"/>
                  </a:solidFill>
                  <a:latin typeface="배달의민족 을지로체 TTF" panose="020B0600000101010101" pitchFamily="50" charset="-127"/>
                  <a:ea typeface="배달의민족 을지로체 TTF" panose="020B0600000101010101" pitchFamily="50" charset="-127"/>
                </a:rPr>
                <a:t>좋아하는 음식을</a:t>
              </a:r>
              <a:endParaRPr lang="en-US" altLang="ko-KR" sz="1000" dirty="0">
                <a:solidFill>
                  <a:srgbClr val="7C7C7C"/>
                </a:solidFill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endParaRPr>
            </a:p>
            <a:p>
              <a:r>
                <a:rPr lang="ko-KR" altLang="en-US" sz="1000" dirty="0">
                  <a:solidFill>
                    <a:srgbClr val="7C7C7C"/>
                  </a:solidFill>
                  <a:latin typeface="배달의민족 을지로체 TTF" panose="020B0600000101010101" pitchFamily="50" charset="-127"/>
                  <a:ea typeface="배달의민족 을지로체 TTF" panose="020B0600000101010101" pitchFamily="50" charset="-127"/>
                </a:rPr>
                <a:t>먹고 싶은 곳에서</a:t>
              </a:r>
            </a:p>
          </p:txBody>
        </p:sp>
      </p:grpSp>
      <p:grpSp>
        <p:nvGrpSpPr>
          <p:cNvPr id="1029" name="그룹 1028">
            <a:extLst>
              <a:ext uri="{FF2B5EF4-FFF2-40B4-BE49-F238E27FC236}">
                <a16:creationId xmlns:a16="http://schemas.microsoft.com/office/drawing/2014/main" id="{55F8CC48-13F0-4B3B-B66E-95C9FB9DFB23}"/>
              </a:ext>
            </a:extLst>
          </p:cNvPr>
          <p:cNvGrpSpPr/>
          <p:nvPr/>
        </p:nvGrpSpPr>
        <p:grpSpPr>
          <a:xfrm>
            <a:off x="8268538" y="577048"/>
            <a:ext cx="2787589" cy="6020231"/>
            <a:chOff x="6096000" y="577048"/>
            <a:chExt cx="2787589" cy="6020231"/>
          </a:xfrm>
        </p:grpSpPr>
        <p:grpSp>
          <p:nvGrpSpPr>
            <p:cNvPr id="1025" name="그룹 1024">
              <a:extLst>
                <a:ext uri="{FF2B5EF4-FFF2-40B4-BE49-F238E27FC236}">
                  <a16:creationId xmlns:a16="http://schemas.microsoft.com/office/drawing/2014/main" id="{A26943EA-43E1-4BE4-A6F9-7ED7E1661531}"/>
                </a:ext>
              </a:extLst>
            </p:cNvPr>
            <p:cNvGrpSpPr/>
            <p:nvPr/>
          </p:nvGrpSpPr>
          <p:grpSpPr>
            <a:xfrm>
              <a:off x="6096000" y="577048"/>
              <a:ext cx="2787589" cy="6020231"/>
              <a:chOff x="6096000" y="577048"/>
              <a:chExt cx="2787589" cy="6020231"/>
            </a:xfrm>
          </p:grpSpPr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F8582123-6103-4025-A28A-B718D9FE9264}"/>
                  </a:ext>
                </a:extLst>
              </p:cNvPr>
              <p:cNvGrpSpPr/>
              <p:nvPr/>
            </p:nvGrpSpPr>
            <p:grpSpPr>
              <a:xfrm>
                <a:off x="6096000" y="577048"/>
                <a:ext cx="2787589" cy="6020231"/>
                <a:chOff x="6096000" y="577048"/>
                <a:chExt cx="2787589" cy="6020231"/>
              </a:xfrm>
            </p:grpSpPr>
            <p:pic>
              <p:nvPicPr>
                <p:cNvPr id="30" name="그림 29">
                  <a:extLst>
                    <a:ext uri="{FF2B5EF4-FFF2-40B4-BE49-F238E27FC236}">
                      <a16:creationId xmlns:a16="http://schemas.microsoft.com/office/drawing/2014/main" id="{6851A1E4-7696-472E-98B3-4CBD61538F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25049" t="9092" r="52087" b="-1138"/>
                <a:stretch/>
              </p:blipFill>
              <p:spPr>
                <a:xfrm>
                  <a:off x="6096000" y="577048"/>
                  <a:ext cx="2787589" cy="6020231"/>
                </a:xfrm>
                <a:prstGeom prst="rect">
                  <a:avLst/>
                </a:prstGeom>
              </p:spPr>
            </p:pic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F66D196-8481-448D-BA6C-2687D9F3EFAC}"/>
                    </a:ext>
                  </a:extLst>
                </p:cNvPr>
                <p:cNvSpPr txBox="1"/>
                <p:nvPr/>
              </p:nvSpPr>
              <p:spPr>
                <a:xfrm>
                  <a:off x="6968968" y="852255"/>
                  <a:ext cx="1047565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dirty="0">
                      <a:latin typeface="배달의민족 을지로체 TTF" panose="020B0600000101010101" pitchFamily="50" charset="-127"/>
                      <a:ea typeface="배달의민족 을지로체 TTF" panose="020B0600000101010101" pitchFamily="50" charset="-127"/>
                    </a:rPr>
                    <a:t>AI </a:t>
                  </a:r>
                  <a:r>
                    <a:rPr lang="ko-KR" altLang="en-US" sz="1600" dirty="0">
                      <a:latin typeface="배달의민족 을지로체 TTF" panose="020B0600000101010101" pitchFamily="50" charset="-127"/>
                      <a:ea typeface="배달의민족 을지로체 TTF" panose="020B0600000101010101" pitchFamily="50" charset="-127"/>
                    </a:rPr>
                    <a:t>추천</a:t>
                  </a:r>
                </a:p>
              </p:txBody>
            </p:sp>
          </p:grpSp>
          <p:sp>
            <p:nvSpPr>
              <p:cNvPr id="1024" name="직사각형 1023">
                <a:extLst>
                  <a:ext uri="{FF2B5EF4-FFF2-40B4-BE49-F238E27FC236}">
                    <a16:creationId xmlns:a16="http://schemas.microsoft.com/office/drawing/2014/main" id="{27502813-9254-4204-8A89-4BFE9E1BE6EC}"/>
                  </a:ext>
                </a:extLst>
              </p:cNvPr>
              <p:cNvSpPr/>
              <p:nvPr/>
            </p:nvSpPr>
            <p:spPr>
              <a:xfrm>
                <a:off x="6096000" y="1190809"/>
                <a:ext cx="2787589" cy="5406470"/>
              </a:xfrm>
              <a:prstGeom prst="rect">
                <a:avLst/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27" name="사각형: 둥근 모서리 1026">
              <a:extLst>
                <a:ext uri="{FF2B5EF4-FFF2-40B4-BE49-F238E27FC236}">
                  <a16:creationId xmlns:a16="http://schemas.microsoft.com/office/drawing/2014/main" id="{DAF7CADF-B7B8-4C48-9D86-6C2C41959A1E}"/>
                </a:ext>
              </a:extLst>
            </p:cNvPr>
            <p:cNvSpPr/>
            <p:nvPr/>
          </p:nvSpPr>
          <p:spPr>
            <a:xfrm>
              <a:off x="6096000" y="1269507"/>
              <a:ext cx="2787589" cy="44388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6F6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solidFill>
                    <a:schemeClr val="tx1"/>
                  </a:solidFill>
                  <a:latin typeface="배달의민족 을지로체 TTF" panose="020B0600000101010101" pitchFamily="50" charset="-127"/>
                  <a:ea typeface="배달의민족 을지로체 TTF" panose="020B0600000101010101" pitchFamily="50" charset="-127"/>
                </a:rPr>
                <a:t>비오는</a:t>
              </a:r>
              <a:r>
                <a:rPr lang="ko-KR" altLang="en-US" sz="1400" dirty="0">
                  <a:solidFill>
                    <a:schemeClr val="tx1"/>
                  </a:solidFill>
                  <a:latin typeface="배달의민족 을지로체 TTF" panose="020B0600000101010101" pitchFamily="50" charset="-127"/>
                  <a:ea typeface="배달의민족 을지로체 TTF" panose="020B0600000101010101" pitchFamily="50" charset="-127"/>
                </a:rPr>
                <a:t> 저녁에 어울리는 음식</a:t>
              </a: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5DCE9ACA-7E4E-40FA-AA6C-3F00CDB53815}"/>
                </a:ext>
              </a:extLst>
            </p:cNvPr>
            <p:cNvSpPr/>
            <p:nvPr/>
          </p:nvSpPr>
          <p:spPr>
            <a:xfrm>
              <a:off x="6096000" y="1756576"/>
              <a:ext cx="2787589" cy="13081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6F6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endParaRPr>
            </a:p>
          </p:txBody>
        </p:sp>
        <p:sp>
          <p:nvSpPr>
            <p:cNvPr id="1028" name="사각형: 둥근 모서리 1027">
              <a:extLst>
                <a:ext uri="{FF2B5EF4-FFF2-40B4-BE49-F238E27FC236}">
                  <a16:creationId xmlns:a16="http://schemas.microsoft.com/office/drawing/2014/main" id="{09DE6603-A223-4228-959E-A3A430AF9A7D}"/>
                </a:ext>
              </a:extLst>
            </p:cNvPr>
            <p:cNvSpPr/>
            <p:nvPr/>
          </p:nvSpPr>
          <p:spPr>
            <a:xfrm>
              <a:off x="6214370" y="1836660"/>
              <a:ext cx="1038687" cy="1126448"/>
            </a:xfrm>
            <a:prstGeom prst="roundRect">
              <a:avLst/>
            </a:prstGeom>
            <a:solidFill>
              <a:srgbClr val="F7F5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배달의민족 을지로체 TTF" panose="020B0600000101010101" pitchFamily="50" charset="-127"/>
                  <a:ea typeface="배달의민족 을지로체 TTF" panose="020B0600000101010101" pitchFamily="50" charset="-127"/>
                </a:rPr>
                <a:t>메뉴</a:t>
              </a:r>
              <a:r>
                <a:rPr lang="en-US" altLang="ko-KR" dirty="0">
                  <a:solidFill>
                    <a:schemeClr val="tx1"/>
                  </a:solidFill>
                  <a:latin typeface="배달의민족 을지로체 TTF" panose="020B0600000101010101" pitchFamily="50" charset="-127"/>
                  <a:ea typeface="배달의민족 을지로체 TTF" panose="020B0600000101010101" pitchFamily="50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C55E7001-4C51-4F13-BF8A-12EADB34B195}"/>
                </a:ext>
              </a:extLst>
            </p:cNvPr>
            <p:cNvSpPr/>
            <p:nvPr/>
          </p:nvSpPr>
          <p:spPr>
            <a:xfrm>
              <a:off x="7371427" y="1836660"/>
              <a:ext cx="1038687" cy="1126448"/>
            </a:xfrm>
            <a:prstGeom prst="roundRect">
              <a:avLst/>
            </a:prstGeom>
            <a:solidFill>
              <a:srgbClr val="F7F5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배달의민족 을지로체 TTF" panose="020B0600000101010101" pitchFamily="50" charset="-127"/>
                  <a:ea typeface="배달의민족 을지로체 TTF" panose="020B0600000101010101" pitchFamily="50" charset="-127"/>
                </a:rPr>
                <a:t>메뉴</a:t>
              </a:r>
              <a:r>
                <a:rPr lang="en-US" altLang="ko-KR" dirty="0">
                  <a:solidFill>
                    <a:schemeClr val="tx1"/>
                  </a:solidFill>
                  <a:latin typeface="배달의민족 을지로체 TTF" panose="020B0600000101010101" pitchFamily="50" charset="-127"/>
                  <a:ea typeface="배달의민족 을지로체 TTF" panose="020B0600000101010101" pitchFamily="50" charset="-127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7EC063BA-18BA-47DD-9043-7C58236AFA28}"/>
                </a:ext>
              </a:extLst>
            </p:cNvPr>
            <p:cNvSpPr/>
            <p:nvPr/>
          </p:nvSpPr>
          <p:spPr>
            <a:xfrm>
              <a:off x="8535536" y="1836660"/>
              <a:ext cx="348053" cy="1126448"/>
            </a:xfrm>
            <a:prstGeom prst="roundRect">
              <a:avLst/>
            </a:prstGeom>
            <a:solidFill>
              <a:srgbClr val="F7F5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8E3828C9-8184-4B98-87CA-D76742F92F7C}"/>
                </a:ext>
              </a:extLst>
            </p:cNvPr>
            <p:cNvSpPr/>
            <p:nvPr/>
          </p:nvSpPr>
          <p:spPr>
            <a:xfrm>
              <a:off x="6096000" y="3141196"/>
              <a:ext cx="2787589" cy="44388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6F6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배달의민족 을지로체 TTF" panose="020B0600000101010101" pitchFamily="50" charset="-127"/>
                  <a:ea typeface="배달의민족 을지로체 TTF" panose="020B0600000101010101" pitchFamily="50" charset="-127"/>
                </a:rPr>
                <a:t>당신이 즐겨 먹는 음식</a:t>
              </a: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93FD338C-299C-4A28-BBD5-A148F93967BE}"/>
                </a:ext>
              </a:extLst>
            </p:cNvPr>
            <p:cNvSpPr/>
            <p:nvPr/>
          </p:nvSpPr>
          <p:spPr>
            <a:xfrm>
              <a:off x="8535536" y="4074851"/>
              <a:ext cx="348053" cy="1126448"/>
            </a:xfrm>
            <a:prstGeom prst="roundRect">
              <a:avLst/>
            </a:prstGeom>
            <a:solidFill>
              <a:srgbClr val="F7F5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6FB96C74-9A23-4709-8989-8E975EC7F383}"/>
                </a:ext>
              </a:extLst>
            </p:cNvPr>
            <p:cNvSpPr/>
            <p:nvPr/>
          </p:nvSpPr>
          <p:spPr>
            <a:xfrm>
              <a:off x="8535536" y="5297103"/>
              <a:ext cx="348053" cy="225825"/>
            </a:xfrm>
            <a:prstGeom prst="roundRect">
              <a:avLst/>
            </a:prstGeom>
            <a:solidFill>
              <a:srgbClr val="F7F5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FA12ABEE-3008-4232-8FA7-14A024CF7890}"/>
                </a:ext>
              </a:extLst>
            </p:cNvPr>
            <p:cNvSpPr/>
            <p:nvPr/>
          </p:nvSpPr>
          <p:spPr>
            <a:xfrm>
              <a:off x="6096000" y="5069685"/>
              <a:ext cx="2787589" cy="44388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6F6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배달의민족 을지로체 TTF" panose="020B0600000101010101" pitchFamily="50" charset="-127"/>
                  <a:ea typeface="배달의민족 을지로체 TTF" panose="020B0600000101010101" pitchFamily="50" charset="-127"/>
                </a:rPr>
                <a:t>당신이 즐겨 먹는 음식</a:t>
              </a:r>
            </a:p>
          </p:txBody>
        </p:sp>
      </p:grpSp>
      <p:sp>
        <p:nvSpPr>
          <p:cNvPr id="1030" name="직사각형 1029">
            <a:extLst>
              <a:ext uri="{FF2B5EF4-FFF2-40B4-BE49-F238E27FC236}">
                <a16:creationId xmlns:a16="http://schemas.microsoft.com/office/drawing/2014/main" id="{F425F6A4-1E23-42B3-97FA-160DAC53673D}"/>
              </a:ext>
            </a:extLst>
          </p:cNvPr>
          <p:cNvSpPr/>
          <p:nvPr/>
        </p:nvSpPr>
        <p:spPr>
          <a:xfrm>
            <a:off x="0" y="0"/>
            <a:ext cx="3222594" cy="6858000"/>
          </a:xfrm>
          <a:prstGeom prst="rect">
            <a:avLst/>
          </a:prstGeom>
          <a:solidFill>
            <a:srgbClr val="2AC1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구</a:t>
            </a:r>
            <a:endParaRPr lang="en-US" altLang="ko-KR" sz="7000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  <a:p>
            <a:pPr algn="ctr"/>
            <a:r>
              <a:rPr lang="ko-KR" altLang="en-US" sz="7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현</a:t>
            </a:r>
            <a:endParaRPr lang="en-US" altLang="ko-KR" sz="7000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  <a:p>
            <a:pPr algn="ctr"/>
            <a:r>
              <a:rPr lang="en-US" altLang="ko-KR" sz="7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U</a:t>
            </a:r>
          </a:p>
          <a:p>
            <a:pPr algn="ctr"/>
            <a:r>
              <a:rPr lang="en-US" altLang="ko-KR" sz="7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I</a:t>
            </a:r>
            <a:endParaRPr lang="ko-KR" altLang="en-US" sz="7000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4C5D44F-C2B3-41D1-8ED2-B9A5C31B93A9}"/>
              </a:ext>
            </a:extLst>
          </p:cNvPr>
          <p:cNvSpPr/>
          <p:nvPr/>
        </p:nvSpPr>
        <p:spPr>
          <a:xfrm>
            <a:off x="8268538" y="3678440"/>
            <a:ext cx="2787589" cy="1308103"/>
          </a:xfrm>
          <a:prstGeom prst="roundRect">
            <a:avLst/>
          </a:prstGeom>
          <a:solidFill>
            <a:schemeClr val="bg1"/>
          </a:solidFill>
          <a:ln>
            <a:solidFill>
              <a:srgbClr val="F6F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7ABAC3E5-CA70-40F3-806D-7608D50D49C2}"/>
              </a:ext>
            </a:extLst>
          </p:cNvPr>
          <p:cNvSpPr/>
          <p:nvPr/>
        </p:nvSpPr>
        <p:spPr>
          <a:xfrm>
            <a:off x="8386908" y="3758524"/>
            <a:ext cx="1038687" cy="1126448"/>
          </a:xfrm>
          <a:prstGeom prst="roundRect">
            <a:avLst/>
          </a:prstGeom>
          <a:solidFill>
            <a:srgbClr val="F7F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메뉴</a:t>
            </a:r>
            <a:r>
              <a:rPr lang="en-US" altLang="ko-KR" dirty="0">
                <a:solidFill>
                  <a:schemeClr val="tx1"/>
                </a:solidFill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17607473-5182-4F4F-B450-05D362662460}"/>
              </a:ext>
            </a:extLst>
          </p:cNvPr>
          <p:cNvSpPr/>
          <p:nvPr/>
        </p:nvSpPr>
        <p:spPr>
          <a:xfrm>
            <a:off x="9543965" y="3758524"/>
            <a:ext cx="1038687" cy="1126448"/>
          </a:xfrm>
          <a:prstGeom prst="roundRect">
            <a:avLst/>
          </a:prstGeom>
          <a:solidFill>
            <a:srgbClr val="F7F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메뉴</a:t>
            </a:r>
            <a:r>
              <a:rPr lang="en-US" altLang="ko-KR" dirty="0">
                <a:solidFill>
                  <a:schemeClr val="tx1"/>
                </a:solidFill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A95FAD66-66A0-4BB6-AC55-5D051A23FF68}"/>
              </a:ext>
            </a:extLst>
          </p:cNvPr>
          <p:cNvSpPr/>
          <p:nvPr/>
        </p:nvSpPr>
        <p:spPr>
          <a:xfrm>
            <a:off x="10708074" y="3758524"/>
            <a:ext cx="348053" cy="1126448"/>
          </a:xfrm>
          <a:prstGeom prst="roundRect">
            <a:avLst/>
          </a:prstGeom>
          <a:solidFill>
            <a:srgbClr val="F7F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9D643D-392C-4372-8608-7FED258F2CF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" b="21827"/>
          <a:stretch/>
        </p:blipFill>
        <p:spPr>
          <a:xfrm>
            <a:off x="8314544" y="5618732"/>
            <a:ext cx="2695575" cy="89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179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2718AE9-FB45-48AF-9D97-DB685F943A09}"/>
              </a:ext>
            </a:extLst>
          </p:cNvPr>
          <p:cNvSpPr/>
          <p:nvPr/>
        </p:nvSpPr>
        <p:spPr>
          <a:xfrm>
            <a:off x="0" y="0"/>
            <a:ext cx="12192000" cy="1287262"/>
          </a:xfrm>
          <a:prstGeom prst="rect">
            <a:avLst/>
          </a:prstGeom>
          <a:solidFill>
            <a:srgbClr val="2AC1B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알고리즘 순서도</a:t>
            </a:r>
          </a:p>
        </p:txBody>
      </p:sp>
      <p:sp>
        <p:nvSpPr>
          <p:cNvPr id="5" name="순서도: 자기 디스크 4">
            <a:extLst>
              <a:ext uri="{FF2B5EF4-FFF2-40B4-BE49-F238E27FC236}">
                <a16:creationId xmlns:a16="http://schemas.microsoft.com/office/drawing/2014/main" id="{6135A124-716B-46E8-A2C2-9CFAE4C152DB}"/>
              </a:ext>
            </a:extLst>
          </p:cNvPr>
          <p:cNvSpPr/>
          <p:nvPr/>
        </p:nvSpPr>
        <p:spPr>
          <a:xfrm>
            <a:off x="339531" y="1744796"/>
            <a:ext cx="1459831" cy="1455821"/>
          </a:xfrm>
          <a:prstGeom prst="flowChartMagneticDisk">
            <a:avLst/>
          </a:prstGeom>
          <a:solidFill>
            <a:srgbClr val="2AC1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DB</a:t>
            </a:r>
            <a:endParaRPr lang="ko-KR" altLang="en-US" sz="4000" b="1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CB25DED5-EA60-4F2A-82E6-3C7D3C2C612F}"/>
              </a:ext>
            </a:extLst>
          </p:cNvPr>
          <p:cNvSpPr/>
          <p:nvPr/>
        </p:nvSpPr>
        <p:spPr>
          <a:xfrm>
            <a:off x="2006354" y="2233009"/>
            <a:ext cx="1083076" cy="479394"/>
          </a:xfrm>
          <a:prstGeom prst="rightArrow">
            <a:avLst/>
          </a:prstGeom>
          <a:solidFill>
            <a:srgbClr val="2AC1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73F6835-87C0-4978-99C2-CDC53374BCAC}"/>
              </a:ext>
            </a:extLst>
          </p:cNvPr>
          <p:cNvSpPr/>
          <p:nvPr/>
        </p:nvSpPr>
        <p:spPr>
          <a:xfrm>
            <a:off x="3222591" y="1540608"/>
            <a:ext cx="2618913" cy="740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가게 별 데이터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AA5E90E-151C-49FC-A742-B3D1A68D5A2B}"/>
              </a:ext>
            </a:extLst>
          </p:cNvPr>
          <p:cNvSpPr/>
          <p:nvPr/>
        </p:nvSpPr>
        <p:spPr>
          <a:xfrm>
            <a:off x="3222590" y="2368618"/>
            <a:ext cx="2618913" cy="740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민족 별 데이터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8FA4EA-A4C4-4714-A52F-C0AC80C7BAD8}"/>
              </a:ext>
            </a:extLst>
          </p:cNvPr>
          <p:cNvSpPr txBox="1"/>
          <p:nvPr/>
        </p:nvSpPr>
        <p:spPr>
          <a:xfrm>
            <a:off x="3222590" y="3224812"/>
            <a:ext cx="2618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데이터 </a:t>
            </a:r>
            <a:r>
              <a:rPr lang="ko-KR" altLang="en-US" sz="2400" dirty="0" err="1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전처리</a:t>
            </a:r>
            <a:r>
              <a:rPr lang="ko-KR" altLang="en-US" sz="24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 과정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5B098545-9455-4CAB-B46D-8DD25D96DF53}"/>
              </a:ext>
            </a:extLst>
          </p:cNvPr>
          <p:cNvSpPr/>
          <p:nvPr/>
        </p:nvSpPr>
        <p:spPr>
          <a:xfrm>
            <a:off x="6096000" y="2235311"/>
            <a:ext cx="1168731" cy="479394"/>
          </a:xfrm>
          <a:prstGeom prst="rightArrow">
            <a:avLst/>
          </a:prstGeom>
          <a:solidFill>
            <a:srgbClr val="2AC1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7AB3749-3103-40DF-9F62-ED0B8A68A9C1}"/>
              </a:ext>
            </a:extLst>
          </p:cNvPr>
          <p:cNvSpPr/>
          <p:nvPr/>
        </p:nvSpPr>
        <p:spPr>
          <a:xfrm>
            <a:off x="7519227" y="2102230"/>
            <a:ext cx="2618913" cy="740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예측 모델 사용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FF9E15-577F-46B5-A3E6-51952CB63DC4}"/>
              </a:ext>
            </a:extLst>
          </p:cNvPr>
          <p:cNvSpPr txBox="1"/>
          <p:nvPr/>
        </p:nvSpPr>
        <p:spPr>
          <a:xfrm>
            <a:off x="7474837" y="2993979"/>
            <a:ext cx="2832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모델 훈련 및 예측 진행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AD43196B-BA61-4DC0-A28E-9C998008B665}"/>
              </a:ext>
            </a:extLst>
          </p:cNvPr>
          <p:cNvSpPr/>
          <p:nvPr/>
        </p:nvSpPr>
        <p:spPr>
          <a:xfrm rot="5400000">
            <a:off x="8306539" y="3800313"/>
            <a:ext cx="1168731" cy="479394"/>
          </a:xfrm>
          <a:prstGeom prst="rightArrow">
            <a:avLst/>
          </a:prstGeom>
          <a:solidFill>
            <a:srgbClr val="2AC1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FD13332-54F4-4B4D-9B5A-18AFC802451B}"/>
              </a:ext>
            </a:extLst>
          </p:cNvPr>
          <p:cNvSpPr/>
          <p:nvPr/>
        </p:nvSpPr>
        <p:spPr>
          <a:xfrm>
            <a:off x="7519226" y="4791885"/>
            <a:ext cx="2618913" cy="740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결과 확인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1D2E8174-7012-4198-A660-3F07BBB0DB1E}"/>
              </a:ext>
            </a:extLst>
          </p:cNvPr>
          <p:cNvSpPr/>
          <p:nvPr/>
        </p:nvSpPr>
        <p:spPr>
          <a:xfrm flipH="1">
            <a:off x="6096000" y="4922664"/>
            <a:ext cx="1168731" cy="479394"/>
          </a:xfrm>
          <a:prstGeom prst="rightArrow">
            <a:avLst/>
          </a:prstGeom>
          <a:solidFill>
            <a:srgbClr val="2AC1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EC067CE-517E-44CD-93D2-D3115F33C25B}"/>
              </a:ext>
            </a:extLst>
          </p:cNvPr>
          <p:cNvSpPr/>
          <p:nvPr/>
        </p:nvSpPr>
        <p:spPr>
          <a:xfrm>
            <a:off x="3222590" y="4791885"/>
            <a:ext cx="2618913" cy="740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서비스화</a:t>
            </a:r>
          </a:p>
        </p:txBody>
      </p:sp>
    </p:spTree>
    <p:extLst>
      <p:ext uri="{BB962C8B-B14F-4D97-AF65-F5344CB8AC3E}">
        <p14:creationId xmlns:p14="http://schemas.microsoft.com/office/powerpoint/2010/main" val="457578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7AD1D16-581F-4881-B336-47E36D5D735B}"/>
              </a:ext>
            </a:extLst>
          </p:cNvPr>
          <p:cNvSpPr/>
          <p:nvPr/>
        </p:nvSpPr>
        <p:spPr>
          <a:xfrm>
            <a:off x="0" y="0"/>
            <a:ext cx="12192000" cy="1287262"/>
          </a:xfrm>
          <a:prstGeom prst="rect">
            <a:avLst/>
          </a:prstGeom>
          <a:solidFill>
            <a:srgbClr val="2AC1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알고리즘 순서도</a:t>
            </a:r>
          </a:p>
        </p:txBody>
      </p:sp>
      <p:sp>
        <p:nvSpPr>
          <p:cNvPr id="5" name="순서도: 자기 디스크 4">
            <a:extLst>
              <a:ext uri="{FF2B5EF4-FFF2-40B4-BE49-F238E27FC236}">
                <a16:creationId xmlns:a16="http://schemas.microsoft.com/office/drawing/2014/main" id="{83734802-C7C8-4F55-ADB4-08BD919E1AE4}"/>
              </a:ext>
            </a:extLst>
          </p:cNvPr>
          <p:cNvSpPr/>
          <p:nvPr/>
        </p:nvSpPr>
        <p:spPr>
          <a:xfrm>
            <a:off x="1804347" y="3564718"/>
            <a:ext cx="1459831" cy="1455821"/>
          </a:xfrm>
          <a:prstGeom prst="flowChartMagneticDisk">
            <a:avLst/>
          </a:prstGeom>
          <a:solidFill>
            <a:srgbClr val="2AC1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DB</a:t>
            </a:r>
            <a:endParaRPr lang="ko-KR" altLang="en-US" sz="4000" b="1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381C6AA-CCEC-4652-914D-08F10EE6CD0B}"/>
              </a:ext>
            </a:extLst>
          </p:cNvPr>
          <p:cNvGrpSpPr/>
          <p:nvPr/>
        </p:nvGrpSpPr>
        <p:grpSpPr>
          <a:xfrm>
            <a:off x="4249601" y="3152885"/>
            <a:ext cx="2027424" cy="1729204"/>
            <a:chOff x="2047938" y="1430614"/>
            <a:chExt cx="2027424" cy="1729204"/>
          </a:xfrm>
        </p:grpSpPr>
        <p:pic>
          <p:nvPicPr>
            <p:cNvPr id="1026" name="Picture 2" descr="[사진=배달의민족 캡쳐]">
              <a:extLst>
                <a:ext uri="{FF2B5EF4-FFF2-40B4-BE49-F238E27FC236}">
                  <a16:creationId xmlns:a16="http://schemas.microsoft.com/office/drawing/2014/main" id="{77E7B3D0-0B21-487D-8DBD-BC97D669D50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6000" b="92222" l="15385" r="87291">
                          <a14:foregroundMark x1="54515" y1="48444" x2="54515" y2="48444"/>
                          <a14:foregroundMark x1="31104" y1="92222" x2="31104" y2="92222"/>
                          <a14:foregroundMark x1="75585" y1="89333" x2="75585" y2="89333"/>
                          <a14:foregroundMark x1="56187" y1="48222" x2="56187" y2="48222"/>
                          <a14:backgroundMark x1="42140" y1="77556" x2="42140" y2="77556"/>
                          <a14:backgroundMark x1="41806" y1="81111" x2="41806" y2="81111"/>
                          <a14:backgroundMark x1="47492" y1="74222" x2="47492" y2="74222"/>
                          <a14:backgroundMark x1="50167" y1="74000" x2="50167" y2="74000"/>
                          <a14:backgroundMark x1="64214" y1="68444" x2="64214" y2="68444"/>
                          <a14:backgroundMark x1="62876" y1="66667" x2="62876" y2="66667"/>
                          <a14:backgroundMark x1="64548" y1="69778" x2="64548" y2="69778"/>
                          <a14:backgroundMark x1="64214" y1="71111" x2="64214" y2="71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28" t="40468" r="3498" b="3403"/>
            <a:stretch/>
          </p:blipFill>
          <p:spPr bwMode="auto">
            <a:xfrm flipH="1">
              <a:off x="2122275" y="1430614"/>
              <a:ext cx="1953087" cy="1729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9F2EDD4-E860-411E-8F8B-992A9F7916D4}"/>
                </a:ext>
              </a:extLst>
            </p:cNvPr>
            <p:cNvSpPr txBox="1"/>
            <p:nvPr/>
          </p:nvSpPr>
          <p:spPr>
            <a:xfrm>
              <a:off x="2047938" y="1778034"/>
              <a:ext cx="80342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latin typeface="배달의민족 을지로체 TTF" panose="020B0600000101010101" pitchFamily="50" charset="-127"/>
                  <a:ea typeface="배달의민족 을지로체 TTF" panose="020B0600000101010101" pitchFamily="50" charset="-127"/>
                </a:rPr>
                <a:t>NLP</a:t>
              </a:r>
            </a:p>
            <a:p>
              <a:pPr algn="ctr"/>
              <a:r>
                <a:rPr lang="en-US" altLang="ko-KR" sz="1000" dirty="0">
                  <a:latin typeface="배달의민족 을지로체 TTF" panose="020B0600000101010101" pitchFamily="50" charset="-127"/>
                  <a:ea typeface="배달의민족 을지로체 TTF" panose="020B0600000101010101" pitchFamily="50" charset="-127"/>
                </a:rPr>
                <a:t>(</a:t>
              </a:r>
              <a:r>
                <a:rPr lang="ko-KR" altLang="en-US" sz="1000" dirty="0">
                  <a:latin typeface="배달의민족 을지로체 TTF" panose="020B0600000101010101" pitchFamily="50" charset="-127"/>
                  <a:ea typeface="배달의민족 을지로체 TTF" panose="020B0600000101010101" pitchFamily="50" charset="-127"/>
                </a:rPr>
                <a:t>자연어처리</a:t>
              </a:r>
              <a:r>
                <a:rPr lang="en-US" altLang="ko-KR" sz="1000" dirty="0">
                  <a:latin typeface="배달의민족 을지로체 TTF" panose="020B0600000101010101" pitchFamily="50" charset="-127"/>
                  <a:ea typeface="배달의민족 을지로체 TTF" panose="020B0600000101010101" pitchFamily="50" charset="-127"/>
                </a:rPr>
                <a:t>)</a:t>
              </a:r>
              <a:endParaRPr lang="ko-KR" altLang="en-US" sz="1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686A63D-56C5-4198-A572-5F8274ECC51B}"/>
              </a:ext>
            </a:extLst>
          </p:cNvPr>
          <p:cNvSpPr txBox="1"/>
          <p:nvPr/>
        </p:nvSpPr>
        <p:spPr>
          <a:xfrm>
            <a:off x="1785192" y="5109733"/>
            <a:ext cx="15533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가게별</a:t>
            </a:r>
            <a:endParaRPr lang="en-US" altLang="ko-KR" sz="2400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  <a:p>
            <a:r>
              <a:rPr lang="ko-KR" altLang="en-US" sz="24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리뷰 데이터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258F0E-C126-4585-A96C-484ABB343AFA}"/>
              </a:ext>
            </a:extLst>
          </p:cNvPr>
          <p:cNvSpPr txBox="1"/>
          <p:nvPr/>
        </p:nvSpPr>
        <p:spPr>
          <a:xfrm>
            <a:off x="3640356" y="4564069"/>
            <a:ext cx="3790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---------------&gt;</a:t>
            </a:r>
            <a:endParaRPr lang="ko-KR" altLang="en-US" sz="4000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2DAA356-690F-43FE-B088-DF81881C128B}"/>
              </a:ext>
            </a:extLst>
          </p:cNvPr>
          <p:cNvSpPr/>
          <p:nvPr/>
        </p:nvSpPr>
        <p:spPr>
          <a:xfrm>
            <a:off x="7847864" y="3364637"/>
            <a:ext cx="3133817" cy="514905"/>
          </a:xfrm>
          <a:prstGeom prst="roundRect">
            <a:avLst/>
          </a:prstGeom>
          <a:solidFill>
            <a:srgbClr val="2AC1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가게 </a:t>
            </a:r>
            <a:r>
              <a:rPr lang="en-US" altLang="ko-KR" sz="3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1</a:t>
            </a:r>
            <a:endParaRPr lang="ko-KR" altLang="en-US" sz="3000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4939CFB-E304-4959-8C3A-53D707DD011A}"/>
              </a:ext>
            </a:extLst>
          </p:cNvPr>
          <p:cNvSpPr/>
          <p:nvPr/>
        </p:nvSpPr>
        <p:spPr>
          <a:xfrm>
            <a:off x="7847863" y="4031408"/>
            <a:ext cx="887769" cy="514905"/>
          </a:xfrm>
          <a:prstGeom prst="roundRect">
            <a:avLst/>
          </a:prstGeom>
          <a:solidFill>
            <a:srgbClr val="2AC1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메뉴 </a:t>
            </a:r>
            <a:r>
              <a:rPr lang="en-US" altLang="ko-KR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1</a:t>
            </a:r>
            <a:endParaRPr lang="ko-KR" altLang="en-US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3B94CC7-9F10-4683-9C3D-C85AD14F0996}"/>
              </a:ext>
            </a:extLst>
          </p:cNvPr>
          <p:cNvSpPr/>
          <p:nvPr/>
        </p:nvSpPr>
        <p:spPr>
          <a:xfrm>
            <a:off x="8930683" y="4031406"/>
            <a:ext cx="887769" cy="514905"/>
          </a:xfrm>
          <a:prstGeom prst="roundRect">
            <a:avLst/>
          </a:prstGeom>
          <a:solidFill>
            <a:srgbClr val="2AC1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메뉴 </a:t>
            </a:r>
            <a:r>
              <a:rPr lang="en-US" altLang="ko-KR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1</a:t>
            </a:r>
            <a:endParaRPr lang="ko-KR" altLang="en-US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13C1597-61D5-4AF5-B918-02E1E3DE67A8}"/>
              </a:ext>
            </a:extLst>
          </p:cNvPr>
          <p:cNvSpPr/>
          <p:nvPr/>
        </p:nvSpPr>
        <p:spPr>
          <a:xfrm>
            <a:off x="10013503" y="4031406"/>
            <a:ext cx="887769" cy="514905"/>
          </a:xfrm>
          <a:prstGeom prst="roundRect">
            <a:avLst/>
          </a:prstGeom>
          <a:solidFill>
            <a:srgbClr val="2AC1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메뉴 </a:t>
            </a:r>
            <a:r>
              <a:rPr lang="en-US" altLang="ko-KR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1</a:t>
            </a:r>
            <a:endParaRPr lang="ko-KR" altLang="en-US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668D5AA-0F69-4392-956A-871489AF62DA}"/>
              </a:ext>
            </a:extLst>
          </p:cNvPr>
          <p:cNvSpPr/>
          <p:nvPr/>
        </p:nvSpPr>
        <p:spPr>
          <a:xfrm>
            <a:off x="7791638" y="4698180"/>
            <a:ext cx="887769" cy="322362"/>
          </a:xfrm>
          <a:prstGeom prst="roundRect">
            <a:avLst/>
          </a:prstGeom>
          <a:solidFill>
            <a:srgbClr val="2AC1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속성 </a:t>
            </a:r>
            <a:r>
              <a:rPr lang="en-US" altLang="ko-KR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1</a:t>
            </a:r>
            <a:endParaRPr lang="ko-KR" altLang="en-US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C60BD2D-F39B-42AF-B69B-07CDAC6FC9B5}"/>
              </a:ext>
            </a:extLst>
          </p:cNvPr>
          <p:cNvSpPr/>
          <p:nvPr/>
        </p:nvSpPr>
        <p:spPr>
          <a:xfrm>
            <a:off x="7791637" y="5109735"/>
            <a:ext cx="887769" cy="322362"/>
          </a:xfrm>
          <a:prstGeom prst="roundRect">
            <a:avLst/>
          </a:prstGeom>
          <a:solidFill>
            <a:srgbClr val="2AC1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속성 </a:t>
            </a:r>
            <a:r>
              <a:rPr lang="en-US" altLang="ko-KR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2</a:t>
            </a:r>
            <a:endParaRPr lang="ko-KR" altLang="en-US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40D01AD-C2C9-4DF1-A847-A2674AFB9E03}"/>
              </a:ext>
            </a:extLst>
          </p:cNvPr>
          <p:cNvSpPr/>
          <p:nvPr/>
        </p:nvSpPr>
        <p:spPr>
          <a:xfrm>
            <a:off x="7791637" y="5516818"/>
            <a:ext cx="887769" cy="322362"/>
          </a:xfrm>
          <a:prstGeom prst="roundRect">
            <a:avLst/>
          </a:prstGeom>
          <a:solidFill>
            <a:srgbClr val="2AC1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속성 </a:t>
            </a:r>
            <a:r>
              <a:rPr lang="en-US" altLang="ko-KR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3</a:t>
            </a:r>
            <a:endParaRPr lang="ko-KR" altLang="en-US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04AEA7B-9CF8-46D0-BD50-0E22CF645992}"/>
              </a:ext>
            </a:extLst>
          </p:cNvPr>
          <p:cNvSpPr/>
          <p:nvPr/>
        </p:nvSpPr>
        <p:spPr>
          <a:xfrm>
            <a:off x="8930684" y="4698180"/>
            <a:ext cx="887769" cy="322362"/>
          </a:xfrm>
          <a:prstGeom prst="roundRect">
            <a:avLst/>
          </a:prstGeom>
          <a:solidFill>
            <a:srgbClr val="2AC1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속성 </a:t>
            </a:r>
            <a:r>
              <a:rPr lang="en-US" altLang="ko-KR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1</a:t>
            </a:r>
            <a:endParaRPr lang="ko-KR" altLang="en-US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CF274EF-C036-4BC9-BAEF-03B9F15808F2}"/>
              </a:ext>
            </a:extLst>
          </p:cNvPr>
          <p:cNvSpPr/>
          <p:nvPr/>
        </p:nvSpPr>
        <p:spPr>
          <a:xfrm>
            <a:off x="8930683" y="5109735"/>
            <a:ext cx="887769" cy="322362"/>
          </a:xfrm>
          <a:prstGeom prst="roundRect">
            <a:avLst/>
          </a:prstGeom>
          <a:solidFill>
            <a:srgbClr val="2AC1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속성 </a:t>
            </a:r>
            <a:r>
              <a:rPr lang="en-US" altLang="ko-KR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2</a:t>
            </a:r>
            <a:endParaRPr lang="ko-KR" altLang="en-US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7CA1A5B-4D1A-42B8-BEDD-6A78D94F50E8}"/>
              </a:ext>
            </a:extLst>
          </p:cNvPr>
          <p:cNvSpPr/>
          <p:nvPr/>
        </p:nvSpPr>
        <p:spPr>
          <a:xfrm>
            <a:off x="8930683" y="5516818"/>
            <a:ext cx="887769" cy="322362"/>
          </a:xfrm>
          <a:prstGeom prst="roundRect">
            <a:avLst/>
          </a:prstGeom>
          <a:solidFill>
            <a:srgbClr val="2AC1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속성 </a:t>
            </a:r>
            <a:r>
              <a:rPr lang="en-US" altLang="ko-KR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3</a:t>
            </a:r>
            <a:endParaRPr lang="ko-KR" altLang="en-US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580D84D-5574-4803-8221-FA7E4073626F}"/>
              </a:ext>
            </a:extLst>
          </p:cNvPr>
          <p:cNvSpPr/>
          <p:nvPr/>
        </p:nvSpPr>
        <p:spPr>
          <a:xfrm>
            <a:off x="10013504" y="4698180"/>
            <a:ext cx="887769" cy="322362"/>
          </a:xfrm>
          <a:prstGeom prst="roundRect">
            <a:avLst/>
          </a:prstGeom>
          <a:solidFill>
            <a:srgbClr val="2AC1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속성 </a:t>
            </a:r>
            <a:r>
              <a:rPr lang="en-US" altLang="ko-KR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1</a:t>
            </a:r>
            <a:endParaRPr lang="ko-KR" altLang="en-US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589E2B1-6CF2-4072-9727-385B07EB3300}"/>
              </a:ext>
            </a:extLst>
          </p:cNvPr>
          <p:cNvSpPr/>
          <p:nvPr/>
        </p:nvSpPr>
        <p:spPr>
          <a:xfrm>
            <a:off x="10013503" y="5109735"/>
            <a:ext cx="887769" cy="322362"/>
          </a:xfrm>
          <a:prstGeom prst="roundRect">
            <a:avLst/>
          </a:prstGeom>
          <a:solidFill>
            <a:srgbClr val="2AC1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속성 </a:t>
            </a:r>
            <a:r>
              <a:rPr lang="en-US" altLang="ko-KR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2</a:t>
            </a:r>
            <a:endParaRPr lang="ko-KR" altLang="en-US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7E8F739-52CF-41A2-8857-9260524E5D60}"/>
              </a:ext>
            </a:extLst>
          </p:cNvPr>
          <p:cNvSpPr/>
          <p:nvPr/>
        </p:nvSpPr>
        <p:spPr>
          <a:xfrm>
            <a:off x="10013503" y="5516818"/>
            <a:ext cx="887769" cy="322362"/>
          </a:xfrm>
          <a:prstGeom prst="roundRect">
            <a:avLst/>
          </a:prstGeom>
          <a:solidFill>
            <a:srgbClr val="2AC1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속성 </a:t>
            </a:r>
            <a:r>
              <a:rPr lang="en-US" altLang="ko-KR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3</a:t>
            </a:r>
            <a:endParaRPr lang="ko-KR" altLang="en-US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BD2C531-B3CB-4923-BB24-E6D12DBD770A}"/>
              </a:ext>
            </a:extLst>
          </p:cNvPr>
          <p:cNvSpPr/>
          <p:nvPr/>
        </p:nvSpPr>
        <p:spPr>
          <a:xfrm>
            <a:off x="0" y="1033390"/>
            <a:ext cx="12192000" cy="1287262"/>
          </a:xfrm>
          <a:prstGeom prst="rect">
            <a:avLst/>
          </a:prstGeom>
          <a:solidFill>
            <a:srgbClr val="2AC1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- </a:t>
            </a:r>
            <a:r>
              <a:rPr lang="ko-KR" altLang="en-US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데이터 </a:t>
            </a:r>
            <a:r>
              <a:rPr lang="ko-KR" altLang="en-US" sz="4000" dirty="0" err="1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전처리</a:t>
            </a:r>
            <a:r>
              <a:rPr lang="en-US" altLang="ko-KR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_</a:t>
            </a:r>
            <a:r>
              <a:rPr lang="ko-KR" altLang="en-US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가게 데이터 처리</a:t>
            </a:r>
          </a:p>
        </p:txBody>
      </p:sp>
    </p:spTree>
    <p:extLst>
      <p:ext uri="{BB962C8B-B14F-4D97-AF65-F5344CB8AC3E}">
        <p14:creationId xmlns:p14="http://schemas.microsoft.com/office/powerpoint/2010/main" val="2593969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7AD1D16-581F-4881-B336-47E36D5D735B}"/>
              </a:ext>
            </a:extLst>
          </p:cNvPr>
          <p:cNvSpPr/>
          <p:nvPr/>
        </p:nvSpPr>
        <p:spPr>
          <a:xfrm>
            <a:off x="0" y="0"/>
            <a:ext cx="12192000" cy="1287262"/>
          </a:xfrm>
          <a:prstGeom prst="rect">
            <a:avLst/>
          </a:prstGeom>
          <a:solidFill>
            <a:srgbClr val="2AC1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알고리즘 순서도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BD2C531-B3CB-4923-BB24-E6D12DBD770A}"/>
              </a:ext>
            </a:extLst>
          </p:cNvPr>
          <p:cNvSpPr/>
          <p:nvPr/>
        </p:nvSpPr>
        <p:spPr>
          <a:xfrm>
            <a:off x="0" y="1051142"/>
            <a:ext cx="12192000" cy="1287262"/>
          </a:xfrm>
          <a:prstGeom prst="rect">
            <a:avLst/>
          </a:prstGeom>
          <a:solidFill>
            <a:srgbClr val="2AC1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- </a:t>
            </a:r>
            <a:r>
              <a:rPr lang="ko-KR" altLang="en-US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데이터 </a:t>
            </a:r>
            <a:r>
              <a:rPr lang="ko-KR" altLang="en-US" sz="4000" dirty="0" err="1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전처리</a:t>
            </a:r>
            <a:r>
              <a:rPr lang="en-US" altLang="ko-KR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_</a:t>
            </a:r>
            <a:r>
              <a:rPr lang="ko-KR" altLang="en-US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유저 데이터 처리</a:t>
            </a:r>
          </a:p>
        </p:txBody>
      </p:sp>
      <p:sp>
        <p:nvSpPr>
          <p:cNvPr id="25" name="순서도: 자기 디스크 24">
            <a:extLst>
              <a:ext uri="{FF2B5EF4-FFF2-40B4-BE49-F238E27FC236}">
                <a16:creationId xmlns:a16="http://schemas.microsoft.com/office/drawing/2014/main" id="{53DEBF1C-C45C-4AC6-BC3D-714D4F4F0A60}"/>
              </a:ext>
            </a:extLst>
          </p:cNvPr>
          <p:cNvSpPr/>
          <p:nvPr/>
        </p:nvSpPr>
        <p:spPr>
          <a:xfrm>
            <a:off x="321776" y="2522234"/>
            <a:ext cx="1459831" cy="1455821"/>
          </a:xfrm>
          <a:prstGeom prst="flowChartMagneticDisk">
            <a:avLst/>
          </a:prstGeom>
          <a:solidFill>
            <a:srgbClr val="2AC1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DB</a:t>
            </a:r>
            <a:endParaRPr lang="ko-KR" altLang="en-US" sz="40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487BA2-58A7-4D94-8740-DA2A4381C2B7}"/>
              </a:ext>
            </a:extLst>
          </p:cNvPr>
          <p:cNvSpPr txBox="1"/>
          <p:nvPr/>
        </p:nvSpPr>
        <p:spPr>
          <a:xfrm>
            <a:off x="228284" y="4002946"/>
            <a:ext cx="15533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유저 별</a:t>
            </a:r>
            <a:endParaRPr lang="en-US" altLang="ko-KR" sz="2400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주문 내역</a:t>
            </a: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FED44D9D-3676-4459-BC92-055BDE45984D}"/>
              </a:ext>
            </a:extLst>
          </p:cNvPr>
          <p:cNvSpPr/>
          <p:nvPr/>
        </p:nvSpPr>
        <p:spPr>
          <a:xfrm>
            <a:off x="1953088" y="3010447"/>
            <a:ext cx="1083076" cy="479394"/>
          </a:xfrm>
          <a:prstGeom prst="rightArrow">
            <a:avLst/>
          </a:prstGeom>
          <a:solidFill>
            <a:srgbClr val="2AC1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E1641F8-C328-4AA7-BC50-97C1F8709BA7}"/>
              </a:ext>
            </a:extLst>
          </p:cNvPr>
          <p:cNvSpPr/>
          <p:nvPr/>
        </p:nvSpPr>
        <p:spPr>
          <a:xfrm>
            <a:off x="3364637" y="3142695"/>
            <a:ext cx="1459831" cy="479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가게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DF956F6C-721C-468F-94EE-EC1951A53945}"/>
              </a:ext>
            </a:extLst>
          </p:cNvPr>
          <p:cNvSpPr/>
          <p:nvPr/>
        </p:nvSpPr>
        <p:spPr>
          <a:xfrm>
            <a:off x="4947667" y="3142695"/>
            <a:ext cx="1459831" cy="479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메뉴</a:t>
            </a:r>
            <a:endParaRPr lang="ko-KR" altLang="en-US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8EC5535-C016-44BF-BDF7-C66B945081A0}"/>
              </a:ext>
            </a:extLst>
          </p:cNvPr>
          <p:cNvSpPr/>
          <p:nvPr/>
        </p:nvSpPr>
        <p:spPr>
          <a:xfrm>
            <a:off x="6530697" y="3142695"/>
            <a:ext cx="1459831" cy="479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속성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256BD361-0DFB-4382-A792-AB683EDC6CDB}"/>
              </a:ext>
            </a:extLst>
          </p:cNvPr>
          <p:cNvSpPr/>
          <p:nvPr/>
        </p:nvSpPr>
        <p:spPr>
          <a:xfrm>
            <a:off x="3364637" y="3769433"/>
            <a:ext cx="1459831" cy="3009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가게 </a:t>
            </a:r>
            <a:r>
              <a:rPr lang="en-US" altLang="ko-KR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1 : w_1</a:t>
            </a:r>
            <a:endParaRPr lang="ko-KR" altLang="en-US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8A861D5C-B8B6-4B58-B4C2-751462116CB3}"/>
              </a:ext>
            </a:extLst>
          </p:cNvPr>
          <p:cNvSpPr/>
          <p:nvPr/>
        </p:nvSpPr>
        <p:spPr>
          <a:xfrm>
            <a:off x="3364637" y="4217756"/>
            <a:ext cx="1459831" cy="3009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가게 </a:t>
            </a:r>
            <a:r>
              <a:rPr lang="en-US" altLang="ko-KR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2 : w_2</a:t>
            </a:r>
            <a:endParaRPr lang="ko-KR" altLang="en-US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D429D182-A21C-43A3-AA7D-E007D6A1E31D}"/>
              </a:ext>
            </a:extLst>
          </p:cNvPr>
          <p:cNvSpPr/>
          <p:nvPr/>
        </p:nvSpPr>
        <p:spPr>
          <a:xfrm>
            <a:off x="3364637" y="4666079"/>
            <a:ext cx="1459831" cy="3009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가게 </a:t>
            </a:r>
            <a:r>
              <a:rPr lang="en-US" altLang="ko-KR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3 : w_3</a:t>
            </a:r>
            <a:endParaRPr lang="ko-KR" altLang="en-US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82162E72-5DDC-4E73-A6FA-F3E88D47EAD9}"/>
              </a:ext>
            </a:extLst>
          </p:cNvPr>
          <p:cNvSpPr/>
          <p:nvPr/>
        </p:nvSpPr>
        <p:spPr>
          <a:xfrm>
            <a:off x="4947667" y="3771287"/>
            <a:ext cx="1459831" cy="3009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메뉴 </a:t>
            </a:r>
            <a:r>
              <a:rPr lang="en-US" altLang="ko-KR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1 : w_1</a:t>
            </a:r>
            <a:endParaRPr lang="ko-KR" altLang="en-US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ADD8309-5C4E-4A68-BC2A-0EA8C4C785DC}"/>
              </a:ext>
            </a:extLst>
          </p:cNvPr>
          <p:cNvSpPr/>
          <p:nvPr/>
        </p:nvSpPr>
        <p:spPr>
          <a:xfrm>
            <a:off x="4947667" y="4219610"/>
            <a:ext cx="1459831" cy="3009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메뉴 </a:t>
            </a:r>
            <a:r>
              <a:rPr lang="en-US" altLang="ko-KR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2 : w_2</a:t>
            </a:r>
            <a:endParaRPr lang="ko-KR" altLang="en-US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06F0D62A-2428-427C-8B32-2EA2673EBB5D}"/>
              </a:ext>
            </a:extLst>
          </p:cNvPr>
          <p:cNvSpPr/>
          <p:nvPr/>
        </p:nvSpPr>
        <p:spPr>
          <a:xfrm>
            <a:off x="4947667" y="4667933"/>
            <a:ext cx="1459831" cy="3009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메뉴 </a:t>
            </a:r>
            <a:r>
              <a:rPr lang="en-US" altLang="ko-KR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3 : w_3</a:t>
            </a:r>
            <a:endParaRPr lang="ko-KR" altLang="en-US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2586FAE4-297C-43EF-9454-2806D8DB3FB3}"/>
              </a:ext>
            </a:extLst>
          </p:cNvPr>
          <p:cNvSpPr/>
          <p:nvPr/>
        </p:nvSpPr>
        <p:spPr>
          <a:xfrm>
            <a:off x="6530697" y="3771287"/>
            <a:ext cx="1459831" cy="3009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속성 </a:t>
            </a:r>
            <a:r>
              <a:rPr lang="en-US" altLang="ko-KR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1 : w_1</a:t>
            </a:r>
            <a:endParaRPr lang="ko-KR" altLang="en-US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49AF49D9-8CD8-4F5D-8A76-C275B48E3A7E}"/>
              </a:ext>
            </a:extLst>
          </p:cNvPr>
          <p:cNvSpPr/>
          <p:nvPr/>
        </p:nvSpPr>
        <p:spPr>
          <a:xfrm>
            <a:off x="6530697" y="4219610"/>
            <a:ext cx="1459831" cy="3009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속성 </a:t>
            </a:r>
            <a:r>
              <a:rPr lang="en-US" altLang="ko-KR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2 : w_2</a:t>
            </a:r>
            <a:endParaRPr lang="ko-KR" altLang="en-US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F14CE9B8-9AE6-4CEF-99F4-721BC91DBC94}"/>
              </a:ext>
            </a:extLst>
          </p:cNvPr>
          <p:cNvSpPr/>
          <p:nvPr/>
        </p:nvSpPr>
        <p:spPr>
          <a:xfrm>
            <a:off x="6530697" y="4667933"/>
            <a:ext cx="1459831" cy="3009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속성 </a:t>
            </a:r>
            <a:r>
              <a:rPr lang="en-US" altLang="ko-KR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3 : w_3</a:t>
            </a:r>
            <a:endParaRPr lang="ko-KR" altLang="en-US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2BDE98D-ABF4-4DEF-ABD4-7B42580505D8}"/>
              </a:ext>
            </a:extLst>
          </p:cNvPr>
          <p:cNvSpPr/>
          <p:nvPr/>
        </p:nvSpPr>
        <p:spPr>
          <a:xfrm>
            <a:off x="3364637" y="2574524"/>
            <a:ext cx="4625891" cy="479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유저 </a:t>
            </a:r>
            <a:r>
              <a:rPr lang="en-US" altLang="ko-KR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1</a:t>
            </a:r>
            <a:endParaRPr lang="ko-KR" altLang="en-US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58833E-F140-41F3-BB4D-011D5A6FBDA6}"/>
              </a:ext>
            </a:extLst>
          </p:cNvPr>
          <p:cNvSpPr txBox="1"/>
          <p:nvPr/>
        </p:nvSpPr>
        <p:spPr>
          <a:xfrm>
            <a:off x="647740" y="6422005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W_i</a:t>
            </a:r>
            <a:r>
              <a:rPr lang="ko-KR" altLang="en-US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는 가중치로 </a:t>
            </a:r>
            <a:r>
              <a:rPr lang="en-US" altLang="ko-KR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0~1</a:t>
            </a:r>
            <a:r>
              <a:rPr lang="ko-KR" altLang="en-US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로 값을 가진다</a:t>
            </a:r>
            <a:r>
              <a:rPr lang="en-US" altLang="ko-KR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.</a:t>
            </a:r>
            <a:endParaRPr lang="ko-KR" altLang="en-US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993849C-48FF-47BB-BF18-690DAF4A0DAF}"/>
              </a:ext>
            </a:extLst>
          </p:cNvPr>
          <p:cNvSpPr txBox="1"/>
          <p:nvPr/>
        </p:nvSpPr>
        <p:spPr>
          <a:xfrm>
            <a:off x="647740" y="5286631"/>
            <a:ext cx="6995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유저의 주문 내역을 통해 해당 가게의 정보 데이터와 메뉴 태그를 상속받는다</a:t>
            </a:r>
            <a:r>
              <a:rPr lang="en-US" altLang="ko-KR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상속받은 태그는 메뉴</a:t>
            </a:r>
            <a:r>
              <a:rPr lang="en-US" altLang="ko-KR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(</a:t>
            </a:r>
            <a:r>
              <a:rPr lang="ko-KR" altLang="en-US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음식</a:t>
            </a:r>
            <a:r>
              <a:rPr lang="en-US" altLang="ko-KR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)</a:t>
            </a:r>
            <a:r>
              <a:rPr lang="ko-KR" altLang="en-US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과 속성값</a:t>
            </a:r>
            <a:r>
              <a:rPr lang="en-US" altLang="ko-KR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(</a:t>
            </a:r>
            <a:r>
              <a:rPr lang="ko-KR" altLang="en-US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맛</a:t>
            </a:r>
            <a:r>
              <a:rPr lang="en-US" altLang="ko-KR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, </a:t>
            </a:r>
            <a:r>
              <a:rPr lang="ko-KR" altLang="en-US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재료 등</a:t>
            </a:r>
            <a:r>
              <a:rPr lang="en-US" altLang="ko-KR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)</a:t>
            </a:r>
            <a:r>
              <a:rPr lang="ko-KR" altLang="en-US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으로 나누어 적재한다</a:t>
            </a:r>
            <a:r>
              <a:rPr lang="en-US" altLang="ko-KR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.</a:t>
            </a:r>
            <a:endParaRPr lang="ko-KR" altLang="en-US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2690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7AD1D16-581F-4881-B336-47E36D5D735B}"/>
              </a:ext>
            </a:extLst>
          </p:cNvPr>
          <p:cNvSpPr/>
          <p:nvPr/>
        </p:nvSpPr>
        <p:spPr>
          <a:xfrm>
            <a:off x="0" y="0"/>
            <a:ext cx="12192000" cy="1287262"/>
          </a:xfrm>
          <a:prstGeom prst="rect">
            <a:avLst/>
          </a:prstGeom>
          <a:solidFill>
            <a:srgbClr val="2AC1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알고리즘 순서도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BD2C531-B3CB-4923-BB24-E6D12DBD770A}"/>
              </a:ext>
            </a:extLst>
          </p:cNvPr>
          <p:cNvSpPr/>
          <p:nvPr/>
        </p:nvSpPr>
        <p:spPr>
          <a:xfrm>
            <a:off x="0" y="1051142"/>
            <a:ext cx="12192000" cy="1287262"/>
          </a:xfrm>
          <a:prstGeom prst="rect">
            <a:avLst/>
          </a:prstGeom>
          <a:solidFill>
            <a:srgbClr val="2AC1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- </a:t>
            </a:r>
            <a:r>
              <a:rPr lang="ko-KR" altLang="en-US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데이터 </a:t>
            </a:r>
            <a:r>
              <a:rPr lang="ko-KR" altLang="en-US" sz="4000" dirty="0" err="1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전처리</a:t>
            </a:r>
            <a:r>
              <a:rPr lang="en-US" altLang="ko-KR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_</a:t>
            </a:r>
            <a:r>
              <a:rPr lang="ko-KR" altLang="en-US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유저 데이터 처리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58833E-F140-41F3-BB4D-011D5A6FBDA6}"/>
              </a:ext>
            </a:extLst>
          </p:cNvPr>
          <p:cNvSpPr txBox="1"/>
          <p:nvPr/>
        </p:nvSpPr>
        <p:spPr>
          <a:xfrm>
            <a:off x="608738" y="5622192"/>
            <a:ext cx="5153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행렬 값은 관계 있음 </a:t>
            </a:r>
            <a:r>
              <a:rPr lang="en-US" altLang="ko-KR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1 / </a:t>
            </a:r>
            <a:r>
              <a:rPr lang="ko-KR" altLang="en-US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관계 없음 </a:t>
            </a:r>
            <a:r>
              <a:rPr lang="en-US" altLang="ko-KR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0 </a:t>
            </a:r>
            <a:r>
              <a:rPr lang="ko-KR" altLang="en-US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으로 구성되어 있다</a:t>
            </a:r>
            <a:r>
              <a:rPr lang="en-US" altLang="ko-KR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.</a:t>
            </a:r>
            <a:endParaRPr lang="ko-KR" altLang="en-US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993849C-48FF-47BB-BF18-690DAF4A0DAF}"/>
              </a:ext>
            </a:extLst>
          </p:cNvPr>
          <p:cNvSpPr txBox="1"/>
          <p:nvPr/>
        </p:nvSpPr>
        <p:spPr>
          <a:xfrm>
            <a:off x="608738" y="2542347"/>
            <a:ext cx="4852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유저 데이터는 총 </a:t>
            </a:r>
            <a:r>
              <a:rPr lang="en-US" altLang="ko-KR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2</a:t>
            </a:r>
            <a:r>
              <a:rPr lang="ko-KR" altLang="en-US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개의 매트릭스로 구성이 되어있다</a:t>
            </a:r>
            <a:r>
              <a:rPr lang="en-US" altLang="ko-KR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.</a:t>
            </a: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C06453B3-A18F-4DF4-8A12-E0ECFCE473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446361"/>
              </p:ext>
            </p:extLst>
          </p:nvPr>
        </p:nvGraphicFramePr>
        <p:xfrm>
          <a:off x="861171" y="3115622"/>
          <a:ext cx="4347744" cy="1854200"/>
        </p:xfrm>
        <a:graphic>
          <a:graphicData uri="http://schemas.openxmlformats.org/drawingml/2006/table">
            <a:tbl>
              <a:tblPr firstRow="1">
                <a:tableStyleId>{22838BEF-8BB2-4498-84A7-C5851F593DF1}</a:tableStyleId>
              </a:tblPr>
              <a:tblGrid>
                <a:gridCol w="1086936">
                  <a:extLst>
                    <a:ext uri="{9D8B030D-6E8A-4147-A177-3AD203B41FA5}">
                      <a16:colId xmlns:a16="http://schemas.microsoft.com/office/drawing/2014/main" val="1016874490"/>
                    </a:ext>
                  </a:extLst>
                </a:gridCol>
                <a:gridCol w="1086936">
                  <a:extLst>
                    <a:ext uri="{9D8B030D-6E8A-4147-A177-3AD203B41FA5}">
                      <a16:colId xmlns:a16="http://schemas.microsoft.com/office/drawing/2014/main" val="598994512"/>
                    </a:ext>
                  </a:extLst>
                </a:gridCol>
                <a:gridCol w="1086936">
                  <a:extLst>
                    <a:ext uri="{9D8B030D-6E8A-4147-A177-3AD203B41FA5}">
                      <a16:colId xmlns:a16="http://schemas.microsoft.com/office/drawing/2014/main" val="3511237324"/>
                    </a:ext>
                  </a:extLst>
                </a:gridCol>
                <a:gridCol w="1086936">
                  <a:extLst>
                    <a:ext uri="{9D8B030D-6E8A-4147-A177-3AD203B41FA5}">
                      <a16:colId xmlns:a16="http://schemas.microsoft.com/office/drawing/2014/main" val="3649176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메뉴</a:t>
                      </a:r>
                      <a:r>
                        <a:rPr lang="en-US" altLang="ko-KR" sz="1600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/</a:t>
                      </a:r>
                      <a:r>
                        <a:rPr lang="ko-KR" altLang="en-US" sz="1600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가게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가게 </a:t>
                      </a:r>
                      <a:r>
                        <a:rPr lang="en-US" altLang="ko-KR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배달의민족 을지로체 TTF" panose="020B0600000101010101" pitchFamily="50" charset="-127"/>
                        <a:ea typeface="배달의민족 을지로체 TTF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가게 </a:t>
                      </a:r>
                      <a:r>
                        <a:rPr lang="en-US" altLang="ko-KR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배달의민족 을지로체 TTF" panose="020B0600000101010101" pitchFamily="50" charset="-127"/>
                        <a:ea typeface="배달의민족 을지로체 TTF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가게 </a:t>
                      </a:r>
                      <a:r>
                        <a:rPr lang="en-US" altLang="ko-KR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배달의민족 을지로체 TTF" panose="020B0600000101010101" pitchFamily="50" charset="-127"/>
                        <a:ea typeface="배달의민족 을지로체 TTF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011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메뉴 </a:t>
                      </a:r>
                      <a:r>
                        <a:rPr lang="en-US" altLang="ko-KR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배달의민족 을지로체 TTF" panose="020B0600000101010101" pitchFamily="50" charset="-127"/>
                        <a:ea typeface="배달의민족 을지로체 TTF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0</a:t>
                      </a:r>
                      <a:endParaRPr lang="ko-KR" altLang="en-US" dirty="0">
                        <a:latin typeface="배달의민족 을지로체 TTF" panose="020B0600000101010101" pitchFamily="50" charset="-127"/>
                        <a:ea typeface="배달의민족 을지로체 TTF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배달의민족 을지로체 TTF" panose="020B0600000101010101" pitchFamily="50" charset="-127"/>
                        <a:ea typeface="배달의민족 을지로체 TTF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0</a:t>
                      </a:r>
                      <a:endParaRPr lang="ko-KR" altLang="en-US" dirty="0">
                        <a:latin typeface="배달의민족 을지로체 TTF" panose="020B0600000101010101" pitchFamily="50" charset="-127"/>
                        <a:ea typeface="배달의민족 을지로체 TTF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168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메뉴 </a:t>
                      </a:r>
                      <a:r>
                        <a:rPr lang="en-US" altLang="ko-KR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배달의민족 을지로체 TTF" panose="020B0600000101010101" pitchFamily="50" charset="-127"/>
                        <a:ea typeface="배달의민족 을지로체 TTF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배달의민족 을지로체 TTF" panose="020B0600000101010101" pitchFamily="50" charset="-127"/>
                        <a:ea typeface="배달의민족 을지로체 TTF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배달의민족 을지로체 TTF" panose="020B0600000101010101" pitchFamily="50" charset="-127"/>
                        <a:ea typeface="배달의민족 을지로체 TTF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배달의민족 을지로체 TTF" panose="020B0600000101010101" pitchFamily="50" charset="-127"/>
                        <a:ea typeface="배달의민족 을지로체 TTF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811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메뉴 </a:t>
                      </a:r>
                      <a:r>
                        <a:rPr lang="en-US" altLang="ko-KR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배달의민족 을지로체 TTF" panose="020B0600000101010101" pitchFamily="50" charset="-127"/>
                        <a:ea typeface="배달의민족 을지로체 TTF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0</a:t>
                      </a:r>
                      <a:endParaRPr lang="ko-KR" altLang="en-US" dirty="0">
                        <a:latin typeface="배달의민족 을지로체 TTF" panose="020B0600000101010101" pitchFamily="50" charset="-127"/>
                        <a:ea typeface="배달의민족 을지로체 TTF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0</a:t>
                      </a:r>
                      <a:endParaRPr lang="ko-KR" altLang="en-US" dirty="0">
                        <a:latin typeface="배달의민족 을지로체 TTF" panose="020B0600000101010101" pitchFamily="50" charset="-127"/>
                        <a:ea typeface="배달의민족 을지로체 TTF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배달의민족 을지로체 TTF" panose="020B0600000101010101" pitchFamily="50" charset="-127"/>
                        <a:ea typeface="배달의민족 을지로체 TTF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407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메뉴 </a:t>
                      </a:r>
                      <a:r>
                        <a:rPr lang="en-US" altLang="ko-KR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배달의민족 을지로체 TTF" panose="020B0600000101010101" pitchFamily="50" charset="-127"/>
                        <a:ea typeface="배달의민족 을지로체 TTF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배달의민족 을지로체 TTF" panose="020B0600000101010101" pitchFamily="50" charset="-127"/>
                        <a:ea typeface="배달의민족 을지로체 TTF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0</a:t>
                      </a:r>
                      <a:endParaRPr lang="ko-KR" altLang="en-US" dirty="0">
                        <a:latin typeface="배달의민족 을지로체 TTF" panose="020B0600000101010101" pitchFamily="50" charset="-127"/>
                        <a:ea typeface="배달의민족 을지로체 TTF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0</a:t>
                      </a:r>
                      <a:endParaRPr lang="ko-KR" altLang="en-US" dirty="0">
                        <a:latin typeface="배달의민족 을지로체 TTF" panose="020B0600000101010101" pitchFamily="50" charset="-127"/>
                        <a:ea typeface="배달의민족 을지로체 TTF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397589"/>
                  </a:ext>
                </a:extLst>
              </a:tr>
            </a:tbl>
          </a:graphicData>
        </a:graphic>
      </p:graphicFrame>
      <p:graphicFrame>
        <p:nvGraphicFramePr>
          <p:cNvPr id="23" name="표 4">
            <a:extLst>
              <a:ext uri="{FF2B5EF4-FFF2-40B4-BE49-F238E27FC236}">
                <a16:creationId xmlns:a16="http://schemas.microsoft.com/office/drawing/2014/main" id="{A236977E-62C1-4BD6-9FDA-2A7A3274C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411860"/>
              </p:ext>
            </p:extLst>
          </p:nvPr>
        </p:nvGraphicFramePr>
        <p:xfrm>
          <a:off x="6358831" y="3115622"/>
          <a:ext cx="4347744" cy="1854200"/>
        </p:xfrm>
        <a:graphic>
          <a:graphicData uri="http://schemas.openxmlformats.org/drawingml/2006/table">
            <a:tbl>
              <a:tblPr firstRow="1">
                <a:tableStyleId>{22838BEF-8BB2-4498-84A7-C5851F593DF1}</a:tableStyleId>
              </a:tblPr>
              <a:tblGrid>
                <a:gridCol w="1086936">
                  <a:extLst>
                    <a:ext uri="{9D8B030D-6E8A-4147-A177-3AD203B41FA5}">
                      <a16:colId xmlns:a16="http://schemas.microsoft.com/office/drawing/2014/main" val="1016874490"/>
                    </a:ext>
                  </a:extLst>
                </a:gridCol>
                <a:gridCol w="1086936">
                  <a:extLst>
                    <a:ext uri="{9D8B030D-6E8A-4147-A177-3AD203B41FA5}">
                      <a16:colId xmlns:a16="http://schemas.microsoft.com/office/drawing/2014/main" val="598994512"/>
                    </a:ext>
                  </a:extLst>
                </a:gridCol>
                <a:gridCol w="1086936">
                  <a:extLst>
                    <a:ext uri="{9D8B030D-6E8A-4147-A177-3AD203B41FA5}">
                      <a16:colId xmlns:a16="http://schemas.microsoft.com/office/drawing/2014/main" val="3511237324"/>
                    </a:ext>
                  </a:extLst>
                </a:gridCol>
                <a:gridCol w="1086936">
                  <a:extLst>
                    <a:ext uri="{9D8B030D-6E8A-4147-A177-3AD203B41FA5}">
                      <a16:colId xmlns:a16="http://schemas.microsoft.com/office/drawing/2014/main" val="3649176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속성</a:t>
                      </a:r>
                      <a:r>
                        <a:rPr lang="en-US" altLang="ko-KR" sz="1600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/</a:t>
                      </a:r>
                      <a:r>
                        <a:rPr lang="ko-KR" altLang="en-US" sz="1600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메뉴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메뉴 </a:t>
                      </a:r>
                      <a:r>
                        <a:rPr lang="en-US" altLang="ko-KR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배달의민족 을지로체 TTF" panose="020B0600000101010101" pitchFamily="50" charset="-127"/>
                        <a:ea typeface="배달의민족 을지로체 TTF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메뉴 </a:t>
                      </a:r>
                      <a:r>
                        <a:rPr lang="en-US" altLang="ko-KR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배달의민족 을지로체 TTF" panose="020B0600000101010101" pitchFamily="50" charset="-127"/>
                        <a:ea typeface="배달의민족 을지로체 TTF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메뉴 </a:t>
                      </a:r>
                      <a:r>
                        <a:rPr lang="en-US" altLang="ko-KR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배달의민족 을지로체 TTF" panose="020B0600000101010101" pitchFamily="50" charset="-127"/>
                        <a:ea typeface="배달의민족 을지로체 TTF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011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속성 </a:t>
                      </a:r>
                      <a:r>
                        <a:rPr lang="en-US" altLang="ko-KR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배달의민족 을지로체 TTF" panose="020B0600000101010101" pitchFamily="50" charset="-127"/>
                        <a:ea typeface="배달의민족 을지로체 TTF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배달의민족 을지로체 TTF" panose="020B0600000101010101" pitchFamily="50" charset="-127"/>
                        <a:ea typeface="배달의민족 을지로체 TTF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배달의민족 을지로체 TTF" panose="020B0600000101010101" pitchFamily="50" charset="-127"/>
                        <a:ea typeface="배달의민족 을지로체 TTF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배달의민족 을지로체 TTF" panose="020B0600000101010101" pitchFamily="50" charset="-127"/>
                        <a:ea typeface="배달의민족 을지로체 TTF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168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속성 </a:t>
                      </a:r>
                      <a:r>
                        <a:rPr lang="en-US" altLang="ko-KR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배달의민족 을지로체 TTF" panose="020B0600000101010101" pitchFamily="50" charset="-127"/>
                        <a:ea typeface="배달의민족 을지로체 TTF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배달의민족 을지로체 TTF" panose="020B0600000101010101" pitchFamily="50" charset="-127"/>
                        <a:ea typeface="배달의민족 을지로체 TTF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0</a:t>
                      </a:r>
                      <a:endParaRPr lang="ko-KR" altLang="en-US" dirty="0">
                        <a:latin typeface="배달의민족 을지로체 TTF" panose="020B0600000101010101" pitchFamily="50" charset="-127"/>
                        <a:ea typeface="배달의민족 을지로체 TTF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0</a:t>
                      </a:r>
                      <a:endParaRPr lang="ko-KR" altLang="en-US" dirty="0">
                        <a:latin typeface="배달의민족 을지로체 TTF" panose="020B0600000101010101" pitchFamily="50" charset="-127"/>
                        <a:ea typeface="배달의민족 을지로체 TTF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811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속성 </a:t>
                      </a:r>
                      <a:r>
                        <a:rPr lang="en-US" altLang="ko-KR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배달의민족 을지로체 TTF" panose="020B0600000101010101" pitchFamily="50" charset="-127"/>
                        <a:ea typeface="배달의민족 을지로체 TTF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배달의민족 을지로체 TTF" panose="020B0600000101010101" pitchFamily="50" charset="-127"/>
                        <a:ea typeface="배달의민족 을지로체 TTF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배달의민족 을지로체 TTF" panose="020B0600000101010101" pitchFamily="50" charset="-127"/>
                        <a:ea typeface="배달의민족 을지로체 TTF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0</a:t>
                      </a:r>
                      <a:endParaRPr lang="ko-KR" altLang="en-US" dirty="0">
                        <a:latin typeface="배달의민족 을지로체 TTF" panose="020B0600000101010101" pitchFamily="50" charset="-127"/>
                        <a:ea typeface="배달의민족 을지로체 TTF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407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속성 </a:t>
                      </a:r>
                      <a:r>
                        <a:rPr lang="en-US" altLang="ko-KR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배달의민족 을지로체 TTF" panose="020B0600000101010101" pitchFamily="50" charset="-127"/>
                        <a:ea typeface="배달의민족 을지로체 TTF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0</a:t>
                      </a:r>
                      <a:endParaRPr lang="ko-KR" altLang="en-US" dirty="0">
                        <a:latin typeface="배달의민족 을지로체 TTF" panose="020B0600000101010101" pitchFamily="50" charset="-127"/>
                        <a:ea typeface="배달의민족 을지로체 TTF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0</a:t>
                      </a:r>
                      <a:endParaRPr lang="ko-KR" altLang="en-US" dirty="0">
                        <a:latin typeface="배달의민족 을지로체 TTF" panose="020B0600000101010101" pitchFamily="50" charset="-127"/>
                        <a:ea typeface="배달의민족 을지로체 TTF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배달의민족 을지로체 TTF" panose="020B0600000101010101" pitchFamily="50" charset="-127"/>
                        <a:ea typeface="배달의민족 을지로체 TTF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397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1419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7AD1D16-581F-4881-B336-47E36D5D735B}"/>
              </a:ext>
            </a:extLst>
          </p:cNvPr>
          <p:cNvSpPr/>
          <p:nvPr/>
        </p:nvSpPr>
        <p:spPr>
          <a:xfrm>
            <a:off x="0" y="0"/>
            <a:ext cx="12192000" cy="1287262"/>
          </a:xfrm>
          <a:prstGeom prst="rect">
            <a:avLst/>
          </a:prstGeom>
          <a:solidFill>
            <a:srgbClr val="2AC1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알고리즘 순서도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BD2C531-B3CB-4923-BB24-E6D12DBD770A}"/>
              </a:ext>
            </a:extLst>
          </p:cNvPr>
          <p:cNvSpPr/>
          <p:nvPr/>
        </p:nvSpPr>
        <p:spPr>
          <a:xfrm>
            <a:off x="0" y="1051142"/>
            <a:ext cx="12192000" cy="1287262"/>
          </a:xfrm>
          <a:prstGeom prst="rect">
            <a:avLst/>
          </a:prstGeom>
          <a:solidFill>
            <a:srgbClr val="2AC1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- </a:t>
            </a:r>
            <a:r>
              <a:rPr lang="ko-KR" altLang="en-US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데이터 </a:t>
            </a:r>
            <a:r>
              <a:rPr lang="ko-KR" altLang="en-US" sz="4000" dirty="0" err="1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전처리</a:t>
            </a:r>
            <a:r>
              <a:rPr lang="en-US" altLang="ko-KR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_</a:t>
            </a:r>
            <a:r>
              <a:rPr lang="ko-KR" altLang="en-US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유저 데이터 처리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58833E-F140-41F3-BB4D-011D5A6FBDA6}"/>
              </a:ext>
            </a:extLst>
          </p:cNvPr>
          <p:cNvSpPr txBox="1"/>
          <p:nvPr/>
        </p:nvSpPr>
        <p:spPr>
          <a:xfrm>
            <a:off x="785200" y="5644709"/>
            <a:ext cx="832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이용 가게 분포도에서 기울기 값이 커질 수록 매니아</a:t>
            </a:r>
            <a:r>
              <a:rPr lang="en-US" altLang="ko-KR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 / 0</a:t>
            </a:r>
            <a:r>
              <a:rPr lang="ko-KR" altLang="en-US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에 가까울 수록 모험가로 분류한다</a:t>
            </a:r>
            <a:r>
              <a:rPr lang="en-US" altLang="ko-KR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.</a:t>
            </a:r>
            <a:endParaRPr lang="ko-KR" altLang="en-US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993849C-48FF-47BB-BF18-690DAF4A0DAF}"/>
              </a:ext>
            </a:extLst>
          </p:cNvPr>
          <p:cNvSpPr txBox="1"/>
          <p:nvPr/>
        </p:nvSpPr>
        <p:spPr>
          <a:xfrm>
            <a:off x="785200" y="2542347"/>
            <a:ext cx="7116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테그값</a:t>
            </a:r>
            <a:r>
              <a:rPr lang="ko-KR" altLang="en-US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 설정 이후 가게 가중치 순서도에 따라 유저의 성향을 </a:t>
            </a:r>
            <a:r>
              <a:rPr lang="en-US" altLang="ko-KR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2</a:t>
            </a:r>
            <a:r>
              <a:rPr lang="ko-KR" altLang="en-US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가지로 분류한다</a:t>
            </a:r>
            <a:r>
              <a:rPr lang="en-US" altLang="ko-KR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.</a:t>
            </a: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C06453B3-A18F-4DF4-8A12-E0ECFCE473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639139"/>
              </p:ext>
            </p:extLst>
          </p:nvPr>
        </p:nvGraphicFramePr>
        <p:xfrm>
          <a:off x="1485425" y="3457854"/>
          <a:ext cx="2876328" cy="1854200"/>
        </p:xfrm>
        <a:graphic>
          <a:graphicData uri="http://schemas.openxmlformats.org/drawingml/2006/table">
            <a:tbl>
              <a:tblPr firstRow="1">
                <a:tableStyleId>{22838BEF-8BB2-4498-84A7-C5851F593DF1}</a:tableStyleId>
              </a:tblPr>
              <a:tblGrid>
                <a:gridCol w="958776">
                  <a:extLst>
                    <a:ext uri="{9D8B030D-6E8A-4147-A177-3AD203B41FA5}">
                      <a16:colId xmlns:a16="http://schemas.microsoft.com/office/drawing/2014/main" val="1016874490"/>
                    </a:ext>
                  </a:extLst>
                </a:gridCol>
                <a:gridCol w="958776">
                  <a:extLst>
                    <a:ext uri="{9D8B030D-6E8A-4147-A177-3AD203B41FA5}">
                      <a16:colId xmlns:a16="http://schemas.microsoft.com/office/drawing/2014/main" val="598994512"/>
                    </a:ext>
                  </a:extLst>
                </a:gridCol>
                <a:gridCol w="958776">
                  <a:extLst>
                    <a:ext uri="{9D8B030D-6E8A-4147-A177-3AD203B41FA5}">
                      <a16:colId xmlns:a16="http://schemas.microsoft.com/office/drawing/2014/main" val="1239317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배달의민족 을지로체 TTF" panose="020B0600000101010101" pitchFamily="50" charset="-127"/>
                        <a:ea typeface="배달의민족 을지로체 TTF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이용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가중치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011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가게 </a:t>
                      </a:r>
                      <a:r>
                        <a:rPr lang="en-US" altLang="ko-KR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배달의민족 을지로체 TTF" panose="020B0600000101010101" pitchFamily="50" charset="-127"/>
                        <a:ea typeface="배달의민족 을지로체 TTF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7</a:t>
                      </a:r>
                      <a:endParaRPr lang="ko-KR" altLang="en-US" dirty="0">
                        <a:latin typeface="배달의민족 을지로체 TTF" panose="020B0600000101010101" pitchFamily="50" charset="-127"/>
                        <a:ea typeface="배달의민족 을지로체 TTF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7/11</a:t>
                      </a:r>
                      <a:endParaRPr lang="ko-KR" altLang="en-US" dirty="0">
                        <a:latin typeface="배달의민족 을지로체 TTF" panose="020B0600000101010101" pitchFamily="50" charset="-127"/>
                        <a:ea typeface="배달의민족 을지로체 TTF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168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가게 </a:t>
                      </a:r>
                      <a:r>
                        <a:rPr lang="en-US" altLang="ko-KR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배달의민족 을지로체 TTF" panose="020B0600000101010101" pitchFamily="50" charset="-127"/>
                        <a:ea typeface="배달의민족 을지로체 TTF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0</a:t>
                      </a:r>
                      <a:endParaRPr lang="ko-KR" altLang="en-US" dirty="0">
                        <a:latin typeface="배달의민족 을지로체 TTF" panose="020B0600000101010101" pitchFamily="50" charset="-127"/>
                        <a:ea typeface="배달의민족 을지로체 TTF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0/11</a:t>
                      </a:r>
                      <a:endParaRPr lang="ko-KR" altLang="en-US" dirty="0">
                        <a:latin typeface="배달의민족 을지로체 TTF" panose="020B0600000101010101" pitchFamily="50" charset="-127"/>
                        <a:ea typeface="배달의민족 을지로체 TTF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811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가게 </a:t>
                      </a:r>
                      <a:r>
                        <a:rPr lang="en-US" altLang="ko-KR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배달의민족 을지로체 TTF" panose="020B0600000101010101" pitchFamily="50" charset="-127"/>
                        <a:ea typeface="배달의민족 을지로체 TTF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배달의민족 을지로체 TTF" panose="020B0600000101010101" pitchFamily="50" charset="-127"/>
                        <a:ea typeface="배달의민족 을지로체 TTF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3/11</a:t>
                      </a:r>
                      <a:endParaRPr lang="ko-KR" altLang="en-US" dirty="0">
                        <a:latin typeface="배달의민족 을지로체 TTF" panose="020B0600000101010101" pitchFamily="50" charset="-127"/>
                        <a:ea typeface="배달의민족 을지로체 TTF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407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가게 </a:t>
                      </a:r>
                      <a:r>
                        <a:rPr lang="en-US" altLang="ko-KR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배달의민족 을지로체 TTF" panose="020B0600000101010101" pitchFamily="50" charset="-127"/>
                        <a:ea typeface="배달의민족 을지로체 TTF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배달의민족 을지로체 TTF" panose="020B0600000101010101" pitchFamily="50" charset="-127"/>
                        <a:ea typeface="배달의민족 을지로체 TTF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1/11</a:t>
                      </a:r>
                      <a:endParaRPr lang="ko-KR" altLang="en-US" dirty="0">
                        <a:latin typeface="배달의민족 을지로체 TTF" panose="020B0600000101010101" pitchFamily="50" charset="-127"/>
                        <a:ea typeface="배달의민족 을지로체 TTF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397589"/>
                  </a:ext>
                </a:extLst>
              </a:tr>
            </a:tbl>
          </a:graphicData>
        </a:graphic>
      </p:graphicFrame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33BA1DFC-2C70-4AED-8648-7DC032E7A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236078"/>
              </p:ext>
            </p:extLst>
          </p:nvPr>
        </p:nvGraphicFramePr>
        <p:xfrm>
          <a:off x="6463087" y="3429000"/>
          <a:ext cx="2876328" cy="1854200"/>
        </p:xfrm>
        <a:graphic>
          <a:graphicData uri="http://schemas.openxmlformats.org/drawingml/2006/table">
            <a:tbl>
              <a:tblPr firstRow="1">
                <a:tableStyleId>{22838BEF-8BB2-4498-84A7-C5851F593DF1}</a:tableStyleId>
              </a:tblPr>
              <a:tblGrid>
                <a:gridCol w="958776">
                  <a:extLst>
                    <a:ext uri="{9D8B030D-6E8A-4147-A177-3AD203B41FA5}">
                      <a16:colId xmlns:a16="http://schemas.microsoft.com/office/drawing/2014/main" val="1016874490"/>
                    </a:ext>
                  </a:extLst>
                </a:gridCol>
                <a:gridCol w="958776">
                  <a:extLst>
                    <a:ext uri="{9D8B030D-6E8A-4147-A177-3AD203B41FA5}">
                      <a16:colId xmlns:a16="http://schemas.microsoft.com/office/drawing/2014/main" val="598994512"/>
                    </a:ext>
                  </a:extLst>
                </a:gridCol>
                <a:gridCol w="958776">
                  <a:extLst>
                    <a:ext uri="{9D8B030D-6E8A-4147-A177-3AD203B41FA5}">
                      <a16:colId xmlns:a16="http://schemas.microsoft.com/office/drawing/2014/main" val="1239317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배달의민족 을지로체 TTF" panose="020B0600000101010101" pitchFamily="50" charset="-127"/>
                        <a:ea typeface="배달의민족 을지로체 TTF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이용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가중치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011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가게 </a:t>
                      </a:r>
                      <a:r>
                        <a:rPr lang="en-US" altLang="ko-KR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배달의민족 을지로체 TTF" panose="020B0600000101010101" pitchFamily="50" charset="-127"/>
                        <a:ea typeface="배달의민족 을지로체 TTF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배달의민족 을지로체 TTF" panose="020B0600000101010101" pitchFamily="50" charset="-127"/>
                        <a:ea typeface="배달의민족 을지로체 TTF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2/4</a:t>
                      </a:r>
                      <a:endParaRPr lang="ko-KR" altLang="en-US" dirty="0">
                        <a:latin typeface="배달의민족 을지로체 TTF" panose="020B0600000101010101" pitchFamily="50" charset="-127"/>
                        <a:ea typeface="배달의민족 을지로체 TTF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168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가게 </a:t>
                      </a:r>
                      <a:r>
                        <a:rPr lang="en-US" altLang="ko-KR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배달의민족 을지로체 TTF" panose="020B0600000101010101" pitchFamily="50" charset="-127"/>
                        <a:ea typeface="배달의민족 을지로체 TTF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배달의민족 을지로체 TTF" panose="020B0600000101010101" pitchFamily="50" charset="-127"/>
                        <a:ea typeface="배달의민족 을지로체 TTF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1/4</a:t>
                      </a:r>
                      <a:endParaRPr lang="ko-KR" altLang="en-US" dirty="0">
                        <a:latin typeface="배달의민족 을지로체 TTF" panose="020B0600000101010101" pitchFamily="50" charset="-127"/>
                        <a:ea typeface="배달의민족 을지로체 TTF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811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가게 </a:t>
                      </a:r>
                      <a:r>
                        <a:rPr lang="en-US" altLang="ko-KR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배달의민족 을지로체 TTF" panose="020B0600000101010101" pitchFamily="50" charset="-127"/>
                        <a:ea typeface="배달의민족 을지로체 TTF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0</a:t>
                      </a:r>
                      <a:endParaRPr lang="ko-KR" altLang="en-US" dirty="0">
                        <a:latin typeface="배달의민족 을지로체 TTF" panose="020B0600000101010101" pitchFamily="50" charset="-127"/>
                        <a:ea typeface="배달의민족 을지로체 TTF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0/4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407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가게 </a:t>
                      </a:r>
                      <a:r>
                        <a:rPr lang="en-US" altLang="ko-KR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배달의민족 을지로체 TTF" panose="020B0600000101010101" pitchFamily="50" charset="-127"/>
                        <a:ea typeface="배달의민족 을지로체 TTF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배달의민족 을지로체 TTF" panose="020B0600000101010101" pitchFamily="50" charset="-127"/>
                        <a:ea typeface="배달의민족 을지로체 TTF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1/4</a:t>
                      </a:r>
                      <a:endParaRPr lang="ko-KR" altLang="en-US" dirty="0">
                        <a:latin typeface="배달의민족 을지로체 TTF" panose="020B0600000101010101" pitchFamily="50" charset="-127"/>
                        <a:ea typeface="배달의민족 을지로체 TTF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39758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9F75DBC-D483-40A3-BC14-7433828BCDBD}"/>
              </a:ext>
            </a:extLst>
          </p:cNvPr>
          <p:cNvSpPr txBox="1"/>
          <p:nvPr/>
        </p:nvSpPr>
        <p:spPr>
          <a:xfrm>
            <a:off x="2646085" y="3020214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유저 </a:t>
            </a:r>
            <a:r>
              <a:rPr lang="en-US" altLang="ko-KR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A</a:t>
            </a:r>
            <a:endParaRPr lang="ko-KR" altLang="en-US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00CF7-D48C-49B4-A108-2A9604437CCF}"/>
              </a:ext>
            </a:extLst>
          </p:cNvPr>
          <p:cNvSpPr txBox="1"/>
          <p:nvPr/>
        </p:nvSpPr>
        <p:spPr>
          <a:xfrm>
            <a:off x="7506751" y="2967861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유저 </a:t>
            </a:r>
            <a:r>
              <a:rPr lang="en-US" altLang="ko-KR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B</a:t>
            </a:r>
            <a:endParaRPr lang="ko-KR" altLang="en-US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323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7AD1D16-581F-4881-B336-47E36D5D735B}"/>
              </a:ext>
            </a:extLst>
          </p:cNvPr>
          <p:cNvSpPr/>
          <p:nvPr/>
        </p:nvSpPr>
        <p:spPr>
          <a:xfrm>
            <a:off x="0" y="0"/>
            <a:ext cx="12192000" cy="1287262"/>
          </a:xfrm>
          <a:prstGeom prst="rect">
            <a:avLst/>
          </a:prstGeom>
          <a:solidFill>
            <a:srgbClr val="2AC1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알고리즘 순서도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BD2C531-B3CB-4923-BB24-E6D12DBD770A}"/>
              </a:ext>
            </a:extLst>
          </p:cNvPr>
          <p:cNvSpPr/>
          <p:nvPr/>
        </p:nvSpPr>
        <p:spPr>
          <a:xfrm>
            <a:off x="0" y="1051142"/>
            <a:ext cx="12192000" cy="1287262"/>
          </a:xfrm>
          <a:prstGeom prst="rect">
            <a:avLst/>
          </a:prstGeom>
          <a:solidFill>
            <a:srgbClr val="2AC1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- </a:t>
            </a:r>
            <a:r>
              <a:rPr lang="ko-KR" altLang="en-US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예측 모델</a:t>
            </a:r>
            <a:r>
              <a:rPr lang="en-US" altLang="ko-KR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_CF(</a:t>
            </a:r>
            <a:r>
              <a:rPr lang="ko-KR" altLang="en-US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협업 필터링</a:t>
            </a:r>
            <a:r>
              <a:rPr lang="en-US" altLang="ko-KR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) </a:t>
            </a:r>
            <a:r>
              <a:rPr lang="ko-KR" altLang="en-US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기반 추천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993849C-48FF-47BB-BF18-690DAF4A0DAF}"/>
              </a:ext>
            </a:extLst>
          </p:cNvPr>
          <p:cNvSpPr txBox="1"/>
          <p:nvPr/>
        </p:nvSpPr>
        <p:spPr>
          <a:xfrm>
            <a:off x="1550444" y="5806858"/>
            <a:ext cx="69830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X</a:t>
            </a:r>
            <a:r>
              <a:rPr lang="ko-KR" altLang="en-US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축</a:t>
            </a:r>
            <a:r>
              <a:rPr lang="en-US" altLang="ko-KR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(</a:t>
            </a:r>
            <a:r>
              <a:rPr lang="ko-KR" altLang="en-US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속성값</a:t>
            </a:r>
            <a:r>
              <a:rPr lang="en-US" altLang="ko-KR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), y</a:t>
            </a:r>
            <a:r>
              <a:rPr lang="ko-KR" altLang="en-US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축</a:t>
            </a:r>
            <a:r>
              <a:rPr lang="en-US" altLang="ko-KR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(</a:t>
            </a:r>
            <a:r>
              <a:rPr lang="ko-KR" altLang="en-US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메뉴</a:t>
            </a:r>
            <a:r>
              <a:rPr lang="en-US" altLang="ko-KR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), z</a:t>
            </a:r>
            <a:r>
              <a:rPr lang="ko-KR" altLang="en-US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축</a:t>
            </a:r>
            <a:r>
              <a:rPr lang="en-US" altLang="ko-KR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(</a:t>
            </a:r>
            <a:r>
              <a:rPr lang="ko-KR" altLang="en-US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가중치</a:t>
            </a:r>
            <a:r>
              <a:rPr lang="en-US" altLang="ko-KR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)</a:t>
            </a:r>
            <a:r>
              <a:rPr lang="ko-KR" altLang="en-US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로 </a:t>
            </a:r>
            <a:r>
              <a:rPr lang="en-US" altLang="ko-KR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3</a:t>
            </a:r>
            <a:r>
              <a:rPr lang="ko-KR" altLang="en-US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차원 그래프를 그려 군집화를 한다</a:t>
            </a:r>
            <a:r>
              <a:rPr lang="en-US" altLang="ko-KR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차원 축소를 통해 그룹화를 한다</a:t>
            </a:r>
            <a:r>
              <a:rPr lang="en-US" altLang="ko-KR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비슷한 특성의 메뉴를 가진 다른 유저의 가게와 메뉴를 추천 받는다</a:t>
            </a:r>
            <a:r>
              <a:rPr lang="en-US" altLang="ko-KR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.</a:t>
            </a:r>
          </a:p>
        </p:txBody>
      </p:sp>
      <p:pic>
        <p:nvPicPr>
          <p:cNvPr id="2050" name="Picture 2" descr="현실감각 0% :: isodata 클러스터링 알고리즘 완성">
            <a:extLst>
              <a:ext uri="{FF2B5EF4-FFF2-40B4-BE49-F238E27FC236}">
                <a16:creationId xmlns:a16="http://schemas.microsoft.com/office/drawing/2014/main" id="{38769920-8197-4657-8B88-1C9B38D69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65" y="2338404"/>
            <a:ext cx="4179720" cy="312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xwMOOC 기계학습">
            <a:extLst>
              <a:ext uri="{FF2B5EF4-FFF2-40B4-BE49-F238E27FC236}">
                <a16:creationId xmlns:a16="http://schemas.microsoft.com/office/drawing/2014/main" id="{A6ADE32A-03C1-491D-813F-F3D53CA46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654" y="2711195"/>
            <a:ext cx="3812020" cy="272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109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7AD1D16-581F-4881-B336-47E36D5D735B}"/>
              </a:ext>
            </a:extLst>
          </p:cNvPr>
          <p:cNvSpPr/>
          <p:nvPr/>
        </p:nvSpPr>
        <p:spPr>
          <a:xfrm>
            <a:off x="0" y="0"/>
            <a:ext cx="12192000" cy="1287262"/>
          </a:xfrm>
          <a:prstGeom prst="rect">
            <a:avLst/>
          </a:prstGeom>
          <a:solidFill>
            <a:srgbClr val="2AC1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알고리즘 순서도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BD2C531-B3CB-4923-BB24-E6D12DBD770A}"/>
              </a:ext>
            </a:extLst>
          </p:cNvPr>
          <p:cNvSpPr/>
          <p:nvPr/>
        </p:nvSpPr>
        <p:spPr>
          <a:xfrm>
            <a:off x="0" y="1051142"/>
            <a:ext cx="12192000" cy="1287262"/>
          </a:xfrm>
          <a:prstGeom prst="rect">
            <a:avLst/>
          </a:prstGeom>
          <a:solidFill>
            <a:srgbClr val="2AC1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- </a:t>
            </a:r>
            <a:r>
              <a:rPr lang="ko-KR" altLang="en-US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예측 모델</a:t>
            </a:r>
            <a:r>
              <a:rPr lang="en-US" altLang="ko-KR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_CBF(</a:t>
            </a:r>
            <a:r>
              <a:rPr lang="ko-KR" altLang="en-US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컨텐츠 필터링</a:t>
            </a:r>
            <a:r>
              <a:rPr lang="en-US" altLang="ko-KR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) </a:t>
            </a:r>
            <a:r>
              <a:rPr lang="ko-KR" altLang="en-US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기반 추천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993849C-48FF-47BB-BF18-690DAF4A0DAF}"/>
              </a:ext>
            </a:extLst>
          </p:cNvPr>
          <p:cNvSpPr txBox="1"/>
          <p:nvPr/>
        </p:nvSpPr>
        <p:spPr>
          <a:xfrm>
            <a:off x="1117310" y="5614354"/>
            <a:ext cx="69830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X</a:t>
            </a:r>
            <a:r>
              <a:rPr lang="ko-KR" altLang="en-US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축</a:t>
            </a:r>
            <a:r>
              <a:rPr lang="en-US" altLang="ko-KR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(</a:t>
            </a:r>
            <a:r>
              <a:rPr lang="ko-KR" altLang="en-US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속성값</a:t>
            </a:r>
            <a:r>
              <a:rPr lang="en-US" altLang="ko-KR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), y</a:t>
            </a:r>
            <a:r>
              <a:rPr lang="ko-KR" altLang="en-US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축</a:t>
            </a:r>
            <a:r>
              <a:rPr lang="en-US" altLang="ko-KR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(</a:t>
            </a:r>
            <a:r>
              <a:rPr lang="ko-KR" altLang="en-US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메뉴</a:t>
            </a:r>
            <a:r>
              <a:rPr lang="en-US" altLang="ko-KR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), z</a:t>
            </a:r>
            <a:r>
              <a:rPr lang="ko-KR" altLang="en-US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축</a:t>
            </a:r>
            <a:r>
              <a:rPr lang="en-US" altLang="ko-KR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(</a:t>
            </a:r>
            <a:r>
              <a:rPr lang="ko-KR" altLang="en-US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가중치</a:t>
            </a:r>
            <a:r>
              <a:rPr lang="en-US" altLang="ko-KR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)</a:t>
            </a:r>
            <a:r>
              <a:rPr lang="ko-KR" altLang="en-US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로 </a:t>
            </a:r>
            <a:r>
              <a:rPr lang="en-US" altLang="ko-KR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3</a:t>
            </a:r>
            <a:r>
              <a:rPr lang="ko-KR" altLang="en-US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차원 그래프를 그려 군집화를 한다</a:t>
            </a:r>
            <a:r>
              <a:rPr lang="en-US" altLang="ko-KR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차원 축소를 통해 그룹화를 한다</a:t>
            </a:r>
            <a:r>
              <a:rPr lang="en-US" altLang="ko-KR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비슷한 특성의 메뉴를 가진 다른 유저의 가게와 메뉴를 추천 받는다</a:t>
            </a:r>
            <a:r>
              <a:rPr lang="en-US" altLang="ko-KR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.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E790C4C-7804-4C88-BA78-97314B0CC5C7}"/>
              </a:ext>
            </a:extLst>
          </p:cNvPr>
          <p:cNvSpPr/>
          <p:nvPr/>
        </p:nvSpPr>
        <p:spPr>
          <a:xfrm>
            <a:off x="265864" y="3303116"/>
            <a:ext cx="1459831" cy="479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메뉴</a:t>
            </a:r>
            <a:endParaRPr lang="ko-KR" altLang="en-US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9B79E40-093E-4481-B0E3-82ABAA872DF4}"/>
              </a:ext>
            </a:extLst>
          </p:cNvPr>
          <p:cNvSpPr/>
          <p:nvPr/>
        </p:nvSpPr>
        <p:spPr>
          <a:xfrm>
            <a:off x="1848894" y="3303116"/>
            <a:ext cx="1459831" cy="479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속성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40AB3A6-F092-49CE-9960-6F997D0D90C1}"/>
              </a:ext>
            </a:extLst>
          </p:cNvPr>
          <p:cNvSpPr/>
          <p:nvPr/>
        </p:nvSpPr>
        <p:spPr>
          <a:xfrm>
            <a:off x="265864" y="3931708"/>
            <a:ext cx="1459831" cy="3009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메뉴 </a:t>
            </a:r>
            <a:r>
              <a:rPr lang="en-US" altLang="ko-KR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1 : w_1</a:t>
            </a:r>
            <a:endParaRPr lang="ko-KR" altLang="en-US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0B55A88-556F-410E-858A-8C43C65DBB29}"/>
              </a:ext>
            </a:extLst>
          </p:cNvPr>
          <p:cNvSpPr/>
          <p:nvPr/>
        </p:nvSpPr>
        <p:spPr>
          <a:xfrm>
            <a:off x="265864" y="4380031"/>
            <a:ext cx="1459831" cy="3009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메뉴 </a:t>
            </a:r>
            <a:r>
              <a:rPr lang="en-US" altLang="ko-KR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2 : w_2</a:t>
            </a:r>
            <a:endParaRPr lang="ko-KR" altLang="en-US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A0087A0-5CC4-41C2-8966-B8D4747A3D45}"/>
              </a:ext>
            </a:extLst>
          </p:cNvPr>
          <p:cNvSpPr/>
          <p:nvPr/>
        </p:nvSpPr>
        <p:spPr>
          <a:xfrm>
            <a:off x="265864" y="4828354"/>
            <a:ext cx="1459831" cy="3009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메뉴 </a:t>
            </a:r>
            <a:r>
              <a:rPr lang="en-US" altLang="ko-KR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3 : w_3</a:t>
            </a:r>
            <a:endParaRPr lang="ko-KR" altLang="en-US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33F90EE-6085-4BE6-B956-A9D72B9F6C5F}"/>
              </a:ext>
            </a:extLst>
          </p:cNvPr>
          <p:cNvSpPr/>
          <p:nvPr/>
        </p:nvSpPr>
        <p:spPr>
          <a:xfrm>
            <a:off x="1848894" y="3931708"/>
            <a:ext cx="1459831" cy="3009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속성 </a:t>
            </a:r>
            <a:r>
              <a:rPr lang="en-US" altLang="ko-KR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1 : w_1</a:t>
            </a:r>
            <a:endParaRPr lang="ko-KR" altLang="en-US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524A677-E54E-4C4E-BCB2-D0CB8D78F9C3}"/>
              </a:ext>
            </a:extLst>
          </p:cNvPr>
          <p:cNvSpPr/>
          <p:nvPr/>
        </p:nvSpPr>
        <p:spPr>
          <a:xfrm>
            <a:off x="1848894" y="4380031"/>
            <a:ext cx="1459831" cy="3009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속성 </a:t>
            </a:r>
            <a:r>
              <a:rPr lang="en-US" altLang="ko-KR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2 : w_2</a:t>
            </a:r>
            <a:endParaRPr lang="ko-KR" altLang="en-US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7B35B2C-3E50-4E73-861A-ACCC83DC418E}"/>
              </a:ext>
            </a:extLst>
          </p:cNvPr>
          <p:cNvSpPr/>
          <p:nvPr/>
        </p:nvSpPr>
        <p:spPr>
          <a:xfrm>
            <a:off x="1848894" y="4828354"/>
            <a:ext cx="1459831" cy="3009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속성 </a:t>
            </a:r>
            <a:r>
              <a:rPr lang="en-US" altLang="ko-KR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3 : w_3</a:t>
            </a:r>
            <a:endParaRPr lang="ko-KR" altLang="en-US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716FC89-80DB-4A0A-91E6-23F6CF8CDD69}"/>
              </a:ext>
            </a:extLst>
          </p:cNvPr>
          <p:cNvSpPr/>
          <p:nvPr/>
        </p:nvSpPr>
        <p:spPr>
          <a:xfrm>
            <a:off x="265864" y="2734944"/>
            <a:ext cx="3042861" cy="512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유저 </a:t>
            </a:r>
            <a:r>
              <a:rPr lang="en-US" altLang="ko-KR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1</a:t>
            </a:r>
            <a:endParaRPr lang="ko-KR" altLang="en-US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graphicFrame>
        <p:nvGraphicFramePr>
          <p:cNvPr id="16" name="표 4">
            <a:extLst>
              <a:ext uri="{FF2B5EF4-FFF2-40B4-BE49-F238E27FC236}">
                <a16:creationId xmlns:a16="http://schemas.microsoft.com/office/drawing/2014/main" id="{DF8CBD49-7EA1-4674-A469-C5123C4FD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705927"/>
              </p:ext>
            </p:extLst>
          </p:nvPr>
        </p:nvGraphicFramePr>
        <p:xfrm>
          <a:off x="3431924" y="2795665"/>
          <a:ext cx="4132708" cy="2305908"/>
        </p:xfrm>
        <a:graphic>
          <a:graphicData uri="http://schemas.openxmlformats.org/drawingml/2006/table">
            <a:tbl>
              <a:tblPr firstRow="1">
                <a:tableStyleId>{22838BEF-8BB2-4498-84A7-C5851F593DF1}</a:tableStyleId>
              </a:tblPr>
              <a:tblGrid>
                <a:gridCol w="1033177">
                  <a:extLst>
                    <a:ext uri="{9D8B030D-6E8A-4147-A177-3AD203B41FA5}">
                      <a16:colId xmlns:a16="http://schemas.microsoft.com/office/drawing/2014/main" val="1016874490"/>
                    </a:ext>
                  </a:extLst>
                </a:gridCol>
                <a:gridCol w="1033177">
                  <a:extLst>
                    <a:ext uri="{9D8B030D-6E8A-4147-A177-3AD203B41FA5}">
                      <a16:colId xmlns:a16="http://schemas.microsoft.com/office/drawing/2014/main" val="598994512"/>
                    </a:ext>
                  </a:extLst>
                </a:gridCol>
                <a:gridCol w="1033177">
                  <a:extLst>
                    <a:ext uri="{9D8B030D-6E8A-4147-A177-3AD203B41FA5}">
                      <a16:colId xmlns:a16="http://schemas.microsoft.com/office/drawing/2014/main" val="3511237324"/>
                    </a:ext>
                  </a:extLst>
                </a:gridCol>
                <a:gridCol w="1033177">
                  <a:extLst>
                    <a:ext uri="{9D8B030D-6E8A-4147-A177-3AD203B41FA5}">
                      <a16:colId xmlns:a16="http://schemas.microsoft.com/office/drawing/2014/main" val="3649176687"/>
                    </a:ext>
                  </a:extLst>
                </a:gridCol>
              </a:tblGrid>
              <a:tr h="5764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속성</a:t>
                      </a:r>
                      <a:r>
                        <a:rPr lang="en-US" altLang="ko-KR" sz="1600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/</a:t>
                      </a:r>
                      <a:r>
                        <a:rPr lang="ko-KR" altLang="en-US" sz="1600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메뉴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메뉴 </a:t>
                      </a:r>
                      <a:r>
                        <a:rPr lang="en-US" altLang="ko-KR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배달의민족 을지로체 TTF" panose="020B0600000101010101" pitchFamily="50" charset="-127"/>
                        <a:ea typeface="배달의민족 을지로체 TTF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메뉴 </a:t>
                      </a:r>
                      <a:r>
                        <a:rPr lang="en-US" altLang="ko-KR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배달의민족 을지로체 TTF" panose="020B0600000101010101" pitchFamily="50" charset="-127"/>
                        <a:ea typeface="배달의민족 을지로체 TTF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메뉴 </a:t>
                      </a:r>
                      <a:r>
                        <a:rPr lang="en-US" altLang="ko-KR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배달의민족 을지로체 TTF" panose="020B0600000101010101" pitchFamily="50" charset="-127"/>
                        <a:ea typeface="배달의민족 을지로체 TTF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011898"/>
                  </a:ext>
                </a:extLst>
              </a:tr>
              <a:tr h="5764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속성 </a:t>
                      </a:r>
                      <a:r>
                        <a:rPr lang="en-US" altLang="ko-KR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배달의민족 을지로체 TTF" panose="020B0600000101010101" pitchFamily="50" charset="-127"/>
                        <a:ea typeface="배달의민족 을지로체 TTF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배달의민족 을지로체 TTF" panose="020B0600000101010101" pitchFamily="50" charset="-127"/>
                        <a:ea typeface="배달의민족 을지로체 TTF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배달의민족 을지로체 TTF" panose="020B0600000101010101" pitchFamily="50" charset="-127"/>
                        <a:ea typeface="배달의민족 을지로체 TTF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배달의민족 을지로체 TTF" panose="020B0600000101010101" pitchFamily="50" charset="-127"/>
                        <a:ea typeface="배달의민족 을지로체 TTF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168876"/>
                  </a:ext>
                </a:extLst>
              </a:tr>
              <a:tr h="5764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속성 </a:t>
                      </a:r>
                      <a:r>
                        <a:rPr lang="en-US" altLang="ko-KR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배달의민족 을지로체 TTF" panose="020B0600000101010101" pitchFamily="50" charset="-127"/>
                        <a:ea typeface="배달의민족 을지로체 TTF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배달의민족 을지로체 TTF" panose="020B0600000101010101" pitchFamily="50" charset="-127"/>
                        <a:ea typeface="배달의민족 을지로체 TTF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0</a:t>
                      </a:r>
                      <a:endParaRPr lang="ko-KR" altLang="en-US" dirty="0">
                        <a:latin typeface="배달의민족 을지로체 TTF" panose="020B0600000101010101" pitchFamily="50" charset="-127"/>
                        <a:ea typeface="배달의민족 을지로체 TTF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0</a:t>
                      </a:r>
                      <a:endParaRPr lang="ko-KR" altLang="en-US" dirty="0">
                        <a:latin typeface="배달의민족 을지로체 TTF" panose="020B0600000101010101" pitchFamily="50" charset="-127"/>
                        <a:ea typeface="배달의민족 을지로체 TTF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811121"/>
                  </a:ext>
                </a:extLst>
              </a:tr>
              <a:tr h="5764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속성 </a:t>
                      </a:r>
                      <a:r>
                        <a:rPr lang="en-US" altLang="ko-KR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배달의민족 을지로체 TTF" panose="020B0600000101010101" pitchFamily="50" charset="-127"/>
                        <a:ea typeface="배달의민족 을지로체 TTF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배달의민족 을지로체 TTF" panose="020B0600000101010101" pitchFamily="50" charset="-127"/>
                        <a:ea typeface="배달의민족 을지로체 TTF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배달의민족 을지로체 TTF" panose="020B0600000101010101" pitchFamily="50" charset="-127"/>
                        <a:ea typeface="배달의민족 을지로체 TTF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을지로체 TTF" panose="020B0600000101010101" pitchFamily="50" charset="-127"/>
                          <a:ea typeface="배달의민족 을지로체 TTF" panose="020B0600000101010101" pitchFamily="50" charset="-127"/>
                        </a:rPr>
                        <a:t>0</a:t>
                      </a:r>
                      <a:endParaRPr lang="ko-KR" altLang="en-US" dirty="0">
                        <a:latin typeface="배달의민족 을지로체 TTF" panose="020B0600000101010101" pitchFamily="50" charset="-127"/>
                        <a:ea typeface="배달의민족 을지로체 TTF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407286"/>
                  </a:ext>
                </a:extLst>
              </a:tr>
            </a:tbl>
          </a:graphicData>
        </a:graphic>
      </p:graphicFrame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B991638-7967-4537-8016-F5FBEAC0032B}"/>
              </a:ext>
            </a:extLst>
          </p:cNvPr>
          <p:cNvSpPr/>
          <p:nvPr/>
        </p:nvSpPr>
        <p:spPr>
          <a:xfrm>
            <a:off x="9549412" y="2823722"/>
            <a:ext cx="943996" cy="514905"/>
          </a:xfrm>
          <a:prstGeom prst="roundRect">
            <a:avLst/>
          </a:prstGeom>
          <a:solidFill>
            <a:srgbClr val="2AC1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가게 </a:t>
            </a:r>
            <a:r>
              <a:rPr lang="en-US" altLang="ko-KR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1</a:t>
            </a:r>
            <a:endParaRPr lang="ko-KR" altLang="en-US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24E2355-B92B-472A-AB81-64F72776F662}"/>
              </a:ext>
            </a:extLst>
          </p:cNvPr>
          <p:cNvSpPr/>
          <p:nvPr/>
        </p:nvSpPr>
        <p:spPr>
          <a:xfrm>
            <a:off x="9549412" y="3490493"/>
            <a:ext cx="943996" cy="514905"/>
          </a:xfrm>
          <a:prstGeom prst="roundRect">
            <a:avLst/>
          </a:prstGeom>
          <a:solidFill>
            <a:srgbClr val="2AC1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메뉴 </a:t>
            </a:r>
            <a:r>
              <a:rPr lang="en-US" altLang="ko-KR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1</a:t>
            </a:r>
            <a:endParaRPr lang="ko-KR" altLang="en-US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572A064-9C09-41F2-8FFE-E2B3E9435118}"/>
              </a:ext>
            </a:extLst>
          </p:cNvPr>
          <p:cNvSpPr/>
          <p:nvPr/>
        </p:nvSpPr>
        <p:spPr>
          <a:xfrm>
            <a:off x="9549413" y="4157265"/>
            <a:ext cx="887769" cy="322362"/>
          </a:xfrm>
          <a:prstGeom prst="roundRect">
            <a:avLst/>
          </a:prstGeom>
          <a:solidFill>
            <a:srgbClr val="2AC1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속성 </a:t>
            </a:r>
            <a:r>
              <a:rPr lang="en-US" altLang="ko-KR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1</a:t>
            </a:r>
            <a:endParaRPr lang="ko-KR" altLang="en-US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7A8A530-9028-49EA-A11B-AEE40D7F9D88}"/>
              </a:ext>
            </a:extLst>
          </p:cNvPr>
          <p:cNvSpPr/>
          <p:nvPr/>
        </p:nvSpPr>
        <p:spPr>
          <a:xfrm>
            <a:off x="9549412" y="4568820"/>
            <a:ext cx="887769" cy="322362"/>
          </a:xfrm>
          <a:prstGeom prst="roundRect">
            <a:avLst/>
          </a:prstGeom>
          <a:solidFill>
            <a:srgbClr val="2AC1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속성 </a:t>
            </a:r>
            <a:r>
              <a:rPr lang="en-US" altLang="ko-KR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2</a:t>
            </a:r>
            <a:endParaRPr lang="ko-KR" altLang="en-US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45E4DF2-72D9-4BF6-A457-19265E568A70}"/>
              </a:ext>
            </a:extLst>
          </p:cNvPr>
          <p:cNvSpPr/>
          <p:nvPr/>
        </p:nvSpPr>
        <p:spPr>
          <a:xfrm>
            <a:off x="9549412" y="4975903"/>
            <a:ext cx="887769" cy="322362"/>
          </a:xfrm>
          <a:prstGeom prst="roundRect">
            <a:avLst/>
          </a:prstGeom>
          <a:solidFill>
            <a:srgbClr val="2AC1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속성 </a:t>
            </a:r>
            <a:r>
              <a:rPr lang="en-US" altLang="ko-KR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3</a:t>
            </a:r>
            <a:endParaRPr lang="ko-KR" altLang="en-US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1A4FDAC-AF72-41E4-A894-F920F4157041}"/>
              </a:ext>
            </a:extLst>
          </p:cNvPr>
          <p:cNvSpPr/>
          <p:nvPr/>
        </p:nvSpPr>
        <p:spPr>
          <a:xfrm>
            <a:off x="10776628" y="2823722"/>
            <a:ext cx="943996" cy="514905"/>
          </a:xfrm>
          <a:prstGeom prst="roundRect">
            <a:avLst/>
          </a:prstGeom>
          <a:solidFill>
            <a:srgbClr val="2AC1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가게 </a:t>
            </a:r>
            <a:r>
              <a:rPr lang="en-US" altLang="ko-KR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2</a:t>
            </a:r>
            <a:endParaRPr lang="ko-KR" altLang="en-US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1DCD94F-7CBE-455C-9A09-491F1FD733F5}"/>
              </a:ext>
            </a:extLst>
          </p:cNvPr>
          <p:cNvSpPr/>
          <p:nvPr/>
        </p:nvSpPr>
        <p:spPr>
          <a:xfrm>
            <a:off x="10776628" y="3490493"/>
            <a:ext cx="943996" cy="514905"/>
          </a:xfrm>
          <a:prstGeom prst="roundRect">
            <a:avLst/>
          </a:prstGeom>
          <a:solidFill>
            <a:srgbClr val="2AC1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메뉴 </a:t>
            </a:r>
            <a:r>
              <a:rPr lang="en-US" altLang="ko-KR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2</a:t>
            </a:r>
            <a:endParaRPr lang="ko-KR" altLang="en-US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A7644EC-463D-455F-85C9-91E206EC2279}"/>
              </a:ext>
            </a:extLst>
          </p:cNvPr>
          <p:cNvSpPr/>
          <p:nvPr/>
        </p:nvSpPr>
        <p:spPr>
          <a:xfrm>
            <a:off x="10776629" y="4157265"/>
            <a:ext cx="887769" cy="322362"/>
          </a:xfrm>
          <a:prstGeom prst="roundRect">
            <a:avLst/>
          </a:prstGeom>
          <a:solidFill>
            <a:srgbClr val="2AC1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속성 </a:t>
            </a:r>
            <a:r>
              <a:rPr lang="en-US" altLang="ko-KR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1</a:t>
            </a:r>
            <a:endParaRPr lang="ko-KR" altLang="en-US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1438263-70F0-4480-8B7F-BC9FF83119A0}"/>
              </a:ext>
            </a:extLst>
          </p:cNvPr>
          <p:cNvSpPr/>
          <p:nvPr/>
        </p:nvSpPr>
        <p:spPr>
          <a:xfrm>
            <a:off x="10767750" y="4603040"/>
            <a:ext cx="887769" cy="322362"/>
          </a:xfrm>
          <a:prstGeom prst="roundRect">
            <a:avLst/>
          </a:prstGeom>
          <a:solidFill>
            <a:srgbClr val="2AC1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속성 </a:t>
            </a:r>
            <a:r>
              <a:rPr lang="en-US" altLang="ko-KR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3</a:t>
            </a:r>
            <a:endParaRPr lang="ko-KR" altLang="en-US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F0B9E458-0A66-4255-BAA6-C602DA21AD76}"/>
              </a:ext>
            </a:extLst>
          </p:cNvPr>
          <p:cNvSpPr/>
          <p:nvPr/>
        </p:nvSpPr>
        <p:spPr>
          <a:xfrm>
            <a:off x="7972148" y="3014748"/>
            <a:ext cx="1298713" cy="1976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252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7AD1D16-581F-4881-B336-47E36D5D735B}"/>
              </a:ext>
            </a:extLst>
          </p:cNvPr>
          <p:cNvSpPr/>
          <p:nvPr/>
        </p:nvSpPr>
        <p:spPr>
          <a:xfrm>
            <a:off x="0" y="0"/>
            <a:ext cx="12192000" cy="1287262"/>
          </a:xfrm>
          <a:prstGeom prst="rect">
            <a:avLst/>
          </a:prstGeom>
          <a:solidFill>
            <a:srgbClr val="2AC1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알고리즘 순서도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BD2C531-B3CB-4923-BB24-E6D12DBD770A}"/>
              </a:ext>
            </a:extLst>
          </p:cNvPr>
          <p:cNvSpPr/>
          <p:nvPr/>
        </p:nvSpPr>
        <p:spPr>
          <a:xfrm>
            <a:off x="0" y="1051142"/>
            <a:ext cx="12192000" cy="1287262"/>
          </a:xfrm>
          <a:prstGeom prst="rect">
            <a:avLst/>
          </a:prstGeom>
          <a:solidFill>
            <a:srgbClr val="2AC1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- </a:t>
            </a:r>
            <a:r>
              <a:rPr lang="ko-KR" altLang="en-US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예측 모델</a:t>
            </a:r>
            <a:r>
              <a:rPr lang="en-US" altLang="ko-KR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_</a:t>
            </a:r>
            <a:r>
              <a:rPr lang="ko-KR" altLang="en-US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통계학</a:t>
            </a:r>
            <a:r>
              <a:rPr lang="en-US" altLang="ko-KR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 </a:t>
            </a:r>
            <a:r>
              <a:rPr lang="ko-KR" altLang="en-US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기반 추천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993849C-48FF-47BB-BF18-690DAF4A0DAF}"/>
              </a:ext>
            </a:extLst>
          </p:cNvPr>
          <p:cNvSpPr txBox="1"/>
          <p:nvPr/>
        </p:nvSpPr>
        <p:spPr>
          <a:xfrm>
            <a:off x="2182634" y="5658744"/>
            <a:ext cx="71769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사용자 별 날짜</a:t>
            </a:r>
            <a:r>
              <a:rPr lang="en-US" altLang="ko-KR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, </a:t>
            </a:r>
            <a:r>
              <a:rPr lang="ko-KR" altLang="en-US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시간</a:t>
            </a:r>
            <a:r>
              <a:rPr lang="en-US" altLang="ko-KR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, </a:t>
            </a:r>
            <a:r>
              <a:rPr lang="ko-KR" altLang="en-US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계절</a:t>
            </a:r>
            <a:r>
              <a:rPr lang="en-US" altLang="ko-KR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, </a:t>
            </a:r>
            <a:r>
              <a:rPr lang="ko-KR" altLang="en-US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날씨 등에 따른 주기 패턴을 확인</a:t>
            </a:r>
            <a:endParaRPr lang="en-US" altLang="ko-KR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  <a:p>
            <a:r>
              <a:rPr lang="ko-KR" altLang="en-US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분류된 성향에 따라 </a:t>
            </a:r>
            <a:r>
              <a:rPr lang="en-US" altLang="ko-KR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‘</a:t>
            </a:r>
            <a:r>
              <a:rPr lang="ko-KR" altLang="en-US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매니아</a:t>
            </a:r>
            <a:r>
              <a:rPr lang="en-US" altLang="ko-KR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’</a:t>
            </a:r>
            <a:r>
              <a:rPr lang="ko-KR" altLang="en-US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는 최대한 비슷하고 주문횟수가 많았던 곳으로 추천</a:t>
            </a:r>
            <a:endParaRPr lang="en-US" altLang="ko-KR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  <a:p>
            <a:r>
              <a:rPr lang="en-US" altLang="ko-KR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‘</a:t>
            </a:r>
            <a:r>
              <a:rPr lang="ko-KR" altLang="en-US" dirty="0" err="1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모함가</a:t>
            </a:r>
            <a:r>
              <a:rPr lang="en-US" altLang="ko-KR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’</a:t>
            </a:r>
            <a:r>
              <a:rPr lang="ko-KR" altLang="en-US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의 경우 새로운 가게를 추천하는 비율을 높여준다</a:t>
            </a:r>
            <a:r>
              <a:rPr lang="en-US" altLang="ko-KR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.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40FF5D8-24D4-478B-A2CF-6312442584F7}"/>
              </a:ext>
            </a:extLst>
          </p:cNvPr>
          <p:cNvGrpSpPr/>
          <p:nvPr/>
        </p:nvGrpSpPr>
        <p:grpSpPr>
          <a:xfrm>
            <a:off x="2183906" y="2437609"/>
            <a:ext cx="7235301" cy="3148564"/>
            <a:chOff x="1420428" y="2402097"/>
            <a:chExt cx="7235301" cy="3148564"/>
          </a:xfrm>
        </p:grpSpPr>
        <p:pic>
          <p:nvPicPr>
            <p:cNvPr id="7170" name="Picture 2" descr="크리테오, 코로나19 소비 트렌드 분석 보고서 발표 | KR - Criteo.com">
              <a:extLst>
                <a:ext uri="{FF2B5EF4-FFF2-40B4-BE49-F238E27FC236}">
                  <a16:creationId xmlns:a16="http://schemas.microsoft.com/office/drawing/2014/main" id="{5B2B536D-6DF1-46AD-AB9D-CD9C6AAD560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42" t="15553" b="12888"/>
            <a:stretch/>
          </p:blipFill>
          <p:spPr bwMode="auto">
            <a:xfrm>
              <a:off x="1420428" y="2402097"/>
              <a:ext cx="7235301" cy="31485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74099C5F-E819-492A-9880-E275CA3006D7}"/>
                </a:ext>
              </a:extLst>
            </p:cNvPr>
            <p:cNvSpPr/>
            <p:nvPr/>
          </p:nvSpPr>
          <p:spPr>
            <a:xfrm>
              <a:off x="1775534" y="2402097"/>
              <a:ext cx="1464816" cy="8737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000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617</Words>
  <Application>Microsoft Office PowerPoint</Application>
  <PresentationFormat>와이드스크린</PresentationFormat>
  <Paragraphs>193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배달의민족 을지로체 TTF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aa</dc:creator>
  <cp:lastModifiedBy>김차헌</cp:lastModifiedBy>
  <cp:revision>13</cp:revision>
  <dcterms:created xsi:type="dcterms:W3CDTF">2021-07-13T16:47:29Z</dcterms:created>
  <dcterms:modified xsi:type="dcterms:W3CDTF">2021-07-14T10:41:51Z</dcterms:modified>
</cp:coreProperties>
</file>