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67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4F"/>
    <a:srgbClr val="17202B"/>
    <a:srgbClr val="0D1C23"/>
    <a:srgbClr val="17232C"/>
    <a:srgbClr val="17262D"/>
    <a:srgbClr val="142637"/>
    <a:srgbClr val="183246"/>
    <a:srgbClr val="102230"/>
    <a:srgbClr val="0E1E2B"/>
    <a:srgbClr val="16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5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8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4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6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344D-0A45-49E7-9160-89A6A217C81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33B6-12F7-4CC1-A35B-B440C2306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1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58718B-E41A-4C36-93B7-8DDFA320BF94}"/>
              </a:ext>
            </a:extLst>
          </p:cNvPr>
          <p:cNvSpPr txBox="1"/>
          <p:nvPr/>
        </p:nvSpPr>
        <p:spPr>
          <a:xfrm>
            <a:off x="5525496" y="447002"/>
            <a:ext cx="498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너에게 데이터를 </a:t>
            </a:r>
            <a:endParaRPr lang="en-US" altLang="ko-KR" sz="36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보낸다</a:t>
            </a:r>
            <a:endParaRPr lang="ko-KR" altLang="en-US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1A3E9-E841-443F-A387-ED00F1A7C59C}"/>
              </a:ext>
            </a:extLst>
          </p:cNvPr>
          <p:cNvSpPr txBox="1"/>
          <p:nvPr/>
        </p:nvSpPr>
        <p:spPr>
          <a:xfrm>
            <a:off x="387578" y="4123593"/>
            <a:ext cx="52771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우리는 이런 데이터가 필요합니다</a:t>
            </a:r>
            <a:endParaRPr lang="en-US" altLang="ko-KR" sz="240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26" name="Picture 2" descr="Free store icon png vector">
            <a:extLst>
              <a:ext uri="{FF2B5EF4-FFF2-40B4-BE49-F238E27FC236}">
                <a16:creationId xmlns:a16="http://schemas.microsoft.com/office/drawing/2014/main" id="{D288AF6B-B294-42A2-84BA-BEFE611A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1" y="4881090"/>
            <a:ext cx="70357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4A6BA-9078-48E6-B053-78DFCC006333}"/>
              </a:ext>
            </a:extLst>
          </p:cNvPr>
          <p:cNvSpPr txBox="1"/>
          <p:nvPr/>
        </p:nvSpPr>
        <p:spPr>
          <a:xfrm>
            <a:off x="1570301" y="5053819"/>
            <a:ext cx="2315732" cy="35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79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가게 데이터</a:t>
            </a:r>
            <a:endParaRPr lang="en-US" altLang="ko-KR" sz="1579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32" name="Picture 8" descr="Man icon male human symbol Royalty Free Vector Image">
            <a:extLst>
              <a:ext uri="{FF2B5EF4-FFF2-40B4-BE49-F238E27FC236}">
                <a16:creationId xmlns:a16="http://schemas.microsoft.com/office/drawing/2014/main" id="{1D26A9FB-4984-4A7D-8E96-2A13DC4E8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 bwMode="auto">
          <a:xfrm>
            <a:off x="5997639" y="4529842"/>
            <a:ext cx="381266" cy="54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AC92D4-57AF-4B5E-98D9-CA0BF02BF7C8}"/>
              </a:ext>
            </a:extLst>
          </p:cNvPr>
          <p:cNvSpPr txBox="1"/>
          <p:nvPr/>
        </p:nvSpPr>
        <p:spPr>
          <a:xfrm>
            <a:off x="6545755" y="4599827"/>
            <a:ext cx="2694581" cy="35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79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 데이터</a:t>
            </a:r>
            <a:endParaRPr lang="en-US" altLang="ko-KR" sz="1579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F114B9-B84E-47C7-BECC-153C4BF23EC6}"/>
              </a:ext>
            </a:extLst>
          </p:cNvPr>
          <p:cNvCxnSpPr>
            <a:cxnSpLocks/>
          </p:cNvCxnSpPr>
          <p:nvPr/>
        </p:nvCxnSpPr>
        <p:spPr>
          <a:xfrm>
            <a:off x="5345907" y="4178461"/>
            <a:ext cx="0" cy="31016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9FF8FF5-883D-4FBE-8FAF-C98660C42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9" b="9662"/>
          <a:stretch/>
        </p:blipFill>
        <p:spPr>
          <a:xfrm>
            <a:off x="-1" y="-6"/>
            <a:ext cx="10691813" cy="37355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BE524D-8D9C-41C0-9DAC-639CF70C7049}"/>
              </a:ext>
            </a:extLst>
          </p:cNvPr>
          <p:cNvSpPr txBox="1"/>
          <p:nvPr/>
        </p:nvSpPr>
        <p:spPr>
          <a:xfrm>
            <a:off x="387578" y="453969"/>
            <a:ext cx="4986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너에게 데이터를 </a:t>
            </a:r>
            <a:endParaRPr lang="en-US" altLang="ko-KR" sz="44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4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보낸다</a:t>
            </a:r>
            <a:endParaRPr lang="ko-KR" altLang="en-US" sz="4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B89A33-36E2-45CB-8090-2D4FD1E113CA}"/>
              </a:ext>
            </a:extLst>
          </p:cNvPr>
          <p:cNvGrpSpPr/>
          <p:nvPr/>
        </p:nvGrpSpPr>
        <p:grpSpPr>
          <a:xfrm>
            <a:off x="5731669" y="6292153"/>
            <a:ext cx="4428215" cy="1051742"/>
            <a:chOff x="579073" y="4797161"/>
            <a:chExt cx="4428215" cy="1051742"/>
          </a:xfrm>
        </p:grpSpPr>
        <p:pic>
          <p:nvPicPr>
            <p:cNvPr id="1034" name="Picture 10" descr="Passage time Royalty Free Vector Image - VectorStock">
              <a:extLst>
                <a:ext uri="{FF2B5EF4-FFF2-40B4-BE49-F238E27FC236}">
                  <a16:creationId xmlns:a16="http://schemas.microsoft.com/office/drawing/2014/main" id="{EF5D0749-28BA-476A-A272-636C0E724B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7974" b="13464"/>
            <a:stretch/>
          </p:blipFill>
          <p:spPr bwMode="auto">
            <a:xfrm>
              <a:off x="794332" y="4797161"/>
              <a:ext cx="477665" cy="4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55A128-5711-4FD5-B06C-361F576A508D}"/>
                </a:ext>
              </a:extLst>
            </p:cNvPr>
            <p:cNvSpPr txBox="1"/>
            <p:nvPr/>
          </p:nvSpPr>
          <p:spPr>
            <a:xfrm>
              <a:off x="1393159" y="4807756"/>
              <a:ext cx="2292952" cy="35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79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코로나 이후 현재까지</a:t>
              </a:r>
              <a:endParaRPr lang="en-US" altLang="ko-KR" sz="1579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096C9-ABCC-4B6F-A63E-77CA838B367A}"/>
                </a:ext>
              </a:extLst>
            </p:cNvPr>
            <p:cNvSpPr txBox="1"/>
            <p:nvPr/>
          </p:nvSpPr>
          <p:spPr>
            <a:xfrm>
              <a:off x="579073" y="5448793"/>
              <a:ext cx="44282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코로나로 베달 시장이 크게 변했습니다</a:t>
              </a:r>
              <a:r>
                <a:rPr lang="en-US" altLang="ko-KR" sz="10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 </a:t>
              </a:r>
              <a:r>
                <a:rPr lang="ko-KR" altLang="en-US" sz="10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그래서 저희는 코로나 이후부터 현재까지의 데이터를 원합니다</a:t>
              </a:r>
              <a:r>
                <a:rPr lang="en-US" altLang="ko-KR" sz="10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5CD9209-A450-4094-B832-7FA71456B151}"/>
              </a:ext>
            </a:extLst>
          </p:cNvPr>
          <p:cNvSpPr txBox="1"/>
          <p:nvPr/>
        </p:nvSpPr>
        <p:spPr>
          <a:xfrm>
            <a:off x="652635" y="5721707"/>
            <a:ext cx="442821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가게 별 리뷰 데이터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메뉴가 표시되어 있는 리뷰데이터가 필요합니다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이 데이터는 메뉴별 속성값을 찾는데 사용할 것입니다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302E25-B5D7-4FD7-AD67-CC3B59E49404}"/>
              </a:ext>
            </a:extLst>
          </p:cNvPr>
          <p:cNvSpPr txBox="1"/>
          <p:nvPr/>
        </p:nvSpPr>
        <p:spPr>
          <a:xfrm>
            <a:off x="648501" y="6515033"/>
            <a:ext cx="442821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가게 영업 정보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현재 가게가 영업 중인지 확인을 위해 필요합니다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추천되는 가게가 영업을 하지 않고 있으면 큰일이잖아요</a:t>
            </a: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2B2DE-4C00-4E64-AE6C-7A6DA2C0E221}"/>
              </a:ext>
            </a:extLst>
          </p:cNvPr>
          <p:cNvSpPr txBox="1"/>
          <p:nvPr/>
        </p:nvSpPr>
        <p:spPr>
          <a:xfrm>
            <a:off x="5731669" y="5348506"/>
            <a:ext cx="442821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 별 주문 내역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패턴 분석을 위해 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VIP(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귀한분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이상의 데이터가 필요합니다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주문 내역에는 가게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메뉴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주문 일시가 들어있어야 합니다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66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528C0A-8B0F-4EAD-91F3-25B8253E89E0}"/>
              </a:ext>
            </a:extLst>
          </p:cNvPr>
          <p:cNvSpPr txBox="1"/>
          <p:nvPr/>
        </p:nvSpPr>
        <p:spPr>
          <a:xfrm>
            <a:off x="5548054" y="1121602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좋은 음식을 먹고 싶은 곳에서 먹게 해준 여러분들에게 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좋아하는 음식을 먹고 싶은 곳에서 먹게 해주겠습니다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4F1CD-AE9A-4FEA-8D25-4451014F1BA4}"/>
              </a:ext>
            </a:extLst>
          </p:cNvPr>
          <p:cNvSpPr txBox="1"/>
          <p:nvPr/>
        </p:nvSpPr>
        <p:spPr>
          <a:xfrm>
            <a:off x="2709339" y="5924141"/>
            <a:ext cx="7928665" cy="6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157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모델의 테스트 타겟은 바로 여러분</a:t>
            </a:r>
            <a:r>
              <a:rPr lang="en-US" altLang="ko-KR" sz="3157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 </a:t>
            </a:r>
            <a:r>
              <a:rPr lang="ko-KR" altLang="en-US" sz="3157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입니다</a:t>
            </a:r>
            <a:r>
              <a:rPr lang="en-US" altLang="ko-KR" sz="3157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20598-9A7D-4691-ADC5-8367B30A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32" y="9543462"/>
            <a:ext cx="10691813" cy="4528019"/>
          </a:xfrm>
          <a:prstGeom prst="rect">
            <a:avLst/>
          </a:prstGeom>
        </p:spPr>
      </p:pic>
      <p:pic>
        <p:nvPicPr>
          <p:cNvPr id="15" name="Picture 12" descr="Location Vector Art, Icons, and Graphics for Free Download">
            <a:extLst>
              <a:ext uri="{FF2B5EF4-FFF2-40B4-BE49-F238E27FC236}">
                <a16:creationId xmlns:a16="http://schemas.microsoft.com/office/drawing/2014/main" id="{05E1D476-0748-4518-87AD-3E77A6CCB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1" t="5401" r="19883" b="6836"/>
          <a:stretch/>
        </p:blipFill>
        <p:spPr bwMode="auto">
          <a:xfrm>
            <a:off x="631364" y="729937"/>
            <a:ext cx="332755" cy="4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899084-E4F8-4FAB-BEEB-E71745AB4B3B}"/>
              </a:ext>
            </a:extLst>
          </p:cNvPr>
          <p:cNvSpPr txBox="1"/>
          <p:nvPr/>
        </p:nvSpPr>
        <p:spPr>
          <a:xfrm>
            <a:off x="1112742" y="750677"/>
            <a:ext cx="4053631" cy="35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79">
                <a:solidFill>
                  <a:sysClr val="windowText" lastClr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서울특별시 송파구 방이</a:t>
            </a:r>
            <a:r>
              <a:rPr lang="en-US" altLang="ko-KR" sz="1579">
                <a:solidFill>
                  <a:sysClr val="windowText" lastClr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1579">
                <a:solidFill>
                  <a:sysClr val="windowText" lastClr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 위례성대로 </a:t>
            </a:r>
            <a:r>
              <a:rPr lang="en-US" altLang="ko-KR" sz="1579">
                <a:solidFill>
                  <a:sysClr val="windowText" lastClr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 </a:t>
            </a:r>
            <a:r>
              <a:rPr lang="ko-KR" altLang="en-US" sz="1579">
                <a:solidFill>
                  <a:sysClr val="windowText" lastClr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주변</a:t>
            </a:r>
            <a:endParaRPr lang="en-US" altLang="ko-KR" sz="1579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98DE6-A161-45A1-AD1B-147BBBE35393}"/>
              </a:ext>
            </a:extLst>
          </p:cNvPr>
          <p:cNvSpPr txBox="1"/>
          <p:nvPr/>
        </p:nvSpPr>
        <p:spPr>
          <a:xfrm>
            <a:off x="387578" y="4123593"/>
            <a:ext cx="52771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우리는 이런 데이터가 필요합니다</a:t>
            </a:r>
            <a:endParaRPr lang="en-US" altLang="ko-KR" sz="240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C9FCD-DEBD-4B49-A840-84D5D751A8EE}"/>
              </a:ext>
            </a:extLst>
          </p:cNvPr>
          <p:cNvSpPr txBox="1"/>
          <p:nvPr/>
        </p:nvSpPr>
        <p:spPr>
          <a:xfrm>
            <a:off x="631364" y="1491177"/>
            <a:ext cx="4428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저희는 테스트 기준 위치를 우아한 형제들 본사 위치로 잡았습니다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이 모델의 테스트 타켓은 바로 여러분입니다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5A6A3A7-D6EF-4898-A8B5-2031B7A4CD23}"/>
              </a:ext>
            </a:extLst>
          </p:cNvPr>
          <p:cNvCxnSpPr>
            <a:cxnSpLocks/>
          </p:cNvCxnSpPr>
          <p:nvPr/>
        </p:nvCxnSpPr>
        <p:spPr>
          <a:xfrm flipH="1">
            <a:off x="5345907" y="199304"/>
            <a:ext cx="1" cy="2659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FA64B9D-1DF4-477F-BF5C-AB371A64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0" y="3150778"/>
            <a:ext cx="10691813" cy="44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5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F0B368-4F75-4B00-9DED-02E84F0F2DA5}"/>
              </a:ext>
            </a:extLst>
          </p:cNvPr>
          <p:cNvSpPr txBox="1"/>
          <p:nvPr/>
        </p:nvSpPr>
        <p:spPr>
          <a:xfrm>
            <a:off x="159870" y="1020502"/>
            <a:ext cx="2524635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75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참고문헌</a:t>
            </a:r>
            <a:endParaRPr lang="en-US" altLang="ko-KR" sz="1675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4486A-0B3E-471D-B92C-E8868F09FA26}"/>
              </a:ext>
            </a:extLst>
          </p:cNvPr>
          <p:cNvSpPr txBox="1"/>
          <p:nvPr/>
        </p:nvSpPr>
        <p:spPr>
          <a:xfrm>
            <a:off x="333023" y="1359234"/>
            <a:ext cx="9978949" cy="494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하나</a:t>
            </a:r>
            <a:r>
              <a:rPr lang="en-US" altLang="ko-KR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r>
              <a:rPr lang="ko-KR" altLang="en-US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논문</a:t>
            </a:r>
            <a:endParaRPr lang="en-US" altLang="ko-KR" sz="907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김민주</a:t>
            </a:r>
            <a:r>
              <a:rPr lang="en-US" altLang="ko-KR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3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김민균</a:t>
            </a:r>
            <a:r>
              <a:rPr lang="en-US" altLang="ko-KR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“</a:t>
            </a:r>
            <a:r>
              <a:rPr lang="ko-KR" altLang="en-US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콘텐츠 유형에 따라 </a:t>
            </a:r>
            <a:r>
              <a:rPr lang="en-US" altLang="ko-KR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OTT </a:t>
            </a:r>
            <a:r>
              <a:rPr lang="ko-KR" altLang="en-US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서비스의 개인화 추천 서비스가 관계강화 및 고객 충성도에 미치는 영향 </a:t>
            </a:r>
            <a:r>
              <a:rPr lang="en-US" altLang="ko-KR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…”, Journal of service research and studies v.8 no.4, 2018</a:t>
            </a:r>
            <a:r>
              <a:rPr lang="ko-KR" altLang="en-US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83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pp31 – 51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둘</a:t>
            </a:r>
            <a:r>
              <a:rPr lang="en-US" altLang="ko-KR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r>
              <a:rPr lang="ko-KR" altLang="en-US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논문</a:t>
            </a:r>
            <a:endParaRPr lang="en-US" altLang="ko-KR" sz="907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김범준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“</a:t>
            </a: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배민트렌드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2021_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우아한형제들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“, 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㈜우아한형제들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2021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최규민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김상훈 외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 아레나 데이터 </a:t>
            </a: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경진데회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노하우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위키북스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2021</a:t>
            </a:r>
          </a:p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셋</a:t>
            </a:r>
            <a:r>
              <a:rPr lang="en-US" altLang="ko-KR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r>
              <a:rPr lang="ko-KR" altLang="en-US" sz="90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웹페이지</a:t>
            </a:r>
            <a:endParaRPr lang="en-US" altLang="ko-KR" sz="907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추천 시스템의 전반적인 내용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“, Y.LAB, 2018.05.12, ‘https://yamalab.tistory.com/67’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“SVD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추천 시스템 구현하기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“, </a:t>
            </a:r>
            <a:r>
              <a:rPr lang="en-US" altLang="ko-KR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leebaro.tistory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2017.12.09, ‘https://url.kr/xwre2a’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은근 공감된다는 단어 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배민맛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‘.”, </a:t>
            </a:r>
            <a:r>
              <a:rPr lang="en-US" altLang="ko-KR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instiz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2020, ‘https://www.instiz.net/</a:t>
            </a:r>
            <a:r>
              <a:rPr lang="en-US" altLang="ko-KR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/6688527?frompc=1’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배민 이용자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지난해 한 달 평균 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음식 주문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‘, 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한겨레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2021.02.01, ‘https://url.kr/1keajf’.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스코페 </a:t>
            </a:r>
            <a:r>
              <a:rPr lang="ko-KR" altLang="en-US" sz="90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왓챠</a:t>
            </a:r>
            <a:r>
              <a:rPr lang="ko-KR" altLang="en-US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채용설명회</a:t>
            </a:r>
            <a:r>
              <a:rPr lang="en-US" altLang="ko-KR" sz="90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“, notion.so, ‘https://www.notion.so/23d561e222e04dd389bd9330bc8fae0c’</a:t>
            </a:r>
          </a:p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87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셋</a:t>
            </a:r>
            <a:r>
              <a:rPr lang="en-US" altLang="ko-KR" sz="87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r>
              <a:rPr lang="ko-KR" altLang="en-US" sz="877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</a:t>
            </a:r>
            <a:endParaRPr lang="en-US" altLang="ko-KR" sz="877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투명 배민 캐릭터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(ppt7),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‘http://mk1101.makesplus.co.kr/’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검은색 배민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케릭터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전부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‘https://youtube.com/36JvP5pw3po’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표지 배민 캐릭터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&amp;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현대카드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‘https://ccbblab.co.kr/134399/’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Ppt3,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배민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케릭터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더 라스트 치킨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‘https://www.youtube.com/</a:t>
            </a:r>
            <a:r>
              <a:rPr lang="en-US" altLang="ko-KR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watch?v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=i_bVAlEr-2g’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Ppt3,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배민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케릭터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더 라스트 치킨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‘https://youtube.com/XZIwfrIMdn8’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Ppt3,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8,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배민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케릭터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더 라스트 치킨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‘https://youtube.com/kjQvjAXdW3Y’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Ppt6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배민캐릭터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배달의민족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‘https://url.kr/3nw1tj’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카카오맵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‘https://map.kakao.com/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더위 먹어서 입맛이 없나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어디가 아픈가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…”(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입맛 사진 참고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중앙일보 헬스미디어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2019.07.01, ‘https://jhealthmedia.joins.com/article/</a:t>
            </a:r>
            <a:r>
              <a:rPr lang="en-US" altLang="ko-KR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artivle_view.asp?pno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=20592&amp;ispc=y’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두통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증상 나타나면 반드시 병원 갈 것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!(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두통 사진 참고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고려대학교 구로병원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2017.10.20, ‘https://url.kr/8ha7sp’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우울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고통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절망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좌절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“(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좌절 사진 참고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</a:t>
            </a:r>
            <a:r>
              <a:rPr lang="en-US" altLang="ko-KR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m.ohmynews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‘https://url.kr/</a:t>
            </a:r>
            <a:r>
              <a:rPr lang="en-US" altLang="ko-KR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qzadhb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침대 편안한 사진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“, </a:t>
            </a:r>
            <a:r>
              <a:rPr lang="en-US" altLang="ko-KR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img.freepik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‘https://url.kr/fwry6h’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극한 친구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“(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친구에게 우산을 씌워주는 모습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에이블뉴스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‘https://url.kr/63dipx’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 가장 좋아하는 기회에 대한 명언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pss.kr, ‘https://ppss.kr/archives/65851’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877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덜어먹고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수저 위생 철저히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코로나 시대 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함께 먹는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 </a:t>
            </a:r>
            <a:r>
              <a:rPr lang="ko-KR" altLang="en-US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식사문화 바꾼다</a:t>
            </a:r>
            <a:r>
              <a:rPr lang="en-US" altLang="ko-KR" sz="877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dongA.com, ‘https://www.donga.com/news/Culture/article/all/20200922/103047777/1’</a:t>
            </a:r>
          </a:p>
          <a:p>
            <a:pPr marL="551326" lvl="1" indent="-150362">
              <a:buFont typeface="Arial" panose="020B0604020202020204" pitchFamily="34" charset="0"/>
              <a:buChar char="•"/>
            </a:pPr>
            <a:endParaRPr lang="en-US" altLang="ko-KR" sz="87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837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2. 배달의 민족 특징">
            <a:extLst>
              <a:ext uri="{FF2B5EF4-FFF2-40B4-BE49-F238E27FC236}">
                <a16:creationId xmlns:a16="http://schemas.microsoft.com/office/drawing/2014/main" id="{7682A7ED-B94C-4A6C-A8DC-91FCB4C7F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1" y="5416358"/>
            <a:ext cx="1681252" cy="11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9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726</Words>
  <Application>Microsoft Office PowerPoint</Application>
  <PresentationFormat>사용자 지정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배달의민족 도현</vt:lpstr>
      <vt:lpstr>배달의민족 한나는 열한살</vt:lpstr>
      <vt:lpstr>배달의민족 한나체 Air</vt:lpstr>
      <vt:lpstr>배달의민족 한나체 Pro</vt:lpstr>
      <vt:lpstr>-윤고딕320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</dc:creator>
  <cp:lastModifiedBy>문 호준</cp:lastModifiedBy>
  <cp:revision>33</cp:revision>
  <dcterms:created xsi:type="dcterms:W3CDTF">2021-07-15T05:35:26Z</dcterms:created>
  <dcterms:modified xsi:type="dcterms:W3CDTF">2021-07-15T19:52:22Z</dcterms:modified>
</cp:coreProperties>
</file>