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qd2amYVDfoaOs9g/gWyU2KPuP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E04F08-EFD7-4B2A-861C-C52660A199E0}">
  <a:tblStyle styleId="{8DE04F08-EFD7-4B2A-861C-C52660A199E0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9EFF7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9EFF7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UI는 조금 더 수정해야할 것 같아.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첫 번째 화면은 좀 더 깔끔하게 할 수 있음 좋을 것 같고 ,,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AI 추천에서 메뉴 + 가게를 합치고 우리가 보여주려눈 추천 서비스 4개가 함께 들어가면 좋을 것 같</a:t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데이터를 굳이 쓸 필요는 없음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차라리 필요한 데이터들을 말하는게 좋음 (가게, 유저 등) -&gt; 가게 데이터 전처리 -&gt; 사용자 데이터 분석(전처리) 0&gt; 예측 알고리즘 구성(3가지) -&gt; 모델 검증 -&gt; 서비스화(?)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예측 모델 우리가 3가지를 할거니까 그걸 표현했음 좋겠다. (CF, CBF, 통계)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가게 데이터 처리 -&gt; 리뷰 + 가게 정보 등을 추출한다.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가게별 리뷰 데이터에서 관측가능한 데이터 처리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리뷰에서 키워드를 추출하여  메뉴별 키워드를 저장한다. (메뉴가 뭔지 모르고 리뷰작성한 곳이 있을 수 있음) </a:t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저 표가 가게, 메뉴, 속성 별로 묶여서 순서화 한건 알 수 있지만 ,, 다소 이해하기 어렵다.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좀 더 직관적으로 그룹화 한걸 보여줬음 좋겠다.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그래서 순위화하는 모습을 따로 표현해주었으면 좋겠다. (가중치가 쌓이는 모습을 좀 더 표현해야한다.)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가게에서 유저에게 속성이 쌓이고 그게 백분율로 표현되어 순서화 되는 모습!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당신이 즐겨 먹을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관계도 설정하는 모습에 약간 화살표처럼 설명을 넣으면 좋지 않을까? (관계 있음과 없음을 설명해줘야할듯 더 쉽게) (관계도를 먼저 알려주는게 나을듯 (순서상))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가게의 가중치에 따라 순서도가 변화되면 좋겠음)</a:t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좋음 </a:t>
            </a:r>
            <a:endParaRPr/>
          </a:p>
        </p:txBody>
      </p:sp>
      <p:sp>
        <p:nvSpPr>
          <p:cNvPr id="186" name="Google Shape;18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밑에 설명이 cf 모델과 같아, 수정 부탁해~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유저의 메뉴(순서화) + 속성 (순서화) &amp; 가게 속성 일치 시켜 추천 (당신이 좋아하는 음식 추천!!)</a:t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음 ,,, 패턴을 보여주긴하지만 ,, 그래프가 적당할란지 ,,, (이건 피피티파트랑 상의!)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-US"/>
              <a:t>마지막으로 신규 가게 추천에 대한 알고리즘 설명이 없어!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t/>
            </a:r>
            <a:endParaRPr/>
          </a:p>
        </p:txBody>
      </p:sp>
      <p:sp>
        <p:nvSpPr>
          <p:cNvPr id="222" name="Google Shape;2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4662490" y="542708"/>
            <a:ext cx="2876367" cy="5790340"/>
            <a:chOff x="1020932" y="542708"/>
            <a:chExt cx="2876367" cy="5790340"/>
          </a:xfrm>
        </p:grpSpPr>
        <p:grpSp>
          <p:nvGrpSpPr>
            <p:cNvPr id="85" name="Google Shape;85;p1"/>
            <p:cNvGrpSpPr/>
            <p:nvPr/>
          </p:nvGrpSpPr>
          <p:grpSpPr>
            <a:xfrm>
              <a:off x="1020932" y="542708"/>
              <a:ext cx="2876367" cy="5790340"/>
              <a:chOff x="807867" y="533830"/>
              <a:chExt cx="2876367" cy="5790340"/>
            </a:xfrm>
          </p:grpSpPr>
          <p:pic>
            <p:nvPicPr>
              <p:cNvPr descr="기사이미지" id="86" name="Google Shape;86;p1"/>
              <p:cNvPicPr preferRelativeResize="0"/>
              <p:nvPr/>
            </p:nvPicPr>
            <p:blipFill rotWithShape="1">
              <a:blip r:embed="rId3">
                <a:alphaModFix/>
              </a:blip>
              <a:srcRect b="6841" l="55827" r="0" t="0"/>
              <a:stretch/>
            </p:blipFill>
            <p:spPr>
              <a:xfrm>
                <a:off x="807867" y="533830"/>
                <a:ext cx="2876367" cy="57903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7" name="Google Shape;87;p1"/>
              <p:cNvSpPr/>
              <p:nvPr/>
            </p:nvSpPr>
            <p:spPr>
              <a:xfrm>
                <a:off x="1029810" y="3429000"/>
                <a:ext cx="1473693" cy="228600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descr="기사이미지" id="88" name="Google Shape;88;p1"/>
              <p:cNvPicPr preferRelativeResize="0"/>
              <p:nvPr/>
            </p:nvPicPr>
            <p:blipFill rotWithShape="1">
              <a:blip r:embed="rId4">
                <a:alphaModFix/>
              </a:blip>
              <a:srcRect b="46982" l="82424" r="0" t="40012"/>
              <a:stretch/>
            </p:blipFill>
            <p:spPr>
              <a:xfrm>
                <a:off x="1364302" y="2954230"/>
                <a:ext cx="1173758" cy="8289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9" name="Google Shape;89;p1"/>
              <p:cNvSpPr/>
              <p:nvPr/>
            </p:nvSpPr>
            <p:spPr>
              <a:xfrm>
                <a:off x="2370338" y="3126235"/>
                <a:ext cx="1173758" cy="656948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0" name="Google Shape;90;p1"/>
              <p:cNvSpPr txBox="1"/>
              <p:nvPr/>
            </p:nvSpPr>
            <p:spPr>
              <a:xfrm>
                <a:off x="2404712" y="3126235"/>
                <a:ext cx="7970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AI추천</a:t>
                </a:r>
                <a:endParaRPr/>
              </a:p>
            </p:txBody>
          </p:sp>
        </p:grpSp>
        <p:sp>
          <p:nvSpPr>
            <p:cNvPr id="91" name="Google Shape;91;p1"/>
            <p:cNvSpPr txBox="1"/>
            <p:nvPr/>
          </p:nvSpPr>
          <p:spPr>
            <a:xfrm>
              <a:off x="2687110" y="3471710"/>
              <a:ext cx="101181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7C7C7C"/>
                  </a:solidFill>
                  <a:latin typeface="Arial"/>
                  <a:ea typeface="Arial"/>
                  <a:cs typeface="Arial"/>
                  <a:sym typeface="Arial"/>
                </a:rPr>
                <a:t>좋아하는 음식을</a:t>
              </a:r>
              <a:endParaRPr sz="1000">
                <a:solidFill>
                  <a:srgbClr val="7C7C7C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7C7C7C"/>
                  </a:solidFill>
                  <a:latin typeface="Arial"/>
                  <a:ea typeface="Arial"/>
                  <a:cs typeface="Arial"/>
                  <a:sym typeface="Arial"/>
                </a:rPr>
                <a:t>먹고 싶은 곳에서</a:t>
              </a:r>
              <a:endParaRPr/>
            </a:p>
          </p:txBody>
        </p:sp>
      </p:grpSp>
      <p:sp>
        <p:nvSpPr>
          <p:cNvPr id="92" name="Google Shape;92;p1"/>
          <p:cNvSpPr/>
          <p:nvPr/>
        </p:nvSpPr>
        <p:spPr>
          <a:xfrm>
            <a:off x="0" y="0"/>
            <a:ext cx="3222594" cy="6858000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</a:t>
            </a:r>
            <a:endParaRPr sz="7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</a:t>
            </a:r>
            <a:endParaRPr sz="7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7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4207" y="542700"/>
            <a:ext cx="2800350" cy="60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0" y="0"/>
            <a:ext cx="12192000" cy="1287262"/>
          </a:xfrm>
          <a:prstGeom prst="rect">
            <a:avLst/>
          </a:prstGeom>
          <a:solidFill>
            <a:srgbClr val="2AC1BC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알고리즘 순서도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339531" y="1744796"/>
            <a:ext cx="1459831" cy="1455821"/>
          </a:xfrm>
          <a:prstGeom prst="flowChartMagneticDisk">
            <a:avLst/>
          </a:prstGeom>
          <a:solidFill>
            <a:srgbClr val="2AC1B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</a:t>
            </a:r>
            <a:endParaRPr b="1" sz="4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2006354" y="2233009"/>
            <a:ext cx="1083076" cy="47939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AC1B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2631116" y="1973783"/>
            <a:ext cx="2619000" cy="741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가게 별 데이터</a:t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5841490" y="1973743"/>
            <a:ext cx="2619000" cy="741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</a:rPr>
              <a:t>사용자</a:t>
            </a:r>
            <a:r>
              <a:rPr lang="en-US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데이터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3222590" y="3224812"/>
            <a:ext cx="26189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전처리 과정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8382000" y="2235311"/>
            <a:ext cx="1168800" cy="47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AC1B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9805227" y="1143080"/>
            <a:ext cx="2619000" cy="741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예측 모델 사용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9760837" y="2993979"/>
            <a:ext cx="283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모델 훈련 및 예측 진행</a:t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 rot="5400000">
            <a:off x="11187227" y="3884057"/>
            <a:ext cx="1168800" cy="47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AC1B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9805226" y="4791885"/>
            <a:ext cx="2619000" cy="741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</a:rPr>
              <a:t>모델 검증</a:t>
            </a:r>
            <a:endParaRPr/>
          </a:p>
        </p:txBody>
      </p:sp>
      <p:sp>
        <p:nvSpPr>
          <p:cNvPr id="109" name="Google Shape;109;p2"/>
          <p:cNvSpPr/>
          <p:nvPr/>
        </p:nvSpPr>
        <p:spPr>
          <a:xfrm flipH="1">
            <a:off x="6096000" y="4922664"/>
            <a:ext cx="1168731" cy="47939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AC1B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3222490" y="4791848"/>
            <a:ext cx="2619000" cy="741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서비스화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9973827" y="1631180"/>
            <a:ext cx="2619000" cy="741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예측 모델 사용</a:t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10222152" y="2068530"/>
            <a:ext cx="2619000" cy="741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예측 모델 사용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/>
          <p:nvPr/>
        </p:nvSpPr>
        <p:spPr>
          <a:xfrm>
            <a:off x="0" y="0"/>
            <a:ext cx="12192000" cy="1287262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알고리즘 순서도</a:t>
            </a:r>
            <a:endParaRPr/>
          </a:p>
        </p:txBody>
      </p:sp>
      <p:sp>
        <p:nvSpPr>
          <p:cNvPr id="118" name="Google Shape;118;p3"/>
          <p:cNvSpPr/>
          <p:nvPr/>
        </p:nvSpPr>
        <p:spPr>
          <a:xfrm>
            <a:off x="1804347" y="3564718"/>
            <a:ext cx="1459831" cy="1455821"/>
          </a:xfrm>
          <a:prstGeom prst="flowChartMagneticDisk">
            <a:avLst/>
          </a:prstGeom>
          <a:solidFill>
            <a:srgbClr val="2AC1B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</a:t>
            </a:r>
            <a:endParaRPr b="1" sz="4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9" name="Google Shape;119;p3"/>
          <p:cNvGrpSpPr/>
          <p:nvPr/>
        </p:nvGrpSpPr>
        <p:grpSpPr>
          <a:xfrm>
            <a:off x="4249601" y="3152885"/>
            <a:ext cx="2027424" cy="1729204"/>
            <a:chOff x="2047938" y="1430614"/>
            <a:chExt cx="2027424" cy="1729204"/>
          </a:xfrm>
        </p:grpSpPr>
        <p:pic>
          <p:nvPicPr>
            <p:cNvPr descr="[사진=배달의민족 캡쳐]" id="120" name="Google Shape;120;p3"/>
            <p:cNvPicPr preferRelativeResize="0"/>
            <p:nvPr/>
          </p:nvPicPr>
          <p:blipFill rotWithShape="1">
            <a:blip r:embed="rId3">
              <a:alphaModFix/>
            </a:blip>
            <a:srcRect b="3402" l="6728" r="3498" t="40468"/>
            <a:stretch/>
          </p:blipFill>
          <p:spPr>
            <a:xfrm flipH="1">
              <a:off x="2122275" y="1430614"/>
              <a:ext cx="1953087" cy="17292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3"/>
            <p:cNvSpPr txBox="1"/>
            <p:nvPr/>
          </p:nvSpPr>
          <p:spPr>
            <a:xfrm>
              <a:off x="2047938" y="1778034"/>
              <a:ext cx="803425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NLP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(자연어처리)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3"/>
          <p:cNvSpPr txBox="1"/>
          <p:nvPr/>
        </p:nvSpPr>
        <p:spPr>
          <a:xfrm>
            <a:off x="1785192" y="5109733"/>
            <a:ext cx="155332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가게별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리뷰 데이터</a:t>
            </a:r>
            <a:endParaRPr/>
          </a:p>
        </p:txBody>
      </p:sp>
      <p:sp>
        <p:nvSpPr>
          <p:cNvPr id="123" name="Google Shape;123;p3"/>
          <p:cNvSpPr txBox="1"/>
          <p:nvPr/>
        </p:nvSpPr>
        <p:spPr>
          <a:xfrm>
            <a:off x="3640356" y="4564069"/>
            <a:ext cx="379025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---------------&gt;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7847864" y="3364637"/>
            <a:ext cx="3133817" cy="514905"/>
          </a:xfrm>
          <a:prstGeom prst="roundRect">
            <a:avLst>
              <a:gd fmla="val 16667" name="adj"/>
            </a:avLst>
          </a:prstGeom>
          <a:solidFill>
            <a:srgbClr val="2AC1B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가게 1</a:t>
            </a:r>
            <a:endParaRPr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7847863" y="4031408"/>
            <a:ext cx="887769" cy="514905"/>
          </a:xfrm>
          <a:prstGeom prst="roundRect">
            <a:avLst>
              <a:gd fmla="val 16667" name="adj"/>
            </a:avLst>
          </a:prstGeom>
          <a:solidFill>
            <a:srgbClr val="2AC1B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메뉴 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8930683" y="4031406"/>
            <a:ext cx="887769" cy="514905"/>
          </a:xfrm>
          <a:prstGeom prst="roundRect">
            <a:avLst>
              <a:gd fmla="val 16667" name="adj"/>
            </a:avLst>
          </a:prstGeom>
          <a:solidFill>
            <a:srgbClr val="2AC1B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메뉴 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10013503" y="4031406"/>
            <a:ext cx="887769" cy="514905"/>
          </a:xfrm>
          <a:prstGeom prst="roundRect">
            <a:avLst>
              <a:gd fmla="val 16667" name="adj"/>
            </a:avLst>
          </a:prstGeom>
          <a:solidFill>
            <a:srgbClr val="2AC1B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메뉴 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7791638" y="4698180"/>
            <a:ext cx="887769" cy="322362"/>
          </a:xfrm>
          <a:prstGeom prst="roundRect">
            <a:avLst>
              <a:gd fmla="val 16667" name="adj"/>
            </a:avLst>
          </a:prstGeom>
          <a:solidFill>
            <a:srgbClr val="2AC1B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속성 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7791637" y="5109735"/>
            <a:ext cx="887769" cy="322362"/>
          </a:xfrm>
          <a:prstGeom prst="roundRect">
            <a:avLst>
              <a:gd fmla="val 16667" name="adj"/>
            </a:avLst>
          </a:prstGeom>
          <a:solidFill>
            <a:srgbClr val="2AC1B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속성 2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7791637" y="5516818"/>
            <a:ext cx="887769" cy="322362"/>
          </a:xfrm>
          <a:prstGeom prst="roundRect">
            <a:avLst>
              <a:gd fmla="val 16667" name="adj"/>
            </a:avLst>
          </a:prstGeom>
          <a:solidFill>
            <a:srgbClr val="2AC1B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속성 3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8930684" y="4698180"/>
            <a:ext cx="887769" cy="322362"/>
          </a:xfrm>
          <a:prstGeom prst="roundRect">
            <a:avLst>
              <a:gd fmla="val 16667" name="adj"/>
            </a:avLst>
          </a:prstGeom>
          <a:solidFill>
            <a:srgbClr val="2AC1B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속성 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8930683" y="5109735"/>
            <a:ext cx="887769" cy="322362"/>
          </a:xfrm>
          <a:prstGeom prst="roundRect">
            <a:avLst>
              <a:gd fmla="val 16667" name="adj"/>
            </a:avLst>
          </a:prstGeom>
          <a:solidFill>
            <a:srgbClr val="2AC1B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속성 2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8930683" y="5516818"/>
            <a:ext cx="887769" cy="322362"/>
          </a:xfrm>
          <a:prstGeom prst="roundRect">
            <a:avLst>
              <a:gd fmla="val 16667" name="adj"/>
            </a:avLst>
          </a:prstGeom>
          <a:solidFill>
            <a:srgbClr val="2AC1B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속성 3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10013504" y="4698180"/>
            <a:ext cx="887769" cy="322362"/>
          </a:xfrm>
          <a:prstGeom prst="roundRect">
            <a:avLst>
              <a:gd fmla="val 16667" name="adj"/>
            </a:avLst>
          </a:prstGeom>
          <a:solidFill>
            <a:srgbClr val="2AC1B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속성 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10013503" y="5109735"/>
            <a:ext cx="887769" cy="322362"/>
          </a:xfrm>
          <a:prstGeom prst="roundRect">
            <a:avLst>
              <a:gd fmla="val 16667" name="adj"/>
            </a:avLst>
          </a:prstGeom>
          <a:solidFill>
            <a:srgbClr val="2AC1B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속성 2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10013503" y="5516818"/>
            <a:ext cx="887769" cy="322362"/>
          </a:xfrm>
          <a:prstGeom prst="roundRect">
            <a:avLst>
              <a:gd fmla="val 16667" name="adj"/>
            </a:avLst>
          </a:prstGeom>
          <a:solidFill>
            <a:srgbClr val="2AC1B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속성 3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0" y="1033390"/>
            <a:ext cx="12192000" cy="1287262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데이터 전처리_가게 데이터 처리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/>
          <p:nvPr/>
        </p:nvSpPr>
        <p:spPr>
          <a:xfrm>
            <a:off x="0" y="0"/>
            <a:ext cx="12192000" cy="1287262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알고리즘 순서도</a:t>
            </a:r>
            <a:endParaRPr/>
          </a:p>
        </p:txBody>
      </p:sp>
      <p:sp>
        <p:nvSpPr>
          <p:cNvPr id="143" name="Google Shape;143;p4"/>
          <p:cNvSpPr/>
          <p:nvPr/>
        </p:nvSpPr>
        <p:spPr>
          <a:xfrm>
            <a:off x="0" y="1051142"/>
            <a:ext cx="12192000" cy="1287262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데이터 전처리_유저 데이터 처리</a:t>
            </a:r>
            <a:endParaRPr/>
          </a:p>
        </p:txBody>
      </p:sp>
      <p:sp>
        <p:nvSpPr>
          <p:cNvPr id="144" name="Google Shape;144;p4"/>
          <p:cNvSpPr/>
          <p:nvPr/>
        </p:nvSpPr>
        <p:spPr>
          <a:xfrm>
            <a:off x="321776" y="2522234"/>
            <a:ext cx="1459831" cy="1455821"/>
          </a:xfrm>
          <a:prstGeom prst="flowChartMagneticDisk">
            <a:avLst/>
          </a:prstGeom>
          <a:solidFill>
            <a:srgbClr val="2AC1B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</a:t>
            </a:r>
            <a:endParaRPr b="1" sz="4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228284" y="4002946"/>
            <a:ext cx="155332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 별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주문 내역</a:t>
            </a:r>
            <a:endParaRPr/>
          </a:p>
        </p:txBody>
      </p:sp>
      <p:sp>
        <p:nvSpPr>
          <p:cNvPr id="146" name="Google Shape;146;p4"/>
          <p:cNvSpPr/>
          <p:nvPr/>
        </p:nvSpPr>
        <p:spPr>
          <a:xfrm>
            <a:off x="1953088" y="3010447"/>
            <a:ext cx="1083076" cy="47939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AC1B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3364637" y="3142695"/>
            <a:ext cx="1459831" cy="47939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가게</a:t>
            </a:r>
            <a:endParaRPr/>
          </a:p>
        </p:txBody>
      </p:sp>
      <p:sp>
        <p:nvSpPr>
          <p:cNvPr id="148" name="Google Shape;148;p4"/>
          <p:cNvSpPr/>
          <p:nvPr/>
        </p:nvSpPr>
        <p:spPr>
          <a:xfrm>
            <a:off x="4947667" y="3142695"/>
            <a:ext cx="1459831" cy="47939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메뉴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6530697" y="3142695"/>
            <a:ext cx="1459831" cy="47939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속성</a:t>
            </a:r>
            <a:endParaRPr/>
          </a:p>
        </p:txBody>
      </p:sp>
      <p:sp>
        <p:nvSpPr>
          <p:cNvPr id="150" name="Google Shape;150;p4"/>
          <p:cNvSpPr/>
          <p:nvPr/>
        </p:nvSpPr>
        <p:spPr>
          <a:xfrm>
            <a:off x="3364637" y="3769433"/>
            <a:ext cx="1459831" cy="30097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가게 1 : w_1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3364637" y="4217756"/>
            <a:ext cx="1459831" cy="30097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가게 2 : w_2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3364637" y="4666079"/>
            <a:ext cx="1459831" cy="30097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가게 3 : w_3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4947667" y="3771287"/>
            <a:ext cx="1459831" cy="30097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메뉴 1 : w_1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4947667" y="4219610"/>
            <a:ext cx="1459831" cy="30097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메뉴 2 : w_2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4947667" y="4667933"/>
            <a:ext cx="1459831" cy="30097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메뉴 3 : w_3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6530697" y="3771287"/>
            <a:ext cx="1459831" cy="30097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속성 1 : w_1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6530697" y="4219610"/>
            <a:ext cx="1459831" cy="30097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속성 2 : w_2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6530697" y="4667933"/>
            <a:ext cx="1459831" cy="30097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속성 3 : w_3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3364637" y="2574524"/>
            <a:ext cx="4625891" cy="47939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 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647740" y="6422005"/>
            <a:ext cx="34419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W_i는 가중치로 0~1로 값을 가진다.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647740" y="5286631"/>
            <a:ext cx="6995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유저의 주문 내역을 통해 해당 가게의 정보 데이터와 메뉴 태그를 상속받는다.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상속받은 태그는 메뉴(음식)과 속성값(맛, 재료 등)으로 나누어 적재한다.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/>
          <p:nvPr/>
        </p:nvSpPr>
        <p:spPr>
          <a:xfrm>
            <a:off x="0" y="0"/>
            <a:ext cx="12192000" cy="1287262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알고리즘 순서도</a:t>
            </a:r>
            <a:endParaRPr/>
          </a:p>
        </p:txBody>
      </p:sp>
      <p:sp>
        <p:nvSpPr>
          <p:cNvPr id="167" name="Google Shape;167;p5"/>
          <p:cNvSpPr/>
          <p:nvPr/>
        </p:nvSpPr>
        <p:spPr>
          <a:xfrm>
            <a:off x="0" y="1051142"/>
            <a:ext cx="12192000" cy="1287262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데이터 전처리_유저 데이터 처리</a:t>
            </a:r>
            <a:endParaRPr/>
          </a:p>
        </p:txBody>
      </p:sp>
      <p:sp>
        <p:nvSpPr>
          <p:cNvPr id="168" name="Google Shape;168;p5"/>
          <p:cNvSpPr txBox="1"/>
          <p:nvPr/>
        </p:nvSpPr>
        <p:spPr>
          <a:xfrm>
            <a:off x="608738" y="5622192"/>
            <a:ext cx="5153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행렬 값은 관계 있음 1 / 관계 없음 0 으로 구성되어 있다.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"/>
          <p:cNvSpPr txBox="1"/>
          <p:nvPr/>
        </p:nvSpPr>
        <p:spPr>
          <a:xfrm>
            <a:off x="608738" y="2542347"/>
            <a:ext cx="48526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 데이터는 총 2개의 매트릭스로 구성이 되어있다.</a:t>
            </a:r>
            <a:endParaRPr/>
          </a:p>
        </p:txBody>
      </p:sp>
      <p:graphicFrame>
        <p:nvGraphicFramePr>
          <p:cNvPr id="170" name="Google Shape;170;p5"/>
          <p:cNvGraphicFramePr/>
          <p:nvPr/>
        </p:nvGraphicFramePr>
        <p:xfrm>
          <a:off x="861171" y="3115622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{8DE04F08-EFD7-4B2A-861C-C52660A199E0}</a:tableStyleId>
              </a:tblPr>
              <a:tblGrid>
                <a:gridCol w="1086925"/>
                <a:gridCol w="1086925"/>
                <a:gridCol w="1086925"/>
                <a:gridCol w="1086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메뉴/가게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가게 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가게 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가게 3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메뉴 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메뉴 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메뉴 3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메뉴 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71" name="Google Shape;171;p5"/>
          <p:cNvGraphicFramePr/>
          <p:nvPr/>
        </p:nvGraphicFramePr>
        <p:xfrm>
          <a:off x="6358831" y="3115622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{8DE04F08-EFD7-4B2A-861C-C52660A199E0}</a:tableStyleId>
              </a:tblPr>
              <a:tblGrid>
                <a:gridCol w="1086925"/>
                <a:gridCol w="1086925"/>
                <a:gridCol w="1086925"/>
                <a:gridCol w="1086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속성/메뉴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메뉴 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메뉴 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메뉴 3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속성 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속성 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속성 3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속성 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/>
          <p:nvPr/>
        </p:nvSpPr>
        <p:spPr>
          <a:xfrm>
            <a:off x="0" y="0"/>
            <a:ext cx="12192000" cy="1287262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알고리즘 순서도</a:t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>
            <a:off x="0" y="1051142"/>
            <a:ext cx="12192000" cy="1287262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데이터 전처리_유저 데이터 처리</a:t>
            </a:r>
            <a:endParaRPr/>
          </a:p>
        </p:txBody>
      </p:sp>
      <p:sp>
        <p:nvSpPr>
          <p:cNvPr id="178" name="Google Shape;178;p6"/>
          <p:cNvSpPr txBox="1"/>
          <p:nvPr/>
        </p:nvSpPr>
        <p:spPr>
          <a:xfrm>
            <a:off x="785200" y="5644709"/>
            <a:ext cx="83215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이용 가게 분포도에서 기울기 값이 커질 수록 매니아 / 0에 가까울 수록 모험가로 분류한다.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785200" y="2542347"/>
            <a:ext cx="71160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테그값 설정 이후 가게 가중치 순서도에 따라 유저의 성향을 2가지로 분류한다.</a:t>
            </a:r>
            <a:endParaRPr/>
          </a:p>
        </p:txBody>
      </p:sp>
      <p:graphicFrame>
        <p:nvGraphicFramePr>
          <p:cNvPr id="180" name="Google Shape;180;p6"/>
          <p:cNvGraphicFramePr/>
          <p:nvPr/>
        </p:nvGraphicFramePr>
        <p:xfrm>
          <a:off x="1485425" y="3457854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{8DE04F08-EFD7-4B2A-861C-C52660A199E0}</a:tableStyleId>
              </a:tblPr>
              <a:tblGrid>
                <a:gridCol w="958775"/>
                <a:gridCol w="958775"/>
                <a:gridCol w="958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이용 수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가중치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가게 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7/11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가게 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0/11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가게 3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3/11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가게 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1/11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1" name="Google Shape;181;p6"/>
          <p:cNvGraphicFramePr/>
          <p:nvPr/>
        </p:nvGraphicFramePr>
        <p:xfrm>
          <a:off x="6463087" y="342900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{8DE04F08-EFD7-4B2A-861C-C52660A199E0}</a:tableStyleId>
              </a:tblPr>
              <a:tblGrid>
                <a:gridCol w="958775"/>
                <a:gridCol w="958775"/>
                <a:gridCol w="958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이용 수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가중치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가게 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2/4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가게 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1/4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가게 3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0/4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가게 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1/4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2" name="Google Shape;182;p6"/>
          <p:cNvSpPr txBox="1"/>
          <p:nvPr/>
        </p:nvSpPr>
        <p:spPr>
          <a:xfrm>
            <a:off x="2646085" y="3020214"/>
            <a:ext cx="788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 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 txBox="1"/>
          <p:nvPr/>
        </p:nvSpPr>
        <p:spPr>
          <a:xfrm>
            <a:off x="7506751" y="2967861"/>
            <a:ext cx="788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 B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/>
          <p:nvPr/>
        </p:nvSpPr>
        <p:spPr>
          <a:xfrm>
            <a:off x="0" y="0"/>
            <a:ext cx="12192000" cy="1287262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알고리즘 순서도</a:t>
            </a:r>
            <a:endParaRPr/>
          </a:p>
        </p:txBody>
      </p:sp>
      <p:sp>
        <p:nvSpPr>
          <p:cNvPr id="189" name="Google Shape;189;p7"/>
          <p:cNvSpPr/>
          <p:nvPr/>
        </p:nvSpPr>
        <p:spPr>
          <a:xfrm>
            <a:off x="0" y="1051142"/>
            <a:ext cx="12192000" cy="1287262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예측 모델_CF(협업 필터링) 기반 추천</a:t>
            </a:r>
            <a:endParaRPr/>
          </a:p>
        </p:txBody>
      </p:sp>
      <p:sp>
        <p:nvSpPr>
          <p:cNvPr id="190" name="Google Shape;190;p7"/>
          <p:cNvSpPr txBox="1"/>
          <p:nvPr/>
        </p:nvSpPr>
        <p:spPr>
          <a:xfrm>
            <a:off x="1550444" y="5806858"/>
            <a:ext cx="698300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X축(속성값), y축(메뉴), z축(가중치)로 3차원 그래프를 그려 군집화를 한다.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차원 축소를 통해 그룹화를 한다.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비슷한 특성의 메뉴를 가진 다른 유저의 가게와 메뉴를 추천 받는다.</a:t>
            </a:r>
            <a:endParaRPr/>
          </a:p>
        </p:txBody>
      </p:sp>
      <p:pic>
        <p:nvPicPr>
          <p:cNvPr descr="현실감각 0% :: isodata 클러스터링 알고리즘 완성" id="191" name="Google Shape;19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1265" y="2338404"/>
            <a:ext cx="4179720" cy="31292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wMOOC 기계학습" id="192" name="Google Shape;19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2654" y="2711195"/>
            <a:ext cx="3812020" cy="2722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/>
          <p:nvPr/>
        </p:nvSpPr>
        <p:spPr>
          <a:xfrm>
            <a:off x="0" y="0"/>
            <a:ext cx="12192000" cy="1287262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알고리즘 순서도</a:t>
            </a: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0" y="1051142"/>
            <a:ext cx="12192000" cy="1287262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예측 모델_CBF(컨텐츠 필터링) 기반 추천</a:t>
            </a:r>
            <a:endParaRPr/>
          </a:p>
        </p:txBody>
      </p:sp>
      <p:sp>
        <p:nvSpPr>
          <p:cNvPr id="199" name="Google Shape;199;p8"/>
          <p:cNvSpPr txBox="1"/>
          <p:nvPr/>
        </p:nvSpPr>
        <p:spPr>
          <a:xfrm>
            <a:off x="1117310" y="5614354"/>
            <a:ext cx="698300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X축(속성값), y축(메뉴), z축(가중치)로 3차원 그래프를 그려 군집화를 한다.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차원 축소를 통해 그룹화를 한다.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비슷한 특성의 메뉴를 가진 다른 유저의 가게와 메뉴를 추천 받는다.</a:t>
            </a: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265864" y="3303116"/>
            <a:ext cx="1459831" cy="47939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메뉴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1848894" y="3303116"/>
            <a:ext cx="1459831" cy="47939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속성</a:t>
            </a: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265864" y="3931708"/>
            <a:ext cx="1459831" cy="30097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메뉴 1 : w_1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265864" y="4380031"/>
            <a:ext cx="1459831" cy="30097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메뉴 2 : w_2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265864" y="4828354"/>
            <a:ext cx="1459831" cy="30097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메뉴 3 : w_3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1848894" y="3931708"/>
            <a:ext cx="1459831" cy="30097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속성 1 : w_1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1848894" y="4380031"/>
            <a:ext cx="1459831" cy="30097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속성 2 : w_2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8"/>
          <p:cNvSpPr/>
          <p:nvPr/>
        </p:nvSpPr>
        <p:spPr>
          <a:xfrm>
            <a:off x="1848894" y="4828354"/>
            <a:ext cx="1459831" cy="30097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속성 3 : w_3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265864" y="2734944"/>
            <a:ext cx="3042861" cy="51218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 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9" name="Google Shape;209;p8"/>
          <p:cNvGraphicFramePr/>
          <p:nvPr/>
        </p:nvGraphicFramePr>
        <p:xfrm>
          <a:off x="3431924" y="2795665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{8DE04F08-EFD7-4B2A-861C-C52660A199E0}</a:tableStyleId>
              </a:tblPr>
              <a:tblGrid>
                <a:gridCol w="1033175"/>
                <a:gridCol w="1033175"/>
                <a:gridCol w="1033175"/>
                <a:gridCol w="1033175"/>
              </a:tblGrid>
              <a:tr h="576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속성/메뉴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메뉴 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메뉴 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메뉴 3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576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속성 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576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속성 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576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속성 3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0" name="Google Shape;210;p8"/>
          <p:cNvSpPr/>
          <p:nvPr/>
        </p:nvSpPr>
        <p:spPr>
          <a:xfrm>
            <a:off x="9549412" y="2823722"/>
            <a:ext cx="943996" cy="514905"/>
          </a:xfrm>
          <a:prstGeom prst="roundRect">
            <a:avLst>
              <a:gd fmla="val 16667" name="adj"/>
            </a:avLst>
          </a:prstGeom>
          <a:solidFill>
            <a:srgbClr val="2AC1B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가게 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8"/>
          <p:cNvSpPr/>
          <p:nvPr/>
        </p:nvSpPr>
        <p:spPr>
          <a:xfrm>
            <a:off x="9549412" y="3490493"/>
            <a:ext cx="943996" cy="514905"/>
          </a:xfrm>
          <a:prstGeom prst="roundRect">
            <a:avLst>
              <a:gd fmla="val 16667" name="adj"/>
            </a:avLst>
          </a:prstGeom>
          <a:solidFill>
            <a:srgbClr val="2AC1B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메뉴 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8"/>
          <p:cNvSpPr/>
          <p:nvPr/>
        </p:nvSpPr>
        <p:spPr>
          <a:xfrm>
            <a:off x="9549413" y="4157265"/>
            <a:ext cx="887769" cy="322362"/>
          </a:xfrm>
          <a:prstGeom prst="roundRect">
            <a:avLst>
              <a:gd fmla="val 16667" name="adj"/>
            </a:avLst>
          </a:prstGeom>
          <a:solidFill>
            <a:srgbClr val="2AC1B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속성 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8"/>
          <p:cNvSpPr/>
          <p:nvPr/>
        </p:nvSpPr>
        <p:spPr>
          <a:xfrm>
            <a:off x="9549412" y="4568820"/>
            <a:ext cx="887769" cy="322362"/>
          </a:xfrm>
          <a:prstGeom prst="roundRect">
            <a:avLst>
              <a:gd fmla="val 16667" name="adj"/>
            </a:avLst>
          </a:prstGeom>
          <a:solidFill>
            <a:srgbClr val="2AC1B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속성 2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8"/>
          <p:cNvSpPr/>
          <p:nvPr/>
        </p:nvSpPr>
        <p:spPr>
          <a:xfrm>
            <a:off x="9549412" y="4975903"/>
            <a:ext cx="887769" cy="322362"/>
          </a:xfrm>
          <a:prstGeom prst="roundRect">
            <a:avLst>
              <a:gd fmla="val 16667" name="adj"/>
            </a:avLst>
          </a:prstGeom>
          <a:solidFill>
            <a:srgbClr val="2AC1B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속성 3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8"/>
          <p:cNvSpPr/>
          <p:nvPr/>
        </p:nvSpPr>
        <p:spPr>
          <a:xfrm>
            <a:off x="10776628" y="2823722"/>
            <a:ext cx="943996" cy="514905"/>
          </a:xfrm>
          <a:prstGeom prst="roundRect">
            <a:avLst>
              <a:gd fmla="val 16667" name="adj"/>
            </a:avLst>
          </a:prstGeom>
          <a:solidFill>
            <a:srgbClr val="2AC1B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가게 2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8"/>
          <p:cNvSpPr/>
          <p:nvPr/>
        </p:nvSpPr>
        <p:spPr>
          <a:xfrm>
            <a:off x="10776628" y="3490493"/>
            <a:ext cx="943996" cy="514905"/>
          </a:xfrm>
          <a:prstGeom prst="roundRect">
            <a:avLst>
              <a:gd fmla="val 16667" name="adj"/>
            </a:avLst>
          </a:prstGeom>
          <a:solidFill>
            <a:srgbClr val="2AC1B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메뉴 2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8"/>
          <p:cNvSpPr/>
          <p:nvPr/>
        </p:nvSpPr>
        <p:spPr>
          <a:xfrm>
            <a:off x="10776629" y="4157265"/>
            <a:ext cx="887769" cy="322362"/>
          </a:xfrm>
          <a:prstGeom prst="roundRect">
            <a:avLst>
              <a:gd fmla="val 16667" name="adj"/>
            </a:avLst>
          </a:prstGeom>
          <a:solidFill>
            <a:srgbClr val="2AC1B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속성 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8"/>
          <p:cNvSpPr/>
          <p:nvPr/>
        </p:nvSpPr>
        <p:spPr>
          <a:xfrm>
            <a:off x="10767750" y="4603040"/>
            <a:ext cx="887769" cy="322362"/>
          </a:xfrm>
          <a:prstGeom prst="roundRect">
            <a:avLst>
              <a:gd fmla="val 16667" name="adj"/>
            </a:avLst>
          </a:prstGeom>
          <a:solidFill>
            <a:srgbClr val="2AC1B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속성 3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8"/>
          <p:cNvSpPr/>
          <p:nvPr/>
        </p:nvSpPr>
        <p:spPr>
          <a:xfrm>
            <a:off x="7972148" y="3014748"/>
            <a:ext cx="1298713" cy="197663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"/>
          <p:cNvSpPr/>
          <p:nvPr/>
        </p:nvSpPr>
        <p:spPr>
          <a:xfrm>
            <a:off x="0" y="0"/>
            <a:ext cx="12192000" cy="1287262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알고리즘 순서도</a:t>
            </a: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0" y="1051142"/>
            <a:ext cx="12192000" cy="1287262"/>
          </a:xfrm>
          <a:prstGeom prst="rect">
            <a:avLst/>
          </a:prstGeom>
          <a:solidFill>
            <a:srgbClr val="2AC1B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예측 모델_통계학 기반 추천</a:t>
            </a:r>
            <a:endParaRPr/>
          </a:p>
        </p:txBody>
      </p:sp>
      <p:sp>
        <p:nvSpPr>
          <p:cNvPr id="226" name="Google Shape;226;p9"/>
          <p:cNvSpPr txBox="1"/>
          <p:nvPr/>
        </p:nvSpPr>
        <p:spPr>
          <a:xfrm>
            <a:off x="2182634" y="5658744"/>
            <a:ext cx="717696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 별 날짜, 시간, 계절, 날씨 등에 따른 주기 패턴을 확인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분류된 성향에 따라 ‘매니아’는 최대한 비슷하고 주문횟수가 많았던 곳으로 추천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‘모함가’의 경우 새로운 가게를 추천하는 비율을 높여준다.</a:t>
            </a:r>
            <a:endParaRPr/>
          </a:p>
        </p:txBody>
      </p:sp>
      <p:grpSp>
        <p:nvGrpSpPr>
          <p:cNvPr id="227" name="Google Shape;227;p9"/>
          <p:cNvGrpSpPr/>
          <p:nvPr/>
        </p:nvGrpSpPr>
        <p:grpSpPr>
          <a:xfrm>
            <a:off x="2183906" y="2437609"/>
            <a:ext cx="7235301" cy="3148564"/>
            <a:chOff x="1420428" y="2402097"/>
            <a:chExt cx="7235301" cy="3148564"/>
          </a:xfrm>
        </p:grpSpPr>
        <p:pic>
          <p:nvPicPr>
            <p:cNvPr descr="크리테오, 코로나19 소비 트렌드 분석 보고서 발표 | KR - Criteo.com" id="228" name="Google Shape;228;p9"/>
            <p:cNvPicPr preferRelativeResize="0"/>
            <p:nvPr/>
          </p:nvPicPr>
          <p:blipFill rotWithShape="1">
            <a:blip r:embed="rId3">
              <a:alphaModFix/>
            </a:blip>
            <a:srcRect b="12888" l="7342" r="0" t="15553"/>
            <a:stretch/>
          </p:blipFill>
          <p:spPr>
            <a:xfrm>
              <a:off x="1420428" y="2402097"/>
              <a:ext cx="7235301" cy="31485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9"/>
            <p:cNvSpPr/>
            <p:nvPr/>
          </p:nvSpPr>
          <p:spPr>
            <a:xfrm>
              <a:off x="1775534" y="2402097"/>
              <a:ext cx="1464816" cy="87376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2021-07-13T16:47:29Z</dcterms:created>
  <dc:creator>aa</dc:creator>
</cp:coreProperties>
</file>