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5" r:id="rId6"/>
    <p:sldId id="270" r:id="rId7"/>
    <p:sldId id="274" r:id="rId8"/>
    <p:sldId id="275" r:id="rId9"/>
    <p:sldId id="277" r:id="rId10"/>
    <p:sldId id="278" r:id="rId11"/>
    <p:sldId id="279" r:id="rId12"/>
    <p:sldId id="285" r:id="rId13"/>
    <p:sldId id="284" r:id="rId14"/>
    <p:sldId id="286" r:id="rId15"/>
    <p:sldId id="287" r:id="rId16"/>
    <p:sldId id="288" r:id="rId17"/>
    <p:sldId id="262" r:id="rId18"/>
    <p:sldId id="280" r:id="rId19"/>
    <p:sldId id="281" r:id="rId20"/>
    <p:sldId id="283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eung Lee" initials="JL" lastIdx="1" clrIdx="0">
    <p:extLst>
      <p:ext uri="{19B8F6BF-5375-455C-9EA6-DF929625EA0E}">
        <p15:presenceInfo xmlns:p15="http://schemas.microsoft.com/office/powerpoint/2012/main" userId="Jaeeung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4F7"/>
    <a:srgbClr val="F2F2F2"/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microsoft.com/office/2007/relationships/hdphoto" Target="../media/hdphoto1.wdp"/><Relationship Id="rId7" Type="http://schemas.openxmlformats.org/officeDocument/2006/relationships/image" Target="../media/image17.jpg"/><Relationship Id="rId12" Type="http://schemas.openxmlformats.org/officeDocument/2006/relationships/image" Target="../media/image2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g"/><Relationship Id="rId5" Type="http://schemas.openxmlformats.org/officeDocument/2006/relationships/image" Target="../media/image15.jpeg"/><Relationship Id="rId10" Type="http://schemas.openxmlformats.org/officeDocument/2006/relationships/image" Target="../media/image20.jpg"/><Relationship Id="rId4" Type="http://schemas.openxmlformats.org/officeDocument/2006/relationships/image" Target="../media/image14.jpeg"/><Relationship Id="rId9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723342" y="2165799"/>
            <a:ext cx="4701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Face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Detection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Mosaic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using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51596" y="5525075"/>
            <a:ext cx="41559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   명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5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이십팔팀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   원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 16100183 </a:t>
            </a:r>
            <a:r>
              <a:rPr lang="ko-KR" altLang="en-US" sz="15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이재응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17101227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이수아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 Big Data Term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알고리즘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2E62-42DD-428C-882C-61503986B7EB}"/>
              </a:ext>
            </a:extLst>
          </p:cNvPr>
          <p:cNvSpPr txBox="1"/>
          <p:nvPr/>
        </p:nvSpPr>
        <p:spPr>
          <a:xfrm>
            <a:off x="2011681" y="657176"/>
            <a:ext cx="358901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Face recognition :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face_distance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 descr="Face Recognition with FaceNet and MTCNN – Ars Futura">
            <a:extLst>
              <a:ext uri="{FF2B5EF4-FFF2-40B4-BE49-F238E27FC236}">
                <a16:creationId xmlns:a16="http://schemas.microsoft.com/office/drawing/2014/main" id="{E53399E9-A373-494A-AE9C-E42239E923A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02" t="35062" r="13507" b="35720"/>
          <a:stretch/>
        </p:blipFill>
        <p:spPr bwMode="auto">
          <a:xfrm>
            <a:off x="5811650" y="3717222"/>
            <a:ext cx="937252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0F62E4-7AF5-4114-BE5B-E0D2D325E9A3}"/>
              </a:ext>
            </a:extLst>
          </p:cNvPr>
          <p:cNvSpPr txBox="1"/>
          <p:nvPr/>
        </p:nvSpPr>
        <p:spPr>
          <a:xfrm>
            <a:off x="7081306" y="3145603"/>
            <a:ext cx="33326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Python library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face_recognition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face_distance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face1,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face2)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4D4AC6-F2C0-4097-A477-D692D5E5E2F3}"/>
              </a:ext>
            </a:extLst>
          </p:cNvPr>
          <p:cNvSpPr/>
          <p:nvPr/>
        </p:nvSpPr>
        <p:spPr>
          <a:xfrm>
            <a:off x="819029" y="1581765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Face recognition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Latent space explained">
            <a:extLst>
              <a:ext uri="{FF2B5EF4-FFF2-40B4-BE49-F238E27FC236}">
                <a16:creationId xmlns:a16="http://schemas.microsoft.com/office/drawing/2014/main" id="{0847F507-2A42-45BE-B17E-298232AB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8" y="2515363"/>
            <a:ext cx="3885906" cy="33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48E3D2-2D72-4CE5-A73E-2DF85C96B8D5}"/>
              </a:ext>
            </a:extLst>
          </p:cNvPr>
          <p:cNvSpPr txBox="1"/>
          <p:nvPr/>
        </p:nvSpPr>
        <p:spPr>
          <a:xfrm>
            <a:off x="844428" y="6038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학습시킨 </a:t>
            </a:r>
            <a:r>
              <a:rPr lang="en-US" altLang="ko-KR" dirty="0"/>
              <a:t>face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face</a:t>
            </a:r>
            <a:r>
              <a:rPr lang="ko-KR" altLang="en-US" dirty="0"/>
              <a:t>의 함수 유사도 측정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34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 평가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2E62-42DD-428C-882C-61503986B7EB}"/>
              </a:ext>
            </a:extLst>
          </p:cNvPr>
          <p:cNvSpPr txBox="1"/>
          <p:nvPr/>
        </p:nvSpPr>
        <p:spPr>
          <a:xfrm>
            <a:off x="2011681" y="657176"/>
            <a:ext cx="358901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Face recognition : KNN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4D4AC6-F2C0-4097-A477-D692D5E5E2F3}"/>
              </a:ext>
            </a:extLst>
          </p:cNvPr>
          <p:cNvSpPr/>
          <p:nvPr/>
        </p:nvSpPr>
        <p:spPr>
          <a:xfrm>
            <a:off x="819029" y="1581765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Face recognition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22CEF-F06B-488D-B778-18AD00583F60}"/>
              </a:ext>
            </a:extLst>
          </p:cNvPr>
          <p:cNvSpPr txBox="1"/>
          <p:nvPr/>
        </p:nvSpPr>
        <p:spPr>
          <a:xfrm>
            <a:off x="819029" y="2439562"/>
            <a:ext cx="49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Scikit-learn: </a:t>
            </a:r>
            <a:r>
              <a:rPr kumimoji="0" lang="en-US" altLang="ko-KR" b="1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KNN</a:t>
            </a:r>
            <a:r>
              <a:rPr kumimoji="0" lang="en-US" altLang="ko-KR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(k-Nerarest Neighbors)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68D298-420D-4BCB-8AD9-387E6AFD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68" y="3232447"/>
            <a:ext cx="3458372" cy="29683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6D2D1B-A884-478F-BFEB-A66272E82E40}"/>
              </a:ext>
            </a:extLst>
          </p:cNvPr>
          <p:cNvSpPr txBox="1"/>
          <p:nvPr/>
        </p:nvSpPr>
        <p:spPr>
          <a:xfrm>
            <a:off x="5255635" y="3438847"/>
            <a:ext cx="47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/>
              <a:t>가까운 </a:t>
            </a:r>
            <a:r>
              <a:rPr lang="en-US" altLang="ko-KR"/>
              <a:t>k</a:t>
            </a:r>
            <a:r>
              <a:rPr lang="ko-KR" altLang="en-US"/>
              <a:t>개의 </a:t>
            </a:r>
            <a:r>
              <a:rPr lang="en-US" altLang="ko-KR"/>
              <a:t>data</a:t>
            </a:r>
            <a:r>
              <a:rPr lang="ko-KR" altLang="en-US"/>
              <a:t>를 참조하여 빈도가 높은 값으로 분류되는 지도학습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DFFEB-1511-48D9-B2D1-B8E5BFC3E6D2}"/>
              </a:ext>
            </a:extLst>
          </p:cNvPr>
          <p:cNvSpPr txBox="1"/>
          <p:nvPr/>
        </p:nvSpPr>
        <p:spPr>
          <a:xfrm>
            <a:off x="6002084" y="4217395"/>
            <a:ext cx="476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k=1</a:t>
            </a:r>
            <a:r>
              <a:rPr lang="ko-KR" altLang="en-US"/>
              <a:t>일 경우 최근접 </a:t>
            </a:r>
            <a:r>
              <a:rPr lang="en-US" altLang="ko-KR"/>
              <a:t>Neighbor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C7452-FE7A-4432-8788-7733E9BA61B8}"/>
              </a:ext>
            </a:extLst>
          </p:cNvPr>
          <p:cNvSpPr txBox="1"/>
          <p:nvPr/>
        </p:nvSpPr>
        <p:spPr>
          <a:xfrm>
            <a:off x="6315095" y="4957727"/>
            <a:ext cx="399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k=1 &amp; closest_distance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03707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알고리즘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39682FD-247D-4062-A654-65F05AF326C6}"/>
              </a:ext>
            </a:extLst>
          </p:cNvPr>
          <p:cNvSpPr/>
          <p:nvPr/>
        </p:nvSpPr>
        <p:spPr>
          <a:xfrm>
            <a:off x="819029" y="1581765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closest_distance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106090-7903-4D7C-81F4-0A1242046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78" b="13759"/>
          <a:stretch/>
        </p:blipFill>
        <p:spPr>
          <a:xfrm>
            <a:off x="819029" y="2658156"/>
            <a:ext cx="3855608" cy="2548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053EA6-004A-4534-8FF8-0137AF1E2903}"/>
              </a:ext>
            </a:extLst>
          </p:cNvPr>
          <p:cNvSpPr txBox="1"/>
          <p:nvPr/>
        </p:nvSpPr>
        <p:spPr>
          <a:xfrm>
            <a:off x="4835757" y="2658156"/>
            <a:ext cx="47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Threshold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지정을 통해 새로운 데이터를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'unknown＇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분류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7D14E30-46EB-4BEC-A103-9196003F3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25"/>
          <a:stretch/>
        </p:blipFill>
        <p:spPr>
          <a:xfrm>
            <a:off x="819029" y="5645265"/>
            <a:ext cx="5609763" cy="3471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85FC85-212C-4E89-A933-52B1DBF8ABD2}"/>
              </a:ext>
            </a:extLst>
          </p:cNvPr>
          <p:cNvSpPr txBox="1"/>
          <p:nvPr/>
        </p:nvSpPr>
        <p:spPr>
          <a:xfrm>
            <a:off x="5370712" y="3743270"/>
            <a:ext cx="627389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t&lt;0.35 :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구분해야 할 데이터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Unknown</a:t>
            </a: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t&gt;0.40 : Unknown =&gt;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라벨 부여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16A02-D8F4-4C71-83EE-200CDCE33F0A}"/>
              </a:ext>
            </a:extLst>
          </p:cNvPr>
          <p:cNvSpPr txBox="1"/>
          <p:nvPr/>
        </p:nvSpPr>
        <p:spPr>
          <a:xfrm>
            <a:off x="3243942" y="1759049"/>
            <a:ext cx="232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threshold=0.37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43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알고리즘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0D003CA-DACF-43FA-A09C-6886FC9A6700}"/>
              </a:ext>
            </a:extLst>
          </p:cNvPr>
          <p:cNvSpPr/>
          <p:nvPr/>
        </p:nvSpPr>
        <p:spPr>
          <a:xfrm>
            <a:off x="819029" y="1581765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개수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0F9EC-F320-4156-8905-78EEC0B79E55}"/>
              </a:ext>
            </a:extLst>
          </p:cNvPr>
          <p:cNvSpPr txBox="1"/>
          <p:nvPr/>
        </p:nvSpPr>
        <p:spPr>
          <a:xfrm>
            <a:off x="5459809" y="2675152"/>
            <a:ext cx="476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/>
              <a:t> </a:t>
            </a:r>
            <a:r>
              <a:rPr lang="ko-KR" altLang="en-US"/>
              <a:t>데이터셋의 규모 조절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9FB73-8255-4555-8131-CAC0BCC2D287}"/>
              </a:ext>
            </a:extLst>
          </p:cNvPr>
          <p:cNvSpPr txBox="1"/>
          <p:nvPr/>
        </p:nvSpPr>
        <p:spPr>
          <a:xfrm>
            <a:off x="5955110" y="3429000"/>
            <a:ext cx="552994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/>
              <a:t>#class=3 </a:t>
            </a:r>
            <a:r>
              <a:rPr lang="ko-KR" altLang="en-US"/>
              <a:t>이후로 학습 종료</a:t>
            </a:r>
            <a:endParaRPr lang="en-US" altLang="ko-KR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/>
              <a:t>벡터공간 내 유클리디안 거리</a:t>
            </a:r>
            <a:endParaRPr lang="en-US" alt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D5518-FF38-452D-B4E4-2E01D7198C90}"/>
              </a:ext>
            </a:extLst>
          </p:cNvPr>
          <p:cNvSpPr txBox="1"/>
          <p:nvPr/>
        </p:nvSpPr>
        <p:spPr>
          <a:xfrm>
            <a:off x="3243942" y="1759049"/>
            <a:ext cx="232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→ </a:t>
            </a:r>
            <a:r>
              <a:rPr lang="en-US" altLang="ko-KR">
                <a:solidFill>
                  <a:srgbClr val="FF0000"/>
                </a:solidFill>
              </a:rPr>
              <a:t>#class=3</a:t>
            </a:r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E3D8C1E-E270-447E-ACF5-318714A57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35"/>
          <a:stretch/>
        </p:blipFill>
        <p:spPr>
          <a:xfrm>
            <a:off x="369542" y="2675152"/>
            <a:ext cx="4895633" cy="2988530"/>
          </a:xfrm>
          <a:prstGeom prst="rect">
            <a:avLst/>
          </a:prstGeom>
        </p:spPr>
      </p:pic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EA461F53-1EBF-4C91-A551-EB9C1FB4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124"/>
              </p:ext>
            </p:extLst>
          </p:nvPr>
        </p:nvGraphicFramePr>
        <p:xfrm>
          <a:off x="5773165" y="4866950"/>
          <a:ext cx="571188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58">
                  <a:extLst>
                    <a:ext uri="{9D8B030D-6E8A-4147-A177-3AD203B41FA5}">
                      <a16:colId xmlns:a16="http://schemas.microsoft.com/office/drawing/2014/main" val="991061152"/>
                    </a:ext>
                  </a:extLst>
                </a:gridCol>
                <a:gridCol w="816555">
                  <a:extLst>
                    <a:ext uri="{9D8B030D-6E8A-4147-A177-3AD203B41FA5}">
                      <a16:colId xmlns:a16="http://schemas.microsoft.com/office/drawing/2014/main" val="1886243705"/>
                    </a:ext>
                  </a:extLst>
                </a:gridCol>
                <a:gridCol w="816555">
                  <a:extLst>
                    <a:ext uri="{9D8B030D-6E8A-4147-A177-3AD203B41FA5}">
                      <a16:colId xmlns:a16="http://schemas.microsoft.com/office/drawing/2014/main" val="2671787779"/>
                    </a:ext>
                  </a:extLst>
                </a:gridCol>
                <a:gridCol w="816555">
                  <a:extLst>
                    <a:ext uri="{9D8B030D-6E8A-4147-A177-3AD203B41FA5}">
                      <a16:colId xmlns:a16="http://schemas.microsoft.com/office/drawing/2014/main" val="2146370073"/>
                    </a:ext>
                  </a:extLst>
                </a:gridCol>
                <a:gridCol w="816555">
                  <a:extLst>
                    <a:ext uri="{9D8B030D-6E8A-4147-A177-3AD203B41FA5}">
                      <a16:colId xmlns:a16="http://schemas.microsoft.com/office/drawing/2014/main" val="4150475334"/>
                    </a:ext>
                  </a:extLst>
                </a:gridCol>
                <a:gridCol w="816555">
                  <a:extLst>
                    <a:ext uri="{9D8B030D-6E8A-4147-A177-3AD203B41FA5}">
                      <a16:colId xmlns:a16="http://schemas.microsoft.com/office/drawing/2014/main" val="2680788417"/>
                    </a:ext>
                  </a:extLst>
                </a:gridCol>
                <a:gridCol w="816555">
                  <a:extLst>
                    <a:ext uri="{9D8B030D-6E8A-4147-A177-3AD203B41FA5}">
                      <a16:colId xmlns:a16="http://schemas.microsoft.com/office/drawing/2014/main" val="4271147142"/>
                    </a:ext>
                  </a:extLst>
                </a:gridCol>
              </a:tblGrid>
              <a:tr h="208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#class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97236"/>
                  </a:ext>
                </a:extLst>
              </a:tr>
              <a:tr h="240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#neighbors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2907"/>
                  </a:ext>
                </a:extLst>
              </a:tr>
              <a:tr h="353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avg(distance)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0.3672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0.3083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0.3083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0.3083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0.3083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0.3083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3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0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알고리즘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0D003CA-DACF-43FA-A09C-6886FC9A6700}"/>
              </a:ext>
            </a:extLst>
          </p:cNvPr>
          <p:cNvSpPr/>
          <p:nvPr/>
        </p:nvSpPr>
        <p:spPr>
          <a:xfrm>
            <a:off x="819029" y="1581765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클래스별 데이터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0F9EC-F320-4156-8905-78EEC0B79E55}"/>
              </a:ext>
            </a:extLst>
          </p:cNvPr>
          <p:cNvSpPr txBox="1"/>
          <p:nvPr/>
        </p:nvSpPr>
        <p:spPr>
          <a:xfrm>
            <a:off x="5125959" y="2866096"/>
            <a:ext cx="476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문제정의 최적화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9FB73-8255-4555-8131-CAC0BCC2D287}"/>
              </a:ext>
            </a:extLst>
          </p:cNvPr>
          <p:cNvSpPr txBox="1"/>
          <p:nvPr/>
        </p:nvSpPr>
        <p:spPr>
          <a:xfrm>
            <a:off x="6096000" y="3429000"/>
            <a:ext cx="552994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최대한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높은 정확도</a:t>
            </a:r>
            <a:endParaRPr lang="en-US" altLang="ko-KR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최소한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＂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데이터셋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Tradeoff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해결점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D5518-FF38-452D-B4E4-2E01D7198C90}"/>
              </a:ext>
            </a:extLst>
          </p:cNvPr>
          <p:cNvSpPr txBox="1"/>
          <p:nvPr/>
        </p:nvSpPr>
        <p:spPr>
          <a:xfrm>
            <a:off x="3243942" y="1759049"/>
            <a:ext cx="232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#data=30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09B444-4282-4BB4-8F71-50B699ED4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12" b="14607"/>
          <a:stretch/>
        </p:blipFill>
        <p:spPr>
          <a:xfrm>
            <a:off x="427028" y="2859818"/>
            <a:ext cx="4256824" cy="2691010"/>
          </a:xfrm>
          <a:prstGeom prst="rect">
            <a:avLst/>
          </a:prstGeom>
        </p:spPr>
      </p:pic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7AFD0C41-82DE-4EA5-A00F-7C26FA45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87165"/>
              </p:ext>
            </p:extLst>
          </p:nvPr>
        </p:nvGraphicFramePr>
        <p:xfrm>
          <a:off x="4915678" y="5187125"/>
          <a:ext cx="7055502" cy="121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52">
                  <a:extLst>
                    <a:ext uri="{9D8B030D-6E8A-4147-A177-3AD203B41FA5}">
                      <a16:colId xmlns:a16="http://schemas.microsoft.com/office/drawing/2014/main" val="991061152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1886243705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2671787779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2146370073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4150475334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2680788417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4271147142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2268266374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3363133418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231237660"/>
                    </a:ext>
                  </a:extLst>
                </a:gridCol>
                <a:gridCol w="641695">
                  <a:extLst>
                    <a:ext uri="{9D8B030D-6E8A-4147-A177-3AD203B41FA5}">
                      <a16:colId xmlns:a16="http://schemas.microsoft.com/office/drawing/2014/main" val="2060801290"/>
                    </a:ext>
                  </a:extLst>
                </a:gridCol>
              </a:tblGrid>
              <a:tr h="28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#data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97236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#neighbors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2907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avg(distance)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0.3384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0.3310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0.3141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0.3109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0.3083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0.3083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0.2804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0.2804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0.2804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0.2804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3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0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모델평가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2997B-B917-4C50-8D48-8D95845A559D}"/>
              </a:ext>
            </a:extLst>
          </p:cNvPr>
          <p:cNvSpPr txBox="1"/>
          <p:nvPr/>
        </p:nvSpPr>
        <p:spPr>
          <a:xfrm>
            <a:off x="643483" y="2044306"/>
            <a:ext cx="581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data(Image), 95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Detection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BCBB-7683-4B78-BC17-2EF6820BEC9D}"/>
              </a:ext>
            </a:extLst>
          </p:cNvPr>
          <p:cNvSpPr txBox="1"/>
          <p:nvPr/>
        </p:nvSpPr>
        <p:spPr>
          <a:xfrm>
            <a:off x="643483" y="1279229"/>
            <a:ext cx="232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E002C-911C-4971-9042-080CB6C7A508}"/>
              </a:ext>
            </a:extLst>
          </p:cNvPr>
          <p:cNvSpPr txBox="1"/>
          <p:nvPr/>
        </p:nvSpPr>
        <p:spPr>
          <a:xfrm>
            <a:off x="727458" y="1426806"/>
            <a:ext cx="733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threshold=0.37, #class=3, #data=30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 descr="사람, 의류, 가장, 남자이(가) 표시된 사진&#10;&#10;자동 생성된 설명">
            <a:extLst>
              <a:ext uri="{FF2B5EF4-FFF2-40B4-BE49-F238E27FC236}">
                <a16:creationId xmlns:a16="http://schemas.microsoft.com/office/drawing/2014/main" id="{729DAF9D-2C5F-4F37-AEFD-B75A7C781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7"/>
          <a:stretch/>
        </p:blipFill>
        <p:spPr>
          <a:xfrm>
            <a:off x="1324620" y="2979052"/>
            <a:ext cx="3309290" cy="1886220"/>
          </a:xfrm>
          <a:prstGeom prst="rect">
            <a:avLst/>
          </a:prstGeom>
        </p:spPr>
      </p:pic>
      <p:pic>
        <p:nvPicPr>
          <p:cNvPr id="9" name="그림 8" descr="사람, 실내, 서있는, 그룹이(가) 표시된 사진&#10;&#10;자동 생성된 설명">
            <a:extLst>
              <a:ext uri="{FF2B5EF4-FFF2-40B4-BE49-F238E27FC236}">
                <a16:creationId xmlns:a16="http://schemas.microsoft.com/office/drawing/2014/main" id="{8BEC94C5-8234-4D82-BE20-F4C63F5F6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14"/>
          <a:stretch/>
        </p:blipFill>
        <p:spPr>
          <a:xfrm>
            <a:off x="2069066" y="3388573"/>
            <a:ext cx="3276600" cy="2023188"/>
          </a:xfrm>
          <a:prstGeom prst="rect">
            <a:avLst/>
          </a:prstGeom>
        </p:spPr>
      </p:pic>
      <p:pic>
        <p:nvPicPr>
          <p:cNvPr id="13" name="그림 12" descr="사람, 서있는, 건물, 그룹이(가) 표시된 사진&#10;&#10;자동 생성된 설명">
            <a:extLst>
              <a:ext uri="{FF2B5EF4-FFF2-40B4-BE49-F238E27FC236}">
                <a16:creationId xmlns:a16="http://schemas.microsoft.com/office/drawing/2014/main" id="{D9ED7759-2929-4B21-860E-CD78227EDC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8" b="35002"/>
          <a:stretch/>
        </p:blipFill>
        <p:spPr>
          <a:xfrm>
            <a:off x="3101957" y="3955204"/>
            <a:ext cx="3063905" cy="1940813"/>
          </a:xfrm>
          <a:prstGeom prst="rect">
            <a:avLst/>
          </a:prstGeo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4E433CCC-3019-4DB5-8CA6-D4A817E9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98984"/>
              </p:ext>
            </p:extLst>
          </p:nvPr>
        </p:nvGraphicFramePr>
        <p:xfrm>
          <a:off x="7455454" y="3063154"/>
          <a:ext cx="3536008" cy="252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04">
                  <a:extLst>
                    <a:ext uri="{9D8B030D-6E8A-4147-A177-3AD203B41FA5}">
                      <a16:colId xmlns:a16="http://schemas.microsoft.com/office/drawing/2014/main" val="2982321250"/>
                    </a:ext>
                  </a:extLst>
                </a:gridCol>
                <a:gridCol w="1768004">
                  <a:extLst>
                    <a:ext uri="{9D8B030D-6E8A-4147-A177-3AD203B41FA5}">
                      <a16:colId xmlns:a16="http://schemas.microsoft.com/office/drawing/2014/main" val="3424880126"/>
                    </a:ext>
                  </a:extLst>
                </a:gridCol>
              </a:tblGrid>
              <a:tr h="420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Total detection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2568"/>
                  </a:ext>
                </a:extLst>
              </a:tr>
              <a:tr h="420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True label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87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1004"/>
                  </a:ext>
                </a:extLst>
              </a:tr>
              <a:tr h="420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Unknown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57767"/>
                  </a:ext>
                </a:extLst>
              </a:tr>
              <a:tr h="420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Classification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27543"/>
                  </a:ext>
                </a:extLst>
              </a:tr>
              <a:tr h="420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detection error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96636"/>
                  </a:ext>
                </a:extLst>
              </a:tr>
              <a:tr h="420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Accuracy</a:t>
                      </a:r>
                      <a:endParaRPr lang="ko-KR" altLang="en-US" sz="1600" b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91.57%</a:t>
                      </a:r>
                      <a:endParaRPr lang="ko-KR" altLang="en-US" sz="1600" b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9528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AE456D0-77BE-405F-81A3-54F00B08067B}"/>
              </a:ext>
            </a:extLst>
          </p:cNvPr>
          <p:cNvSpPr txBox="1"/>
          <p:nvPr/>
        </p:nvSpPr>
        <p:spPr>
          <a:xfrm>
            <a:off x="8492862" y="2413638"/>
            <a:ext cx="190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 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79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최종결과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BCBB-7683-4B78-BC17-2EF6820BEC9D}"/>
              </a:ext>
            </a:extLst>
          </p:cNvPr>
          <p:cNvSpPr txBox="1"/>
          <p:nvPr/>
        </p:nvSpPr>
        <p:spPr>
          <a:xfrm>
            <a:off x="867418" y="1529544"/>
            <a:ext cx="232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13D9B8-B815-4D4E-82CB-D919581CF17D}"/>
              </a:ext>
            </a:extLst>
          </p:cNvPr>
          <p:cNvSpPr/>
          <p:nvPr/>
        </p:nvSpPr>
        <p:spPr>
          <a:xfrm>
            <a:off x="867418" y="1652251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5C00B-4264-4A49-8A32-87F7602A2345}"/>
              </a:ext>
            </a:extLst>
          </p:cNvPr>
          <p:cNvSpPr txBox="1"/>
          <p:nvPr/>
        </p:nvSpPr>
        <p:spPr>
          <a:xfrm>
            <a:off x="1085436" y="1683989"/>
            <a:ext cx="1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모델 최종 평가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3A44446-34CA-4425-8B6E-81C131501233}"/>
              </a:ext>
            </a:extLst>
          </p:cNvPr>
          <p:cNvSpPr/>
          <p:nvPr/>
        </p:nvSpPr>
        <p:spPr>
          <a:xfrm flipV="1">
            <a:off x="4547878" y="1837299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9010A-8EEA-4F88-900C-3AEC1A5880DA}"/>
              </a:ext>
            </a:extLst>
          </p:cNvPr>
          <p:cNvSpPr txBox="1"/>
          <p:nvPr/>
        </p:nvSpPr>
        <p:spPr>
          <a:xfrm>
            <a:off x="1234751" y="2338586"/>
            <a:ext cx="977537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적은 양의 데이터만으로도 높은 정확도를 내는 사용자 개인맞춤형 모델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반복학습이 필요하지 않아서 빠른 속도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3C2A49-6C2C-4440-B079-B81366695F52}"/>
              </a:ext>
            </a:extLst>
          </p:cNvPr>
          <p:cNvSpPr txBox="1"/>
          <p:nvPr/>
        </p:nvSpPr>
        <p:spPr>
          <a:xfrm>
            <a:off x="867418" y="3970537"/>
            <a:ext cx="232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C41BDF-B483-451A-9B23-14602A8E28F6}"/>
              </a:ext>
            </a:extLst>
          </p:cNvPr>
          <p:cNvSpPr/>
          <p:nvPr/>
        </p:nvSpPr>
        <p:spPr>
          <a:xfrm>
            <a:off x="867418" y="4093244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161C4-9238-4435-A3BB-0E8404DABDAC}"/>
              </a:ext>
            </a:extLst>
          </p:cNvPr>
          <p:cNvSpPr txBox="1"/>
          <p:nvPr/>
        </p:nvSpPr>
        <p:spPr>
          <a:xfrm>
            <a:off x="1085436" y="4124982"/>
            <a:ext cx="171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Advanced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60E8628-4827-4D85-BDB4-9A1033FD686C}"/>
              </a:ext>
            </a:extLst>
          </p:cNvPr>
          <p:cNvSpPr/>
          <p:nvPr/>
        </p:nvSpPr>
        <p:spPr>
          <a:xfrm flipV="1">
            <a:off x="4547878" y="4278292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F3ECC7-69DA-4219-94BF-6856ACFE4B9B}"/>
              </a:ext>
            </a:extLst>
          </p:cNvPr>
          <p:cNvSpPr txBox="1"/>
          <p:nvPr/>
        </p:nvSpPr>
        <p:spPr>
          <a:xfrm>
            <a:off x="1208314" y="4795721"/>
            <a:ext cx="977537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Video-input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모자이크할 인물을 사용자가 직접 지정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모자이크 외의 다른 효과를 사용하여 여러 문제정의에 사용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70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모델결과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DACE3A-6ACE-43A9-A4EB-203969D69EC9}"/>
              </a:ext>
            </a:extLst>
          </p:cNvPr>
          <p:cNvGrpSpPr/>
          <p:nvPr/>
        </p:nvGrpSpPr>
        <p:grpSpPr>
          <a:xfrm>
            <a:off x="375092" y="1081346"/>
            <a:ext cx="8002868" cy="5720259"/>
            <a:chOff x="518832" y="1152525"/>
            <a:chExt cx="7810501" cy="55987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666B3-D4E8-44C4-9007-61E74AFA8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832" y="1152525"/>
              <a:ext cx="7810500" cy="45529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B5603D-5A88-400E-9348-0124D3D56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6"/>
            <a:stretch/>
          </p:blipFill>
          <p:spPr>
            <a:xfrm>
              <a:off x="518833" y="5703570"/>
              <a:ext cx="7810500" cy="1047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76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모델결과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8FA72C-A575-4792-853B-19A3D60ABB7B}"/>
              </a:ext>
            </a:extLst>
          </p:cNvPr>
          <p:cNvGrpSpPr/>
          <p:nvPr/>
        </p:nvGrpSpPr>
        <p:grpSpPr>
          <a:xfrm>
            <a:off x="309562" y="1273842"/>
            <a:ext cx="6535738" cy="5401278"/>
            <a:chOff x="322262" y="1531620"/>
            <a:chExt cx="6086475" cy="51308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4DC3C1A-FE40-49FE-8546-ADF316E17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262" y="1531620"/>
              <a:ext cx="6086474" cy="4953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CF8A4BC-506C-4D6C-A7CB-6DEE2D7D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262" y="2014220"/>
              <a:ext cx="6086475" cy="464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5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7" y="1054539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문제정의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7016" y="2039632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모델결과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47016" y="3024725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47015" y="4009818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모델평가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B144-DE01-4B1D-81B0-63BA597518D6}"/>
              </a:ext>
            </a:extLst>
          </p:cNvPr>
          <p:cNvSpPr txBox="1"/>
          <p:nvPr/>
        </p:nvSpPr>
        <p:spPr>
          <a:xfrm>
            <a:off x="5047014" y="4977846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최종결과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모델결과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07834B-3FE8-4482-AA53-CA84166C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32" y="1188720"/>
            <a:ext cx="7677150" cy="55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1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6FEA39-FD93-43EC-8539-FD29A8DD4B32}"/>
              </a:ext>
            </a:extLst>
          </p:cNvPr>
          <p:cNvGrpSpPr/>
          <p:nvPr/>
        </p:nvGrpSpPr>
        <p:grpSpPr>
          <a:xfrm>
            <a:off x="5992141" y="1636170"/>
            <a:ext cx="5669280" cy="1444318"/>
            <a:chOff x="981769" y="2960370"/>
            <a:chExt cx="5669280" cy="14443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27520B-595E-44EA-9870-5F8432471AF4}"/>
                </a:ext>
              </a:extLst>
            </p:cNvPr>
            <p:cNvSpPr/>
            <p:nvPr/>
          </p:nvSpPr>
          <p:spPr>
            <a:xfrm>
              <a:off x="981769" y="2960370"/>
              <a:ext cx="3886200" cy="4686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B1207E-2105-4BD4-8BB3-B2D4005B9F37}"/>
                </a:ext>
              </a:extLst>
            </p:cNvPr>
            <p:cNvSpPr txBox="1"/>
            <p:nvPr/>
          </p:nvSpPr>
          <p:spPr>
            <a:xfrm>
              <a:off x="2316160" y="30214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초상권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208116-79EA-4976-A147-81B3A7BD6B0D}"/>
                </a:ext>
              </a:extLst>
            </p:cNvPr>
            <p:cNvSpPr txBox="1"/>
            <p:nvPr/>
          </p:nvSpPr>
          <p:spPr>
            <a:xfrm>
              <a:off x="1779705" y="3789134"/>
              <a:ext cx="148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right of likeness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35833959-7577-47CE-9CD7-98D1BD896CCF}"/>
                </a:ext>
              </a:extLst>
            </p:cNvPr>
            <p:cNvSpPr/>
            <p:nvPr/>
          </p:nvSpPr>
          <p:spPr>
            <a:xfrm flipV="1">
              <a:off x="4662229" y="3145418"/>
              <a:ext cx="114300" cy="985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6FCED7-F6E9-4003-BFF2-824C54C1CE89}"/>
                </a:ext>
              </a:extLst>
            </p:cNvPr>
            <p:cNvSpPr txBox="1"/>
            <p:nvPr/>
          </p:nvSpPr>
          <p:spPr>
            <a:xfrm>
              <a:off x="981769" y="3727579"/>
              <a:ext cx="1348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초상권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A2D70-3117-4022-BC0F-724D28D94258}"/>
                </a:ext>
              </a:extLst>
            </p:cNvPr>
            <p:cNvSpPr txBox="1"/>
            <p:nvPr/>
          </p:nvSpPr>
          <p:spPr>
            <a:xfrm>
              <a:off x="981769" y="4096911"/>
              <a:ext cx="566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24242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자기의 초상이 허가 없이 촬영되거나 또는 공표되지 않을 권리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24242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F98EE0-3F9F-441D-8A13-BB4EAFCF7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323" y="3840740"/>
              <a:ext cx="205086" cy="2050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DA98A96-3BB5-4C3C-95EC-368FD7C17853}"/>
              </a:ext>
            </a:extLst>
          </p:cNvPr>
          <p:cNvSpPr txBox="1"/>
          <p:nvPr/>
        </p:nvSpPr>
        <p:spPr>
          <a:xfrm>
            <a:off x="528025" y="409938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문제정의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6F0557-C83E-4923-97E7-C49F8C4A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09" y="3388265"/>
            <a:ext cx="4345744" cy="30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C] 나도 모르게 내 얼굴이 유튜브에 올랐다면? : ESC : 특화섹션 : 뉴스 : 한겨레모바일">
            <a:extLst>
              <a:ext uri="{FF2B5EF4-FFF2-40B4-BE49-F238E27FC236}">
                <a16:creationId xmlns:a16="http://schemas.microsoft.com/office/drawing/2014/main" id="{A041D880-ED6E-4251-839B-A85FA351C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t="5057" r="4101" b="2763"/>
          <a:stretch/>
        </p:blipFill>
        <p:spPr bwMode="auto">
          <a:xfrm>
            <a:off x="812079" y="3388265"/>
            <a:ext cx="4678381" cy="32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4B6B9-B9CB-4E33-AE0A-9C7563F72CC5}"/>
              </a:ext>
            </a:extLst>
          </p:cNvPr>
          <p:cNvGrpSpPr/>
          <p:nvPr/>
        </p:nvGrpSpPr>
        <p:grpSpPr>
          <a:xfrm>
            <a:off x="939716" y="1636170"/>
            <a:ext cx="5669280" cy="1444318"/>
            <a:chOff x="981769" y="2960370"/>
            <a:chExt cx="5669280" cy="144431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D0C1F73-974A-4196-958D-44EDEAD912CD}"/>
                </a:ext>
              </a:extLst>
            </p:cNvPr>
            <p:cNvSpPr/>
            <p:nvPr/>
          </p:nvSpPr>
          <p:spPr>
            <a:xfrm>
              <a:off x="981769" y="2960370"/>
              <a:ext cx="3886200" cy="4686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53C03E-F4BD-48CC-8532-BEB8EA181001}"/>
                </a:ext>
              </a:extLst>
            </p:cNvPr>
            <p:cNvSpPr txBox="1"/>
            <p:nvPr/>
          </p:nvSpPr>
          <p:spPr>
            <a:xfrm>
              <a:off x="2316160" y="30214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사생활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2B0447-E832-4772-933C-6B74308343ED}"/>
                </a:ext>
              </a:extLst>
            </p:cNvPr>
            <p:cNvSpPr txBox="1"/>
            <p:nvPr/>
          </p:nvSpPr>
          <p:spPr>
            <a:xfrm>
              <a:off x="1779705" y="3789134"/>
              <a:ext cx="751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privacy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D8CA06C-8517-45B7-83C6-50FC8401A459}"/>
                </a:ext>
              </a:extLst>
            </p:cNvPr>
            <p:cNvSpPr/>
            <p:nvPr/>
          </p:nvSpPr>
          <p:spPr>
            <a:xfrm flipV="1">
              <a:off x="4662229" y="3145418"/>
              <a:ext cx="114300" cy="985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F21392-445B-4F93-ADB9-008F61E6C1D0}"/>
                </a:ext>
              </a:extLst>
            </p:cNvPr>
            <p:cNvSpPr txBox="1"/>
            <p:nvPr/>
          </p:nvSpPr>
          <p:spPr>
            <a:xfrm>
              <a:off x="981769" y="3727579"/>
              <a:ext cx="1348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사생활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A23DC0-091B-435A-A6E5-9EC01C022F99}"/>
                </a:ext>
              </a:extLst>
            </p:cNvPr>
            <p:cNvSpPr txBox="1"/>
            <p:nvPr/>
          </p:nvSpPr>
          <p:spPr>
            <a:xfrm>
              <a:off x="981769" y="4096911"/>
              <a:ext cx="566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24242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개인의 사사로운 일상생활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24242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22E46F5-49A7-4899-92DF-EF625DF0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14" y="3840480"/>
              <a:ext cx="205086" cy="20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98A96-3BB5-4C3C-95EC-368FD7C17853}"/>
              </a:ext>
            </a:extLst>
          </p:cNvPr>
          <p:cNvSpPr txBox="1"/>
          <p:nvPr/>
        </p:nvSpPr>
        <p:spPr>
          <a:xfrm>
            <a:off x="528025" y="409938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문제정의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4" name="Picture 2" descr="월간 442억분 보는 유튜브···SNS는 인스타 빼고 사용 줄었다 - 중앙일보">
            <a:extLst>
              <a:ext uri="{FF2B5EF4-FFF2-40B4-BE49-F238E27FC236}">
                <a16:creationId xmlns:a16="http://schemas.microsoft.com/office/drawing/2014/main" id="{65F91BCB-9580-413A-8680-3A60EE29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55" y="1184965"/>
            <a:ext cx="2939442" cy="23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월간 442억분 보는 유튜브···SNS는 인스타 빼고 사용 줄었다 - 일간스포츠">
            <a:extLst>
              <a:ext uri="{FF2B5EF4-FFF2-40B4-BE49-F238E27FC236}">
                <a16:creationId xmlns:a16="http://schemas.microsoft.com/office/drawing/2014/main" id="{6CDD037B-7C82-453E-BE5D-27ACE218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81" y="4248122"/>
            <a:ext cx="3130732" cy="260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초상권침해에 무감각…신고건수 4년새 급증">
            <a:extLst>
              <a:ext uri="{FF2B5EF4-FFF2-40B4-BE49-F238E27FC236}">
                <a16:creationId xmlns:a16="http://schemas.microsoft.com/office/drawing/2014/main" id="{A2804FDF-03C6-4E0F-94AD-6FDF8506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58" y="1409782"/>
            <a:ext cx="3819848" cy="38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204221-16BC-4E62-9002-45CCD7E4418F}"/>
              </a:ext>
            </a:extLst>
          </p:cNvPr>
          <p:cNvSpPr txBox="1"/>
          <p:nvPr/>
        </p:nvSpPr>
        <p:spPr>
          <a:xfrm>
            <a:off x="1697140" y="983261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&lt;SNS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 증가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0DE97-A678-4DE7-A4FE-D9104B06202C}"/>
              </a:ext>
            </a:extLst>
          </p:cNvPr>
          <p:cNvSpPr txBox="1"/>
          <p:nvPr/>
        </p:nvSpPr>
        <p:spPr>
          <a:xfrm>
            <a:off x="1570140" y="4018411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&lt;SNS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사용시간 증가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82" name="Picture 10" descr="빨간펜 사진, 이미지, 일러스트, 캘리그라피 - 크라우드픽">
            <a:extLst>
              <a:ext uri="{FF2B5EF4-FFF2-40B4-BE49-F238E27FC236}">
                <a16:creationId xmlns:a16="http://schemas.microsoft.com/office/drawing/2014/main" id="{E71ADD68-38FD-4DB6-BE41-9F3CC0831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97474" y="3567017"/>
            <a:ext cx="802718" cy="6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빨간색연필 사진, 이미지, 일러스트, 캘리그라피 - 크라우드픽">
            <a:extLst>
              <a:ext uri="{FF2B5EF4-FFF2-40B4-BE49-F238E27FC236}">
                <a16:creationId xmlns:a16="http://schemas.microsoft.com/office/drawing/2014/main" id="{71ABE8BA-79E7-4AF8-849D-B82E4578B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409776">
            <a:off x="7150632" y="1152587"/>
            <a:ext cx="2194745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빨간색연필 사진, 이미지, 일러스트, 캘리그라피 - 크라우드픽">
            <a:extLst>
              <a:ext uri="{FF2B5EF4-FFF2-40B4-BE49-F238E27FC236}">
                <a16:creationId xmlns:a16="http://schemas.microsoft.com/office/drawing/2014/main" id="{723EE6D4-7084-4887-B05E-C78C97CF7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409776">
            <a:off x="7099395" y="3261311"/>
            <a:ext cx="2307826" cy="7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2FA50-A4DF-414C-93C3-2C18CA035B0D}"/>
              </a:ext>
            </a:extLst>
          </p:cNvPr>
          <p:cNvSpPr txBox="1"/>
          <p:nvPr/>
        </p:nvSpPr>
        <p:spPr>
          <a:xfrm>
            <a:off x="7087654" y="5509590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증가로 인한 원치안은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초상권 침해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사생활 보호문제 증가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88" name="Picture 16" descr="ppt에 유용한 화살표, 동그라미, 별표 ~ 올려요~[png파일] : 네이버 블로그 | 포토샵, 교육 포스터, 인쇄용 스티커">
            <a:extLst>
              <a:ext uri="{FF2B5EF4-FFF2-40B4-BE49-F238E27FC236}">
                <a16:creationId xmlns:a16="http://schemas.microsoft.com/office/drawing/2014/main" id="{0737867E-B78C-4F1F-9C77-ADD6F18E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1150" flipH="1">
            <a:off x="4384288" y="2697280"/>
            <a:ext cx="2508548" cy="250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9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98A96-3BB5-4C3C-95EC-368FD7C17853}"/>
              </a:ext>
            </a:extLst>
          </p:cNvPr>
          <p:cNvSpPr txBox="1"/>
          <p:nvPr/>
        </p:nvSpPr>
        <p:spPr>
          <a:xfrm>
            <a:off x="528025" y="409938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문제정의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9F472-352B-4E84-A6D7-A0EE6050BD6D}"/>
              </a:ext>
            </a:extLst>
          </p:cNvPr>
          <p:cNvSpPr txBox="1"/>
          <p:nvPr/>
        </p:nvSpPr>
        <p:spPr>
          <a:xfrm flipH="1">
            <a:off x="7925539" y="1219785"/>
            <a:ext cx="40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초상권 침해 법 기준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pic>
        <p:nvPicPr>
          <p:cNvPr id="4100" name="Picture 4" descr="초상권 침해 기준, 알려드릴게요! : 네이버 블로그">
            <a:extLst>
              <a:ext uri="{FF2B5EF4-FFF2-40B4-BE49-F238E27FC236}">
                <a16:creationId xmlns:a16="http://schemas.microsoft.com/office/drawing/2014/main" id="{C6BA0450-4E48-47FE-81DF-2A7F2C2DD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2" b="28837"/>
          <a:stretch/>
        </p:blipFill>
        <p:spPr bwMode="auto">
          <a:xfrm>
            <a:off x="7265158" y="1589117"/>
            <a:ext cx="4374540" cy="23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BE822C-6C60-4C3D-8932-31F2A5D0A2A3}"/>
              </a:ext>
            </a:extLst>
          </p:cNvPr>
          <p:cNvCxnSpPr>
            <a:cxnSpLocks/>
          </p:cNvCxnSpPr>
          <p:nvPr/>
        </p:nvCxnSpPr>
        <p:spPr>
          <a:xfrm>
            <a:off x="7783530" y="3849387"/>
            <a:ext cx="12613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0817AA-7D1B-470A-9342-4FF563087696}"/>
              </a:ext>
            </a:extLst>
          </p:cNvPr>
          <p:cNvSpPr txBox="1"/>
          <p:nvPr/>
        </p:nvSpPr>
        <p:spPr>
          <a:xfrm>
            <a:off x="1085436" y="121978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&lt;SNS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초상권 관련 설문조사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8F507E-9023-424B-B534-DAD8BF6BB92E}"/>
              </a:ext>
            </a:extLst>
          </p:cNvPr>
          <p:cNvSpPr txBox="1"/>
          <p:nvPr/>
        </p:nvSpPr>
        <p:spPr>
          <a:xfrm>
            <a:off x="159192" y="532708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http://news.khan.co.kr/kh_news/khan_art_view.html?art_id=201902131431001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F9A25B-1E36-40D2-A29E-859A25E85927}"/>
              </a:ext>
            </a:extLst>
          </p:cNvPr>
          <p:cNvGrpSpPr/>
          <p:nvPr/>
        </p:nvGrpSpPr>
        <p:grpSpPr>
          <a:xfrm>
            <a:off x="629625" y="1656502"/>
            <a:ext cx="4920275" cy="3550581"/>
            <a:chOff x="629625" y="1656502"/>
            <a:chExt cx="5161783" cy="39223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EFBE81-EB22-4432-8C8A-2B55B7DE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25" y="1656502"/>
              <a:ext cx="5161783" cy="3922351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1F1F1F9-8C2F-4357-A65C-907462064349}"/>
                </a:ext>
              </a:extLst>
            </p:cNvPr>
            <p:cNvSpPr/>
            <p:nvPr/>
          </p:nvSpPr>
          <p:spPr>
            <a:xfrm>
              <a:off x="2882900" y="2830802"/>
              <a:ext cx="2768600" cy="119639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FA6692B5-794D-4347-B1A3-F092E9CA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9033">
            <a:off x="5126367" y="3155732"/>
            <a:ext cx="2391014" cy="2391014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2A115719-C81A-4440-93C4-B36BF73AE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899278" y="3753943"/>
            <a:ext cx="1453135" cy="14531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B4AB96-B410-4D12-952F-3653718502D0}"/>
              </a:ext>
            </a:extLst>
          </p:cNvPr>
          <p:cNvSpPr txBox="1"/>
          <p:nvPr/>
        </p:nvSpPr>
        <p:spPr>
          <a:xfrm>
            <a:off x="6516575" y="5302523"/>
            <a:ext cx="33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 using Deep Learning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Picture 12" descr="빨간색연필 사진, 이미지, 일러스트, 캘리그라피 - 크라우드픽">
            <a:extLst>
              <a:ext uri="{FF2B5EF4-FFF2-40B4-BE49-F238E27FC236}">
                <a16:creationId xmlns:a16="http://schemas.microsoft.com/office/drawing/2014/main" id="{3A210331-1921-4DE9-A713-A2A7DA895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409776">
            <a:off x="5663376" y="4735227"/>
            <a:ext cx="5984599" cy="16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6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모델결과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 descr="Face Recognition with FaceNet and MTCNN – Ars Futura">
            <a:extLst>
              <a:ext uri="{FF2B5EF4-FFF2-40B4-BE49-F238E27FC236}">
                <a16:creationId xmlns:a16="http://schemas.microsoft.com/office/drawing/2014/main" id="{8722C9A0-826A-4542-954E-F6462727D56E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02" t="35062" r="13507" b="35720"/>
          <a:stretch/>
        </p:blipFill>
        <p:spPr bwMode="auto">
          <a:xfrm>
            <a:off x="6264177" y="4789706"/>
            <a:ext cx="118919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 descr="사람, 실내, 서있는, 그룹이(가) 표시된 사진&#10;&#10;자동 생성된 설명">
            <a:extLst>
              <a:ext uri="{FF2B5EF4-FFF2-40B4-BE49-F238E27FC236}">
                <a16:creationId xmlns:a16="http://schemas.microsoft.com/office/drawing/2014/main" id="{B178534D-F9A2-42A9-9DA7-E3890A576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5038" y="1552254"/>
            <a:ext cx="3736068" cy="185980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1C8E1D2-01CA-4B28-B53E-BAA69E8B1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71345" y="4323588"/>
            <a:ext cx="3736068" cy="179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A8360D-A90A-4B20-B876-79608C834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10132" y="4272294"/>
            <a:ext cx="3736067" cy="184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 descr="Face Recognition with FaceNet and MTCNN – Ars Futura">
            <a:extLst>
              <a:ext uri="{FF2B5EF4-FFF2-40B4-BE49-F238E27FC236}">
                <a16:creationId xmlns:a16="http://schemas.microsoft.com/office/drawing/2014/main" id="{2ADEAC97-29F6-4D66-9872-02410ADAC213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02" t="35062" r="13507" b="35720"/>
          <a:stretch/>
        </p:blipFill>
        <p:spPr bwMode="auto">
          <a:xfrm>
            <a:off x="740272" y="4867134"/>
            <a:ext cx="1074309" cy="68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그림 51" descr="Face Recognition with FaceNet and MTCNN – Ars Futura">
            <a:extLst>
              <a:ext uri="{FF2B5EF4-FFF2-40B4-BE49-F238E27FC236}">
                <a16:creationId xmlns:a16="http://schemas.microsoft.com/office/drawing/2014/main" id="{7E786914-41A2-4E68-B8FA-0E78F128B6F9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02" t="35062" r="13507" b="35720"/>
          <a:stretch/>
        </p:blipFill>
        <p:spPr bwMode="auto">
          <a:xfrm>
            <a:off x="5554708" y="2251061"/>
            <a:ext cx="1074309" cy="684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B89E439-82E3-49BB-B951-AD455459AC39}"/>
              </a:ext>
            </a:extLst>
          </p:cNvPr>
          <p:cNvGrpSpPr/>
          <p:nvPr/>
        </p:nvGrpSpPr>
        <p:grpSpPr>
          <a:xfrm>
            <a:off x="1120946" y="1487072"/>
            <a:ext cx="1897605" cy="1941928"/>
            <a:chOff x="1510862" y="1417552"/>
            <a:chExt cx="1897605" cy="1941928"/>
          </a:xfrm>
        </p:grpSpPr>
        <p:pic>
          <p:nvPicPr>
            <p:cNvPr id="24" name="그림 23" descr="사람, 의류, 여자, 쥐고있는이(가) 표시된 사진&#10;&#10;자동 생성된 설명">
              <a:extLst>
                <a:ext uri="{FF2B5EF4-FFF2-40B4-BE49-F238E27FC236}">
                  <a16:creationId xmlns:a16="http://schemas.microsoft.com/office/drawing/2014/main" id="{5C07B6A2-53AB-4B3F-850C-C018FC41B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0363" y="1417552"/>
              <a:ext cx="1408104" cy="1411633"/>
            </a:xfrm>
            <a:prstGeom prst="rect">
              <a:avLst/>
            </a:prstGeom>
          </p:spPr>
        </p:pic>
        <p:pic>
          <p:nvPicPr>
            <p:cNvPr id="26" name="그림 25" descr="실내, 의류, 사람, 착용이(가) 표시된 사진&#10;&#10;자동 생성된 설명">
              <a:extLst>
                <a:ext uri="{FF2B5EF4-FFF2-40B4-BE49-F238E27FC236}">
                  <a16:creationId xmlns:a16="http://schemas.microsoft.com/office/drawing/2014/main" id="{CE43D112-1AF6-4757-A9EF-DAAA145C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4879" y="1670723"/>
              <a:ext cx="1284693" cy="1508677"/>
            </a:xfrm>
            <a:prstGeom prst="rect">
              <a:avLst/>
            </a:prstGeom>
          </p:spPr>
        </p:pic>
        <p:pic>
          <p:nvPicPr>
            <p:cNvPr id="21" name="그림 20" descr="침대, 놓은, 의류, 여자이(가) 표시된 사진&#10;&#10;자동 생성된 설명">
              <a:extLst>
                <a:ext uri="{FF2B5EF4-FFF2-40B4-BE49-F238E27FC236}">
                  <a16:creationId xmlns:a16="http://schemas.microsoft.com/office/drawing/2014/main" id="{BE566373-E8CB-4376-B707-EBCA7D1A2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0862" y="2123921"/>
              <a:ext cx="1320966" cy="1235559"/>
            </a:xfrm>
            <a:prstGeom prst="rect">
              <a:avLst/>
            </a:prstGeom>
          </p:spPr>
        </p:pic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BB2F9D8D-9A0F-4303-AADB-5AB698C1BBF4}"/>
              </a:ext>
            </a:extLst>
          </p:cNvPr>
          <p:cNvSpPr/>
          <p:nvPr/>
        </p:nvSpPr>
        <p:spPr>
          <a:xfrm>
            <a:off x="2405385" y="1345265"/>
            <a:ext cx="73054" cy="83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EEB9C2E-4A30-4BC8-80B2-3103710B2208}"/>
              </a:ext>
            </a:extLst>
          </p:cNvPr>
          <p:cNvSpPr/>
          <p:nvPr/>
        </p:nvSpPr>
        <p:spPr>
          <a:xfrm>
            <a:off x="2478439" y="1219937"/>
            <a:ext cx="73054" cy="83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46C88D8-A08A-4932-928B-C0563D077DC6}"/>
              </a:ext>
            </a:extLst>
          </p:cNvPr>
          <p:cNvSpPr/>
          <p:nvPr/>
        </p:nvSpPr>
        <p:spPr>
          <a:xfrm>
            <a:off x="2551201" y="1092094"/>
            <a:ext cx="73054" cy="83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964193-72B2-4017-9582-086E8E2192EA}"/>
              </a:ext>
            </a:extLst>
          </p:cNvPr>
          <p:cNvGrpSpPr/>
          <p:nvPr/>
        </p:nvGrpSpPr>
        <p:grpSpPr>
          <a:xfrm>
            <a:off x="3439599" y="1378518"/>
            <a:ext cx="1867365" cy="2148289"/>
            <a:chOff x="3439599" y="1378518"/>
            <a:chExt cx="1867365" cy="2148289"/>
          </a:xfrm>
        </p:grpSpPr>
        <p:pic>
          <p:nvPicPr>
            <p:cNvPr id="32" name="그림 31" descr="넥타이, 사람, 의류, 착용이(가) 표시된 사진&#10;&#10;자동 생성된 설명">
              <a:extLst>
                <a:ext uri="{FF2B5EF4-FFF2-40B4-BE49-F238E27FC236}">
                  <a16:creationId xmlns:a16="http://schemas.microsoft.com/office/drawing/2014/main" id="{0B16472F-BA7D-49FA-B339-134813FE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85898" y="1378518"/>
              <a:ext cx="1321066" cy="1345085"/>
            </a:xfrm>
            <a:prstGeom prst="rect">
              <a:avLst/>
            </a:prstGeom>
          </p:spPr>
        </p:pic>
        <p:pic>
          <p:nvPicPr>
            <p:cNvPr id="34" name="그림 33" descr="의류, 사람, 남자, 서있는이(가) 표시된 사진&#10;&#10;자동 생성된 설명">
              <a:extLst>
                <a:ext uri="{FF2B5EF4-FFF2-40B4-BE49-F238E27FC236}">
                  <a16:creationId xmlns:a16="http://schemas.microsoft.com/office/drawing/2014/main" id="{57D3AB82-9622-443D-8F26-8AB540DD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96118" y="1649404"/>
              <a:ext cx="1168751" cy="1485900"/>
            </a:xfrm>
            <a:prstGeom prst="rect">
              <a:avLst/>
            </a:prstGeom>
          </p:spPr>
        </p:pic>
        <p:pic>
          <p:nvPicPr>
            <p:cNvPr id="30" name="그림 29" descr="사람, 의류, 넥타이, 실내이(가) 표시된 사진&#10;&#10;자동 생성된 설명">
              <a:extLst>
                <a:ext uri="{FF2B5EF4-FFF2-40B4-BE49-F238E27FC236}">
                  <a16:creationId xmlns:a16="http://schemas.microsoft.com/office/drawing/2014/main" id="{D6F0C3A5-F86B-4C07-A103-1496D2951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9599" y="2040907"/>
              <a:ext cx="990600" cy="1485900"/>
            </a:xfrm>
            <a:prstGeom prst="rect">
              <a:avLst/>
            </a:prstGeom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1640E67B-7131-4E58-BE69-B062DEAF6F57}"/>
              </a:ext>
            </a:extLst>
          </p:cNvPr>
          <p:cNvSpPr/>
          <p:nvPr/>
        </p:nvSpPr>
        <p:spPr>
          <a:xfrm>
            <a:off x="4860224" y="1231251"/>
            <a:ext cx="73054" cy="83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6464B62-328E-4006-81BF-7E357BA3F0B7}"/>
              </a:ext>
            </a:extLst>
          </p:cNvPr>
          <p:cNvSpPr/>
          <p:nvPr/>
        </p:nvSpPr>
        <p:spPr>
          <a:xfrm>
            <a:off x="4933278" y="1105923"/>
            <a:ext cx="73054" cy="83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3701758-D832-49B6-BDB3-3E46D999287A}"/>
              </a:ext>
            </a:extLst>
          </p:cNvPr>
          <p:cNvSpPr/>
          <p:nvPr/>
        </p:nvSpPr>
        <p:spPr>
          <a:xfrm>
            <a:off x="5006040" y="978080"/>
            <a:ext cx="73054" cy="83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86132D-A05A-4242-B82B-00090A69057E}"/>
              </a:ext>
            </a:extLst>
          </p:cNvPr>
          <p:cNvSpPr txBox="1"/>
          <p:nvPr/>
        </p:nvSpPr>
        <p:spPr>
          <a:xfrm>
            <a:off x="1260663" y="3604041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-IU, </a:t>
            </a:r>
            <a:r>
              <a:rPr lang="ko-KR" altLang="en-US" dirty="0"/>
              <a:t>김수현 </a:t>
            </a:r>
            <a:r>
              <a:rPr lang="en-US" altLang="ko-KR" dirty="0"/>
              <a:t>face</a:t>
            </a:r>
            <a:r>
              <a:rPr lang="ko-KR" altLang="en-US" dirty="0"/>
              <a:t>를</a:t>
            </a:r>
            <a:r>
              <a:rPr lang="en-US" altLang="ko-KR" dirty="0"/>
              <a:t> model</a:t>
            </a:r>
            <a:r>
              <a:rPr lang="ko-KR" altLang="en-US" dirty="0"/>
              <a:t>에 학습시킴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A53756-F0B3-4EFA-8219-2943380D7C10}"/>
              </a:ext>
            </a:extLst>
          </p:cNvPr>
          <p:cNvSpPr txBox="1"/>
          <p:nvPr/>
        </p:nvSpPr>
        <p:spPr>
          <a:xfrm>
            <a:off x="6885038" y="3604041"/>
            <a:ext cx="300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작업을 원하는 </a:t>
            </a:r>
            <a:r>
              <a:rPr lang="en-US" altLang="ko-KR" dirty="0"/>
              <a:t>image load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8DB4F2-3FDD-4976-90FA-CD0C370E09B1}"/>
              </a:ext>
            </a:extLst>
          </p:cNvPr>
          <p:cNvSpPr txBox="1"/>
          <p:nvPr/>
        </p:nvSpPr>
        <p:spPr>
          <a:xfrm>
            <a:off x="2171345" y="6293274"/>
            <a:ext cx="295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-image</a:t>
            </a:r>
            <a:r>
              <a:rPr lang="ko-KR" altLang="en-US" dirty="0"/>
              <a:t>에서 </a:t>
            </a:r>
            <a:r>
              <a:rPr lang="en-US" altLang="ko-KR" dirty="0"/>
              <a:t>face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006FF5-E3DB-44D9-B865-AEDCD0C2073F}"/>
              </a:ext>
            </a:extLst>
          </p:cNvPr>
          <p:cNvSpPr txBox="1"/>
          <p:nvPr/>
        </p:nvSpPr>
        <p:spPr>
          <a:xfrm>
            <a:off x="7795331" y="6293274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학습된 얼굴 제외 모자이크 처리</a:t>
            </a:r>
          </a:p>
        </p:txBody>
      </p:sp>
    </p:spTree>
    <p:extLst>
      <p:ext uri="{BB962C8B-B14F-4D97-AF65-F5344CB8AC3E}">
        <p14:creationId xmlns:p14="http://schemas.microsoft.com/office/powerpoint/2010/main" val="13309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알고리즘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CE3E3D-43B4-4304-8F01-ABCBA8F7CAA0}"/>
              </a:ext>
            </a:extLst>
          </p:cNvPr>
          <p:cNvSpPr/>
          <p:nvPr/>
        </p:nvSpPr>
        <p:spPr>
          <a:xfrm>
            <a:off x="626363" y="1587500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Face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E646501-427D-43BB-AC5B-FFC379AFD6A1}"/>
              </a:ext>
            </a:extLst>
          </p:cNvPr>
          <p:cNvSpPr/>
          <p:nvPr/>
        </p:nvSpPr>
        <p:spPr>
          <a:xfrm>
            <a:off x="3479800" y="1587500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Facial landmarks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537E5BE-CBEE-481E-B17E-8DC4FE3305CE}"/>
              </a:ext>
            </a:extLst>
          </p:cNvPr>
          <p:cNvSpPr/>
          <p:nvPr/>
        </p:nvSpPr>
        <p:spPr>
          <a:xfrm>
            <a:off x="6333237" y="1587500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Face encodings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4DC64D5-0983-4986-B63D-77BFD77D0CB2}"/>
              </a:ext>
            </a:extLst>
          </p:cNvPr>
          <p:cNvSpPr/>
          <p:nvPr/>
        </p:nvSpPr>
        <p:spPr>
          <a:xfrm>
            <a:off x="9186674" y="1587500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Face recognition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D158D1B-DD59-41E3-92F2-8E46B1EA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5" y="3392496"/>
            <a:ext cx="2584008" cy="180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3F06F63-0342-494E-A8CF-E49B0378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28" y="3070711"/>
            <a:ext cx="2066245" cy="295177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DE03D28-4C9D-4649-BACC-C31CB1E62DAD}"/>
              </a:ext>
            </a:extLst>
          </p:cNvPr>
          <p:cNvGrpSpPr/>
          <p:nvPr/>
        </p:nvGrpSpPr>
        <p:grpSpPr>
          <a:xfrm>
            <a:off x="6670022" y="3662303"/>
            <a:ext cx="1612429" cy="1608197"/>
            <a:chOff x="6774501" y="3429000"/>
            <a:chExt cx="1612429" cy="1608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E9647B-B6D6-4F3E-87E7-EF15E73DEAB9}"/>
                    </a:ext>
                  </a:extLst>
                </p:cNvPr>
                <p:cNvSpPr txBox="1"/>
                <p:nvPr/>
              </p:nvSpPr>
              <p:spPr>
                <a:xfrm>
                  <a:off x="6774501" y="3429000"/>
                  <a:ext cx="1612429" cy="12388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.931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.433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0.158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0.039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E9647B-B6D6-4F3E-87E7-EF15E73DE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501" y="3429000"/>
                  <a:ext cx="1612429" cy="1238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799EF1-6B9F-40DF-AA15-3739002B44EE}"/>
                </a:ext>
              </a:extLst>
            </p:cNvPr>
            <p:cNvSpPr txBox="1"/>
            <p:nvPr/>
          </p:nvSpPr>
          <p:spPr>
            <a:xfrm>
              <a:off x="7476237" y="466786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128-d</a:t>
              </a:r>
              <a:endParaRPr lang="ko-KR" altLang="en-US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DCD5A1-B7B3-4149-96D1-9FB706C604EC}"/>
              </a:ext>
            </a:extLst>
          </p:cNvPr>
          <p:cNvCxnSpPr>
            <a:cxnSpLocks/>
          </p:cNvCxnSpPr>
          <p:nvPr/>
        </p:nvCxnSpPr>
        <p:spPr>
          <a:xfrm>
            <a:off x="3220408" y="2532822"/>
            <a:ext cx="0" cy="4056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F11E7CF-F787-4D5E-9B7C-ED9D79788318}"/>
              </a:ext>
            </a:extLst>
          </p:cNvPr>
          <p:cNvCxnSpPr>
            <a:cxnSpLocks/>
          </p:cNvCxnSpPr>
          <p:nvPr/>
        </p:nvCxnSpPr>
        <p:spPr>
          <a:xfrm>
            <a:off x="6096000" y="2532822"/>
            <a:ext cx="0" cy="4056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4AD973F-87B6-4C13-B665-7F7960DB04A9}"/>
              </a:ext>
            </a:extLst>
          </p:cNvPr>
          <p:cNvCxnSpPr>
            <a:cxnSpLocks/>
          </p:cNvCxnSpPr>
          <p:nvPr/>
        </p:nvCxnSpPr>
        <p:spPr>
          <a:xfrm>
            <a:off x="8953500" y="2532822"/>
            <a:ext cx="0" cy="4056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ow 3D Sensing Enables Mobile Face Recognition - IEEE Spectrum">
            <a:extLst>
              <a:ext uri="{FF2B5EF4-FFF2-40B4-BE49-F238E27FC236}">
                <a16:creationId xmlns:a16="http://schemas.microsoft.com/office/drawing/2014/main" id="{DBA0CED7-1FA5-4732-8BC5-1DCF4A417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46132" y="3662303"/>
            <a:ext cx="1914461" cy="17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5262E62-42DD-428C-882C-61503986B7EB}"/>
              </a:ext>
            </a:extLst>
          </p:cNvPr>
          <p:cNvSpPr txBox="1"/>
          <p:nvPr/>
        </p:nvSpPr>
        <p:spPr>
          <a:xfrm>
            <a:off x="2011681" y="657176"/>
            <a:ext cx="220320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 </a:t>
            </a:r>
            <a:r>
              <a:rPr lang="ko-KR" altLang="en-US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8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알고리즘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CE3E3D-43B4-4304-8F01-ABCBA8F7CAA0}"/>
              </a:ext>
            </a:extLst>
          </p:cNvPr>
          <p:cNvSpPr/>
          <p:nvPr/>
        </p:nvSpPr>
        <p:spPr>
          <a:xfrm>
            <a:off x="816863" y="1587500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Face detection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E646501-427D-43BB-AC5B-FFC379AFD6A1}"/>
              </a:ext>
            </a:extLst>
          </p:cNvPr>
          <p:cNvSpPr/>
          <p:nvPr/>
        </p:nvSpPr>
        <p:spPr>
          <a:xfrm>
            <a:off x="5615290" y="1564400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Facial landmarks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D158D1B-DD59-41E3-92F2-8E46B1EA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3" y="2710622"/>
            <a:ext cx="3589009" cy="25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3F06F63-0342-494E-A8CF-E49B0378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2492615"/>
            <a:ext cx="2066245" cy="2951779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DCD5A1-B7B3-4149-96D1-9FB706C604EC}"/>
              </a:ext>
            </a:extLst>
          </p:cNvPr>
          <p:cNvCxnSpPr>
            <a:cxnSpLocks/>
          </p:cNvCxnSpPr>
          <p:nvPr/>
        </p:nvCxnSpPr>
        <p:spPr>
          <a:xfrm>
            <a:off x="5455608" y="2568172"/>
            <a:ext cx="0" cy="4056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262E62-42DD-428C-882C-61503986B7EB}"/>
              </a:ext>
            </a:extLst>
          </p:cNvPr>
          <p:cNvSpPr txBox="1"/>
          <p:nvPr/>
        </p:nvSpPr>
        <p:spPr>
          <a:xfrm>
            <a:off x="2011681" y="657176"/>
            <a:ext cx="358901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Face detection &amp; Facial landmarks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2BB40-43C6-42DC-9614-5DAD591B6730}"/>
              </a:ext>
            </a:extLst>
          </p:cNvPr>
          <p:cNvSpPr txBox="1"/>
          <p:nvPr/>
        </p:nvSpPr>
        <p:spPr>
          <a:xfrm>
            <a:off x="525015" y="5351223"/>
            <a:ext cx="476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HOG (Histogram of Oriented Gradients)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: Gradients</a:t>
            </a:r>
            <a:r>
              <a:rPr lang="ko-KR" altLang="en-US" dirty="0">
                <a:sym typeface="Wingdings" panose="05000000000000000000" pitchFamily="2" charset="2"/>
              </a:rPr>
              <a:t>의 방향 성분에 대한 히스토그램으로 객체의 상태를 추출 분류해내는 것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9B076-DA2E-4163-9F76-910EEAD576DD}"/>
              </a:ext>
            </a:extLst>
          </p:cNvPr>
          <p:cNvSpPr txBox="1"/>
          <p:nvPr/>
        </p:nvSpPr>
        <p:spPr>
          <a:xfrm>
            <a:off x="525014" y="6331932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Histograms of Oriented Gradients for Human Detection(2015)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22CE6-DF7F-4EBC-843A-CA6B0A45B242}"/>
              </a:ext>
            </a:extLst>
          </p:cNvPr>
          <p:cNvSpPr txBox="1"/>
          <p:nvPr/>
        </p:nvSpPr>
        <p:spPr>
          <a:xfrm>
            <a:off x="5581387" y="5648709"/>
            <a:ext cx="252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얼굴 영역에서 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 등 </a:t>
            </a:r>
            <a:r>
              <a:rPr lang="en-US" altLang="ko-KR" dirty="0"/>
              <a:t>68</a:t>
            </a:r>
            <a:r>
              <a:rPr lang="ko-KR" altLang="en-US" dirty="0"/>
              <a:t>개의 주요 좌표를 추출</a:t>
            </a:r>
          </a:p>
        </p:txBody>
      </p:sp>
      <p:pic>
        <p:nvPicPr>
          <p:cNvPr id="24" name="그림 23" descr="Face Recognition with FaceNet and MTCNN – Ars Futura">
            <a:extLst>
              <a:ext uri="{FF2B5EF4-FFF2-40B4-BE49-F238E27FC236}">
                <a16:creationId xmlns:a16="http://schemas.microsoft.com/office/drawing/2014/main" id="{E53399E9-A373-494A-AE9C-E42239E923AC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02" t="35062" r="13507" b="35720"/>
          <a:stretch/>
        </p:blipFill>
        <p:spPr bwMode="auto">
          <a:xfrm>
            <a:off x="8866900" y="3838343"/>
            <a:ext cx="699774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EFA5C4-318B-4FA6-B6C8-BAA1F1278EDB}"/>
              </a:ext>
            </a:extLst>
          </p:cNvPr>
          <p:cNvGrpSpPr/>
          <p:nvPr/>
        </p:nvGrpSpPr>
        <p:grpSpPr>
          <a:xfrm>
            <a:off x="4143176" y="1698189"/>
            <a:ext cx="431800" cy="504059"/>
            <a:chOff x="3911600" y="1489841"/>
            <a:chExt cx="762000" cy="762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9583DD8-DE87-4C1C-AB35-D1356C724BEC}"/>
                </a:ext>
              </a:extLst>
            </p:cNvPr>
            <p:cNvSpPr/>
            <p:nvPr/>
          </p:nvSpPr>
          <p:spPr>
            <a:xfrm>
              <a:off x="3911600" y="1808500"/>
              <a:ext cx="762000" cy="134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FDE0C6D-1A6C-4BC0-A210-B9545ACC1E17}"/>
                </a:ext>
              </a:extLst>
            </p:cNvPr>
            <p:cNvSpPr/>
            <p:nvPr/>
          </p:nvSpPr>
          <p:spPr>
            <a:xfrm rot="5400000">
              <a:off x="3911600" y="1803541"/>
              <a:ext cx="762000" cy="134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BBE4586D-9FBC-4E2E-91A3-357DAB575E9A}"/>
              </a:ext>
            </a:extLst>
          </p:cNvPr>
          <p:cNvSpPr/>
          <p:nvPr/>
        </p:nvSpPr>
        <p:spPr>
          <a:xfrm>
            <a:off x="8312847" y="1535219"/>
            <a:ext cx="425698" cy="5036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833B1A96-CC2F-41BC-88DE-219932D49AE4}"/>
              </a:ext>
            </a:extLst>
          </p:cNvPr>
          <p:cNvSpPr/>
          <p:nvPr/>
        </p:nvSpPr>
        <p:spPr>
          <a:xfrm rot="10800000">
            <a:off x="128888" y="1535219"/>
            <a:ext cx="425698" cy="5036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F62E4-7AF5-4114-BE5B-E0D2D325E9A3}"/>
              </a:ext>
            </a:extLst>
          </p:cNvPr>
          <p:cNvSpPr txBox="1"/>
          <p:nvPr/>
        </p:nvSpPr>
        <p:spPr>
          <a:xfrm>
            <a:off x="9615856" y="3145984"/>
            <a:ext cx="2488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Python library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face_recognition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face_locations</a:t>
            </a:r>
            <a:r>
              <a:rPr kumimoji="0" lang="en-US" altLang="ko-KR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(image)</a:t>
            </a:r>
          </a:p>
        </p:txBody>
      </p:sp>
    </p:spTree>
    <p:extLst>
      <p:ext uri="{BB962C8B-B14F-4D97-AF65-F5344CB8AC3E}">
        <p14:creationId xmlns:p14="http://schemas.microsoft.com/office/powerpoint/2010/main" val="383157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118171" cy="854227"/>
            <a:chOff x="640080" y="-971550"/>
            <a:chExt cx="1898928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962495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알고리즘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1D3F2302-2347-4C52-A7F3-3F7EC4BB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E7A0E4-701B-4B7B-B435-4965E90F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62E62-42DD-428C-882C-61503986B7EB}"/>
              </a:ext>
            </a:extLst>
          </p:cNvPr>
          <p:cNvSpPr txBox="1"/>
          <p:nvPr/>
        </p:nvSpPr>
        <p:spPr>
          <a:xfrm>
            <a:off x="2011681" y="657176"/>
            <a:ext cx="358901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Face encodings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 descr="Face Recognition with FaceNet and MTCNN – Ars Futura">
            <a:extLst>
              <a:ext uri="{FF2B5EF4-FFF2-40B4-BE49-F238E27FC236}">
                <a16:creationId xmlns:a16="http://schemas.microsoft.com/office/drawing/2014/main" id="{E53399E9-A373-494A-AE9C-E42239E923A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02" t="35062" r="13507" b="35720"/>
          <a:stretch/>
        </p:blipFill>
        <p:spPr bwMode="auto">
          <a:xfrm>
            <a:off x="8288150" y="3837962"/>
            <a:ext cx="69977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0F62E4-7AF5-4114-BE5B-E0D2D325E9A3}"/>
              </a:ext>
            </a:extLst>
          </p:cNvPr>
          <p:cNvSpPr txBox="1"/>
          <p:nvPr/>
        </p:nvSpPr>
        <p:spPr>
          <a:xfrm>
            <a:off x="9037106" y="3145603"/>
            <a:ext cx="24882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Python library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face_recognition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face_encodings</a:t>
            </a: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(face)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B00139A-7E6A-4D56-AFB3-06855B92AA3C}"/>
              </a:ext>
            </a:extLst>
          </p:cNvPr>
          <p:cNvSpPr/>
          <p:nvPr/>
        </p:nvSpPr>
        <p:spPr>
          <a:xfrm>
            <a:off x="808737" y="1593840"/>
            <a:ext cx="2286000" cy="723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Face encodings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4B4A7B-DB18-4128-A23C-BC522151BF8B}"/>
              </a:ext>
            </a:extLst>
          </p:cNvPr>
          <p:cNvSpPr txBox="1"/>
          <p:nvPr/>
        </p:nvSpPr>
        <p:spPr>
          <a:xfrm>
            <a:off x="768229" y="5810676"/>
            <a:ext cx="669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68</a:t>
            </a:r>
            <a:r>
              <a:rPr lang="ko-KR" altLang="en-US" dirty="0"/>
              <a:t>개의 좌표를 </a:t>
            </a:r>
            <a:r>
              <a:rPr lang="en-US" altLang="ko-KR" dirty="0"/>
              <a:t>128</a:t>
            </a:r>
            <a:r>
              <a:rPr lang="ko-KR" altLang="en-US" dirty="0"/>
              <a:t>개의 숫자로 변환하여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DA6A762-08AC-4757-9C12-CFBCD36E81C6}"/>
              </a:ext>
            </a:extLst>
          </p:cNvPr>
          <p:cNvGrpSpPr/>
          <p:nvPr/>
        </p:nvGrpSpPr>
        <p:grpSpPr>
          <a:xfrm>
            <a:off x="6453061" y="3296772"/>
            <a:ext cx="1612429" cy="1608197"/>
            <a:chOff x="6774501" y="3429000"/>
            <a:chExt cx="1612429" cy="1608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C19053-4802-47FA-9CD5-6E9C376D0022}"/>
                    </a:ext>
                  </a:extLst>
                </p:cNvPr>
                <p:cNvSpPr txBox="1"/>
                <p:nvPr/>
              </p:nvSpPr>
              <p:spPr>
                <a:xfrm>
                  <a:off x="6774501" y="3429000"/>
                  <a:ext cx="1612429" cy="12388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.931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.433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0.158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0.039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C19053-4802-47FA-9CD5-6E9C376D0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501" y="3429000"/>
                  <a:ext cx="1612429" cy="1238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78E727-78B7-491A-BB05-415E5CC2E044}"/>
                </a:ext>
              </a:extLst>
            </p:cNvPr>
            <p:cNvSpPr txBox="1"/>
            <p:nvPr/>
          </p:nvSpPr>
          <p:spPr>
            <a:xfrm>
              <a:off x="7476237" y="466786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128-d</a:t>
              </a:r>
              <a:endParaRPr lang="ko-KR" altLang="en-US" dirty="0"/>
            </a:p>
          </p:txBody>
        </p:sp>
      </p:grpSp>
      <p:pic>
        <p:nvPicPr>
          <p:cNvPr id="3074" name="Picture 2" descr="Pixel data is encoded to 128 dimensional vector">
            <a:extLst>
              <a:ext uri="{FF2B5EF4-FFF2-40B4-BE49-F238E27FC236}">
                <a16:creationId xmlns:a16="http://schemas.microsoft.com/office/drawing/2014/main" id="{981C7190-516B-4B9A-A95C-2C96EAA45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9" y="2530434"/>
            <a:ext cx="5462172" cy="30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1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606</Words>
  <Application>Microsoft Office PowerPoint</Application>
  <PresentationFormat>와이드스크린</PresentationFormat>
  <Paragraphs>183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맑은 고딕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 수아</cp:lastModifiedBy>
  <cp:revision>106</cp:revision>
  <dcterms:created xsi:type="dcterms:W3CDTF">2017-11-16T00:50:54Z</dcterms:created>
  <dcterms:modified xsi:type="dcterms:W3CDTF">2021-06-24T15:57:57Z</dcterms:modified>
</cp:coreProperties>
</file>