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3CF22-94C4-493D-B197-F8EFF66255CA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C9877-FCAD-40DE-9480-D30714F11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59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9877-FCAD-40DE-9480-D30714F11EF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00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1B4F-1A86-41AB-A154-6289325B6234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380-F3FA-4777-96D2-EE8958834C5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33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1B4F-1A86-41AB-A154-6289325B6234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380-F3FA-4777-96D2-EE8958834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1B4F-1A86-41AB-A154-6289325B6234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380-F3FA-4777-96D2-EE8958834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993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1B4F-1A86-41AB-A154-6289325B6234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380-F3FA-4777-96D2-EE8958834C5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8608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1B4F-1A86-41AB-A154-6289325B6234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380-F3FA-4777-96D2-EE8958834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90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1B4F-1A86-41AB-A154-6289325B6234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380-F3FA-4777-96D2-EE8958834C5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5426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1B4F-1A86-41AB-A154-6289325B6234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380-F3FA-4777-96D2-EE8958834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308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1B4F-1A86-41AB-A154-6289325B6234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380-F3FA-4777-96D2-EE8958834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767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1B4F-1A86-41AB-A154-6289325B6234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380-F3FA-4777-96D2-EE8958834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94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1B4F-1A86-41AB-A154-6289325B6234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380-F3FA-4777-96D2-EE8958834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9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1B4F-1A86-41AB-A154-6289325B6234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380-F3FA-4777-96D2-EE8958834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94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1B4F-1A86-41AB-A154-6289325B6234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380-F3FA-4777-96D2-EE8958834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1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1B4F-1A86-41AB-A154-6289325B6234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380-F3FA-4777-96D2-EE8958834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73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1B4F-1A86-41AB-A154-6289325B6234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380-F3FA-4777-96D2-EE8958834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88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1B4F-1A86-41AB-A154-6289325B6234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380-F3FA-4777-96D2-EE8958834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5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1B4F-1A86-41AB-A154-6289325B6234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380-F3FA-4777-96D2-EE8958834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92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1B4F-1A86-41AB-A154-6289325B6234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380-F3FA-4777-96D2-EE8958834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77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761B4F-1A86-41AB-A154-6289325B6234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9600380-F3FA-4777-96D2-EE8958834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65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1850" y="353684"/>
            <a:ext cx="10515600" cy="3010618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«</a:t>
            </a:r>
            <a:r>
              <a:rPr lang="uk-UA" sz="4400" dirty="0" smtClean="0"/>
              <a:t>Алгоритм Евкліда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»</a:t>
            </a:r>
            <a:r>
              <a:rPr lang="uk-UA" dirty="0"/>
              <a:t/>
            </a:r>
            <a:br>
              <a:rPr lang="uk-UA" dirty="0"/>
            </a:br>
            <a:r>
              <a:rPr lang="en-US" sz="2400" dirty="0" smtClean="0"/>
              <a:t>(</a:t>
            </a:r>
            <a:r>
              <a:rPr lang="ru-RU" sz="2400" dirty="0" smtClean="0"/>
              <a:t>метод </a:t>
            </a:r>
            <a:r>
              <a:rPr lang="ru-RU" sz="2400" dirty="0" err="1" smtClean="0"/>
              <a:t>обчислення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найбільшого</a:t>
            </a:r>
            <a:r>
              <a:rPr lang="ru-RU" sz="2400" dirty="0" smtClean="0"/>
              <a:t> </a:t>
            </a:r>
            <a:r>
              <a:rPr lang="ru-RU" sz="2400" dirty="0" err="1" smtClean="0"/>
              <a:t>спільного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дільника</a:t>
            </a:r>
            <a:r>
              <a:rPr lang="ru-RU" sz="2400" dirty="0" smtClean="0"/>
              <a:t> (НСД)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216988" y="5296619"/>
            <a:ext cx="9130461" cy="793031"/>
          </a:xfrm>
        </p:spPr>
        <p:txBody>
          <a:bodyPr/>
          <a:lstStyle/>
          <a:p>
            <a:r>
              <a:rPr lang="uk-UA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                                     Підготував: </a:t>
            </a:r>
            <a:r>
              <a:rPr lang="uk-UA" dirty="0" err="1" smtClean="0">
                <a:solidFill>
                  <a:schemeClr val="tx2">
                    <a:lumMod val="50000"/>
                  </a:schemeClr>
                </a:solidFill>
              </a:rPr>
              <a:t>Лясковець</a:t>
            </a:r>
            <a:r>
              <a:rPr lang="uk-UA" dirty="0" smtClean="0">
                <a:solidFill>
                  <a:schemeClr val="tx2">
                    <a:lumMod val="50000"/>
                  </a:schemeClr>
                </a:solidFill>
              </a:rPr>
              <a:t> Сергій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ДЯКУЮ ЗА УВАГУ!!!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3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13841"/>
          </a:xfrm>
        </p:spPr>
        <p:txBody>
          <a:bodyPr>
            <a:normAutofit/>
          </a:bodyPr>
          <a:lstStyle/>
          <a:p>
            <a:r>
              <a:rPr lang="ru-RU" sz="2400" b="1" dirty="0" err="1" smtClean="0"/>
              <a:t>Евклід</a:t>
            </a:r>
            <a:r>
              <a:rPr lang="ru-RU" sz="2400" b="1" dirty="0" smtClean="0"/>
              <a:t> — </a:t>
            </a:r>
            <a:r>
              <a:rPr lang="ru-RU" sz="2400" b="1" dirty="0" err="1" smtClean="0"/>
              <a:t>старогрецький</a:t>
            </a:r>
            <a:r>
              <a:rPr lang="ru-RU" sz="2400" b="1" dirty="0" smtClean="0"/>
              <a:t> математик і </a:t>
            </a:r>
            <a:r>
              <a:rPr lang="ru-RU" sz="2400" b="1" dirty="0" err="1" smtClean="0"/>
              <a:t>визнаний</a:t>
            </a:r>
            <a:r>
              <a:rPr lang="ru-RU" sz="2400" b="1" dirty="0" smtClean="0"/>
              <a:t> основоположник математики, автор перших </a:t>
            </a:r>
            <a:r>
              <a:rPr lang="ru-RU" sz="2400" b="1" dirty="0" err="1" smtClean="0"/>
              <a:t>теоретичних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трактатів</a:t>
            </a:r>
            <a:r>
              <a:rPr lang="ru-RU" sz="2400" b="1" dirty="0" smtClean="0"/>
              <a:t> з математики, </a:t>
            </a:r>
            <a:r>
              <a:rPr lang="ru-RU" sz="2400" b="1" dirty="0" err="1" smtClean="0"/>
              <a:t>що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дійшли</a:t>
            </a:r>
            <a:r>
              <a:rPr lang="ru-RU" sz="2400" b="1" dirty="0" smtClean="0"/>
              <a:t> до </a:t>
            </a:r>
            <a:r>
              <a:rPr lang="ru-RU" sz="2400" b="1" dirty="0" err="1" smtClean="0"/>
              <a:t>сучасності</a:t>
            </a:r>
            <a:r>
              <a:rPr lang="ru-RU" sz="2400" b="1" dirty="0" smtClean="0"/>
              <a:t>.</a:t>
            </a:r>
            <a:endParaRPr lang="ru-RU" sz="2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359" y="685800"/>
            <a:ext cx="5422107" cy="3614738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803400"/>
            <a:ext cx="3276600" cy="508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2" y="2051610"/>
            <a:ext cx="4134209" cy="45835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511" y="1987710"/>
            <a:ext cx="4233414" cy="47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1299" y="345058"/>
            <a:ext cx="9721970" cy="897146"/>
          </a:xfrm>
        </p:spPr>
        <p:txBody>
          <a:bodyPr>
            <a:normAutofit/>
          </a:bodyPr>
          <a:lstStyle/>
          <a:p>
            <a:r>
              <a:rPr lang="ru-RU" sz="1400" dirty="0"/>
              <a:t>Алгоритм </a:t>
            </a:r>
            <a:r>
              <a:rPr lang="ru-RU" sz="1400" dirty="0" err="1"/>
              <a:t>Евкліда</a:t>
            </a:r>
            <a:r>
              <a:rPr lang="ru-RU" sz="1400" dirty="0"/>
              <a:t> (</a:t>
            </a:r>
            <a:r>
              <a:rPr lang="ru-RU" sz="1400" dirty="0" err="1"/>
              <a:t>також</a:t>
            </a:r>
            <a:r>
              <a:rPr lang="ru-RU" sz="1400" dirty="0"/>
              <a:t> </a:t>
            </a:r>
            <a:r>
              <a:rPr lang="ru-RU" sz="1400" dirty="0" err="1"/>
              <a:t>називається</a:t>
            </a:r>
            <a:r>
              <a:rPr lang="ru-RU" sz="1400" dirty="0"/>
              <a:t> </a:t>
            </a:r>
            <a:r>
              <a:rPr lang="ru-RU" sz="1400" dirty="0" err="1"/>
              <a:t>евклідів</a:t>
            </a:r>
            <a:r>
              <a:rPr lang="ru-RU" sz="1400" dirty="0"/>
              <a:t> алгоритм) — </a:t>
            </a:r>
            <a:r>
              <a:rPr lang="ru-RU" sz="1400" dirty="0" err="1"/>
              <a:t>ефективний</a:t>
            </a:r>
            <a:r>
              <a:rPr lang="ru-RU" sz="1400" dirty="0"/>
              <a:t> метод </a:t>
            </a:r>
            <a:r>
              <a:rPr lang="ru-RU" sz="1400" dirty="0" err="1"/>
              <a:t>обчислення</a:t>
            </a:r>
            <a:r>
              <a:rPr lang="ru-RU" sz="1400" dirty="0"/>
              <a:t> </a:t>
            </a:r>
            <a:r>
              <a:rPr lang="ru-RU" sz="1400" dirty="0" err="1"/>
              <a:t>найбільшого</a:t>
            </a:r>
            <a:r>
              <a:rPr lang="ru-RU" sz="1400" dirty="0"/>
              <a:t> </a:t>
            </a:r>
            <a:r>
              <a:rPr lang="ru-RU" sz="1400" dirty="0" err="1"/>
              <a:t>спільного</a:t>
            </a:r>
            <a:r>
              <a:rPr lang="ru-RU" sz="1400" dirty="0"/>
              <a:t> </a:t>
            </a:r>
            <a:r>
              <a:rPr lang="ru-RU" sz="1400" dirty="0" err="1"/>
              <a:t>дільника</a:t>
            </a:r>
            <a:r>
              <a:rPr lang="ru-RU" sz="1400" dirty="0"/>
              <a:t> (НСД). Названий на честь </a:t>
            </a:r>
            <a:r>
              <a:rPr lang="ru-RU" sz="1400" dirty="0" err="1"/>
              <a:t>грецького</a:t>
            </a:r>
            <a:r>
              <a:rPr lang="ru-RU" sz="1400" dirty="0"/>
              <a:t> математика </a:t>
            </a:r>
            <a:r>
              <a:rPr lang="ru-RU" sz="1400" dirty="0" err="1"/>
              <a:t>Евкліда</a:t>
            </a:r>
            <a:r>
              <a:rPr lang="ru-RU" sz="1400" dirty="0"/>
              <a:t>, </a:t>
            </a:r>
            <a:r>
              <a:rPr lang="ru-RU" sz="1400" dirty="0" err="1"/>
              <a:t>котрий</a:t>
            </a:r>
            <a:r>
              <a:rPr lang="ru-RU" sz="1400" dirty="0"/>
              <a:t> описав </a:t>
            </a:r>
            <a:r>
              <a:rPr lang="ru-RU" sz="1400" dirty="0" err="1"/>
              <a:t>його</a:t>
            </a:r>
            <a:r>
              <a:rPr lang="ru-RU" sz="1400" dirty="0"/>
              <a:t> в книгах VII та X Начал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793" y="685800"/>
            <a:ext cx="1633415" cy="53086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15661" y="1242204"/>
                <a:ext cx="9957608" cy="5460521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ru-RU" sz="2100" dirty="0" smtClean="0">
                    <a:solidFill>
                      <a:schemeClr val="tx1"/>
                    </a:solidFill>
                  </a:rPr>
                  <a:t>Найбільший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спільний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дільник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двох</a:t>
                </a:r>
                <a:r>
                  <a:rPr lang="ru-RU" sz="2100" dirty="0">
                    <a:solidFill>
                      <a:schemeClr val="tx1"/>
                    </a:solidFill>
                  </a:rPr>
                  <a:t> чисел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це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найбільше</a:t>
                </a:r>
                <a:r>
                  <a:rPr lang="ru-RU" sz="2100" dirty="0">
                    <a:solidFill>
                      <a:schemeClr val="tx1"/>
                    </a:solidFill>
                  </a:rPr>
                  <a:t> число,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що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ділить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обидва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дані</a:t>
                </a:r>
                <a:r>
                  <a:rPr lang="ru-RU" sz="2100" dirty="0">
                    <a:solidFill>
                      <a:schemeClr val="tx1"/>
                    </a:solidFill>
                  </a:rPr>
                  <a:t> числа без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остачі</a:t>
                </a:r>
                <a:r>
                  <a:rPr lang="ru-RU" sz="2100" dirty="0">
                    <a:solidFill>
                      <a:schemeClr val="tx1"/>
                    </a:solidFill>
                  </a:rPr>
                  <a:t>. Алгоритм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Евкліда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заснований</a:t>
                </a:r>
                <a:r>
                  <a:rPr lang="ru-RU" sz="2100" dirty="0">
                    <a:solidFill>
                      <a:schemeClr val="tx1"/>
                    </a:solidFill>
                  </a:rPr>
                  <a:t> на тому,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що</a:t>
                </a:r>
                <a:r>
                  <a:rPr lang="ru-RU" sz="2100" dirty="0">
                    <a:solidFill>
                      <a:schemeClr val="tx1"/>
                    </a:solidFill>
                  </a:rPr>
                  <a:t> НСД не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змінюється</a:t>
                </a:r>
                <a:r>
                  <a:rPr lang="ru-RU" sz="2100" dirty="0">
                    <a:solidFill>
                      <a:schemeClr val="tx1"/>
                    </a:solidFill>
                  </a:rPr>
                  <a:t>,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якщо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від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більшого</a:t>
                </a:r>
                <a:r>
                  <a:rPr lang="ru-RU" sz="2100" dirty="0">
                    <a:solidFill>
                      <a:schemeClr val="tx1"/>
                    </a:solidFill>
                  </a:rPr>
                  <a:t> числа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відняти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менше</a:t>
                </a:r>
                <a:r>
                  <a:rPr lang="ru-RU" sz="2100" dirty="0">
                    <a:solidFill>
                      <a:schemeClr val="tx1"/>
                    </a:solidFill>
                  </a:rPr>
                  <a:t>.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Наприклад</a:t>
                </a:r>
                <a:r>
                  <a:rPr lang="ru-RU" sz="2100" dirty="0">
                    <a:solidFill>
                      <a:schemeClr val="tx1"/>
                    </a:solidFill>
                  </a:rPr>
                  <a:t>, 21 є НСД чисел 252 та 105 (252 = 21 × 12; 105 = 21 × 5);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оскільки</a:t>
                </a:r>
                <a:r>
                  <a:rPr lang="ru-RU" sz="2100" dirty="0">
                    <a:solidFill>
                      <a:schemeClr val="tx1"/>
                    </a:solidFill>
                  </a:rPr>
                  <a:t> 252 − 105 = 147, НСД 147 та 105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також</a:t>
                </a:r>
                <a:r>
                  <a:rPr lang="ru-RU" sz="2100" dirty="0">
                    <a:solidFill>
                      <a:schemeClr val="tx1"/>
                    </a:solidFill>
                  </a:rPr>
                  <a:t> 21.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Оскільки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більше</a:t>
                </a:r>
                <a:r>
                  <a:rPr lang="ru-RU" sz="2100" dirty="0">
                    <a:solidFill>
                      <a:schemeClr val="tx1"/>
                    </a:solidFill>
                  </a:rPr>
                  <a:t> з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двох</a:t>
                </a:r>
                <a:r>
                  <a:rPr lang="ru-RU" sz="2100" dirty="0">
                    <a:solidFill>
                      <a:schemeClr val="tx1"/>
                    </a:solidFill>
                  </a:rPr>
                  <a:t> чисел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постійно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зменшується</a:t>
                </a:r>
                <a:r>
                  <a:rPr lang="ru-RU" sz="2100" dirty="0">
                    <a:solidFill>
                      <a:schemeClr val="tx1"/>
                    </a:solidFill>
                  </a:rPr>
                  <a:t>,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повторне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виконання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цього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кроку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дає</a:t>
                </a:r>
                <a:r>
                  <a:rPr lang="ru-RU" sz="2100" dirty="0">
                    <a:solidFill>
                      <a:schemeClr val="tx1"/>
                    </a:solidFill>
                  </a:rPr>
                  <a:t> все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менші</a:t>
                </a:r>
                <a:r>
                  <a:rPr lang="ru-RU" sz="2100" dirty="0">
                    <a:solidFill>
                      <a:schemeClr val="tx1"/>
                    </a:solidFill>
                  </a:rPr>
                  <a:t> числа,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поки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одне</a:t>
                </a:r>
                <a:r>
                  <a:rPr lang="ru-RU" sz="2100" dirty="0">
                    <a:solidFill>
                      <a:schemeClr val="tx1"/>
                    </a:solidFill>
                  </a:rPr>
                  <a:t> з них не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дорівнюватиме</a:t>
                </a:r>
                <a:r>
                  <a:rPr lang="ru-RU" sz="2100" dirty="0">
                    <a:solidFill>
                      <a:schemeClr val="tx1"/>
                    </a:solidFill>
                  </a:rPr>
                  <a:t> нулю. Коли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одне</a:t>
                </a:r>
                <a:r>
                  <a:rPr lang="ru-RU" sz="2100" dirty="0">
                    <a:solidFill>
                      <a:schemeClr val="tx1"/>
                    </a:solidFill>
                  </a:rPr>
                  <a:t> з чисел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дорівнюватиме</a:t>
                </a:r>
                <a:r>
                  <a:rPr lang="ru-RU" sz="2100" dirty="0">
                    <a:solidFill>
                      <a:schemeClr val="tx1"/>
                    </a:solidFill>
                  </a:rPr>
                  <a:t> нулю, те,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що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залишилось</a:t>
                </a:r>
                <a:r>
                  <a:rPr lang="ru-RU" sz="2100" dirty="0">
                    <a:solidFill>
                      <a:schemeClr val="tx1"/>
                    </a:solidFill>
                  </a:rPr>
                  <a:t>, і є НСД.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                                                                                            </a:t>
                </a:r>
              </a:p>
              <a:p>
                <a:r>
                  <a:rPr lang="uk-UA" sz="2100" dirty="0">
                    <a:solidFill>
                      <a:schemeClr val="tx1"/>
                    </a:solidFill>
                  </a:rPr>
                  <a:t> </a:t>
                </a:r>
                <a:r>
                  <a:rPr lang="uk-UA" sz="2100" dirty="0" smtClean="0">
                    <a:solidFill>
                      <a:schemeClr val="tx1"/>
                    </a:solidFill>
                  </a:rPr>
                  <a:t> </a:t>
                </a:r>
                <a:r>
                  <a:rPr lang="uk-UA" sz="2100" b="1" i="1" dirty="0">
                    <a:solidFill>
                      <a:schemeClr val="tx1"/>
                    </a:solidFill>
                  </a:rPr>
                  <a:t>Для знаходження найбільшого спільного дільника двох чисел </a:t>
                </a:r>
                <a:r>
                  <a:rPr lang="en-US" sz="2100" b="1" i="1" dirty="0">
                    <a:solidFill>
                      <a:schemeClr val="tx1"/>
                    </a:solidFill>
                  </a:rPr>
                  <a:t>a </a:t>
                </a:r>
                <a:r>
                  <a:rPr lang="uk-UA" sz="2100" b="1" i="1" dirty="0">
                    <a:solidFill>
                      <a:schemeClr val="tx1"/>
                    </a:solidFill>
                  </a:rPr>
                  <a:t>і </a:t>
                </a:r>
                <a:r>
                  <a:rPr lang="en-US" sz="2100" b="1" i="1" dirty="0">
                    <a:solidFill>
                      <a:schemeClr val="tx1"/>
                    </a:solidFill>
                  </a:rPr>
                  <a:t>b (a </a:t>
                </a:r>
                <a:r>
                  <a:rPr lang="uk-UA" sz="2100" b="1" i="1" dirty="0">
                    <a:solidFill>
                      <a:schemeClr val="tx1"/>
                    </a:solidFill>
                  </a:rPr>
                  <a:t>і </a:t>
                </a:r>
                <a:r>
                  <a:rPr lang="en-US" sz="2100" b="1" i="1" dirty="0">
                    <a:solidFill>
                      <a:schemeClr val="tx1"/>
                    </a:solidFill>
                  </a:rPr>
                  <a:t>b - </a:t>
                </a:r>
                <a:r>
                  <a:rPr lang="uk-UA" sz="2100" b="1" i="1" dirty="0">
                    <a:solidFill>
                      <a:schemeClr val="tx1"/>
                    </a:solidFill>
                  </a:rPr>
                  <a:t>цілі </a:t>
                </a:r>
                <a:r>
                  <a:rPr lang="uk-UA" sz="2100" b="1" i="1" dirty="0" smtClean="0">
                    <a:solidFill>
                      <a:schemeClr val="tx1"/>
                    </a:solidFill>
                  </a:rPr>
                  <a:t>позитивні </a:t>
                </a:r>
                <a:r>
                  <a:rPr lang="uk-UA" sz="2100" b="1" i="1" dirty="0">
                    <a:solidFill>
                      <a:schemeClr val="tx1"/>
                    </a:solidFill>
                  </a:rPr>
                  <a:t>числа, причому </a:t>
                </a:r>
                <a:r>
                  <a:rPr lang="en-US" sz="2100" b="1" i="1" dirty="0">
                    <a:solidFill>
                      <a:schemeClr val="tx1"/>
                    </a:solidFill>
                  </a:rPr>
                  <a:t>a </a:t>
                </a:r>
                <a:r>
                  <a:rPr lang="uk-UA" sz="2100" b="1" i="1" dirty="0">
                    <a:solidFill>
                      <a:schemeClr val="tx1"/>
                    </a:solidFill>
                  </a:rPr>
                  <a:t>більше або дорівнює </a:t>
                </a:r>
                <a:r>
                  <a:rPr lang="en-US" sz="2100" b="1" i="1" dirty="0">
                    <a:solidFill>
                      <a:schemeClr val="tx1"/>
                    </a:solidFill>
                  </a:rPr>
                  <a:t>b) </a:t>
                </a:r>
                <a:r>
                  <a:rPr lang="uk-UA" sz="2100" b="1" i="1" dirty="0">
                    <a:solidFill>
                      <a:schemeClr val="tx1"/>
                    </a:solidFill>
                  </a:rPr>
                  <a:t>послідовно виконується </a:t>
                </a:r>
                <a:r>
                  <a:rPr lang="uk-UA" sz="2100" b="1" i="1" dirty="0" smtClean="0">
                    <a:solidFill>
                      <a:schemeClr val="tx1"/>
                    </a:solidFill>
                  </a:rPr>
                  <a:t>ділення </a:t>
                </a:r>
                <a:r>
                  <a:rPr lang="uk-UA" sz="2100" b="1" i="1" dirty="0">
                    <a:solidFill>
                      <a:schemeClr val="tx1"/>
                    </a:solidFill>
                  </a:rPr>
                  <a:t>із залишком, що дає ряд </a:t>
                </a:r>
                <a:r>
                  <a:rPr lang="uk-UA" sz="2100" b="1" i="1" dirty="0" err="1">
                    <a:solidFill>
                      <a:schemeClr val="tx1"/>
                    </a:solidFill>
                  </a:rPr>
                  <a:t>рівностей</a:t>
                </a:r>
                <a:r>
                  <a:rPr lang="uk-UA" sz="2100" b="1" i="1" dirty="0">
                    <a:solidFill>
                      <a:schemeClr val="tx1"/>
                    </a:solidFill>
                  </a:rPr>
                  <a:t> </a:t>
                </a:r>
                <a:r>
                  <a:rPr lang="uk-UA" sz="2100" b="1" i="1" dirty="0" smtClean="0">
                    <a:solidFill>
                      <a:schemeClr val="tx1"/>
                    </a:solidFill>
                  </a:rPr>
                  <a:t>виду.</a:t>
                </a:r>
              </a:p>
              <a:p>
                <a:r>
                  <a:rPr lang="en-US" sz="2100" b="1" i="1" dirty="0" smtClean="0">
                    <a:solidFill>
                      <a:schemeClr val="tx1"/>
                    </a:solidFill>
                  </a:rPr>
                  <a:t>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uk-UA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uk-UA" sz="2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100" b="1" i="1" dirty="0">
                    <a:solidFill>
                      <a:schemeClr val="tx1"/>
                    </a:solidFill>
                  </a:rPr>
                  <a:t>b</a:t>
                </a:r>
                <a:r>
                  <a:rPr lang="en-US" sz="2100" b="1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100" b="1" i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pt-B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uk-UA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1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100" b="1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100" b="1" i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pt-B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uk-UA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1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100" b="1" i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pt-B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uk-UA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100" b="1" i="1" dirty="0" smtClean="0">
                  <a:solidFill>
                    <a:schemeClr val="tx1"/>
                  </a:solidFill>
                </a:endParaRPr>
              </a:p>
              <a:p>
                <a:r>
                  <a:rPr lang="en-US" sz="2100" dirty="0" smtClean="0">
                    <a:solidFill>
                      <a:schemeClr val="tx1"/>
                    </a:solidFill>
                  </a:rPr>
                  <a:t>……………….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100" b="1" i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pt-B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uk-UA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uk-UA" sz="2100" dirty="0" smtClean="0">
                  <a:solidFill>
                    <a:schemeClr val="tx1"/>
                  </a:solidFill>
                </a:endParaRPr>
              </a:p>
              <a:p>
                <a:r>
                  <a:rPr lang="ru-RU" sz="2100" b="1" i="1" dirty="0" err="1">
                    <a:solidFill>
                      <a:schemeClr val="tx1"/>
                    </a:solidFill>
                  </a:rPr>
                  <a:t>Тоді</a:t>
                </a:r>
                <a:r>
                  <a:rPr lang="ru-RU" sz="2100" b="1" i="1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b="1" i="1" dirty="0" smtClean="0">
                    <a:solidFill>
                      <a:schemeClr val="tx1"/>
                    </a:solidFill>
                  </a:rPr>
                  <a:t>Н</a:t>
                </a:r>
                <a:r>
                  <a:rPr lang="uk-UA" sz="2100" b="1" i="1" dirty="0">
                    <a:solidFill>
                      <a:schemeClr val="tx1"/>
                    </a:solidFill>
                  </a:rPr>
                  <a:t>С</a:t>
                </a:r>
                <a:r>
                  <a:rPr lang="ru-RU" sz="2100" b="1" i="1" dirty="0" smtClean="0">
                    <a:solidFill>
                      <a:schemeClr val="tx1"/>
                    </a:solidFill>
                  </a:rPr>
                  <a:t>Д </a:t>
                </a:r>
                <a:r>
                  <a:rPr lang="ru-RU" sz="2100" b="1" i="1" dirty="0">
                    <a:solidFill>
                      <a:schemeClr val="tx1"/>
                    </a:solidFill>
                  </a:rPr>
                  <a:t>(</a:t>
                </a:r>
                <a:r>
                  <a:rPr lang="en-US" sz="2100" b="1" i="1" dirty="0">
                    <a:solidFill>
                      <a:schemeClr val="tx1"/>
                    </a:solidFill>
                  </a:rPr>
                  <a:t>a, b), </a:t>
                </a:r>
                <a:r>
                  <a:rPr lang="ru-RU" sz="2100" b="1" i="1" dirty="0" err="1">
                    <a:solidFill>
                      <a:schemeClr val="tx1"/>
                    </a:solidFill>
                  </a:rPr>
                  <a:t>найбільший</a:t>
                </a:r>
                <a:r>
                  <a:rPr lang="ru-RU" sz="2100" b="1" i="1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b="1" i="1" dirty="0" err="1">
                    <a:solidFill>
                      <a:schemeClr val="tx1"/>
                    </a:solidFill>
                  </a:rPr>
                  <a:t>спільний</a:t>
                </a:r>
                <a:r>
                  <a:rPr lang="ru-RU" sz="2100" b="1" i="1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b="1" i="1" dirty="0" err="1">
                    <a:solidFill>
                      <a:schemeClr val="tx1"/>
                    </a:solidFill>
                  </a:rPr>
                  <a:t>дільник</a:t>
                </a:r>
                <a:r>
                  <a:rPr lang="ru-RU" sz="21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100" b="1" i="1" dirty="0">
                    <a:solidFill>
                      <a:schemeClr val="tx1"/>
                    </a:solidFill>
                  </a:rPr>
                  <a:t>a </a:t>
                </a:r>
                <a:r>
                  <a:rPr lang="ru-RU" sz="2100" b="1" i="1" dirty="0">
                    <a:solidFill>
                      <a:schemeClr val="tx1"/>
                    </a:solidFill>
                  </a:rPr>
                  <a:t>і </a:t>
                </a:r>
                <a:r>
                  <a:rPr lang="en-US" sz="2100" b="1" i="1" dirty="0">
                    <a:solidFill>
                      <a:schemeClr val="tx1"/>
                    </a:solidFill>
                  </a:rPr>
                  <a:t>b, </a:t>
                </a:r>
                <a:r>
                  <a:rPr lang="ru-RU" sz="2100" b="1" i="1" dirty="0" err="1">
                    <a:solidFill>
                      <a:schemeClr val="tx1"/>
                    </a:solidFill>
                  </a:rPr>
                  <a:t>дорівнює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100" b="1" i="1" dirty="0">
                    <a:solidFill>
                      <a:schemeClr val="tx1"/>
                    </a:solidFill>
                  </a:rPr>
                  <a:t>, </a:t>
                </a:r>
                <a:r>
                  <a:rPr lang="ru-RU" sz="2100" b="1" i="1" dirty="0" err="1" smtClean="0">
                    <a:solidFill>
                      <a:schemeClr val="tx1"/>
                    </a:solidFill>
                  </a:rPr>
                  <a:t>останньому</a:t>
                </a:r>
                <a:r>
                  <a:rPr lang="ru-RU" sz="2100" b="1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sz="2100" b="1" i="1" dirty="0" err="1" smtClean="0">
                    <a:solidFill>
                      <a:schemeClr val="tx1"/>
                    </a:solidFill>
                  </a:rPr>
                  <a:t>ненульовому</a:t>
                </a:r>
                <a:r>
                  <a:rPr lang="ru-RU" sz="2100" b="1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sz="2100" b="1" i="1" dirty="0">
                    <a:solidFill>
                      <a:schemeClr val="tx1"/>
                    </a:solidFill>
                  </a:rPr>
                  <a:t>члену </a:t>
                </a:r>
                <a:r>
                  <a:rPr lang="ru-RU" sz="2100" b="1" i="1" dirty="0" err="1">
                    <a:solidFill>
                      <a:schemeClr val="tx1"/>
                    </a:solidFill>
                  </a:rPr>
                  <a:t>цієї</a:t>
                </a:r>
                <a:r>
                  <a:rPr lang="ru-RU" sz="2100" b="1" i="1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b="1" i="1" dirty="0" err="1">
                    <a:solidFill>
                      <a:schemeClr val="tx1"/>
                    </a:solidFill>
                  </a:rPr>
                  <a:t>послідовності</a:t>
                </a:r>
                <a:r>
                  <a:rPr lang="ru-RU" sz="2100" b="1" i="1" dirty="0" smtClean="0">
                    <a:solidFill>
                      <a:schemeClr val="tx1"/>
                    </a:solidFill>
                  </a:rPr>
                  <a:t>.</a:t>
                </a:r>
                <a:endParaRPr lang="ru-RU" sz="2100" b="1" i="1" dirty="0">
                  <a:solidFill>
                    <a:schemeClr val="tx1"/>
                  </a:solidFill>
                </a:endParaRPr>
              </a:p>
              <a:p>
                <a:r>
                  <a:rPr lang="ru-RU" sz="2100" b="1" i="1" dirty="0" err="1">
                    <a:solidFill>
                      <a:schemeClr val="tx1"/>
                    </a:solidFill>
                  </a:rPr>
                  <a:t>Існування</a:t>
                </a:r>
                <a:r>
                  <a:rPr lang="ru-RU" sz="2100" b="1" i="1" dirty="0">
                    <a:solidFill>
                      <a:schemeClr val="tx1"/>
                    </a:solidFill>
                  </a:rPr>
                  <a:t> таких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uk-UA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100" b="1" i="1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uk-UA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100" b="1" i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2100" b="1" i="1" dirty="0">
                    <a:solidFill>
                      <a:schemeClr val="tx1"/>
                    </a:solidFill>
                  </a:rPr>
                  <a:t>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100" b="1" i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ru-RU" sz="2100" b="1" i="1" dirty="0" err="1">
                    <a:solidFill>
                      <a:schemeClr val="tx1"/>
                    </a:solidFill>
                  </a:rPr>
                  <a:t>тобто</a:t>
                </a:r>
                <a:r>
                  <a:rPr lang="ru-RU" sz="2100" b="1" i="1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b="1" i="1" dirty="0" err="1">
                    <a:solidFill>
                      <a:schemeClr val="tx1"/>
                    </a:solidFill>
                  </a:rPr>
                  <a:t>можливість</a:t>
                </a:r>
                <a:r>
                  <a:rPr lang="ru-RU" sz="2100" b="1" i="1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b="1" i="1" dirty="0" err="1">
                    <a:solidFill>
                      <a:schemeClr val="tx1"/>
                    </a:solidFill>
                  </a:rPr>
                  <a:t>розподілу</a:t>
                </a:r>
                <a:r>
                  <a:rPr lang="ru-RU" sz="2100" b="1" i="1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b="1" i="1" dirty="0" err="1">
                    <a:solidFill>
                      <a:schemeClr val="tx1"/>
                    </a:solidFill>
                  </a:rPr>
                  <a:t>із</a:t>
                </a:r>
                <a:r>
                  <a:rPr lang="ru-RU" sz="2100" b="1" i="1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b="1" i="1" dirty="0" err="1">
                    <a:solidFill>
                      <a:schemeClr val="tx1"/>
                    </a:solidFill>
                  </a:rPr>
                  <a:t>залишком</a:t>
                </a:r>
                <a:r>
                  <a:rPr lang="ru-RU" sz="21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100" b="1" i="1" dirty="0">
                    <a:solidFill>
                      <a:schemeClr val="tx1"/>
                    </a:solidFill>
                  </a:rPr>
                  <a:t>m </a:t>
                </a:r>
                <a:r>
                  <a:rPr lang="ru-RU" sz="2100" b="1" i="1" dirty="0">
                    <a:solidFill>
                      <a:schemeClr val="tx1"/>
                    </a:solidFill>
                  </a:rPr>
                  <a:t>на </a:t>
                </a:r>
                <a:r>
                  <a:rPr lang="en-US" sz="2100" b="1" i="1" dirty="0">
                    <a:solidFill>
                      <a:schemeClr val="tx1"/>
                    </a:solidFill>
                  </a:rPr>
                  <a:t>n </a:t>
                </a:r>
                <a:r>
                  <a:rPr lang="ru-RU" sz="2100" b="1" i="1" dirty="0">
                    <a:solidFill>
                      <a:schemeClr val="tx1"/>
                    </a:solidFill>
                  </a:rPr>
                  <a:t>для будь-</a:t>
                </a:r>
                <a:r>
                  <a:rPr lang="ru-RU" sz="2100" b="1" i="1" dirty="0" err="1">
                    <a:solidFill>
                      <a:schemeClr val="tx1"/>
                    </a:solidFill>
                  </a:rPr>
                  <a:t>якого</a:t>
                </a:r>
                <a:r>
                  <a:rPr lang="ru-RU" sz="2100" b="1" i="1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b="1" i="1" dirty="0" err="1">
                    <a:solidFill>
                      <a:schemeClr val="tx1"/>
                    </a:solidFill>
                  </a:rPr>
                  <a:t>цілого</a:t>
                </a:r>
                <a:r>
                  <a:rPr lang="ru-RU" sz="21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100" b="1" i="1" dirty="0">
                    <a:solidFill>
                      <a:schemeClr val="tx1"/>
                    </a:solidFill>
                  </a:rPr>
                  <a:t>m </a:t>
                </a:r>
                <a:r>
                  <a:rPr lang="ru-RU" sz="2100" b="1" i="1" dirty="0">
                    <a:solidFill>
                      <a:schemeClr val="tx1"/>
                    </a:solidFill>
                  </a:rPr>
                  <a:t>і </a:t>
                </a:r>
                <a:r>
                  <a:rPr lang="ru-RU" sz="2100" b="1" i="1" dirty="0" err="1">
                    <a:solidFill>
                      <a:schemeClr val="tx1"/>
                    </a:solidFill>
                  </a:rPr>
                  <a:t>цілого</a:t>
                </a:r>
                <a:r>
                  <a:rPr lang="ru-RU" sz="21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100" b="1" i="1" dirty="0">
                    <a:solidFill>
                      <a:schemeClr val="tx1"/>
                    </a:solidFill>
                  </a:rPr>
                  <a:t>n ≠ 0, </a:t>
                </a:r>
                <a:r>
                  <a:rPr lang="ru-RU" sz="2100" b="1" i="1" dirty="0">
                    <a:solidFill>
                      <a:schemeClr val="tx1"/>
                    </a:solidFill>
                  </a:rPr>
                  <a:t>доводиться </a:t>
                </a:r>
                <a:r>
                  <a:rPr lang="ru-RU" sz="2100" b="1" i="1" dirty="0" err="1">
                    <a:solidFill>
                      <a:schemeClr val="tx1"/>
                    </a:solidFill>
                  </a:rPr>
                  <a:t>індукцією</a:t>
                </a:r>
                <a:r>
                  <a:rPr lang="ru-RU" sz="2100" b="1" i="1" dirty="0">
                    <a:solidFill>
                      <a:schemeClr val="tx1"/>
                    </a:solidFill>
                  </a:rPr>
                  <a:t> по </a:t>
                </a:r>
                <a:r>
                  <a:rPr lang="en-US" sz="2100" b="1" i="1" dirty="0" smtClean="0">
                    <a:solidFill>
                      <a:schemeClr val="tx1"/>
                    </a:solidFill>
                  </a:rPr>
                  <a:t>m</a:t>
                </a:r>
                <a:r>
                  <a:rPr lang="uk-UA" sz="2100" b="1" i="1" dirty="0">
                    <a:solidFill>
                      <a:schemeClr val="tx1"/>
                    </a:solidFill>
                  </a:rPr>
                  <a:t>.</a:t>
                </a:r>
                <a:endParaRPr lang="ru-RU" sz="2100" b="1" i="1" dirty="0">
                  <a:solidFill>
                    <a:schemeClr val="tx1"/>
                  </a:solidFill>
                </a:endParaRPr>
              </a:p>
              <a:p>
                <a:r>
                  <a:rPr lang="ru-RU" sz="2100" dirty="0">
                    <a:solidFill>
                      <a:schemeClr val="tx1"/>
                    </a:solidFill>
                  </a:rPr>
                  <a:t>Алгоритм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Евкліда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має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багато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застосувань</a:t>
                </a:r>
                <a:r>
                  <a:rPr lang="ru-RU" sz="2100" dirty="0">
                    <a:solidFill>
                      <a:schemeClr val="tx1"/>
                    </a:solidFill>
                  </a:rPr>
                  <a:t> на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практиці</a:t>
                </a:r>
                <a:r>
                  <a:rPr lang="ru-RU" sz="2100" dirty="0">
                    <a:solidFill>
                      <a:schemeClr val="tx1"/>
                    </a:solidFill>
                  </a:rPr>
                  <a:t>, та в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теорії</a:t>
                </a:r>
                <a:r>
                  <a:rPr lang="ru-RU" sz="2100" dirty="0">
                    <a:solidFill>
                      <a:schemeClr val="tx1"/>
                    </a:solidFill>
                  </a:rPr>
                  <a:t>. З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його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допомогою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можна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згенерувати</a:t>
                </a:r>
                <a:r>
                  <a:rPr lang="ru-RU" sz="2100" dirty="0">
                    <a:solidFill>
                      <a:schemeClr val="tx1"/>
                    </a:solidFill>
                  </a:rPr>
                  <a:t> практично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всі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найважливіші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музичні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ритми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різних</a:t>
                </a:r>
                <a:r>
                  <a:rPr lang="ru-RU" sz="2100" dirty="0">
                    <a:solidFill>
                      <a:schemeClr val="tx1"/>
                    </a:solidFill>
                  </a:rPr>
                  <a:t> культур у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всьому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світі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. </a:t>
                </a:r>
                <a:r>
                  <a:rPr lang="ru-RU" sz="2100" dirty="0">
                    <a:solidFill>
                      <a:schemeClr val="tx1"/>
                    </a:solidFill>
                  </a:rPr>
                  <a:t>Алгоритм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Евкліда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відіграє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ключову</a:t>
                </a:r>
                <a:r>
                  <a:rPr lang="ru-RU" sz="2100" dirty="0">
                    <a:solidFill>
                      <a:schemeClr val="tx1"/>
                    </a:solidFill>
                  </a:rPr>
                  <a:t> роль в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алгоритмі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en-US" sz="2100" dirty="0">
                    <a:solidFill>
                      <a:schemeClr val="tx1"/>
                    </a:solidFill>
                  </a:rPr>
                  <a:t>RSA,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поширеному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методі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криптографії</a:t>
                </a:r>
                <a:r>
                  <a:rPr lang="ru-RU" sz="2100" dirty="0">
                    <a:solidFill>
                      <a:schemeClr val="tx1"/>
                    </a:solidFill>
                  </a:rPr>
                  <a:t> з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відкритим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ключем</a:t>
                </a:r>
                <a:r>
                  <a:rPr lang="ru-RU" sz="2100" dirty="0">
                    <a:solidFill>
                      <a:schemeClr val="tx1"/>
                    </a:solidFill>
                  </a:rPr>
                  <a:t>.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Його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також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використовують</a:t>
                </a:r>
                <a:r>
                  <a:rPr lang="ru-RU" sz="2100" dirty="0">
                    <a:solidFill>
                      <a:schemeClr val="tx1"/>
                    </a:solidFill>
                  </a:rPr>
                  <a:t> для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пошуку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розв'язків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Діофантових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рівнянь</a:t>
                </a:r>
                <a:r>
                  <a:rPr lang="ru-RU" sz="2100" dirty="0">
                    <a:solidFill>
                      <a:schemeClr val="tx1"/>
                    </a:solidFill>
                  </a:rPr>
                  <a:t>,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наприклад</a:t>
                </a:r>
                <a:r>
                  <a:rPr lang="ru-RU" sz="2100" dirty="0">
                    <a:solidFill>
                      <a:schemeClr val="tx1"/>
                    </a:solidFill>
                  </a:rPr>
                  <a:t>,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пошук</a:t>
                </a:r>
                <a:r>
                  <a:rPr lang="ru-RU" sz="2100" dirty="0">
                    <a:solidFill>
                      <a:schemeClr val="tx1"/>
                    </a:solidFill>
                  </a:rPr>
                  <a:t> чисел,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що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задовільняють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декільком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умовам</a:t>
                </a:r>
                <a:r>
                  <a:rPr lang="ru-RU" sz="2100" dirty="0">
                    <a:solidFill>
                      <a:schemeClr val="tx1"/>
                    </a:solidFill>
                  </a:rPr>
                  <a:t> (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Китайська</a:t>
                </a:r>
                <a:r>
                  <a:rPr lang="ru-RU" sz="2100" dirty="0">
                    <a:solidFill>
                      <a:schemeClr val="tx1"/>
                    </a:solidFill>
                  </a:rPr>
                  <a:t> теорема про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залишки</a:t>
                </a:r>
                <a:r>
                  <a:rPr lang="ru-RU" sz="2100" dirty="0">
                    <a:solidFill>
                      <a:schemeClr val="tx1"/>
                    </a:solidFill>
                  </a:rPr>
                  <a:t>)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або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обернені</a:t>
                </a:r>
                <a:r>
                  <a:rPr lang="ru-RU" sz="2100" dirty="0">
                    <a:solidFill>
                      <a:schemeClr val="tx1"/>
                    </a:solidFill>
                  </a:rPr>
                  <a:t> числа в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скінченному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полі</a:t>
                </a:r>
                <a:r>
                  <a:rPr lang="ru-RU" sz="2100" dirty="0">
                    <a:solidFill>
                      <a:schemeClr val="tx1"/>
                    </a:solidFill>
                  </a:rPr>
                  <a:t>. Алгоритм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Евкліда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також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застосовують</a:t>
                </a:r>
                <a:r>
                  <a:rPr lang="ru-RU" sz="2100" dirty="0">
                    <a:solidFill>
                      <a:schemeClr val="tx1"/>
                    </a:solidFill>
                  </a:rPr>
                  <a:t> для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побудови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ланцюгових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дробів</a:t>
                </a:r>
                <a:r>
                  <a:rPr lang="ru-RU" sz="2100" dirty="0">
                    <a:solidFill>
                      <a:schemeClr val="tx1"/>
                    </a:solidFill>
                  </a:rPr>
                  <a:t> в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методі</a:t>
                </a:r>
                <a:r>
                  <a:rPr lang="ru-RU" sz="2100" dirty="0">
                    <a:solidFill>
                      <a:schemeClr val="tx1"/>
                    </a:solidFill>
                  </a:rPr>
                  <a:t> Штурма для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пошуку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дійсних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коренів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полінома</a:t>
                </a:r>
                <a:r>
                  <a:rPr lang="ru-RU" sz="2100" dirty="0">
                    <a:solidFill>
                      <a:schemeClr val="tx1"/>
                    </a:solidFill>
                  </a:rPr>
                  <a:t>, та в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сучасних</a:t>
                </a:r>
                <a:r>
                  <a:rPr lang="ru-RU" sz="2100" dirty="0">
                    <a:solidFill>
                      <a:schemeClr val="tx1"/>
                    </a:solidFill>
                  </a:rPr>
                  <a:t> методах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факторизації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цілих</a:t>
                </a:r>
                <a:r>
                  <a:rPr lang="ru-RU" sz="2100" dirty="0">
                    <a:solidFill>
                      <a:schemeClr val="tx1"/>
                    </a:solidFill>
                  </a:rPr>
                  <a:t>.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Нарешті</a:t>
                </a:r>
                <a:r>
                  <a:rPr lang="ru-RU" sz="2100" dirty="0">
                    <a:solidFill>
                      <a:schemeClr val="tx1"/>
                    </a:solidFill>
                  </a:rPr>
                  <a:t>,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він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виступає</a:t>
                </a:r>
                <a:r>
                  <a:rPr lang="ru-RU" sz="2100" dirty="0">
                    <a:solidFill>
                      <a:schemeClr val="tx1"/>
                    </a:solidFill>
                  </a:rPr>
                  <a:t> простим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інструментом</a:t>
                </a:r>
                <a:r>
                  <a:rPr lang="ru-RU" sz="2100" dirty="0">
                    <a:solidFill>
                      <a:schemeClr val="tx1"/>
                    </a:solidFill>
                  </a:rPr>
                  <a:t> для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доведення</a:t>
                </a:r>
                <a:r>
                  <a:rPr lang="ru-RU" sz="2100" dirty="0">
                    <a:solidFill>
                      <a:schemeClr val="tx1"/>
                    </a:solidFill>
                  </a:rPr>
                  <a:t> теорем в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теорії</a:t>
                </a:r>
                <a:r>
                  <a:rPr lang="ru-RU" sz="2100" dirty="0">
                    <a:solidFill>
                      <a:schemeClr val="tx1"/>
                    </a:solidFill>
                  </a:rPr>
                  <a:t> чисел, таких, як Теорема Лагранжа про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чотири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квадрати</a:t>
                </a:r>
                <a:r>
                  <a:rPr lang="ru-RU" sz="2100" dirty="0">
                    <a:solidFill>
                      <a:schemeClr val="tx1"/>
                    </a:solidFill>
                  </a:rPr>
                  <a:t> та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основної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теореми</a:t>
                </a:r>
                <a:r>
                  <a:rPr lang="ru-RU" sz="2100" dirty="0">
                    <a:solidFill>
                      <a:schemeClr val="tx1"/>
                    </a:solidFill>
                  </a:rPr>
                  <a:t> арифметики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.</a:t>
                </a:r>
                <a:endParaRPr lang="ru-RU" sz="2100" dirty="0">
                  <a:solidFill>
                    <a:schemeClr val="tx1"/>
                  </a:solidFill>
                </a:endParaRPr>
              </a:p>
              <a:p>
                <a:r>
                  <a:rPr lang="ru-RU" sz="2100" dirty="0">
                    <a:solidFill>
                      <a:schemeClr val="tx1"/>
                    </a:solidFill>
                  </a:rPr>
                  <a:t>Алгоритм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Евкліда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ефективно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обчислює</a:t>
                </a:r>
                <a:r>
                  <a:rPr lang="ru-RU" sz="2100" dirty="0">
                    <a:solidFill>
                      <a:schemeClr val="tx1"/>
                    </a:solidFill>
                  </a:rPr>
                  <a:t> НСД великих чисел,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оскільки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виконує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операцій</a:t>
                </a:r>
                <a:r>
                  <a:rPr lang="ru-RU" sz="2100" dirty="0">
                    <a:solidFill>
                      <a:schemeClr val="tx1"/>
                    </a:solidFill>
                  </a:rPr>
                  <a:t> не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більше</a:t>
                </a:r>
                <a:r>
                  <a:rPr lang="ru-RU" sz="2100" dirty="0">
                    <a:solidFill>
                      <a:schemeClr val="tx1"/>
                    </a:solidFill>
                  </a:rPr>
                  <a:t>,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ніж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вп'ятеро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більше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кількості</a:t>
                </a:r>
                <a:r>
                  <a:rPr lang="ru-RU" sz="2100" dirty="0">
                    <a:solidFill>
                      <a:schemeClr val="tx1"/>
                    </a:solidFill>
                  </a:rPr>
                  <a:t> цифр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меншого</a:t>
                </a:r>
                <a:r>
                  <a:rPr lang="ru-RU" sz="2100" dirty="0">
                    <a:solidFill>
                      <a:schemeClr val="tx1"/>
                    </a:solidFill>
                  </a:rPr>
                  <a:t> числа (в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десятковій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системі</a:t>
                </a:r>
                <a:r>
                  <a:rPr lang="ru-RU" sz="2100" dirty="0">
                    <a:solidFill>
                      <a:schemeClr val="tx1"/>
                    </a:solidFill>
                  </a:rPr>
                  <a:t>).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Цю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властивість</a:t>
                </a:r>
                <a:r>
                  <a:rPr lang="ru-RU" sz="2100" dirty="0">
                    <a:solidFill>
                      <a:schemeClr val="tx1"/>
                    </a:solidFill>
                  </a:rPr>
                  <a:t>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було</a:t>
                </a:r>
                <a:r>
                  <a:rPr lang="ru-RU" sz="2100" dirty="0">
                    <a:solidFill>
                      <a:schemeClr val="tx1"/>
                    </a:solidFill>
                  </a:rPr>
                  <a:t> доведено </a:t>
                </a:r>
                <a:r>
                  <a:rPr lang="ru-RU" sz="2100" dirty="0" err="1">
                    <a:solidFill>
                      <a:schemeClr val="tx1"/>
                    </a:solidFill>
                  </a:rPr>
                  <a:t>Ґабріелем</a:t>
                </a:r>
                <a:r>
                  <a:rPr lang="ru-RU" sz="2100" dirty="0">
                    <a:solidFill>
                      <a:schemeClr val="tx1"/>
                    </a:solidFill>
                  </a:rPr>
                  <a:t> Ламе (англ. </a:t>
                </a:r>
                <a:r>
                  <a:rPr lang="en-US" sz="2100" dirty="0">
                    <a:solidFill>
                      <a:schemeClr val="tx1"/>
                    </a:solidFill>
                  </a:rPr>
                  <a:t>Gabriel </a:t>
                </a:r>
                <a:r>
                  <a:rPr lang="en-US" sz="2100" dirty="0" err="1">
                    <a:solidFill>
                      <a:schemeClr val="tx1"/>
                    </a:solidFill>
                  </a:rPr>
                  <a:t>Lamé</a:t>
                </a:r>
                <a:r>
                  <a:rPr lang="en-US" sz="2100" dirty="0">
                    <a:solidFill>
                      <a:schemeClr val="tx1"/>
                    </a:solidFill>
                  </a:rPr>
                  <a:t>) </a:t>
                </a:r>
                <a:r>
                  <a:rPr lang="ru-RU" sz="2100" dirty="0">
                    <a:solidFill>
                      <a:schemeClr val="tx1"/>
                    </a:solidFill>
                  </a:rPr>
                  <a:t>в 1844 </a:t>
                </a:r>
                <a:r>
                  <a:rPr lang="ru-RU" sz="2100" dirty="0" err="1" smtClean="0">
                    <a:solidFill>
                      <a:schemeClr val="tx1"/>
                    </a:solidFill>
                  </a:rPr>
                  <a:t>році</a:t>
                </a:r>
                <a:r>
                  <a:rPr lang="ru-RU" sz="2100" dirty="0">
                    <a:solidFill>
                      <a:schemeClr val="tx1"/>
                    </a:solidFill>
                  </a:rPr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Текс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15661" y="1242204"/>
                <a:ext cx="9957608" cy="5460521"/>
              </a:xfrm>
              <a:blipFill rotWithShape="0">
                <a:blip r:embed="rId3"/>
                <a:stretch>
                  <a:fillRect t="-7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55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646987" y="95250"/>
            <a:ext cx="3657600" cy="1371600"/>
          </a:xfrm>
        </p:spPr>
        <p:txBody>
          <a:bodyPr/>
          <a:lstStyle/>
          <a:p>
            <a:r>
              <a:rPr lang="ru-RU" sz="4000" dirty="0" err="1"/>
              <a:t>Історія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202189"/>
            <a:ext cx="3640138" cy="6287511"/>
          </a:xfrm>
        </p:spPr>
      </p:pic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4714875" y="1247774"/>
            <a:ext cx="7442199" cy="5419725"/>
          </a:xfrm>
        </p:spPr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Ймовірно</a:t>
            </a:r>
            <a:r>
              <a:rPr lang="ru-RU" dirty="0">
                <a:solidFill>
                  <a:schemeClr val="tx1"/>
                </a:solidFill>
              </a:rPr>
              <a:t>, алгоритм </a:t>
            </a:r>
            <a:r>
              <a:rPr lang="ru-RU" dirty="0" err="1">
                <a:solidFill>
                  <a:schemeClr val="tx1"/>
                </a:solidFill>
              </a:rPr>
              <a:t>Евкліда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відкрито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століття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народження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Евкліда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показаного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картині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smtClean="0">
                <a:solidFill>
                  <a:schemeClr val="tx1"/>
                </a:solidFill>
              </a:rPr>
              <a:t>циркулем). </a:t>
            </a:r>
            <a:r>
              <a:rPr lang="ru-RU" dirty="0">
                <a:solidFill>
                  <a:schemeClr val="tx1"/>
                </a:solidFill>
              </a:rPr>
              <a:t>Алгоритм </a:t>
            </a:r>
            <a:r>
              <a:rPr lang="ru-RU" dirty="0" err="1">
                <a:solidFill>
                  <a:schemeClr val="tx1"/>
                </a:solidFill>
              </a:rPr>
              <a:t>Евкліда</a:t>
            </a:r>
            <a:r>
              <a:rPr lang="ru-RU" dirty="0">
                <a:solidFill>
                  <a:schemeClr val="tx1"/>
                </a:solidFill>
              </a:rPr>
              <a:t> один з </a:t>
            </a:r>
            <a:r>
              <a:rPr lang="ru-RU" dirty="0" err="1">
                <a:solidFill>
                  <a:schemeClr val="tx1"/>
                </a:solidFill>
              </a:rPr>
              <a:t>найдавніших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алгоритмів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використовують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описаний в Началах </a:t>
            </a:r>
            <a:r>
              <a:rPr lang="ru-RU" dirty="0" err="1">
                <a:solidFill>
                  <a:schemeClr val="tx1"/>
                </a:solidFill>
              </a:rPr>
              <a:t>Евкліда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приблизно</a:t>
            </a:r>
            <a:r>
              <a:rPr lang="ru-RU" dirty="0">
                <a:solidFill>
                  <a:schemeClr val="tx1"/>
                </a:solidFill>
              </a:rPr>
              <a:t> 300 до н. е.), а </a:t>
            </a:r>
            <a:r>
              <a:rPr lang="ru-RU" dirty="0" err="1">
                <a:solidFill>
                  <a:schemeClr val="tx1"/>
                </a:solidFill>
              </a:rPr>
              <a:t>саме</a:t>
            </a:r>
            <a:r>
              <a:rPr lang="ru-RU" dirty="0">
                <a:solidFill>
                  <a:schemeClr val="tx1"/>
                </a:solidFill>
              </a:rPr>
              <a:t>, в книгах </a:t>
            </a:r>
            <a:r>
              <a:rPr lang="en-US" dirty="0">
                <a:solidFill>
                  <a:schemeClr val="tx1"/>
                </a:solidFill>
              </a:rPr>
              <a:t>VII </a:t>
            </a:r>
            <a:r>
              <a:rPr lang="ru-RU" dirty="0">
                <a:solidFill>
                  <a:schemeClr val="tx1"/>
                </a:solidFill>
              </a:rPr>
              <a:t>та </a:t>
            </a:r>
            <a:r>
              <a:rPr lang="en-US" dirty="0">
                <a:solidFill>
                  <a:schemeClr val="tx1"/>
                </a:solidFill>
              </a:rPr>
              <a:t>X. </a:t>
            </a:r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ru-RU" dirty="0" err="1">
                <a:solidFill>
                  <a:schemeClr val="tx1"/>
                </a:solidFill>
              </a:rPr>
              <a:t>сьомій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книзі</a:t>
            </a:r>
            <a:r>
              <a:rPr lang="ru-RU" dirty="0">
                <a:solidFill>
                  <a:schemeClr val="tx1"/>
                </a:solidFill>
              </a:rPr>
              <a:t> алгоритм описано для </a:t>
            </a:r>
            <a:r>
              <a:rPr lang="ru-RU" dirty="0" err="1">
                <a:solidFill>
                  <a:schemeClr val="tx1"/>
                </a:solidFill>
              </a:rPr>
              <a:t>цілих</a:t>
            </a:r>
            <a:r>
              <a:rPr lang="ru-RU" dirty="0">
                <a:solidFill>
                  <a:schemeClr val="tx1"/>
                </a:solidFill>
              </a:rPr>
              <a:t> чисел, а в </a:t>
            </a:r>
            <a:r>
              <a:rPr lang="ru-RU" dirty="0" err="1">
                <a:solidFill>
                  <a:schemeClr val="tx1"/>
                </a:solidFill>
              </a:rPr>
              <a:t>десятій</a:t>
            </a:r>
            <a:r>
              <a:rPr lang="ru-RU" dirty="0">
                <a:solidFill>
                  <a:schemeClr val="tx1"/>
                </a:solidFill>
              </a:rPr>
              <a:t> — для </a:t>
            </a:r>
            <a:r>
              <a:rPr lang="ru-RU" dirty="0" err="1">
                <a:solidFill>
                  <a:schemeClr val="tx1"/>
                </a:solidFill>
              </a:rPr>
              <a:t>довжин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відрізків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сказати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алгоритм описано для </a:t>
            </a:r>
            <a:r>
              <a:rPr lang="ru-RU" dirty="0" err="1">
                <a:solidFill>
                  <a:schemeClr val="tx1"/>
                </a:solidFill>
              </a:rPr>
              <a:t>дійсних</a:t>
            </a:r>
            <a:r>
              <a:rPr lang="ru-RU" dirty="0">
                <a:solidFill>
                  <a:schemeClr val="tx1"/>
                </a:solidFill>
              </a:rPr>
              <a:t> чисел. </a:t>
            </a:r>
            <a:r>
              <a:rPr lang="ru-RU" dirty="0" err="1">
                <a:solidFill>
                  <a:schemeClr val="tx1"/>
                </a:solidFill>
              </a:rPr>
              <a:t>Однак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довжина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площа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об'єм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вимірюють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нині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дійсних</a:t>
            </a:r>
            <a:r>
              <a:rPr lang="ru-RU" dirty="0">
                <a:solidFill>
                  <a:schemeClr val="tx1"/>
                </a:solidFill>
              </a:rPr>
              <a:t> числах, </a:t>
            </a:r>
            <a:r>
              <a:rPr lang="ru-RU" dirty="0" err="1">
                <a:solidFill>
                  <a:schemeClr val="tx1"/>
                </a:solidFill>
              </a:rPr>
              <a:t>вимірюють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різних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одиницях</a:t>
            </a:r>
            <a:r>
              <a:rPr lang="ru-RU" dirty="0">
                <a:solidFill>
                  <a:schemeClr val="tx1"/>
                </a:solidFill>
              </a:rPr>
              <a:t> та не </a:t>
            </a:r>
            <a:r>
              <a:rPr lang="ru-RU" dirty="0" err="1">
                <a:solidFill>
                  <a:schemeClr val="tx1"/>
                </a:solidFill>
              </a:rPr>
              <a:t>існує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універсальної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природної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одиниці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вимірювання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довжини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площі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об'єму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поняття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дійсних</a:t>
            </a:r>
            <a:r>
              <a:rPr lang="ru-RU" dirty="0">
                <a:solidFill>
                  <a:schemeClr val="tx1"/>
                </a:solidFill>
              </a:rPr>
              <a:t> чисел в </a:t>
            </a:r>
            <a:r>
              <a:rPr lang="ru-RU" dirty="0" err="1">
                <a:solidFill>
                  <a:schemeClr val="tx1"/>
                </a:solidFill>
              </a:rPr>
              <a:t>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часи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ще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відоме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Другий</a:t>
            </a:r>
            <a:r>
              <a:rPr lang="ru-RU" dirty="0">
                <a:solidFill>
                  <a:schemeClr val="tx1"/>
                </a:solidFill>
              </a:rPr>
              <a:t> алгоритм </a:t>
            </a:r>
            <a:r>
              <a:rPr lang="ru-RU" dirty="0" err="1">
                <a:solidFill>
                  <a:schemeClr val="tx1"/>
                </a:solidFill>
              </a:rPr>
              <a:t>геометричний</a:t>
            </a:r>
            <a:r>
              <a:rPr lang="ru-RU" dirty="0">
                <a:solidFill>
                  <a:schemeClr val="tx1"/>
                </a:solidFill>
              </a:rPr>
              <a:t>. НСД </a:t>
            </a:r>
            <a:r>
              <a:rPr lang="ru-RU" dirty="0" err="1">
                <a:solidFill>
                  <a:schemeClr val="tx1"/>
                </a:solidFill>
              </a:rPr>
              <a:t>двох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довжин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ru-RU" dirty="0">
                <a:solidFill>
                  <a:schemeClr val="tx1"/>
                </a:solidFill>
              </a:rPr>
              <a:t>та </a:t>
            </a:r>
            <a:r>
              <a:rPr lang="en-US" dirty="0">
                <a:solidFill>
                  <a:schemeClr val="tx1"/>
                </a:solidFill>
              </a:rPr>
              <a:t>b </a:t>
            </a:r>
            <a:r>
              <a:rPr lang="ru-RU" dirty="0" err="1">
                <a:solidFill>
                  <a:schemeClr val="tx1"/>
                </a:solidFill>
              </a:rPr>
              <a:t>відповідає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довжині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найдовшого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відрізку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g, </a:t>
            </a:r>
            <a:r>
              <a:rPr lang="ru-RU" dirty="0" err="1">
                <a:solidFill>
                  <a:schemeClr val="tx1"/>
                </a:solidFill>
              </a:rPr>
              <a:t>яким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виміряти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ru-RU" dirty="0">
                <a:solidFill>
                  <a:schemeClr val="tx1"/>
                </a:solidFill>
              </a:rPr>
              <a:t>та </a:t>
            </a:r>
            <a:r>
              <a:rPr lang="en-US" dirty="0">
                <a:solidFill>
                  <a:schemeClr val="tx1"/>
                </a:solidFill>
              </a:rPr>
              <a:t>b </a:t>
            </a:r>
            <a:r>
              <a:rPr lang="ru-RU" dirty="0">
                <a:solidFill>
                  <a:schemeClr val="tx1"/>
                </a:solidFill>
              </a:rPr>
              <a:t>без </a:t>
            </a:r>
            <a:r>
              <a:rPr lang="ru-RU" dirty="0" err="1">
                <a:solidFill>
                  <a:schemeClr val="tx1"/>
                </a:solidFill>
              </a:rPr>
              <a:t>остачі</a:t>
            </a:r>
            <a:r>
              <a:rPr lang="ru-RU" dirty="0">
                <a:solidFill>
                  <a:schemeClr val="tx1"/>
                </a:solidFill>
              </a:rPr>
              <a:t>; </a:t>
            </a:r>
            <a:r>
              <a:rPr lang="ru-RU" dirty="0" err="1">
                <a:solidFill>
                  <a:schemeClr val="tx1"/>
                </a:solidFill>
              </a:rPr>
              <a:t>іншими</a:t>
            </a:r>
            <a:r>
              <a:rPr lang="ru-RU" dirty="0">
                <a:solidFill>
                  <a:schemeClr val="tx1"/>
                </a:solidFill>
              </a:rPr>
              <a:t> словами, </a:t>
            </a:r>
            <a:r>
              <a:rPr lang="ru-RU" dirty="0" err="1">
                <a:solidFill>
                  <a:schemeClr val="tx1"/>
                </a:solidFill>
              </a:rPr>
              <a:t>довжини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відрізків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ru-RU" dirty="0">
                <a:solidFill>
                  <a:schemeClr val="tx1"/>
                </a:solidFill>
              </a:rPr>
              <a:t>та </a:t>
            </a:r>
            <a:r>
              <a:rPr lang="en-US" dirty="0">
                <a:solidFill>
                  <a:schemeClr val="tx1"/>
                </a:solidFill>
              </a:rPr>
              <a:t>b </a:t>
            </a:r>
            <a:r>
              <a:rPr lang="ru-RU" dirty="0" err="1">
                <a:solidFill>
                  <a:schemeClr val="tx1"/>
                </a:solidFill>
              </a:rPr>
              <a:t>дорівнюють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добуткові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довжини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 </a:t>
            </a:r>
            <a:r>
              <a:rPr lang="ru-RU" dirty="0">
                <a:solidFill>
                  <a:schemeClr val="tx1"/>
                </a:solidFill>
              </a:rPr>
              <a:t>на </a:t>
            </a:r>
            <a:r>
              <a:rPr lang="ru-RU" dirty="0" err="1">
                <a:solidFill>
                  <a:schemeClr val="tx1"/>
                </a:solidFill>
              </a:rPr>
              <a:t>ціле</a:t>
            </a:r>
            <a:r>
              <a:rPr lang="ru-RU" dirty="0">
                <a:solidFill>
                  <a:schemeClr val="tx1"/>
                </a:solidFill>
              </a:rPr>
              <a:t> число.</a:t>
            </a:r>
          </a:p>
        </p:txBody>
      </p:sp>
    </p:spTree>
    <p:extLst>
      <p:ext uri="{BB962C8B-B14F-4D97-AF65-F5344CB8AC3E}">
        <p14:creationId xmlns:p14="http://schemas.microsoft.com/office/powerpoint/2010/main" val="389193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83535" y="414069"/>
            <a:ext cx="6913552" cy="664233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Доведення</a:t>
            </a:r>
            <a:r>
              <a:rPr lang="ru-RU" b="1" dirty="0"/>
              <a:t> алгоритму </a:t>
            </a:r>
            <a:r>
              <a:rPr lang="ru-RU" b="1" dirty="0" err="1"/>
              <a:t>Евкліда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Текст 6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275742" y="746185"/>
                <a:ext cx="8916258" cy="5914306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ru-RU" dirty="0" smtClean="0">
                    <a:solidFill>
                      <a:schemeClr val="tx1"/>
                    </a:solidFill>
                  </a:rPr>
                  <a:t>Правильність</a:t>
                </a:r>
                <a:r>
                  <a:rPr lang="ru-RU" dirty="0">
                    <a:solidFill>
                      <a:schemeClr val="tx1"/>
                    </a:solidFill>
                  </a:rPr>
                  <a:t> алгоритму </a:t>
                </a:r>
                <a:r>
                  <a:rPr lang="ru-RU" dirty="0" err="1">
                    <a:solidFill>
                      <a:schemeClr val="tx1"/>
                    </a:solidFill>
                  </a:rPr>
                  <a:t>Евкліда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можна</a:t>
                </a:r>
                <a:r>
                  <a:rPr lang="ru-RU" dirty="0">
                    <a:solidFill>
                      <a:schemeClr val="tx1"/>
                    </a:solidFill>
                  </a:rPr>
                  <a:t> довести за два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кроки. </a:t>
                </a:r>
                <a:r>
                  <a:rPr lang="ru-RU" dirty="0" err="1" smtClean="0">
                    <a:solidFill>
                      <a:schemeClr val="tx1"/>
                    </a:solidFill>
                  </a:rPr>
                  <a:t>Спочатку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</a:rPr>
                  <a:t>треба довести, </a:t>
                </a:r>
                <a:r>
                  <a:rPr lang="ru-RU" dirty="0" err="1">
                    <a:solidFill>
                      <a:schemeClr val="tx1"/>
                    </a:solidFill>
                  </a:rPr>
                  <a:t>що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дійсно</a:t>
                </a:r>
                <a:r>
                  <a:rPr lang="ru-RU" dirty="0">
                    <a:solidFill>
                      <a:schemeClr val="tx1"/>
                    </a:solidFill>
                  </a:rPr>
                  <a:t> є </a:t>
                </a:r>
                <a:r>
                  <a:rPr lang="ru-RU" dirty="0" err="1">
                    <a:solidFill>
                      <a:schemeClr val="tx1"/>
                    </a:solidFill>
                  </a:rPr>
                  <a:t>розділювачем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 </a:t>
                </a:r>
                <a:r>
                  <a:rPr lang="ru-RU" dirty="0">
                    <a:solidFill>
                      <a:schemeClr val="tx1"/>
                    </a:solidFill>
                  </a:rPr>
                  <a:t>і </a:t>
                </a:r>
                <a:r>
                  <a:rPr lang="en-US" dirty="0">
                    <a:solidFill>
                      <a:schemeClr val="tx1"/>
                    </a:solidFill>
                  </a:rPr>
                  <a:t>b, </a:t>
                </a:r>
                <a:r>
                  <a:rPr lang="ru-RU" dirty="0">
                    <a:solidFill>
                      <a:schemeClr val="tx1"/>
                    </a:solidFill>
                  </a:rPr>
                  <a:t>а </a:t>
                </a:r>
                <a:r>
                  <a:rPr lang="ru-RU" dirty="0" err="1">
                    <a:solidFill>
                      <a:schemeClr val="tx1"/>
                    </a:solidFill>
                  </a:rPr>
                  <a:t>потім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необхідно</a:t>
                </a:r>
                <a:r>
                  <a:rPr lang="ru-RU" dirty="0">
                    <a:solidFill>
                      <a:schemeClr val="tx1"/>
                    </a:solidFill>
                  </a:rPr>
                  <a:t> довести, </a:t>
                </a:r>
                <a:r>
                  <a:rPr lang="ru-RU" dirty="0" err="1">
                    <a:solidFill>
                      <a:schemeClr val="tx1"/>
                    </a:solidFill>
                  </a:rPr>
                  <a:t>що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це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найбільший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спільний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дільник</a:t>
                </a:r>
                <a:r>
                  <a:rPr lang="ru-RU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uk-UA" dirty="0" smtClean="0">
                    <a:solidFill>
                      <a:schemeClr val="tx1"/>
                    </a:solidFill>
                    <a:latin typeface="+mj-lt"/>
                  </a:rPr>
                  <a:t>З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n-</a:t>
                </a:r>
                <a:r>
                  <a:rPr lang="uk-UA" dirty="0" smtClean="0">
                    <a:solidFill>
                      <a:schemeClr val="tx1"/>
                    </a:solidFill>
                    <a:latin typeface="+mj-lt"/>
                  </a:rPr>
                  <a:t>го кроку </a:t>
                </a:r>
                <a:r>
                  <a:rPr lang="uk-UA" dirty="0" err="1" smtClean="0">
                    <a:solidFill>
                      <a:schemeClr val="tx1"/>
                    </a:solidFill>
                    <a:latin typeface="+mj-lt"/>
                  </a:rPr>
                  <a:t>вивпливає</a:t>
                </a:r>
                <a:r>
                  <a:rPr lang="ru-RU" dirty="0" smtClean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ru-RU" dirty="0" err="1" smtClean="0">
                    <a:solidFill>
                      <a:schemeClr val="tx1"/>
                    </a:solidFill>
                    <a:latin typeface="+mj-lt"/>
                  </a:rPr>
                  <a:t>що</a:t>
                </a:r>
                <a:r>
                  <a:rPr lang="ru-RU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:</a:t>
                </a:r>
                <a14:m>
                  <m:oMath xmlns:m="http://schemas.openxmlformats.org/officeDocument/2006/math">
                    <m:r>
                      <a:rPr lang="uk-U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+mj-lt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+mj-lt"/>
                          </a:rPr>
                          <m:t>𝒏</m:t>
                        </m:r>
                        <m:r>
                          <a:rPr lang="uk-UA" b="1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uk-UA" b="1" i="1" smtClean="0">
                        <a:solidFill>
                          <a:schemeClr val="tx1"/>
                        </a:solidFill>
                        <a:latin typeface="+mj-lt"/>
                      </a:rPr>
                      <m:t>  ділиться націло на </m:t>
                    </m:r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+mj-lt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+mj-lt"/>
                          </a:rPr>
                          <m:t>𝒏</m:t>
                        </m:r>
                      </m:sub>
                    </m:sSub>
                    <m:r>
                      <a:rPr lang="uk-UA" b="0" i="0" smtClean="0">
                        <a:solidFill>
                          <a:schemeClr val="tx1"/>
                        </a:solidFill>
                        <a:latin typeface="+mj-lt"/>
                      </a:rPr>
                      <m:t>.</m:t>
                    </m:r>
                    <m:r>
                      <a:rPr lang="uk-U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b="0" i="0" smtClean="0">
                        <a:solidFill>
                          <a:schemeClr val="tx1"/>
                        </a:solidFill>
                        <a:latin typeface="+mj-lt"/>
                      </a:rPr>
                      <m:t> Підтсавимо</m:t>
                    </m:r>
                    <m:r>
                      <a:rPr lang="uk-U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+mj-lt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+mj-lt"/>
                          </a:rPr>
                          <m:t>𝒏</m:t>
                        </m:r>
                        <m:r>
                          <a:rPr lang="uk-UA" b="1" i="1">
                            <a:solidFill>
                              <a:schemeClr val="tx1"/>
                            </a:solidFill>
                            <a:latin typeface="+mj-lt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+mj-lt"/>
                  </a:rPr>
                  <a:t>в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n-1-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й крок.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Маємо</a:t>
                </a:r>
                <a:r>
                  <a:rPr lang="ru-RU" dirty="0" smtClean="0">
                    <a:solidFill>
                      <a:schemeClr val="tx1"/>
                    </a:solidFill>
                    <a:latin typeface="+mj-lt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uk-UA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uk-UA" dirty="0" smtClean="0">
                    <a:solidFill>
                      <a:schemeClr val="tx1"/>
                    </a:solidFill>
                    <a:latin typeface="+mj-lt"/>
                  </a:rPr>
                  <a:t>таким чином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uk-UA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uk-UA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ділиться націло на </m:t>
                    </m:r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. 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Повторимо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цю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операцію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n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разів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і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отримаємо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uk-UA" dirty="0" smtClean="0">
                    <a:solidFill>
                      <a:schemeClr val="tx1"/>
                    </a:solidFill>
                    <a:latin typeface="+mj-lt"/>
                  </a:rPr>
                  <a:t>що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+mj-lt"/>
                  </a:rPr>
                  <a:t> є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дільником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a 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та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b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.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За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означенням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число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d </a:t>
                </a:r>
                <a:r>
                  <a:rPr lang="ru-RU" dirty="0" err="1" smtClean="0">
                    <a:solidFill>
                      <a:schemeClr val="tx1"/>
                    </a:solidFill>
                    <a:latin typeface="+mj-lt"/>
                  </a:rPr>
                  <a:t>називається</a:t>
                </a:r>
                <a:r>
                  <a:rPr lang="ru-RU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найбільшим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спільним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дільником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a 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та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b,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тоді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і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тільки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тоді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, коли для будь-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якого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uk-UA" dirty="0" smtClean="0">
                    <a:solidFill>
                      <a:schemeClr val="tx1"/>
                    </a:solidFill>
                    <a:latin typeface="+mj-lt"/>
                  </a:rPr>
                  <a:t>числа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k </a:t>
                </a:r>
                <a:r>
                  <a:rPr lang="ru-RU" dirty="0" smtClean="0">
                    <a:solidFill>
                      <a:schemeClr val="tx1"/>
                    </a:solidFill>
                    <a:latin typeface="+mj-lt"/>
                  </a:rPr>
                  <a:t>для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якого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a </a:t>
                </a:r>
                <a:r>
                  <a:rPr lang="uk-UA" dirty="0" smtClean="0">
                    <a:solidFill>
                      <a:schemeClr val="tx1"/>
                    </a:solidFill>
                    <a:latin typeface="+mj-lt"/>
                  </a:rPr>
                  <a:t>та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b </a:t>
                </a:r>
                <a:r>
                  <a:rPr lang="uk-UA" dirty="0" smtClean="0">
                    <a:solidFill>
                      <a:schemeClr val="tx1"/>
                    </a:solidFill>
                    <a:latin typeface="+mj-lt"/>
                  </a:rPr>
                  <a:t>діляться націло на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k </a:t>
                </a:r>
                <a:r>
                  <a:rPr lang="ru-RU" dirty="0" err="1" smtClean="0">
                    <a:solidFill>
                      <a:schemeClr val="tx1"/>
                    </a:solidFill>
                    <a:latin typeface="+mj-lt"/>
                  </a:rPr>
                  <a:t>має</a:t>
                </a:r>
                <a:r>
                  <a:rPr lang="ru-RU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виконуватись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ru-RU" dirty="0" err="1" smtClean="0">
                    <a:solidFill>
                      <a:schemeClr val="tx1"/>
                    </a:solidFill>
                    <a:latin typeface="+mj-lt"/>
                  </a:rPr>
                  <a:t>що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d </a:t>
                </a:r>
                <a:r>
                  <a:rPr lang="uk-UA" dirty="0" smtClean="0">
                    <a:solidFill>
                      <a:schemeClr val="tx1"/>
                    </a:solidFill>
                    <a:latin typeface="+mj-lt"/>
                  </a:rPr>
                  <a:t>ділиться націло на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k. </a:t>
                </a:r>
                <a:r>
                  <a:rPr lang="ru-RU" dirty="0" smtClean="0">
                    <a:solidFill>
                      <a:schemeClr val="tx1"/>
                    </a:solidFill>
                    <a:latin typeface="+mj-lt"/>
                  </a:rPr>
                  <a:t>Нехай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k 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є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дільником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a 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та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b,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тоді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+mj-lt"/>
                  </a:rPr>
                  <a:t>або</a:t>
                </a:r>
                <a:r>
                  <a:rPr lang="ru-RU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можна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сказати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що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існують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такі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uk-U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та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uk-UA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що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a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uk-UA" dirty="0">
                  <a:solidFill>
                    <a:schemeClr val="tx1"/>
                  </a:solidFill>
                </a:endParaRPr>
              </a:p>
              <a:p>
                <a:r>
                  <a:rPr lang="ru-RU" dirty="0" err="1" smtClean="0">
                    <a:solidFill>
                      <a:schemeClr val="tx1"/>
                    </a:solidFill>
                    <a:latin typeface="+mj-lt"/>
                  </a:rPr>
                  <a:t>Підставимо</a:t>
                </a:r>
                <a:r>
                  <a:rPr lang="ru-RU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в 1-й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крок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+mj-lt"/>
                  </a:rPr>
                  <a:t>алгоритмуі</a:t>
                </a:r>
                <a:r>
                  <a:rPr lang="ru-RU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виконаємо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перетворення</a:t>
                </a:r>
                <a:r>
                  <a:rPr lang="ru-RU" dirty="0" smtClean="0">
                    <a:solidFill>
                      <a:schemeClr val="tx1"/>
                    </a:solidFill>
                    <a:latin typeface="+mj-lt"/>
                  </a:rPr>
                  <a:t>:</a:t>
                </a:r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uk-UA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uk-UA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 smtClean="0">
                    <a:solidFill>
                      <a:schemeClr val="tx1"/>
                    </a:solidFill>
                  </a:rPr>
                  <a:t>k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+mj-lt"/>
                  </a:rPr>
                  <a:t>Отже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uk-UA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uk-UA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ділиться націло на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k.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Підставимо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+mj-lt"/>
                  </a:rPr>
                  <a:t>в 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2-й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крок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і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аналогічно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продовжимо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до тих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пір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поки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з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останнього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кроку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не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отримаємо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ru-RU" dirty="0" err="1" smtClean="0">
                    <a:solidFill>
                      <a:schemeClr val="tx1"/>
                    </a:solidFill>
                    <a:latin typeface="+mj-lt"/>
                  </a:rPr>
                  <a:t>що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uk-UA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uk-UA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ділиться націло на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k,</a:t>
                </a:r>
                <a:r>
                  <a:rPr lang="ru-RU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+mj-lt"/>
                  </a:rPr>
                  <a:t>що</a:t>
                </a:r>
                <a:r>
                  <a:rPr lang="ru-RU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доводить те,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що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+mj-lt"/>
                  </a:rPr>
                  <a:t>є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найбільшим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спільним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  <a:latin typeface="+mj-lt"/>
                  </a:rPr>
                  <a:t>дільником</a:t>
                </a:r>
                <a:r>
                  <a:rPr lang="ru-RU" dirty="0">
                    <a:solidFill>
                      <a:schemeClr val="tx1"/>
                    </a:solidFill>
                    <a:latin typeface="+mj-lt"/>
                  </a:rPr>
                  <a:t>.</a:t>
                </a:r>
                <a:endParaRPr lang="ru-RU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" name="Текс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275742" y="746185"/>
                <a:ext cx="8916258" cy="5914306"/>
              </a:xfrm>
              <a:blipFill rotWithShape="0">
                <a:blip r:embed="rId2"/>
                <a:stretch>
                  <a:fillRect l="-410" t="-721" r="-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5" y="0"/>
            <a:ext cx="3149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12762" y="247650"/>
            <a:ext cx="3657600" cy="1371600"/>
          </a:xfrm>
        </p:spPr>
        <p:txBody>
          <a:bodyPr/>
          <a:lstStyle/>
          <a:p>
            <a:r>
              <a:rPr lang="ru-RU" sz="4000" b="1" dirty="0" err="1"/>
              <a:t>Реалізації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5381625" y="438149"/>
            <a:ext cx="6667500" cy="222885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Рекурсивна </a:t>
            </a:r>
            <a:r>
              <a:rPr lang="ru-RU" dirty="0" err="1" smtClean="0"/>
              <a:t>версія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193675" y="1381124"/>
            <a:ext cx="4959350" cy="4943476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описаній</a:t>
            </a:r>
            <a:r>
              <a:rPr lang="ru-RU" dirty="0"/>
              <a:t> </a:t>
            </a:r>
            <a:r>
              <a:rPr lang="ru-RU" dirty="0" err="1"/>
              <a:t>Евклідом</a:t>
            </a:r>
            <a:r>
              <a:rPr lang="ru-RU" dirty="0"/>
              <a:t> </a:t>
            </a:r>
            <a:r>
              <a:rPr lang="ru-RU" dirty="0" err="1"/>
              <a:t>версії</a:t>
            </a:r>
            <a:r>
              <a:rPr lang="ru-RU" dirty="0"/>
              <a:t> </a:t>
            </a:r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uk-UA" dirty="0" smtClean="0"/>
              <a:t>можна записати як показано нижче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1" y="2219325"/>
            <a:ext cx="3744913" cy="37799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5" y="2219324"/>
            <a:ext cx="620835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84211" y="504826"/>
            <a:ext cx="8534401" cy="1028700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Кількість</a:t>
            </a:r>
            <a:r>
              <a:rPr lang="ru-RU" b="1" dirty="0"/>
              <a:t> </a:t>
            </a:r>
            <a:r>
              <a:rPr lang="ru-RU" b="1" dirty="0" err="1"/>
              <a:t>кроків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Текст 7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4211" y="1123950"/>
                <a:ext cx="11288714" cy="145732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Кількість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кроків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необхідних</a:t>
                </a:r>
                <a:r>
                  <a:rPr lang="ru-RU" dirty="0">
                    <a:solidFill>
                      <a:schemeClr val="tx1"/>
                    </a:solidFill>
                  </a:rPr>
                  <a:t> для </a:t>
                </a:r>
                <a:r>
                  <a:rPr lang="ru-RU" dirty="0" err="1">
                    <a:solidFill>
                      <a:schemeClr val="tx1"/>
                    </a:solidFill>
                  </a:rPr>
                  <a:t>обчислення</a:t>
                </a:r>
                <a:r>
                  <a:rPr lang="ru-RU" dirty="0">
                    <a:solidFill>
                      <a:schemeClr val="tx1"/>
                    </a:solidFill>
                  </a:rPr>
                  <a:t> НСД пари </a:t>
                </a:r>
                <a:r>
                  <a:rPr lang="ru-RU" dirty="0" err="1">
                    <a:solidFill>
                      <a:schemeClr val="tx1"/>
                    </a:solidFill>
                  </a:rPr>
                  <a:t>натуральних</a:t>
                </a:r>
                <a:r>
                  <a:rPr lang="ru-RU" dirty="0">
                    <a:solidFill>
                      <a:schemeClr val="tx1"/>
                    </a:solidFill>
                  </a:rPr>
                  <a:t> чисел, </a:t>
                </a:r>
                <a:r>
                  <a:rPr lang="en-US" dirty="0">
                    <a:solidFill>
                      <a:schemeClr val="tx1"/>
                    </a:solidFill>
                  </a:rPr>
                  <a:t>a </a:t>
                </a:r>
                <a:r>
                  <a:rPr lang="ru-RU" dirty="0">
                    <a:solidFill>
                      <a:schemeClr val="tx1"/>
                    </a:solidFill>
                  </a:rPr>
                  <a:t>та </a:t>
                </a:r>
                <a:r>
                  <a:rPr lang="en-US" dirty="0">
                    <a:solidFill>
                      <a:schemeClr val="tx1"/>
                    </a:solidFill>
                  </a:rPr>
                  <a:t>b, </a:t>
                </a:r>
                <a:r>
                  <a:rPr lang="ru-RU" dirty="0" err="1">
                    <a:solidFill>
                      <a:schemeClr val="tx1"/>
                    </a:solidFill>
                  </a:rPr>
                  <a:t>можна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позначити</a:t>
                </a:r>
                <a:r>
                  <a:rPr lang="ru-RU" dirty="0">
                    <a:solidFill>
                      <a:schemeClr val="tx1"/>
                    </a:solidFill>
                  </a:rPr>
                  <a:t> як </a:t>
                </a:r>
                <a:r>
                  <a:rPr lang="en-US" dirty="0">
                    <a:solidFill>
                      <a:schemeClr val="tx1"/>
                    </a:solidFill>
                  </a:rPr>
                  <a:t>T(a, 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). </a:t>
                </a:r>
                <a:r>
                  <a:rPr lang="ru-RU" dirty="0" err="1">
                    <a:solidFill>
                      <a:schemeClr val="tx1"/>
                    </a:solidFill>
                  </a:rPr>
                  <a:t>Якщо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 </a:t>
                </a:r>
                <a:r>
                  <a:rPr lang="ru-RU" dirty="0">
                    <a:solidFill>
                      <a:schemeClr val="tx1"/>
                    </a:solidFill>
                  </a:rPr>
                  <a:t>є НСД </a:t>
                </a:r>
                <a:r>
                  <a:rPr lang="en-US" dirty="0">
                    <a:solidFill>
                      <a:schemeClr val="tx1"/>
                    </a:solidFill>
                  </a:rPr>
                  <a:t>a </a:t>
                </a:r>
                <a:r>
                  <a:rPr lang="ru-RU" dirty="0">
                    <a:solidFill>
                      <a:schemeClr val="tx1"/>
                    </a:solidFill>
                  </a:rPr>
                  <a:t>та </a:t>
                </a:r>
                <a:r>
                  <a:rPr lang="en-US" dirty="0">
                    <a:solidFill>
                      <a:schemeClr val="tx1"/>
                    </a:solidFill>
                  </a:rPr>
                  <a:t>b, </a:t>
                </a:r>
                <a:r>
                  <a:rPr lang="ru-RU" dirty="0" err="1">
                    <a:solidFill>
                      <a:schemeClr val="tx1"/>
                    </a:solidFill>
                  </a:rPr>
                  <a:t>тоді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 = mg </a:t>
                </a:r>
                <a:r>
                  <a:rPr lang="ru-RU" dirty="0">
                    <a:solidFill>
                      <a:schemeClr val="tx1"/>
                    </a:solidFill>
                  </a:rPr>
                  <a:t>та </a:t>
                </a:r>
                <a:r>
                  <a:rPr lang="en-US" dirty="0">
                    <a:solidFill>
                      <a:schemeClr val="tx1"/>
                    </a:solidFill>
                  </a:rPr>
                  <a:t>b = </a:t>
                </a:r>
                <a:r>
                  <a:rPr lang="en-US" dirty="0" err="1">
                    <a:solidFill>
                      <a:schemeClr val="tx1"/>
                    </a:solidFill>
                  </a:rPr>
                  <a:t>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</a:rPr>
                  <a:t>де </a:t>
                </a:r>
                <a:r>
                  <a:rPr lang="en-US" dirty="0">
                    <a:solidFill>
                      <a:schemeClr val="tx1"/>
                    </a:solidFill>
                  </a:rPr>
                  <a:t>m </a:t>
                </a:r>
                <a:r>
                  <a:rPr lang="ru-RU" dirty="0">
                    <a:solidFill>
                      <a:schemeClr val="tx1"/>
                    </a:solidFill>
                  </a:rPr>
                  <a:t>та </a:t>
                </a:r>
                <a:r>
                  <a:rPr lang="en-US" dirty="0">
                    <a:solidFill>
                      <a:schemeClr val="tx1"/>
                    </a:solidFill>
                  </a:rPr>
                  <a:t>n </a:t>
                </a:r>
                <a:r>
                  <a:rPr lang="ru-RU" dirty="0" err="1">
                    <a:solidFill>
                      <a:schemeClr val="tx1"/>
                    </a:solidFill>
                  </a:rPr>
                  <a:t>взаємно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прості</a:t>
                </a:r>
                <a:r>
                  <a:rPr lang="ru-RU" dirty="0">
                    <a:solidFill>
                      <a:schemeClr val="tx1"/>
                    </a:solidFill>
                  </a:rPr>
                  <a:t> числа. </a:t>
                </a:r>
                <a:r>
                  <a:rPr lang="ru-RU" dirty="0" err="1">
                    <a:solidFill>
                      <a:schemeClr val="tx1"/>
                    </a:solidFill>
                  </a:rPr>
                  <a:t>Тоді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T(a, b) = T(m, n) </a:t>
                </a:r>
                <a:r>
                  <a:rPr lang="ru-RU" dirty="0" err="1">
                    <a:solidFill>
                      <a:schemeClr val="tx1"/>
                    </a:solidFill>
                  </a:rPr>
                  <a:t>що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можна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отримати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поділивши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всі</a:t>
                </a:r>
                <a:r>
                  <a:rPr lang="ru-RU" dirty="0">
                    <a:solidFill>
                      <a:schemeClr val="tx1"/>
                    </a:solidFill>
                  </a:rPr>
                  <a:t> кроки алгоритму на </a:t>
                </a:r>
                <a:r>
                  <a:rPr lang="en-US" dirty="0">
                    <a:solidFill>
                      <a:schemeClr val="tx1"/>
                    </a:solidFill>
                  </a:rPr>
                  <a:t>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r>
                  <a:rPr lang="ru-RU" dirty="0" err="1">
                    <a:solidFill>
                      <a:schemeClr val="tx1"/>
                    </a:solidFill>
                  </a:rPr>
                  <a:t>Аналогічно</a:t>
                </a:r>
                <a:r>
                  <a:rPr lang="ru-RU" dirty="0">
                    <a:solidFill>
                      <a:schemeClr val="tx1"/>
                    </a:solidFill>
                  </a:rPr>
                  <a:t>, </a:t>
                </a:r>
                <a:r>
                  <a:rPr lang="ru-RU" dirty="0" err="1">
                    <a:solidFill>
                      <a:schemeClr val="tx1"/>
                    </a:solidFill>
                  </a:rPr>
                  <a:t>кількість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кроків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лишається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незмінною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якщо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 </a:t>
                </a:r>
                <a:r>
                  <a:rPr lang="ru-RU" dirty="0">
                    <a:solidFill>
                      <a:schemeClr val="tx1"/>
                    </a:solidFill>
                  </a:rPr>
                  <a:t>та </a:t>
                </a:r>
                <a:r>
                  <a:rPr lang="en-US" dirty="0">
                    <a:solidFill>
                      <a:schemeClr val="tx1"/>
                    </a:solidFill>
                  </a:rPr>
                  <a:t>b </a:t>
                </a:r>
                <a:r>
                  <a:rPr lang="ru-RU" dirty="0" err="1">
                    <a:solidFill>
                      <a:schemeClr val="tx1"/>
                    </a:solidFill>
                  </a:rPr>
                  <a:t>помножити</a:t>
                </a:r>
                <a:r>
                  <a:rPr lang="ru-RU" dirty="0">
                    <a:solidFill>
                      <a:schemeClr val="tx1"/>
                    </a:solidFill>
                  </a:rPr>
                  <a:t> на </a:t>
                </a:r>
                <a:r>
                  <a:rPr lang="ru-RU" dirty="0" err="1">
                    <a:solidFill>
                      <a:schemeClr val="tx1"/>
                    </a:solidFill>
                  </a:rPr>
                  <a:t>спільний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дільник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w: T(a, b) = T(</a:t>
                </a:r>
                <a:r>
                  <a:rPr lang="en-US" dirty="0" err="1">
                    <a:solidFill>
                      <a:schemeClr val="tx1"/>
                    </a:solidFill>
                  </a:rPr>
                  <a:t>wa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wb</a:t>
                </a:r>
                <a:r>
                  <a:rPr lang="en-US" dirty="0">
                    <a:solidFill>
                      <a:schemeClr val="tx1"/>
                    </a:solidFill>
                  </a:rPr>
                  <a:t>). </a:t>
                </a:r>
                <a:r>
                  <a:rPr lang="ru-RU" dirty="0">
                    <a:solidFill>
                      <a:schemeClr val="tx1"/>
                    </a:solidFill>
                  </a:rPr>
                  <a:t>Таким чином, </a:t>
                </a:r>
                <a:r>
                  <a:rPr lang="ru-RU" dirty="0" err="1">
                    <a:solidFill>
                      <a:schemeClr val="tx1"/>
                    </a:solidFill>
                  </a:rPr>
                  <a:t>кількість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кроків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 </a:t>
                </a:r>
                <a:r>
                  <a:rPr lang="ru-RU" dirty="0" err="1">
                    <a:solidFill>
                      <a:schemeClr val="tx1"/>
                    </a:solidFill>
                  </a:rPr>
                  <a:t>може</a:t>
                </a:r>
                <a:r>
                  <a:rPr lang="ru-RU" dirty="0">
                    <a:solidFill>
                      <a:schemeClr val="tx1"/>
                    </a:solidFill>
                  </a:rPr>
                  <a:t> сильно </a:t>
                </a:r>
                <a:r>
                  <a:rPr lang="ru-RU" dirty="0" err="1">
                    <a:solidFill>
                      <a:schemeClr val="tx1"/>
                    </a:solidFill>
                  </a:rPr>
                  <a:t>відрізнятись</a:t>
                </a:r>
                <a:r>
                  <a:rPr lang="ru-RU" dirty="0">
                    <a:solidFill>
                      <a:schemeClr val="tx1"/>
                    </a:solidFill>
                  </a:rPr>
                  <a:t> для пари </a:t>
                </a:r>
                <a:r>
                  <a:rPr lang="ru-RU" dirty="0" err="1">
                    <a:solidFill>
                      <a:schemeClr val="tx1"/>
                    </a:solidFill>
                  </a:rPr>
                  <a:t>сусідніх</a:t>
                </a:r>
                <a:r>
                  <a:rPr lang="ru-RU" dirty="0">
                    <a:solidFill>
                      <a:schemeClr val="tx1"/>
                    </a:solidFill>
                  </a:rPr>
                  <a:t> чисел, </a:t>
                </a:r>
                <a:r>
                  <a:rPr lang="ru-RU" dirty="0" err="1">
                    <a:solidFill>
                      <a:schemeClr val="tx1"/>
                    </a:solidFill>
                  </a:rPr>
                  <a:t>наприклад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T(a, b) </a:t>
                </a:r>
                <a:r>
                  <a:rPr lang="ru-RU" dirty="0">
                    <a:solidFill>
                      <a:schemeClr val="tx1"/>
                    </a:solidFill>
                  </a:rPr>
                  <a:t>та </a:t>
                </a:r>
                <a:r>
                  <a:rPr lang="en-US" dirty="0">
                    <a:solidFill>
                      <a:schemeClr val="tx1"/>
                    </a:solidFill>
                  </a:rPr>
                  <a:t>T(a, b + 1), </a:t>
                </a:r>
                <a:r>
                  <a:rPr lang="ru-RU" dirty="0">
                    <a:solidFill>
                      <a:schemeClr val="tx1"/>
                    </a:solidFill>
                  </a:rPr>
                  <a:t>в </a:t>
                </a:r>
                <a:r>
                  <a:rPr lang="ru-RU" dirty="0" err="1">
                    <a:solidFill>
                      <a:schemeClr val="tx1"/>
                    </a:solidFill>
                  </a:rPr>
                  <a:t>залежності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від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розміру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обох</a:t>
                </a:r>
                <a:r>
                  <a:rPr lang="ru-RU" dirty="0">
                    <a:solidFill>
                      <a:schemeClr val="tx1"/>
                    </a:solidFill>
                  </a:rPr>
                  <a:t> НСД. Рекурсивна природа алгоритму </a:t>
                </a:r>
                <a:r>
                  <a:rPr lang="ru-RU" dirty="0" err="1">
                    <a:solidFill>
                      <a:schemeClr val="tx1"/>
                    </a:solidFill>
                  </a:rPr>
                  <a:t>Евкліда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дає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наступне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рівняння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T(a, b) = 1 + T(b,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= 2 +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= … = N +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= N + 1 </a:t>
                </a:r>
                <a:r>
                  <a:rPr lang="ru-RU" dirty="0">
                    <a:solidFill>
                      <a:schemeClr val="tx1"/>
                    </a:solidFill>
                  </a:rPr>
                  <a:t>де </a:t>
                </a:r>
                <a:r>
                  <a:rPr lang="en-US" dirty="0">
                    <a:solidFill>
                      <a:schemeClr val="tx1"/>
                    </a:solidFill>
                  </a:rPr>
                  <a:t>T(x, 0) = 0 </a:t>
                </a:r>
                <a:r>
                  <a:rPr lang="ru-RU" dirty="0">
                    <a:solidFill>
                      <a:schemeClr val="tx1"/>
                    </a:solidFill>
                  </a:rPr>
                  <a:t>за </a:t>
                </a:r>
                <a:r>
                  <a:rPr lang="ru-RU" dirty="0" err="1">
                    <a:solidFill>
                      <a:schemeClr val="tx1"/>
                    </a:solidFill>
                  </a:rPr>
                  <a:t>припущенням</a:t>
                </a:r>
                <a:r>
                  <a:rPr lang="ru-RU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8" name="Текс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1" y="1123950"/>
                <a:ext cx="11288714" cy="1457325"/>
              </a:xfrm>
              <a:blipFill rotWithShape="0">
                <a:blip r:embed="rId2"/>
                <a:stretch>
                  <a:fillRect l="-216" t="-2092" r="-4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684210" y="2581275"/>
            <a:ext cx="10821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uk-UA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А</a:t>
            </a:r>
            <a:r>
              <a:rPr lang="ru-RU" i="1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лгоритм</a:t>
            </a:r>
            <a:r>
              <a:rPr lang="ru-RU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i="1" dirty="0" err="1">
                <a:solidFill>
                  <a:srgbClr val="222222"/>
                </a:solidFill>
                <a:latin typeface="Arial" panose="020B0604020202020204" pitchFamily="34" charset="0"/>
              </a:rPr>
              <a:t>Евкліда</a:t>
            </a:r>
            <a:r>
              <a:rPr lang="ru-RU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i="1" dirty="0" err="1">
                <a:solidFill>
                  <a:srgbClr val="222222"/>
                </a:solidFill>
                <a:latin typeface="Arial" panose="020B0604020202020204" pitchFamily="34" charset="0"/>
              </a:rPr>
              <a:t>виконує</a:t>
            </a:r>
            <a:r>
              <a:rPr lang="ru-RU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i="1" dirty="0" err="1">
                <a:solidFill>
                  <a:srgbClr val="222222"/>
                </a:solidFill>
                <a:latin typeface="Arial" panose="020B0604020202020204" pitchFamily="34" charset="0"/>
              </a:rPr>
              <a:t>кроків</a:t>
            </a:r>
            <a:r>
              <a:rPr lang="ru-RU" i="1" dirty="0">
                <a:solidFill>
                  <a:srgbClr val="222222"/>
                </a:solidFill>
                <a:latin typeface="Arial" panose="020B0604020202020204" pitchFamily="34" charset="0"/>
              </a:rPr>
              <a:t> не </a:t>
            </a:r>
            <a:r>
              <a:rPr lang="ru-RU" i="1" dirty="0" err="1">
                <a:solidFill>
                  <a:srgbClr val="222222"/>
                </a:solidFill>
                <a:latin typeface="Arial" panose="020B0604020202020204" pitchFamily="34" charset="0"/>
              </a:rPr>
              <a:t>більше</a:t>
            </a:r>
            <a:r>
              <a:rPr lang="ru-RU" i="1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ru-RU" i="1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ніж</a:t>
            </a:r>
            <a:r>
              <a:rPr lang="ru-RU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i="1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вп'ятеро</a:t>
            </a:r>
            <a:r>
              <a:rPr lang="ru-RU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i="1" dirty="0" err="1">
                <a:solidFill>
                  <a:srgbClr val="222222"/>
                </a:solidFill>
                <a:latin typeface="Arial" panose="020B0604020202020204" pitchFamily="34" charset="0"/>
              </a:rPr>
              <a:t>більше</a:t>
            </a:r>
            <a:r>
              <a:rPr lang="ru-RU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i="1" dirty="0" err="1">
                <a:solidFill>
                  <a:srgbClr val="222222"/>
                </a:solidFill>
                <a:latin typeface="Arial" panose="020B0604020202020204" pitchFamily="34" charset="0"/>
              </a:rPr>
              <a:t>кількості</a:t>
            </a:r>
            <a:r>
              <a:rPr lang="ru-RU" i="1" dirty="0">
                <a:solidFill>
                  <a:srgbClr val="222222"/>
                </a:solidFill>
                <a:latin typeface="Arial" panose="020B0604020202020204" pitchFamily="34" charset="0"/>
              </a:rPr>
              <a:t> цифр </a:t>
            </a:r>
            <a:r>
              <a:rPr lang="ru-RU" i="1" dirty="0" err="1">
                <a:solidFill>
                  <a:srgbClr val="222222"/>
                </a:solidFill>
                <a:latin typeface="Arial" panose="020B0604020202020204" pitchFamily="34" charset="0"/>
              </a:rPr>
              <a:t>меншого</a:t>
            </a:r>
            <a:r>
              <a:rPr lang="ru-RU" i="1" dirty="0">
                <a:solidFill>
                  <a:srgbClr val="222222"/>
                </a:solidFill>
                <a:latin typeface="Arial" panose="020B0604020202020204" pitchFamily="34" charset="0"/>
              </a:rPr>
              <a:t> числа</a:t>
            </a:r>
            <a:endParaRPr lang="ru-RU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84210" y="2950607"/>
            <a:ext cx="1172686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 err="1">
                <a:solidFill>
                  <a:srgbClr val="222222"/>
                </a:solidFill>
              </a:rPr>
              <a:t>Середню</a:t>
            </a:r>
            <a:r>
              <a:rPr lang="ru-RU" sz="1500" dirty="0">
                <a:solidFill>
                  <a:srgbClr val="222222"/>
                </a:solidFill>
              </a:rPr>
              <a:t> </a:t>
            </a:r>
            <a:r>
              <a:rPr lang="ru-RU" sz="1500" dirty="0" err="1">
                <a:solidFill>
                  <a:srgbClr val="222222"/>
                </a:solidFill>
              </a:rPr>
              <a:t>кількість</a:t>
            </a:r>
            <a:r>
              <a:rPr lang="ru-RU" sz="1500" dirty="0">
                <a:solidFill>
                  <a:srgbClr val="222222"/>
                </a:solidFill>
              </a:rPr>
              <a:t> </a:t>
            </a:r>
            <a:r>
              <a:rPr lang="ru-RU" sz="1500" dirty="0" err="1">
                <a:solidFill>
                  <a:srgbClr val="222222"/>
                </a:solidFill>
              </a:rPr>
              <a:t>кроків</a:t>
            </a:r>
            <a:r>
              <a:rPr lang="ru-RU" sz="1500" dirty="0">
                <a:solidFill>
                  <a:srgbClr val="222222"/>
                </a:solidFill>
              </a:rPr>
              <a:t> </a:t>
            </a:r>
            <a:r>
              <a:rPr lang="ru-RU" sz="1500" dirty="0" err="1">
                <a:solidFill>
                  <a:srgbClr val="222222"/>
                </a:solidFill>
              </a:rPr>
              <a:t>необхідних</a:t>
            </a:r>
            <a:r>
              <a:rPr lang="ru-RU" sz="1500" dirty="0">
                <a:solidFill>
                  <a:srgbClr val="222222"/>
                </a:solidFill>
              </a:rPr>
              <a:t> алгоритму </a:t>
            </a:r>
            <a:r>
              <a:rPr lang="ru-RU" sz="1500" dirty="0" err="1">
                <a:solidFill>
                  <a:srgbClr val="222222"/>
                </a:solidFill>
              </a:rPr>
              <a:t>Евкліда</a:t>
            </a:r>
            <a:r>
              <a:rPr lang="ru-RU" sz="1500" dirty="0">
                <a:solidFill>
                  <a:srgbClr val="222222"/>
                </a:solidFill>
              </a:rPr>
              <a:t> </a:t>
            </a:r>
            <a:r>
              <a:rPr lang="ru-RU" sz="1500" dirty="0" err="1">
                <a:solidFill>
                  <a:srgbClr val="222222"/>
                </a:solidFill>
              </a:rPr>
              <a:t>було</a:t>
            </a:r>
            <a:r>
              <a:rPr lang="ru-RU" sz="1500" dirty="0">
                <a:solidFill>
                  <a:srgbClr val="222222"/>
                </a:solidFill>
              </a:rPr>
              <a:t> </a:t>
            </a:r>
            <a:r>
              <a:rPr lang="ru-RU" sz="1500" dirty="0" err="1">
                <a:solidFill>
                  <a:srgbClr val="222222"/>
                </a:solidFill>
              </a:rPr>
              <a:t>визначено</a:t>
            </a:r>
            <a:r>
              <a:rPr lang="ru-RU" sz="1500" dirty="0">
                <a:solidFill>
                  <a:srgbClr val="222222"/>
                </a:solidFill>
              </a:rPr>
              <a:t> в три </a:t>
            </a:r>
            <a:r>
              <a:rPr lang="ru-RU" sz="1500" dirty="0" err="1">
                <a:solidFill>
                  <a:srgbClr val="222222"/>
                </a:solidFill>
              </a:rPr>
              <a:t>різні</a:t>
            </a:r>
            <a:r>
              <a:rPr lang="ru-RU" sz="1500" dirty="0">
                <a:solidFill>
                  <a:srgbClr val="222222"/>
                </a:solidFill>
              </a:rPr>
              <a:t> </a:t>
            </a:r>
            <a:r>
              <a:rPr lang="ru-RU" sz="1500" dirty="0" err="1">
                <a:solidFill>
                  <a:srgbClr val="222222"/>
                </a:solidFill>
              </a:rPr>
              <a:t>способи</a:t>
            </a:r>
            <a:r>
              <a:rPr lang="ru-RU" sz="1500" dirty="0">
                <a:solidFill>
                  <a:srgbClr val="222222"/>
                </a:solidFill>
              </a:rPr>
              <a:t>. Перше </a:t>
            </a:r>
            <a:r>
              <a:rPr lang="ru-RU" sz="1500" dirty="0" err="1">
                <a:solidFill>
                  <a:srgbClr val="222222"/>
                </a:solidFill>
              </a:rPr>
              <a:t>визначення</a:t>
            </a:r>
            <a:r>
              <a:rPr lang="ru-RU" sz="1500" dirty="0">
                <a:solidFill>
                  <a:srgbClr val="222222"/>
                </a:solidFill>
              </a:rPr>
              <a:t>, </a:t>
            </a:r>
            <a:r>
              <a:rPr lang="ru-RU" sz="1500" dirty="0" err="1">
                <a:solidFill>
                  <a:srgbClr val="222222"/>
                </a:solidFill>
              </a:rPr>
              <a:t>це</a:t>
            </a:r>
            <a:r>
              <a:rPr lang="ru-RU" sz="1500" dirty="0">
                <a:solidFill>
                  <a:srgbClr val="222222"/>
                </a:solidFill>
              </a:rPr>
              <a:t> </a:t>
            </a:r>
            <a:r>
              <a:rPr lang="ru-RU" sz="1500" dirty="0" err="1">
                <a:solidFill>
                  <a:srgbClr val="222222"/>
                </a:solidFill>
              </a:rPr>
              <a:t>середній</a:t>
            </a:r>
            <a:r>
              <a:rPr lang="ru-RU" sz="1500" dirty="0">
                <a:solidFill>
                  <a:srgbClr val="222222"/>
                </a:solidFill>
              </a:rPr>
              <a:t> час </a:t>
            </a:r>
            <a:r>
              <a:rPr lang="en-US" sz="1500" i="1" dirty="0">
                <a:solidFill>
                  <a:srgbClr val="222222"/>
                </a:solidFill>
              </a:rPr>
              <a:t>T</a:t>
            </a:r>
            <a:r>
              <a:rPr lang="en-US" sz="1500" dirty="0">
                <a:solidFill>
                  <a:srgbClr val="222222"/>
                </a:solidFill>
              </a:rPr>
              <a:t>(</a:t>
            </a:r>
            <a:r>
              <a:rPr lang="en-US" sz="1500" i="1" dirty="0">
                <a:solidFill>
                  <a:srgbClr val="222222"/>
                </a:solidFill>
              </a:rPr>
              <a:t>a</a:t>
            </a:r>
            <a:r>
              <a:rPr lang="en-US" sz="1500" dirty="0">
                <a:solidFill>
                  <a:srgbClr val="222222"/>
                </a:solidFill>
              </a:rPr>
              <a:t>) </a:t>
            </a:r>
            <a:r>
              <a:rPr lang="ru-RU" sz="1500" dirty="0" err="1">
                <a:solidFill>
                  <a:srgbClr val="222222"/>
                </a:solidFill>
              </a:rPr>
              <a:t>необхідний</a:t>
            </a:r>
            <a:r>
              <a:rPr lang="ru-RU" sz="1500" dirty="0">
                <a:solidFill>
                  <a:srgbClr val="222222"/>
                </a:solidFill>
              </a:rPr>
              <a:t> для </a:t>
            </a:r>
            <a:r>
              <a:rPr lang="ru-RU" sz="1500" dirty="0" err="1">
                <a:solidFill>
                  <a:srgbClr val="222222"/>
                </a:solidFill>
              </a:rPr>
              <a:t>обчислення</a:t>
            </a:r>
            <a:r>
              <a:rPr lang="ru-RU" sz="1500" dirty="0">
                <a:solidFill>
                  <a:srgbClr val="222222"/>
                </a:solidFill>
              </a:rPr>
              <a:t> НСД </a:t>
            </a:r>
            <a:r>
              <a:rPr lang="ru-RU" sz="1500" dirty="0" err="1">
                <a:solidFill>
                  <a:srgbClr val="222222"/>
                </a:solidFill>
              </a:rPr>
              <a:t>заданого</a:t>
            </a:r>
            <a:r>
              <a:rPr lang="ru-RU" sz="1500" dirty="0">
                <a:solidFill>
                  <a:srgbClr val="222222"/>
                </a:solidFill>
              </a:rPr>
              <a:t> числа </a:t>
            </a:r>
            <a:r>
              <a:rPr lang="en-US" sz="1500" i="1" dirty="0">
                <a:solidFill>
                  <a:srgbClr val="222222"/>
                </a:solidFill>
              </a:rPr>
              <a:t>a</a:t>
            </a:r>
            <a:r>
              <a:rPr lang="en-US" sz="1500" dirty="0">
                <a:solidFill>
                  <a:srgbClr val="222222"/>
                </a:solidFill>
              </a:rPr>
              <a:t> </a:t>
            </a:r>
            <a:r>
              <a:rPr lang="ru-RU" sz="1500" dirty="0">
                <a:solidFill>
                  <a:srgbClr val="222222"/>
                </a:solidFill>
              </a:rPr>
              <a:t>та </a:t>
            </a:r>
            <a:r>
              <a:rPr lang="ru-RU" sz="1500" dirty="0" err="1">
                <a:solidFill>
                  <a:srgbClr val="222222"/>
                </a:solidFill>
              </a:rPr>
              <a:t>меншого</a:t>
            </a:r>
            <a:r>
              <a:rPr lang="ru-RU" sz="1500" dirty="0">
                <a:solidFill>
                  <a:srgbClr val="222222"/>
                </a:solidFill>
              </a:rPr>
              <a:t> натурального числа </a:t>
            </a:r>
            <a:r>
              <a:rPr lang="en-US" sz="1500" i="1" dirty="0">
                <a:solidFill>
                  <a:srgbClr val="222222"/>
                </a:solidFill>
              </a:rPr>
              <a:t>b</a:t>
            </a:r>
            <a:r>
              <a:rPr lang="en-US" sz="1500" dirty="0">
                <a:solidFill>
                  <a:srgbClr val="222222"/>
                </a:solidFill>
              </a:rPr>
              <a:t> </a:t>
            </a:r>
            <a:r>
              <a:rPr lang="ru-RU" sz="1500" dirty="0" err="1">
                <a:solidFill>
                  <a:srgbClr val="222222"/>
                </a:solidFill>
              </a:rPr>
              <a:t>обраного</a:t>
            </a:r>
            <a:r>
              <a:rPr lang="ru-RU" sz="1500" dirty="0">
                <a:solidFill>
                  <a:srgbClr val="222222"/>
                </a:solidFill>
              </a:rPr>
              <a:t> з </a:t>
            </a:r>
            <a:r>
              <a:rPr lang="ru-RU" sz="1500" dirty="0" err="1">
                <a:solidFill>
                  <a:srgbClr val="222222"/>
                </a:solidFill>
              </a:rPr>
              <a:t>рівною</a:t>
            </a:r>
            <a:r>
              <a:rPr lang="ru-RU" sz="1500" dirty="0">
                <a:solidFill>
                  <a:srgbClr val="222222"/>
                </a:solidFill>
              </a:rPr>
              <a:t> </a:t>
            </a:r>
            <a:r>
              <a:rPr lang="ru-RU" sz="1500" dirty="0" err="1">
                <a:solidFill>
                  <a:srgbClr val="222222"/>
                </a:solidFill>
              </a:rPr>
              <a:t>ймовірністю</a:t>
            </a:r>
            <a:r>
              <a:rPr lang="ru-RU" sz="1500" dirty="0">
                <a:solidFill>
                  <a:srgbClr val="222222"/>
                </a:solidFill>
              </a:rPr>
              <a:t> з </a:t>
            </a:r>
            <a:r>
              <a:rPr lang="ru-RU" sz="1500" dirty="0" err="1">
                <a:solidFill>
                  <a:srgbClr val="222222"/>
                </a:solidFill>
              </a:rPr>
              <a:t>цілих</a:t>
            </a:r>
            <a:r>
              <a:rPr lang="ru-RU" sz="1500" dirty="0">
                <a:solidFill>
                  <a:srgbClr val="222222"/>
                </a:solidFill>
              </a:rPr>
              <a:t> </a:t>
            </a:r>
            <a:r>
              <a:rPr lang="ru-RU" sz="1500" dirty="0" err="1">
                <a:solidFill>
                  <a:srgbClr val="222222"/>
                </a:solidFill>
              </a:rPr>
              <a:t>від</a:t>
            </a:r>
            <a:r>
              <a:rPr lang="ru-RU" sz="1500" dirty="0">
                <a:solidFill>
                  <a:srgbClr val="222222"/>
                </a:solidFill>
              </a:rPr>
              <a:t> 0 до </a:t>
            </a:r>
            <a:r>
              <a:rPr lang="en-US" sz="1500" i="1" dirty="0">
                <a:solidFill>
                  <a:srgbClr val="222222"/>
                </a:solidFill>
              </a:rPr>
              <a:t>a</a:t>
            </a:r>
            <a:r>
              <a:rPr lang="en-US" sz="1500" dirty="0">
                <a:solidFill>
                  <a:srgbClr val="222222"/>
                </a:solidFill>
              </a:rPr>
              <a:t> - </a:t>
            </a:r>
            <a:r>
              <a:rPr lang="en-US" sz="1500" dirty="0" smtClean="0">
                <a:solidFill>
                  <a:srgbClr val="222222"/>
                </a:solidFill>
              </a:rPr>
              <a:t>1</a:t>
            </a:r>
            <a:r>
              <a:rPr lang="ru-RU" sz="1500" dirty="0">
                <a:solidFill>
                  <a:srgbClr val="222222"/>
                </a:solidFill>
              </a:rPr>
              <a:t>.</a:t>
            </a:r>
            <a:endParaRPr lang="ru-RU" sz="15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84210" y="4355841"/>
            <a:ext cx="110505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 err="1">
                <a:solidFill>
                  <a:srgbClr val="222222"/>
                </a:solidFill>
              </a:rPr>
              <a:t>Однак</a:t>
            </a:r>
            <a:r>
              <a:rPr lang="ru-RU" sz="1500" dirty="0">
                <a:solidFill>
                  <a:srgbClr val="222222"/>
                </a:solidFill>
              </a:rPr>
              <a:t>, </a:t>
            </a:r>
            <a:r>
              <a:rPr lang="ru-RU" sz="1500" dirty="0" err="1">
                <a:solidFill>
                  <a:srgbClr val="222222"/>
                </a:solidFill>
              </a:rPr>
              <a:t>оскільки</a:t>
            </a:r>
            <a:r>
              <a:rPr lang="ru-RU" sz="1500" dirty="0">
                <a:solidFill>
                  <a:srgbClr val="222222"/>
                </a:solidFill>
              </a:rPr>
              <a:t> </a:t>
            </a:r>
            <a:r>
              <a:rPr lang="en-US" sz="1500" i="1" dirty="0">
                <a:solidFill>
                  <a:srgbClr val="222222"/>
                </a:solidFill>
              </a:rPr>
              <a:t>T</a:t>
            </a:r>
            <a:r>
              <a:rPr lang="en-US" sz="1500" dirty="0">
                <a:solidFill>
                  <a:srgbClr val="222222"/>
                </a:solidFill>
              </a:rPr>
              <a:t>(</a:t>
            </a:r>
            <a:r>
              <a:rPr lang="en-US" sz="1500" i="1" dirty="0">
                <a:solidFill>
                  <a:srgbClr val="222222"/>
                </a:solidFill>
              </a:rPr>
              <a:t>a</a:t>
            </a:r>
            <a:r>
              <a:rPr lang="en-US" sz="1500" dirty="0">
                <a:solidFill>
                  <a:srgbClr val="222222"/>
                </a:solidFill>
              </a:rPr>
              <a:t>, </a:t>
            </a:r>
            <a:r>
              <a:rPr lang="en-US" sz="1500" i="1" dirty="0">
                <a:solidFill>
                  <a:srgbClr val="222222"/>
                </a:solidFill>
              </a:rPr>
              <a:t>b</a:t>
            </a:r>
            <a:r>
              <a:rPr lang="en-US" sz="1500" dirty="0">
                <a:solidFill>
                  <a:srgbClr val="222222"/>
                </a:solidFill>
              </a:rPr>
              <a:t>) </a:t>
            </a:r>
            <a:r>
              <a:rPr lang="ru-RU" sz="1500" dirty="0" err="1">
                <a:solidFill>
                  <a:srgbClr val="222222"/>
                </a:solidFill>
              </a:rPr>
              <a:t>істотно</a:t>
            </a:r>
            <a:r>
              <a:rPr lang="ru-RU" sz="1500" dirty="0">
                <a:solidFill>
                  <a:srgbClr val="222222"/>
                </a:solidFill>
              </a:rPr>
              <a:t> </a:t>
            </a:r>
            <a:r>
              <a:rPr lang="ru-RU" sz="1500" dirty="0" err="1">
                <a:solidFill>
                  <a:srgbClr val="222222"/>
                </a:solidFill>
              </a:rPr>
              <a:t>змінюється</a:t>
            </a:r>
            <a:r>
              <a:rPr lang="ru-RU" sz="1500" dirty="0">
                <a:solidFill>
                  <a:srgbClr val="222222"/>
                </a:solidFill>
              </a:rPr>
              <a:t> в </a:t>
            </a:r>
            <a:r>
              <a:rPr lang="ru-RU" sz="1500" dirty="0" err="1">
                <a:solidFill>
                  <a:srgbClr val="222222"/>
                </a:solidFill>
              </a:rPr>
              <a:t>залежності</a:t>
            </a:r>
            <a:r>
              <a:rPr lang="ru-RU" sz="1500" dirty="0">
                <a:solidFill>
                  <a:srgbClr val="222222"/>
                </a:solidFill>
              </a:rPr>
              <a:t> </a:t>
            </a:r>
            <a:r>
              <a:rPr lang="ru-RU" sz="1500" dirty="0" err="1">
                <a:solidFill>
                  <a:srgbClr val="222222"/>
                </a:solidFill>
              </a:rPr>
              <a:t>від</a:t>
            </a:r>
            <a:r>
              <a:rPr lang="ru-RU" sz="1500" dirty="0">
                <a:solidFill>
                  <a:srgbClr val="222222"/>
                </a:solidFill>
              </a:rPr>
              <a:t> НСД </a:t>
            </a:r>
            <a:r>
              <a:rPr lang="ru-RU" sz="1500" dirty="0" err="1">
                <a:solidFill>
                  <a:srgbClr val="222222"/>
                </a:solidFill>
              </a:rPr>
              <a:t>обох</a:t>
            </a:r>
            <a:r>
              <a:rPr lang="ru-RU" sz="1500" dirty="0">
                <a:solidFill>
                  <a:srgbClr val="222222"/>
                </a:solidFill>
              </a:rPr>
              <a:t> чисел, </a:t>
            </a:r>
            <a:r>
              <a:rPr lang="ru-RU" sz="1500" dirty="0" err="1">
                <a:solidFill>
                  <a:srgbClr val="222222"/>
                </a:solidFill>
              </a:rPr>
              <a:t>усереднена</a:t>
            </a:r>
            <a:r>
              <a:rPr lang="ru-RU" sz="1500" dirty="0">
                <a:solidFill>
                  <a:srgbClr val="222222"/>
                </a:solidFill>
              </a:rPr>
              <a:t> </a:t>
            </a:r>
            <a:r>
              <a:rPr lang="ru-RU" sz="1500" dirty="0" err="1">
                <a:solidFill>
                  <a:srgbClr val="222222"/>
                </a:solidFill>
              </a:rPr>
              <a:t>функція</a:t>
            </a:r>
            <a:r>
              <a:rPr lang="ru-RU" sz="1500" dirty="0">
                <a:solidFill>
                  <a:srgbClr val="222222"/>
                </a:solidFill>
              </a:rPr>
              <a:t> </a:t>
            </a:r>
            <a:r>
              <a:rPr lang="en-US" sz="1500" i="1" dirty="0">
                <a:solidFill>
                  <a:srgbClr val="222222"/>
                </a:solidFill>
              </a:rPr>
              <a:t>T</a:t>
            </a:r>
            <a:r>
              <a:rPr lang="en-US" sz="1500" dirty="0">
                <a:solidFill>
                  <a:srgbClr val="222222"/>
                </a:solidFill>
              </a:rPr>
              <a:t>(</a:t>
            </a:r>
            <a:r>
              <a:rPr lang="en-US" sz="1500" i="1" dirty="0">
                <a:solidFill>
                  <a:srgbClr val="222222"/>
                </a:solidFill>
              </a:rPr>
              <a:t>a</a:t>
            </a:r>
            <a:r>
              <a:rPr lang="en-US" sz="1500" dirty="0">
                <a:solidFill>
                  <a:srgbClr val="222222"/>
                </a:solidFill>
              </a:rPr>
              <a:t>) </a:t>
            </a:r>
            <a:r>
              <a:rPr lang="ru-RU" sz="1500" dirty="0" err="1">
                <a:solidFill>
                  <a:srgbClr val="222222"/>
                </a:solidFill>
              </a:rPr>
              <a:t>також</a:t>
            </a:r>
            <a:r>
              <a:rPr lang="ru-RU" sz="1500" dirty="0">
                <a:solidFill>
                  <a:srgbClr val="222222"/>
                </a:solidFill>
              </a:rPr>
              <a:t> </a:t>
            </a:r>
            <a:r>
              <a:rPr lang="ru-RU" sz="1500" dirty="0" err="1">
                <a:solidFill>
                  <a:srgbClr val="222222"/>
                </a:solidFill>
              </a:rPr>
              <a:t>містить</a:t>
            </a:r>
            <a:r>
              <a:rPr lang="ru-RU" sz="1500" dirty="0">
                <a:solidFill>
                  <a:srgbClr val="222222"/>
                </a:solidFill>
              </a:rPr>
              <a:t> «шум</a:t>
            </a:r>
            <a:r>
              <a:rPr lang="ru-RU" sz="1500" dirty="0" smtClean="0">
                <a:solidFill>
                  <a:srgbClr val="222222"/>
                </a:solidFill>
              </a:rPr>
              <a:t>». </a:t>
            </a:r>
            <a:r>
              <a:rPr lang="ru-RU" sz="1500" dirty="0" err="1" smtClean="0">
                <a:solidFill>
                  <a:srgbClr val="222222"/>
                </a:solidFill>
              </a:rPr>
              <a:t>Аби</a:t>
            </a:r>
            <a:r>
              <a:rPr lang="ru-RU" sz="1500" dirty="0" smtClean="0">
                <a:solidFill>
                  <a:srgbClr val="222222"/>
                </a:solidFill>
              </a:rPr>
              <a:t> </a:t>
            </a:r>
            <a:r>
              <a:rPr lang="ru-RU" sz="1500" dirty="0" err="1">
                <a:solidFill>
                  <a:srgbClr val="222222"/>
                </a:solidFill>
              </a:rPr>
              <a:t>зменшити</a:t>
            </a:r>
            <a:r>
              <a:rPr lang="ru-RU" sz="1500" dirty="0">
                <a:solidFill>
                  <a:srgbClr val="222222"/>
                </a:solidFill>
              </a:rPr>
              <a:t> </a:t>
            </a:r>
            <a:r>
              <a:rPr lang="ru-RU" sz="1500" dirty="0" err="1">
                <a:solidFill>
                  <a:srgbClr val="222222"/>
                </a:solidFill>
              </a:rPr>
              <a:t>цей</a:t>
            </a:r>
            <a:r>
              <a:rPr lang="ru-RU" sz="1500" dirty="0">
                <a:solidFill>
                  <a:srgbClr val="222222"/>
                </a:solidFill>
              </a:rPr>
              <a:t> шум, </a:t>
            </a:r>
            <a:r>
              <a:rPr lang="ru-RU" sz="1500" dirty="0" err="1">
                <a:solidFill>
                  <a:srgbClr val="222222"/>
                </a:solidFill>
              </a:rPr>
              <a:t>використовують</a:t>
            </a:r>
            <a:r>
              <a:rPr lang="ru-RU" sz="1500" dirty="0">
                <a:solidFill>
                  <a:srgbClr val="222222"/>
                </a:solidFill>
              </a:rPr>
              <a:t> друге </a:t>
            </a:r>
            <a:r>
              <a:rPr lang="ru-RU" sz="1500" dirty="0" err="1">
                <a:solidFill>
                  <a:srgbClr val="222222"/>
                </a:solidFill>
              </a:rPr>
              <a:t>середнє</a:t>
            </a:r>
            <a:r>
              <a:rPr lang="ru-RU" sz="1500" dirty="0">
                <a:solidFill>
                  <a:srgbClr val="222222"/>
                </a:solidFill>
              </a:rPr>
              <a:t> </a:t>
            </a:r>
            <a:r>
              <a:rPr lang="el-GR" sz="1500" dirty="0">
                <a:solidFill>
                  <a:srgbClr val="222222"/>
                </a:solidFill>
              </a:rPr>
              <a:t>τ(</a:t>
            </a:r>
            <a:r>
              <a:rPr lang="en-US" sz="1500" i="1" dirty="0">
                <a:solidFill>
                  <a:srgbClr val="222222"/>
                </a:solidFill>
              </a:rPr>
              <a:t>a</a:t>
            </a:r>
            <a:r>
              <a:rPr lang="en-US" sz="1500" dirty="0">
                <a:solidFill>
                  <a:srgbClr val="222222"/>
                </a:solidFill>
              </a:rPr>
              <a:t>) </a:t>
            </a:r>
            <a:r>
              <a:rPr lang="ru-RU" sz="1500" dirty="0">
                <a:solidFill>
                  <a:srgbClr val="222222"/>
                </a:solidFill>
              </a:rPr>
              <a:t>для </a:t>
            </a:r>
            <a:r>
              <a:rPr lang="ru-RU" sz="1500" dirty="0" err="1">
                <a:solidFill>
                  <a:srgbClr val="222222"/>
                </a:solidFill>
              </a:rPr>
              <a:t>взаємно</a:t>
            </a:r>
            <a:r>
              <a:rPr lang="ru-RU" sz="1500" dirty="0">
                <a:solidFill>
                  <a:srgbClr val="222222"/>
                </a:solidFill>
              </a:rPr>
              <a:t> </a:t>
            </a:r>
            <a:r>
              <a:rPr lang="ru-RU" sz="1500" dirty="0" err="1">
                <a:solidFill>
                  <a:srgbClr val="222222"/>
                </a:solidFill>
              </a:rPr>
              <a:t>простих</a:t>
            </a:r>
            <a:r>
              <a:rPr lang="ru-RU" sz="1500" dirty="0">
                <a:solidFill>
                  <a:srgbClr val="222222"/>
                </a:solidFill>
              </a:rPr>
              <a:t> до </a:t>
            </a:r>
            <a:r>
              <a:rPr lang="en-US" sz="1500" i="1" dirty="0">
                <a:solidFill>
                  <a:srgbClr val="222222"/>
                </a:solidFill>
              </a:rPr>
              <a:t>a</a:t>
            </a:r>
            <a:r>
              <a:rPr lang="en-US" sz="1500" dirty="0">
                <a:solidFill>
                  <a:srgbClr val="222222"/>
                </a:solidFill>
              </a:rPr>
              <a:t> </a:t>
            </a:r>
            <a:r>
              <a:rPr lang="ru-RU" sz="1500" dirty="0">
                <a:solidFill>
                  <a:srgbClr val="222222"/>
                </a:solidFill>
              </a:rPr>
              <a:t>чисел.</a:t>
            </a:r>
            <a:endParaRPr lang="ru-RU" sz="1500" b="0" i="0" dirty="0">
              <a:solidFill>
                <a:srgbClr val="222222"/>
              </a:solidFill>
              <a:effectLst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37380" y="5530243"/>
            <a:ext cx="113823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 err="1">
                <a:solidFill>
                  <a:srgbClr val="222222"/>
                </a:solidFill>
                <a:latin typeface="+mj-lt"/>
              </a:rPr>
              <a:t>Третє</a:t>
            </a:r>
            <a:r>
              <a:rPr lang="ru-RU" sz="1500" dirty="0">
                <a:solidFill>
                  <a:srgbClr val="222222"/>
                </a:solidFill>
                <a:latin typeface="+mj-lt"/>
              </a:rPr>
              <a:t> </a:t>
            </a:r>
            <a:r>
              <a:rPr lang="ru-RU" sz="1500" dirty="0" err="1">
                <a:solidFill>
                  <a:srgbClr val="222222"/>
                </a:solidFill>
                <a:latin typeface="+mj-lt"/>
              </a:rPr>
              <a:t>середнє</a:t>
            </a:r>
            <a:r>
              <a:rPr lang="ru-RU" sz="1500" dirty="0">
                <a:solidFill>
                  <a:srgbClr val="222222"/>
                </a:solidFill>
                <a:latin typeface="+mj-lt"/>
              </a:rPr>
              <a:t> </a:t>
            </a:r>
            <a:r>
              <a:rPr lang="en-US" sz="1500" i="1" dirty="0">
                <a:solidFill>
                  <a:srgbClr val="222222"/>
                </a:solidFill>
                <a:latin typeface="+mj-lt"/>
              </a:rPr>
              <a:t>Y</a:t>
            </a:r>
            <a:r>
              <a:rPr lang="en-US" sz="1500" dirty="0">
                <a:solidFill>
                  <a:srgbClr val="222222"/>
                </a:solidFill>
                <a:latin typeface="+mj-lt"/>
              </a:rPr>
              <a:t>(</a:t>
            </a:r>
            <a:r>
              <a:rPr lang="en-US" sz="1500" i="1" dirty="0">
                <a:solidFill>
                  <a:srgbClr val="222222"/>
                </a:solidFill>
                <a:latin typeface="+mj-lt"/>
              </a:rPr>
              <a:t>n</a:t>
            </a:r>
            <a:r>
              <a:rPr lang="en-US" sz="1500" dirty="0">
                <a:solidFill>
                  <a:srgbClr val="222222"/>
                </a:solidFill>
                <a:latin typeface="+mj-lt"/>
              </a:rPr>
              <a:t>) </a:t>
            </a:r>
            <a:r>
              <a:rPr lang="ru-RU" sz="1500" dirty="0" err="1">
                <a:solidFill>
                  <a:srgbClr val="222222"/>
                </a:solidFill>
                <a:latin typeface="+mj-lt"/>
              </a:rPr>
              <a:t>визначають</a:t>
            </a:r>
            <a:r>
              <a:rPr lang="ru-RU" sz="1500" dirty="0">
                <a:solidFill>
                  <a:srgbClr val="222222"/>
                </a:solidFill>
                <a:latin typeface="+mj-lt"/>
              </a:rPr>
              <a:t> як </a:t>
            </a:r>
            <a:r>
              <a:rPr lang="ru-RU" sz="1500" dirty="0" err="1">
                <a:solidFill>
                  <a:srgbClr val="222222"/>
                </a:solidFill>
                <a:latin typeface="+mj-lt"/>
              </a:rPr>
              <a:t>середню</a:t>
            </a:r>
            <a:r>
              <a:rPr lang="ru-RU" sz="1500" dirty="0">
                <a:solidFill>
                  <a:srgbClr val="222222"/>
                </a:solidFill>
                <a:latin typeface="+mj-lt"/>
              </a:rPr>
              <a:t> </a:t>
            </a:r>
            <a:r>
              <a:rPr lang="ru-RU" sz="1500" dirty="0" err="1">
                <a:solidFill>
                  <a:srgbClr val="222222"/>
                </a:solidFill>
                <a:latin typeface="+mj-lt"/>
              </a:rPr>
              <a:t>кількість</a:t>
            </a:r>
            <a:r>
              <a:rPr lang="ru-RU" sz="1500" dirty="0">
                <a:solidFill>
                  <a:srgbClr val="222222"/>
                </a:solidFill>
                <a:latin typeface="+mj-lt"/>
              </a:rPr>
              <a:t> </a:t>
            </a:r>
            <a:r>
              <a:rPr lang="ru-RU" sz="1500" dirty="0" err="1">
                <a:solidFill>
                  <a:srgbClr val="222222"/>
                </a:solidFill>
                <a:latin typeface="+mj-lt"/>
              </a:rPr>
              <a:t>кроків</a:t>
            </a:r>
            <a:r>
              <a:rPr lang="ru-RU" sz="1500" dirty="0">
                <a:solidFill>
                  <a:srgbClr val="222222"/>
                </a:solidFill>
                <a:latin typeface="+mj-lt"/>
              </a:rPr>
              <a:t> </a:t>
            </a:r>
            <a:r>
              <a:rPr lang="ru-RU" sz="1500" dirty="0" err="1">
                <a:solidFill>
                  <a:srgbClr val="222222"/>
                </a:solidFill>
                <a:latin typeface="+mj-lt"/>
              </a:rPr>
              <a:t>необхідних</a:t>
            </a:r>
            <a:r>
              <a:rPr lang="ru-RU" sz="1500" dirty="0">
                <a:solidFill>
                  <a:srgbClr val="222222"/>
                </a:solidFill>
                <a:latin typeface="+mj-lt"/>
              </a:rPr>
              <a:t> для </a:t>
            </a:r>
            <a:r>
              <a:rPr lang="ru-RU" sz="1500" dirty="0" err="1">
                <a:solidFill>
                  <a:srgbClr val="222222"/>
                </a:solidFill>
                <a:latin typeface="+mj-lt"/>
              </a:rPr>
              <a:t>обчислення</a:t>
            </a:r>
            <a:r>
              <a:rPr lang="ru-RU" sz="1500" dirty="0">
                <a:solidFill>
                  <a:srgbClr val="222222"/>
                </a:solidFill>
                <a:latin typeface="+mj-lt"/>
              </a:rPr>
              <a:t> НСД коли </a:t>
            </a:r>
            <a:r>
              <a:rPr lang="en-US" sz="1500" i="1" dirty="0">
                <a:solidFill>
                  <a:srgbClr val="222222"/>
                </a:solidFill>
                <a:latin typeface="+mj-lt"/>
              </a:rPr>
              <a:t>a</a:t>
            </a:r>
            <a:r>
              <a:rPr lang="en-US" sz="1500" dirty="0">
                <a:solidFill>
                  <a:srgbClr val="222222"/>
                </a:solidFill>
                <a:latin typeface="+mj-lt"/>
              </a:rPr>
              <a:t> </a:t>
            </a:r>
            <a:r>
              <a:rPr lang="ru-RU" sz="1500" dirty="0">
                <a:solidFill>
                  <a:srgbClr val="222222"/>
                </a:solidFill>
                <a:latin typeface="+mj-lt"/>
              </a:rPr>
              <a:t>та </a:t>
            </a:r>
            <a:r>
              <a:rPr lang="en-US" sz="1500" i="1" dirty="0">
                <a:solidFill>
                  <a:srgbClr val="222222"/>
                </a:solidFill>
                <a:latin typeface="+mj-lt"/>
              </a:rPr>
              <a:t>b</a:t>
            </a:r>
            <a:r>
              <a:rPr lang="en-US" sz="1500" dirty="0">
                <a:solidFill>
                  <a:srgbClr val="222222"/>
                </a:solidFill>
                <a:latin typeface="+mj-lt"/>
              </a:rPr>
              <a:t> </a:t>
            </a:r>
            <a:r>
              <a:rPr lang="ru-RU" sz="1500" dirty="0" err="1">
                <a:solidFill>
                  <a:srgbClr val="222222"/>
                </a:solidFill>
                <a:latin typeface="+mj-lt"/>
              </a:rPr>
              <a:t>випадкові</a:t>
            </a:r>
            <a:r>
              <a:rPr lang="ru-RU" sz="1500" dirty="0">
                <a:solidFill>
                  <a:srgbClr val="222222"/>
                </a:solidFill>
                <a:latin typeface="+mj-lt"/>
              </a:rPr>
              <a:t> числа (</a:t>
            </a:r>
            <a:r>
              <a:rPr lang="ru-RU" sz="1500" dirty="0" err="1">
                <a:solidFill>
                  <a:srgbClr val="222222"/>
                </a:solidFill>
                <a:latin typeface="+mj-lt"/>
              </a:rPr>
              <a:t>рівномірно</a:t>
            </a:r>
            <a:r>
              <a:rPr lang="ru-RU" sz="1500" dirty="0">
                <a:solidFill>
                  <a:srgbClr val="222222"/>
                </a:solidFill>
                <a:latin typeface="+mj-lt"/>
              </a:rPr>
              <a:t> </a:t>
            </a:r>
            <a:r>
              <a:rPr lang="ru-RU" sz="1500" dirty="0" err="1">
                <a:solidFill>
                  <a:srgbClr val="222222"/>
                </a:solidFill>
                <a:latin typeface="+mj-lt"/>
              </a:rPr>
              <a:t>розподілені</a:t>
            </a:r>
            <a:r>
              <a:rPr lang="ru-RU" sz="1500" dirty="0">
                <a:solidFill>
                  <a:srgbClr val="222222"/>
                </a:solidFill>
                <a:latin typeface="+mj-lt"/>
              </a:rPr>
              <a:t>) </a:t>
            </a:r>
            <a:r>
              <a:rPr lang="ru-RU" sz="1500" dirty="0" err="1">
                <a:solidFill>
                  <a:srgbClr val="222222"/>
                </a:solidFill>
                <a:latin typeface="+mj-lt"/>
              </a:rPr>
              <a:t>від</a:t>
            </a:r>
            <a:r>
              <a:rPr lang="ru-RU" sz="1500" dirty="0">
                <a:solidFill>
                  <a:srgbClr val="222222"/>
                </a:solidFill>
                <a:latin typeface="+mj-lt"/>
              </a:rPr>
              <a:t> 1 до </a:t>
            </a:r>
            <a:r>
              <a:rPr lang="en-US" sz="1500" i="1" dirty="0">
                <a:solidFill>
                  <a:srgbClr val="222222"/>
                </a:solidFill>
                <a:latin typeface="+mj-lt"/>
              </a:rPr>
              <a:t>n</a:t>
            </a:r>
            <a:endParaRPr lang="ru-RU" sz="1500" dirty="0">
              <a:latin typeface="+mj-lt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3752344"/>
            <a:ext cx="1790700" cy="59157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4921765"/>
            <a:ext cx="2449514" cy="55030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5" y="6092471"/>
            <a:ext cx="3286125" cy="59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00025" y="363008"/>
            <a:ext cx="3657600" cy="1371600"/>
          </a:xfrm>
        </p:spPr>
        <p:txBody>
          <a:bodyPr>
            <a:normAutofit/>
          </a:bodyPr>
          <a:lstStyle/>
          <a:p>
            <a:r>
              <a:rPr lang="ru-RU" sz="4000" dirty="0"/>
              <a:t>П</a:t>
            </a:r>
            <a:r>
              <a:rPr lang="ru-RU" sz="4000" dirty="0" smtClean="0"/>
              <a:t>риклад</a:t>
            </a:r>
            <a:r>
              <a:rPr lang="ru-RU" sz="4000" dirty="0"/>
              <a:t/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303212" y="2430990"/>
            <a:ext cx="2754313" cy="2091267"/>
          </a:xfrm>
        </p:spPr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tx1"/>
                </a:solidFill>
              </a:rPr>
              <a:t>Обчислимо</a:t>
            </a:r>
            <a:r>
              <a:rPr lang="ru-RU" sz="2800" dirty="0">
                <a:solidFill>
                  <a:schemeClr val="tx1"/>
                </a:solidFill>
              </a:rPr>
              <a:t> НСД чисел 1071 та 1029.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971" y="874182"/>
            <a:ext cx="9139501" cy="512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4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4662" y="-161925"/>
            <a:ext cx="3657600" cy="1371600"/>
          </a:xfrm>
        </p:spPr>
        <p:txBody>
          <a:bodyPr>
            <a:normAutofit/>
          </a:bodyPr>
          <a:lstStyle/>
          <a:p>
            <a:r>
              <a:rPr lang="ru-RU" sz="4000" dirty="0" err="1" smtClean="0"/>
              <a:t>ПРиклад</a:t>
            </a:r>
            <a:endParaRPr lang="ru-RU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err="1">
                    <a:solidFill>
                      <a:schemeClr val="tx1"/>
                    </a:solidFill>
                  </a:rPr>
                  <a:t>Скористаємося</a:t>
                </a:r>
                <a:r>
                  <a:rPr lang="ru-RU" dirty="0">
                    <a:solidFill>
                      <a:schemeClr val="tx1"/>
                    </a:solidFill>
                  </a:rPr>
                  <a:t> алгоритмом </a:t>
                </a:r>
                <a:r>
                  <a:rPr lang="ru-RU" dirty="0" err="1">
                    <a:solidFill>
                      <a:schemeClr val="tx1"/>
                    </a:solidFill>
                  </a:rPr>
                  <a:t>Евкліда</a:t>
                </a:r>
                <a:r>
                  <a:rPr lang="ru-RU" dirty="0">
                    <a:solidFill>
                      <a:schemeClr val="tx1"/>
                    </a:solidFill>
                  </a:rPr>
                  <a:t>. У </a:t>
                </a:r>
                <a:r>
                  <a:rPr lang="ru-RU" dirty="0" err="1">
                    <a:solidFill>
                      <a:schemeClr val="tx1"/>
                    </a:solidFill>
                  </a:rPr>
                  <a:t>цьому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прикладі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 = 64, b = 48. </a:t>
                </a:r>
                <a:r>
                  <a:rPr lang="ru-RU" dirty="0" err="1">
                    <a:solidFill>
                      <a:schemeClr val="tx1"/>
                    </a:solidFill>
                  </a:rPr>
                  <a:t>Ділимо</a:t>
                </a:r>
                <a:r>
                  <a:rPr lang="ru-RU" dirty="0">
                    <a:solidFill>
                      <a:schemeClr val="tx1"/>
                    </a:solidFill>
                  </a:rPr>
                  <a:t> 64 на 48, </a:t>
                </a:r>
                <a:r>
                  <a:rPr lang="ru-RU" dirty="0" err="1">
                    <a:solidFill>
                      <a:schemeClr val="tx1"/>
                    </a:solidFill>
                  </a:rPr>
                  <a:t>отримуємо</a:t>
                </a:r>
                <a:r>
                  <a:rPr lang="ru-RU" dirty="0">
                    <a:solidFill>
                      <a:schemeClr val="tx1"/>
                    </a:solidFill>
                  </a:rPr>
                  <a:t> 64: 48 = 1 (ост. 16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), </a:t>
                </a:r>
                <a:r>
                  <a:rPr lang="ru-RU" dirty="0" err="1">
                    <a:solidFill>
                      <a:schemeClr val="tx1"/>
                    </a:solidFill>
                  </a:rPr>
                  <a:t>що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можна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записати</a:t>
                </a:r>
                <a:r>
                  <a:rPr lang="ru-RU" dirty="0">
                    <a:solidFill>
                      <a:schemeClr val="tx1"/>
                    </a:solidFill>
                  </a:rPr>
                  <a:t> в </a:t>
                </a:r>
                <a:r>
                  <a:rPr lang="ru-RU" dirty="0" err="1">
                    <a:solidFill>
                      <a:schemeClr val="tx1"/>
                    </a:solidFill>
                  </a:rPr>
                  <a:t>вигляді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рівності</a:t>
                </a:r>
                <a:r>
                  <a:rPr lang="ru-RU" dirty="0">
                    <a:solidFill>
                      <a:schemeClr val="tx1"/>
                    </a:solidFill>
                  </a:rPr>
                  <a:t> 64 = 48 · 1 + 16, </a:t>
                </a:r>
                <a:r>
                  <a:rPr lang="ru-RU" dirty="0" err="1">
                    <a:solidFill>
                      <a:schemeClr val="tx1"/>
                    </a:solidFill>
                  </a:rPr>
                  <a:t>тобто</a:t>
                </a:r>
                <a:r>
                  <a:rPr lang="ru-RU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16. </a:t>
                </a:r>
                <a:r>
                  <a:rPr lang="ru-RU" dirty="0" err="1">
                    <a:solidFill>
                      <a:schemeClr val="tx1"/>
                    </a:solidFill>
                  </a:rPr>
                  <a:t>Тепер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ділимо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 </a:t>
                </a:r>
                <a:r>
                  <a:rPr lang="ru-RU" dirty="0">
                    <a:solidFill>
                      <a:schemeClr val="tx1"/>
                    </a:solidFill>
                  </a:rPr>
                  <a:t>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ru-RU" dirty="0" err="1">
                    <a:solidFill>
                      <a:schemeClr val="tx1"/>
                    </a:solidFill>
                  </a:rPr>
                  <a:t>тобто</a:t>
                </a:r>
                <a:r>
                  <a:rPr lang="ru-RU" dirty="0">
                    <a:solidFill>
                      <a:schemeClr val="tx1"/>
                    </a:solidFill>
                  </a:rPr>
                  <a:t>, 48 </a:t>
                </a:r>
                <a:r>
                  <a:rPr lang="ru-RU" dirty="0" err="1">
                    <a:solidFill>
                      <a:schemeClr val="tx1"/>
                    </a:solidFill>
                  </a:rPr>
                  <a:t>ділимо</a:t>
                </a:r>
                <a:r>
                  <a:rPr lang="ru-RU" dirty="0">
                    <a:solidFill>
                      <a:schemeClr val="tx1"/>
                    </a:solidFill>
                  </a:rPr>
                  <a:t> на 16, </a:t>
                </a:r>
                <a:r>
                  <a:rPr lang="ru-RU" dirty="0" err="1">
                    <a:solidFill>
                      <a:schemeClr val="tx1"/>
                    </a:solidFill>
                  </a:rPr>
                  <a:t>отримуємо</a:t>
                </a:r>
                <a:r>
                  <a:rPr lang="ru-RU" dirty="0">
                    <a:solidFill>
                      <a:schemeClr val="tx1"/>
                    </a:solidFill>
                  </a:rPr>
                  <a:t> 48: 16 = 3, </a:t>
                </a:r>
                <a:r>
                  <a:rPr lang="ru-RU" dirty="0" err="1">
                    <a:solidFill>
                      <a:schemeClr val="tx1"/>
                    </a:solidFill>
                  </a:rPr>
                  <a:t>звідки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маємо</a:t>
                </a:r>
                <a:r>
                  <a:rPr lang="ru-RU" dirty="0">
                    <a:solidFill>
                      <a:schemeClr val="tx1"/>
                    </a:solidFill>
                  </a:rPr>
                  <a:t> 48 = 16 · 3. Тут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3, </a:t>
                </a:r>
                <a:r>
                  <a:rPr lang="ru-RU" dirty="0">
                    <a:solidFill>
                      <a:schemeClr val="tx1"/>
                    </a:solidFill>
                  </a:rPr>
                  <a:t>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0, </a:t>
                </a:r>
                <a:r>
                  <a:rPr lang="ru-RU" dirty="0">
                    <a:solidFill>
                      <a:schemeClr val="tx1"/>
                    </a:solidFill>
                  </a:rPr>
                  <a:t>так як 48 </a:t>
                </a:r>
                <a:r>
                  <a:rPr lang="ru-RU" dirty="0" err="1">
                    <a:solidFill>
                      <a:schemeClr val="tx1"/>
                    </a:solidFill>
                  </a:rPr>
                  <a:t>ділиться</a:t>
                </a:r>
                <a:r>
                  <a:rPr lang="ru-RU" dirty="0">
                    <a:solidFill>
                      <a:schemeClr val="tx1"/>
                    </a:solidFill>
                  </a:rPr>
                  <a:t> на 16 без </a:t>
                </a:r>
                <a:r>
                  <a:rPr lang="ru-RU" dirty="0" err="1">
                    <a:solidFill>
                      <a:schemeClr val="tx1"/>
                    </a:solidFill>
                  </a:rPr>
                  <a:t>залишку</a:t>
                </a:r>
                <a:r>
                  <a:rPr lang="ru-RU" dirty="0">
                    <a:solidFill>
                      <a:schemeClr val="tx1"/>
                    </a:solidFill>
                  </a:rPr>
                  <a:t>. Ми </a:t>
                </a:r>
                <a:r>
                  <a:rPr lang="ru-RU" dirty="0" err="1">
                    <a:solidFill>
                      <a:schemeClr val="tx1"/>
                    </a:solidFill>
                  </a:rPr>
                  <a:t>отримали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0, </a:t>
                </a:r>
                <a:r>
                  <a:rPr lang="ru-RU" dirty="0">
                    <a:solidFill>
                      <a:schemeClr val="tx1"/>
                    </a:solidFill>
                  </a:rPr>
                  <a:t>тому </a:t>
                </a:r>
                <a:r>
                  <a:rPr lang="ru-RU" dirty="0" err="1">
                    <a:solidFill>
                      <a:schemeClr val="tx1"/>
                    </a:solidFill>
                  </a:rPr>
                  <a:t>це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був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останній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крок</a:t>
                </a:r>
                <a:r>
                  <a:rPr lang="ru-RU" dirty="0">
                    <a:solidFill>
                      <a:schemeClr val="tx1"/>
                    </a:solidFill>
                  </a:rPr>
                  <a:t> алгоритму </a:t>
                </a:r>
                <a:r>
                  <a:rPr lang="ru-RU" dirty="0" err="1">
                    <a:solidFill>
                      <a:schemeClr val="tx1"/>
                    </a:solidFill>
                  </a:rPr>
                  <a:t>Евкліда</a:t>
                </a:r>
                <a:r>
                  <a:rPr lang="ru-RU" dirty="0">
                    <a:solidFill>
                      <a:schemeClr val="tx1"/>
                    </a:solidFill>
                  </a:rPr>
                  <a:t>, 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16 </a:t>
                </a:r>
                <a:r>
                  <a:rPr lang="ru-RU" dirty="0">
                    <a:solidFill>
                      <a:schemeClr val="tx1"/>
                    </a:solidFill>
                  </a:rPr>
                  <a:t>є </a:t>
                </a:r>
                <a:r>
                  <a:rPr lang="ru-RU" dirty="0" err="1">
                    <a:solidFill>
                      <a:schemeClr val="tx1"/>
                    </a:solidFill>
                  </a:rPr>
                  <a:t>шуканим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найбільшим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загальним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дільником</a:t>
                </a:r>
                <a:r>
                  <a:rPr lang="ru-RU" dirty="0">
                    <a:solidFill>
                      <a:schemeClr val="tx1"/>
                    </a:solidFill>
                  </a:rPr>
                  <a:t> чисел 64 і 48.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10" r="-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99412" y="1419224"/>
            <a:ext cx="3657600" cy="2091267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/>
            </a:r>
            <a:br>
              <a:rPr lang="ru-RU" sz="4000" dirty="0">
                <a:solidFill>
                  <a:schemeClr val="tx1"/>
                </a:solidFill>
              </a:rPr>
            </a:br>
            <a:r>
              <a:rPr lang="ru-RU" sz="3200" dirty="0" err="1">
                <a:solidFill>
                  <a:schemeClr val="tx1"/>
                </a:solidFill>
              </a:rPr>
              <a:t>Знайдіть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найбільший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спільний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дільник</a:t>
            </a:r>
            <a:r>
              <a:rPr lang="ru-RU" sz="3200" dirty="0">
                <a:solidFill>
                  <a:schemeClr val="tx1"/>
                </a:solidFill>
              </a:rPr>
              <a:t> чисел 64 і 48.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7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647</TotalTime>
  <Words>596</Words>
  <Application>Microsoft Office PowerPoint</Application>
  <PresentationFormat>Широкоэкранный</PresentationFormat>
  <Paragraphs>45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Century Gothic</vt:lpstr>
      <vt:lpstr>Wingdings 3</vt:lpstr>
      <vt:lpstr>Сектор</vt:lpstr>
      <vt:lpstr>                      «Алгоритм Евкліда» (метод обчислення найбільшого спільного дільника (НСД))</vt:lpstr>
      <vt:lpstr>Евклід — старогрецький математик і визнаний основоположник математики, автор перших теоретичних трактатів з математики, що дійшли до сучасності.</vt:lpstr>
      <vt:lpstr>Алгоритм Евкліда (також називається евклідів алгоритм) — ефективний метод обчислення найбільшого спільного дільника (НСД). Названий на честь грецького математика Евкліда, котрий описав його в книгах VII та X Начал.</vt:lpstr>
      <vt:lpstr>Історія </vt:lpstr>
      <vt:lpstr>Доведення алгоритму Евкліда </vt:lpstr>
      <vt:lpstr>Реалізації </vt:lpstr>
      <vt:lpstr>Кількість кроків </vt:lpstr>
      <vt:lpstr>Приклад </vt:lpstr>
      <vt:lpstr>ПРиклад</vt:lpstr>
      <vt:lpstr>ДЯКУЮ ЗА УВАГУ!!!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Евкліда </dc:title>
  <dc:creator>Пользователь Windows</dc:creator>
  <cp:lastModifiedBy>Пользователь Windows</cp:lastModifiedBy>
  <cp:revision>23</cp:revision>
  <dcterms:created xsi:type="dcterms:W3CDTF">2018-04-02T19:29:56Z</dcterms:created>
  <dcterms:modified xsi:type="dcterms:W3CDTF">2018-04-05T17:46:43Z</dcterms:modified>
</cp:coreProperties>
</file>