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D9BB4FBE-78CD-4A57-A1D3-ACFCBD6433ED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5">
            <a:extLst>
              <a:ext uri="{FF2B5EF4-FFF2-40B4-BE49-F238E27FC236}">
                <a16:creationId xmlns:a16="http://schemas.microsoft.com/office/drawing/2014/main" id="{DFC3A483-6E39-4E15-93D0-4D09E5369770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16">
              <a:extLst>
                <a:ext uri="{FF2B5EF4-FFF2-40B4-BE49-F238E27FC236}">
                  <a16:creationId xmlns:a16="http://schemas.microsoft.com/office/drawing/2014/main" id="{189DAC77-957E-4050-8806-650DAE77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Полилиния 18">
              <a:extLst>
                <a:ext uri="{FF2B5EF4-FFF2-40B4-BE49-F238E27FC236}">
                  <a16:creationId xmlns:a16="http://schemas.microsoft.com/office/drawing/2014/main" id="{5D4E991F-BEC5-4F6D-8389-1F2D3F130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Полилиния 19">
              <a:extLst>
                <a:ext uri="{FF2B5EF4-FFF2-40B4-BE49-F238E27FC236}">
                  <a16:creationId xmlns:a16="http://schemas.microsoft.com/office/drawing/2014/main" id="{7B898A95-9142-49DE-96E2-A865DC8DB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4D7C9D9E-F7CC-4F70-B381-9CCA1EB2D25D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1" name="Дата 29">
            <a:extLst>
              <a:ext uri="{FF2B5EF4-FFF2-40B4-BE49-F238E27FC236}">
                <a16:creationId xmlns:a16="http://schemas.microsoft.com/office/drawing/2014/main" id="{7C38A176-12CC-4030-A7AE-D8E8CCDE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7124255-B6B3-46AE-A946-5BD12CFED5D6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12" name="Нижний колонтитул 18">
            <a:extLst>
              <a:ext uri="{FF2B5EF4-FFF2-40B4-BE49-F238E27FC236}">
                <a16:creationId xmlns:a16="http://schemas.microsoft.com/office/drawing/2014/main" id="{D9BC916B-0621-435A-B2F0-91821AB5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>
            <a:extLst>
              <a:ext uri="{FF2B5EF4-FFF2-40B4-BE49-F238E27FC236}">
                <a16:creationId xmlns:a16="http://schemas.microsoft.com/office/drawing/2014/main" id="{BAFA20FA-36C4-4CB0-A57A-FDB2AFEB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E7A86E-DCEE-40F7-91B7-F6922F4103AB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04488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134E3ABC-909A-4E14-BFDE-2E98D9D0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C1543-414C-4F85-82F7-96EB8D3FB242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1D90DC07-7242-41C0-BE8B-886D85D1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FBAE3DF0-D35B-4BE5-871D-6CE66DB1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0CF2B-C0C9-4D90-B427-DE21E616E89C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1055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549E9CBF-544D-4319-90C4-ED40B350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D1F1F-2DA1-4B53-9167-D3472AAAA21B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D28D4668-7748-410F-B4D6-0737F30D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C7BEA0B8-877F-4FB5-B1B8-34CEB4E0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0D592-BB37-4B38-A6D0-DB32D1B12F10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5695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8E6043D4-96A3-411C-8487-4C894050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F91E2-BE83-463D-A788-81CF94D15B91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6C45924B-B357-46CC-A7BB-2654AFDE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D14975C0-4CCA-45F9-A8AB-92DC6D73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82369-5CA2-4905-8233-C547AB04A7D7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62004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10">
            <a:extLst>
              <a:ext uri="{FF2B5EF4-FFF2-40B4-BE49-F238E27FC236}">
                <a16:creationId xmlns:a16="http://schemas.microsoft.com/office/drawing/2014/main" id="{9098A40F-D116-4C3D-A8C2-C1B25A980A96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Нашивка 15">
            <a:extLst>
              <a:ext uri="{FF2B5EF4-FFF2-40B4-BE49-F238E27FC236}">
                <a16:creationId xmlns:a16="http://schemas.microsoft.com/office/drawing/2014/main" id="{C94030DE-DCD5-4EDE-946D-3B4CEF4803BD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3">
            <a:extLst>
              <a:ext uri="{FF2B5EF4-FFF2-40B4-BE49-F238E27FC236}">
                <a16:creationId xmlns:a16="http://schemas.microsoft.com/office/drawing/2014/main" id="{D9DD47F8-16AE-420F-B0A1-6D5CB7E2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F8A9A-E2BE-4002-94FA-964BD898F909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732FA1E6-7F48-4903-B3C9-0043102B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BCD9F40D-6C8F-44C6-AFEC-BC1A2D89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FF776-43CB-4178-9005-7C00CAFD89E0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26271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CEA45C-ABCE-456A-B879-CDCF2E31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EBB96-AD50-455D-8070-23D2F8C5B52C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22D674-2B15-4C98-A284-06D09631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1135DC-13A6-45B5-8F91-18D43F8A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46AE3-BBC0-4E1B-908B-0F6AB88F8501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43829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7EE528-AF78-495B-B1A8-195769BB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D035F-F000-4B5A-87AF-A356BD5EB33D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61A12E-C5C8-454A-A229-090D427B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2F52CE-06B1-44BC-851B-7F19080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83589-47C6-47B1-9D67-28C2DC126117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64072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56A382-509E-4CFC-8DFC-32DADE07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77E7-03C4-4392-ADD8-D7935EA8CE49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A59952-AC0D-4382-989B-CE52A6E7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0D8AFD-1E8B-44CF-91A1-1C5B24B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FC7B7-118C-4894-AD0A-B4727F6ED8FF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7355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>
            <a:extLst>
              <a:ext uri="{FF2B5EF4-FFF2-40B4-BE49-F238E27FC236}">
                <a16:creationId xmlns:a16="http://schemas.microsoft.com/office/drawing/2014/main" id="{1E1B679D-D887-4531-AB0A-93926E5C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F925B-1F95-4CDE-845C-A5B3E296C554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3" name="Нижний колонтитул 21">
            <a:extLst>
              <a:ext uri="{FF2B5EF4-FFF2-40B4-BE49-F238E27FC236}">
                <a16:creationId xmlns:a16="http://schemas.microsoft.com/office/drawing/2014/main" id="{88AA580A-2DA9-4895-BDAD-DD1D64C6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>
            <a:extLst>
              <a:ext uri="{FF2B5EF4-FFF2-40B4-BE49-F238E27FC236}">
                <a16:creationId xmlns:a16="http://schemas.microsoft.com/office/drawing/2014/main" id="{F552F073-D3A8-4FC7-B156-1BCE886D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C76EE-1441-4864-963E-DADBCFE1F5AF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22490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1BAF6-8C68-489D-BB7C-87E71001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706E0-AC58-4784-8B1B-07DCEF7F466C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96F555-FF59-449E-8F66-FA3C106D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913B7-FCA8-47BC-ADF6-8D138BE9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CDB5-8EB9-4BB8-8BC4-E04B584A208C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172504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10">
            <a:extLst>
              <a:ext uri="{FF2B5EF4-FFF2-40B4-BE49-F238E27FC236}">
                <a16:creationId xmlns:a16="http://schemas.microsoft.com/office/drawing/2014/main" id="{E375BDD9-F17F-4B54-B8D4-4FA50558E050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Полилиния 15">
            <a:extLst>
              <a:ext uri="{FF2B5EF4-FFF2-40B4-BE49-F238E27FC236}">
                <a16:creationId xmlns:a16="http://schemas.microsoft.com/office/drawing/2014/main" id="{F7596626-DB83-4351-8AD9-E659EEEE6856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121B9AE8-46E7-4762-87F0-5D81E07960C9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50BEF32-6D05-43DD-854D-8E67F6630E22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19">
            <a:extLst>
              <a:ext uri="{FF2B5EF4-FFF2-40B4-BE49-F238E27FC236}">
                <a16:creationId xmlns:a16="http://schemas.microsoft.com/office/drawing/2014/main" id="{E7E910BD-DBD2-4051-AFFF-F038F80561CA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Нашивка 20">
            <a:extLst>
              <a:ext uri="{FF2B5EF4-FFF2-40B4-BE49-F238E27FC236}">
                <a16:creationId xmlns:a16="http://schemas.microsoft.com/office/drawing/2014/main" id="{C8CBB0BD-E233-42CF-8A00-4F533CB2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 algn="ctr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en-US" altLang="uk-UA">
              <a:solidFill>
                <a:srgbClr val="FFFFFF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Дата 4">
            <a:extLst>
              <a:ext uri="{FF2B5EF4-FFF2-40B4-BE49-F238E27FC236}">
                <a16:creationId xmlns:a16="http://schemas.microsoft.com/office/drawing/2014/main" id="{73657026-1BD2-4D2C-ADEB-BF397D87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fld id="{14B64939-78CF-4077-B2A7-ABDC988BA448}" type="datetimeFigureOut">
              <a:rPr lang="ru-RU" altLang="uk-UA"/>
              <a:pPr/>
              <a:t>20.04.2018</a:t>
            </a:fld>
            <a:endParaRPr lang="ru-RU" altLang="uk-UA"/>
          </a:p>
        </p:txBody>
      </p:sp>
      <p:sp>
        <p:nvSpPr>
          <p:cNvPr id="12" name="Нижний колонтитул 5">
            <a:extLst>
              <a:ext uri="{FF2B5EF4-FFF2-40B4-BE49-F238E27FC236}">
                <a16:creationId xmlns:a16="http://schemas.microsoft.com/office/drawing/2014/main" id="{9BA5E963-6E33-453F-B82D-3BA8C8A3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61BB777F-B6ED-4501-ADE7-BDD110D1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45466-E65A-4B8E-970D-78299662F0C6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11617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03C56613-760C-4912-B823-1BCD371AA1BF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AC2DB3C3-FBC9-418C-90E5-26E9CC031DB0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оугольный треугольник 13">
            <a:extLst>
              <a:ext uri="{FF2B5EF4-FFF2-40B4-BE49-F238E27FC236}">
                <a16:creationId xmlns:a16="http://schemas.microsoft.com/office/drawing/2014/main" id="{D94AEC7A-E40C-447F-886F-551905D1A7F6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975D097-4941-4BB7-A4EA-58850D089872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65611CC-6384-43F0-B00F-48480149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3" name="Текст 29">
            <a:extLst>
              <a:ext uri="{FF2B5EF4-FFF2-40B4-BE49-F238E27FC236}">
                <a16:creationId xmlns:a16="http://schemas.microsoft.com/office/drawing/2014/main" id="{340CBEDF-82B3-48C8-B3FB-F2D69CC787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  <a:endParaRPr lang="en-US" altLang="uk-UA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D6C1271E-2FEB-46A2-A1DC-B2C6835A7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FC5B962-C7E6-40F2-9DBC-0F509331644E}" type="datetimeFigureOut">
              <a:rPr lang="ru-RU"/>
              <a:pPr>
                <a:defRPr/>
              </a:pPr>
              <a:t>20.04.2018</a:t>
            </a:fld>
            <a:endParaRPr lang="ru-RU"/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E415ADD7-F9EB-4A77-B3F9-7B04C65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C318DA6A-9EFC-4A3E-BD93-9295DA307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7EF119D1-9652-4208-9DE0-F92ED429ABD2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6" r:id="rId3"/>
    <p:sldLayoutId id="2147483697" r:id="rId4"/>
    <p:sldLayoutId id="2147483698" r:id="rId5"/>
    <p:sldLayoutId id="2147483699" r:id="rId6"/>
    <p:sldLayoutId id="2147483692" r:id="rId7"/>
    <p:sldLayoutId id="2147483700" r:id="rId8"/>
    <p:sldLayoutId id="2147483701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0B7B6-2B7A-4285-92A9-FCCE1FD8B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/>
              <a:t>Динамічне програмування</a:t>
            </a:r>
            <a:endParaRPr lang="ru-RU" dirty="0"/>
          </a:p>
        </p:txBody>
      </p:sp>
      <p:sp>
        <p:nvSpPr>
          <p:cNvPr id="9219" name="Подзаголовок 2">
            <a:extLst>
              <a:ext uri="{FF2B5EF4-FFF2-40B4-BE49-F238E27FC236}">
                <a16:creationId xmlns:a16="http://schemas.microsoft.com/office/drawing/2014/main" id="{F56A7D06-EF60-4303-B5DE-F02283D63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uk-UA" altLang="uk-UA"/>
              <a:t>Грибок Андрій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CFD5F31-F856-4A2F-9389-877945C8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8D9A1EC-E75D-468E-A43B-72E90E1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370593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E7A357-7E40-4346-AF34-6E15A6C8B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417638"/>
            <a:ext cx="5410200" cy="415290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982F56A-4633-4E36-B42D-F68FAC70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7AD52-597F-4F2C-943F-BC994B269C31}"/>
              </a:ext>
            </a:extLst>
          </p:cNvPr>
          <p:cNvSpPr txBox="1"/>
          <p:nvPr/>
        </p:nvSpPr>
        <p:spPr>
          <a:xfrm>
            <a:off x="1866900" y="5949280"/>
            <a:ext cx="493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http://www.cyberforum.ru/cpp-beginners/thread842184.html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58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Содержимое 2">
            <a:extLst>
              <a:ext uri="{FF2B5EF4-FFF2-40B4-BE49-F238E27FC236}">
                <a16:creationId xmlns:a16="http://schemas.microsoft.com/office/drawing/2014/main" id="{199AA426-0598-4616-AFBA-D43966BF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uk-UA" altLang="uk-UA" b="1"/>
              <a:t>	</a:t>
            </a:r>
            <a:r>
              <a:rPr lang="uk-UA" altLang="uk-UA" b="1" u="sng"/>
              <a:t>Динамічне програмування </a:t>
            </a:r>
            <a:r>
              <a:rPr lang="uk-UA" altLang="uk-UA"/>
              <a:t>в математиці та теорії обчислювальних систем — метод вирішення задач з оптимальною підструктурою та підзадачами, що перекриваються.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670A-15B9-4880-B293-69CB07AE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>
            <a:extLst>
              <a:ext uri="{FF2B5EF4-FFF2-40B4-BE49-F238E27FC236}">
                <a16:creationId xmlns:a16="http://schemas.microsoft.com/office/drawing/2014/main" id="{28220544-F452-4B58-A944-3C6D95F7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i="1" dirty="0"/>
              <a:t>   	Оптимальна підструктура</a:t>
            </a:r>
            <a:r>
              <a:rPr lang="uk-UA" dirty="0"/>
              <a:t> у динамічному програмуванні означає, що оптимальний розв’язок </a:t>
            </a:r>
            <a:r>
              <a:rPr lang="uk-UA" dirty="0" err="1"/>
              <a:t>підзадач</a:t>
            </a:r>
            <a:r>
              <a:rPr lang="uk-UA" dirty="0"/>
              <a:t> меншого розміру може бути використаний для розв’язання початкової задачі.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uk-UA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	В загальному випадку ми можемо розв’язати задачу з оптимальною підструктурою, виконуючи наступні три кроки:</a:t>
            </a:r>
          </a:p>
          <a:p>
            <a:pPr marL="624078" indent="-514350" fontAlgn="auto">
              <a:spcAft>
                <a:spcPts val="0"/>
              </a:spcAft>
              <a:buFont typeface="Wingdings 3"/>
              <a:buAutoNum type="arabicParenR"/>
              <a:defRPr/>
            </a:pPr>
            <a:r>
              <a:rPr lang="uk-UA" dirty="0"/>
              <a:t>Розбиття задачі на </a:t>
            </a:r>
            <a:r>
              <a:rPr lang="uk-UA" dirty="0" err="1"/>
              <a:t>підзадачі</a:t>
            </a:r>
            <a:r>
              <a:rPr lang="uk-UA" dirty="0"/>
              <a:t> меншого розміру</a:t>
            </a:r>
          </a:p>
          <a:p>
            <a:pPr marL="624078" indent="-514350" fontAlgn="auto">
              <a:spcAft>
                <a:spcPts val="0"/>
              </a:spcAft>
              <a:buFont typeface="Wingdings 3"/>
              <a:buAutoNum type="arabicParenR"/>
              <a:defRPr/>
            </a:pPr>
            <a:r>
              <a:rPr lang="uk-UA" dirty="0"/>
              <a:t>Знаходження оптимального розв’язку цих </a:t>
            </a:r>
            <a:r>
              <a:rPr lang="uk-UA" dirty="0" err="1"/>
              <a:t>підзадач</a:t>
            </a:r>
            <a:r>
              <a:rPr lang="uk-UA" dirty="0"/>
              <a:t> </a:t>
            </a:r>
            <a:r>
              <a:rPr lang="uk-UA" dirty="0" err="1"/>
              <a:t>рекурсивно</a:t>
            </a:r>
            <a:r>
              <a:rPr lang="uk-UA" dirty="0"/>
              <a:t>, використовуючи ці самі три кроки</a:t>
            </a:r>
          </a:p>
          <a:p>
            <a:pPr marL="624078" indent="-514350" fontAlgn="auto">
              <a:spcAft>
                <a:spcPts val="0"/>
              </a:spcAft>
              <a:buFont typeface="Wingdings 3"/>
              <a:buAutoNum type="arabicParenR"/>
              <a:defRPr/>
            </a:pPr>
            <a:r>
              <a:rPr lang="uk-UA" dirty="0"/>
              <a:t>Використання отриманих розв’язків </a:t>
            </a:r>
            <a:r>
              <a:rPr lang="uk-UA" dirty="0" err="1"/>
              <a:t>підзадач</a:t>
            </a:r>
            <a:r>
              <a:rPr lang="uk-UA" dirty="0"/>
              <a:t> для вирішення початкової задачі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554F7FE-7FB0-4EF1-8F51-8E47ED73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>
            <a:extLst>
              <a:ext uri="{FF2B5EF4-FFF2-40B4-BE49-F238E27FC236}">
                <a16:creationId xmlns:a16="http://schemas.microsoft.com/office/drawing/2014/main" id="{97301491-2C64-495E-B2CD-B03F685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5757863" cy="4525962"/>
          </a:xfrm>
        </p:spPr>
        <p:txBody>
          <a:bodyPr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«…</a:t>
            </a:r>
            <a:r>
              <a:rPr lang="uk-UA" i="1" dirty="0" err="1"/>
              <a:t>підзадачами</a:t>
            </a:r>
            <a:r>
              <a:rPr lang="uk-UA" i="1" dirty="0"/>
              <a:t>, що перекриваються» </a:t>
            </a:r>
            <a:r>
              <a:rPr lang="uk-UA" dirty="0"/>
              <a:t>в динамічному програмуванні називають такі </a:t>
            </a:r>
            <a:r>
              <a:rPr lang="uk-UA" dirty="0" err="1"/>
              <a:t>підзадачі</a:t>
            </a:r>
            <a:r>
              <a:rPr lang="uk-UA" dirty="0"/>
              <a:t>, які використовуються для розв’язання декількох задач більшого розміру.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Гарним прикладом є обчислення послідовності </a:t>
            </a:r>
            <a:r>
              <a:rPr lang="uk-UA" dirty="0" err="1"/>
              <a:t>Фібоначі</a:t>
            </a:r>
            <a:r>
              <a:rPr lang="uk-UA" dirty="0"/>
              <a:t>. Щоб знайти  </a:t>
            </a:r>
            <a:r>
              <a:rPr lang="uk-UA" i="1" dirty="0"/>
              <a:t>F</a:t>
            </a:r>
            <a:r>
              <a:rPr lang="uk-UA" baseline="-25000" dirty="0"/>
              <a:t>5</a:t>
            </a:r>
            <a:r>
              <a:rPr lang="uk-UA" dirty="0"/>
              <a:t>  треба спочатку обчислити </a:t>
            </a:r>
            <a:r>
              <a:rPr lang="uk-UA" i="1" dirty="0"/>
              <a:t>F</a:t>
            </a:r>
            <a:r>
              <a:rPr lang="uk-UA" baseline="-25000" dirty="0"/>
              <a:t>4</a:t>
            </a:r>
            <a:r>
              <a:rPr lang="uk-UA" dirty="0"/>
              <a:t> та </a:t>
            </a:r>
            <a:r>
              <a:rPr lang="uk-UA" i="1" dirty="0"/>
              <a:t>F</a:t>
            </a:r>
            <a:r>
              <a:rPr lang="uk-UA" baseline="-25000" dirty="0"/>
              <a:t>3 </a:t>
            </a:r>
            <a:r>
              <a:rPr lang="uk-UA" dirty="0"/>
              <a:t> , а при обчисленні </a:t>
            </a:r>
            <a:r>
              <a:rPr lang="uk-UA" i="1" dirty="0"/>
              <a:t>F</a:t>
            </a:r>
            <a:r>
              <a:rPr lang="uk-UA" baseline="-25000" dirty="0"/>
              <a:t>4</a:t>
            </a:r>
            <a:r>
              <a:rPr lang="uk-UA" dirty="0"/>
              <a:t> нам знову треба знайти </a:t>
            </a:r>
            <a:r>
              <a:rPr lang="uk-UA" i="1" dirty="0"/>
              <a:t>F</a:t>
            </a:r>
            <a:r>
              <a:rPr lang="uk-UA" baseline="-25000" dirty="0"/>
              <a:t>3</a:t>
            </a:r>
            <a:r>
              <a:rPr lang="uk-UA" dirty="0"/>
              <a:t>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Тобто виходить, що звичайний рекурсивний підхід буде витрачати час на розв’язок задач, які він вже вирішував.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BEA944-31E7-4E16-BD01-82EFDEDE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15DE093-7254-41C0-B066-8161BAF6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714500"/>
            <a:ext cx="2535238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>
            <a:extLst>
              <a:ext uri="{FF2B5EF4-FFF2-40B4-BE49-F238E27FC236}">
                <a16:creationId xmlns:a16="http://schemas.microsoft.com/office/drawing/2014/main" id="{6BF0D753-0E39-46A3-B876-8B80FA0F0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Для того, щоб уникнути такого розвитку подій, ми будемо зберігати розв’язки </a:t>
            </a:r>
            <a:r>
              <a:rPr lang="uk-UA" dirty="0" err="1"/>
              <a:t>підзадач</a:t>
            </a:r>
            <a:r>
              <a:rPr lang="uk-UA" dirty="0"/>
              <a:t> і, коли нам знову знадобиться розв’язок цієї </a:t>
            </a:r>
            <a:r>
              <a:rPr lang="uk-UA" dirty="0" err="1"/>
              <a:t>підзадачі</a:t>
            </a:r>
            <a:r>
              <a:rPr lang="uk-UA" dirty="0"/>
              <a:t>, просто візьмемо його з пам’яті замість того, щоб обчислювати його знову. Можна виконувати і подальші оптимізації – наприклад, якщо ми точно впевненні, що розв’язок деякої </a:t>
            </a:r>
            <a:r>
              <a:rPr lang="uk-UA" dirty="0" err="1"/>
              <a:t>підзадачі</a:t>
            </a:r>
            <a:r>
              <a:rPr lang="uk-UA" dirty="0"/>
              <a:t> нам більше не знадобиться, можна видалити його з пам’яті, звільнивши її для інших потреб, чи, якщо процесор не зайнятий, і ми знаємо, що нам знадобляться розв’язки деяких (ще не обчислених) задач, можна вирішити їх наперед.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EE9ECAE-57BC-4A1D-8A7B-6862DE7D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>
            <a:extLst>
              <a:ext uri="{FF2B5EF4-FFF2-40B4-BE49-F238E27FC236}">
                <a16:creationId xmlns:a16="http://schemas.microsoft.com/office/drawing/2014/main" id="{C1C64E6A-53FB-4829-A667-24A8097B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329613" cy="48768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uk-UA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тут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uk-UA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масив, в якому зберігаються значення (спочатку нулі)</a:t>
            </a:r>
            <a:endParaRPr lang="uk-UA" sz="2000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Fib(</a:t>
            </a:r>
            <a:r>
              <a:rPr lang="en-GB" dirty="0" err="1"/>
              <a:t>int</a:t>
            </a:r>
            <a:r>
              <a:rPr lang="en-GB"/>
              <a:t> </a:t>
            </a:r>
            <a:r>
              <a:rPr lang="en-US"/>
              <a:t>i</a:t>
            </a:r>
            <a:r>
              <a:rPr lang="en-US" dirty="0"/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</a:t>
            </a:r>
            <a:r>
              <a:rPr lang="en-US" dirty="0" err="1"/>
              <a:t>i</a:t>
            </a:r>
            <a:r>
              <a:rPr lang="en-US" dirty="0"/>
              <a:t>] = 0</a:t>
            </a:r>
            <a:r>
              <a:rPr lang="uk-UA" dirty="0"/>
              <a:t> </a:t>
            </a:r>
            <a:r>
              <a:rPr lang="uk-UA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//якщо і-й ще не рахували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	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1) </a:t>
            </a:r>
            <a:r>
              <a:rPr lang="en-GB" b="1" dirty="0"/>
              <a:t>||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2) </a:t>
            </a:r>
            <a:endParaRPr lang="uk-UA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			</a:t>
            </a:r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uk-UA" sz="2800" dirty="0"/>
              <a:t>=</a:t>
            </a:r>
            <a:r>
              <a:rPr lang="en-US" dirty="0"/>
              <a:t> 1 </a:t>
            </a:r>
            <a:endParaRPr lang="uk-UA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	</a:t>
            </a:r>
            <a:r>
              <a:rPr lang="en-US" dirty="0"/>
              <a:t>	</a:t>
            </a:r>
            <a:r>
              <a:rPr lang="en-US" b="1" dirty="0"/>
              <a:t>else</a:t>
            </a:r>
            <a:r>
              <a:rPr lang="en-US" dirty="0"/>
              <a:t> </a:t>
            </a:r>
            <a:endParaRPr lang="uk-UA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			</a:t>
            </a:r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uk-UA" sz="2800" dirty="0"/>
              <a:t>=</a:t>
            </a:r>
            <a:r>
              <a:rPr lang="en-US" dirty="0"/>
              <a:t> Fib(</a:t>
            </a:r>
            <a:r>
              <a:rPr lang="en-GB" dirty="0" err="1"/>
              <a:t>i</a:t>
            </a:r>
            <a:r>
              <a:rPr lang="en-US" dirty="0"/>
              <a:t> - 1) + Fib(</a:t>
            </a:r>
            <a:r>
              <a:rPr lang="en-US" dirty="0" err="1"/>
              <a:t>i</a:t>
            </a:r>
            <a:r>
              <a:rPr lang="en-US" dirty="0"/>
              <a:t> - 2); </a:t>
            </a:r>
            <a:endParaRPr lang="uk-UA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b="1" dirty="0"/>
              <a:t>	</a:t>
            </a:r>
            <a:r>
              <a:rPr lang="en-US" b="1" dirty="0"/>
              <a:t>return</a:t>
            </a:r>
            <a:r>
              <a:rPr lang="en-US" dirty="0"/>
              <a:t> D[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GB" dirty="0"/>
              <a:t>;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D404E0-93E4-44F6-A2FE-7ECCBB8C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/>
              <a:t>Числа </a:t>
            </a:r>
            <a:r>
              <a:rPr lang="uk-UA" dirty="0" err="1"/>
              <a:t>Фібоначі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Содержимое 1">
            <a:extLst>
              <a:ext uri="{FF2B5EF4-FFF2-40B4-BE49-F238E27FC236}">
                <a16:creationId xmlns:a16="http://schemas.microsoft.com/office/drawing/2014/main" id="{CD01AE67-60E6-4FD7-B8DE-9C39B933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uk-UA" altLang="uk-UA"/>
              <a:t>	Це одна з класичних задач динамічного програмування.</a:t>
            </a:r>
            <a:br>
              <a:rPr lang="uk-UA" altLang="uk-UA"/>
            </a:br>
            <a:r>
              <a:rPr lang="uk-UA" altLang="uk-UA"/>
              <a:t>На прямокутній дошці розставлені цілі невід’ємні числа. Черепашка, яка знаходиться у лівому верхньому кутку дошки, мріє потрапити у правий нижній. При цьому вона може переповзати лише у клітинку вправо чи вниз і хоче, щоб сума усіх чисел, що опинилися на її шляху, була б максимальною. Знайти цю суму.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CBF27D7-F71F-46B2-8954-2640FF1C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/>
              <a:t>Задача про Черепашку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>
            <a:extLst>
              <a:ext uri="{FF2B5EF4-FFF2-40B4-BE49-F238E27FC236}">
                <a16:creationId xmlns:a16="http://schemas.microsoft.com/office/drawing/2014/main" id="{0F095B9B-B778-4E6A-B71E-DCE60C48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329613" cy="4525962"/>
          </a:xfrm>
        </p:spPr>
        <p:txBody>
          <a:bodyPr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Можна вирішити задачу, перебравши всі можливі маршрути черепашки. Але для великої дошки такий прямий перебір займе дуже багато часу.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Спробуємо звести задачу до аналогічної. Нехай нам відомий </a:t>
            </a:r>
            <a:r>
              <a:rPr lang="uk-UA" dirty="0" err="1"/>
              <a:t>“максимальний”</a:t>
            </a:r>
            <a:r>
              <a:rPr lang="uk-UA" dirty="0"/>
              <a:t> шлях для всіх клітинок, окрім правої нижньої (функція </a:t>
            </a:r>
            <a:r>
              <a:rPr lang="uk-UA" i="1" dirty="0"/>
              <a:t>F(X</a:t>
            </a:r>
            <a:r>
              <a:rPr lang="uk-UA" dirty="0"/>
              <a:t>, </a:t>
            </a:r>
            <a:r>
              <a:rPr lang="uk-UA" i="1" dirty="0"/>
              <a:t>Y</a:t>
            </a:r>
            <a:r>
              <a:rPr lang="uk-UA" dirty="0"/>
              <a:t>)). Всі можливі маршрути проходять через одну з клітинок, суміжних з цільовою (таких лише дві). Максимальний маршрут буде проходити через ту клітинку з цих двох, для якої значення функції </a:t>
            </a:r>
            <a:r>
              <a:rPr lang="uk-UA" i="1" dirty="0"/>
              <a:t>F</a:t>
            </a:r>
            <a:r>
              <a:rPr lang="uk-UA" dirty="0"/>
              <a:t> більше.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uk-UA" dirty="0"/>
              <a:t>	Для того, щоб таким самим способом можливо було перевіряти і перший рядок та стовпчик, можна додати уявні нульові рядок та стовпчик і присвоїти їм нульові значення функції </a:t>
            </a:r>
            <a:r>
              <a:rPr lang="uk-UA" i="1" dirty="0"/>
              <a:t>F</a:t>
            </a:r>
            <a:r>
              <a:rPr lang="uk-UA" dirty="0"/>
              <a:t>. Дійсно, в ці клітинки неможливо потрапити, тому максимальна сума дорівнює нулю.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AB1CC3-155B-4917-9106-FEADADF8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/>
              <a:t>Розв’язок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B010F91-F54D-4F12-A4ED-C544DF33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/>
              <a:t>Код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B1AF9535-1E90-4658-9801-378CD51F4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476"/>
          <a:stretch/>
        </p:blipFill>
        <p:spPr>
          <a:xfrm>
            <a:off x="392806" y="1417638"/>
            <a:ext cx="8422598" cy="417160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48</Words>
  <Application>Microsoft Office PowerPoint</Application>
  <PresentationFormat>Экран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Lucida Sans Unicode</vt:lpstr>
      <vt:lpstr>Verdana</vt:lpstr>
      <vt:lpstr>Wingdings 2</vt:lpstr>
      <vt:lpstr>Wingdings 3</vt:lpstr>
      <vt:lpstr>Открытая</vt:lpstr>
      <vt:lpstr>Динамічне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Числа Фібоначі</vt:lpstr>
      <vt:lpstr>Задача про Черепашку</vt:lpstr>
      <vt:lpstr>Розв’язок</vt:lpstr>
      <vt:lpstr>Код</vt:lpstr>
      <vt:lpstr>Дякую за увагу</vt:lpstr>
      <vt:lpstr>Презентация PowerPoint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Динамічне програмування</dc:title>
  <dc:creator>Андрей</dc:creator>
  <cp:lastModifiedBy>Андрій Грибок</cp:lastModifiedBy>
  <cp:revision>24</cp:revision>
  <dcterms:created xsi:type="dcterms:W3CDTF">2009-09-29T16:42:24Z</dcterms:created>
  <dcterms:modified xsi:type="dcterms:W3CDTF">2018-04-20T06:24:55Z</dcterms:modified>
</cp:coreProperties>
</file>