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şlık Metni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Başlık Metni</a:t>
            </a:r>
          </a:p>
        </p:txBody>
      </p:sp>
      <p:sp>
        <p:nvSpPr>
          <p:cNvPr id="12" name="Gövde Düzeyi Bir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3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96" name="Gövde Düzeyi Bir…"/>
          <p:cNvSpPr txBox="1"/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97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Başlık Metni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105" name="Gövde Düzeyi Bir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106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ayt Numarası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21" name="Gövde Düzeyi Bi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22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aşlık Metni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Başlık Metni</a:t>
            </a:r>
          </a:p>
        </p:txBody>
      </p:sp>
      <p:sp>
        <p:nvSpPr>
          <p:cNvPr id="30" name="Gövde Düzeyi Bir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31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39" name="Gövde Düzeyi Bir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0" name="Google Shape;36;p18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aşlık Metni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49" name="Gövde Düzeyi Bir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50" name="Google Shape;43;p19"/>
          <p:cNvSpPr txBox="1"/>
          <p:nvPr>
            <p:ph type="body" sz="half" idx="21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Google Shape;44;p19"/>
          <p:cNvSpPr txBox="1"/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52" name="Google Shape;45;p19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aşlık Metn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Başlık Metni</a:t>
            </a:r>
          </a:p>
        </p:txBody>
      </p:sp>
      <p:sp>
        <p:nvSpPr>
          <p:cNvPr id="61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aşlık Metni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Başlık Metni</a:t>
            </a:r>
          </a:p>
        </p:txBody>
      </p:sp>
      <p:sp>
        <p:nvSpPr>
          <p:cNvPr id="76" name="Gövde Düzeyi Bir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77" name="Google Shape;61;p22"/>
          <p:cNvSpPr txBox="1"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78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aşlık Metni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Başlık Metni</a:t>
            </a:r>
          </a:p>
        </p:txBody>
      </p:sp>
      <p:sp>
        <p:nvSpPr>
          <p:cNvPr id="86" name="Google Shape;67;p23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Gövde Düzeyi Bir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88" name="Slayt Numarası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Metni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Başlık Metni</a:t>
            </a:r>
          </a:p>
        </p:txBody>
      </p:sp>
      <p:sp>
        <p:nvSpPr>
          <p:cNvPr id="3" name="Gövde Düzeyi Bir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Gövde Düzeyi Bir</a:t>
            </a:r>
          </a:p>
          <a:p>
            <a:pPr lvl="1"/>
            <a:r>
              <a:t>Gövde Düzeyi İki</a:t>
            </a:r>
          </a:p>
          <a:p>
            <a:pPr lvl="2"/>
            <a:r>
              <a:t>Gövde Düzeyi Üç</a:t>
            </a:r>
          </a:p>
          <a:p>
            <a:pPr lvl="3"/>
            <a:r>
              <a:t>Gövde Düzeyi Dört</a:t>
            </a:r>
          </a:p>
          <a:p>
            <a:pPr lvl="4"/>
            <a:r>
              <a:t>Gövde Düzeyi Beş</a:t>
            </a:r>
          </a:p>
        </p:txBody>
      </p:sp>
      <p:sp>
        <p:nvSpPr>
          <p:cNvPr id="4" name="Slayt Numarası"/>
          <p:cNvSpPr txBox="1"/>
          <p:nvPr>
            <p:ph type="sldNum" sz="quarter" idx="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15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508760" marR="0" indent="-48006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</a:p>
        </p:txBody>
      </p:sp>
      <p:sp>
        <p:nvSpPr>
          <p:cNvPr id="123" name="Google Shape;90;p1"/>
          <p:cNvSpPr txBox="1"/>
          <p:nvPr>
            <p:ph type="ctrTitle"/>
          </p:nvPr>
        </p:nvSpPr>
        <p:spPr>
          <a:xfrm>
            <a:off x="2843326" y="2683466"/>
            <a:ext cx="7294706" cy="1491068"/>
          </a:xfrm>
          <a:prstGeom prst="rect">
            <a:avLst/>
          </a:prstGeom>
        </p:spPr>
        <p:txBody>
          <a:bodyPr/>
          <a:lstStyle/>
          <a:p>
            <a:pPr defTabSz="603504">
              <a:defRPr b="1" sz="4752">
                <a:solidFill>
                  <a:srgbClr val="1C458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SESSION-11:</a:t>
            </a:r>
          </a:p>
          <a:p>
            <a:pPr defTabSz="603504">
              <a:defRPr b="1" sz="5280">
                <a:solidFill>
                  <a:srgbClr val="1C458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SERVERLESS</a:t>
            </a:r>
          </a:p>
        </p:txBody>
      </p:sp>
      <p:sp>
        <p:nvSpPr>
          <p:cNvPr id="124" name="Google Shape;91;p1"/>
          <p:cNvSpPr/>
          <p:nvPr/>
        </p:nvSpPr>
        <p:spPr>
          <a:xfrm rot="5400000">
            <a:off x="759866" y="346832"/>
            <a:ext cx="146401" cy="704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5" name="Google Shape;92;p1"/>
          <p:cNvSpPr/>
          <p:nvPr/>
        </p:nvSpPr>
        <p:spPr>
          <a:xfrm>
            <a:off x="371475" y="620656"/>
            <a:ext cx="992980" cy="151333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6" name="Google Shape;93;p1"/>
          <p:cNvSpPr/>
          <p:nvPr/>
        </p:nvSpPr>
        <p:spPr>
          <a:xfrm>
            <a:off x="0" y="0"/>
            <a:ext cx="770886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63500" dist="19050" dir="5400000">
              <a:srgbClr val="00FF00">
                <a:alpha val="4941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" name="Google Shape;94;p1"/>
          <p:cNvSpPr/>
          <p:nvPr/>
        </p:nvSpPr>
        <p:spPr>
          <a:xfrm>
            <a:off x="780121" y="4439375"/>
            <a:ext cx="11421116" cy="2418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2FACD"/>
          </a:solidFill>
          <a:ln w="25400">
            <a:solidFill>
              <a:srgbClr val="B2FACD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28" name="Google Shape;95;p1" descr="Google Shape;95;p1"/>
          <p:cNvPicPr>
            <a:picLocks noChangeAspect="1"/>
          </p:cNvPicPr>
          <p:nvPr/>
        </p:nvPicPr>
        <p:blipFill>
          <a:blip r:embed="rId2">
            <a:extLst/>
          </a:blip>
          <a:srcRect l="0" t="9089" r="18178" b="0"/>
          <a:stretch>
            <a:fillRect/>
          </a:stretch>
        </p:blipFill>
        <p:spPr>
          <a:xfrm>
            <a:off x="10728249" y="62975"/>
            <a:ext cx="1311351" cy="123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mazon SQS - Dead Letter Queue and Pol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4000"/>
            </a:lvl1pPr>
          </a:lstStyle>
          <a:p>
            <a:pPr/>
            <a:r>
              <a:t>Amazon SQS - Dead Letter Queue and Polling</a:t>
            </a:r>
          </a:p>
        </p:txBody>
      </p:sp>
      <p:sp>
        <p:nvSpPr>
          <p:cNvPr id="187" name="Google Shape;327;g2aa418787f7_0_14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188" name="Google Shape;328;g2aa418787f7_0_14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" name="Google Shape;329;g2aa418787f7_0_14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90" name="Google Shape;330;g2aa418787f7_0_14" descr="Google Shape;330;g2aa418787f7_0_14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880649" y="-13226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6275" y="2180936"/>
            <a:ext cx="9770450" cy="3616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mazon S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Amazon SNS</a:t>
            </a:r>
          </a:p>
        </p:txBody>
      </p:sp>
      <p:sp>
        <p:nvSpPr>
          <p:cNvPr id="194" name="Subscriber types: Email, SMS, HTTP(S), AWS Lambda, Amazon SQS, Kinesis Data Firehose…"/>
          <p:cNvSpPr txBox="1"/>
          <p:nvPr>
            <p:ph type="body" idx="1"/>
          </p:nvPr>
        </p:nvSpPr>
        <p:spPr>
          <a:xfrm>
            <a:off x="838200" y="1825625"/>
            <a:ext cx="10845852" cy="4351338"/>
          </a:xfrm>
          <a:prstGeom prst="rect">
            <a:avLst/>
          </a:prstGeom>
        </p:spPr>
        <p:txBody>
          <a:bodyPr/>
          <a:lstStyle/>
          <a:p>
            <a:pPr algn="just">
              <a:buSzPts val="2000"/>
              <a:defRPr sz="2000"/>
            </a:pPr>
            <a:r>
              <a:t>Subscriber types: Email, SMS, HTTP(S), AWS Lambda, Amazon SQS, Kinesis Data Firehose</a:t>
            </a:r>
          </a:p>
          <a:p>
            <a:pPr algn="just">
              <a:buSzPts val="2000"/>
              <a:defRPr sz="2000"/>
            </a:pPr>
            <a:r>
              <a:t>Single published message</a:t>
            </a:r>
          </a:p>
          <a:p>
            <a:pPr algn="just">
              <a:buSzPts val="2000"/>
              <a:defRPr sz="2000"/>
            </a:pPr>
            <a:r>
              <a:t>No recall options</a:t>
            </a:r>
          </a:p>
          <a:p>
            <a:pPr algn="just">
              <a:buSzPts val="2000"/>
              <a:defRPr sz="2000"/>
            </a:pPr>
            <a:r>
              <a:t>Standard or FIFO Topics</a:t>
            </a:r>
          </a:p>
        </p:txBody>
      </p:sp>
      <p:sp>
        <p:nvSpPr>
          <p:cNvPr id="195" name="Google Shape;351;g2aa418787f7_0_45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196" name="Google Shape;352;g2aa418787f7_0_45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" name="Google Shape;353;g2aa418787f7_0_45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98" name="Google Shape;354;g2aa418787f7_0_45" descr="Google Shape;354;g2aa418787f7_0_45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880649" y="-13226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rcRect l="4168" t="12882" r="5534" b="0"/>
          <a:stretch>
            <a:fillRect/>
          </a:stretch>
        </p:blipFill>
        <p:spPr>
          <a:xfrm>
            <a:off x="3378821" y="3529079"/>
            <a:ext cx="5764545" cy="2896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mazon SNS Publish to Multiple SQS Queu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4000"/>
            </a:lvl1pPr>
          </a:lstStyle>
          <a:p>
            <a:pPr/>
            <a:r>
              <a:t>Amazon SNS Publish to Multiple SQS Queues</a:t>
            </a:r>
          </a:p>
        </p:txBody>
      </p:sp>
      <p:sp>
        <p:nvSpPr>
          <p:cNvPr id="202" name="Google Shape;339;g2aa418787f7_0_29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203" name="Google Shape;340;g2aa418787f7_0_29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" name="Google Shape;341;g2aa418787f7_0_29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05" name="Google Shape;342;g2aa418787f7_0_29" descr="Google Shape;342;g2aa418787f7_0_29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880649" y="-13226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2333" y="1858004"/>
            <a:ext cx="10327334" cy="4262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NS and SQ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SNS and SQS</a:t>
            </a:r>
          </a:p>
        </p:txBody>
      </p:sp>
      <p:sp>
        <p:nvSpPr>
          <p:cNvPr id="209" name="Google Shape;339;g2aa418787f7_0_29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210" name="Google Shape;340;g2aa418787f7_0_29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Google Shape;341;g2aa418787f7_0_29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12" name="Google Shape;342;g2aa418787f7_0_29" descr="Google Shape;342;g2aa418787f7_0_29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880649" y="-13226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rcRect l="2501" t="26839" r="2501" b="2384"/>
          <a:stretch>
            <a:fillRect/>
          </a:stretch>
        </p:blipFill>
        <p:spPr>
          <a:xfrm>
            <a:off x="1060584" y="2139790"/>
            <a:ext cx="10841816" cy="3437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mazon Kinesis Data Strea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Amazon Kinesis Data Streams</a:t>
            </a:r>
          </a:p>
        </p:txBody>
      </p:sp>
      <p:sp>
        <p:nvSpPr>
          <p:cNvPr id="216" name="Google Shape;339;g2aa418787f7_0_29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217" name="Google Shape;340;g2aa418787f7_0_29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8" name="Google Shape;341;g2aa418787f7_0_29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19" name="Google Shape;342;g2aa418787f7_0_29" descr="Google Shape;342;g2aa418787f7_0_29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880649" y="-13226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9678" y="1817995"/>
            <a:ext cx="9303644" cy="45864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Amazon Kinesis Data Fireho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Amazon Kinesis Data Firehose</a:t>
            </a:r>
          </a:p>
        </p:txBody>
      </p:sp>
      <p:sp>
        <p:nvSpPr>
          <p:cNvPr id="223" name="Google Shape;339;g2aa418787f7_0_29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224" name="Google Shape;340;g2aa418787f7_0_29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5" name="Google Shape;341;g2aa418787f7_0_29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26" name="Google Shape;342;g2aa418787f7_0_29" descr="Google Shape;342;g2aa418787f7_0_29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880649" y="-13226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9741" y="1885441"/>
            <a:ext cx="8663517" cy="44345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mazon Step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Amazon Step Functions</a:t>
            </a:r>
          </a:p>
        </p:txBody>
      </p:sp>
      <p:sp>
        <p:nvSpPr>
          <p:cNvPr id="230" name="Coordinates microservices using visual workflows…"/>
          <p:cNvSpPr txBox="1"/>
          <p:nvPr>
            <p:ph type="body" sz="half" idx="1"/>
          </p:nvPr>
        </p:nvSpPr>
        <p:spPr>
          <a:xfrm>
            <a:off x="838200" y="1825625"/>
            <a:ext cx="5847643" cy="3398063"/>
          </a:xfrm>
          <a:prstGeom prst="rect">
            <a:avLst/>
          </a:prstGeom>
        </p:spPr>
        <p:txBody>
          <a:bodyPr/>
          <a:lstStyle/>
          <a:p>
            <a:pPr algn="just">
              <a:buSzPts val="2400"/>
              <a:defRPr sz="2400"/>
            </a:pPr>
            <a:r>
              <a:t>Coordinates microservices using visual workflows</a:t>
            </a:r>
          </a:p>
          <a:p>
            <a:pPr algn="just">
              <a:buSzPts val="2400"/>
              <a:defRPr sz="2400"/>
            </a:pPr>
            <a:r>
              <a:t>Permits you to step through the functions of your application</a:t>
            </a:r>
          </a:p>
          <a:p>
            <a:pPr algn="just">
              <a:buSzPts val="2400"/>
              <a:defRPr sz="2400"/>
            </a:pPr>
            <a:r>
              <a:t>Automatically initiates and tracks each step</a:t>
            </a:r>
          </a:p>
          <a:p>
            <a:pPr algn="just">
              <a:buSzPts val="2400"/>
              <a:defRPr sz="2400"/>
            </a:pPr>
            <a:r>
              <a:t>Provides simple error catching and logging if a step fails</a:t>
            </a:r>
          </a:p>
        </p:txBody>
      </p:sp>
      <p:sp>
        <p:nvSpPr>
          <p:cNvPr id="231" name="Google Shape;339;g2aa418787f7_0_29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232" name="Google Shape;340;g2aa418787f7_0_29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" name="Google Shape;341;g2aa418787f7_0_29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34" name="Google Shape;342;g2aa418787f7_0_29" descr="Google Shape;342;g2aa418787f7_0_29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880649" y="-13226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2169" y="1885699"/>
            <a:ext cx="3277915" cy="3277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mazon Step Functions - Sample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 sz="4000"/>
            </a:lvl1pPr>
          </a:lstStyle>
          <a:p>
            <a:pPr/>
            <a:r>
              <a:t>Amazon Step Functions - Sample Architecture</a:t>
            </a:r>
          </a:p>
        </p:txBody>
      </p:sp>
      <p:sp>
        <p:nvSpPr>
          <p:cNvPr id="238" name="Step Functions supports the following state types: Task, Choice, Fail or Succeed, Pass, Wait, Parallel and Map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just">
              <a:buSzPts val="2400"/>
              <a:defRPr sz="2400"/>
            </a:lvl1pPr>
          </a:lstStyle>
          <a:p>
            <a:pPr/>
            <a:r>
              <a:t>Step Functions supports the following state types: Task, Choice, Fail or Succeed, Pass, Wait, Parallel and Map</a:t>
            </a:r>
          </a:p>
        </p:txBody>
      </p:sp>
      <p:sp>
        <p:nvSpPr>
          <p:cNvPr id="239" name="Google Shape;339;g2aa418787f7_0_29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240" name="Google Shape;340;g2aa418787f7_0_29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" name="Google Shape;341;g2aa418787f7_0_29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42" name="Google Shape;342;g2aa418787f7_0_29" descr="Google Shape;342;g2aa418787f7_0_29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880649" y="-13226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48872" y="2739929"/>
            <a:ext cx="6294256" cy="3837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</a:p>
        </p:txBody>
      </p:sp>
      <p:sp>
        <p:nvSpPr>
          <p:cNvPr id="246" name="Google Shape;90;p1"/>
          <p:cNvSpPr txBox="1"/>
          <p:nvPr>
            <p:ph type="ctrTitle"/>
          </p:nvPr>
        </p:nvSpPr>
        <p:spPr>
          <a:xfrm>
            <a:off x="2526853" y="2683466"/>
            <a:ext cx="7927652" cy="1491068"/>
          </a:xfrm>
          <a:prstGeom prst="rect">
            <a:avLst/>
          </a:prstGeom>
        </p:spPr>
        <p:txBody>
          <a:bodyPr/>
          <a:lstStyle>
            <a:lvl1pPr defTabSz="640079">
              <a:defRPr b="1" sz="5040">
                <a:solidFill>
                  <a:srgbClr val="1C4587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THANKS FOR LISTENING</a:t>
            </a:r>
          </a:p>
        </p:txBody>
      </p:sp>
      <p:sp>
        <p:nvSpPr>
          <p:cNvPr id="247" name="Google Shape;91;p1"/>
          <p:cNvSpPr/>
          <p:nvPr/>
        </p:nvSpPr>
        <p:spPr>
          <a:xfrm rot="5400000">
            <a:off x="759866" y="346832"/>
            <a:ext cx="146401" cy="7041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" name="Google Shape;92;p1"/>
          <p:cNvSpPr/>
          <p:nvPr/>
        </p:nvSpPr>
        <p:spPr>
          <a:xfrm>
            <a:off x="371475" y="620656"/>
            <a:ext cx="992980" cy="151333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" name="Google Shape;93;p1"/>
          <p:cNvSpPr/>
          <p:nvPr/>
        </p:nvSpPr>
        <p:spPr>
          <a:xfrm>
            <a:off x="0" y="0"/>
            <a:ext cx="770886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63500" dist="19050" dir="5400000">
              <a:srgbClr val="00FF00">
                <a:alpha val="49411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0" name="Google Shape;94;p1"/>
          <p:cNvSpPr/>
          <p:nvPr/>
        </p:nvSpPr>
        <p:spPr>
          <a:xfrm>
            <a:off x="780121" y="4439375"/>
            <a:ext cx="11421116" cy="2418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2FACD"/>
          </a:solidFill>
          <a:ln w="25400">
            <a:solidFill>
              <a:srgbClr val="B2FACD"/>
            </a:solidFill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1" name="Google Shape;95;p1" descr="Google Shape;95;p1"/>
          <p:cNvPicPr>
            <a:picLocks noChangeAspect="1"/>
          </p:cNvPicPr>
          <p:nvPr/>
        </p:nvPicPr>
        <p:blipFill>
          <a:blip r:embed="rId2">
            <a:extLst/>
          </a:blip>
          <a:srcRect l="0" t="9089" r="18178" b="0"/>
          <a:stretch>
            <a:fillRect/>
          </a:stretch>
        </p:blipFill>
        <p:spPr>
          <a:xfrm>
            <a:off x="10728249" y="62975"/>
            <a:ext cx="1311351" cy="1233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dvantages of Server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Advantages of Serverless</a:t>
            </a:r>
          </a:p>
        </p:txBody>
      </p:sp>
      <p:sp>
        <p:nvSpPr>
          <p:cNvPr id="131" name="No infrastructure to provision or man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buSzPts val="2000"/>
              <a:defRPr sz="2000"/>
            </a:pPr>
            <a:r>
              <a:t>No infrastructure to provision or manage</a:t>
            </a:r>
          </a:p>
          <a:p>
            <a:pPr algn="just">
              <a:buSzPts val="2000"/>
              <a:defRPr sz="2000"/>
            </a:pPr>
            <a:r>
              <a:t>Scales automatically by unit of consumption</a:t>
            </a:r>
          </a:p>
          <a:p>
            <a:pPr algn="just">
              <a:buSzPts val="2000"/>
              <a:defRPr sz="2000"/>
            </a:pPr>
            <a:r>
              <a:t>Consumption-based pricing</a:t>
            </a:r>
          </a:p>
          <a:p>
            <a:pPr algn="just">
              <a:buSzPts val="2000"/>
              <a:defRPr sz="2000"/>
            </a:pPr>
            <a:r>
              <a:t>Built-in security, highly available compute</a:t>
            </a:r>
          </a:p>
        </p:txBody>
      </p:sp>
      <p:sp>
        <p:nvSpPr>
          <p:cNvPr id="132" name="Google Shape;339;g2aa418787f7_0_29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133" name="Google Shape;340;g2aa418787f7_0_29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4" name="Google Shape;341;g2aa418787f7_0_29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35" name="Google Shape;342;g2aa418787f7_0_29" descr="Google Shape;342;g2aa418787f7_0_29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880649" y="-13226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Overall.png" descr="Overal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64932" y="3603509"/>
            <a:ext cx="6833136" cy="2987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WS Serverless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AWS Serverless Services</a:t>
            </a:r>
          </a:p>
        </p:txBody>
      </p:sp>
      <p:sp>
        <p:nvSpPr>
          <p:cNvPr id="139" name="Google Shape;101;g2aa37ea10a6_0_6"/>
          <p:cNvSpPr/>
          <p:nvPr/>
        </p:nvSpPr>
        <p:spPr>
          <a:xfrm>
            <a:off x="-1" y="89657"/>
            <a:ext cx="75602" cy="861302"/>
          </a:xfrm>
          <a:prstGeom prst="rect">
            <a:avLst/>
          </a:prstGeom>
          <a:solidFill>
            <a:srgbClr val="0EC0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A4C74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" name="Google Shape;104;g2aa37ea10a6_0_6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41" name="Google Shape;105;g2aa37ea10a6_0_6" descr="Google Shape;105;g2aa37ea10a6_0_6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669224" y="23524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rcRect l="0" t="14603" r="2107" b="0"/>
          <a:stretch>
            <a:fillRect/>
          </a:stretch>
        </p:blipFill>
        <p:spPr>
          <a:xfrm>
            <a:off x="1388115" y="1965320"/>
            <a:ext cx="9415701" cy="4246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mazon API Gatew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Amazon API Gateway</a:t>
            </a:r>
          </a:p>
        </p:txBody>
      </p:sp>
      <p:sp>
        <p:nvSpPr>
          <p:cNvPr id="145" name="Create an entry point for your application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ts val="2000"/>
              <a:defRPr sz="2000"/>
            </a:pPr>
            <a:r>
              <a:t>Create an entry point for your applications.</a:t>
            </a:r>
          </a:p>
          <a:p>
            <a:pPr>
              <a:buSzPts val="2000"/>
              <a:defRPr sz="2000"/>
            </a:pPr>
            <a:r>
              <a:t>Process thousands of concurrent API calls.</a:t>
            </a:r>
          </a:p>
          <a:p>
            <a:pPr>
              <a:buSzPts val="2000"/>
              <a:defRPr sz="2000"/>
            </a:pPr>
            <a:r>
              <a:t>Choose internet-facing or internal only.</a:t>
            </a:r>
          </a:p>
        </p:txBody>
      </p:sp>
      <p:sp>
        <p:nvSpPr>
          <p:cNvPr id="146" name="Google Shape;123;g2aa37ea10a6_0_121"/>
          <p:cNvSpPr/>
          <p:nvPr/>
        </p:nvSpPr>
        <p:spPr>
          <a:xfrm>
            <a:off x="-1" y="89657"/>
            <a:ext cx="75602" cy="861302"/>
          </a:xfrm>
          <a:prstGeom prst="rect">
            <a:avLst/>
          </a:prstGeom>
          <a:solidFill>
            <a:srgbClr val="0EC0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A4C74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7" name="Google Shape;128;g2aa37ea10a6_0_121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48" name="Google Shape;129;g2aa37ea10a6_0_121" descr="Google Shape;129;g2aa37ea10a6_0_121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669224" y="23524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6643" y="3099655"/>
            <a:ext cx="8138714" cy="35865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mazon API Gateway -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Amazon API Gateway - Features</a:t>
            </a:r>
          </a:p>
        </p:txBody>
      </p:sp>
      <p:sp>
        <p:nvSpPr>
          <p:cNvPr id="152" name="Creates a unified API frontend for multiple microservic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>
              <a:buSzPts val="2400"/>
              <a:defRPr sz="2400"/>
            </a:pPr>
            <a:r>
              <a:t>Creates a unified API frontend for multiple microservices.</a:t>
            </a:r>
          </a:p>
          <a:p>
            <a:pPr algn="just">
              <a:buSzPts val="2400"/>
              <a:defRPr sz="2400"/>
            </a:pPr>
            <a:r>
              <a:t>Provides distributed denial-of-service (DDoS) protection and throttling for your backend.</a:t>
            </a:r>
          </a:p>
          <a:p>
            <a:pPr algn="just">
              <a:buSzPts val="2400"/>
              <a:defRPr sz="2400"/>
            </a:pPr>
            <a:r>
              <a:t>Authenticates and authorizes requests to a backend</a:t>
            </a:r>
          </a:p>
          <a:p>
            <a:pPr algn="just">
              <a:buSzPts val="2400"/>
              <a:defRPr sz="2400"/>
            </a:pPr>
            <a:r>
              <a:t>Throttles, meters, and monetizes API usage by third-party developers.</a:t>
            </a:r>
          </a:p>
        </p:txBody>
      </p:sp>
      <p:sp>
        <p:nvSpPr>
          <p:cNvPr id="153" name="Google Shape;123;g2aa37ea10a6_0_121"/>
          <p:cNvSpPr/>
          <p:nvPr/>
        </p:nvSpPr>
        <p:spPr>
          <a:xfrm>
            <a:off x="-1" y="89657"/>
            <a:ext cx="75602" cy="861302"/>
          </a:xfrm>
          <a:prstGeom prst="rect">
            <a:avLst/>
          </a:prstGeom>
          <a:solidFill>
            <a:srgbClr val="0EC07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A4C74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" name="Google Shape;128;g2aa37ea10a6_0_121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55" name="Google Shape;129;g2aa37ea10a6_0_121" descr="Google Shape;129;g2aa37ea10a6_0_121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669224" y="23524"/>
            <a:ext cx="1311351" cy="1233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Amazon API Gateway -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Amazon API Gateway - Example</a:t>
            </a:r>
          </a:p>
        </p:txBody>
      </p:sp>
      <p:sp>
        <p:nvSpPr>
          <p:cNvPr id="158" name="Google Shape;144;g29fc5409f0b_0_34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159" name="Google Shape;145;g29fc5409f0b_0_34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Google Shape;146;g29fc5409f0b_0_34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61" name="Google Shape;147;g29fc5409f0b_0_34" descr="Google Shape;147;g29fc5409f0b_0_34"/>
          <p:cNvPicPr>
            <a:picLocks noChangeAspect="1"/>
          </p:cNvPicPr>
          <p:nvPr/>
        </p:nvPicPr>
        <p:blipFill>
          <a:blip r:embed="rId2">
            <a:extLst/>
          </a:blip>
          <a:srcRect l="0" t="9089" r="18178" b="0"/>
          <a:stretch>
            <a:fillRect/>
          </a:stretch>
        </p:blipFill>
        <p:spPr>
          <a:xfrm>
            <a:off x="10728249" y="62975"/>
            <a:ext cx="1311351" cy="123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25470" y="1848035"/>
            <a:ext cx="6912060" cy="4752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mazon SQ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Amazon SQS</a:t>
            </a:r>
          </a:p>
        </p:txBody>
      </p:sp>
      <p:sp>
        <p:nvSpPr>
          <p:cNvPr id="165" name="Fully managed message queueing service.…"/>
          <p:cNvSpPr txBox="1"/>
          <p:nvPr>
            <p:ph type="body" idx="1"/>
          </p:nvPr>
        </p:nvSpPr>
        <p:spPr>
          <a:xfrm>
            <a:off x="838200" y="1825625"/>
            <a:ext cx="9742242" cy="4515335"/>
          </a:xfrm>
          <a:prstGeom prst="rect">
            <a:avLst/>
          </a:prstGeom>
        </p:spPr>
        <p:txBody>
          <a:bodyPr/>
          <a:lstStyle/>
          <a:p>
            <a:pPr algn="just">
              <a:buSzPts val="2400"/>
              <a:defRPr sz="2400"/>
            </a:pPr>
            <a:r>
              <a:t>Fully managed message queueing service.</a:t>
            </a:r>
          </a:p>
          <a:p>
            <a:pPr algn="just">
              <a:buSzPts val="2400"/>
              <a:defRPr sz="2400"/>
            </a:pPr>
            <a:r>
              <a:t>Stores messages until they are processed and deleted.</a:t>
            </a:r>
          </a:p>
          <a:p>
            <a:pPr algn="just">
              <a:buSzPts val="2400"/>
              <a:defRPr sz="2400"/>
            </a:pPr>
            <a:r>
              <a:t>Acts as a buffer between senders and receivers.</a:t>
            </a:r>
          </a:p>
        </p:txBody>
      </p:sp>
      <p:sp>
        <p:nvSpPr>
          <p:cNvPr id="166" name="Google Shape;276;g2aa37ea10a6_0_137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67" name="Google Shape;277;g2aa37ea10a6_0_137" descr="Google Shape;277;g2aa37ea10a6_0_137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880649" y="-13226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rcRect l="955" t="13024" r="2312" b="1025"/>
          <a:stretch>
            <a:fillRect/>
          </a:stretch>
        </p:blipFill>
        <p:spPr>
          <a:xfrm>
            <a:off x="2517378" y="3390782"/>
            <a:ext cx="7157084" cy="3318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Amazon SQS - Loose Coupl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Amazon SQS - Loose Coupling</a:t>
            </a:r>
          </a:p>
        </p:txBody>
      </p:sp>
      <p:sp>
        <p:nvSpPr>
          <p:cNvPr id="171" name="Loosely couples application components.…"/>
          <p:cNvSpPr txBox="1"/>
          <p:nvPr>
            <p:ph type="body" sz="half" idx="1"/>
          </p:nvPr>
        </p:nvSpPr>
        <p:spPr>
          <a:xfrm>
            <a:off x="838200" y="1825625"/>
            <a:ext cx="5159658" cy="3587012"/>
          </a:xfrm>
          <a:prstGeom prst="rect">
            <a:avLst/>
          </a:prstGeom>
        </p:spPr>
        <p:txBody>
          <a:bodyPr/>
          <a:lstStyle/>
          <a:p>
            <a:pPr>
              <a:buSzPts val="2400"/>
              <a:defRPr sz="2400"/>
            </a:pPr>
            <a:r>
              <a:t>Loosely couples application components.</a:t>
            </a:r>
          </a:p>
          <a:p>
            <a:pPr>
              <a:buSzPts val="2400"/>
              <a:defRPr sz="2400"/>
            </a:pPr>
            <a:r>
              <a:t>Uses asynchronous processing.</a:t>
            </a:r>
          </a:p>
          <a:p>
            <a:pPr>
              <a:buSzPts val="2400"/>
              <a:defRPr sz="2400"/>
            </a:pPr>
            <a:r>
              <a:t>Creates tolerance for failed steps.</a:t>
            </a:r>
          </a:p>
          <a:p>
            <a:pPr>
              <a:buSzPts val="2400"/>
              <a:defRPr sz="2400"/>
            </a:pPr>
            <a:r>
              <a:t>Absorbs demand spikes.</a:t>
            </a:r>
          </a:p>
        </p:txBody>
      </p:sp>
      <p:sp>
        <p:nvSpPr>
          <p:cNvPr id="172" name="Google Shape;283;g29fc5409f0b_0_79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173" name="Google Shape;284;g29fc5409f0b_0_79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" name="Google Shape;285;g29fc5409f0b_0_79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75" name="Google Shape;286;g29fc5409f0b_0_79" descr="Google Shape;286;g29fc5409f0b_0_79"/>
          <p:cNvPicPr>
            <a:picLocks noChangeAspect="1"/>
          </p:cNvPicPr>
          <p:nvPr/>
        </p:nvPicPr>
        <p:blipFill>
          <a:blip r:embed="rId2">
            <a:extLst/>
          </a:blip>
          <a:srcRect l="0" t="9089" r="18178" b="0"/>
          <a:stretch>
            <a:fillRect/>
          </a:stretch>
        </p:blipFill>
        <p:spPr>
          <a:xfrm>
            <a:off x="10880649" y="-13225"/>
            <a:ext cx="1311351" cy="123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8708" y="1816611"/>
            <a:ext cx="5647538" cy="3224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mazon SQS - Queue 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/>
            </a:lvl1pPr>
          </a:lstStyle>
          <a:p>
            <a:pPr/>
            <a:r>
              <a:t>Amazon SQS - Queue Types</a:t>
            </a:r>
          </a:p>
        </p:txBody>
      </p:sp>
      <p:sp>
        <p:nvSpPr>
          <p:cNvPr id="179" name="Google Shape;314;g2aa37ea10a6_0_520"/>
          <p:cNvSpPr/>
          <p:nvPr/>
        </p:nvSpPr>
        <p:spPr>
          <a:xfrm>
            <a:off x="-6350" y="99715"/>
            <a:ext cx="12700" cy="257700"/>
          </a:xfrm>
          <a:prstGeom prst="rect">
            <a:avLst/>
          </a:prstGeom>
          <a:solidFill>
            <a:srgbClr val="F8F9F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1800"/>
            </a:pPr>
          </a:p>
        </p:txBody>
      </p:sp>
      <p:sp>
        <p:nvSpPr>
          <p:cNvPr id="180" name="Google Shape;315;g2aa37ea10a6_0_520"/>
          <p:cNvSpPr/>
          <p:nvPr/>
        </p:nvSpPr>
        <p:spPr>
          <a:xfrm>
            <a:off x="-1" y="0"/>
            <a:ext cx="771002" cy="6858000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Google Shape;316;g2aa37ea10a6_0_520"/>
          <p:cNvSpPr/>
          <p:nvPr/>
        </p:nvSpPr>
        <p:spPr>
          <a:xfrm>
            <a:off x="770999" y="6763774"/>
            <a:ext cx="11421002" cy="94201"/>
          </a:xfrm>
          <a:prstGeom prst="rect">
            <a:avLst/>
          </a:prstGeom>
          <a:solidFill>
            <a:srgbClr val="24E4B6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2" name="Google Shape;317;g2aa37ea10a6_0_520" descr="Google Shape;317;g2aa37ea10a6_0_520"/>
          <p:cNvPicPr>
            <a:picLocks noChangeAspect="1"/>
          </p:cNvPicPr>
          <p:nvPr/>
        </p:nvPicPr>
        <p:blipFill>
          <a:blip r:embed="rId2">
            <a:extLst/>
          </a:blip>
          <a:srcRect l="0" t="9090" r="18180" b="0"/>
          <a:stretch>
            <a:fillRect/>
          </a:stretch>
        </p:blipFill>
        <p:spPr>
          <a:xfrm>
            <a:off x="10880649" y="-13226"/>
            <a:ext cx="1311351" cy="12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Görüntü" descr="Görüntü"/>
          <p:cNvPicPr>
            <a:picLocks noChangeAspect="1"/>
          </p:cNvPicPr>
          <p:nvPr/>
        </p:nvPicPr>
        <p:blipFill>
          <a:blip r:embed="rId3">
            <a:extLst/>
          </a:blip>
          <a:srcRect l="225" t="13312" r="225" b="1702"/>
          <a:stretch>
            <a:fillRect/>
          </a:stretch>
        </p:blipFill>
        <p:spPr>
          <a:xfrm>
            <a:off x="1065961" y="2273667"/>
            <a:ext cx="5414639" cy="31862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Görüntü" descr="Görüntü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69137" y="2492778"/>
            <a:ext cx="5414566" cy="2747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5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 Teması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eması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 Teması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eması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