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PT Sans Narrow"/>
      <p:regular r:id="rId23"/>
      <p:bold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8799A4C-0623-461E-9C5D-3281D615D499}">
  <a:tblStyle styleId="{18799A4C-0623-461E-9C5D-3281D615D49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TSansNarrow-bold.fntdata"/><Relationship Id="rId23" Type="http://schemas.openxmlformats.org/officeDocument/2006/relationships/font" Target="fonts/PTSansNarrow-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3dc950a2c8_0_13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Google Shape;139;g3dc950a2c8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Since our goal is to predict which users would rate anime high, we concentrated on Sensitivity as our accuracy metric. We even set our models to be more sensitive so more True Positives could be indentified.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dc950a2c8_0_6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Google Shape;149;g3dc950a2c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We trained the data with 4 models - Random Forest, K-Nearest Neighbor, Logistic Regression and 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3dc950a2c8_1_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Google Shape;157;g3dc950a2c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3dc950a2c8_0_7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Google Shape;165;g3dc950a2c8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3e5f9e2d36_1_1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Google Shape;176;g3e5f9e2d36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3e66be799d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Google Shape;187;g3e66be79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3e9dc80f64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Google Shape;193;g3e9dc80f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3dc950a2c8_0_9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Google Shape;70;g3dc950a2c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Our challenge was for us to find a real world problem that impacted us in some way and use a data driven solution to solve it. Since we both have children that love Anime, we chose to build models to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3dc950a2c8_0_8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Google Shape;79;g3dc950a2c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3dc950a2c8_0_9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Google Shape;87;g3dc950a2c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Initially we found three datasets on Kaggle. They all came from the same source, Myanimelist.net. We chose to use the My Anime List dataset because it was the largest by far.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3dc950a2c8_0_10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Google Shape;96;g3dc950a2c8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There were 3 versions of the dataset to use. Original, Cleaned and Filtered. So we could practice our data cleaning skills, we chose to use the original set. In this dataset, there were 64 million records. It was too large for our computers. Because of its large size, however, we felt confident we could sample it instead. We read in 2000 rows at a time and randomly picked 20 to use.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3dc950a2c8_0_10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Google Shape;105;g3dc950a2c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To begin with, we started eliminating columns. There were columns that were had redundant info such as 4 different ways to record the anime title. We removed the ID columns and any column that didn’t have any documentation.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3dc950a2c8_0_12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Google Shape;114;g3dc950a2c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After scaling for skewness and testing for NearZeroVariance, we ended up with 26 columns. 13 categorical and 13 continuous. The categorical variables had many levels, so we had to clean it some more.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3dc950a2c8_0_5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Google Shape;123;g3dc950a2c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We removed any My_scsore with a 0. For Rank, we removed 17 of the rows with missing data. We binned several others in ways that made sense and that made them usable.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dc950a2c8_0_6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Google Shape;129;g3dc950a2c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We then ran a Logistic Regression model using Stepwise AIC going both ways to finalize which features to use. </a:t>
            </a:r>
            <a:endParaRPr/>
          </a:p>
          <a:p>
            <a:pPr indent="0" lvl="0" marL="0" rtl="0">
              <a:spcBef>
                <a:spcPts val="0"/>
              </a:spcBef>
              <a:spcAft>
                <a:spcPts val="0"/>
              </a:spcAft>
              <a:buNone/>
            </a:pPr>
            <a:r>
              <a:t/>
            </a:r>
            <a:endParaRPr/>
          </a:p>
          <a:p>
            <a:pPr indent="0" lvl="0" marL="0" rtl="0">
              <a:spcBef>
                <a:spcPts val="0"/>
              </a:spcBef>
              <a:spcAft>
                <a:spcPts val="0"/>
              </a:spcAft>
              <a:buNone/>
            </a:pPr>
            <a:r>
              <a:rPr lang="en"/>
              <a:t>Output from StepAIC</a:t>
            </a:r>
            <a:endParaRPr/>
          </a:p>
          <a:p>
            <a:pPr indent="0" lvl="0" marL="0" rtl="0">
              <a:spcBef>
                <a:spcPts val="0"/>
              </a:spcBef>
              <a:spcAft>
                <a:spcPts val="0"/>
              </a:spcAft>
              <a:buNone/>
            </a:pPr>
            <a:r>
              <a:rPr lang="en"/>
              <a:t>".outcome"                          "anime_srcManga"                   </a:t>
            </a:r>
            <a:endParaRPr/>
          </a:p>
          <a:p>
            <a:pPr indent="0" lvl="0" marL="0" rtl="0">
              <a:spcBef>
                <a:spcPts val="0"/>
              </a:spcBef>
              <a:spcAft>
                <a:spcPts val="0"/>
              </a:spcAft>
              <a:buNone/>
            </a:pPr>
            <a:r>
              <a:rPr lang="en"/>
              <a:t>"anime_srcOther"                    "anime_lenmovie"                   </a:t>
            </a:r>
            <a:endParaRPr/>
          </a:p>
          <a:p>
            <a:pPr indent="0" lvl="0" marL="0" rtl="0">
              <a:spcBef>
                <a:spcPts val="0"/>
              </a:spcBef>
              <a:spcAft>
                <a:spcPts val="0"/>
              </a:spcAft>
              <a:buNone/>
            </a:pPr>
            <a:r>
              <a:rPr lang="en"/>
              <a:t>"rateR+"                            "score"                            </a:t>
            </a:r>
            <a:endParaRPr/>
          </a:p>
          <a:p>
            <a:pPr indent="0" lvl="0" marL="0" rtl="0">
              <a:spcBef>
                <a:spcPts val="0"/>
              </a:spcBef>
              <a:spcAft>
                <a:spcPts val="0"/>
              </a:spcAft>
              <a:buNone/>
            </a:pPr>
            <a:r>
              <a:rPr lang="en"/>
              <a:t>"scored_by"                         "rank"                             </a:t>
            </a:r>
            <a:endParaRPr/>
          </a:p>
          <a:p>
            <a:pPr indent="0" lvl="0" marL="0" rtl="0">
              <a:spcBef>
                <a:spcPts val="0"/>
              </a:spcBef>
              <a:spcAft>
                <a:spcPts val="0"/>
              </a:spcAft>
              <a:buNone/>
            </a:pPr>
            <a:r>
              <a:rPr lang="en"/>
              <a:t>"popularity"                        "favorites"                        </a:t>
            </a:r>
            <a:endParaRPr/>
          </a:p>
          <a:p>
            <a:pPr indent="0" lvl="0" marL="0" rtl="0">
              <a:spcBef>
                <a:spcPts val="0"/>
              </a:spcBef>
              <a:spcAft>
                <a:spcPts val="0"/>
              </a:spcAft>
              <a:buNone/>
            </a:pPr>
            <a:r>
              <a:rPr lang="en"/>
              <a:t>"user_watching"                     "user_completed"                   </a:t>
            </a:r>
            <a:endParaRPr/>
          </a:p>
          <a:p>
            <a:pPr indent="0" lvl="0" marL="0" rtl="0">
              <a:spcBef>
                <a:spcPts val="0"/>
              </a:spcBef>
              <a:spcAft>
                <a:spcPts val="0"/>
              </a:spcAft>
              <a:buNone/>
            </a:pPr>
            <a:r>
              <a:rPr lang="en"/>
              <a:t>"user_onhold"                       "user_dropped"                     </a:t>
            </a:r>
            <a:endParaRPr/>
          </a:p>
          <a:p>
            <a:pPr indent="0" lvl="0" marL="0" rtl="0">
              <a:spcBef>
                <a:spcPts val="0"/>
              </a:spcBef>
              <a:spcAft>
                <a:spcPts val="0"/>
              </a:spcAft>
              <a:buNone/>
            </a:pPr>
            <a:r>
              <a:rPr lang="en"/>
              <a:t>"user_plantowatch"                  "lst_online_yrBefore 2018"         </a:t>
            </a:r>
            <a:endParaRPr/>
          </a:p>
          <a:p>
            <a:pPr indent="0" lvl="0" marL="0" rtl="0">
              <a:spcBef>
                <a:spcPts val="0"/>
              </a:spcBef>
              <a:spcAft>
                <a:spcPts val="0"/>
              </a:spcAft>
              <a:buNone/>
            </a:pPr>
            <a:r>
              <a:rPr lang="en"/>
              <a:t>"lst_online_yrNot Reported or 1900" "join_yrLate"                      </a:t>
            </a:r>
            <a:endParaRPr/>
          </a:p>
          <a:p>
            <a:pPr indent="0" lvl="0" marL="0" rtl="0">
              <a:spcBef>
                <a:spcPts val="0"/>
              </a:spcBef>
              <a:spcAft>
                <a:spcPts val="0"/>
              </a:spcAft>
              <a:buNone/>
            </a:pPr>
            <a:r>
              <a:rPr lang="en"/>
              <a:t>"gnd_grpNon-Binary"                 "broadcastedSunday" </a:t>
            </a:r>
            <a:endParaRPr/>
          </a:p>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Anime Predictions</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Heather Garcia and Tyler Reed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Model Accuracy</a:t>
            </a:r>
            <a:endParaRPr/>
          </a:p>
        </p:txBody>
      </p:sp>
      <p:pic>
        <p:nvPicPr>
          <p:cNvPr id="142" name="Google Shape;142;p22"/>
          <p:cNvPicPr preferRelativeResize="0"/>
          <p:nvPr/>
        </p:nvPicPr>
        <p:blipFill>
          <a:blip r:embed="rId3">
            <a:alphaModFix/>
          </a:blip>
          <a:stretch>
            <a:fillRect/>
          </a:stretch>
        </p:blipFill>
        <p:spPr>
          <a:xfrm>
            <a:off x="311703" y="2332358"/>
            <a:ext cx="4970696" cy="2050263"/>
          </a:xfrm>
          <a:prstGeom prst="rect">
            <a:avLst/>
          </a:prstGeom>
          <a:noFill/>
          <a:ln>
            <a:noFill/>
          </a:ln>
        </p:spPr>
      </p:pic>
      <p:sp>
        <p:nvSpPr>
          <p:cNvPr id="143" name="Google Shape;143;p22"/>
          <p:cNvSpPr txBox="1"/>
          <p:nvPr/>
        </p:nvSpPr>
        <p:spPr>
          <a:xfrm>
            <a:off x="1327800" y="1526687"/>
            <a:ext cx="2938500" cy="43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accent1"/>
                </a:solidFill>
                <a:latin typeface="PT Sans Narrow"/>
                <a:ea typeface="PT Sans Narrow"/>
                <a:cs typeface="PT Sans Narrow"/>
                <a:sym typeface="PT Sans Narrow"/>
              </a:rPr>
              <a:t>Our Choice: Sensitivity</a:t>
            </a:r>
            <a:endParaRPr b="1" sz="2400">
              <a:solidFill>
                <a:schemeClr val="accent1"/>
              </a:solidFill>
              <a:latin typeface="PT Sans Narrow"/>
              <a:ea typeface="PT Sans Narrow"/>
              <a:cs typeface="PT Sans Narrow"/>
              <a:sym typeface="PT Sans Narrow"/>
            </a:endParaRPr>
          </a:p>
        </p:txBody>
      </p:sp>
      <p:pic>
        <p:nvPicPr>
          <p:cNvPr id="144" name="Google Shape;144;p22"/>
          <p:cNvPicPr preferRelativeResize="0"/>
          <p:nvPr/>
        </p:nvPicPr>
        <p:blipFill>
          <a:blip r:embed="rId4">
            <a:alphaModFix/>
          </a:blip>
          <a:stretch>
            <a:fillRect/>
          </a:stretch>
        </p:blipFill>
        <p:spPr>
          <a:xfrm>
            <a:off x="6189400" y="817350"/>
            <a:ext cx="2380200" cy="3364025"/>
          </a:xfrm>
          <a:prstGeom prst="rect">
            <a:avLst/>
          </a:prstGeom>
          <a:noFill/>
          <a:ln>
            <a:noFill/>
          </a:ln>
        </p:spPr>
      </p:pic>
      <p:sp>
        <p:nvSpPr>
          <p:cNvPr id="145" name="Google Shape;145;p22"/>
          <p:cNvSpPr txBox="1"/>
          <p:nvPr/>
        </p:nvSpPr>
        <p:spPr>
          <a:xfrm>
            <a:off x="6377638" y="385950"/>
            <a:ext cx="2003700" cy="43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PT Sans Narrow"/>
                <a:ea typeface="PT Sans Narrow"/>
                <a:cs typeface="PT Sans Narrow"/>
                <a:sym typeface="PT Sans Narrow"/>
              </a:rPr>
              <a:t>Sword Art Online</a:t>
            </a:r>
            <a:endParaRPr b="1">
              <a:solidFill>
                <a:schemeClr val="accent1"/>
              </a:solidFill>
              <a:latin typeface="PT Sans Narrow"/>
              <a:ea typeface="PT Sans Narrow"/>
              <a:cs typeface="PT Sans Narrow"/>
              <a:sym typeface="PT Sans Narrow"/>
            </a:endParaRPr>
          </a:p>
        </p:txBody>
      </p:sp>
      <p:sp>
        <p:nvSpPr>
          <p:cNvPr id="146" name="Google Shape;146;p22"/>
          <p:cNvSpPr txBox="1"/>
          <p:nvPr/>
        </p:nvSpPr>
        <p:spPr>
          <a:xfrm>
            <a:off x="6414850" y="4181375"/>
            <a:ext cx="19293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PT Sans Narrow"/>
                <a:ea typeface="PT Sans Narrow"/>
                <a:cs typeface="PT Sans Narrow"/>
                <a:sym typeface="PT Sans Narrow"/>
              </a:rPr>
              <a:t>Anime</a:t>
            </a:r>
            <a:endParaRPr b="1">
              <a:solidFill>
                <a:schemeClr val="accent1"/>
              </a:solidFill>
              <a:latin typeface="PT Sans Narrow"/>
              <a:ea typeface="PT Sans Narrow"/>
              <a:cs typeface="PT Sans Narrow"/>
              <a:sym typeface="PT Sans Narro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3"/>
          <p:cNvSpPr txBox="1"/>
          <p:nvPr>
            <p:ph idx="1" type="body"/>
          </p:nvPr>
        </p:nvSpPr>
        <p:spPr>
          <a:xfrm>
            <a:off x="311700" y="1065057"/>
            <a:ext cx="4260300" cy="3946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Random Forest</a:t>
            </a:r>
            <a:endParaRPr/>
          </a:p>
          <a:p>
            <a:pPr indent="-342900" lvl="0" marL="457200" rtl="0">
              <a:spcBef>
                <a:spcPts val="1600"/>
              </a:spcBef>
              <a:spcAft>
                <a:spcPts val="0"/>
              </a:spcAft>
              <a:buSzPts val="1800"/>
              <a:buChar char="●"/>
            </a:pPr>
            <a:r>
              <a:rPr lang="en"/>
              <a:t>Mtry = 14</a:t>
            </a:r>
            <a:endParaRPr/>
          </a:p>
          <a:p>
            <a:pPr indent="-342900" lvl="0" marL="457200" rtl="0">
              <a:spcBef>
                <a:spcPts val="0"/>
              </a:spcBef>
              <a:spcAft>
                <a:spcPts val="0"/>
              </a:spcAft>
              <a:buSzPts val="1800"/>
              <a:buChar char="●"/>
            </a:pPr>
            <a:r>
              <a:rPr lang="en"/>
              <a:t>Sensitivity = 71.78%</a:t>
            </a:r>
            <a:endParaRPr/>
          </a:p>
          <a:p>
            <a:pPr indent="-317500" lvl="1" marL="914400" rtl="0">
              <a:spcBef>
                <a:spcPts val="0"/>
              </a:spcBef>
              <a:spcAft>
                <a:spcPts val="0"/>
              </a:spcAft>
              <a:buSzPts val="1400"/>
              <a:buChar char="○"/>
            </a:pPr>
            <a:r>
              <a:rPr lang="en"/>
              <a:t>Also to note: 6, 71.32%</a:t>
            </a:r>
            <a:endParaRPr/>
          </a:p>
          <a:p>
            <a:pPr indent="0" lvl="0" marL="0" rtl="0">
              <a:spcBef>
                <a:spcPts val="1600"/>
              </a:spcBef>
              <a:spcAft>
                <a:spcPts val="0"/>
              </a:spcAft>
              <a:buNone/>
            </a:pPr>
            <a:r>
              <a:t/>
            </a:r>
            <a:endParaRPr/>
          </a:p>
          <a:p>
            <a:pPr indent="0" lvl="0" marL="0" rtl="0">
              <a:spcBef>
                <a:spcPts val="1600"/>
              </a:spcBef>
              <a:spcAft>
                <a:spcPts val="0"/>
              </a:spcAft>
              <a:buNone/>
            </a:pPr>
            <a:r>
              <a:rPr lang="en"/>
              <a:t>K-Nearest Neighbor </a:t>
            </a:r>
            <a:endParaRPr/>
          </a:p>
          <a:p>
            <a:pPr indent="-342900" lvl="0" marL="457200" rtl="0">
              <a:spcBef>
                <a:spcPts val="1600"/>
              </a:spcBef>
              <a:spcAft>
                <a:spcPts val="0"/>
              </a:spcAft>
              <a:buSzPts val="1800"/>
              <a:buChar char="●"/>
            </a:pPr>
            <a:r>
              <a:rPr lang="en"/>
              <a:t>K = 48</a:t>
            </a:r>
            <a:endParaRPr/>
          </a:p>
          <a:p>
            <a:pPr indent="-342900" lvl="0" marL="457200" rtl="0">
              <a:spcBef>
                <a:spcPts val="0"/>
              </a:spcBef>
              <a:spcAft>
                <a:spcPts val="0"/>
              </a:spcAft>
              <a:buSzPts val="1800"/>
              <a:buChar char="●"/>
            </a:pPr>
            <a:r>
              <a:rPr lang="en"/>
              <a:t>Sensitivity = 73.76%</a:t>
            </a:r>
            <a:endParaRPr/>
          </a:p>
          <a:p>
            <a:pPr indent="0" lvl="0" marL="0" rtl="0">
              <a:spcBef>
                <a:spcPts val="1600"/>
              </a:spcBef>
              <a:spcAft>
                <a:spcPts val="1600"/>
              </a:spcAft>
              <a:buNone/>
            </a:pPr>
            <a:r>
              <a:t/>
            </a:r>
            <a:endParaRPr/>
          </a:p>
        </p:txBody>
      </p:sp>
      <p:pic>
        <p:nvPicPr>
          <p:cNvPr id="152" name="Google Shape;152;p23"/>
          <p:cNvPicPr preferRelativeResize="0"/>
          <p:nvPr/>
        </p:nvPicPr>
        <p:blipFill>
          <a:blip r:embed="rId3">
            <a:alphaModFix/>
          </a:blip>
          <a:stretch>
            <a:fillRect/>
          </a:stretch>
        </p:blipFill>
        <p:spPr>
          <a:xfrm>
            <a:off x="5581775" y="3005499"/>
            <a:ext cx="3250525" cy="2006050"/>
          </a:xfrm>
          <a:prstGeom prst="rect">
            <a:avLst/>
          </a:prstGeom>
          <a:noFill/>
          <a:ln>
            <a:noFill/>
          </a:ln>
        </p:spPr>
      </p:pic>
      <p:pic>
        <p:nvPicPr>
          <p:cNvPr id="153" name="Google Shape;153;p23"/>
          <p:cNvPicPr preferRelativeResize="0"/>
          <p:nvPr/>
        </p:nvPicPr>
        <p:blipFill>
          <a:blip r:embed="rId4">
            <a:alphaModFix/>
          </a:blip>
          <a:stretch>
            <a:fillRect/>
          </a:stretch>
        </p:blipFill>
        <p:spPr>
          <a:xfrm>
            <a:off x="4956175" y="812575"/>
            <a:ext cx="3876126" cy="2392125"/>
          </a:xfrm>
          <a:prstGeom prst="rect">
            <a:avLst/>
          </a:prstGeom>
          <a:noFill/>
          <a:ln>
            <a:noFill/>
          </a:ln>
        </p:spPr>
      </p:pic>
      <p:sp>
        <p:nvSpPr>
          <p:cNvPr id="154" name="Google Shape;154;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Model Tuning, Training Results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4"/>
          <p:cNvSpPr txBox="1"/>
          <p:nvPr>
            <p:ph idx="1" type="body"/>
          </p:nvPr>
        </p:nvSpPr>
        <p:spPr>
          <a:xfrm>
            <a:off x="256825" y="1087226"/>
            <a:ext cx="4260300" cy="3946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Logistic Regression</a:t>
            </a:r>
            <a:endParaRPr/>
          </a:p>
          <a:p>
            <a:pPr indent="-342900" lvl="0" marL="457200" rtl="0">
              <a:spcBef>
                <a:spcPts val="1600"/>
              </a:spcBef>
              <a:spcAft>
                <a:spcPts val="0"/>
              </a:spcAft>
              <a:buSzPts val="1800"/>
              <a:buChar char="●"/>
            </a:pPr>
            <a:r>
              <a:rPr lang="en"/>
              <a:t>Sensitivity = 71%</a:t>
            </a:r>
            <a:endParaRPr sz="1800"/>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rPr lang="en"/>
              <a:t>LDA</a:t>
            </a:r>
            <a:endParaRPr/>
          </a:p>
          <a:p>
            <a:pPr indent="-342900" lvl="0" marL="457200" rtl="0">
              <a:spcBef>
                <a:spcPts val="1600"/>
              </a:spcBef>
              <a:spcAft>
                <a:spcPts val="0"/>
              </a:spcAft>
              <a:buSzPts val="1800"/>
              <a:buChar char="●"/>
            </a:pPr>
            <a:r>
              <a:rPr lang="en"/>
              <a:t>Sensitivity = 73.09%</a:t>
            </a:r>
            <a:endParaRPr/>
          </a:p>
        </p:txBody>
      </p:sp>
      <p:pic>
        <p:nvPicPr>
          <p:cNvPr id="160" name="Google Shape;160;p24"/>
          <p:cNvPicPr preferRelativeResize="0"/>
          <p:nvPr/>
        </p:nvPicPr>
        <p:blipFill>
          <a:blip r:embed="rId3">
            <a:alphaModFix/>
          </a:blip>
          <a:stretch>
            <a:fillRect/>
          </a:stretch>
        </p:blipFill>
        <p:spPr>
          <a:xfrm>
            <a:off x="5396450" y="2913300"/>
            <a:ext cx="3435850" cy="2120424"/>
          </a:xfrm>
          <a:prstGeom prst="rect">
            <a:avLst/>
          </a:prstGeom>
          <a:noFill/>
          <a:ln>
            <a:noFill/>
          </a:ln>
        </p:spPr>
      </p:pic>
      <p:pic>
        <p:nvPicPr>
          <p:cNvPr id="161" name="Google Shape;161;p24"/>
          <p:cNvPicPr preferRelativeResize="0"/>
          <p:nvPr/>
        </p:nvPicPr>
        <p:blipFill>
          <a:blip r:embed="rId4">
            <a:alphaModFix/>
          </a:blip>
          <a:stretch>
            <a:fillRect/>
          </a:stretch>
        </p:blipFill>
        <p:spPr>
          <a:xfrm>
            <a:off x="4687450" y="726475"/>
            <a:ext cx="4144851" cy="2402025"/>
          </a:xfrm>
          <a:prstGeom prst="rect">
            <a:avLst/>
          </a:prstGeom>
          <a:noFill/>
          <a:ln>
            <a:noFill/>
          </a:ln>
        </p:spPr>
      </p:pic>
      <p:sp>
        <p:nvSpPr>
          <p:cNvPr id="162" name="Google Shape;162;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Model Tuning, Training Results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311700" y="445025"/>
            <a:ext cx="8520600" cy="707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a:t>Accuracy forecasting</a:t>
            </a:r>
            <a:endParaRPr/>
          </a:p>
        </p:txBody>
      </p:sp>
      <p:sp>
        <p:nvSpPr>
          <p:cNvPr id="168" name="Google Shape;168;p25"/>
          <p:cNvSpPr txBox="1"/>
          <p:nvPr>
            <p:ph idx="1" type="body"/>
          </p:nvPr>
        </p:nvSpPr>
        <p:spPr>
          <a:xfrm>
            <a:off x="1313450" y="1266325"/>
            <a:ext cx="4144500" cy="598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Random Forest best model accuracy:           </a:t>
            </a:r>
            <a:endParaRPr/>
          </a:p>
          <a:p>
            <a:pPr indent="0" lvl="0" marL="0" rtl="0">
              <a:spcBef>
                <a:spcPts val="1600"/>
              </a:spcBef>
              <a:spcAft>
                <a:spcPts val="1600"/>
              </a:spcAft>
              <a:buNone/>
            </a:pPr>
            <a:r>
              <a:t/>
            </a:r>
            <a:endParaRPr/>
          </a:p>
        </p:txBody>
      </p:sp>
      <p:graphicFrame>
        <p:nvGraphicFramePr>
          <p:cNvPr id="169" name="Google Shape;169;p25"/>
          <p:cNvGraphicFramePr/>
          <p:nvPr/>
        </p:nvGraphicFramePr>
        <p:xfrm>
          <a:off x="5522725" y="1266325"/>
          <a:ext cx="3000000" cy="3000000"/>
        </p:xfrm>
        <a:graphic>
          <a:graphicData uri="http://schemas.openxmlformats.org/drawingml/2006/table">
            <a:tbl>
              <a:tblPr>
                <a:noFill/>
                <a:tableStyleId>{18799A4C-0623-461E-9C5D-3281D615D499}</a:tableStyleId>
              </a:tblPr>
              <a:tblGrid>
                <a:gridCol w="1151275"/>
                <a:gridCol w="718300"/>
                <a:gridCol w="639550"/>
              </a:tblGrid>
              <a:tr h="381000">
                <a:tc>
                  <a:txBody>
                    <a:bodyPr>
                      <a:noAutofit/>
                    </a:bodyPr>
                    <a:lstStyle/>
                    <a:p>
                      <a:pPr indent="0" lvl="0" marL="0" rtl="0">
                        <a:spcBef>
                          <a:spcPts val="0"/>
                        </a:spcBef>
                        <a:spcAft>
                          <a:spcPts val="0"/>
                        </a:spcAft>
                        <a:buNone/>
                      </a:pPr>
                      <a:r>
                        <a:rPr lang="en"/>
                        <a:t>Perdiction</a:t>
                      </a:r>
                      <a:endParaRPr/>
                    </a:p>
                  </a:txBody>
                  <a:tcPr marT="91425" marB="91425" marR="91425" marL="91425"/>
                </a:tc>
                <a:tc>
                  <a:txBody>
                    <a:bodyPr>
                      <a:noAutofit/>
                    </a:bodyPr>
                    <a:lstStyle/>
                    <a:p>
                      <a:pPr indent="0" lvl="0" marL="0" rtl="0">
                        <a:spcBef>
                          <a:spcPts val="0"/>
                        </a:spcBef>
                        <a:spcAft>
                          <a:spcPts val="0"/>
                        </a:spcAft>
                        <a:buNone/>
                      </a:pPr>
                      <a:r>
                        <a:rPr lang="en"/>
                        <a:t>High</a:t>
                      </a:r>
                      <a:endParaRPr/>
                    </a:p>
                  </a:txBody>
                  <a:tcPr marT="91425" marB="91425" marR="91425" marL="91425"/>
                </a:tc>
                <a:tc>
                  <a:txBody>
                    <a:bodyPr>
                      <a:noAutofit/>
                    </a:bodyPr>
                    <a:lstStyle/>
                    <a:p>
                      <a:pPr indent="0" lvl="0" marL="0" rtl="0">
                        <a:spcBef>
                          <a:spcPts val="0"/>
                        </a:spcBef>
                        <a:spcAft>
                          <a:spcPts val="0"/>
                        </a:spcAft>
                        <a:buNone/>
                      </a:pPr>
                      <a:r>
                        <a:rPr lang="en"/>
                        <a:t>Low</a:t>
                      </a:r>
                      <a:endParaRPr/>
                    </a:p>
                  </a:txBody>
                  <a:tcPr marT="91425" marB="91425" marR="91425" marL="91425"/>
                </a:tc>
              </a:tr>
              <a:tr h="381000">
                <a:tc>
                  <a:txBody>
                    <a:bodyPr>
                      <a:noAutofit/>
                    </a:bodyPr>
                    <a:lstStyle/>
                    <a:p>
                      <a:pPr indent="0" lvl="0" marL="0" rtl="0">
                        <a:spcBef>
                          <a:spcPts val="0"/>
                        </a:spcBef>
                        <a:spcAft>
                          <a:spcPts val="0"/>
                        </a:spcAft>
                        <a:buNone/>
                      </a:pPr>
                      <a:r>
                        <a:rPr lang="en"/>
                        <a:t>High</a:t>
                      </a:r>
                      <a:endParaRPr/>
                    </a:p>
                  </a:txBody>
                  <a:tcPr marT="91425" marB="91425" marR="91425" marL="91425"/>
                </a:tc>
                <a:tc>
                  <a:txBody>
                    <a:bodyPr>
                      <a:noAutofit/>
                    </a:bodyPr>
                    <a:lstStyle/>
                    <a:p>
                      <a:pPr indent="0" lvl="0" marL="0" rtl="0">
                        <a:spcBef>
                          <a:spcPts val="0"/>
                        </a:spcBef>
                        <a:spcAft>
                          <a:spcPts val="0"/>
                        </a:spcAft>
                        <a:buNone/>
                      </a:pPr>
                      <a:r>
                        <a:rPr lang="en"/>
                        <a:t>1558</a:t>
                      </a:r>
                      <a:endParaRPr/>
                    </a:p>
                  </a:txBody>
                  <a:tcPr marT="91425" marB="91425" marR="91425" marL="91425"/>
                </a:tc>
                <a:tc>
                  <a:txBody>
                    <a:bodyPr>
                      <a:noAutofit/>
                    </a:bodyPr>
                    <a:lstStyle/>
                    <a:p>
                      <a:pPr indent="0" lvl="0" marL="0" rtl="0">
                        <a:spcBef>
                          <a:spcPts val="0"/>
                        </a:spcBef>
                        <a:spcAft>
                          <a:spcPts val="0"/>
                        </a:spcAft>
                        <a:buNone/>
                      </a:pPr>
                      <a:r>
                        <a:rPr lang="en"/>
                        <a:t>747</a:t>
                      </a:r>
                      <a:endParaRPr/>
                    </a:p>
                  </a:txBody>
                  <a:tcPr marT="91425" marB="91425" marR="91425" marL="91425"/>
                </a:tc>
              </a:tr>
              <a:tr h="381000">
                <a:tc>
                  <a:txBody>
                    <a:bodyPr>
                      <a:noAutofit/>
                    </a:bodyPr>
                    <a:lstStyle/>
                    <a:p>
                      <a:pPr indent="0" lvl="0" marL="0" rtl="0">
                        <a:spcBef>
                          <a:spcPts val="0"/>
                        </a:spcBef>
                        <a:spcAft>
                          <a:spcPts val="0"/>
                        </a:spcAft>
                        <a:buNone/>
                      </a:pPr>
                      <a:r>
                        <a:rPr lang="en"/>
                        <a:t>Low</a:t>
                      </a:r>
                      <a:endParaRPr/>
                    </a:p>
                  </a:txBody>
                  <a:tcPr marT="91425" marB="91425" marR="91425" marL="91425"/>
                </a:tc>
                <a:tc>
                  <a:txBody>
                    <a:bodyPr>
                      <a:noAutofit/>
                    </a:bodyPr>
                    <a:lstStyle/>
                    <a:p>
                      <a:pPr indent="0" lvl="0" marL="0" rtl="0">
                        <a:spcBef>
                          <a:spcPts val="0"/>
                        </a:spcBef>
                        <a:spcAft>
                          <a:spcPts val="0"/>
                        </a:spcAft>
                        <a:buNone/>
                      </a:pPr>
                      <a:r>
                        <a:rPr lang="en"/>
                        <a:t>691</a:t>
                      </a:r>
                      <a:endParaRPr/>
                    </a:p>
                  </a:txBody>
                  <a:tcPr marT="91425" marB="91425" marR="91425" marL="91425"/>
                </a:tc>
                <a:tc>
                  <a:txBody>
                    <a:bodyPr>
                      <a:noAutofit/>
                    </a:bodyPr>
                    <a:lstStyle/>
                    <a:p>
                      <a:pPr indent="0" lvl="0" marL="0" rtl="0">
                        <a:spcBef>
                          <a:spcPts val="0"/>
                        </a:spcBef>
                        <a:spcAft>
                          <a:spcPts val="0"/>
                        </a:spcAft>
                        <a:buNone/>
                      </a:pPr>
                      <a:r>
                        <a:rPr lang="en"/>
                        <a:t>1337</a:t>
                      </a:r>
                      <a:endParaRPr/>
                    </a:p>
                  </a:txBody>
                  <a:tcPr marT="91425" marB="91425" marR="91425" marL="91425"/>
                </a:tc>
              </a:tr>
            </a:tbl>
          </a:graphicData>
        </a:graphic>
      </p:graphicFrame>
      <p:sp>
        <p:nvSpPr>
          <p:cNvPr id="170" name="Google Shape;170;p25"/>
          <p:cNvSpPr txBox="1"/>
          <p:nvPr>
            <p:ph idx="1" type="body"/>
          </p:nvPr>
        </p:nvSpPr>
        <p:spPr>
          <a:xfrm>
            <a:off x="791150" y="2935700"/>
            <a:ext cx="4666800" cy="598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K-Nearest Neighbor best model accuracy:           </a:t>
            </a:r>
            <a:endParaRPr/>
          </a:p>
          <a:p>
            <a:pPr indent="0" lvl="0" marL="0" rtl="0">
              <a:spcBef>
                <a:spcPts val="1600"/>
              </a:spcBef>
              <a:spcAft>
                <a:spcPts val="1600"/>
              </a:spcAft>
              <a:buNone/>
            </a:pPr>
            <a:r>
              <a:t/>
            </a:r>
            <a:endParaRPr/>
          </a:p>
        </p:txBody>
      </p:sp>
      <p:graphicFrame>
        <p:nvGraphicFramePr>
          <p:cNvPr id="171" name="Google Shape;171;p25"/>
          <p:cNvGraphicFramePr/>
          <p:nvPr/>
        </p:nvGraphicFramePr>
        <p:xfrm>
          <a:off x="5522725" y="2935700"/>
          <a:ext cx="3000000" cy="3000000"/>
        </p:xfrm>
        <a:graphic>
          <a:graphicData uri="http://schemas.openxmlformats.org/drawingml/2006/table">
            <a:tbl>
              <a:tblPr>
                <a:noFill/>
                <a:tableStyleId>{18799A4C-0623-461E-9C5D-3281D615D499}</a:tableStyleId>
              </a:tblPr>
              <a:tblGrid>
                <a:gridCol w="1151275"/>
                <a:gridCol w="718300"/>
                <a:gridCol w="639550"/>
              </a:tblGrid>
              <a:tr h="381000">
                <a:tc>
                  <a:txBody>
                    <a:bodyPr>
                      <a:noAutofit/>
                    </a:bodyPr>
                    <a:lstStyle/>
                    <a:p>
                      <a:pPr indent="0" lvl="0" marL="0" rtl="0">
                        <a:spcBef>
                          <a:spcPts val="0"/>
                        </a:spcBef>
                        <a:spcAft>
                          <a:spcPts val="0"/>
                        </a:spcAft>
                        <a:buNone/>
                      </a:pPr>
                      <a:r>
                        <a:rPr lang="en"/>
                        <a:t>Perdiction</a:t>
                      </a:r>
                      <a:endParaRPr/>
                    </a:p>
                  </a:txBody>
                  <a:tcPr marT="91425" marB="91425" marR="91425" marL="91425"/>
                </a:tc>
                <a:tc>
                  <a:txBody>
                    <a:bodyPr>
                      <a:noAutofit/>
                    </a:bodyPr>
                    <a:lstStyle/>
                    <a:p>
                      <a:pPr indent="0" lvl="0" marL="0" rtl="0">
                        <a:spcBef>
                          <a:spcPts val="0"/>
                        </a:spcBef>
                        <a:spcAft>
                          <a:spcPts val="0"/>
                        </a:spcAft>
                        <a:buNone/>
                      </a:pPr>
                      <a:r>
                        <a:rPr lang="en"/>
                        <a:t>High</a:t>
                      </a:r>
                      <a:endParaRPr/>
                    </a:p>
                  </a:txBody>
                  <a:tcPr marT="91425" marB="91425" marR="91425" marL="91425"/>
                </a:tc>
                <a:tc>
                  <a:txBody>
                    <a:bodyPr>
                      <a:noAutofit/>
                    </a:bodyPr>
                    <a:lstStyle/>
                    <a:p>
                      <a:pPr indent="0" lvl="0" marL="0" rtl="0">
                        <a:spcBef>
                          <a:spcPts val="0"/>
                        </a:spcBef>
                        <a:spcAft>
                          <a:spcPts val="0"/>
                        </a:spcAft>
                        <a:buNone/>
                      </a:pPr>
                      <a:r>
                        <a:rPr lang="en"/>
                        <a:t>Low</a:t>
                      </a:r>
                      <a:endParaRPr/>
                    </a:p>
                  </a:txBody>
                  <a:tcPr marT="91425" marB="91425" marR="91425" marL="91425"/>
                </a:tc>
              </a:tr>
              <a:tr h="381000">
                <a:tc>
                  <a:txBody>
                    <a:bodyPr>
                      <a:noAutofit/>
                    </a:bodyPr>
                    <a:lstStyle/>
                    <a:p>
                      <a:pPr indent="0" lvl="0" marL="0" rtl="0">
                        <a:spcBef>
                          <a:spcPts val="0"/>
                        </a:spcBef>
                        <a:spcAft>
                          <a:spcPts val="0"/>
                        </a:spcAft>
                        <a:buNone/>
                      </a:pPr>
                      <a:r>
                        <a:rPr lang="en"/>
                        <a:t>High</a:t>
                      </a:r>
                      <a:endParaRPr/>
                    </a:p>
                  </a:txBody>
                  <a:tcPr marT="91425" marB="91425" marR="91425" marL="91425"/>
                </a:tc>
                <a:tc>
                  <a:txBody>
                    <a:bodyPr>
                      <a:noAutofit/>
                    </a:bodyPr>
                    <a:lstStyle/>
                    <a:p>
                      <a:pPr indent="0" lvl="0" marL="0" rtl="0">
                        <a:spcBef>
                          <a:spcPts val="0"/>
                        </a:spcBef>
                        <a:spcAft>
                          <a:spcPts val="0"/>
                        </a:spcAft>
                        <a:buNone/>
                      </a:pPr>
                      <a:r>
                        <a:rPr lang="en"/>
                        <a:t>1626</a:t>
                      </a:r>
                      <a:endParaRPr/>
                    </a:p>
                  </a:txBody>
                  <a:tcPr marT="91425" marB="91425" marR="91425" marL="91425"/>
                </a:tc>
                <a:tc>
                  <a:txBody>
                    <a:bodyPr>
                      <a:noAutofit/>
                    </a:bodyPr>
                    <a:lstStyle/>
                    <a:p>
                      <a:pPr indent="0" lvl="0" marL="0" rtl="0">
                        <a:spcBef>
                          <a:spcPts val="0"/>
                        </a:spcBef>
                        <a:spcAft>
                          <a:spcPts val="0"/>
                        </a:spcAft>
                        <a:buNone/>
                      </a:pPr>
                      <a:r>
                        <a:rPr lang="en"/>
                        <a:t>941</a:t>
                      </a:r>
                      <a:endParaRPr/>
                    </a:p>
                  </a:txBody>
                  <a:tcPr marT="91425" marB="91425" marR="91425" marL="91425"/>
                </a:tc>
              </a:tr>
              <a:tr h="381000">
                <a:tc>
                  <a:txBody>
                    <a:bodyPr>
                      <a:noAutofit/>
                    </a:bodyPr>
                    <a:lstStyle/>
                    <a:p>
                      <a:pPr indent="0" lvl="0" marL="0" rtl="0">
                        <a:spcBef>
                          <a:spcPts val="0"/>
                        </a:spcBef>
                        <a:spcAft>
                          <a:spcPts val="0"/>
                        </a:spcAft>
                        <a:buNone/>
                      </a:pPr>
                      <a:r>
                        <a:rPr lang="en"/>
                        <a:t>Low</a:t>
                      </a:r>
                      <a:endParaRPr/>
                    </a:p>
                  </a:txBody>
                  <a:tcPr marT="91425" marB="91425" marR="91425" marL="91425"/>
                </a:tc>
                <a:tc>
                  <a:txBody>
                    <a:bodyPr>
                      <a:noAutofit/>
                    </a:bodyPr>
                    <a:lstStyle/>
                    <a:p>
                      <a:pPr indent="0" lvl="0" marL="0" rtl="0">
                        <a:spcBef>
                          <a:spcPts val="0"/>
                        </a:spcBef>
                        <a:spcAft>
                          <a:spcPts val="0"/>
                        </a:spcAft>
                        <a:buNone/>
                      </a:pPr>
                      <a:r>
                        <a:rPr lang="en"/>
                        <a:t>623</a:t>
                      </a:r>
                      <a:endParaRPr/>
                    </a:p>
                  </a:txBody>
                  <a:tcPr marT="91425" marB="91425" marR="91425" marL="91425"/>
                </a:tc>
                <a:tc>
                  <a:txBody>
                    <a:bodyPr>
                      <a:noAutofit/>
                    </a:bodyPr>
                    <a:lstStyle/>
                    <a:p>
                      <a:pPr indent="0" lvl="0" marL="0" rtl="0">
                        <a:spcBef>
                          <a:spcPts val="0"/>
                        </a:spcBef>
                        <a:spcAft>
                          <a:spcPts val="0"/>
                        </a:spcAft>
                        <a:buNone/>
                      </a:pPr>
                      <a:r>
                        <a:rPr lang="en"/>
                        <a:t>1143</a:t>
                      </a:r>
                      <a:endParaRPr/>
                    </a:p>
                  </a:txBody>
                  <a:tcPr marT="91425" marB="91425" marR="91425" marL="91425"/>
                </a:tc>
              </a:tr>
            </a:tbl>
          </a:graphicData>
        </a:graphic>
      </p:graphicFrame>
      <p:sp>
        <p:nvSpPr>
          <p:cNvPr id="172" name="Google Shape;172;p25"/>
          <p:cNvSpPr txBox="1"/>
          <p:nvPr>
            <p:ph idx="1" type="body"/>
          </p:nvPr>
        </p:nvSpPr>
        <p:spPr>
          <a:xfrm>
            <a:off x="855925" y="3533900"/>
            <a:ext cx="4666800" cy="59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72.3%          </a:t>
            </a:r>
            <a:endParaRPr/>
          </a:p>
          <a:p>
            <a:pPr indent="0" lvl="0" marL="0" rtl="0">
              <a:spcBef>
                <a:spcPts val="1600"/>
              </a:spcBef>
              <a:spcAft>
                <a:spcPts val="1600"/>
              </a:spcAft>
              <a:buNone/>
            </a:pPr>
            <a:r>
              <a:t/>
            </a:r>
            <a:endParaRPr/>
          </a:p>
        </p:txBody>
      </p:sp>
      <p:sp>
        <p:nvSpPr>
          <p:cNvPr id="173" name="Google Shape;173;p25"/>
          <p:cNvSpPr txBox="1"/>
          <p:nvPr>
            <p:ph idx="1" type="body"/>
          </p:nvPr>
        </p:nvSpPr>
        <p:spPr>
          <a:xfrm>
            <a:off x="855925" y="1864513"/>
            <a:ext cx="4666800" cy="598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69.28%</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311700" y="445025"/>
            <a:ext cx="8520600" cy="707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a:t>Accuracy forecasting continued</a:t>
            </a:r>
            <a:endParaRPr/>
          </a:p>
        </p:txBody>
      </p:sp>
      <p:sp>
        <p:nvSpPr>
          <p:cNvPr id="179" name="Google Shape;179;p26"/>
          <p:cNvSpPr txBox="1"/>
          <p:nvPr>
            <p:ph idx="1" type="body"/>
          </p:nvPr>
        </p:nvSpPr>
        <p:spPr>
          <a:xfrm>
            <a:off x="711250" y="1266325"/>
            <a:ext cx="4746600" cy="59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LDA best model accuracy:           </a:t>
            </a:r>
            <a:endParaRPr/>
          </a:p>
          <a:p>
            <a:pPr indent="0" lvl="0" marL="0" rtl="0" algn="r">
              <a:spcBef>
                <a:spcPts val="1600"/>
              </a:spcBef>
              <a:spcAft>
                <a:spcPts val="1600"/>
              </a:spcAft>
              <a:buNone/>
            </a:pPr>
            <a:r>
              <a:t/>
            </a:r>
            <a:endParaRPr/>
          </a:p>
        </p:txBody>
      </p:sp>
      <p:graphicFrame>
        <p:nvGraphicFramePr>
          <p:cNvPr id="180" name="Google Shape;180;p26"/>
          <p:cNvGraphicFramePr/>
          <p:nvPr/>
        </p:nvGraphicFramePr>
        <p:xfrm>
          <a:off x="5522725" y="1266325"/>
          <a:ext cx="3000000" cy="3000000"/>
        </p:xfrm>
        <a:graphic>
          <a:graphicData uri="http://schemas.openxmlformats.org/drawingml/2006/table">
            <a:tbl>
              <a:tblPr>
                <a:noFill/>
                <a:tableStyleId>{18799A4C-0623-461E-9C5D-3281D615D499}</a:tableStyleId>
              </a:tblPr>
              <a:tblGrid>
                <a:gridCol w="1151275"/>
                <a:gridCol w="718300"/>
                <a:gridCol w="639550"/>
              </a:tblGrid>
              <a:tr h="381000">
                <a:tc>
                  <a:txBody>
                    <a:bodyPr>
                      <a:noAutofit/>
                    </a:bodyPr>
                    <a:lstStyle/>
                    <a:p>
                      <a:pPr indent="0" lvl="0" marL="0" rtl="0">
                        <a:spcBef>
                          <a:spcPts val="0"/>
                        </a:spcBef>
                        <a:spcAft>
                          <a:spcPts val="0"/>
                        </a:spcAft>
                        <a:buNone/>
                      </a:pPr>
                      <a:r>
                        <a:rPr lang="en"/>
                        <a:t>Perdiction</a:t>
                      </a:r>
                      <a:endParaRPr/>
                    </a:p>
                  </a:txBody>
                  <a:tcPr marT="91425" marB="91425" marR="91425" marL="91425"/>
                </a:tc>
                <a:tc>
                  <a:txBody>
                    <a:bodyPr>
                      <a:noAutofit/>
                    </a:bodyPr>
                    <a:lstStyle/>
                    <a:p>
                      <a:pPr indent="0" lvl="0" marL="0" rtl="0">
                        <a:spcBef>
                          <a:spcPts val="0"/>
                        </a:spcBef>
                        <a:spcAft>
                          <a:spcPts val="0"/>
                        </a:spcAft>
                        <a:buNone/>
                      </a:pPr>
                      <a:r>
                        <a:rPr lang="en"/>
                        <a:t>High</a:t>
                      </a:r>
                      <a:endParaRPr/>
                    </a:p>
                  </a:txBody>
                  <a:tcPr marT="91425" marB="91425" marR="91425" marL="91425"/>
                </a:tc>
                <a:tc>
                  <a:txBody>
                    <a:bodyPr>
                      <a:noAutofit/>
                    </a:bodyPr>
                    <a:lstStyle/>
                    <a:p>
                      <a:pPr indent="0" lvl="0" marL="0" rtl="0">
                        <a:spcBef>
                          <a:spcPts val="0"/>
                        </a:spcBef>
                        <a:spcAft>
                          <a:spcPts val="0"/>
                        </a:spcAft>
                        <a:buNone/>
                      </a:pPr>
                      <a:r>
                        <a:rPr lang="en"/>
                        <a:t>Low</a:t>
                      </a:r>
                      <a:endParaRPr/>
                    </a:p>
                  </a:txBody>
                  <a:tcPr marT="91425" marB="91425" marR="91425" marL="91425"/>
                </a:tc>
              </a:tr>
              <a:tr h="381000">
                <a:tc>
                  <a:txBody>
                    <a:bodyPr>
                      <a:noAutofit/>
                    </a:bodyPr>
                    <a:lstStyle/>
                    <a:p>
                      <a:pPr indent="0" lvl="0" marL="0" rtl="0">
                        <a:spcBef>
                          <a:spcPts val="0"/>
                        </a:spcBef>
                        <a:spcAft>
                          <a:spcPts val="0"/>
                        </a:spcAft>
                        <a:buNone/>
                      </a:pPr>
                      <a:r>
                        <a:rPr lang="en"/>
                        <a:t>High</a:t>
                      </a:r>
                      <a:endParaRPr/>
                    </a:p>
                  </a:txBody>
                  <a:tcPr marT="91425" marB="91425" marR="91425" marL="91425"/>
                </a:tc>
                <a:tc>
                  <a:txBody>
                    <a:bodyPr>
                      <a:noAutofit/>
                    </a:bodyPr>
                    <a:lstStyle/>
                    <a:p>
                      <a:pPr indent="0" lvl="0" marL="0" rtl="0">
                        <a:spcBef>
                          <a:spcPts val="0"/>
                        </a:spcBef>
                        <a:spcAft>
                          <a:spcPts val="0"/>
                        </a:spcAft>
                        <a:buNone/>
                      </a:pPr>
                      <a:r>
                        <a:rPr lang="en"/>
                        <a:t>1607</a:t>
                      </a:r>
                      <a:endParaRPr/>
                    </a:p>
                  </a:txBody>
                  <a:tcPr marT="91425" marB="91425" marR="91425" marL="91425"/>
                </a:tc>
                <a:tc>
                  <a:txBody>
                    <a:bodyPr>
                      <a:noAutofit/>
                    </a:bodyPr>
                    <a:lstStyle/>
                    <a:p>
                      <a:pPr indent="0" lvl="0" marL="0" rtl="0">
                        <a:spcBef>
                          <a:spcPts val="0"/>
                        </a:spcBef>
                        <a:spcAft>
                          <a:spcPts val="0"/>
                        </a:spcAft>
                        <a:buNone/>
                      </a:pPr>
                      <a:r>
                        <a:rPr lang="en"/>
                        <a:t>846</a:t>
                      </a:r>
                      <a:endParaRPr/>
                    </a:p>
                  </a:txBody>
                  <a:tcPr marT="91425" marB="91425" marR="91425" marL="91425"/>
                </a:tc>
              </a:tr>
              <a:tr h="381000">
                <a:tc>
                  <a:txBody>
                    <a:bodyPr>
                      <a:noAutofit/>
                    </a:bodyPr>
                    <a:lstStyle/>
                    <a:p>
                      <a:pPr indent="0" lvl="0" marL="0" rtl="0">
                        <a:spcBef>
                          <a:spcPts val="0"/>
                        </a:spcBef>
                        <a:spcAft>
                          <a:spcPts val="0"/>
                        </a:spcAft>
                        <a:buNone/>
                      </a:pPr>
                      <a:r>
                        <a:rPr lang="en"/>
                        <a:t>Low</a:t>
                      </a:r>
                      <a:endParaRPr/>
                    </a:p>
                  </a:txBody>
                  <a:tcPr marT="91425" marB="91425" marR="91425" marL="91425"/>
                </a:tc>
                <a:tc>
                  <a:txBody>
                    <a:bodyPr>
                      <a:noAutofit/>
                    </a:bodyPr>
                    <a:lstStyle/>
                    <a:p>
                      <a:pPr indent="0" lvl="0" marL="0" rtl="0">
                        <a:spcBef>
                          <a:spcPts val="0"/>
                        </a:spcBef>
                        <a:spcAft>
                          <a:spcPts val="0"/>
                        </a:spcAft>
                        <a:buNone/>
                      </a:pPr>
                      <a:r>
                        <a:rPr lang="en"/>
                        <a:t>642</a:t>
                      </a:r>
                      <a:endParaRPr/>
                    </a:p>
                  </a:txBody>
                  <a:tcPr marT="91425" marB="91425" marR="91425" marL="91425"/>
                </a:tc>
                <a:tc>
                  <a:txBody>
                    <a:bodyPr>
                      <a:noAutofit/>
                    </a:bodyPr>
                    <a:lstStyle/>
                    <a:p>
                      <a:pPr indent="0" lvl="0" marL="0" rtl="0">
                        <a:spcBef>
                          <a:spcPts val="0"/>
                        </a:spcBef>
                        <a:spcAft>
                          <a:spcPts val="0"/>
                        </a:spcAft>
                        <a:buNone/>
                      </a:pPr>
                      <a:r>
                        <a:rPr lang="en"/>
                        <a:t>1238</a:t>
                      </a:r>
                      <a:endParaRPr/>
                    </a:p>
                  </a:txBody>
                  <a:tcPr marT="91425" marB="91425" marR="91425" marL="91425"/>
                </a:tc>
              </a:tr>
            </a:tbl>
          </a:graphicData>
        </a:graphic>
      </p:graphicFrame>
      <p:sp>
        <p:nvSpPr>
          <p:cNvPr id="181" name="Google Shape;181;p26"/>
          <p:cNvSpPr txBox="1"/>
          <p:nvPr>
            <p:ph idx="1" type="body"/>
          </p:nvPr>
        </p:nvSpPr>
        <p:spPr>
          <a:xfrm>
            <a:off x="791150" y="2935700"/>
            <a:ext cx="4666800" cy="59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Logistic Regression best model accuracy:           </a:t>
            </a:r>
            <a:endParaRPr/>
          </a:p>
          <a:p>
            <a:pPr indent="0" lvl="0" marL="0" rtl="0">
              <a:spcBef>
                <a:spcPts val="1600"/>
              </a:spcBef>
              <a:spcAft>
                <a:spcPts val="1600"/>
              </a:spcAft>
              <a:buNone/>
            </a:pPr>
            <a:r>
              <a:t/>
            </a:r>
            <a:endParaRPr/>
          </a:p>
        </p:txBody>
      </p:sp>
      <p:graphicFrame>
        <p:nvGraphicFramePr>
          <p:cNvPr id="182" name="Google Shape;182;p26"/>
          <p:cNvGraphicFramePr/>
          <p:nvPr/>
        </p:nvGraphicFramePr>
        <p:xfrm>
          <a:off x="5522725" y="2935700"/>
          <a:ext cx="3000000" cy="3000000"/>
        </p:xfrm>
        <a:graphic>
          <a:graphicData uri="http://schemas.openxmlformats.org/drawingml/2006/table">
            <a:tbl>
              <a:tblPr>
                <a:noFill/>
                <a:tableStyleId>{18799A4C-0623-461E-9C5D-3281D615D499}</a:tableStyleId>
              </a:tblPr>
              <a:tblGrid>
                <a:gridCol w="1151275"/>
                <a:gridCol w="718300"/>
                <a:gridCol w="639550"/>
              </a:tblGrid>
              <a:tr h="381000">
                <a:tc>
                  <a:txBody>
                    <a:bodyPr>
                      <a:noAutofit/>
                    </a:bodyPr>
                    <a:lstStyle/>
                    <a:p>
                      <a:pPr indent="0" lvl="0" marL="0" rtl="0">
                        <a:spcBef>
                          <a:spcPts val="0"/>
                        </a:spcBef>
                        <a:spcAft>
                          <a:spcPts val="0"/>
                        </a:spcAft>
                        <a:buNone/>
                      </a:pPr>
                      <a:r>
                        <a:rPr lang="en"/>
                        <a:t>Perdiction</a:t>
                      </a:r>
                      <a:endParaRPr/>
                    </a:p>
                  </a:txBody>
                  <a:tcPr marT="91425" marB="91425" marR="91425" marL="91425"/>
                </a:tc>
                <a:tc>
                  <a:txBody>
                    <a:bodyPr>
                      <a:noAutofit/>
                    </a:bodyPr>
                    <a:lstStyle/>
                    <a:p>
                      <a:pPr indent="0" lvl="0" marL="0" rtl="0">
                        <a:spcBef>
                          <a:spcPts val="0"/>
                        </a:spcBef>
                        <a:spcAft>
                          <a:spcPts val="0"/>
                        </a:spcAft>
                        <a:buNone/>
                      </a:pPr>
                      <a:r>
                        <a:rPr lang="en"/>
                        <a:t>High</a:t>
                      </a:r>
                      <a:endParaRPr/>
                    </a:p>
                  </a:txBody>
                  <a:tcPr marT="91425" marB="91425" marR="91425" marL="91425"/>
                </a:tc>
                <a:tc>
                  <a:txBody>
                    <a:bodyPr>
                      <a:noAutofit/>
                    </a:bodyPr>
                    <a:lstStyle/>
                    <a:p>
                      <a:pPr indent="0" lvl="0" marL="0" rtl="0">
                        <a:spcBef>
                          <a:spcPts val="0"/>
                        </a:spcBef>
                        <a:spcAft>
                          <a:spcPts val="0"/>
                        </a:spcAft>
                        <a:buNone/>
                      </a:pPr>
                      <a:r>
                        <a:rPr lang="en"/>
                        <a:t>Low</a:t>
                      </a:r>
                      <a:endParaRPr/>
                    </a:p>
                  </a:txBody>
                  <a:tcPr marT="91425" marB="91425" marR="91425" marL="91425"/>
                </a:tc>
              </a:tr>
              <a:tr h="381000">
                <a:tc>
                  <a:txBody>
                    <a:bodyPr>
                      <a:noAutofit/>
                    </a:bodyPr>
                    <a:lstStyle/>
                    <a:p>
                      <a:pPr indent="0" lvl="0" marL="0" rtl="0">
                        <a:spcBef>
                          <a:spcPts val="0"/>
                        </a:spcBef>
                        <a:spcAft>
                          <a:spcPts val="0"/>
                        </a:spcAft>
                        <a:buNone/>
                      </a:pPr>
                      <a:r>
                        <a:rPr lang="en"/>
                        <a:t>High</a:t>
                      </a:r>
                      <a:endParaRPr/>
                    </a:p>
                  </a:txBody>
                  <a:tcPr marT="91425" marB="91425" marR="91425" marL="91425"/>
                </a:tc>
                <a:tc>
                  <a:txBody>
                    <a:bodyPr>
                      <a:noAutofit/>
                    </a:bodyPr>
                    <a:lstStyle/>
                    <a:p>
                      <a:pPr indent="0" lvl="0" marL="0" rtl="0">
                        <a:spcBef>
                          <a:spcPts val="0"/>
                        </a:spcBef>
                        <a:spcAft>
                          <a:spcPts val="0"/>
                        </a:spcAft>
                        <a:buNone/>
                      </a:pPr>
                      <a:r>
                        <a:rPr lang="en"/>
                        <a:t>1544</a:t>
                      </a:r>
                      <a:endParaRPr/>
                    </a:p>
                  </a:txBody>
                  <a:tcPr marT="91425" marB="91425" marR="91425" marL="91425"/>
                </a:tc>
                <a:tc>
                  <a:txBody>
                    <a:bodyPr>
                      <a:noAutofit/>
                    </a:bodyPr>
                    <a:lstStyle/>
                    <a:p>
                      <a:pPr indent="0" lvl="0" marL="0" rtl="0">
                        <a:spcBef>
                          <a:spcPts val="0"/>
                        </a:spcBef>
                        <a:spcAft>
                          <a:spcPts val="0"/>
                        </a:spcAft>
                        <a:buNone/>
                      </a:pPr>
                      <a:r>
                        <a:rPr lang="en"/>
                        <a:t>761</a:t>
                      </a:r>
                      <a:endParaRPr/>
                    </a:p>
                  </a:txBody>
                  <a:tcPr marT="91425" marB="91425" marR="91425" marL="91425"/>
                </a:tc>
              </a:tr>
              <a:tr h="381000">
                <a:tc>
                  <a:txBody>
                    <a:bodyPr>
                      <a:noAutofit/>
                    </a:bodyPr>
                    <a:lstStyle/>
                    <a:p>
                      <a:pPr indent="0" lvl="0" marL="0" rtl="0">
                        <a:spcBef>
                          <a:spcPts val="0"/>
                        </a:spcBef>
                        <a:spcAft>
                          <a:spcPts val="0"/>
                        </a:spcAft>
                        <a:buNone/>
                      </a:pPr>
                      <a:r>
                        <a:rPr lang="en"/>
                        <a:t>Low</a:t>
                      </a:r>
                      <a:endParaRPr/>
                    </a:p>
                  </a:txBody>
                  <a:tcPr marT="91425" marB="91425" marR="91425" marL="91425"/>
                </a:tc>
                <a:tc>
                  <a:txBody>
                    <a:bodyPr>
                      <a:noAutofit/>
                    </a:bodyPr>
                    <a:lstStyle/>
                    <a:p>
                      <a:pPr indent="0" lvl="0" marL="0" rtl="0">
                        <a:spcBef>
                          <a:spcPts val="0"/>
                        </a:spcBef>
                        <a:spcAft>
                          <a:spcPts val="0"/>
                        </a:spcAft>
                        <a:buNone/>
                      </a:pPr>
                      <a:r>
                        <a:rPr lang="en"/>
                        <a:t>705</a:t>
                      </a:r>
                      <a:endParaRPr/>
                    </a:p>
                  </a:txBody>
                  <a:tcPr marT="91425" marB="91425" marR="91425" marL="91425"/>
                </a:tc>
                <a:tc>
                  <a:txBody>
                    <a:bodyPr>
                      <a:noAutofit/>
                    </a:bodyPr>
                    <a:lstStyle/>
                    <a:p>
                      <a:pPr indent="0" lvl="0" marL="0" rtl="0">
                        <a:spcBef>
                          <a:spcPts val="0"/>
                        </a:spcBef>
                        <a:spcAft>
                          <a:spcPts val="0"/>
                        </a:spcAft>
                        <a:buNone/>
                      </a:pPr>
                      <a:r>
                        <a:rPr lang="en"/>
                        <a:t>1323</a:t>
                      </a:r>
                      <a:endParaRPr/>
                    </a:p>
                  </a:txBody>
                  <a:tcPr marT="91425" marB="91425" marR="91425" marL="91425"/>
                </a:tc>
              </a:tr>
            </a:tbl>
          </a:graphicData>
        </a:graphic>
      </p:graphicFrame>
      <p:sp>
        <p:nvSpPr>
          <p:cNvPr id="183" name="Google Shape;183;p26"/>
          <p:cNvSpPr txBox="1"/>
          <p:nvPr>
            <p:ph idx="1" type="body"/>
          </p:nvPr>
        </p:nvSpPr>
        <p:spPr>
          <a:xfrm>
            <a:off x="855925" y="3533900"/>
            <a:ext cx="4666800" cy="59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68.65%          </a:t>
            </a:r>
            <a:endParaRPr/>
          </a:p>
          <a:p>
            <a:pPr indent="0" lvl="0" marL="0" rtl="0">
              <a:spcBef>
                <a:spcPts val="1600"/>
              </a:spcBef>
              <a:spcAft>
                <a:spcPts val="1600"/>
              </a:spcAft>
              <a:buNone/>
            </a:pPr>
            <a:r>
              <a:t/>
            </a:r>
            <a:endParaRPr/>
          </a:p>
        </p:txBody>
      </p:sp>
      <p:sp>
        <p:nvSpPr>
          <p:cNvPr id="184" name="Google Shape;184;p26"/>
          <p:cNvSpPr txBox="1"/>
          <p:nvPr>
            <p:ph idx="1" type="body"/>
          </p:nvPr>
        </p:nvSpPr>
        <p:spPr>
          <a:xfrm>
            <a:off x="855925" y="1864513"/>
            <a:ext cx="4666800" cy="598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71.45%</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Final Model Choice</a:t>
            </a:r>
            <a:endParaRPr/>
          </a:p>
        </p:txBody>
      </p:sp>
      <p:graphicFrame>
        <p:nvGraphicFramePr>
          <p:cNvPr id="190" name="Google Shape;190;p27"/>
          <p:cNvGraphicFramePr/>
          <p:nvPr/>
        </p:nvGraphicFramePr>
        <p:xfrm>
          <a:off x="311700" y="1541050"/>
          <a:ext cx="3000000" cy="3000000"/>
        </p:xfrm>
        <a:graphic>
          <a:graphicData uri="http://schemas.openxmlformats.org/drawingml/2006/table">
            <a:tbl>
              <a:tblPr>
                <a:noFill/>
                <a:tableStyleId>{18799A4C-0623-461E-9C5D-3281D615D499}</a:tableStyleId>
              </a:tblPr>
              <a:tblGrid>
                <a:gridCol w="3619500"/>
                <a:gridCol w="3619500"/>
              </a:tblGrid>
              <a:tr h="381000">
                <a:tc>
                  <a:txBody>
                    <a:bodyPr>
                      <a:noAutofit/>
                    </a:bodyPr>
                    <a:lstStyle/>
                    <a:p>
                      <a:pPr indent="0" lvl="0" marL="0" rtl="0">
                        <a:spcBef>
                          <a:spcPts val="0"/>
                        </a:spcBef>
                        <a:spcAft>
                          <a:spcPts val="0"/>
                        </a:spcAft>
                        <a:buNone/>
                      </a:pPr>
                      <a:r>
                        <a:rPr lang="en"/>
                        <a:t>Model</a:t>
                      </a:r>
                      <a:endParaRPr/>
                    </a:p>
                  </a:txBody>
                  <a:tcPr marT="91425" marB="91425" marR="91425" marL="91425"/>
                </a:tc>
                <a:tc>
                  <a:txBody>
                    <a:bodyPr>
                      <a:noAutofit/>
                    </a:bodyPr>
                    <a:lstStyle/>
                    <a:p>
                      <a:pPr indent="0" lvl="0" marL="0" rtl="0">
                        <a:spcBef>
                          <a:spcPts val="0"/>
                        </a:spcBef>
                        <a:spcAft>
                          <a:spcPts val="0"/>
                        </a:spcAft>
                        <a:buNone/>
                      </a:pPr>
                      <a:r>
                        <a:rPr lang="en"/>
                        <a:t>Predicted Accuracy</a:t>
                      </a:r>
                      <a:endParaRPr/>
                    </a:p>
                  </a:txBody>
                  <a:tcPr marT="91425" marB="91425" marR="91425" marL="91425"/>
                </a:tc>
              </a:tr>
              <a:tr h="381000">
                <a:tc>
                  <a:txBody>
                    <a:bodyPr>
                      <a:noAutofit/>
                    </a:bodyPr>
                    <a:lstStyle/>
                    <a:p>
                      <a:pPr indent="0" lvl="0" marL="0" rtl="0">
                        <a:spcBef>
                          <a:spcPts val="0"/>
                        </a:spcBef>
                        <a:spcAft>
                          <a:spcPts val="0"/>
                        </a:spcAft>
                        <a:buNone/>
                      </a:pPr>
                      <a:r>
                        <a:rPr lang="en"/>
                        <a:t>Random Forest</a:t>
                      </a:r>
                      <a:endParaRPr/>
                    </a:p>
                  </a:txBody>
                  <a:tcPr marT="91425" marB="91425" marR="91425" marL="91425"/>
                </a:tc>
                <a:tc>
                  <a:txBody>
                    <a:bodyPr>
                      <a:noAutofit/>
                    </a:bodyPr>
                    <a:lstStyle/>
                    <a:p>
                      <a:pPr indent="0" lvl="0" marL="0" rtl="0">
                        <a:spcBef>
                          <a:spcPts val="0"/>
                        </a:spcBef>
                        <a:spcAft>
                          <a:spcPts val="0"/>
                        </a:spcAft>
                        <a:buNone/>
                      </a:pPr>
                      <a:r>
                        <a:rPr lang="en"/>
                        <a:t>69.3</a:t>
                      </a:r>
                      <a:endParaRPr/>
                    </a:p>
                  </a:txBody>
                  <a:tcPr marT="91425" marB="91425" marR="91425" marL="91425"/>
                </a:tc>
              </a:tr>
              <a:tr h="381000">
                <a:tc>
                  <a:txBody>
                    <a:bodyPr>
                      <a:noAutofit/>
                    </a:bodyPr>
                    <a:lstStyle/>
                    <a:p>
                      <a:pPr indent="0" lvl="0" marL="0" rtl="0">
                        <a:spcBef>
                          <a:spcPts val="0"/>
                        </a:spcBef>
                        <a:spcAft>
                          <a:spcPts val="0"/>
                        </a:spcAft>
                        <a:buNone/>
                      </a:pPr>
                      <a:r>
                        <a:rPr lang="en"/>
                        <a:t>K-Nearest Neighbor</a:t>
                      </a:r>
                      <a:endParaRPr/>
                    </a:p>
                  </a:txBody>
                  <a:tcPr marT="91425" marB="91425" marR="91425" marL="91425"/>
                </a:tc>
                <a:tc>
                  <a:txBody>
                    <a:bodyPr>
                      <a:noAutofit/>
                    </a:bodyPr>
                    <a:lstStyle/>
                    <a:p>
                      <a:pPr indent="0" lvl="0" marL="0" rtl="0">
                        <a:spcBef>
                          <a:spcPts val="0"/>
                        </a:spcBef>
                        <a:spcAft>
                          <a:spcPts val="0"/>
                        </a:spcAft>
                        <a:buNone/>
                      </a:pPr>
                      <a:r>
                        <a:rPr lang="en"/>
                        <a:t>72.3</a:t>
                      </a:r>
                      <a:endParaRPr/>
                    </a:p>
                  </a:txBody>
                  <a:tcPr marT="91425" marB="91425" marR="91425" marL="91425"/>
                </a:tc>
              </a:tr>
              <a:tr h="381000">
                <a:tc>
                  <a:txBody>
                    <a:bodyPr>
                      <a:noAutofit/>
                    </a:bodyPr>
                    <a:lstStyle/>
                    <a:p>
                      <a:pPr indent="0" lvl="0" marL="0" rtl="0">
                        <a:spcBef>
                          <a:spcPts val="0"/>
                        </a:spcBef>
                        <a:spcAft>
                          <a:spcPts val="0"/>
                        </a:spcAft>
                        <a:buNone/>
                      </a:pPr>
                      <a:r>
                        <a:rPr lang="en"/>
                        <a:t>LDA</a:t>
                      </a:r>
                      <a:endParaRPr/>
                    </a:p>
                  </a:txBody>
                  <a:tcPr marT="91425" marB="91425" marR="91425" marL="91425"/>
                </a:tc>
                <a:tc>
                  <a:txBody>
                    <a:bodyPr>
                      <a:noAutofit/>
                    </a:bodyPr>
                    <a:lstStyle/>
                    <a:p>
                      <a:pPr indent="0" lvl="0" marL="0" rtl="0">
                        <a:spcBef>
                          <a:spcPts val="0"/>
                        </a:spcBef>
                        <a:spcAft>
                          <a:spcPts val="0"/>
                        </a:spcAft>
                        <a:buNone/>
                      </a:pPr>
                      <a:r>
                        <a:rPr lang="en"/>
                        <a:t>71.5</a:t>
                      </a:r>
                      <a:endParaRPr/>
                    </a:p>
                  </a:txBody>
                  <a:tcPr marT="91425" marB="91425" marR="91425" marL="91425"/>
                </a:tc>
              </a:tr>
              <a:tr h="381000">
                <a:tc>
                  <a:txBody>
                    <a:bodyPr>
                      <a:noAutofit/>
                    </a:bodyPr>
                    <a:lstStyle/>
                    <a:p>
                      <a:pPr indent="0" lvl="0" marL="0" rtl="0">
                        <a:spcBef>
                          <a:spcPts val="0"/>
                        </a:spcBef>
                        <a:spcAft>
                          <a:spcPts val="0"/>
                        </a:spcAft>
                        <a:buNone/>
                      </a:pPr>
                      <a:r>
                        <a:rPr lang="en"/>
                        <a:t>Logistic Regression</a:t>
                      </a:r>
                      <a:endParaRPr/>
                    </a:p>
                  </a:txBody>
                  <a:tcPr marT="91425" marB="91425" marR="91425" marL="91425"/>
                </a:tc>
                <a:tc>
                  <a:txBody>
                    <a:bodyPr>
                      <a:noAutofit/>
                    </a:bodyPr>
                    <a:lstStyle/>
                    <a:p>
                      <a:pPr indent="0" lvl="0" marL="0" rtl="0">
                        <a:spcBef>
                          <a:spcPts val="0"/>
                        </a:spcBef>
                        <a:spcAft>
                          <a:spcPts val="0"/>
                        </a:spcAft>
                        <a:buNone/>
                      </a:pPr>
                      <a:r>
                        <a:rPr lang="en"/>
                        <a:t>68.7</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Takeaways</a:t>
            </a:r>
            <a:endParaRPr/>
          </a:p>
        </p:txBody>
      </p:sp>
      <p:sp>
        <p:nvSpPr>
          <p:cNvPr id="196" name="Google Shape;196;p28"/>
          <p:cNvSpPr txBox="1"/>
          <p:nvPr>
            <p:ph idx="1" type="body"/>
          </p:nvPr>
        </p:nvSpPr>
        <p:spPr>
          <a:xfrm>
            <a:off x="311700" y="1266325"/>
            <a:ext cx="8520600" cy="1605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Used more than just the user info to predict ratings</a:t>
            </a:r>
            <a:endParaRPr/>
          </a:p>
          <a:p>
            <a:pPr indent="0" lvl="0" marL="0" rtl="0">
              <a:spcBef>
                <a:spcPts val="1600"/>
              </a:spcBef>
              <a:spcAft>
                <a:spcPts val="0"/>
              </a:spcAft>
              <a:buNone/>
            </a:pPr>
            <a:r>
              <a:rPr lang="en"/>
              <a:t>When using such a large dataset, it's better to take a sample.</a:t>
            </a:r>
            <a:endParaRPr/>
          </a:p>
          <a:p>
            <a:pPr indent="0" lvl="0" marL="0" rtl="0">
              <a:spcBef>
                <a:spcPts val="1600"/>
              </a:spcBef>
              <a:spcAft>
                <a:spcPts val="0"/>
              </a:spcAft>
              <a:buNone/>
            </a:pPr>
            <a:r>
              <a:rPr lang="en"/>
              <a:t>Data cleaning is essential and will probably take most of your time and effort.</a:t>
            </a:r>
            <a:endParaRPr/>
          </a:p>
          <a:p>
            <a:pPr indent="0" lvl="0" marL="0" rtl="0">
              <a:spcBef>
                <a:spcPts val="1600"/>
              </a:spcBef>
              <a:spcAft>
                <a:spcPts val="1600"/>
              </a:spcAft>
              <a:buNone/>
            </a:pPr>
            <a:r>
              <a:t/>
            </a:r>
            <a:endParaRPr/>
          </a:p>
        </p:txBody>
      </p:sp>
      <p:pic>
        <p:nvPicPr>
          <p:cNvPr id="197" name="Google Shape;197;p28"/>
          <p:cNvPicPr preferRelativeResize="0"/>
          <p:nvPr/>
        </p:nvPicPr>
        <p:blipFill>
          <a:blip r:embed="rId3">
            <a:alphaModFix/>
          </a:blip>
          <a:stretch>
            <a:fillRect/>
          </a:stretch>
        </p:blipFill>
        <p:spPr>
          <a:xfrm>
            <a:off x="1293038" y="2985225"/>
            <a:ext cx="6557918" cy="1967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Challenge</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Find a real-world problem that impacts you and use data driven methodologies to find a solution to the problem. </a:t>
            </a:r>
            <a:endParaRPr/>
          </a:p>
          <a:p>
            <a:pPr indent="0" lvl="0" marL="0">
              <a:spcBef>
                <a:spcPts val="1600"/>
              </a:spcBef>
              <a:spcAft>
                <a:spcPts val="0"/>
              </a:spcAft>
              <a:buNone/>
            </a:pPr>
            <a:r>
              <a:rPr lang="en"/>
              <a:t>We both have kids that like Anime. </a:t>
            </a:r>
            <a:endParaRPr/>
          </a:p>
          <a:p>
            <a:pPr indent="-342900" lvl="0" marL="457200">
              <a:spcBef>
                <a:spcPts val="1600"/>
              </a:spcBef>
              <a:spcAft>
                <a:spcPts val="0"/>
              </a:spcAft>
              <a:buSzPts val="1800"/>
              <a:buChar char="●"/>
            </a:pPr>
            <a:r>
              <a:rPr lang="en"/>
              <a:t>Can we figure out how Otaku rate Anime?  </a:t>
            </a:r>
            <a:endParaRPr/>
          </a:p>
          <a:p>
            <a:pPr indent="-342900" lvl="0" marL="457200">
              <a:spcBef>
                <a:spcPts val="0"/>
              </a:spcBef>
              <a:spcAft>
                <a:spcPts val="0"/>
              </a:spcAft>
              <a:buSzPts val="1800"/>
              <a:buChar char="●"/>
            </a:pPr>
            <a:r>
              <a:rPr lang="en"/>
              <a:t>What factors are most common to a high rating (8-10)?</a:t>
            </a:r>
            <a:endParaRPr/>
          </a:p>
        </p:txBody>
      </p:sp>
      <p:pic>
        <p:nvPicPr>
          <p:cNvPr id="74" name="Google Shape;74;p14"/>
          <p:cNvPicPr preferRelativeResize="0"/>
          <p:nvPr/>
        </p:nvPicPr>
        <p:blipFill>
          <a:blip r:embed="rId3">
            <a:alphaModFix/>
          </a:blip>
          <a:stretch>
            <a:fillRect/>
          </a:stretch>
        </p:blipFill>
        <p:spPr>
          <a:xfrm>
            <a:off x="6811825" y="1635663"/>
            <a:ext cx="2152650" cy="3019425"/>
          </a:xfrm>
          <a:prstGeom prst="rect">
            <a:avLst/>
          </a:prstGeom>
          <a:noFill/>
          <a:ln>
            <a:noFill/>
          </a:ln>
        </p:spPr>
      </p:pic>
      <p:sp>
        <p:nvSpPr>
          <p:cNvPr id="75" name="Google Shape;75;p14"/>
          <p:cNvSpPr txBox="1"/>
          <p:nvPr/>
        </p:nvSpPr>
        <p:spPr>
          <a:xfrm>
            <a:off x="7505500" y="1274475"/>
            <a:ext cx="765300" cy="36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1"/>
                </a:solidFill>
                <a:latin typeface="PT Sans Narrow"/>
                <a:ea typeface="PT Sans Narrow"/>
                <a:cs typeface="PT Sans Narrow"/>
                <a:sym typeface="PT Sans Narrow"/>
              </a:rPr>
              <a:t>Fairy Tail</a:t>
            </a:r>
            <a:endParaRPr b="1">
              <a:solidFill>
                <a:schemeClr val="accent1"/>
              </a:solidFill>
              <a:latin typeface="PT Sans Narrow"/>
              <a:ea typeface="PT Sans Narrow"/>
              <a:cs typeface="PT Sans Narrow"/>
              <a:sym typeface="PT Sans Narrow"/>
            </a:endParaRPr>
          </a:p>
        </p:txBody>
      </p:sp>
      <p:sp>
        <p:nvSpPr>
          <p:cNvPr id="76" name="Google Shape;76;p14"/>
          <p:cNvSpPr txBox="1"/>
          <p:nvPr/>
        </p:nvSpPr>
        <p:spPr>
          <a:xfrm>
            <a:off x="7505500" y="4682925"/>
            <a:ext cx="765300" cy="36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PT Sans Narrow"/>
                <a:ea typeface="PT Sans Narrow"/>
                <a:cs typeface="PT Sans Narrow"/>
                <a:sym typeface="PT Sans Narrow"/>
              </a:rPr>
              <a:t>Anime</a:t>
            </a:r>
            <a:endParaRPr b="1">
              <a:solidFill>
                <a:schemeClr val="accent1"/>
              </a:solidFill>
              <a:latin typeface="PT Sans Narrow"/>
              <a:ea typeface="PT Sans Narrow"/>
              <a:cs typeface="PT Sans Narrow"/>
              <a:sym typeface="PT Sans Narro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Challenge Accepted</a:t>
            </a:r>
            <a:endParaRPr/>
          </a:p>
        </p:txBody>
      </p:sp>
      <p:sp>
        <p:nvSpPr>
          <p:cNvPr id="82" name="Google Shape;82;p15"/>
          <p:cNvSpPr txBox="1"/>
          <p:nvPr>
            <p:ph idx="1" type="body"/>
          </p:nvPr>
        </p:nvSpPr>
        <p:spPr>
          <a:xfrm>
            <a:off x="155850" y="995575"/>
            <a:ext cx="7393500" cy="351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Our Data</a:t>
            </a:r>
            <a:endParaRPr/>
          </a:p>
          <a:p>
            <a:pPr indent="-342900" lvl="0" marL="457200" rtl="0">
              <a:spcBef>
                <a:spcPts val="1600"/>
              </a:spcBef>
              <a:spcAft>
                <a:spcPts val="0"/>
              </a:spcAft>
              <a:buSzPts val="1800"/>
              <a:buChar char="●"/>
            </a:pPr>
            <a:r>
              <a:rPr lang="en"/>
              <a:t>C</a:t>
            </a:r>
            <a:r>
              <a:rPr lang="en"/>
              <a:t>ontains information about Anime and Otaku who watch it</a:t>
            </a:r>
            <a:endParaRPr/>
          </a:p>
          <a:p>
            <a:pPr indent="-317500" lvl="1" marL="914400" rtl="0">
              <a:spcBef>
                <a:spcPts val="0"/>
              </a:spcBef>
              <a:spcAft>
                <a:spcPts val="0"/>
              </a:spcAft>
              <a:buSzPts val="1400"/>
              <a:buChar char="○"/>
            </a:pPr>
            <a:r>
              <a:rPr lang="en"/>
              <a:t>Anime is a style of hand-drawn and computer animation originating in, and commonly associated with, Japan</a:t>
            </a:r>
            <a:endParaRPr/>
          </a:p>
          <a:p>
            <a:pPr indent="-317500" lvl="1" marL="914400" rtl="0">
              <a:spcBef>
                <a:spcPts val="0"/>
              </a:spcBef>
              <a:spcAft>
                <a:spcPts val="0"/>
              </a:spcAft>
              <a:buSzPts val="1400"/>
              <a:buChar char="○"/>
            </a:pPr>
            <a:r>
              <a:rPr lang="en"/>
              <a:t>Otaku is a Japanese term for people with obsessive interests, commonly towards the anime and manga fandom</a:t>
            </a:r>
            <a:endParaRPr/>
          </a:p>
          <a:p>
            <a:pPr indent="-317500" lvl="1" marL="914400" rtl="0">
              <a:spcBef>
                <a:spcPts val="0"/>
              </a:spcBef>
              <a:spcAft>
                <a:spcPts val="0"/>
              </a:spcAft>
              <a:buSzPts val="1400"/>
              <a:buChar char="○"/>
            </a:pPr>
            <a:r>
              <a:rPr lang="en"/>
              <a:t>Manga are comics created in Japan or by creators in the Japanese language, conforming to a style developed in Japan in the late 19th century.</a:t>
            </a:r>
            <a:endParaRPr/>
          </a:p>
          <a:p>
            <a:pPr indent="0" lvl="0" marL="0">
              <a:spcBef>
                <a:spcPts val="1600"/>
              </a:spcBef>
              <a:spcAft>
                <a:spcPts val="0"/>
              </a:spcAft>
              <a:buNone/>
            </a:pPr>
            <a:r>
              <a:rPr lang="en"/>
              <a:t>Our Challenge</a:t>
            </a:r>
            <a:endParaRPr/>
          </a:p>
          <a:p>
            <a:pPr indent="-342900" lvl="0" marL="457200">
              <a:spcBef>
                <a:spcPts val="1600"/>
              </a:spcBef>
              <a:spcAft>
                <a:spcPts val="0"/>
              </a:spcAft>
              <a:buSzPts val="1800"/>
              <a:buChar char="●"/>
            </a:pPr>
            <a:r>
              <a:rPr lang="en"/>
              <a:t>How accurately can we predict a user rating an anime high?</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pic>
        <p:nvPicPr>
          <p:cNvPr id="83" name="Google Shape;83;p15"/>
          <p:cNvPicPr preferRelativeResize="0"/>
          <p:nvPr/>
        </p:nvPicPr>
        <p:blipFill>
          <a:blip r:embed="rId3">
            <a:alphaModFix/>
          </a:blip>
          <a:stretch>
            <a:fillRect/>
          </a:stretch>
        </p:blipFill>
        <p:spPr>
          <a:xfrm>
            <a:off x="7549505" y="1378179"/>
            <a:ext cx="1594500" cy="3136700"/>
          </a:xfrm>
          <a:prstGeom prst="rect">
            <a:avLst/>
          </a:prstGeom>
          <a:noFill/>
          <a:ln>
            <a:noFill/>
          </a:ln>
        </p:spPr>
      </p:pic>
      <p:sp>
        <p:nvSpPr>
          <p:cNvPr id="84" name="Google Shape;84;p15"/>
          <p:cNvSpPr txBox="1"/>
          <p:nvPr/>
        </p:nvSpPr>
        <p:spPr>
          <a:xfrm flipH="1" rot="-960">
            <a:off x="7757700" y="837213"/>
            <a:ext cx="1074600" cy="7071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a:t>Otaku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Finding Data</a:t>
            </a:r>
            <a:endParaRPr/>
          </a:p>
        </p:txBody>
      </p:sp>
      <p:sp>
        <p:nvSpPr>
          <p:cNvPr id="90" name="Google Shape;90;p16"/>
          <p:cNvSpPr txBox="1"/>
          <p:nvPr>
            <p:ph idx="1" type="body"/>
          </p:nvPr>
        </p:nvSpPr>
        <p:spPr>
          <a:xfrm>
            <a:off x="311700" y="1152425"/>
            <a:ext cx="8520600" cy="370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Three Datasets </a:t>
            </a:r>
            <a:endParaRPr/>
          </a:p>
          <a:p>
            <a:pPr indent="-342900" lvl="0" marL="457200" rtl="0">
              <a:spcBef>
                <a:spcPts val="1600"/>
              </a:spcBef>
              <a:spcAft>
                <a:spcPts val="0"/>
              </a:spcAft>
              <a:buSzPts val="1800"/>
              <a:buChar char="●"/>
            </a:pPr>
            <a:r>
              <a:rPr lang="en"/>
              <a:t>My Anime List </a:t>
            </a:r>
            <a:endParaRPr/>
          </a:p>
          <a:p>
            <a:pPr indent="-342900" lvl="0" marL="457200" rtl="0">
              <a:spcBef>
                <a:spcPts val="0"/>
              </a:spcBef>
              <a:spcAft>
                <a:spcPts val="0"/>
              </a:spcAft>
              <a:buSzPts val="1800"/>
              <a:buChar char="●"/>
            </a:pPr>
            <a:r>
              <a:rPr lang="en"/>
              <a:t>Anime Recommendations Database</a:t>
            </a:r>
            <a:endParaRPr/>
          </a:p>
          <a:p>
            <a:pPr indent="-342900" lvl="0" marL="457200" rtl="0">
              <a:spcBef>
                <a:spcPts val="0"/>
              </a:spcBef>
              <a:spcAft>
                <a:spcPts val="0"/>
              </a:spcAft>
              <a:buSzPts val="1800"/>
              <a:buChar char="●"/>
            </a:pPr>
            <a:r>
              <a:rPr lang="en"/>
              <a:t>Anime Data (Score, Staff, Synopsis, and Genre)</a:t>
            </a:r>
            <a:endParaRPr/>
          </a:p>
          <a:p>
            <a:pPr indent="0" lvl="0" marL="0">
              <a:spcBef>
                <a:spcPts val="1600"/>
              </a:spcBef>
              <a:spcAft>
                <a:spcPts val="0"/>
              </a:spcAft>
              <a:buNone/>
            </a:pPr>
            <a:r>
              <a:rPr lang="en"/>
              <a:t>Same Source</a:t>
            </a:r>
            <a:endParaRPr/>
          </a:p>
          <a:p>
            <a:pPr indent="-342900" lvl="0" marL="457200">
              <a:spcBef>
                <a:spcPts val="1600"/>
              </a:spcBef>
              <a:spcAft>
                <a:spcPts val="0"/>
              </a:spcAft>
              <a:buSzPts val="1800"/>
              <a:buChar char="●"/>
            </a:pPr>
            <a:r>
              <a:rPr lang="en"/>
              <a:t>Myanimelist.net</a:t>
            </a:r>
            <a:endParaRPr/>
          </a:p>
          <a:p>
            <a:pPr indent="0" lvl="0" marL="0">
              <a:spcBef>
                <a:spcPts val="1600"/>
              </a:spcBef>
              <a:spcAft>
                <a:spcPts val="0"/>
              </a:spcAft>
              <a:buNone/>
            </a:pPr>
            <a:r>
              <a:rPr lang="en"/>
              <a:t>Narrow the List</a:t>
            </a:r>
            <a:endParaRPr/>
          </a:p>
          <a:p>
            <a:pPr indent="-342900" lvl="0" marL="457200" rtl="0">
              <a:spcBef>
                <a:spcPts val="1600"/>
              </a:spcBef>
              <a:spcAft>
                <a:spcPts val="0"/>
              </a:spcAft>
              <a:buSzPts val="1800"/>
              <a:buChar char="●"/>
            </a:pPr>
            <a:r>
              <a:rPr lang="en"/>
              <a:t>Dataset: </a:t>
            </a:r>
            <a:r>
              <a:rPr lang="en"/>
              <a:t>My Anime List</a:t>
            </a:r>
            <a:endParaRPr/>
          </a:p>
          <a:p>
            <a:pPr indent="0" lvl="0" marL="0" rtl="0">
              <a:spcBef>
                <a:spcPts val="1600"/>
              </a:spcBef>
              <a:spcAft>
                <a:spcPts val="0"/>
              </a:spcAft>
              <a:buNone/>
            </a:pPr>
            <a:r>
              <a:t/>
            </a:r>
            <a:endParaRPr/>
          </a:p>
          <a:p>
            <a:pPr indent="0" lvl="0" marL="0">
              <a:spcBef>
                <a:spcPts val="1600"/>
              </a:spcBef>
              <a:spcAft>
                <a:spcPts val="1600"/>
              </a:spcAft>
              <a:buNone/>
            </a:pPr>
            <a:r>
              <a:t/>
            </a:r>
            <a:endParaRPr/>
          </a:p>
        </p:txBody>
      </p:sp>
      <p:pic>
        <p:nvPicPr>
          <p:cNvPr id="91" name="Google Shape;91;p16"/>
          <p:cNvPicPr preferRelativeResize="0"/>
          <p:nvPr/>
        </p:nvPicPr>
        <p:blipFill>
          <a:blip r:embed="rId3">
            <a:alphaModFix/>
          </a:blip>
          <a:stretch>
            <a:fillRect/>
          </a:stretch>
        </p:blipFill>
        <p:spPr>
          <a:xfrm>
            <a:off x="6581600" y="1456363"/>
            <a:ext cx="2152650" cy="3057525"/>
          </a:xfrm>
          <a:prstGeom prst="rect">
            <a:avLst/>
          </a:prstGeom>
          <a:noFill/>
          <a:ln>
            <a:noFill/>
          </a:ln>
        </p:spPr>
      </p:pic>
      <p:sp>
        <p:nvSpPr>
          <p:cNvPr id="92" name="Google Shape;92;p16"/>
          <p:cNvSpPr txBox="1"/>
          <p:nvPr/>
        </p:nvSpPr>
        <p:spPr>
          <a:xfrm>
            <a:off x="6980975" y="1045875"/>
            <a:ext cx="1353900" cy="36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1"/>
                </a:solidFill>
                <a:latin typeface="PT Sans Narrow"/>
                <a:ea typeface="PT Sans Narrow"/>
                <a:cs typeface="PT Sans Narrow"/>
                <a:sym typeface="PT Sans Narrow"/>
              </a:rPr>
              <a:t>Seven Deadly Sins</a:t>
            </a:r>
            <a:endParaRPr b="1">
              <a:solidFill>
                <a:schemeClr val="accent1"/>
              </a:solidFill>
              <a:latin typeface="PT Sans Narrow"/>
              <a:ea typeface="PT Sans Narrow"/>
              <a:cs typeface="PT Sans Narrow"/>
              <a:sym typeface="PT Sans Narrow"/>
            </a:endParaRPr>
          </a:p>
        </p:txBody>
      </p:sp>
      <p:sp>
        <p:nvSpPr>
          <p:cNvPr id="93" name="Google Shape;93;p16"/>
          <p:cNvSpPr txBox="1"/>
          <p:nvPr/>
        </p:nvSpPr>
        <p:spPr>
          <a:xfrm>
            <a:off x="7275275" y="4513900"/>
            <a:ext cx="765300" cy="36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PT Sans Narrow"/>
                <a:ea typeface="PT Sans Narrow"/>
                <a:cs typeface="PT Sans Narrow"/>
                <a:sym typeface="PT Sans Narrow"/>
              </a:rPr>
              <a:t>Anime</a:t>
            </a:r>
            <a:endParaRPr b="1">
              <a:solidFill>
                <a:schemeClr val="accent1"/>
              </a:solidFill>
              <a:latin typeface="PT Sans Narrow"/>
              <a:ea typeface="PT Sans Narrow"/>
              <a:cs typeface="PT Sans Narrow"/>
              <a:sym typeface="PT Sans Narro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Initial Challenges</a:t>
            </a:r>
            <a:endParaRPr/>
          </a:p>
        </p:txBody>
      </p:sp>
      <p:sp>
        <p:nvSpPr>
          <p:cNvPr id="99" name="Google Shape;99;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Dataset Versions</a:t>
            </a:r>
            <a:endParaRPr/>
          </a:p>
          <a:p>
            <a:pPr indent="-342900" lvl="0" marL="457200" rtl="0">
              <a:spcBef>
                <a:spcPts val="1600"/>
              </a:spcBef>
              <a:spcAft>
                <a:spcPts val="0"/>
              </a:spcAft>
              <a:buSzPts val="1800"/>
              <a:buChar char="●"/>
            </a:pPr>
            <a:r>
              <a:rPr i="1" lang="en" u="sng"/>
              <a:t>Original</a:t>
            </a:r>
            <a:endParaRPr i="1" u="sng"/>
          </a:p>
          <a:p>
            <a:pPr indent="-342900" lvl="0" marL="457200" rtl="0">
              <a:spcBef>
                <a:spcPts val="0"/>
              </a:spcBef>
              <a:spcAft>
                <a:spcPts val="0"/>
              </a:spcAft>
              <a:buSzPts val="1800"/>
              <a:buChar char="●"/>
            </a:pPr>
            <a:r>
              <a:rPr lang="en"/>
              <a:t>Cleaned</a:t>
            </a:r>
            <a:endParaRPr/>
          </a:p>
          <a:p>
            <a:pPr indent="-342900" lvl="0" marL="457200" rtl="0">
              <a:spcBef>
                <a:spcPts val="0"/>
              </a:spcBef>
              <a:spcAft>
                <a:spcPts val="0"/>
              </a:spcAft>
              <a:buSzPts val="1800"/>
              <a:buChar char="●"/>
            </a:pPr>
            <a:r>
              <a:rPr lang="en"/>
              <a:t>Filtered</a:t>
            </a:r>
            <a:endParaRPr/>
          </a:p>
          <a:p>
            <a:pPr indent="0" lvl="0" marL="0" rtl="0">
              <a:spcBef>
                <a:spcPts val="1600"/>
              </a:spcBef>
              <a:spcAft>
                <a:spcPts val="0"/>
              </a:spcAft>
              <a:buNone/>
            </a:pPr>
            <a:r>
              <a:rPr lang="en"/>
              <a:t>Large Volumes</a:t>
            </a:r>
            <a:endParaRPr/>
          </a:p>
          <a:p>
            <a:pPr indent="-342900" lvl="0" marL="457200" rtl="0">
              <a:spcBef>
                <a:spcPts val="1600"/>
              </a:spcBef>
              <a:spcAft>
                <a:spcPts val="0"/>
              </a:spcAft>
              <a:buSzPts val="1800"/>
              <a:buChar char="●"/>
            </a:pPr>
            <a:r>
              <a:rPr lang="en"/>
              <a:t>One file contained over 64M records </a:t>
            </a:r>
            <a:endParaRPr/>
          </a:p>
          <a:p>
            <a:pPr indent="-317500" lvl="1" marL="914400" rtl="0">
              <a:spcBef>
                <a:spcPts val="0"/>
              </a:spcBef>
              <a:spcAft>
                <a:spcPts val="0"/>
              </a:spcAft>
              <a:buSzPts val="1400"/>
              <a:buChar char="○"/>
            </a:pPr>
            <a:r>
              <a:rPr lang="en"/>
              <a:t>Our poor machines couldn’t keep up!</a:t>
            </a:r>
            <a:endParaRPr/>
          </a:p>
          <a:p>
            <a:pPr indent="-342900" lvl="0" marL="457200">
              <a:spcBef>
                <a:spcPts val="0"/>
              </a:spcBef>
              <a:spcAft>
                <a:spcPts val="0"/>
              </a:spcAft>
              <a:buSzPts val="1800"/>
              <a:buChar char="●"/>
            </a:pPr>
            <a:r>
              <a:rPr lang="en"/>
              <a:t>Fix: read file 2000 rows at a time, randomly pick 20</a:t>
            </a:r>
            <a:endParaRPr/>
          </a:p>
        </p:txBody>
      </p:sp>
      <p:pic>
        <p:nvPicPr>
          <p:cNvPr id="100" name="Google Shape;100;p17"/>
          <p:cNvPicPr preferRelativeResize="0"/>
          <p:nvPr/>
        </p:nvPicPr>
        <p:blipFill>
          <a:blip r:embed="rId3">
            <a:alphaModFix/>
          </a:blip>
          <a:stretch>
            <a:fillRect/>
          </a:stretch>
        </p:blipFill>
        <p:spPr>
          <a:xfrm>
            <a:off x="6670113" y="949738"/>
            <a:ext cx="2162175" cy="3381375"/>
          </a:xfrm>
          <a:prstGeom prst="rect">
            <a:avLst/>
          </a:prstGeom>
          <a:noFill/>
          <a:ln>
            <a:noFill/>
          </a:ln>
        </p:spPr>
      </p:pic>
      <p:sp>
        <p:nvSpPr>
          <p:cNvPr id="101" name="Google Shape;101;p17"/>
          <p:cNvSpPr txBox="1"/>
          <p:nvPr/>
        </p:nvSpPr>
        <p:spPr>
          <a:xfrm>
            <a:off x="6838750" y="588675"/>
            <a:ext cx="1824900" cy="3612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a:solidFill>
                  <a:schemeClr val="accent1"/>
                </a:solidFill>
                <a:latin typeface="PT Sans Narrow"/>
                <a:ea typeface="PT Sans Narrow"/>
                <a:cs typeface="PT Sans Narrow"/>
                <a:sym typeface="PT Sans Narrow"/>
              </a:rPr>
              <a:t>Fullmetal Alchemist</a:t>
            </a:r>
            <a:endParaRPr b="1">
              <a:solidFill>
                <a:schemeClr val="accent1"/>
              </a:solidFill>
              <a:latin typeface="PT Sans Narrow"/>
              <a:ea typeface="PT Sans Narrow"/>
              <a:cs typeface="PT Sans Narrow"/>
              <a:sym typeface="PT Sans Narrow"/>
            </a:endParaRPr>
          </a:p>
        </p:txBody>
      </p:sp>
      <p:sp>
        <p:nvSpPr>
          <p:cNvPr id="102" name="Google Shape;102;p17"/>
          <p:cNvSpPr txBox="1"/>
          <p:nvPr/>
        </p:nvSpPr>
        <p:spPr>
          <a:xfrm>
            <a:off x="7368550" y="4331125"/>
            <a:ext cx="765300" cy="36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PT Sans Narrow"/>
                <a:ea typeface="PT Sans Narrow"/>
                <a:cs typeface="PT Sans Narrow"/>
                <a:sym typeface="PT Sans Narrow"/>
              </a:rPr>
              <a:t>Manga</a:t>
            </a:r>
            <a:endParaRPr b="1">
              <a:solidFill>
                <a:schemeClr val="accent1"/>
              </a:solidFill>
              <a:latin typeface="PT Sans Narrow"/>
              <a:ea typeface="PT Sans Narrow"/>
              <a:cs typeface="PT Sans Narrow"/>
              <a:sym typeface="PT Sans Narro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Search for Predictors</a:t>
            </a:r>
            <a:endParaRPr/>
          </a:p>
        </p:txBody>
      </p:sp>
      <p:sp>
        <p:nvSpPr>
          <p:cNvPr id="108" name="Google Shape;108;p18"/>
          <p:cNvSpPr txBox="1"/>
          <p:nvPr>
            <p:ph idx="1" type="body"/>
          </p:nvPr>
        </p:nvSpPr>
        <p:spPr>
          <a:xfrm>
            <a:off x="311700" y="1305575"/>
            <a:ext cx="8520600" cy="330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Initial Scrub: Process of Elimination</a:t>
            </a:r>
            <a:endParaRPr/>
          </a:p>
          <a:p>
            <a:pPr indent="-342900" lvl="0" marL="457200" rtl="0">
              <a:spcBef>
                <a:spcPts val="1600"/>
              </a:spcBef>
              <a:spcAft>
                <a:spcPts val="0"/>
              </a:spcAft>
              <a:buSzPts val="1800"/>
              <a:buChar char="●"/>
            </a:pPr>
            <a:r>
              <a:rPr lang="en"/>
              <a:t>Columns that are a repeat of each other</a:t>
            </a:r>
            <a:endParaRPr/>
          </a:p>
          <a:p>
            <a:pPr indent="-317500" lvl="1" marL="914400" rtl="0">
              <a:spcBef>
                <a:spcPts val="0"/>
              </a:spcBef>
              <a:spcAft>
                <a:spcPts val="0"/>
              </a:spcAft>
              <a:buSzPts val="1400"/>
              <a:buChar char="○"/>
            </a:pPr>
            <a:r>
              <a:rPr lang="en"/>
              <a:t>Title, </a:t>
            </a:r>
            <a:r>
              <a:rPr lang="en"/>
              <a:t>Japanese</a:t>
            </a:r>
            <a:r>
              <a:rPr lang="en"/>
              <a:t> Title</a:t>
            </a:r>
            <a:endParaRPr/>
          </a:p>
          <a:p>
            <a:pPr indent="-317500" lvl="1" marL="914400" rtl="0">
              <a:spcBef>
                <a:spcPts val="0"/>
              </a:spcBef>
              <a:spcAft>
                <a:spcPts val="0"/>
              </a:spcAft>
              <a:buSzPts val="1400"/>
              <a:buChar char="○"/>
            </a:pPr>
            <a:r>
              <a:rPr lang="en"/>
              <a:t>ID Columns</a:t>
            </a:r>
            <a:endParaRPr/>
          </a:p>
          <a:p>
            <a:pPr indent="-317500" lvl="1" marL="914400" rtl="0">
              <a:spcBef>
                <a:spcPts val="0"/>
              </a:spcBef>
              <a:spcAft>
                <a:spcPts val="0"/>
              </a:spcAft>
              <a:buSzPts val="1400"/>
              <a:buChar char="○"/>
            </a:pPr>
            <a:r>
              <a:rPr lang="en"/>
              <a:t>Text Mining</a:t>
            </a:r>
            <a:endParaRPr/>
          </a:p>
          <a:p>
            <a:pPr indent="-317500" lvl="1" marL="914400" rtl="0">
              <a:spcBef>
                <a:spcPts val="0"/>
              </a:spcBef>
              <a:spcAft>
                <a:spcPts val="0"/>
              </a:spcAft>
              <a:buSzPts val="1400"/>
              <a:buChar char="○"/>
            </a:pPr>
            <a:r>
              <a:rPr lang="en"/>
              <a:t>No Documentation</a:t>
            </a:r>
            <a:endParaRPr/>
          </a:p>
          <a:p>
            <a:pPr indent="-317500" lvl="1" marL="914400" rtl="0">
              <a:spcBef>
                <a:spcPts val="0"/>
              </a:spcBef>
              <a:spcAft>
                <a:spcPts val="0"/>
              </a:spcAft>
              <a:buSzPts val="1400"/>
              <a:buChar char="○"/>
            </a:pPr>
            <a:r>
              <a:rPr lang="en"/>
              <a:t>Near Zero Variance</a:t>
            </a:r>
            <a:endParaRPr/>
          </a:p>
          <a:p>
            <a:pPr indent="0" lvl="0" marL="0">
              <a:spcBef>
                <a:spcPts val="1600"/>
              </a:spcBef>
              <a:spcAft>
                <a:spcPts val="1600"/>
              </a:spcAft>
              <a:buNone/>
            </a:pPr>
            <a:r>
              <a:t/>
            </a:r>
            <a:endParaRPr/>
          </a:p>
        </p:txBody>
      </p:sp>
      <p:pic>
        <p:nvPicPr>
          <p:cNvPr id="109" name="Google Shape;109;p18"/>
          <p:cNvPicPr preferRelativeResize="0"/>
          <p:nvPr/>
        </p:nvPicPr>
        <p:blipFill>
          <a:blip r:embed="rId3">
            <a:alphaModFix/>
          </a:blip>
          <a:stretch>
            <a:fillRect/>
          </a:stretch>
        </p:blipFill>
        <p:spPr>
          <a:xfrm>
            <a:off x="6316700" y="1152425"/>
            <a:ext cx="2152650" cy="3333750"/>
          </a:xfrm>
          <a:prstGeom prst="rect">
            <a:avLst/>
          </a:prstGeom>
          <a:noFill/>
          <a:ln>
            <a:noFill/>
          </a:ln>
        </p:spPr>
      </p:pic>
      <p:sp>
        <p:nvSpPr>
          <p:cNvPr id="110" name="Google Shape;110;p18"/>
          <p:cNvSpPr txBox="1"/>
          <p:nvPr/>
        </p:nvSpPr>
        <p:spPr>
          <a:xfrm>
            <a:off x="6480575" y="745650"/>
            <a:ext cx="1824900" cy="36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PT Sans Narrow"/>
                <a:ea typeface="PT Sans Narrow"/>
                <a:cs typeface="PT Sans Narrow"/>
                <a:sym typeface="PT Sans Narrow"/>
              </a:rPr>
              <a:t>One Piece</a:t>
            </a:r>
            <a:endParaRPr b="1">
              <a:solidFill>
                <a:schemeClr val="accent1"/>
              </a:solidFill>
              <a:latin typeface="PT Sans Narrow"/>
              <a:ea typeface="PT Sans Narrow"/>
              <a:cs typeface="PT Sans Narrow"/>
              <a:sym typeface="PT Sans Narrow"/>
            </a:endParaRPr>
          </a:p>
        </p:txBody>
      </p:sp>
      <p:sp>
        <p:nvSpPr>
          <p:cNvPr id="111" name="Google Shape;111;p18"/>
          <p:cNvSpPr txBox="1"/>
          <p:nvPr/>
        </p:nvSpPr>
        <p:spPr>
          <a:xfrm>
            <a:off x="7010375" y="4486175"/>
            <a:ext cx="765300" cy="36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PT Sans Narrow"/>
                <a:ea typeface="PT Sans Narrow"/>
                <a:cs typeface="PT Sans Narrow"/>
                <a:sym typeface="PT Sans Narrow"/>
              </a:rPr>
              <a:t>Manga</a:t>
            </a:r>
            <a:endParaRPr b="1">
              <a:solidFill>
                <a:schemeClr val="accent1"/>
              </a:solidFill>
              <a:latin typeface="PT Sans Narrow"/>
              <a:ea typeface="PT Sans Narrow"/>
              <a:cs typeface="PT Sans Narrow"/>
              <a:sym typeface="PT Sans Narro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Data Exploration and Preprocessing</a:t>
            </a:r>
            <a:endParaRPr/>
          </a:p>
        </p:txBody>
      </p:sp>
      <p:graphicFrame>
        <p:nvGraphicFramePr>
          <p:cNvPr id="117" name="Google Shape;117;p19"/>
          <p:cNvGraphicFramePr/>
          <p:nvPr/>
        </p:nvGraphicFramePr>
        <p:xfrm>
          <a:off x="1433275" y="2755700"/>
          <a:ext cx="3000000" cy="3000000"/>
        </p:xfrm>
        <a:graphic>
          <a:graphicData uri="http://schemas.openxmlformats.org/drawingml/2006/table">
            <a:tbl>
              <a:tblPr>
                <a:noFill/>
                <a:tableStyleId>{18799A4C-0623-461E-9C5D-3281D615D499}</a:tableStyleId>
              </a:tblPr>
              <a:tblGrid>
                <a:gridCol w="1159675"/>
                <a:gridCol w="1247325"/>
              </a:tblGrid>
              <a:tr h="381000">
                <a:tc>
                  <a:txBody>
                    <a:bodyPr>
                      <a:noAutofit/>
                    </a:bodyPr>
                    <a:lstStyle/>
                    <a:p>
                      <a:pPr indent="0" lvl="0" marL="0" rtl="0">
                        <a:spcBef>
                          <a:spcPts val="0"/>
                        </a:spcBef>
                        <a:spcAft>
                          <a:spcPts val="0"/>
                        </a:spcAft>
                        <a:buNone/>
                      </a:pPr>
                      <a:r>
                        <a:rPr lang="en"/>
                        <a:t>Categorical</a:t>
                      </a:r>
                      <a:endParaRPr/>
                    </a:p>
                  </a:txBody>
                  <a:tcPr marT="91425" marB="91425" marR="91425" marL="91425"/>
                </a:tc>
                <a:tc>
                  <a:txBody>
                    <a:bodyPr>
                      <a:noAutofit/>
                    </a:bodyPr>
                    <a:lstStyle/>
                    <a:p>
                      <a:pPr indent="0" lvl="0" marL="0" rtl="0">
                        <a:spcBef>
                          <a:spcPts val="0"/>
                        </a:spcBef>
                        <a:spcAft>
                          <a:spcPts val="0"/>
                        </a:spcAft>
                        <a:buNone/>
                      </a:pPr>
                      <a:r>
                        <a:rPr lang="en"/>
                        <a:t>Continuous</a:t>
                      </a:r>
                      <a:endParaRPr/>
                    </a:p>
                  </a:txBody>
                  <a:tcPr marT="91425" marB="91425" marR="91425" marL="91425"/>
                </a:tc>
              </a:tr>
              <a:tr h="381000">
                <a:tc>
                  <a:txBody>
                    <a:bodyPr>
                      <a:noAutofit/>
                    </a:bodyPr>
                    <a:lstStyle/>
                    <a:p>
                      <a:pPr indent="0" lvl="0" marL="0" rtl="0">
                        <a:spcBef>
                          <a:spcPts val="0"/>
                        </a:spcBef>
                        <a:spcAft>
                          <a:spcPts val="0"/>
                        </a:spcAft>
                        <a:buNone/>
                      </a:pPr>
                      <a:r>
                        <a:rPr lang="en"/>
                        <a:t>13</a:t>
                      </a:r>
                      <a:endParaRPr/>
                    </a:p>
                  </a:txBody>
                  <a:tcPr marT="91425" marB="91425" marR="91425" marL="91425"/>
                </a:tc>
                <a:tc>
                  <a:txBody>
                    <a:bodyPr>
                      <a:noAutofit/>
                    </a:bodyPr>
                    <a:lstStyle/>
                    <a:p>
                      <a:pPr indent="0" lvl="0" marL="0" rtl="0">
                        <a:spcBef>
                          <a:spcPts val="0"/>
                        </a:spcBef>
                        <a:spcAft>
                          <a:spcPts val="0"/>
                        </a:spcAft>
                        <a:buNone/>
                      </a:pPr>
                      <a:r>
                        <a:rPr lang="en"/>
                        <a:t>13</a:t>
                      </a:r>
                      <a:endParaRPr/>
                    </a:p>
                  </a:txBody>
                  <a:tcPr marT="91425" marB="91425" marR="91425" marL="91425"/>
                </a:tc>
              </a:tr>
            </a:tbl>
          </a:graphicData>
        </a:graphic>
      </p:graphicFrame>
      <p:pic>
        <p:nvPicPr>
          <p:cNvPr id="118" name="Google Shape;118;p19"/>
          <p:cNvPicPr preferRelativeResize="0"/>
          <p:nvPr/>
        </p:nvPicPr>
        <p:blipFill>
          <a:blip r:embed="rId3">
            <a:alphaModFix/>
          </a:blip>
          <a:stretch>
            <a:fillRect/>
          </a:stretch>
        </p:blipFill>
        <p:spPr>
          <a:xfrm>
            <a:off x="4346925" y="2085675"/>
            <a:ext cx="4601649" cy="2839875"/>
          </a:xfrm>
          <a:prstGeom prst="rect">
            <a:avLst/>
          </a:prstGeom>
          <a:noFill/>
          <a:ln>
            <a:noFill/>
          </a:ln>
        </p:spPr>
      </p:pic>
      <p:sp>
        <p:nvSpPr>
          <p:cNvPr id="119" name="Google Shape;119;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Skewness?</a:t>
            </a:r>
            <a:endParaRPr/>
          </a:p>
          <a:p>
            <a:pPr indent="0" lvl="0" marL="0" rtl="0">
              <a:spcBef>
                <a:spcPts val="1600"/>
              </a:spcBef>
              <a:spcAft>
                <a:spcPts val="0"/>
              </a:spcAft>
              <a:buNone/>
            </a:pPr>
            <a:r>
              <a:rPr lang="en"/>
              <a:t>Near Zero Variance?</a:t>
            </a:r>
            <a:endParaRPr/>
          </a:p>
          <a:p>
            <a:pPr indent="0" lvl="0" marL="0" rtl="0">
              <a:spcBef>
                <a:spcPts val="1600"/>
              </a:spcBef>
              <a:spcAft>
                <a:spcPts val="0"/>
              </a:spcAft>
              <a:buNone/>
            </a:pPr>
            <a:r>
              <a:rPr lang="en"/>
              <a:t>Continuous vs. Categorical Predictors?</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rPr lang="en"/>
              <a:t>Categorical - How Many Levels?</a:t>
            </a:r>
            <a:endParaRPr/>
          </a:p>
          <a:p>
            <a:pPr indent="0" lvl="0" marL="0" rtl="0">
              <a:spcBef>
                <a:spcPts val="1600"/>
              </a:spcBef>
              <a:spcAft>
                <a:spcPts val="1600"/>
              </a:spcAft>
              <a:buNone/>
            </a:pPr>
            <a:r>
              <a:rPr lang="en"/>
              <a:t>Correlation?</a:t>
            </a:r>
            <a:endParaRPr/>
          </a:p>
        </p:txBody>
      </p:sp>
      <p:sp>
        <p:nvSpPr>
          <p:cNvPr id="120" name="Google Shape;120;p19"/>
          <p:cNvSpPr/>
          <p:nvPr/>
        </p:nvSpPr>
        <p:spPr>
          <a:xfrm rot="236024">
            <a:off x="6092402" y="2085611"/>
            <a:ext cx="516016" cy="606834"/>
          </a:xfrm>
          <a:prstGeom prst="diagStripe">
            <a:avLst>
              <a:gd fmla="val 41600" name="adj"/>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 Data Cleaning</a:t>
            </a:r>
            <a:endParaRPr/>
          </a:p>
        </p:txBody>
      </p:sp>
      <p:sp>
        <p:nvSpPr>
          <p:cNvPr id="126" name="Google Shape;126;p20"/>
          <p:cNvSpPr txBox="1"/>
          <p:nvPr>
            <p:ph idx="1" type="body"/>
          </p:nvPr>
        </p:nvSpPr>
        <p:spPr>
          <a:xfrm>
            <a:off x="0" y="1152425"/>
            <a:ext cx="8520600" cy="330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Several categorical predictors had many different categories. We binned them in ways that made sense and were easier to work with.</a:t>
            </a:r>
            <a:endParaRPr/>
          </a:p>
          <a:p>
            <a:pPr indent="-342900" lvl="0" marL="457200" rtl="0">
              <a:spcBef>
                <a:spcPts val="1600"/>
              </a:spcBef>
              <a:spcAft>
                <a:spcPts val="0"/>
              </a:spcAft>
              <a:buSzPts val="1800"/>
              <a:buChar char="-"/>
            </a:pPr>
            <a:r>
              <a:rPr lang="en"/>
              <a:t>Dates - binned into years; before 2009, 2009 to 2012, &amp; 2012 to present.</a:t>
            </a:r>
            <a:endParaRPr/>
          </a:p>
          <a:p>
            <a:pPr indent="-342900" lvl="0" marL="457200" rtl="0">
              <a:spcBef>
                <a:spcPts val="0"/>
              </a:spcBef>
              <a:spcAft>
                <a:spcPts val="0"/>
              </a:spcAft>
              <a:buSzPts val="1800"/>
              <a:buChar char="-"/>
            </a:pPr>
            <a:r>
              <a:rPr lang="en"/>
              <a:t>Gender - binned into Male, Female and non-binary.</a:t>
            </a:r>
            <a:endParaRPr/>
          </a:p>
          <a:p>
            <a:pPr indent="-342900" lvl="0" marL="457200" rtl="0">
              <a:spcBef>
                <a:spcPts val="0"/>
              </a:spcBef>
              <a:spcAft>
                <a:spcPts val="0"/>
              </a:spcAft>
              <a:buSzPts val="1800"/>
              <a:buChar char="-"/>
            </a:pPr>
            <a:r>
              <a:rPr lang="en"/>
              <a:t>Duration - 1-20 mins, 21-40 mins, 41-60 mins, etc.</a:t>
            </a:r>
            <a:endParaRPr/>
          </a:p>
          <a:p>
            <a:pPr indent="-342900" lvl="0" marL="457200" rtl="0">
              <a:spcBef>
                <a:spcPts val="0"/>
              </a:spcBef>
              <a:spcAft>
                <a:spcPts val="0"/>
              </a:spcAft>
              <a:buSzPts val="1800"/>
              <a:buChar char="-"/>
            </a:pPr>
            <a:r>
              <a:rPr lang="en"/>
              <a:t>Related - Adaptations, Relatives, Alternatives, other.</a:t>
            </a:r>
            <a:endParaRPr/>
          </a:p>
          <a:p>
            <a:pPr indent="-342900" lvl="0" marL="457200" rtl="0">
              <a:spcBef>
                <a:spcPts val="0"/>
              </a:spcBef>
              <a:spcAft>
                <a:spcPts val="0"/>
              </a:spcAft>
              <a:buSzPts val="1800"/>
              <a:buChar char="-"/>
            </a:pPr>
            <a:r>
              <a:rPr lang="en"/>
              <a:t>Broadcast - binned into days of the week; Sunday, Monday, etc.</a:t>
            </a:r>
            <a:endParaRPr/>
          </a:p>
          <a:p>
            <a:pPr indent="-342900" lvl="0" marL="457200" rtl="0">
              <a:spcBef>
                <a:spcPts val="0"/>
              </a:spcBef>
              <a:spcAft>
                <a:spcPts val="0"/>
              </a:spcAft>
              <a:buSzPts val="1800"/>
              <a:buChar char="-"/>
            </a:pPr>
            <a:r>
              <a:rPr lang="en"/>
              <a:t>Producer, Studio, Licensor - binned by count, High &amp; Low.</a:t>
            </a:r>
            <a:endParaRPr/>
          </a:p>
          <a:p>
            <a:pPr indent="-342900" lvl="0" marL="457200" rtl="0">
              <a:spcBef>
                <a:spcPts val="0"/>
              </a:spcBef>
              <a:spcAft>
                <a:spcPts val="0"/>
              </a:spcAft>
              <a:buSzPts val="1800"/>
              <a:buChar char="-"/>
            </a:pPr>
            <a:r>
              <a:rPr lang="en"/>
              <a:t>My_score (response) - binned by score; 8-10 = High, 7 and below = Low.</a:t>
            </a:r>
            <a:endParaRPr/>
          </a:p>
          <a:p>
            <a:pPr indent="0" lvl="0" marL="0" rtl="0">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Feature Selection</a:t>
            </a:r>
            <a:endParaRPr/>
          </a:p>
        </p:txBody>
      </p:sp>
      <p:sp>
        <p:nvSpPr>
          <p:cNvPr id="132" name="Google Shape;132;p21"/>
          <p:cNvSpPr txBox="1"/>
          <p:nvPr>
            <p:ph idx="1" type="body"/>
          </p:nvPr>
        </p:nvSpPr>
        <p:spPr>
          <a:xfrm>
            <a:off x="311700" y="1011225"/>
            <a:ext cx="2954100" cy="1517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Stepwise AIC</a:t>
            </a:r>
            <a:endParaRPr/>
          </a:p>
          <a:p>
            <a:pPr indent="-298450" lvl="0" marL="457200" rtl="0">
              <a:spcBef>
                <a:spcPts val="1600"/>
              </a:spcBef>
              <a:spcAft>
                <a:spcPts val="0"/>
              </a:spcAft>
              <a:buSzPts val="1100"/>
              <a:buChar char="●"/>
            </a:pPr>
            <a:r>
              <a:rPr lang="en" sz="1100"/>
              <a:t>Direction = Both</a:t>
            </a:r>
            <a:endParaRPr sz="1100"/>
          </a:p>
          <a:p>
            <a:pPr indent="-298450" lvl="0" marL="457200" rtl="0">
              <a:spcBef>
                <a:spcPts val="0"/>
              </a:spcBef>
              <a:spcAft>
                <a:spcPts val="0"/>
              </a:spcAft>
              <a:buSzPts val="1100"/>
              <a:buChar char="●"/>
            </a:pPr>
            <a:r>
              <a:rPr lang="en" sz="1100"/>
              <a:t>Logistic Regression</a:t>
            </a:r>
            <a:endParaRPr sz="1100"/>
          </a:p>
          <a:p>
            <a:pPr indent="0" lvl="0" marL="0" rtl="0">
              <a:spcBef>
                <a:spcPts val="1600"/>
              </a:spcBef>
              <a:spcAft>
                <a:spcPts val="0"/>
              </a:spcAft>
              <a:buNone/>
            </a:pPr>
            <a:r>
              <a:rPr lang="en"/>
              <a:t>Final Features</a:t>
            </a:r>
            <a:endParaRPr/>
          </a:p>
          <a:p>
            <a:pPr indent="0" lvl="0" marL="0" rtl="0">
              <a:spcBef>
                <a:spcPts val="1600"/>
              </a:spcBef>
              <a:spcAft>
                <a:spcPts val="1600"/>
              </a:spcAft>
              <a:buNone/>
            </a:pPr>
            <a:r>
              <a:t/>
            </a:r>
            <a:endParaRPr/>
          </a:p>
        </p:txBody>
      </p:sp>
      <p:pic>
        <p:nvPicPr>
          <p:cNvPr id="133" name="Google Shape;133;p21"/>
          <p:cNvPicPr preferRelativeResize="0"/>
          <p:nvPr/>
        </p:nvPicPr>
        <p:blipFill>
          <a:blip r:embed="rId3">
            <a:alphaModFix/>
          </a:blip>
          <a:stretch>
            <a:fillRect/>
          </a:stretch>
        </p:blipFill>
        <p:spPr>
          <a:xfrm>
            <a:off x="6528525" y="1152425"/>
            <a:ext cx="2152650" cy="3371850"/>
          </a:xfrm>
          <a:prstGeom prst="rect">
            <a:avLst/>
          </a:prstGeom>
          <a:noFill/>
          <a:ln>
            <a:noFill/>
          </a:ln>
        </p:spPr>
      </p:pic>
      <p:sp>
        <p:nvSpPr>
          <p:cNvPr id="134" name="Google Shape;134;p21"/>
          <p:cNvSpPr txBox="1"/>
          <p:nvPr/>
        </p:nvSpPr>
        <p:spPr>
          <a:xfrm>
            <a:off x="6377250" y="791225"/>
            <a:ext cx="2455200" cy="36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PT Sans Narrow"/>
                <a:ea typeface="PT Sans Narrow"/>
                <a:cs typeface="PT Sans Narrow"/>
                <a:sym typeface="PT Sans Narrow"/>
              </a:rPr>
              <a:t>Fullmetal Alchemist: Brotherhood</a:t>
            </a:r>
            <a:endParaRPr b="1">
              <a:solidFill>
                <a:schemeClr val="accent1"/>
              </a:solidFill>
              <a:latin typeface="PT Sans Narrow"/>
              <a:ea typeface="PT Sans Narrow"/>
              <a:cs typeface="PT Sans Narrow"/>
              <a:sym typeface="PT Sans Narrow"/>
            </a:endParaRPr>
          </a:p>
        </p:txBody>
      </p:sp>
      <p:sp>
        <p:nvSpPr>
          <p:cNvPr id="135" name="Google Shape;135;p21"/>
          <p:cNvSpPr txBox="1"/>
          <p:nvPr/>
        </p:nvSpPr>
        <p:spPr>
          <a:xfrm>
            <a:off x="6927900" y="4524275"/>
            <a:ext cx="1353900" cy="36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PT Sans Narrow"/>
                <a:ea typeface="PT Sans Narrow"/>
                <a:cs typeface="PT Sans Narrow"/>
                <a:sym typeface="PT Sans Narrow"/>
              </a:rPr>
              <a:t>Anime</a:t>
            </a:r>
            <a:endParaRPr b="1">
              <a:solidFill>
                <a:schemeClr val="accent1"/>
              </a:solidFill>
              <a:latin typeface="PT Sans Narrow"/>
              <a:ea typeface="PT Sans Narrow"/>
              <a:cs typeface="PT Sans Narrow"/>
              <a:sym typeface="PT Sans Narrow"/>
            </a:endParaRPr>
          </a:p>
        </p:txBody>
      </p:sp>
      <p:graphicFrame>
        <p:nvGraphicFramePr>
          <p:cNvPr id="136" name="Google Shape;136;p21"/>
          <p:cNvGraphicFramePr/>
          <p:nvPr/>
        </p:nvGraphicFramePr>
        <p:xfrm>
          <a:off x="350975" y="2613825"/>
          <a:ext cx="3000000" cy="3000000"/>
        </p:xfrm>
        <a:graphic>
          <a:graphicData uri="http://schemas.openxmlformats.org/drawingml/2006/table">
            <a:tbl>
              <a:tblPr>
                <a:noFill/>
                <a:tableStyleId>{18799A4C-0623-461E-9C5D-3281D615D499}</a:tableStyleId>
              </a:tblPr>
              <a:tblGrid>
                <a:gridCol w="1667350"/>
                <a:gridCol w="1494825"/>
                <a:gridCol w="1665850"/>
                <a:gridCol w="1198225"/>
              </a:tblGrid>
              <a:tr h="167600">
                <a:tc>
                  <a:txBody>
                    <a:bodyPr>
                      <a:noAutofit/>
                    </a:bodyPr>
                    <a:lstStyle/>
                    <a:p>
                      <a:pPr indent="0" lvl="0" marL="0" rtl="0">
                        <a:spcBef>
                          <a:spcPts val="0"/>
                        </a:spcBef>
                        <a:spcAft>
                          <a:spcPts val="0"/>
                        </a:spcAft>
                        <a:buNone/>
                      </a:pPr>
                      <a:r>
                        <a:rPr lang="en" sz="1200"/>
                        <a:t>Source of the anime</a:t>
                      </a:r>
                      <a:endParaRPr sz="1200"/>
                    </a:p>
                  </a:txBody>
                  <a:tcPr marT="91425" marB="91425" marR="91425" marL="91425"/>
                </a:tc>
                <a:tc>
                  <a:txBody>
                    <a:bodyPr>
                      <a:noAutofit/>
                    </a:bodyPr>
                    <a:lstStyle/>
                    <a:p>
                      <a:pPr indent="0" lvl="0" marL="0" rtl="0">
                        <a:spcBef>
                          <a:spcPts val="0"/>
                        </a:spcBef>
                        <a:spcAft>
                          <a:spcPts val="0"/>
                        </a:spcAft>
                        <a:buNone/>
                      </a:pPr>
                      <a:r>
                        <a:rPr lang="en" sz="1200"/>
                        <a:t>rank</a:t>
                      </a:r>
                      <a:endParaRPr sz="1200"/>
                    </a:p>
                  </a:txBody>
                  <a:tcPr marT="91425" marB="91425" marR="91425" marL="91425"/>
                </a:tc>
                <a:tc>
                  <a:txBody>
                    <a:bodyPr>
                      <a:noAutofit/>
                    </a:bodyPr>
                    <a:lstStyle/>
                    <a:p>
                      <a:pPr indent="0" lvl="0" marL="0" rtl="0">
                        <a:spcBef>
                          <a:spcPts val="0"/>
                        </a:spcBef>
                        <a:spcAft>
                          <a:spcPts val="0"/>
                        </a:spcAft>
                        <a:buNone/>
                      </a:pPr>
                      <a:r>
                        <a:rPr lang="en" sz="1200"/>
                        <a:t> Rating</a:t>
                      </a:r>
                      <a:endParaRPr sz="1200"/>
                    </a:p>
                  </a:txBody>
                  <a:tcPr marT="91425" marB="91425" marR="91425" marL="91425"/>
                </a:tc>
                <a:tc>
                  <a:txBody>
                    <a:bodyPr>
                      <a:noAutofit/>
                    </a:bodyPr>
                    <a:lstStyle/>
                    <a:p>
                      <a:pPr indent="0" lvl="0" marL="0" rtl="0">
                        <a:spcBef>
                          <a:spcPts val="0"/>
                        </a:spcBef>
                        <a:spcAft>
                          <a:spcPts val="0"/>
                        </a:spcAft>
                        <a:buNone/>
                      </a:pPr>
                      <a:r>
                        <a:rPr lang="en" sz="1200"/>
                        <a:t>gender</a:t>
                      </a:r>
                      <a:endParaRPr sz="1200"/>
                    </a:p>
                  </a:txBody>
                  <a:tcPr marT="91425" marB="91425" marR="91425" marL="91425"/>
                </a:tc>
              </a:tr>
              <a:tr h="291250">
                <a:tc>
                  <a:txBody>
                    <a:bodyPr>
                      <a:noAutofit/>
                    </a:bodyPr>
                    <a:lstStyle/>
                    <a:p>
                      <a:pPr indent="0" lvl="0" marL="0" rtl="0">
                        <a:spcBef>
                          <a:spcPts val="0"/>
                        </a:spcBef>
                        <a:spcAft>
                          <a:spcPts val="0"/>
                        </a:spcAft>
                        <a:buNone/>
                      </a:pPr>
                      <a:r>
                        <a:rPr lang="en" sz="1200"/>
                        <a:t>Length of show</a:t>
                      </a:r>
                      <a:endParaRPr sz="1200"/>
                    </a:p>
                  </a:txBody>
                  <a:tcPr marT="91425" marB="91425" marR="91425" marL="91425"/>
                </a:tc>
                <a:tc>
                  <a:txBody>
                    <a:bodyPr>
                      <a:noAutofit/>
                    </a:bodyPr>
                    <a:lstStyle/>
                    <a:p>
                      <a:pPr indent="0" lvl="0" marL="0" rtl="0">
                        <a:spcBef>
                          <a:spcPts val="0"/>
                        </a:spcBef>
                        <a:spcAft>
                          <a:spcPts val="0"/>
                        </a:spcAft>
                        <a:buNone/>
                      </a:pPr>
                      <a:r>
                        <a:rPr lang="en" sz="1200"/>
                        <a:t>popularity</a:t>
                      </a:r>
                      <a:endParaRPr sz="1200"/>
                    </a:p>
                  </a:txBody>
                  <a:tcPr marT="91425" marB="91425" marR="91425" marL="91425"/>
                </a:tc>
                <a:tc>
                  <a:txBody>
                    <a:bodyPr>
                      <a:noAutofit/>
                    </a:bodyPr>
                    <a:lstStyle/>
                    <a:p>
                      <a:pPr indent="0" lvl="0" marL="0" rtl="0">
                        <a:spcBef>
                          <a:spcPts val="0"/>
                        </a:spcBef>
                        <a:spcAft>
                          <a:spcPts val="0"/>
                        </a:spcAft>
                        <a:buNone/>
                      </a:pPr>
                      <a:r>
                        <a:rPr lang="en" sz="1200"/>
                        <a:t>User on hold fromwatch</a:t>
                      </a:r>
                      <a:endParaRPr sz="1200"/>
                    </a:p>
                  </a:txBody>
                  <a:tcPr marT="91425" marB="91425" marR="91425" marL="91425"/>
                </a:tc>
                <a:tc>
                  <a:txBody>
                    <a:bodyPr>
                      <a:noAutofit/>
                    </a:bodyPr>
                    <a:lstStyle/>
                    <a:p>
                      <a:pPr indent="0" lvl="0" marL="0" rtl="0">
                        <a:spcBef>
                          <a:spcPts val="0"/>
                        </a:spcBef>
                        <a:spcAft>
                          <a:spcPts val="0"/>
                        </a:spcAft>
                        <a:buNone/>
                      </a:pPr>
                      <a:r>
                        <a:rPr lang="en" sz="1200"/>
                        <a:t>favorites</a:t>
                      </a:r>
                      <a:endParaRPr sz="1200"/>
                    </a:p>
                  </a:txBody>
                  <a:tcPr marT="91425" marB="91425" marR="91425" marL="91425"/>
                </a:tc>
              </a:tr>
              <a:tr h="365725">
                <a:tc>
                  <a:txBody>
                    <a:bodyPr>
                      <a:noAutofit/>
                    </a:bodyPr>
                    <a:lstStyle/>
                    <a:p>
                      <a:pPr indent="0" lvl="0" marL="0" rtl="0">
                        <a:spcBef>
                          <a:spcPts val="0"/>
                        </a:spcBef>
                        <a:spcAft>
                          <a:spcPts val="0"/>
                        </a:spcAft>
                        <a:buNone/>
                      </a:pPr>
                      <a:r>
                        <a:rPr lang="en" sz="1200"/>
                        <a:t>User stopped watching</a:t>
                      </a:r>
                      <a:endParaRPr sz="1200"/>
                    </a:p>
                  </a:txBody>
                  <a:tcPr marT="91425" marB="91425" marR="91425" marL="91425"/>
                </a:tc>
                <a:tc>
                  <a:txBody>
                    <a:bodyPr>
                      <a:noAutofit/>
                    </a:bodyPr>
                    <a:lstStyle/>
                    <a:p>
                      <a:pPr indent="0" lvl="0" marL="0" rtl="0">
                        <a:spcBef>
                          <a:spcPts val="0"/>
                        </a:spcBef>
                        <a:spcAft>
                          <a:spcPts val="0"/>
                        </a:spcAft>
                        <a:buNone/>
                      </a:pPr>
                      <a:r>
                        <a:rPr lang="en" sz="1200"/>
                        <a:t>Day of the week show is on</a:t>
                      </a:r>
                      <a:endParaRPr sz="1200"/>
                    </a:p>
                  </a:txBody>
                  <a:tcPr marT="91425" marB="91425" marR="91425" marL="91425"/>
                </a:tc>
                <a:tc>
                  <a:txBody>
                    <a:bodyPr>
                      <a:noAutofit/>
                    </a:bodyPr>
                    <a:lstStyle/>
                    <a:p>
                      <a:pPr indent="0" lvl="0" marL="0" rtl="0">
                        <a:spcBef>
                          <a:spcPts val="0"/>
                        </a:spcBef>
                        <a:spcAft>
                          <a:spcPts val="0"/>
                        </a:spcAft>
                        <a:buNone/>
                      </a:pPr>
                      <a:r>
                        <a:rPr lang="en" sz="1200"/>
                        <a:t>User planned to watch</a:t>
                      </a:r>
                      <a:endParaRPr sz="1200"/>
                    </a:p>
                  </a:txBody>
                  <a:tcPr marT="91425" marB="91425" marR="91425" marL="91425"/>
                </a:tc>
                <a:tc>
                  <a:txBody>
                    <a:bodyPr>
                      <a:noAutofit/>
                    </a:bodyPr>
                    <a:lstStyle/>
                    <a:p>
                      <a:pPr indent="0" lvl="0" marL="0" rtl="0">
                        <a:spcBef>
                          <a:spcPts val="0"/>
                        </a:spcBef>
                        <a:spcAft>
                          <a:spcPts val="0"/>
                        </a:spcAft>
                        <a:buNone/>
                      </a:pPr>
                      <a:r>
                        <a:t/>
                      </a:r>
                      <a:endParaRPr sz="1200"/>
                    </a:p>
                  </a:txBody>
                  <a:tcPr marT="91425" marB="91425" marR="91425" marL="91425"/>
                </a:tc>
              </a:tr>
              <a:tr h="292775">
                <a:tc>
                  <a:txBody>
                    <a:bodyPr>
                      <a:noAutofit/>
                    </a:bodyPr>
                    <a:lstStyle/>
                    <a:p>
                      <a:pPr indent="0" lvl="0" marL="0" rtl="0">
                        <a:spcBef>
                          <a:spcPts val="0"/>
                        </a:spcBef>
                        <a:spcAft>
                          <a:spcPts val="0"/>
                        </a:spcAft>
                        <a:buNone/>
                      </a:pPr>
                      <a:r>
                        <a:rPr lang="en" sz="1200"/>
                        <a:t>Score of anime</a:t>
                      </a:r>
                      <a:endParaRPr sz="1200"/>
                    </a:p>
                  </a:txBody>
                  <a:tcPr marT="91425" marB="91425" marR="91425" marL="91425"/>
                </a:tc>
                <a:tc>
                  <a:txBody>
                    <a:bodyPr>
                      <a:noAutofit/>
                    </a:bodyPr>
                    <a:lstStyle/>
                    <a:p>
                      <a:pPr indent="0" lvl="0" marL="0" rtl="0">
                        <a:spcBef>
                          <a:spcPts val="0"/>
                        </a:spcBef>
                        <a:spcAft>
                          <a:spcPts val="0"/>
                        </a:spcAft>
                        <a:buNone/>
                      </a:pPr>
                      <a:r>
                        <a:rPr lang="en" sz="1200"/>
                        <a:t>User Watching</a:t>
                      </a:r>
                      <a:endParaRPr sz="1200"/>
                    </a:p>
                  </a:txBody>
                  <a:tcPr marT="91425" marB="91425" marR="91425" marL="91425"/>
                </a:tc>
                <a:tc>
                  <a:txBody>
                    <a:bodyPr>
                      <a:noAutofit/>
                    </a:bodyPr>
                    <a:lstStyle/>
                    <a:p>
                      <a:pPr indent="0" lvl="0" marL="0" rtl="0">
                        <a:spcBef>
                          <a:spcPts val="0"/>
                        </a:spcBef>
                        <a:spcAft>
                          <a:spcPts val="0"/>
                        </a:spcAft>
                        <a:buNone/>
                      </a:pPr>
                      <a:r>
                        <a:rPr lang="en" sz="1200"/>
                        <a:t>Last year user online</a:t>
                      </a:r>
                      <a:endParaRPr sz="1200"/>
                    </a:p>
                  </a:txBody>
                  <a:tcPr marT="91425" marB="91425" marR="91425" marL="91425"/>
                </a:tc>
                <a:tc>
                  <a:txBody>
                    <a:bodyPr>
                      <a:noAutofit/>
                    </a:bodyPr>
                    <a:lstStyle/>
                    <a:p>
                      <a:pPr indent="0" lvl="0" marL="0" rtl="0">
                        <a:spcBef>
                          <a:spcPts val="0"/>
                        </a:spcBef>
                        <a:spcAft>
                          <a:spcPts val="0"/>
                        </a:spcAft>
                        <a:buNone/>
                      </a:pPr>
                      <a:r>
                        <a:t/>
                      </a:r>
                      <a:endParaRPr sz="1200"/>
                    </a:p>
                  </a:txBody>
                  <a:tcPr marT="91425" marB="91425" marR="91425" marL="91425"/>
                </a:tc>
              </a:tr>
              <a:tr h="292775">
                <a:tc>
                  <a:txBody>
                    <a:bodyPr>
                      <a:noAutofit/>
                    </a:bodyPr>
                    <a:lstStyle/>
                    <a:p>
                      <a:pPr indent="0" lvl="0" marL="0" rtl="0">
                        <a:spcBef>
                          <a:spcPts val="0"/>
                        </a:spcBef>
                        <a:spcAft>
                          <a:spcPts val="0"/>
                        </a:spcAft>
                        <a:buNone/>
                      </a:pPr>
                      <a:r>
                        <a:rPr lang="en" sz="1200"/>
                        <a:t>Number of member scored the anime</a:t>
                      </a:r>
                      <a:endParaRPr sz="1200"/>
                    </a:p>
                  </a:txBody>
                  <a:tcPr marT="91425" marB="91425" marR="91425" marL="91425"/>
                </a:tc>
                <a:tc>
                  <a:txBody>
                    <a:bodyPr>
                      <a:noAutofit/>
                    </a:bodyPr>
                    <a:lstStyle/>
                    <a:p>
                      <a:pPr indent="0" lvl="0" marL="0" rtl="0">
                        <a:spcBef>
                          <a:spcPts val="0"/>
                        </a:spcBef>
                        <a:spcAft>
                          <a:spcPts val="0"/>
                        </a:spcAft>
                        <a:buNone/>
                      </a:pPr>
                      <a:r>
                        <a:rPr lang="en" sz="1200"/>
                        <a:t>User completed watching</a:t>
                      </a:r>
                      <a:endParaRPr sz="1200"/>
                    </a:p>
                  </a:txBody>
                  <a:tcPr marT="91425" marB="91425" marR="91425" marL="91425"/>
                </a:tc>
                <a:tc>
                  <a:txBody>
                    <a:bodyPr>
                      <a:noAutofit/>
                    </a:bodyPr>
                    <a:lstStyle/>
                    <a:p>
                      <a:pPr indent="0" lvl="0" marL="0" rtl="0">
                        <a:spcBef>
                          <a:spcPts val="0"/>
                        </a:spcBef>
                        <a:spcAft>
                          <a:spcPts val="0"/>
                        </a:spcAft>
                        <a:buNone/>
                      </a:pPr>
                      <a:r>
                        <a:rPr lang="en" sz="1200"/>
                        <a:t>Year User joined site</a:t>
                      </a:r>
                      <a:endParaRPr sz="1200"/>
                    </a:p>
                  </a:txBody>
                  <a:tcPr marT="91425" marB="91425" marR="91425" marL="91425"/>
                </a:tc>
                <a:tc>
                  <a:txBody>
                    <a:bodyPr>
                      <a:noAutofit/>
                    </a:bodyPr>
                    <a:lstStyle/>
                    <a:p>
                      <a:pPr indent="0" lvl="0" marL="0" rtl="0">
                        <a:spcBef>
                          <a:spcPts val="0"/>
                        </a:spcBef>
                        <a:spcAft>
                          <a:spcPts val="0"/>
                        </a:spcAft>
                        <a:buNone/>
                      </a:pPr>
                      <a:r>
                        <a:t/>
                      </a:r>
                      <a:endParaRPr sz="1200"/>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