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5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3" r:id="rId18"/>
    <p:sldId id="274" r:id="rId19"/>
    <p:sldId id="275" r:id="rId20"/>
    <p:sldId id="276" r:id="rId21"/>
    <p:sldId id="277" r:id="rId22"/>
    <p:sldId id="278" r:id="rId23"/>
    <p:sldId id="272" r:id="rId24"/>
    <p:sldId id="279" r:id="rId25"/>
    <p:sldId id="280" r:id="rId26"/>
    <p:sldId id="283" r:id="rId27"/>
    <p:sldId id="284" r:id="rId28"/>
    <p:sldId id="285" r:id="rId29"/>
    <p:sldId id="281" r:id="rId30"/>
    <p:sldId id="282" r:id="rId31"/>
    <p:sldId id="286" r:id="rId32"/>
    <p:sldId id="290" r:id="rId33"/>
    <p:sldId id="291" r:id="rId34"/>
    <p:sldId id="292" r:id="rId35"/>
    <p:sldId id="293" r:id="rId36"/>
    <p:sldId id="294" r:id="rId37"/>
    <p:sldId id="296" r:id="rId38"/>
    <p:sldId id="306" r:id="rId39"/>
    <p:sldId id="307" r:id="rId40"/>
    <p:sldId id="308" r:id="rId41"/>
    <p:sldId id="309" r:id="rId42"/>
    <p:sldId id="310" r:id="rId43"/>
    <p:sldId id="301" r:id="rId44"/>
    <p:sldId id="287" r:id="rId45"/>
    <p:sldId id="302" r:id="rId46"/>
    <p:sldId id="288" r:id="rId47"/>
    <p:sldId id="303" r:id="rId48"/>
    <p:sldId id="289" r:id="rId49"/>
    <p:sldId id="304" r:id="rId50"/>
    <p:sldId id="305" r:id="rId5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76627"/>
    <a:srgbClr val="00FE7F"/>
    <a:srgbClr val="01FF80"/>
    <a:srgbClr val="09FF84"/>
    <a:srgbClr val="61FFB0"/>
    <a:srgbClr val="CDFFE6"/>
    <a:srgbClr val="00CC66"/>
    <a:srgbClr val="9BF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008" autoAdjust="0"/>
    <p:restoredTop sz="87283" autoAdjust="0"/>
  </p:normalViewPr>
  <p:slideViewPr>
    <p:cSldViewPr snapToGrid="0">
      <p:cViewPr>
        <p:scale>
          <a:sx n="118" d="100"/>
          <a:sy n="118" d="100"/>
        </p:scale>
        <p:origin x="368" y="352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BE"/>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5673A2-232E-4770-8B7D-AF533C30BC35}" type="datetimeFigureOut">
              <a:rPr lang="fr-BE" smtClean="0"/>
              <a:t>25/08/21</a:t>
            </a:fld>
            <a:endParaRPr lang="fr-BE"/>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BE"/>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BE"/>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8015F8-55F0-4779-8F5B-58CFCCF2A85B}" type="slidenum">
              <a:rPr lang="fr-BE" smtClean="0"/>
              <a:t>‹N°›</a:t>
            </a:fld>
            <a:endParaRPr lang="fr-BE"/>
          </a:p>
        </p:txBody>
      </p:sp>
    </p:spTree>
    <p:extLst>
      <p:ext uri="{BB962C8B-B14F-4D97-AF65-F5344CB8AC3E}">
        <p14:creationId xmlns:p14="http://schemas.microsoft.com/office/powerpoint/2010/main" val="3845916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Exemples de contraintes</a:t>
            </a:r>
            <a:r>
              <a:rPr lang="fr-BE" baseline="0" dirty="0"/>
              <a:t> d'intégrité : </a:t>
            </a:r>
          </a:p>
          <a:p>
            <a:pPr marL="171450" indent="-171450">
              <a:buFontTx/>
              <a:buChar char="-"/>
            </a:pPr>
            <a:r>
              <a:rPr lang="fr-BE" baseline="0" dirty="0"/>
              <a:t>Date de naissance inférieure ou égale à la date de décès</a:t>
            </a:r>
          </a:p>
          <a:p>
            <a:pPr marL="171450" indent="-171450">
              <a:buFontTx/>
              <a:buChar char="-"/>
            </a:pPr>
            <a:r>
              <a:rPr lang="fr-BE" baseline="0" dirty="0"/>
              <a:t>Date d'engagement supérieure à la date d'obtention du diplôme</a:t>
            </a:r>
          </a:p>
          <a:p>
            <a:pPr marL="171450" indent="-171450">
              <a:buFontTx/>
              <a:buChar char="-"/>
            </a:pPr>
            <a:r>
              <a:rPr lang="fr-BE" baseline="0" dirty="0"/>
              <a:t>Un salaire ne peut être négatif</a:t>
            </a:r>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10</a:t>
            </a:fld>
            <a:endParaRPr lang="fr-BE"/>
          </a:p>
        </p:txBody>
      </p:sp>
    </p:spTree>
    <p:extLst>
      <p:ext uri="{BB962C8B-B14F-4D97-AF65-F5344CB8AC3E}">
        <p14:creationId xmlns:p14="http://schemas.microsoft.com/office/powerpoint/2010/main" val="17881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Gestion des accès concurrents : réservation de</a:t>
            </a:r>
            <a:r>
              <a:rPr lang="fr-BE" baseline="0" dirty="0"/>
              <a:t> la dernière place dans un avion au départ de 2 agences de voyages : une seule doit l'obtenir</a:t>
            </a:r>
          </a:p>
          <a:p>
            <a:endParaRPr lang="fr-BE" baseline="0" dirty="0"/>
          </a:p>
          <a:p>
            <a:r>
              <a:rPr lang="fr-BE" baseline="0" dirty="0"/>
              <a:t>Reprise après panne : si une modification implique des mises à jour dans plusieurs tables et qu'une panne survient pendant la modification, lors de la reprise, la bd doit retrouver un état cohérent</a:t>
            </a:r>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12</a:t>
            </a:fld>
            <a:endParaRPr lang="fr-BE"/>
          </a:p>
        </p:txBody>
      </p:sp>
    </p:spTree>
    <p:extLst>
      <p:ext uri="{BB962C8B-B14F-4D97-AF65-F5344CB8AC3E}">
        <p14:creationId xmlns:p14="http://schemas.microsoft.com/office/powerpoint/2010/main" val="3970136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Exemple : une table clubs et une table athlètes.  Chaque</a:t>
            </a:r>
            <a:r>
              <a:rPr lang="fr-BE" baseline="0" dirty="0"/>
              <a:t> athlète est affilié à un club.  Dans clubs, on conserve le nombre d'athlètes affiliés à ce club, or, cette information peut-être calculée par une simple requête =&gt; redondance.  Cela peut être utile si on a souvent besoin de ce nombre =&gt; accélération des requêtes.  Pour éviter incohérence, on va créer un déclencheur qui mettra à </a:t>
            </a:r>
            <a:r>
              <a:rPr lang="fr-BE" baseline="0"/>
              <a:t>jour automatiquement.</a:t>
            </a:r>
            <a:endParaRPr lang="fr-BE" dirty="0"/>
          </a:p>
          <a:p>
            <a:endParaRPr lang="fr-BE" dirty="0"/>
          </a:p>
          <a:p>
            <a:r>
              <a:rPr lang="fr-BE" dirty="0"/>
              <a:t>Exemple : l'identifiant des membres d'un club est constitué de</a:t>
            </a:r>
          </a:p>
          <a:p>
            <a:r>
              <a:rPr lang="fr-BE" dirty="0"/>
              <a:t> - la date de naissance (YYMMDD) </a:t>
            </a:r>
          </a:p>
          <a:p>
            <a:r>
              <a:rPr lang="fr-BE" dirty="0"/>
              <a:t> - les initiales du nom et du prénom </a:t>
            </a:r>
          </a:p>
          <a:p>
            <a:r>
              <a:rPr lang="fr-BE" dirty="0"/>
              <a:t> - l'année de la première inscription au club.</a:t>
            </a:r>
            <a:r>
              <a:rPr lang="fr-BE" baseline="0" dirty="0"/>
              <a:t> </a:t>
            </a:r>
          </a:p>
          <a:p>
            <a:endParaRPr lang="fr-BE" baseline="0" dirty="0"/>
          </a:p>
          <a:p>
            <a:r>
              <a:rPr lang="fr-BE" baseline="0" dirty="0"/>
              <a:t>Erreur lors de l'inscription d'un membre =&gt; corriger sa date de naissance =&gt; son identifiant doit être corrigé aussi</a:t>
            </a:r>
          </a:p>
          <a:p>
            <a:endParaRPr lang="fr-BE" baseline="0" dirty="0"/>
          </a:p>
          <a:p>
            <a:r>
              <a:rPr lang="fr-BE" baseline="0" dirty="0"/>
              <a:t>Un déclencheur sera activé au moment où la date de naissance sera modifiée et mettra l'identifiant à jour en conséquence …</a:t>
            </a:r>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13</a:t>
            </a:fld>
            <a:endParaRPr lang="fr-BE"/>
          </a:p>
        </p:txBody>
      </p:sp>
    </p:spTree>
    <p:extLst>
      <p:ext uri="{BB962C8B-B14F-4D97-AF65-F5344CB8AC3E}">
        <p14:creationId xmlns:p14="http://schemas.microsoft.com/office/powerpoint/2010/main" val="1060332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Quelques notions supplémentaires dans les transparents de Christiane : à insérer</a:t>
            </a:r>
            <a:r>
              <a:rPr lang="fr-BE" baseline="0" dirty="0"/>
              <a:t> ou pas ?</a:t>
            </a:r>
          </a:p>
          <a:p>
            <a:endParaRPr lang="fr-BE" baseline="0" dirty="0"/>
          </a:p>
          <a:p>
            <a:r>
              <a:rPr lang="fr-FR" altLang="fr-FR" sz="1200" dirty="0">
                <a:latin typeface="Verdana" pitchFamily="34" charset="0"/>
              </a:rPr>
              <a:t>Description des données</a:t>
            </a:r>
          </a:p>
          <a:p>
            <a:r>
              <a:rPr lang="fr-FR" altLang="fr-FR" sz="1200" dirty="0">
                <a:latin typeface="Verdana" pitchFamily="34" charset="0"/>
              </a:rPr>
              <a:t>Manipulation des données    =&gt; mode interactif via le langage SQL</a:t>
            </a:r>
          </a:p>
          <a:p>
            <a:r>
              <a:rPr lang="fr-FR" altLang="fr-FR" sz="1200" dirty="0">
                <a:latin typeface="Verdana" pitchFamily="34" charset="0"/>
              </a:rPr>
              <a:t>Contrôle des données</a:t>
            </a:r>
          </a:p>
          <a:p>
            <a:endParaRPr lang="fr-FR" altLang="fr-FR" sz="1200" dirty="0">
              <a:latin typeface="Verdana" pitchFamily="34" charset="0"/>
            </a:endParaRPr>
          </a:p>
          <a:p>
            <a:r>
              <a:rPr lang="fr-FR" altLang="fr-FR" sz="1200" dirty="0">
                <a:latin typeface="Verdana" pitchFamily="34" charset="0"/>
              </a:rPr>
              <a:t>Pré-compilateur : par programmation</a:t>
            </a:r>
          </a:p>
          <a:p>
            <a:r>
              <a:rPr lang="fr-FR" altLang="fr-FR" sz="1200" dirty="0">
                <a:latin typeface="Verdana" pitchFamily="34" charset="0"/>
              </a:rPr>
              <a:t>optimiseur</a:t>
            </a:r>
          </a:p>
          <a:p>
            <a:r>
              <a:rPr lang="fr-FR" altLang="fr-FR" sz="1200" dirty="0">
                <a:latin typeface="Verdana" pitchFamily="34" charset="0"/>
              </a:rPr>
              <a:t>Journalisation  =&gt; enregistrer toutes les manipulations de données pour assurer un mécanisme de reprise automatique dans le cas </a:t>
            </a:r>
            <a:r>
              <a:rPr lang="fr-FR" altLang="fr-FR" sz="1200">
                <a:latin typeface="Verdana" pitchFamily="34" charset="0"/>
              </a:rPr>
              <a:t>d'une panne</a:t>
            </a:r>
            <a:endParaRPr lang="fr-FR" altLang="fr-FR" sz="1200" dirty="0">
              <a:latin typeface="Verdana" pitchFamily="34" charset="0"/>
            </a:endParaRPr>
          </a:p>
          <a:p>
            <a:r>
              <a:rPr lang="fr-FR" altLang="fr-FR" sz="1200" dirty="0">
                <a:latin typeface="Verdana" pitchFamily="34" charset="0"/>
              </a:rPr>
              <a:t>gérer les accès concurrents </a:t>
            </a:r>
          </a:p>
          <a:p>
            <a:r>
              <a:rPr lang="fr-FR" altLang="fr-FR" sz="1200" dirty="0">
                <a:latin typeface="Verdana" pitchFamily="34" charset="0"/>
              </a:rPr>
              <a:t>gérer le "cache"</a:t>
            </a:r>
          </a:p>
          <a:p>
            <a:r>
              <a:rPr lang="fr-FR" altLang="fr-FR" sz="1200" dirty="0">
                <a:latin typeface="Verdana" pitchFamily="34" charset="0"/>
              </a:rPr>
              <a:t>gérer l'espace disque, les index, …</a:t>
            </a:r>
          </a:p>
          <a:p>
            <a:r>
              <a:rPr lang="fr-FR" altLang="fr-FR" sz="1200" dirty="0">
                <a:latin typeface="Verdana" pitchFamily="34" charset="0"/>
              </a:rPr>
              <a:t>gérer les sauvegardes</a:t>
            </a:r>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22</a:t>
            </a:fld>
            <a:endParaRPr lang="fr-BE"/>
          </a:p>
        </p:txBody>
      </p:sp>
    </p:spTree>
    <p:extLst>
      <p:ext uri="{BB962C8B-B14F-4D97-AF65-F5344CB8AC3E}">
        <p14:creationId xmlns:p14="http://schemas.microsoft.com/office/powerpoint/2010/main" val="1994300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fr-FR"/>
              <a:t>Modifiez le style du titre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4738744" y="1516828"/>
            <a:ext cx="2133600" cy="750981"/>
          </a:xfrm>
          <a:prstGeom prst="rect">
            <a:avLst/>
          </a:prstGeom>
        </p:spPr>
        <p:txBody>
          <a:bodyPr anchor="b"/>
          <a:lstStyle>
            <a:lvl1pPr algn="l">
              <a:defRPr sz="2400"/>
            </a:lvl1pPr>
          </a:lstStyle>
          <a:p>
            <a:endParaRPr lang="fr-BE"/>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r>
              <a:rPr lang="fr-BE"/>
              <a:t>Système de Gestion de Base de Données</a:t>
            </a:r>
            <a:endParaRPr lang="fr-BE" dirty="0"/>
          </a:p>
        </p:txBody>
      </p:sp>
      <p:sp>
        <p:nvSpPr>
          <p:cNvPr id="6" name="Slide Number Placeholder 5"/>
          <p:cNvSpPr>
            <a:spLocks noGrp="1"/>
          </p:cNvSpPr>
          <p:nvPr>
            <p:ph type="sldNum" sz="quarter" idx="12"/>
          </p:nvPr>
        </p:nvSpPr>
        <p:spPr>
          <a:xfrm>
            <a:off x="4649096" y="5719966"/>
            <a:ext cx="643666" cy="365125"/>
          </a:xfrm>
          <a:prstGeom prst="rect">
            <a:avLst/>
          </a:prstGeom>
        </p:spPr>
        <p:txBody>
          <a:bodyPr/>
          <a:lstStyle>
            <a:lvl1pPr>
              <a:defRPr>
                <a:solidFill>
                  <a:schemeClr val="accent1"/>
                </a:solidFill>
              </a:defRPr>
            </a:lvl1pPr>
          </a:lstStyle>
          <a:p>
            <a:fld id="{BF2FC6CB-2666-4C93-9AAF-E466CEB514E0}" type="slidenum">
              <a:rPr lang="fr-BE" smtClean="0"/>
              <a:t>‹N°›</a:t>
            </a:fld>
            <a:endParaRPr lang="fr-BE"/>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a:xfrm>
            <a:off x="53854" y="6486937"/>
            <a:ext cx="877392" cy="365125"/>
          </a:xfrm>
          <a:prstGeom prst="rect">
            <a:avLst/>
          </a:prstGeom>
        </p:spPr>
        <p:txBody>
          <a:bodyPr/>
          <a:lstStyle/>
          <a:p>
            <a:endParaRPr lang="fr-BE"/>
          </a:p>
        </p:txBody>
      </p:sp>
      <p:sp>
        <p:nvSpPr>
          <p:cNvPr id="5" name="Footer Placeholder 4"/>
          <p:cNvSpPr>
            <a:spLocks noGrp="1"/>
          </p:cNvSpPr>
          <p:nvPr>
            <p:ph type="ftr" sz="quarter" idx="11"/>
          </p:nvPr>
        </p:nvSpPr>
        <p:spPr/>
        <p:txBody>
          <a:bodyPr/>
          <a:lstStyle/>
          <a:p>
            <a:r>
              <a:rPr lang="fr-BE"/>
              <a:t>Système de Gestion de Base de Données</a:t>
            </a:r>
          </a:p>
        </p:txBody>
      </p:sp>
      <p:sp>
        <p:nvSpPr>
          <p:cNvPr id="6" name="Slide Number Placeholder 5"/>
          <p:cNvSpPr>
            <a:spLocks noGrp="1"/>
          </p:cNvSpPr>
          <p:nvPr>
            <p:ph type="sldNum" sz="quarter" idx="12"/>
          </p:nvPr>
        </p:nvSpPr>
        <p:spPr>
          <a:xfrm>
            <a:off x="7059304" y="6486937"/>
            <a:ext cx="1705100" cy="365125"/>
          </a:xfrm>
          <a:prstGeom prst="rect">
            <a:avLst/>
          </a:prstGeom>
        </p:spPr>
        <p:txBody>
          <a:bodyPr/>
          <a:lstStyle/>
          <a:p>
            <a:fld id="{BF2FC6CB-2666-4C93-9AAF-E466CEB514E0}" type="slidenum">
              <a:rPr lang="fr-BE" smtClean="0"/>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fr-FR"/>
              <a:t>Modifiez le style du titre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a:xfrm>
            <a:off x="53854" y="6486937"/>
            <a:ext cx="877392" cy="365125"/>
          </a:xfrm>
          <a:prstGeom prst="rect">
            <a:avLst/>
          </a:prstGeom>
        </p:spPr>
        <p:txBody>
          <a:bodyPr/>
          <a:lstStyle/>
          <a:p>
            <a:endParaRPr lang="fr-BE"/>
          </a:p>
        </p:txBody>
      </p:sp>
      <p:sp>
        <p:nvSpPr>
          <p:cNvPr id="5" name="Footer Placeholder 4"/>
          <p:cNvSpPr>
            <a:spLocks noGrp="1"/>
          </p:cNvSpPr>
          <p:nvPr>
            <p:ph type="ftr" sz="quarter" idx="11"/>
          </p:nvPr>
        </p:nvSpPr>
        <p:spPr/>
        <p:txBody>
          <a:bodyPr/>
          <a:lstStyle/>
          <a:p>
            <a:r>
              <a:rPr lang="fr-BE"/>
              <a:t>Système de Gestion de Base de Données</a:t>
            </a:r>
          </a:p>
        </p:txBody>
      </p:sp>
      <p:sp>
        <p:nvSpPr>
          <p:cNvPr id="6" name="Slide Number Placeholder 5"/>
          <p:cNvSpPr>
            <a:spLocks noGrp="1"/>
          </p:cNvSpPr>
          <p:nvPr>
            <p:ph type="sldNum" sz="quarter" idx="12"/>
          </p:nvPr>
        </p:nvSpPr>
        <p:spPr>
          <a:xfrm>
            <a:off x="7059304" y="6486937"/>
            <a:ext cx="1705100" cy="365125"/>
          </a:xfrm>
          <a:prstGeom prst="rect">
            <a:avLst/>
          </a:prstGeom>
        </p:spPr>
        <p:txBody>
          <a:bodyPr/>
          <a:lstStyle/>
          <a:p>
            <a:fld id="{BF2FC6CB-2666-4C93-9AAF-E466CEB514E0}" type="slidenum">
              <a:rPr lang="fr-BE" smtClean="0"/>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11"/>
          </p:nvPr>
        </p:nvSpPr>
        <p:spPr/>
        <p:txBody>
          <a:bodyPr/>
          <a:lstStyle/>
          <a:p>
            <a:r>
              <a:rPr lang="fr-BE" dirty="0"/>
              <a:t>Système de Gestion de Base de Données</a:t>
            </a:r>
          </a:p>
        </p:txBody>
      </p:sp>
      <p:sp>
        <p:nvSpPr>
          <p:cNvPr id="7" name="Forme libre 6"/>
          <p:cNvSpPr/>
          <p:nvPr userDrawn="1"/>
        </p:nvSpPr>
        <p:spPr>
          <a:xfrm>
            <a:off x="1041991" y="1499191"/>
            <a:ext cx="7038753" cy="382772"/>
          </a:xfrm>
          <a:custGeom>
            <a:avLst/>
            <a:gdLst>
              <a:gd name="connsiteX0" fmla="*/ 0 w 7038753"/>
              <a:gd name="connsiteY0" fmla="*/ 0 h 1158949"/>
              <a:gd name="connsiteX1" fmla="*/ 0 w 7038753"/>
              <a:gd name="connsiteY1" fmla="*/ 1148316 h 1158949"/>
              <a:gd name="connsiteX2" fmla="*/ 7038753 w 7038753"/>
              <a:gd name="connsiteY2" fmla="*/ 1158949 h 1158949"/>
            </a:gdLst>
            <a:ahLst/>
            <a:cxnLst>
              <a:cxn ang="0">
                <a:pos x="connsiteX0" y="connsiteY0"/>
              </a:cxn>
              <a:cxn ang="0">
                <a:pos x="connsiteX1" y="connsiteY1"/>
              </a:cxn>
              <a:cxn ang="0">
                <a:pos x="connsiteX2" y="connsiteY2"/>
              </a:cxn>
            </a:cxnLst>
            <a:rect l="l" t="t" r="r" b="b"/>
            <a:pathLst>
              <a:path w="7038753" h="1158949">
                <a:moveTo>
                  <a:pt x="0" y="0"/>
                </a:moveTo>
                <a:lnTo>
                  <a:pt x="0" y="1148316"/>
                </a:lnTo>
                <a:lnTo>
                  <a:pt x="7038753" y="1158949"/>
                </a:lnTo>
              </a:path>
            </a:pathLst>
          </a:custGeom>
          <a:noFill/>
          <a:ln w="28575">
            <a:solidFill>
              <a:schemeClr val="accent2">
                <a:lumMod val="7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fr-FR" dirty="0"/>
              <a:t>Modifiez le style du titre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5" name="Footer Placeholder 4"/>
          <p:cNvSpPr>
            <a:spLocks noGrp="1"/>
          </p:cNvSpPr>
          <p:nvPr>
            <p:ph type="ftr" sz="quarter" idx="11"/>
          </p:nvPr>
        </p:nvSpPr>
        <p:spPr/>
        <p:txBody>
          <a:bodyPr/>
          <a:lstStyle/>
          <a:p>
            <a:r>
              <a:rPr lang="fr-BE" dirty="0"/>
              <a:t>Système de Gestion de Base de Données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5" name="Date Placeholder 4"/>
          <p:cNvSpPr>
            <a:spLocks noGrp="1"/>
          </p:cNvSpPr>
          <p:nvPr>
            <p:ph type="dt" sz="half" idx="10"/>
          </p:nvPr>
        </p:nvSpPr>
        <p:spPr>
          <a:xfrm>
            <a:off x="53854" y="6486937"/>
            <a:ext cx="877392" cy="365125"/>
          </a:xfrm>
          <a:prstGeom prst="rect">
            <a:avLst/>
          </a:prstGeom>
        </p:spPr>
        <p:txBody>
          <a:bodyPr/>
          <a:lstStyle/>
          <a:p>
            <a:endParaRPr lang="fr-BE"/>
          </a:p>
        </p:txBody>
      </p:sp>
      <p:sp>
        <p:nvSpPr>
          <p:cNvPr id="6" name="Footer Placeholder 5"/>
          <p:cNvSpPr>
            <a:spLocks noGrp="1"/>
          </p:cNvSpPr>
          <p:nvPr>
            <p:ph type="ftr" sz="quarter" idx="11"/>
          </p:nvPr>
        </p:nvSpPr>
        <p:spPr/>
        <p:txBody>
          <a:bodyPr/>
          <a:lstStyle/>
          <a:p>
            <a:r>
              <a:rPr lang="fr-BE"/>
              <a:t>Système de Gestion de Base de Données</a:t>
            </a:r>
          </a:p>
        </p:txBody>
      </p:sp>
      <p:sp>
        <p:nvSpPr>
          <p:cNvPr id="7" name="Slide Number Placeholder 6"/>
          <p:cNvSpPr>
            <a:spLocks noGrp="1"/>
          </p:cNvSpPr>
          <p:nvPr>
            <p:ph type="sldNum" sz="quarter" idx="12"/>
          </p:nvPr>
        </p:nvSpPr>
        <p:spPr>
          <a:xfrm>
            <a:off x="7059304" y="6486937"/>
            <a:ext cx="1705100" cy="365125"/>
          </a:xfrm>
          <a:prstGeom prst="rect">
            <a:avLst/>
          </a:prstGeom>
        </p:spPr>
        <p:txBody>
          <a:bodyPr/>
          <a:lstStyle/>
          <a:p>
            <a:fld id="{BF2FC6CB-2666-4C93-9AAF-E466CEB514E0}" type="slidenum">
              <a:rPr lang="fr-BE" smtClean="0"/>
              <a:t>‹N°›</a:t>
            </a:fld>
            <a:endParaRPr lang="fr-BE"/>
          </a:p>
        </p:txBody>
      </p:sp>
      <p:sp>
        <p:nvSpPr>
          <p:cNvPr id="9" name="Content Placeholder 8"/>
          <p:cNvSpPr>
            <a:spLocks noGrp="1"/>
          </p:cNvSpPr>
          <p:nvPr>
            <p:ph sz="quarter" idx="13"/>
          </p:nvPr>
        </p:nvSpPr>
        <p:spPr>
          <a:xfrm>
            <a:off x="1042416" y="2313432"/>
            <a:ext cx="3419856" cy="349300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8" name="Forme libre 7"/>
          <p:cNvSpPr/>
          <p:nvPr userDrawn="1"/>
        </p:nvSpPr>
        <p:spPr>
          <a:xfrm>
            <a:off x="1041991" y="1499191"/>
            <a:ext cx="7038753" cy="382772"/>
          </a:xfrm>
          <a:custGeom>
            <a:avLst/>
            <a:gdLst>
              <a:gd name="connsiteX0" fmla="*/ 0 w 7038753"/>
              <a:gd name="connsiteY0" fmla="*/ 0 h 1158949"/>
              <a:gd name="connsiteX1" fmla="*/ 0 w 7038753"/>
              <a:gd name="connsiteY1" fmla="*/ 1148316 h 1158949"/>
              <a:gd name="connsiteX2" fmla="*/ 7038753 w 7038753"/>
              <a:gd name="connsiteY2" fmla="*/ 1158949 h 1158949"/>
            </a:gdLst>
            <a:ahLst/>
            <a:cxnLst>
              <a:cxn ang="0">
                <a:pos x="connsiteX0" y="connsiteY0"/>
              </a:cxn>
              <a:cxn ang="0">
                <a:pos x="connsiteX1" y="connsiteY1"/>
              </a:cxn>
              <a:cxn ang="0">
                <a:pos x="connsiteX2" y="connsiteY2"/>
              </a:cxn>
            </a:cxnLst>
            <a:rect l="l" t="t" r="r" b="b"/>
            <a:pathLst>
              <a:path w="7038753" h="1158949">
                <a:moveTo>
                  <a:pt x="0" y="0"/>
                </a:moveTo>
                <a:lnTo>
                  <a:pt x="0" y="1148316"/>
                </a:lnTo>
                <a:lnTo>
                  <a:pt x="7038753" y="1158949"/>
                </a:lnTo>
              </a:path>
            </a:pathLst>
          </a:custGeom>
          <a:noFill/>
          <a:ln w="28575">
            <a:solidFill>
              <a:schemeClr val="accent2">
                <a:lumMod val="7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a:xfrm>
            <a:off x="53854" y="6486937"/>
            <a:ext cx="877392" cy="365125"/>
          </a:xfrm>
          <a:prstGeom prst="rect">
            <a:avLst/>
          </a:prstGeom>
        </p:spPr>
        <p:txBody>
          <a:bodyPr/>
          <a:lstStyle/>
          <a:p>
            <a:endParaRPr lang="fr-BE"/>
          </a:p>
        </p:txBody>
      </p:sp>
      <p:sp>
        <p:nvSpPr>
          <p:cNvPr id="8" name="Footer Placeholder 7"/>
          <p:cNvSpPr>
            <a:spLocks noGrp="1"/>
          </p:cNvSpPr>
          <p:nvPr>
            <p:ph type="ftr" sz="quarter" idx="11"/>
          </p:nvPr>
        </p:nvSpPr>
        <p:spPr/>
        <p:txBody>
          <a:bodyPr/>
          <a:lstStyle/>
          <a:p>
            <a:r>
              <a:rPr lang="fr-BE"/>
              <a:t>Système de Gestion de Base de Données</a:t>
            </a:r>
          </a:p>
        </p:txBody>
      </p:sp>
      <p:sp>
        <p:nvSpPr>
          <p:cNvPr id="9" name="Slide Number Placeholder 8"/>
          <p:cNvSpPr>
            <a:spLocks noGrp="1"/>
          </p:cNvSpPr>
          <p:nvPr>
            <p:ph type="sldNum" sz="quarter" idx="12"/>
          </p:nvPr>
        </p:nvSpPr>
        <p:spPr>
          <a:xfrm>
            <a:off x="7059304" y="6486937"/>
            <a:ext cx="1705100" cy="365125"/>
          </a:xfrm>
          <a:prstGeom prst="rect">
            <a:avLst/>
          </a:prstGeom>
        </p:spPr>
        <p:txBody>
          <a:bodyPr/>
          <a:lstStyle/>
          <a:p>
            <a:fld id="{BF2FC6CB-2666-4C93-9AAF-E466CEB514E0}" type="slidenum">
              <a:rPr lang="fr-BE" smtClean="0"/>
              <a:t>‹N°›</a:t>
            </a:fld>
            <a:endParaRPr lang="fr-BE"/>
          </a:p>
        </p:txBody>
      </p:sp>
      <p:sp>
        <p:nvSpPr>
          <p:cNvPr id="10" name="Forme libre 9"/>
          <p:cNvSpPr/>
          <p:nvPr userDrawn="1"/>
        </p:nvSpPr>
        <p:spPr>
          <a:xfrm>
            <a:off x="1041991" y="1499191"/>
            <a:ext cx="7038753" cy="382772"/>
          </a:xfrm>
          <a:custGeom>
            <a:avLst/>
            <a:gdLst>
              <a:gd name="connsiteX0" fmla="*/ 0 w 7038753"/>
              <a:gd name="connsiteY0" fmla="*/ 0 h 1158949"/>
              <a:gd name="connsiteX1" fmla="*/ 0 w 7038753"/>
              <a:gd name="connsiteY1" fmla="*/ 1148316 h 1158949"/>
              <a:gd name="connsiteX2" fmla="*/ 7038753 w 7038753"/>
              <a:gd name="connsiteY2" fmla="*/ 1158949 h 1158949"/>
            </a:gdLst>
            <a:ahLst/>
            <a:cxnLst>
              <a:cxn ang="0">
                <a:pos x="connsiteX0" y="connsiteY0"/>
              </a:cxn>
              <a:cxn ang="0">
                <a:pos x="connsiteX1" y="connsiteY1"/>
              </a:cxn>
              <a:cxn ang="0">
                <a:pos x="connsiteX2" y="connsiteY2"/>
              </a:cxn>
            </a:cxnLst>
            <a:rect l="l" t="t" r="r" b="b"/>
            <a:pathLst>
              <a:path w="7038753" h="1158949">
                <a:moveTo>
                  <a:pt x="0" y="0"/>
                </a:moveTo>
                <a:lnTo>
                  <a:pt x="0" y="1148316"/>
                </a:lnTo>
                <a:lnTo>
                  <a:pt x="7038753" y="1158949"/>
                </a:lnTo>
              </a:path>
            </a:pathLst>
          </a:custGeom>
          <a:noFill/>
          <a:ln w="28575">
            <a:solidFill>
              <a:schemeClr val="accent2">
                <a:lumMod val="7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Date Placeholder 2"/>
          <p:cNvSpPr>
            <a:spLocks noGrp="1"/>
          </p:cNvSpPr>
          <p:nvPr>
            <p:ph type="dt" sz="half" idx="10"/>
          </p:nvPr>
        </p:nvSpPr>
        <p:spPr>
          <a:xfrm>
            <a:off x="53854" y="6486937"/>
            <a:ext cx="877392" cy="365125"/>
          </a:xfrm>
          <a:prstGeom prst="rect">
            <a:avLst/>
          </a:prstGeom>
        </p:spPr>
        <p:txBody>
          <a:bodyPr/>
          <a:lstStyle/>
          <a:p>
            <a:endParaRPr lang="fr-BE"/>
          </a:p>
        </p:txBody>
      </p:sp>
      <p:sp>
        <p:nvSpPr>
          <p:cNvPr id="4" name="Footer Placeholder 3"/>
          <p:cNvSpPr>
            <a:spLocks noGrp="1"/>
          </p:cNvSpPr>
          <p:nvPr>
            <p:ph type="ftr" sz="quarter" idx="11"/>
          </p:nvPr>
        </p:nvSpPr>
        <p:spPr/>
        <p:txBody>
          <a:bodyPr/>
          <a:lstStyle/>
          <a:p>
            <a:r>
              <a:rPr lang="fr-BE"/>
              <a:t>Système de Gestion de Base de Données</a:t>
            </a:r>
          </a:p>
        </p:txBody>
      </p:sp>
      <p:sp>
        <p:nvSpPr>
          <p:cNvPr id="5" name="Slide Number Placeholder 4"/>
          <p:cNvSpPr>
            <a:spLocks noGrp="1"/>
          </p:cNvSpPr>
          <p:nvPr>
            <p:ph type="sldNum" sz="quarter" idx="12"/>
          </p:nvPr>
        </p:nvSpPr>
        <p:spPr>
          <a:xfrm>
            <a:off x="7059304" y="6486937"/>
            <a:ext cx="1705100" cy="365125"/>
          </a:xfrm>
          <a:prstGeom prst="rect">
            <a:avLst/>
          </a:prstGeom>
        </p:spPr>
        <p:txBody>
          <a:bodyPr/>
          <a:lstStyle/>
          <a:p>
            <a:fld id="{BF2FC6CB-2666-4C93-9AAF-E466CEB514E0}" type="slidenum">
              <a:rPr lang="fr-BE" smtClean="0"/>
              <a:t>‹N°›</a:t>
            </a:fld>
            <a:endParaRPr lang="fr-BE"/>
          </a:p>
        </p:txBody>
      </p:sp>
      <p:sp>
        <p:nvSpPr>
          <p:cNvPr id="6" name="Forme libre 5"/>
          <p:cNvSpPr/>
          <p:nvPr userDrawn="1"/>
        </p:nvSpPr>
        <p:spPr>
          <a:xfrm>
            <a:off x="1041991" y="1499191"/>
            <a:ext cx="7038753" cy="382772"/>
          </a:xfrm>
          <a:custGeom>
            <a:avLst/>
            <a:gdLst>
              <a:gd name="connsiteX0" fmla="*/ 0 w 7038753"/>
              <a:gd name="connsiteY0" fmla="*/ 0 h 1158949"/>
              <a:gd name="connsiteX1" fmla="*/ 0 w 7038753"/>
              <a:gd name="connsiteY1" fmla="*/ 1148316 h 1158949"/>
              <a:gd name="connsiteX2" fmla="*/ 7038753 w 7038753"/>
              <a:gd name="connsiteY2" fmla="*/ 1158949 h 1158949"/>
            </a:gdLst>
            <a:ahLst/>
            <a:cxnLst>
              <a:cxn ang="0">
                <a:pos x="connsiteX0" y="connsiteY0"/>
              </a:cxn>
              <a:cxn ang="0">
                <a:pos x="connsiteX1" y="connsiteY1"/>
              </a:cxn>
              <a:cxn ang="0">
                <a:pos x="connsiteX2" y="connsiteY2"/>
              </a:cxn>
            </a:cxnLst>
            <a:rect l="l" t="t" r="r" b="b"/>
            <a:pathLst>
              <a:path w="7038753" h="1158949">
                <a:moveTo>
                  <a:pt x="0" y="0"/>
                </a:moveTo>
                <a:lnTo>
                  <a:pt x="0" y="1148316"/>
                </a:lnTo>
                <a:lnTo>
                  <a:pt x="7038753" y="1158949"/>
                </a:lnTo>
              </a:path>
            </a:pathLst>
          </a:custGeom>
          <a:noFill/>
          <a:ln w="28575">
            <a:solidFill>
              <a:schemeClr val="accent2">
                <a:lumMod val="7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3854" y="6486937"/>
            <a:ext cx="877392" cy="365125"/>
          </a:xfrm>
          <a:prstGeom prst="rect">
            <a:avLst/>
          </a:prstGeom>
        </p:spPr>
        <p:txBody>
          <a:bodyPr/>
          <a:lstStyle/>
          <a:p>
            <a:endParaRPr lang="fr-BE"/>
          </a:p>
        </p:txBody>
      </p:sp>
      <p:sp>
        <p:nvSpPr>
          <p:cNvPr id="3" name="Footer Placeholder 2"/>
          <p:cNvSpPr>
            <a:spLocks noGrp="1"/>
          </p:cNvSpPr>
          <p:nvPr>
            <p:ph type="ftr" sz="quarter" idx="11"/>
          </p:nvPr>
        </p:nvSpPr>
        <p:spPr/>
        <p:txBody>
          <a:bodyPr/>
          <a:lstStyle/>
          <a:p>
            <a:r>
              <a:rPr lang="fr-BE"/>
              <a:t>Système de Gestion de Base de Données</a:t>
            </a:r>
          </a:p>
        </p:txBody>
      </p:sp>
      <p:sp>
        <p:nvSpPr>
          <p:cNvPr id="4" name="Slide Number Placeholder 3"/>
          <p:cNvSpPr>
            <a:spLocks noGrp="1"/>
          </p:cNvSpPr>
          <p:nvPr>
            <p:ph type="sldNum" sz="quarter" idx="12"/>
          </p:nvPr>
        </p:nvSpPr>
        <p:spPr>
          <a:xfrm>
            <a:off x="7059304" y="6486937"/>
            <a:ext cx="1705100" cy="365125"/>
          </a:xfrm>
          <a:prstGeom prst="rect">
            <a:avLst/>
          </a:prstGeom>
        </p:spPr>
        <p:txBody>
          <a:bodyPr/>
          <a:lstStyle/>
          <a:p>
            <a:fld id="{BF2FC6CB-2666-4C93-9AAF-E466CEB514E0}" type="slidenum">
              <a:rPr lang="fr-BE" smtClean="0"/>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a:xfrm>
            <a:off x="53854" y="6486937"/>
            <a:ext cx="877392" cy="365125"/>
          </a:xfrm>
          <a:prstGeom prst="rect">
            <a:avLst/>
          </a:prstGeom>
        </p:spPr>
        <p:txBody>
          <a:bodyPr/>
          <a:lstStyle/>
          <a:p>
            <a:endParaRPr lang="fr-BE"/>
          </a:p>
        </p:txBody>
      </p:sp>
      <p:sp>
        <p:nvSpPr>
          <p:cNvPr id="7" name="Slide Number Placeholder 6"/>
          <p:cNvSpPr>
            <a:spLocks noGrp="1"/>
          </p:cNvSpPr>
          <p:nvPr>
            <p:ph type="sldNum" sz="quarter" idx="12"/>
          </p:nvPr>
        </p:nvSpPr>
        <p:spPr>
          <a:xfrm>
            <a:off x="7059304" y="6486937"/>
            <a:ext cx="1705100" cy="365125"/>
          </a:xfrm>
          <a:prstGeom prst="rect">
            <a:avLst/>
          </a:prstGeom>
        </p:spPr>
        <p:txBody>
          <a:bodyPr/>
          <a:lstStyle/>
          <a:p>
            <a:fld id="{BF2FC6CB-2666-4C93-9AAF-E466CEB514E0}" type="slidenum">
              <a:rPr lang="fr-BE" smtClean="0"/>
              <a:t>‹N°›</a:t>
            </a:fld>
            <a:endParaRPr lang="fr-BE"/>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r>
              <a:rPr lang="fr-BE"/>
              <a:t>Système de Gestion de Base de Données</a:t>
            </a:r>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fr-FR"/>
              <a:t>Modifiez le style du titre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fr-FR"/>
              <a:t>Modifiez le style du titre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a:xfrm>
            <a:off x="53854" y="6486937"/>
            <a:ext cx="877392" cy="365125"/>
          </a:xfrm>
          <a:prstGeom prst="rect">
            <a:avLst/>
          </a:prstGeom>
        </p:spPr>
        <p:txBody>
          <a:bodyPr/>
          <a:lstStyle/>
          <a:p>
            <a:endParaRPr lang="fr-BE"/>
          </a:p>
        </p:txBody>
      </p:sp>
      <p:sp>
        <p:nvSpPr>
          <p:cNvPr id="6" name="Footer Placeholder 5"/>
          <p:cNvSpPr>
            <a:spLocks noGrp="1"/>
          </p:cNvSpPr>
          <p:nvPr>
            <p:ph type="ftr" sz="quarter" idx="11"/>
          </p:nvPr>
        </p:nvSpPr>
        <p:spPr>
          <a:xfrm>
            <a:off x="4641448" y="5724835"/>
            <a:ext cx="3493664" cy="365125"/>
          </a:xfrm>
        </p:spPr>
        <p:txBody>
          <a:bodyPr>
            <a:normAutofit/>
          </a:bodyPr>
          <a:lstStyle/>
          <a:p>
            <a:r>
              <a:rPr lang="fr-BE"/>
              <a:t>Système de Gestion de Base de Données</a:t>
            </a:r>
          </a:p>
        </p:txBody>
      </p:sp>
      <p:sp>
        <p:nvSpPr>
          <p:cNvPr id="7" name="Slide Number Placeholder 6"/>
          <p:cNvSpPr>
            <a:spLocks noGrp="1"/>
          </p:cNvSpPr>
          <p:nvPr>
            <p:ph type="sldNum" sz="quarter" idx="12"/>
          </p:nvPr>
        </p:nvSpPr>
        <p:spPr>
          <a:xfrm>
            <a:off x="7059304" y="6486937"/>
            <a:ext cx="1705100" cy="365125"/>
          </a:xfrm>
          <a:prstGeom prst="rect">
            <a:avLst/>
          </a:prstGeom>
        </p:spPr>
        <p:txBody>
          <a:bodyPr/>
          <a:lstStyle/>
          <a:p>
            <a:fld id="{BF2FC6CB-2666-4C93-9AAF-E466CEB514E0}" type="slidenum">
              <a:rPr lang="fr-BE" smtClean="0"/>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576055" y="6400800"/>
            <a:ext cx="6463424" cy="469558"/>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687204" y="6519134"/>
            <a:ext cx="6236864" cy="3512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720000"/>
            <a:ext cx="7024744" cy="1143000"/>
          </a:xfrm>
          <a:prstGeom prst="rect">
            <a:avLst/>
          </a:prstGeom>
        </p:spPr>
        <p:txBody>
          <a:bodyPr vert="horz" lIns="91440" tIns="45720" rIns="91440" bIns="45720" rtlCol="0" anchor="b">
            <a:normAutofit/>
          </a:bodyPr>
          <a:lstStyle/>
          <a:p>
            <a:r>
              <a:rPr lang="fr-FR" dirty="0"/>
              <a:t>Modifiez le style du titre</a:t>
            </a:r>
            <a:endParaRPr lang="en-US" dirty="0"/>
          </a:p>
        </p:txBody>
      </p:sp>
      <p:sp>
        <p:nvSpPr>
          <p:cNvPr id="3" name="Text Placeholder 2"/>
          <p:cNvSpPr>
            <a:spLocks noGrp="1"/>
          </p:cNvSpPr>
          <p:nvPr>
            <p:ph type="body" idx="1"/>
          </p:nvPr>
        </p:nvSpPr>
        <p:spPr>
          <a:xfrm>
            <a:off x="1043491" y="2051999"/>
            <a:ext cx="7020000" cy="4140000"/>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3"/>
          </p:nvPr>
        </p:nvSpPr>
        <p:spPr>
          <a:xfrm>
            <a:off x="687203" y="6505233"/>
            <a:ext cx="6236865" cy="365125"/>
          </a:xfrm>
          <a:prstGeom prst="rect">
            <a:avLst/>
          </a:prstGeom>
        </p:spPr>
        <p:txBody>
          <a:bodyPr vert="horz" lIns="91440" tIns="45720" rIns="91440" bIns="45720" rtlCol="0" anchor="ctr"/>
          <a:lstStyle>
            <a:lvl1pPr algn="ctr">
              <a:defRPr sz="1200">
                <a:solidFill>
                  <a:schemeClr val="bg1"/>
                </a:solidFill>
              </a:defRPr>
            </a:lvl1pPr>
          </a:lstStyle>
          <a:p>
            <a:r>
              <a:rPr lang="fr-BE" dirty="0"/>
              <a:t>Système de Gestion de Base de Données</a:t>
            </a:r>
          </a:p>
        </p:txBody>
      </p:sp>
      <p:sp>
        <p:nvSpPr>
          <p:cNvPr id="61" name="ZoneTexte 60"/>
          <p:cNvSpPr txBox="1"/>
          <p:nvPr/>
        </p:nvSpPr>
        <p:spPr>
          <a:xfrm>
            <a:off x="-2" y="120770"/>
            <a:ext cx="430887" cy="6731292"/>
          </a:xfrm>
          <a:prstGeom prst="rect">
            <a:avLst/>
          </a:prstGeom>
          <a:noFill/>
        </p:spPr>
        <p:txBody>
          <a:bodyPr vert="vert270" wrap="square" rtlCol="0">
            <a:spAutoFit/>
          </a:bodyPr>
          <a:lstStyle/>
          <a:p>
            <a:pPr algn="r"/>
            <a:r>
              <a:rPr lang="fr-BE" sz="1600" dirty="0">
                <a:solidFill>
                  <a:srgbClr val="776627"/>
                </a:solidFill>
              </a:rPr>
              <a:t>A. Léonard         HEPL – Département technique      2</a:t>
            </a:r>
            <a:r>
              <a:rPr lang="fr-BE" sz="1600" baseline="30000" dirty="0">
                <a:solidFill>
                  <a:srgbClr val="776627"/>
                </a:solidFill>
              </a:rPr>
              <a:t>ème</a:t>
            </a:r>
            <a:r>
              <a:rPr lang="fr-BE" sz="1600" dirty="0">
                <a:solidFill>
                  <a:srgbClr val="776627"/>
                </a:solidFill>
              </a:rPr>
              <a:t> Informatique et systèmes</a:t>
            </a:r>
          </a:p>
        </p:txBody>
      </p:sp>
      <p:sp>
        <p:nvSpPr>
          <p:cNvPr id="7" name="ZoneTexte 6"/>
          <p:cNvSpPr txBox="1"/>
          <p:nvPr/>
        </p:nvSpPr>
        <p:spPr>
          <a:xfrm>
            <a:off x="7507103" y="6519134"/>
            <a:ext cx="1179697" cy="369332"/>
          </a:xfrm>
          <a:prstGeom prst="rect">
            <a:avLst/>
          </a:prstGeom>
          <a:noFill/>
        </p:spPr>
        <p:txBody>
          <a:bodyPr wrap="square" rtlCol="0">
            <a:spAutoFit/>
          </a:bodyPr>
          <a:lstStyle/>
          <a:p>
            <a:pPr algn="r"/>
            <a:fld id="{30A39B69-01AA-4943-8E03-5E521F790666}" type="slidenum">
              <a:rPr lang="fr-BE" b="1" smtClean="0">
                <a:solidFill>
                  <a:schemeClr val="bg1"/>
                </a:solidFill>
              </a:rPr>
              <a:pPr algn="r"/>
              <a:t>‹N°›</a:t>
            </a:fld>
            <a:r>
              <a:rPr lang="fr-BE" b="1" dirty="0">
                <a:solidFill>
                  <a:schemeClr val="bg1"/>
                </a:solidFill>
              </a:rPr>
              <a:t> / 50</a:t>
            </a: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fontScale="90000"/>
          </a:bodyPr>
          <a:lstStyle/>
          <a:p>
            <a:r>
              <a:rPr lang="fr-BE" dirty="0"/>
              <a:t>Systèmes de Gestion de Bases de Données</a:t>
            </a:r>
          </a:p>
        </p:txBody>
      </p:sp>
      <p:sp>
        <p:nvSpPr>
          <p:cNvPr id="3" name="Sous-titre 2"/>
          <p:cNvSpPr>
            <a:spLocks noGrp="1"/>
          </p:cNvSpPr>
          <p:nvPr>
            <p:ph type="subTitle" idx="1"/>
          </p:nvPr>
        </p:nvSpPr>
        <p:spPr/>
        <p:txBody>
          <a:bodyPr anchor="b"/>
          <a:lstStyle/>
          <a:p>
            <a:pPr algn="r"/>
            <a:r>
              <a:rPr lang="fr-BE" dirty="0"/>
              <a:t>A. Léonard</a:t>
            </a:r>
          </a:p>
        </p:txBody>
      </p:sp>
    </p:spTree>
    <p:extLst>
      <p:ext uri="{BB962C8B-B14F-4D97-AF65-F5344CB8AC3E}">
        <p14:creationId xmlns:p14="http://schemas.microsoft.com/office/powerpoint/2010/main" val="3758322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1. Concepts de base</a:t>
            </a:r>
            <a:br>
              <a:rPr lang="fr-BE" dirty="0"/>
            </a:br>
            <a:r>
              <a:rPr lang="fr-BE" sz="3200" dirty="0"/>
              <a:t>1. Base de données</a:t>
            </a:r>
            <a:endParaRPr lang="fr-BE" sz="3600" dirty="0"/>
          </a:p>
        </p:txBody>
      </p:sp>
      <p:sp>
        <p:nvSpPr>
          <p:cNvPr id="3" name="Espace réservé du contenu 2"/>
          <p:cNvSpPr>
            <a:spLocks noGrp="1"/>
          </p:cNvSpPr>
          <p:nvPr>
            <p:ph idx="1"/>
          </p:nvPr>
        </p:nvSpPr>
        <p:spPr/>
        <p:txBody>
          <a:bodyPr anchor="ctr">
            <a:normAutofit/>
          </a:bodyPr>
          <a:lstStyle/>
          <a:p>
            <a:pPr marL="0" indent="0">
              <a:buNone/>
            </a:pPr>
            <a:r>
              <a:rPr lang="fr-BE" dirty="0"/>
              <a:t>Propriétés d’une base de données :</a:t>
            </a:r>
          </a:p>
          <a:p>
            <a:r>
              <a:rPr lang="fr-BE" dirty="0">
                <a:solidFill>
                  <a:schemeClr val="bg1">
                    <a:lumMod val="75000"/>
                  </a:schemeClr>
                </a:solidFill>
              </a:rPr>
              <a:t>Être un ensemble organisé/structuré</a:t>
            </a:r>
          </a:p>
          <a:p>
            <a:r>
              <a:rPr lang="fr-BE" dirty="0">
                <a:solidFill>
                  <a:schemeClr val="bg1">
                    <a:lumMod val="75000"/>
                  </a:schemeClr>
                </a:solidFill>
              </a:rPr>
              <a:t>Être un ensemble intégré</a:t>
            </a:r>
          </a:p>
          <a:p>
            <a:r>
              <a:rPr lang="fr-BE" dirty="0"/>
              <a:t>Correspondre fidèlement à la réalité</a:t>
            </a:r>
          </a:p>
          <a:p>
            <a:r>
              <a:rPr lang="fr-BE" dirty="0">
                <a:solidFill>
                  <a:schemeClr val="bg1">
                    <a:lumMod val="75000"/>
                  </a:schemeClr>
                </a:solidFill>
              </a:rPr>
              <a:t>Contenir les données opérationnelles sur un sujet donné</a:t>
            </a:r>
          </a:p>
          <a:p>
            <a:r>
              <a:rPr lang="fr-BE" dirty="0">
                <a:solidFill>
                  <a:schemeClr val="bg1">
                    <a:lumMod val="75000"/>
                  </a:schemeClr>
                </a:solidFill>
              </a:rPr>
              <a:t>Être multi-utilisateurs</a:t>
            </a:r>
          </a:p>
          <a:p>
            <a:r>
              <a:rPr lang="fr-BE" dirty="0">
                <a:solidFill>
                  <a:schemeClr val="bg1">
                    <a:lumMod val="75000"/>
                  </a:schemeClr>
                </a:solidFill>
              </a:rPr>
              <a:t>Être non-redondante ou à redondance contrôlée</a:t>
            </a:r>
          </a:p>
          <a:p>
            <a:pPr marL="0" indent="0">
              <a:buNone/>
            </a:pPr>
            <a:endParaRPr lang="fr-BE" dirty="0">
              <a:solidFill>
                <a:schemeClr val="bg1">
                  <a:lumMod val="75000"/>
                </a:schemeClr>
              </a:solidFill>
            </a:endParaRPr>
          </a:p>
        </p:txBody>
      </p:sp>
      <p:sp>
        <p:nvSpPr>
          <p:cNvPr id="5" name="Espace réservé du pied de page 4"/>
          <p:cNvSpPr>
            <a:spLocks noGrp="1"/>
          </p:cNvSpPr>
          <p:nvPr>
            <p:ph type="ftr" sz="quarter" idx="11"/>
          </p:nvPr>
        </p:nvSpPr>
        <p:spPr/>
        <p:txBody>
          <a:bodyPr/>
          <a:lstStyle/>
          <a:p>
            <a:r>
              <a:rPr lang="fr-BE" dirty="0"/>
              <a:t>SGBD – Chapitre 1 : Concepts de base / 1. Base de données</a:t>
            </a:r>
          </a:p>
        </p:txBody>
      </p:sp>
      <p:sp>
        <p:nvSpPr>
          <p:cNvPr id="7" name="ZoneTexte 6"/>
          <p:cNvSpPr txBox="1"/>
          <p:nvPr/>
        </p:nvSpPr>
        <p:spPr>
          <a:xfrm>
            <a:off x="1682044" y="3992048"/>
            <a:ext cx="6919200" cy="1754326"/>
          </a:xfrm>
          <a:prstGeom prst="rect">
            <a:avLst/>
          </a:prstGeom>
          <a:solidFill>
            <a:schemeClr val="accent2">
              <a:lumMod val="40000"/>
              <a:lumOff val="60000"/>
            </a:schemeClr>
          </a:solidFill>
          <a:ln>
            <a:solidFill>
              <a:schemeClr val="accent2">
                <a:lumMod val="50000"/>
              </a:schemeClr>
            </a:solidFill>
          </a:ln>
        </p:spPr>
        <p:txBody>
          <a:bodyPr wrap="square" rtlCol="0">
            <a:spAutoFit/>
          </a:bodyPr>
          <a:lstStyle/>
          <a:p>
            <a:r>
              <a:rPr lang="fr-BE" dirty="0"/>
              <a:t>Pour forcer les données à rester fidèles à la réalité, on définit, sur la base, des contraintes d’intégrité.</a:t>
            </a:r>
          </a:p>
          <a:p>
            <a:r>
              <a:rPr lang="fr-BE" dirty="0"/>
              <a:t>Ces contraintes d’intégrité sont la traduction informatique des règles de fonctionnement.</a:t>
            </a:r>
          </a:p>
          <a:p>
            <a:r>
              <a:rPr lang="fr-BE" dirty="0"/>
              <a:t>On ne stocke pas que des données, mais on stocke aussi des contraintes portant sur ces données.</a:t>
            </a:r>
          </a:p>
        </p:txBody>
      </p:sp>
    </p:spTree>
    <p:extLst>
      <p:ext uri="{BB962C8B-B14F-4D97-AF65-F5344CB8AC3E}">
        <p14:creationId xmlns:p14="http://schemas.microsoft.com/office/powerpoint/2010/main" val="993658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1. Concepts de base</a:t>
            </a:r>
            <a:br>
              <a:rPr lang="fr-BE" dirty="0"/>
            </a:br>
            <a:r>
              <a:rPr lang="fr-BE" sz="3200" dirty="0"/>
              <a:t>1. Base de données</a:t>
            </a:r>
            <a:endParaRPr lang="fr-BE" sz="3600" dirty="0"/>
          </a:p>
        </p:txBody>
      </p:sp>
      <p:sp>
        <p:nvSpPr>
          <p:cNvPr id="3" name="Espace réservé du contenu 2"/>
          <p:cNvSpPr>
            <a:spLocks noGrp="1"/>
          </p:cNvSpPr>
          <p:nvPr>
            <p:ph idx="1"/>
          </p:nvPr>
        </p:nvSpPr>
        <p:spPr/>
        <p:txBody>
          <a:bodyPr anchor="ctr">
            <a:normAutofit/>
          </a:bodyPr>
          <a:lstStyle/>
          <a:p>
            <a:pPr marL="0" indent="0">
              <a:buNone/>
            </a:pPr>
            <a:r>
              <a:rPr lang="fr-BE" dirty="0"/>
              <a:t>Propriétés d’une base de données :</a:t>
            </a:r>
          </a:p>
          <a:p>
            <a:r>
              <a:rPr lang="fr-BE" dirty="0">
                <a:solidFill>
                  <a:schemeClr val="bg1">
                    <a:lumMod val="75000"/>
                  </a:schemeClr>
                </a:solidFill>
              </a:rPr>
              <a:t>Être un ensemble organisé/structuré</a:t>
            </a:r>
          </a:p>
          <a:p>
            <a:r>
              <a:rPr lang="fr-BE" dirty="0">
                <a:solidFill>
                  <a:schemeClr val="bg1">
                    <a:lumMod val="75000"/>
                  </a:schemeClr>
                </a:solidFill>
              </a:rPr>
              <a:t>Être un ensemble intégré</a:t>
            </a:r>
          </a:p>
          <a:p>
            <a:r>
              <a:rPr lang="fr-BE" dirty="0">
                <a:solidFill>
                  <a:schemeClr val="bg1">
                    <a:lumMod val="75000"/>
                  </a:schemeClr>
                </a:solidFill>
              </a:rPr>
              <a:t>Correspondre fidèlement à la réalité</a:t>
            </a:r>
          </a:p>
          <a:p>
            <a:r>
              <a:rPr lang="fr-BE" dirty="0"/>
              <a:t>Contenir les données opérationnelles sur un sujet donné</a:t>
            </a:r>
          </a:p>
          <a:p>
            <a:r>
              <a:rPr lang="fr-BE" dirty="0">
                <a:solidFill>
                  <a:schemeClr val="bg1">
                    <a:lumMod val="75000"/>
                  </a:schemeClr>
                </a:solidFill>
              </a:rPr>
              <a:t>Être multi-utilisateurs</a:t>
            </a:r>
          </a:p>
          <a:p>
            <a:r>
              <a:rPr lang="fr-BE" dirty="0">
                <a:solidFill>
                  <a:schemeClr val="bg1">
                    <a:lumMod val="75000"/>
                  </a:schemeClr>
                </a:solidFill>
              </a:rPr>
              <a:t>Être non-redondante ou à redondance contrôlée</a:t>
            </a:r>
          </a:p>
          <a:p>
            <a:pPr marL="0" indent="0">
              <a:buNone/>
            </a:pPr>
            <a:endParaRPr lang="fr-BE" dirty="0"/>
          </a:p>
        </p:txBody>
      </p:sp>
      <p:sp>
        <p:nvSpPr>
          <p:cNvPr id="5" name="Espace réservé du pied de page 4"/>
          <p:cNvSpPr>
            <a:spLocks noGrp="1"/>
          </p:cNvSpPr>
          <p:nvPr>
            <p:ph type="ftr" sz="quarter" idx="11"/>
          </p:nvPr>
        </p:nvSpPr>
        <p:spPr/>
        <p:txBody>
          <a:bodyPr/>
          <a:lstStyle/>
          <a:p>
            <a:r>
              <a:rPr lang="fr-BE" dirty="0"/>
              <a:t>SGBD – Chapitre 1 : Concepts de base / 1. Base de données</a:t>
            </a:r>
          </a:p>
        </p:txBody>
      </p:sp>
      <p:sp>
        <p:nvSpPr>
          <p:cNvPr id="7" name="ZoneTexte 6"/>
          <p:cNvSpPr txBox="1"/>
          <p:nvPr/>
        </p:nvSpPr>
        <p:spPr>
          <a:xfrm>
            <a:off x="1682044" y="2654117"/>
            <a:ext cx="6919200" cy="1200329"/>
          </a:xfrm>
          <a:prstGeom prst="rect">
            <a:avLst/>
          </a:prstGeom>
          <a:solidFill>
            <a:schemeClr val="accent2">
              <a:lumMod val="40000"/>
              <a:lumOff val="60000"/>
            </a:schemeClr>
          </a:solidFill>
          <a:ln>
            <a:solidFill>
              <a:schemeClr val="accent2">
                <a:lumMod val="50000"/>
              </a:schemeClr>
            </a:solidFill>
          </a:ln>
        </p:spPr>
        <p:txBody>
          <a:bodyPr wrap="square" rtlCol="0">
            <a:spAutoFit/>
          </a:bodyPr>
          <a:lstStyle/>
          <a:p>
            <a:r>
              <a:rPr lang="fr-BE" dirty="0"/>
              <a:t>Les membres et les ouvrages sont appelés </a:t>
            </a:r>
            <a:r>
              <a:rPr lang="fr-BE" b="1" i="1" dirty="0"/>
              <a:t>entités</a:t>
            </a:r>
            <a:r>
              <a:rPr lang="fr-BE" dirty="0"/>
              <a:t> dans le jargon des bases de données.  Les entités sont stockées dans la base de données.</a:t>
            </a:r>
          </a:p>
          <a:p>
            <a:r>
              <a:rPr lang="fr-BE" dirty="0"/>
              <a:t>Un emprunt associe un membre et un ouvrage : un emprunt est une </a:t>
            </a:r>
            <a:r>
              <a:rPr lang="fr-BE" b="1" i="1" dirty="0"/>
              <a:t>association</a:t>
            </a:r>
            <a:r>
              <a:rPr lang="fr-BE" dirty="0"/>
              <a:t>.  Les associations sont aussi stockées dans la base de données.</a:t>
            </a:r>
          </a:p>
        </p:txBody>
      </p:sp>
      <p:sp>
        <p:nvSpPr>
          <p:cNvPr id="10" name="ZoneTexte 9"/>
          <p:cNvSpPr txBox="1"/>
          <p:nvPr/>
        </p:nvSpPr>
        <p:spPr>
          <a:xfrm>
            <a:off x="1682044" y="4744570"/>
            <a:ext cx="6919200" cy="369332"/>
          </a:xfrm>
          <a:prstGeom prst="rect">
            <a:avLst/>
          </a:prstGeom>
          <a:solidFill>
            <a:schemeClr val="accent2">
              <a:lumMod val="40000"/>
              <a:lumOff val="60000"/>
            </a:schemeClr>
          </a:solidFill>
          <a:ln>
            <a:solidFill>
              <a:schemeClr val="accent2">
                <a:lumMod val="50000"/>
              </a:schemeClr>
            </a:solidFill>
          </a:ln>
        </p:spPr>
        <p:txBody>
          <a:bodyPr wrap="square" rtlCol="0">
            <a:spAutoFit/>
          </a:bodyPr>
          <a:lstStyle/>
          <a:p>
            <a:r>
              <a:rPr lang="fr-BE" dirty="0"/>
              <a:t>Les entités et les associations sont appelées </a:t>
            </a:r>
            <a:r>
              <a:rPr lang="fr-BE" b="1" i="1" dirty="0"/>
              <a:t>données opérationnelles</a:t>
            </a:r>
            <a:r>
              <a:rPr lang="fr-BE" dirty="0"/>
              <a:t>.</a:t>
            </a:r>
          </a:p>
        </p:txBody>
      </p:sp>
    </p:spTree>
    <p:extLst>
      <p:ext uri="{BB962C8B-B14F-4D97-AF65-F5344CB8AC3E}">
        <p14:creationId xmlns:p14="http://schemas.microsoft.com/office/powerpoint/2010/main" val="2131030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1. Concepts de base</a:t>
            </a:r>
            <a:br>
              <a:rPr lang="fr-BE" dirty="0"/>
            </a:br>
            <a:r>
              <a:rPr lang="fr-BE" sz="3200" dirty="0"/>
              <a:t>1. Base de données</a:t>
            </a:r>
            <a:endParaRPr lang="fr-BE" sz="3600" dirty="0"/>
          </a:p>
        </p:txBody>
      </p:sp>
      <p:sp>
        <p:nvSpPr>
          <p:cNvPr id="3" name="Espace réservé du contenu 2"/>
          <p:cNvSpPr>
            <a:spLocks noGrp="1"/>
          </p:cNvSpPr>
          <p:nvPr>
            <p:ph idx="1"/>
          </p:nvPr>
        </p:nvSpPr>
        <p:spPr/>
        <p:txBody>
          <a:bodyPr anchor="ctr">
            <a:normAutofit/>
          </a:bodyPr>
          <a:lstStyle/>
          <a:p>
            <a:pPr marL="0" indent="0">
              <a:buNone/>
            </a:pPr>
            <a:r>
              <a:rPr lang="fr-BE" dirty="0"/>
              <a:t>Propriétés d’une base de données :</a:t>
            </a:r>
          </a:p>
          <a:p>
            <a:r>
              <a:rPr lang="fr-BE" dirty="0">
                <a:solidFill>
                  <a:schemeClr val="bg1">
                    <a:lumMod val="75000"/>
                  </a:schemeClr>
                </a:solidFill>
              </a:rPr>
              <a:t>Être un ensemble organisé/structuré</a:t>
            </a:r>
          </a:p>
          <a:p>
            <a:r>
              <a:rPr lang="fr-BE" dirty="0">
                <a:solidFill>
                  <a:schemeClr val="bg1">
                    <a:lumMod val="75000"/>
                  </a:schemeClr>
                </a:solidFill>
              </a:rPr>
              <a:t>Être un ensemble intégré</a:t>
            </a:r>
          </a:p>
          <a:p>
            <a:r>
              <a:rPr lang="fr-BE" dirty="0">
                <a:solidFill>
                  <a:schemeClr val="bg1">
                    <a:lumMod val="75000"/>
                  </a:schemeClr>
                </a:solidFill>
              </a:rPr>
              <a:t>Correspondre fidèlement à la réalité</a:t>
            </a:r>
          </a:p>
          <a:p>
            <a:r>
              <a:rPr lang="fr-BE" dirty="0">
                <a:solidFill>
                  <a:schemeClr val="bg1">
                    <a:lumMod val="75000"/>
                  </a:schemeClr>
                </a:solidFill>
              </a:rPr>
              <a:t>Contenir les données opérationnelles sur un sujet donné</a:t>
            </a:r>
          </a:p>
          <a:p>
            <a:r>
              <a:rPr lang="fr-BE" dirty="0"/>
              <a:t>Être multi-utilisateurs</a:t>
            </a:r>
          </a:p>
          <a:p>
            <a:r>
              <a:rPr lang="fr-BE" dirty="0">
                <a:solidFill>
                  <a:schemeClr val="bg1">
                    <a:lumMod val="75000"/>
                  </a:schemeClr>
                </a:solidFill>
              </a:rPr>
              <a:t>Être non-redondante ou à redondance contrôlée</a:t>
            </a:r>
          </a:p>
          <a:p>
            <a:pPr marL="0" indent="0">
              <a:buNone/>
            </a:pPr>
            <a:endParaRPr lang="fr-BE" dirty="0"/>
          </a:p>
        </p:txBody>
      </p:sp>
      <p:sp>
        <p:nvSpPr>
          <p:cNvPr id="5" name="Espace réservé du pied de page 4"/>
          <p:cNvSpPr>
            <a:spLocks noGrp="1"/>
          </p:cNvSpPr>
          <p:nvPr>
            <p:ph type="ftr" sz="quarter" idx="11"/>
          </p:nvPr>
        </p:nvSpPr>
        <p:spPr/>
        <p:txBody>
          <a:bodyPr/>
          <a:lstStyle/>
          <a:p>
            <a:r>
              <a:rPr lang="fr-BE" dirty="0"/>
              <a:t>SGBD – Chapitre 1 : Concepts de base / 1. Base de données</a:t>
            </a:r>
          </a:p>
        </p:txBody>
      </p:sp>
      <p:sp>
        <p:nvSpPr>
          <p:cNvPr id="10" name="ZoneTexte 9"/>
          <p:cNvSpPr txBox="1"/>
          <p:nvPr/>
        </p:nvSpPr>
        <p:spPr>
          <a:xfrm>
            <a:off x="1682044" y="3766255"/>
            <a:ext cx="6919200" cy="923330"/>
          </a:xfrm>
          <a:prstGeom prst="rect">
            <a:avLst/>
          </a:prstGeom>
          <a:solidFill>
            <a:schemeClr val="accent2">
              <a:lumMod val="40000"/>
              <a:lumOff val="60000"/>
            </a:schemeClr>
          </a:solidFill>
          <a:ln>
            <a:solidFill>
              <a:schemeClr val="accent2">
                <a:lumMod val="50000"/>
              </a:schemeClr>
            </a:solidFill>
          </a:ln>
        </p:spPr>
        <p:txBody>
          <a:bodyPr wrap="square" rtlCol="0">
            <a:spAutoFit/>
          </a:bodyPr>
          <a:lstStyle/>
          <a:p>
            <a:r>
              <a:rPr lang="fr-BE" dirty="0"/>
              <a:t>Les données doivent être accessibles en même temps par plusieurs utilisateurs.</a:t>
            </a:r>
          </a:p>
          <a:p>
            <a:r>
              <a:rPr lang="fr-BE" dirty="0"/>
              <a:t>Chaque utilisateur doit avoir l’impression qu’il est seul à utiliser la base.</a:t>
            </a:r>
          </a:p>
        </p:txBody>
      </p:sp>
      <p:sp>
        <p:nvSpPr>
          <p:cNvPr id="9" name="ZoneTexte 8"/>
          <p:cNvSpPr txBox="1"/>
          <p:nvPr/>
        </p:nvSpPr>
        <p:spPr>
          <a:xfrm>
            <a:off x="1682044" y="5231524"/>
            <a:ext cx="6919200" cy="923330"/>
          </a:xfrm>
          <a:prstGeom prst="rect">
            <a:avLst/>
          </a:prstGeom>
          <a:solidFill>
            <a:schemeClr val="accent2">
              <a:lumMod val="40000"/>
              <a:lumOff val="60000"/>
            </a:schemeClr>
          </a:solidFill>
          <a:ln>
            <a:solidFill>
              <a:schemeClr val="accent2">
                <a:lumMod val="50000"/>
              </a:schemeClr>
            </a:solidFill>
          </a:ln>
        </p:spPr>
        <p:txBody>
          <a:bodyPr wrap="square" rtlCol="0">
            <a:spAutoFit/>
          </a:bodyPr>
          <a:lstStyle/>
          <a:p>
            <a:r>
              <a:rPr lang="fr-BE" dirty="0"/>
              <a:t>Le partage simultané des données implique l’existence de mécanismes de protections : confidentialité, gestions des accès concurrents, sauvegarde, reprise après panne.</a:t>
            </a:r>
          </a:p>
        </p:txBody>
      </p:sp>
    </p:spTree>
    <p:extLst>
      <p:ext uri="{BB962C8B-B14F-4D97-AF65-F5344CB8AC3E}">
        <p14:creationId xmlns:p14="http://schemas.microsoft.com/office/powerpoint/2010/main" val="3311309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1. Concepts de base</a:t>
            </a:r>
            <a:br>
              <a:rPr lang="fr-BE" dirty="0"/>
            </a:br>
            <a:r>
              <a:rPr lang="fr-BE" sz="3200" dirty="0"/>
              <a:t>1. Base de données</a:t>
            </a:r>
            <a:endParaRPr lang="fr-BE" sz="3600" dirty="0"/>
          </a:p>
        </p:txBody>
      </p:sp>
      <p:sp>
        <p:nvSpPr>
          <p:cNvPr id="3" name="Espace réservé du contenu 2"/>
          <p:cNvSpPr>
            <a:spLocks noGrp="1"/>
          </p:cNvSpPr>
          <p:nvPr>
            <p:ph idx="1"/>
          </p:nvPr>
        </p:nvSpPr>
        <p:spPr/>
        <p:txBody>
          <a:bodyPr anchor="ctr">
            <a:normAutofit/>
          </a:bodyPr>
          <a:lstStyle/>
          <a:p>
            <a:pPr marL="0" indent="0">
              <a:buNone/>
            </a:pPr>
            <a:r>
              <a:rPr lang="fr-BE" dirty="0"/>
              <a:t>Propriétés d’une base de données :</a:t>
            </a:r>
          </a:p>
          <a:p>
            <a:r>
              <a:rPr lang="fr-BE" dirty="0">
                <a:solidFill>
                  <a:schemeClr val="bg1">
                    <a:lumMod val="75000"/>
                  </a:schemeClr>
                </a:solidFill>
              </a:rPr>
              <a:t>Être un ensemble organisé/structuré</a:t>
            </a:r>
          </a:p>
          <a:p>
            <a:r>
              <a:rPr lang="fr-BE" dirty="0">
                <a:solidFill>
                  <a:schemeClr val="bg1">
                    <a:lumMod val="75000"/>
                  </a:schemeClr>
                </a:solidFill>
              </a:rPr>
              <a:t>Être un ensemble intégré</a:t>
            </a:r>
          </a:p>
          <a:p>
            <a:r>
              <a:rPr lang="fr-BE" dirty="0">
                <a:solidFill>
                  <a:schemeClr val="bg1">
                    <a:lumMod val="75000"/>
                  </a:schemeClr>
                </a:solidFill>
              </a:rPr>
              <a:t>Correspondre fidèlement à la réalité</a:t>
            </a:r>
          </a:p>
          <a:p>
            <a:r>
              <a:rPr lang="fr-BE" dirty="0">
                <a:solidFill>
                  <a:schemeClr val="bg1">
                    <a:lumMod val="75000"/>
                  </a:schemeClr>
                </a:solidFill>
              </a:rPr>
              <a:t>Contenir les données opérationnelles sur un sujet donné</a:t>
            </a:r>
          </a:p>
          <a:p>
            <a:r>
              <a:rPr lang="fr-BE" dirty="0">
                <a:solidFill>
                  <a:schemeClr val="bg1">
                    <a:lumMod val="75000"/>
                  </a:schemeClr>
                </a:solidFill>
              </a:rPr>
              <a:t>Être multi-utilisateurs</a:t>
            </a:r>
          </a:p>
          <a:p>
            <a:r>
              <a:rPr lang="fr-BE" dirty="0"/>
              <a:t>Être non-redondante ou à redondance contrôlée</a:t>
            </a:r>
          </a:p>
          <a:p>
            <a:pPr marL="0" indent="0">
              <a:buNone/>
            </a:pPr>
            <a:endParaRPr lang="fr-BE" dirty="0"/>
          </a:p>
        </p:txBody>
      </p:sp>
      <p:sp>
        <p:nvSpPr>
          <p:cNvPr id="5" name="Espace réservé du pied de page 4"/>
          <p:cNvSpPr>
            <a:spLocks noGrp="1"/>
          </p:cNvSpPr>
          <p:nvPr>
            <p:ph type="ftr" sz="quarter" idx="11"/>
          </p:nvPr>
        </p:nvSpPr>
        <p:spPr/>
        <p:txBody>
          <a:bodyPr/>
          <a:lstStyle/>
          <a:p>
            <a:r>
              <a:rPr lang="fr-BE" dirty="0"/>
              <a:t>SGBD – Chapitre 1 : Concepts de base / 1. Base de données</a:t>
            </a:r>
          </a:p>
        </p:txBody>
      </p:sp>
      <p:sp>
        <p:nvSpPr>
          <p:cNvPr id="10" name="ZoneTexte 9"/>
          <p:cNvSpPr txBox="1"/>
          <p:nvPr/>
        </p:nvSpPr>
        <p:spPr>
          <a:xfrm>
            <a:off x="1682044" y="2835400"/>
            <a:ext cx="6919200" cy="2308324"/>
          </a:xfrm>
          <a:prstGeom prst="rect">
            <a:avLst/>
          </a:prstGeom>
          <a:solidFill>
            <a:schemeClr val="accent2">
              <a:lumMod val="40000"/>
              <a:lumOff val="60000"/>
            </a:schemeClr>
          </a:solidFill>
          <a:ln>
            <a:solidFill>
              <a:schemeClr val="accent2">
                <a:lumMod val="50000"/>
              </a:schemeClr>
            </a:solidFill>
          </a:ln>
        </p:spPr>
        <p:txBody>
          <a:bodyPr wrap="square" rtlCol="0">
            <a:spAutoFit/>
          </a:bodyPr>
          <a:lstStyle/>
          <a:p>
            <a:r>
              <a:rPr lang="fr-BE" dirty="0"/>
              <a:t>La non-redondance implique que chaque donnée ne soit stockée qu’une seule fois dans la base.  Elle assure la cohérence.  De plus, elle permet d’économiser la place disque.</a:t>
            </a:r>
          </a:p>
          <a:p>
            <a:endParaRPr lang="fr-BE" dirty="0"/>
          </a:p>
          <a:p>
            <a:r>
              <a:rPr lang="fr-BE" dirty="0"/>
              <a:t>La redondance contrôlée peut être utilisée pour satisfaire à des besoins de vitesse de traitements et de ce fait, gagner en temps de réponse.</a:t>
            </a:r>
          </a:p>
          <a:p>
            <a:r>
              <a:rPr lang="fr-BE" dirty="0"/>
              <a:t>Des trigger (déclencheurs) seront utilisés pour éviter les incohérences </a:t>
            </a:r>
          </a:p>
          <a:p>
            <a:r>
              <a:rPr lang="fr-BE" dirty="0"/>
              <a:t>(=&gt; contrôle)</a:t>
            </a:r>
          </a:p>
        </p:txBody>
      </p:sp>
      <p:pic>
        <p:nvPicPr>
          <p:cNvPr id="6" name="Picture 4" descr="C:\Users\Vandenhove\AppData\Local\Microsoft\Windows\INetCache\IE\HZX7U9J2\tres_important[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74688" y="5196858"/>
            <a:ext cx="1190111" cy="1323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093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dirty="0"/>
              <a:t>Chapitre 1. Concepts de base</a:t>
            </a:r>
          </a:p>
        </p:txBody>
      </p:sp>
      <p:sp>
        <p:nvSpPr>
          <p:cNvPr id="3" name="Espace réservé du contenu 2"/>
          <p:cNvSpPr>
            <a:spLocks noGrp="1"/>
          </p:cNvSpPr>
          <p:nvPr>
            <p:ph idx="1"/>
          </p:nvPr>
        </p:nvSpPr>
        <p:spPr/>
        <p:txBody>
          <a:bodyPr anchor="ctr">
            <a:normAutofit/>
          </a:bodyPr>
          <a:lstStyle/>
          <a:p>
            <a:pPr marL="514350" indent="-514350">
              <a:buFont typeface="+mj-lt"/>
              <a:buAutoNum type="arabicPeriod"/>
            </a:pPr>
            <a:r>
              <a:rPr lang="fr-BE" dirty="0"/>
              <a:t>Base de données</a:t>
            </a:r>
          </a:p>
          <a:p>
            <a:pPr marL="514350" indent="-514350">
              <a:buFont typeface="+mj-lt"/>
              <a:buAutoNum type="arabicPeriod"/>
            </a:pPr>
            <a:r>
              <a:rPr lang="fr-BE" dirty="0"/>
              <a:t>Système de gestion de base de données</a:t>
            </a:r>
          </a:p>
          <a:p>
            <a:pPr marL="514350" indent="-514350">
              <a:buFont typeface="+mj-lt"/>
              <a:buAutoNum type="arabicPeriod"/>
            </a:pPr>
            <a:r>
              <a:rPr lang="fr-BE" dirty="0"/>
              <a:t>Indépendance des données et des programmes</a:t>
            </a:r>
          </a:p>
          <a:p>
            <a:pPr marL="514350" indent="-514350">
              <a:buFont typeface="+mj-lt"/>
              <a:buAutoNum type="arabicPeriod"/>
            </a:pPr>
            <a:r>
              <a:rPr lang="fr-BE" dirty="0"/>
              <a:t>Architecture d’un système de base de données</a:t>
            </a:r>
          </a:p>
          <a:p>
            <a:pPr marL="514350" indent="-514350">
              <a:buFont typeface="+mj-lt"/>
              <a:buAutoNum type="arabicPeriod"/>
            </a:pPr>
            <a:r>
              <a:rPr lang="fr-BE" dirty="0"/>
              <a:t>Avantages des bases de données</a:t>
            </a:r>
          </a:p>
          <a:p>
            <a:pPr marL="514350" indent="-514350">
              <a:buFont typeface="+mj-lt"/>
              <a:buAutoNum type="arabicPeriod"/>
            </a:pPr>
            <a:r>
              <a:rPr lang="fr-BE" dirty="0"/>
              <a:t>Fonctionnement d’un système de base de données</a:t>
            </a:r>
          </a:p>
        </p:txBody>
      </p:sp>
      <p:sp>
        <p:nvSpPr>
          <p:cNvPr id="5" name="Espace réservé du pied de page 4"/>
          <p:cNvSpPr>
            <a:spLocks noGrp="1"/>
          </p:cNvSpPr>
          <p:nvPr>
            <p:ph type="ftr" sz="quarter" idx="11"/>
          </p:nvPr>
        </p:nvSpPr>
        <p:spPr/>
        <p:txBody>
          <a:bodyPr/>
          <a:lstStyle/>
          <a:p>
            <a:r>
              <a:rPr lang="fr-BE" dirty="0"/>
              <a:t>SGBD – Chapitre 1 : Concepts de base</a:t>
            </a:r>
          </a:p>
        </p:txBody>
      </p:sp>
    </p:spTree>
    <p:extLst>
      <p:ext uri="{BB962C8B-B14F-4D97-AF65-F5344CB8AC3E}">
        <p14:creationId xmlns:p14="http://schemas.microsoft.com/office/powerpoint/2010/main" val="563838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1" end="1"/>
                                            </p:txEl>
                                          </p:spTgt>
                                        </p:tgtEl>
                                        <p:attrNameLst>
                                          <p:attrName>style.color</p:attrName>
                                        </p:attrNameLst>
                                      </p:cBhvr>
                                      <p:to>
                                        <a:srgbClr val="74A50F"/>
                                      </p:to>
                                    </p:animClr>
                                    <p:animClr clrSpc="rgb" dir="cw">
                                      <p:cBhvr>
                                        <p:cTn id="7" dur="500" fill="hold"/>
                                        <p:tgtEl>
                                          <p:spTgt spid="3">
                                            <p:txEl>
                                              <p:pRg st="1" end="1"/>
                                            </p:txEl>
                                          </p:spTgt>
                                        </p:tgtEl>
                                        <p:attrNameLst>
                                          <p:attrName>fillcolor</p:attrName>
                                        </p:attrNameLst>
                                      </p:cBhvr>
                                      <p:to>
                                        <a:srgbClr val="74A50F"/>
                                      </p:to>
                                    </p:animClr>
                                    <p:set>
                                      <p:cBhvr>
                                        <p:cTn id="8" dur="500" fill="hold"/>
                                        <p:tgtEl>
                                          <p:spTgt spid="3">
                                            <p:txEl>
                                              <p:pRg st="1" end="1"/>
                                            </p:txEl>
                                          </p:spTgt>
                                        </p:tgtEl>
                                        <p:attrNameLst>
                                          <p:attrName>fill.type</p:attrName>
                                        </p:attrNameLst>
                                      </p:cBhvr>
                                      <p:to>
                                        <p:strVal val="solid"/>
                                      </p:to>
                                    </p:set>
                                    <p:set>
                                      <p:cBhvr>
                                        <p:cTn id="9" dur="500" fill="hold"/>
                                        <p:tgtEl>
                                          <p:spTgt spid="3">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1. Concepts de base</a:t>
            </a:r>
            <a:br>
              <a:rPr lang="fr-BE" dirty="0"/>
            </a:br>
            <a:r>
              <a:rPr lang="fr-BE" sz="3200" dirty="0"/>
              <a:t>2. Système de gestion de BD</a:t>
            </a:r>
            <a:endParaRPr lang="fr-BE" sz="3600" dirty="0"/>
          </a:p>
        </p:txBody>
      </p:sp>
      <p:sp>
        <p:nvSpPr>
          <p:cNvPr id="3" name="Espace réservé du contenu 2"/>
          <p:cNvSpPr>
            <a:spLocks noGrp="1"/>
          </p:cNvSpPr>
          <p:nvPr>
            <p:ph idx="1"/>
          </p:nvPr>
        </p:nvSpPr>
        <p:spPr/>
        <p:txBody>
          <a:bodyPr anchor="ctr">
            <a:normAutofit/>
          </a:bodyPr>
          <a:lstStyle/>
          <a:p>
            <a:pPr marL="514350" indent="-514350">
              <a:buFont typeface="+mj-lt"/>
              <a:buAutoNum type="arabicPeriod"/>
            </a:pPr>
            <a:r>
              <a:rPr lang="fr-BE" dirty="0"/>
              <a:t>Les Fonctions d’un SGBD</a:t>
            </a:r>
          </a:p>
          <a:p>
            <a:pPr marL="514350" indent="-514350">
              <a:buFont typeface="+mj-lt"/>
              <a:buAutoNum type="arabicPeriod"/>
            </a:pPr>
            <a:r>
              <a:rPr lang="fr-BE" dirty="0"/>
              <a:t>L’architecture d’un SGBD</a:t>
            </a:r>
          </a:p>
          <a:p>
            <a:pPr marL="0" indent="0">
              <a:buNone/>
            </a:pPr>
            <a:endParaRPr lang="fr-BE" dirty="0"/>
          </a:p>
        </p:txBody>
      </p:sp>
      <p:sp>
        <p:nvSpPr>
          <p:cNvPr id="5" name="Espace réservé du pied de page 4"/>
          <p:cNvSpPr>
            <a:spLocks noGrp="1"/>
          </p:cNvSpPr>
          <p:nvPr>
            <p:ph type="ftr" sz="quarter" idx="11"/>
          </p:nvPr>
        </p:nvSpPr>
        <p:spPr/>
        <p:txBody>
          <a:bodyPr/>
          <a:lstStyle/>
          <a:p>
            <a:r>
              <a:rPr lang="fr-BE" dirty="0"/>
              <a:t>SGBD – Chapitre 1 : Concepts de base / 2. Système de gestion de BD</a:t>
            </a:r>
          </a:p>
        </p:txBody>
      </p:sp>
    </p:spTree>
    <p:extLst>
      <p:ext uri="{BB962C8B-B14F-4D97-AF65-F5344CB8AC3E}">
        <p14:creationId xmlns:p14="http://schemas.microsoft.com/office/powerpoint/2010/main" val="3170783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1. Concepts de base</a:t>
            </a:r>
            <a:br>
              <a:rPr lang="fr-BE" dirty="0"/>
            </a:br>
            <a:r>
              <a:rPr lang="fr-BE" sz="3200" dirty="0"/>
              <a:t>2. Système de gestion de BD</a:t>
            </a:r>
            <a:endParaRPr lang="fr-BE" sz="3600" dirty="0"/>
          </a:p>
        </p:txBody>
      </p:sp>
      <p:sp>
        <p:nvSpPr>
          <p:cNvPr id="3" name="Espace réservé du contenu 2"/>
          <p:cNvSpPr>
            <a:spLocks noGrp="1"/>
          </p:cNvSpPr>
          <p:nvPr>
            <p:ph idx="1"/>
          </p:nvPr>
        </p:nvSpPr>
        <p:spPr/>
        <p:txBody>
          <a:bodyPr anchor="ctr">
            <a:normAutofit/>
          </a:bodyPr>
          <a:lstStyle/>
          <a:p>
            <a:pPr marL="514350" indent="-514350">
              <a:buFont typeface="+mj-lt"/>
              <a:buAutoNum type="arabicPeriod"/>
            </a:pPr>
            <a:r>
              <a:rPr lang="fr-BE" dirty="0"/>
              <a:t>Les Fonctions d’un SGBD</a:t>
            </a:r>
          </a:p>
          <a:p>
            <a:pPr marL="914400" lvl="1" indent="-514350">
              <a:buFont typeface="+mj-lt"/>
              <a:buAutoNum type="arabicPeriod"/>
            </a:pPr>
            <a:r>
              <a:rPr lang="fr-BE" dirty="0"/>
              <a:t>Description et définition</a:t>
            </a:r>
          </a:p>
          <a:p>
            <a:pPr marL="914400" lvl="1" indent="-514350">
              <a:buFont typeface="+mj-lt"/>
              <a:buAutoNum type="arabicPeriod"/>
            </a:pPr>
            <a:r>
              <a:rPr lang="fr-BE" dirty="0"/>
              <a:t>Manipulation</a:t>
            </a:r>
          </a:p>
          <a:p>
            <a:pPr marL="914400" lvl="1" indent="-514350">
              <a:buFont typeface="+mj-lt"/>
              <a:buAutoNum type="arabicPeriod"/>
            </a:pPr>
            <a:r>
              <a:rPr lang="fr-BE" dirty="0"/>
              <a:t>Intégrité</a:t>
            </a:r>
          </a:p>
          <a:p>
            <a:pPr marL="914400" lvl="1" indent="-514350">
              <a:buFont typeface="+mj-lt"/>
              <a:buAutoNum type="arabicPeriod"/>
            </a:pPr>
            <a:r>
              <a:rPr lang="fr-BE" dirty="0"/>
              <a:t>Confidentialité</a:t>
            </a:r>
          </a:p>
          <a:p>
            <a:pPr marL="914400" lvl="1" indent="-514350">
              <a:buFont typeface="+mj-lt"/>
              <a:buAutoNum type="arabicPeriod"/>
            </a:pPr>
            <a:r>
              <a:rPr lang="fr-BE" dirty="0"/>
              <a:t>Concurrence d’accès</a:t>
            </a:r>
          </a:p>
        </p:txBody>
      </p:sp>
      <p:sp>
        <p:nvSpPr>
          <p:cNvPr id="5" name="Espace réservé du pied de page 4"/>
          <p:cNvSpPr>
            <a:spLocks noGrp="1"/>
          </p:cNvSpPr>
          <p:nvPr>
            <p:ph type="ftr" sz="quarter" idx="11"/>
          </p:nvPr>
        </p:nvSpPr>
        <p:spPr/>
        <p:txBody>
          <a:bodyPr/>
          <a:lstStyle/>
          <a:p>
            <a:r>
              <a:rPr lang="fr-BE" dirty="0"/>
              <a:t>SGBD – Chapitre 1 : Concepts de base / 2. Système de gestion de BD</a:t>
            </a:r>
          </a:p>
        </p:txBody>
      </p:sp>
    </p:spTree>
    <p:extLst>
      <p:ext uri="{BB962C8B-B14F-4D97-AF65-F5344CB8AC3E}">
        <p14:creationId xmlns:p14="http://schemas.microsoft.com/office/powerpoint/2010/main" val="2096622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1. Concepts de base</a:t>
            </a:r>
            <a:br>
              <a:rPr lang="fr-BE" dirty="0"/>
            </a:br>
            <a:r>
              <a:rPr lang="fr-BE" sz="3200" dirty="0"/>
              <a:t>2. Système de gestion de BD</a:t>
            </a:r>
            <a:endParaRPr lang="fr-BE" sz="3600" dirty="0"/>
          </a:p>
        </p:txBody>
      </p:sp>
      <p:sp>
        <p:nvSpPr>
          <p:cNvPr id="3" name="Espace réservé du contenu 2"/>
          <p:cNvSpPr>
            <a:spLocks noGrp="1"/>
          </p:cNvSpPr>
          <p:nvPr>
            <p:ph idx="1"/>
          </p:nvPr>
        </p:nvSpPr>
        <p:spPr/>
        <p:txBody>
          <a:bodyPr anchor="ctr">
            <a:normAutofit/>
          </a:bodyPr>
          <a:lstStyle/>
          <a:p>
            <a:pPr marL="514350" indent="-514350">
              <a:buFont typeface="+mj-lt"/>
              <a:buAutoNum type="arabicPeriod"/>
            </a:pPr>
            <a:r>
              <a:rPr lang="fr-BE" dirty="0"/>
              <a:t>Les Fonctions d’un SGBD</a:t>
            </a:r>
          </a:p>
          <a:p>
            <a:pPr marL="914400" lvl="1" indent="-514350">
              <a:buFont typeface="+mj-lt"/>
              <a:buAutoNum type="arabicPeriod"/>
            </a:pPr>
            <a:r>
              <a:rPr lang="fr-BE" dirty="0"/>
              <a:t>Description et définition</a:t>
            </a:r>
          </a:p>
          <a:p>
            <a:pPr marL="914400" lvl="1" indent="-514350">
              <a:buFont typeface="+mj-lt"/>
              <a:buAutoNum type="arabicPeriod"/>
            </a:pPr>
            <a:r>
              <a:rPr lang="fr-BE" dirty="0">
                <a:solidFill>
                  <a:schemeClr val="bg1">
                    <a:lumMod val="65000"/>
                  </a:schemeClr>
                </a:solidFill>
              </a:rPr>
              <a:t>Manipulation</a:t>
            </a:r>
          </a:p>
          <a:p>
            <a:pPr marL="914400" lvl="1" indent="-514350">
              <a:buFont typeface="+mj-lt"/>
              <a:buAutoNum type="arabicPeriod"/>
            </a:pPr>
            <a:r>
              <a:rPr lang="fr-BE" dirty="0">
                <a:solidFill>
                  <a:schemeClr val="bg1">
                    <a:lumMod val="65000"/>
                  </a:schemeClr>
                </a:solidFill>
              </a:rPr>
              <a:t>Intégrité</a:t>
            </a:r>
          </a:p>
          <a:p>
            <a:pPr marL="914400" lvl="1" indent="-514350">
              <a:buFont typeface="+mj-lt"/>
              <a:buAutoNum type="arabicPeriod"/>
            </a:pPr>
            <a:r>
              <a:rPr lang="fr-BE" dirty="0">
                <a:solidFill>
                  <a:schemeClr val="bg1">
                    <a:lumMod val="65000"/>
                  </a:schemeClr>
                </a:solidFill>
              </a:rPr>
              <a:t>Confidentialité</a:t>
            </a:r>
          </a:p>
          <a:p>
            <a:pPr marL="914400" lvl="1" indent="-514350">
              <a:buFont typeface="+mj-lt"/>
              <a:buAutoNum type="arabicPeriod"/>
            </a:pPr>
            <a:r>
              <a:rPr lang="fr-BE" dirty="0">
                <a:solidFill>
                  <a:schemeClr val="bg1">
                    <a:lumMod val="65000"/>
                  </a:schemeClr>
                </a:solidFill>
              </a:rPr>
              <a:t>Concurrence d’accès</a:t>
            </a:r>
          </a:p>
        </p:txBody>
      </p:sp>
      <p:sp>
        <p:nvSpPr>
          <p:cNvPr id="5" name="Espace réservé du pied de page 4"/>
          <p:cNvSpPr>
            <a:spLocks noGrp="1"/>
          </p:cNvSpPr>
          <p:nvPr>
            <p:ph type="ftr" sz="quarter" idx="11"/>
          </p:nvPr>
        </p:nvSpPr>
        <p:spPr/>
        <p:txBody>
          <a:bodyPr/>
          <a:lstStyle/>
          <a:p>
            <a:r>
              <a:rPr lang="fr-BE" dirty="0"/>
              <a:t>SGBD – Chapitre 1 : Concepts de base / 2. Système de gestion de BD</a:t>
            </a:r>
          </a:p>
        </p:txBody>
      </p:sp>
      <p:sp>
        <p:nvSpPr>
          <p:cNvPr id="7" name="ZoneTexte 6"/>
          <p:cNvSpPr txBox="1"/>
          <p:nvPr/>
        </p:nvSpPr>
        <p:spPr>
          <a:xfrm>
            <a:off x="1682044" y="3755978"/>
            <a:ext cx="6919200" cy="646331"/>
          </a:xfrm>
          <a:prstGeom prst="rect">
            <a:avLst/>
          </a:prstGeom>
          <a:solidFill>
            <a:schemeClr val="accent2">
              <a:lumMod val="40000"/>
              <a:lumOff val="60000"/>
            </a:schemeClr>
          </a:solidFill>
          <a:ln>
            <a:solidFill>
              <a:schemeClr val="accent2">
                <a:lumMod val="50000"/>
              </a:schemeClr>
            </a:solidFill>
          </a:ln>
        </p:spPr>
        <p:txBody>
          <a:bodyPr wrap="square" rtlCol="0">
            <a:spAutoFit/>
          </a:bodyPr>
          <a:lstStyle/>
          <a:p>
            <a:r>
              <a:rPr lang="fr-BE" dirty="0"/>
              <a:t>Le concepteur ou administrateur de la base doit pouvoir créer la base de données, définir ses paramètres physiques et les objets qu’elle contient.</a:t>
            </a:r>
          </a:p>
        </p:txBody>
      </p:sp>
    </p:spTree>
    <p:extLst>
      <p:ext uri="{BB962C8B-B14F-4D97-AF65-F5344CB8AC3E}">
        <p14:creationId xmlns:p14="http://schemas.microsoft.com/office/powerpoint/2010/main" val="1843800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1. Concepts de base</a:t>
            </a:r>
            <a:br>
              <a:rPr lang="fr-BE" dirty="0"/>
            </a:br>
            <a:r>
              <a:rPr lang="fr-BE" sz="3200" dirty="0"/>
              <a:t>2. Système de gestion de BD</a:t>
            </a:r>
            <a:endParaRPr lang="fr-BE" sz="3600" dirty="0"/>
          </a:p>
        </p:txBody>
      </p:sp>
      <p:sp>
        <p:nvSpPr>
          <p:cNvPr id="3" name="Espace réservé du contenu 2"/>
          <p:cNvSpPr>
            <a:spLocks noGrp="1"/>
          </p:cNvSpPr>
          <p:nvPr>
            <p:ph idx="1"/>
          </p:nvPr>
        </p:nvSpPr>
        <p:spPr/>
        <p:txBody>
          <a:bodyPr anchor="ctr">
            <a:normAutofit/>
          </a:bodyPr>
          <a:lstStyle/>
          <a:p>
            <a:pPr marL="514350" indent="-514350">
              <a:buFont typeface="+mj-lt"/>
              <a:buAutoNum type="arabicPeriod"/>
            </a:pPr>
            <a:r>
              <a:rPr lang="fr-BE" dirty="0"/>
              <a:t>Les Fonctions d’un SGBD</a:t>
            </a:r>
          </a:p>
          <a:p>
            <a:pPr marL="914400" lvl="1" indent="-514350">
              <a:buFont typeface="+mj-lt"/>
              <a:buAutoNum type="arabicPeriod"/>
            </a:pPr>
            <a:r>
              <a:rPr lang="fr-BE" dirty="0">
                <a:solidFill>
                  <a:schemeClr val="bg1">
                    <a:lumMod val="65000"/>
                  </a:schemeClr>
                </a:solidFill>
              </a:rPr>
              <a:t>Description et définition</a:t>
            </a:r>
          </a:p>
          <a:p>
            <a:pPr marL="914400" lvl="1" indent="-514350">
              <a:buFont typeface="+mj-lt"/>
              <a:buAutoNum type="arabicPeriod"/>
            </a:pPr>
            <a:r>
              <a:rPr lang="fr-BE" dirty="0"/>
              <a:t>Manipulation</a:t>
            </a:r>
          </a:p>
          <a:p>
            <a:pPr marL="914400" lvl="1" indent="-514350">
              <a:buFont typeface="+mj-lt"/>
              <a:buAutoNum type="arabicPeriod"/>
            </a:pPr>
            <a:r>
              <a:rPr lang="fr-BE" dirty="0">
                <a:solidFill>
                  <a:schemeClr val="bg1">
                    <a:lumMod val="65000"/>
                  </a:schemeClr>
                </a:solidFill>
              </a:rPr>
              <a:t>Intégrité</a:t>
            </a:r>
          </a:p>
          <a:p>
            <a:pPr marL="914400" lvl="1" indent="-514350">
              <a:buFont typeface="+mj-lt"/>
              <a:buAutoNum type="arabicPeriod"/>
            </a:pPr>
            <a:r>
              <a:rPr lang="fr-BE" dirty="0">
                <a:solidFill>
                  <a:schemeClr val="bg1">
                    <a:lumMod val="65000"/>
                  </a:schemeClr>
                </a:solidFill>
              </a:rPr>
              <a:t>Confidentialité</a:t>
            </a:r>
          </a:p>
          <a:p>
            <a:pPr marL="914400" lvl="1" indent="-514350">
              <a:buFont typeface="+mj-lt"/>
              <a:buAutoNum type="arabicPeriod"/>
            </a:pPr>
            <a:r>
              <a:rPr lang="fr-BE" dirty="0">
                <a:solidFill>
                  <a:schemeClr val="bg1">
                    <a:lumMod val="65000"/>
                  </a:schemeClr>
                </a:solidFill>
              </a:rPr>
              <a:t>Concurrence d’accès</a:t>
            </a:r>
          </a:p>
        </p:txBody>
      </p:sp>
      <p:sp>
        <p:nvSpPr>
          <p:cNvPr id="5" name="Espace réservé du pied de page 4"/>
          <p:cNvSpPr>
            <a:spLocks noGrp="1"/>
          </p:cNvSpPr>
          <p:nvPr>
            <p:ph type="ftr" sz="quarter" idx="11"/>
          </p:nvPr>
        </p:nvSpPr>
        <p:spPr/>
        <p:txBody>
          <a:bodyPr/>
          <a:lstStyle/>
          <a:p>
            <a:r>
              <a:rPr lang="fr-BE" dirty="0"/>
              <a:t>SGBD – Chapitre 1 : Concepts de base / 2. Système de gestion de BD</a:t>
            </a:r>
          </a:p>
        </p:txBody>
      </p:sp>
      <p:sp>
        <p:nvSpPr>
          <p:cNvPr id="8" name="ZoneTexte 7"/>
          <p:cNvSpPr txBox="1"/>
          <p:nvPr/>
        </p:nvSpPr>
        <p:spPr>
          <a:xfrm>
            <a:off x="1682044" y="4191984"/>
            <a:ext cx="7134578" cy="1477328"/>
          </a:xfrm>
          <a:prstGeom prst="rect">
            <a:avLst/>
          </a:prstGeom>
          <a:solidFill>
            <a:schemeClr val="accent2">
              <a:lumMod val="40000"/>
              <a:lumOff val="60000"/>
            </a:schemeClr>
          </a:solidFill>
          <a:ln>
            <a:solidFill>
              <a:schemeClr val="accent2">
                <a:lumMod val="50000"/>
              </a:schemeClr>
            </a:solidFill>
          </a:ln>
        </p:spPr>
        <p:txBody>
          <a:bodyPr wrap="square" rtlCol="0">
            <a:spAutoFit/>
          </a:bodyPr>
          <a:lstStyle/>
          <a:p>
            <a:r>
              <a:rPr lang="fr-BE" dirty="0"/>
              <a:t>La manipulation des données est un terme générique pour désigner la recherche d’information ou l’ajout, la modification, la suppression de données.</a:t>
            </a:r>
          </a:p>
          <a:p>
            <a:r>
              <a:rPr lang="fr-BE" dirty="0"/>
              <a:t>Cela doit pouvoir se faire en mode interactif : pour l’informaticien lors de la mise au point de requêtes ou en utilisant des applications développées pour les utilisateurs finaux.</a:t>
            </a:r>
          </a:p>
        </p:txBody>
      </p:sp>
    </p:spTree>
    <p:extLst>
      <p:ext uri="{BB962C8B-B14F-4D97-AF65-F5344CB8AC3E}">
        <p14:creationId xmlns:p14="http://schemas.microsoft.com/office/powerpoint/2010/main" val="1894967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1. Concepts de base</a:t>
            </a:r>
            <a:br>
              <a:rPr lang="fr-BE" dirty="0"/>
            </a:br>
            <a:r>
              <a:rPr lang="fr-BE" sz="3200" dirty="0"/>
              <a:t>2. Système de gestion de BD</a:t>
            </a:r>
            <a:endParaRPr lang="fr-BE" sz="3600" dirty="0"/>
          </a:p>
        </p:txBody>
      </p:sp>
      <p:sp>
        <p:nvSpPr>
          <p:cNvPr id="3" name="Espace réservé du contenu 2"/>
          <p:cNvSpPr>
            <a:spLocks noGrp="1"/>
          </p:cNvSpPr>
          <p:nvPr>
            <p:ph idx="1"/>
          </p:nvPr>
        </p:nvSpPr>
        <p:spPr/>
        <p:txBody>
          <a:bodyPr anchor="ctr">
            <a:normAutofit/>
          </a:bodyPr>
          <a:lstStyle/>
          <a:p>
            <a:pPr marL="514350" indent="-514350">
              <a:buFont typeface="+mj-lt"/>
              <a:buAutoNum type="arabicPeriod"/>
            </a:pPr>
            <a:r>
              <a:rPr lang="fr-BE" dirty="0"/>
              <a:t>Les Fonctions d’un SGBD</a:t>
            </a:r>
          </a:p>
          <a:p>
            <a:pPr marL="914400" lvl="1" indent="-514350">
              <a:buFont typeface="+mj-lt"/>
              <a:buAutoNum type="arabicPeriod"/>
            </a:pPr>
            <a:r>
              <a:rPr lang="fr-BE" dirty="0">
                <a:solidFill>
                  <a:schemeClr val="bg1">
                    <a:lumMod val="65000"/>
                  </a:schemeClr>
                </a:solidFill>
              </a:rPr>
              <a:t>Description et définition</a:t>
            </a:r>
          </a:p>
          <a:p>
            <a:pPr marL="914400" lvl="1" indent="-514350">
              <a:buFont typeface="+mj-lt"/>
              <a:buAutoNum type="arabicPeriod"/>
            </a:pPr>
            <a:r>
              <a:rPr lang="fr-BE" dirty="0">
                <a:solidFill>
                  <a:schemeClr val="bg1">
                    <a:lumMod val="65000"/>
                  </a:schemeClr>
                </a:solidFill>
              </a:rPr>
              <a:t>Manipulation</a:t>
            </a:r>
          </a:p>
          <a:p>
            <a:pPr marL="914400" lvl="1" indent="-514350">
              <a:buFont typeface="+mj-lt"/>
              <a:buAutoNum type="arabicPeriod"/>
            </a:pPr>
            <a:r>
              <a:rPr lang="fr-BE" dirty="0"/>
              <a:t>Intégrité</a:t>
            </a:r>
          </a:p>
          <a:p>
            <a:pPr marL="914400" lvl="1" indent="-514350">
              <a:buFont typeface="+mj-lt"/>
              <a:buAutoNum type="arabicPeriod"/>
            </a:pPr>
            <a:r>
              <a:rPr lang="fr-BE" dirty="0">
                <a:solidFill>
                  <a:schemeClr val="bg1">
                    <a:lumMod val="65000"/>
                  </a:schemeClr>
                </a:solidFill>
              </a:rPr>
              <a:t>Confidentialité</a:t>
            </a:r>
          </a:p>
          <a:p>
            <a:pPr marL="914400" lvl="1" indent="-514350">
              <a:buFont typeface="+mj-lt"/>
              <a:buAutoNum type="arabicPeriod"/>
            </a:pPr>
            <a:r>
              <a:rPr lang="fr-BE" dirty="0">
                <a:solidFill>
                  <a:schemeClr val="bg1">
                    <a:lumMod val="65000"/>
                  </a:schemeClr>
                </a:solidFill>
              </a:rPr>
              <a:t>Concurrence d’accès</a:t>
            </a:r>
          </a:p>
        </p:txBody>
      </p:sp>
      <p:sp>
        <p:nvSpPr>
          <p:cNvPr id="5" name="Espace réservé du pied de page 4"/>
          <p:cNvSpPr>
            <a:spLocks noGrp="1"/>
          </p:cNvSpPr>
          <p:nvPr>
            <p:ph type="ftr" sz="quarter" idx="11"/>
          </p:nvPr>
        </p:nvSpPr>
        <p:spPr/>
        <p:txBody>
          <a:bodyPr/>
          <a:lstStyle/>
          <a:p>
            <a:r>
              <a:rPr lang="fr-BE" dirty="0"/>
              <a:t>SGBD – Chapitre 1 : Concepts de base / 2. Système de gestion de BD</a:t>
            </a:r>
          </a:p>
        </p:txBody>
      </p:sp>
      <p:sp>
        <p:nvSpPr>
          <p:cNvPr id="7" name="ZoneTexte 6"/>
          <p:cNvSpPr txBox="1"/>
          <p:nvPr/>
        </p:nvSpPr>
        <p:spPr>
          <a:xfrm>
            <a:off x="1682044" y="4577058"/>
            <a:ext cx="6919200" cy="1477328"/>
          </a:xfrm>
          <a:prstGeom prst="rect">
            <a:avLst/>
          </a:prstGeom>
          <a:solidFill>
            <a:schemeClr val="accent2">
              <a:lumMod val="40000"/>
              <a:lumOff val="60000"/>
            </a:schemeClr>
          </a:solidFill>
          <a:ln>
            <a:solidFill>
              <a:schemeClr val="accent2">
                <a:lumMod val="50000"/>
              </a:schemeClr>
            </a:solidFill>
          </a:ln>
        </p:spPr>
        <p:txBody>
          <a:bodyPr wrap="square" rtlCol="0">
            <a:spAutoFit/>
          </a:bodyPr>
          <a:lstStyle/>
          <a:p>
            <a:r>
              <a:rPr lang="fr-BE" dirty="0"/>
              <a:t>Le SGBD doit permettre de définir des règles d’intégrité représentant les règles de gestion du système informatisé.</a:t>
            </a:r>
          </a:p>
          <a:p>
            <a:r>
              <a:rPr lang="fr-BE" dirty="0"/>
              <a:t>Il doit aussi assurer qu’à tout moment, les valeurs présentes dans la base ou qu’un utilisateur tente d’introduire respectent ces contraintes.</a:t>
            </a:r>
          </a:p>
        </p:txBody>
      </p:sp>
    </p:spTree>
    <p:extLst>
      <p:ext uri="{BB962C8B-B14F-4D97-AF65-F5344CB8AC3E}">
        <p14:creationId xmlns:p14="http://schemas.microsoft.com/office/powerpoint/2010/main" val="1494576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dirty="0"/>
              <a:t>Aperçu du contenu du cours</a:t>
            </a:r>
          </a:p>
        </p:txBody>
      </p:sp>
      <p:sp>
        <p:nvSpPr>
          <p:cNvPr id="3" name="Espace réservé du contenu 2"/>
          <p:cNvSpPr>
            <a:spLocks noGrp="1"/>
          </p:cNvSpPr>
          <p:nvPr>
            <p:ph idx="1"/>
          </p:nvPr>
        </p:nvSpPr>
        <p:spPr/>
        <p:txBody>
          <a:bodyPr anchor="ctr">
            <a:normAutofit/>
          </a:bodyPr>
          <a:lstStyle/>
          <a:p>
            <a:pPr marL="514350" indent="-514350">
              <a:buFont typeface="+mj-lt"/>
              <a:buAutoNum type="arabicPeriod"/>
            </a:pPr>
            <a:r>
              <a:rPr lang="fr-BE" dirty="0"/>
              <a:t>Concepts de base</a:t>
            </a:r>
          </a:p>
          <a:p>
            <a:pPr marL="514350" indent="-514350">
              <a:buFont typeface="+mj-lt"/>
              <a:buAutoNum type="arabicPeriod"/>
            </a:pPr>
            <a:r>
              <a:rPr lang="fr-BE" dirty="0"/>
              <a:t>Modèle relationnel</a:t>
            </a:r>
          </a:p>
          <a:p>
            <a:pPr marL="514350" indent="-514350">
              <a:buFont typeface="+mj-lt"/>
              <a:buAutoNum type="arabicPeriod"/>
            </a:pPr>
            <a:r>
              <a:rPr lang="fr-BE" dirty="0"/>
              <a:t>Langage de définition des données - LDD</a:t>
            </a:r>
          </a:p>
          <a:p>
            <a:pPr marL="514350" indent="-514350">
              <a:buFont typeface="+mj-lt"/>
              <a:buAutoNum type="arabicPeriod"/>
            </a:pPr>
            <a:r>
              <a:rPr lang="fr-BE" dirty="0"/>
              <a:t>Langage de manipulation des données - LMD</a:t>
            </a:r>
          </a:p>
          <a:p>
            <a:pPr marL="514350" indent="-514350">
              <a:buFont typeface="+mj-lt"/>
              <a:buAutoNum type="arabicPeriod"/>
            </a:pPr>
            <a:r>
              <a:rPr lang="fr-BE" dirty="0"/>
              <a:t>Transactions et accès concurrents – LCD</a:t>
            </a:r>
          </a:p>
          <a:p>
            <a:pPr marL="514350" indent="-514350">
              <a:buFont typeface="+mj-lt"/>
              <a:buAutoNum type="arabicPeriod"/>
            </a:pPr>
            <a:r>
              <a:rPr lang="fr-BE" dirty="0"/>
              <a:t>Confidentialité des données</a:t>
            </a:r>
          </a:p>
          <a:p>
            <a:pPr marL="514350" indent="-514350">
              <a:buFont typeface="+mj-lt"/>
              <a:buAutoNum type="arabicPeriod"/>
            </a:pPr>
            <a:r>
              <a:rPr lang="fr-BE" dirty="0"/>
              <a:t>Vues</a:t>
            </a:r>
          </a:p>
          <a:p>
            <a:pPr marL="514350" indent="-514350">
              <a:buFont typeface="+mj-lt"/>
              <a:buAutoNum type="arabicPeriod"/>
            </a:pPr>
            <a:r>
              <a:rPr lang="fr-BE" dirty="0"/>
              <a:t>Contraintes d'intégrité et déclencheurs</a:t>
            </a:r>
          </a:p>
          <a:p>
            <a:pPr marL="514350" indent="-514350">
              <a:buFont typeface="+mj-lt"/>
              <a:buAutoNum type="arabicPeriod"/>
            </a:pPr>
            <a:r>
              <a:rPr lang="fr-BE" dirty="0"/>
              <a:t>PL-SQL</a:t>
            </a:r>
          </a:p>
        </p:txBody>
      </p:sp>
      <p:sp>
        <p:nvSpPr>
          <p:cNvPr id="5" name="Espace réservé du pied de page 4"/>
          <p:cNvSpPr>
            <a:spLocks noGrp="1"/>
          </p:cNvSpPr>
          <p:nvPr>
            <p:ph type="ftr" sz="quarter" idx="11"/>
          </p:nvPr>
        </p:nvSpPr>
        <p:spPr/>
        <p:txBody>
          <a:bodyPr/>
          <a:lstStyle/>
          <a:p>
            <a:r>
              <a:rPr lang="fr-BE"/>
              <a:t>Système de Gestion de Base de Données</a:t>
            </a:r>
          </a:p>
        </p:txBody>
      </p:sp>
    </p:spTree>
    <p:extLst>
      <p:ext uri="{BB962C8B-B14F-4D97-AF65-F5344CB8AC3E}">
        <p14:creationId xmlns:p14="http://schemas.microsoft.com/office/powerpoint/2010/main" val="37462852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1. Concepts de base</a:t>
            </a:r>
            <a:br>
              <a:rPr lang="fr-BE" dirty="0"/>
            </a:br>
            <a:r>
              <a:rPr lang="fr-BE" sz="3200" dirty="0"/>
              <a:t>2. Système de gestion de BD</a:t>
            </a:r>
            <a:endParaRPr lang="fr-BE" sz="3600" dirty="0"/>
          </a:p>
        </p:txBody>
      </p:sp>
      <p:sp>
        <p:nvSpPr>
          <p:cNvPr id="3" name="Espace réservé du contenu 2"/>
          <p:cNvSpPr>
            <a:spLocks noGrp="1"/>
          </p:cNvSpPr>
          <p:nvPr>
            <p:ph idx="1"/>
          </p:nvPr>
        </p:nvSpPr>
        <p:spPr/>
        <p:txBody>
          <a:bodyPr anchor="ctr">
            <a:normAutofit/>
          </a:bodyPr>
          <a:lstStyle/>
          <a:p>
            <a:pPr marL="514350" indent="-514350">
              <a:buFont typeface="+mj-lt"/>
              <a:buAutoNum type="arabicPeriod"/>
            </a:pPr>
            <a:r>
              <a:rPr lang="fr-BE" dirty="0"/>
              <a:t>Les Fonctions d’un SGBD</a:t>
            </a:r>
          </a:p>
          <a:p>
            <a:pPr marL="914400" lvl="1" indent="-514350">
              <a:buFont typeface="+mj-lt"/>
              <a:buAutoNum type="arabicPeriod"/>
            </a:pPr>
            <a:r>
              <a:rPr lang="fr-BE" dirty="0">
                <a:solidFill>
                  <a:schemeClr val="bg1">
                    <a:lumMod val="65000"/>
                  </a:schemeClr>
                </a:solidFill>
              </a:rPr>
              <a:t>Description et définition</a:t>
            </a:r>
          </a:p>
          <a:p>
            <a:pPr marL="914400" lvl="1" indent="-514350">
              <a:buFont typeface="+mj-lt"/>
              <a:buAutoNum type="arabicPeriod"/>
            </a:pPr>
            <a:r>
              <a:rPr lang="fr-BE" dirty="0">
                <a:solidFill>
                  <a:schemeClr val="bg1">
                    <a:lumMod val="65000"/>
                  </a:schemeClr>
                </a:solidFill>
              </a:rPr>
              <a:t>Manipulation</a:t>
            </a:r>
          </a:p>
          <a:p>
            <a:pPr marL="914400" lvl="1" indent="-514350">
              <a:buFont typeface="+mj-lt"/>
              <a:buAutoNum type="arabicPeriod"/>
            </a:pPr>
            <a:r>
              <a:rPr lang="fr-BE" dirty="0">
                <a:solidFill>
                  <a:schemeClr val="bg1">
                    <a:lumMod val="75000"/>
                  </a:schemeClr>
                </a:solidFill>
              </a:rPr>
              <a:t>Intégrité</a:t>
            </a:r>
          </a:p>
          <a:p>
            <a:pPr marL="914400" lvl="1" indent="-514350">
              <a:buFont typeface="+mj-lt"/>
              <a:buAutoNum type="arabicPeriod"/>
            </a:pPr>
            <a:r>
              <a:rPr lang="fr-BE" dirty="0"/>
              <a:t>Confidentialité</a:t>
            </a:r>
          </a:p>
          <a:p>
            <a:pPr marL="914400" lvl="1" indent="-514350">
              <a:buFont typeface="+mj-lt"/>
              <a:buAutoNum type="arabicPeriod"/>
            </a:pPr>
            <a:r>
              <a:rPr lang="fr-BE" dirty="0">
                <a:solidFill>
                  <a:schemeClr val="bg1">
                    <a:lumMod val="65000"/>
                  </a:schemeClr>
                </a:solidFill>
              </a:rPr>
              <a:t>Concurrence d’accès</a:t>
            </a:r>
          </a:p>
        </p:txBody>
      </p:sp>
      <p:sp>
        <p:nvSpPr>
          <p:cNvPr id="5" name="Espace réservé du pied de page 4"/>
          <p:cNvSpPr>
            <a:spLocks noGrp="1"/>
          </p:cNvSpPr>
          <p:nvPr>
            <p:ph type="ftr" sz="quarter" idx="11"/>
          </p:nvPr>
        </p:nvSpPr>
        <p:spPr/>
        <p:txBody>
          <a:bodyPr/>
          <a:lstStyle/>
          <a:p>
            <a:r>
              <a:rPr lang="fr-BE" dirty="0"/>
              <a:t>SGBD – Chapitre 1 : Concepts de base / 2. Système de gestion de BD</a:t>
            </a:r>
          </a:p>
        </p:txBody>
      </p:sp>
      <p:sp>
        <p:nvSpPr>
          <p:cNvPr id="7" name="ZoneTexte 6"/>
          <p:cNvSpPr txBox="1"/>
          <p:nvPr/>
        </p:nvSpPr>
        <p:spPr>
          <a:xfrm>
            <a:off x="1682044" y="4963136"/>
            <a:ext cx="6919200" cy="646331"/>
          </a:xfrm>
          <a:prstGeom prst="rect">
            <a:avLst/>
          </a:prstGeom>
          <a:solidFill>
            <a:schemeClr val="accent2">
              <a:lumMod val="40000"/>
              <a:lumOff val="60000"/>
            </a:schemeClr>
          </a:solidFill>
          <a:ln>
            <a:solidFill>
              <a:schemeClr val="accent2">
                <a:lumMod val="50000"/>
              </a:schemeClr>
            </a:solidFill>
          </a:ln>
        </p:spPr>
        <p:txBody>
          <a:bodyPr wrap="square" rtlCol="0">
            <a:spAutoFit/>
          </a:bodyPr>
          <a:lstStyle/>
          <a:p>
            <a:r>
              <a:rPr lang="fr-BE" dirty="0">
                <a:solidFill>
                  <a:srgbClr val="000000"/>
                </a:solidFill>
              </a:rPr>
              <a:t>La fonction de confidentialité permet d’assurer que chaque utilisateur n’effectue que des opérations autorisées sur certaines données.</a:t>
            </a:r>
          </a:p>
        </p:txBody>
      </p:sp>
    </p:spTree>
    <p:extLst>
      <p:ext uri="{BB962C8B-B14F-4D97-AF65-F5344CB8AC3E}">
        <p14:creationId xmlns:p14="http://schemas.microsoft.com/office/powerpoint/2010/main" val="4272452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1. Concepts de base</a:t>
            </a:r>
            <a:br>
              <a:rPr lang="fr-BE" dirty="0"/>
            </a:br>
            <a:r>
              <a:rPr lang="fr-BE" sz="3200" dirty="0"/>
              <a:t>2. Système de gestion de BD</a:t>
            </a:r>
            <a:endParaRPr lang="fr-BE" sz="3600" dirty="0"/>
          </a:p>
        </p:txBody>
      </p:sp>
      <p:sp>
        <p:nvSpPr>
          <p:cNvPr id="3" name="Espace réservé du contenu 2"/>
          <p:cNvSpPr>
            <a:spLocks noGrp="1"/>
          </p:cNvSpPr>
          <p:nvPr>
            <p:ph idx="1"/>
          </p:nvPr>
        </p:nvSpPr>
        <p:spPr/>
        <p:txBody>
          <a:bodyPr anchor="ctr">
            <a:normAutofit/>
          </a:bodyPr>
          <a:lstStyle/>
          <a:p>
            <a:pPr marL="514350" indent="-514350">
              <a:buFont typeface="+mj-lt"/>
              <a:buAutoNum type="arabicPeriod"/>
            </a:pPr>
            <a:r>
              <a:rPr lang="fr-BE" dirty="0"/>
              <a:t>Les Fonctions d’un SGBD</a:t>
            </a:r>
          </a:p>
          <a:p>
            <a:pPr marL="914400" lvl="1" indent="-514350">
              <a:buFont typeface="+mj-lt"/>
              <a:buAutoNum type="arabicPeriod"/>
            </a:pPr>
            <a:r>
              <a:rPr lang="fr-BE" dirty="0">
                <a:solidFill>
                  <a:schemeClr val="bg1">
                    <a:lumMod val="65000"/>
                  </a:schemeClr>
                </a:solidFill>
              </a:rPr>
              <a:t>Description et définition</a:t>
            </a:r>
          </a:p>
          <a:p>
            <a:pPr marL="914400" lvl="1" indent="-514350">
              <a:buFont typeface="+mj-lt"/>
              <a:buAutoNum type="arabicPeriod"/>
            </a:pPr>
            <a:r>
              <a:rPr lang="fr-BE" dirty="0">
                <a:solidFill>
                  <a:schemeClr val="bg1">
                    <a:lumMod val="65000"/>
                  </a:schemeClr>
                </a:solidFill>
              </a:rPr>
              <a:t>Manipulation</a:t>
            </a:r>
          </a:p>
          <a:p>
            <a:pPr marL="914400" lvl="1" indent="-514350">
              <a:buFont typeface="+mj-lt"/>
              <a:buAutoNum type="arabicPeriod"/>
            </a:pPr>
            <a:r>
              <a:rPr lang="fr-BE" dirty="0">
                <a:solidFill>
                  <a:schemeClr val="bg1">
                    <a:lumMod val="75000"/>
                  </a:schemeClr>
                </a:solidFill>
              </a:rPr>
              <a:t>Intégrité</a:t>
            </a:r>
          </a:p>
          <a:p>
            <a:pPr marL="914400" lvl="1" indent="-514350">
              <a:buFont typeface="+mj-lt"/>
              <a:buAutoNum type="arabicPeriod"/>
            </a:pPr>
            <a:r>
              <a:rPr lang="fr-BE" dirty="0">
                <a:solidFill>
                  <a:schemeClr val="bg1">
                    <a:lumMod val="75000"/>
                  </a:schemeClr>
                </a:solidFill>
              </a:rPr>
              <a:t>Confidentialité</a:t>
            </a:r>
          </a:p>
          <a:p>
            <a:pPr marL="914400" lvl="1" indent="-514350">
              <a:buFont typeface="+mj-lt"/>
              <a:buAutoNum type="arabicPeriod"/>
            </a:pPr>
            <a:r>
              <a:rPr lang="fr-BE" dirty="0"/>
              <a:t>Concurrence d’accès</a:t>
            </a:r>
          </a:p>
        </p:txBody>
      </p:sp>
      <p:sp>
        <p:nvSpPr>
          <p:cNvPr id="5" name="Espace réservé du pied de page 4"/>
          <p:cNvSpPr>
            <a:spLocks noGrp="1"/>
          </p:cNvSpPr>
          <p:nvPr>
            <p:ph type="ftr" sz="quarter" idx="11"/>
          </p:nvPr>
        </p:nvSpPr>
        <p:spPr/>
        <p:txBody>
          <a:bodyPr/>
          <a:lstStyle/>
          <a:p>
            <a:r>
              <a:rPr lang="fr-BE" dirty="0"/>
              <a:t>SGBD – Chapitre 1 : Concepts de base / 2. Système de gestion de BD</a:t>
            </a:r>
          </a:p>
        </p:txBody>
      </p:sp>
      <p:sp>
        <p:nvSpPr>
          <p:cNvPr id="7" name="ZoneTexte 6"/>
          <p:cNvSpPr txBox="1"/>
          <p:nvPr/>
        </p:nvSpPr>
        <p:spPr>
          <a:xfrm>
            <a:off x="1682044" y="5353770"/>
            <a:ext cx="6919200" cy="1200329"/>
          </a:xfrm>
          <a:prstGeom prst="rect">
            <a:avLst/>
          </a:prstGeom>
          <a:solidFill>
            <a:schemeClr val="accent2">
              <a:lumMod val="40000"/>
              <a:lumOff val="60000"/>
            </a:schemeClr>
          </a:solidFill>
          <a:ln>
            <a:solidFill>
              <a:schemeClr val="accent2">
                <a:lumMod val="50000"/>
              </a:schemeClr>
            </a:solidFill>
          </a:ln>
        </p:spPr>
        <p:txBody>
          <a:bodyPr wrap="square" rtlCol="0">
            <a:spAutoFit/>
          </a:bodyPr>
          <a:lstStyle/>
          <a:p>
            <a:r>
              <a:rPr lang="fr-BE" dirty="0">
                <a:solidFill>
                  <a:srgbClr val="000000"/>
                </a:solidFill>
              </a:rPr>
              <a:t>Il arrive que des utilisateurs différents tentent d’accéder en même temps aux mêmes données.  On parle d’accès concurrents.  S’ils ne sont pas traités correctement, il peuvent introduire des incohérences dans la base de données !</a:t>
            </a:r>
          </a:p>
        </p:txBody>
      </p:sp>
    </p:spTree>
    <p:extLst>
      <p:ext uri="{BB962C8B-B14F-4D97-AF65-F5344CB8AC3E}">
        <p14:creationId xmlns:p14="http://schemas.microsoft.com/office/powerpoint/2010/main" val="1977261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1. Concepts de base</a:t>
            </a:r>
            <a:br>
              <a:rPr lang="fr-BE" dirty="0"/>
            </a:br>
            <a:r>
              <a:rPr lang="fr-BE" sz="3200" dirty="0"/>
              <a:t>2. Système de gestion de BD</a:t>
            </a:r>
            <a:endParaRPr lang="fr-BE" sz="3600" dirty="0"/>
          </a:p>
        </p:txBody>
      </p:sp>
      <p:sp>
        <p:nvSpPr>
          <p:cNvPr id="3" name="Espace réservé du contenu 2"/>
          <p:cNvSpPr>
            <a:spLocks noGrp="1"/>
          </p:cNvSpPr>
          <p:nvPr>
            <p:ph idx="1"/>
          </p:nvPr>
        </p:nvSpPr>
        <p:spPr/>
        <p:txBody>
          <a:bodyPr anchor="ctr">
            <a:normAutofit/>
          </a:bodyPr>
          <a:lstStyle/>
          <a:p>
            <a:pPr marL="514350" indent="-514350">
              <a:buFont typeface="+mj-lt"/>
              <a:buAutoNum type="arabicPeriod"/>
            </a:pPr>
            <a:r>
              <a:rPr lang="fr-BE" dirty="0"/>
              <a:t>Les Fonctions d’un SGBD</a:t>
            </a:r>
          </a:p>
          <a:p>
            <a:pPr marL="914400" lvl="1" indent="-514350">
              <a:buFont typeface="+mj-lt"/>
              <a:buAutoNum type="arabicPeriod"/>
            </a:pPr>
            <a:r>
              <a:rPr lang="fr-BE" dirty="0">
                <a:solidFill>
                  <a:schemeClr val="bg1">
                    <a:lumMod val="65000"/>
                  </a:schemeClr>
                </a:solidFill>
              </a:rPr>
              <a:t>Description et définition</a:t>
            </a:r>
          </a:p>
          <a:p>
            <a:pPr marL="914400" lvl="1" indent="-514350">
              <a:buFont typeface="+mj-lt"/>
              <a:buAutoNum type="arabicPeriod"/>
            </a:pPr>
            <a:r>
              <a:rPr lang="fr-BE" dirty="0">
                <a:solidFill>
                  <a:schemeClr val="bg1">
                    <a:lumMod val="65000"/>
                  </a:schemeClr>
                </a:solidFill>
              </a:rPr>
              <a:t>Manipulation</a:t>
            </a:r>
          </a:p>
          <a:p>
            <a:pPr marL="914400" lvl="1" indent="-514350">
              <a:buFont typeface="+mj-lt"/>
              <a:buAutoNum type="arabicPeriod"/>
            </a:pPr>
            <a:r>
              <a:rPr lang="fr-BE" dirty="0">
                <a:solidFill>
                  <a:schemeClr val="bg1">
                    <a:lumMod val="65000"/>
                  </a:schemeClr>
                </a:solidFill>
              </a:rPr>
              <a:t>Intégrité</a:t>
            </a:r>
          </a:p>
          <a:p>
            <a:pPr marL="914400" lvl="1" indent="-514350">
              <a:buFont typeface="+mj-lt"/>
              <a:buAutoNum type="arabicPeriod"/>
            </a:pPr>
            <a:r>
              <a:rPr lang="fr-BE" dirty="0">
                <a:solidFill>
                  <a:schemeClr val="bg1">
                    <a:lumMod val="65000"/>
                  </a:schemeClr>
                </a:solidFill>
              </a:rPr>
              <a:t>Confidentialité</a:t>
            </a:r>
          </a:p>
          <a:p>
            <a:pPr marL="914400" lvl="1" indent="-514350">
              <a:buFont typeface="+mj-lt"/>
              <a:buAutoNum type="arabicPeriod"/>
            </a:pPr>
            <a:r>
              <a:rPr lang="fr-BE" dirty="0">
                <a:solidFill>
                  <a:schemeClr val="bg1">
                    <a:lumMod val="65000"/>
                  </a:schemeClr>
                </a:solidFill>
              </a:rPr>
              <a:t>Concurrence d’accès</a:t>
            </a:r>
          </a:p>
          <a:p>
            <a:pPr marL="400050" lvl="1" indent="0">
              <a:buNone/>
            </a:pPr>
            <a:r>
              <a:rPr lang="fr-BE" dirty="0"/>
              <a:t>Cette liste de fonctions n’est pas exhaustive.  Peuvent exister également : une fonction de reprise après panne, une fonction de sauvegarde et de recouvrement de données, des fonctions d’analyse d’accès.</a:t>
            </a:r>
          </a:p>
        </p:txBody>
      </p:sp>
      <p:sp>
        <p:nvSpPr>
          <p:cNvPr id="5" name="Espace réservé du pied de page 4"/>
          <p:cNvSpPr>
            <a:spLocks noGrp="1"/>
          </p:cNvSpPr>
          <p:nvPr>
            <p:ph type="ftr" sz="quarter" idx="11"/>
          </p:nvPr>
        </p:nvSpPr>
        <p:spPr/>
        <p:txBody>
          <a:bodyPr/>
          <a:lstStyle/>
          <a:p>
            <a:r>
              <a:rPr lang="fr-BE" dirty="0"/>
              <a:t>SGBD – Chapitre 1 : Concepts de base / 2. Système de gestion de BD</a:t>
            </a:r>
          </a:p>
        </p:txBody>
      </p:sp>
    </p:spTree>
    <p:extLst>
      <p:ext uri="{BB962C8B-B14F-4D97-AF65-F5344CB8AC3E}">
        <p14:creationId xmlns:p14="http://schemas.microsoft.com/office/powerpoint/2010/main" val="1402656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1. Concepts de base</a:t>
            </a:r>
            <a:br>
              <a:rPr lang="fr-BE" dirty="0"/>
            </a:br>
            <a:r>
              <a:rPr lang="fr-BE" sz="3200" dirty="0"/>
              <a:t>2. Système de gestion de BD</a:t>
            </a:r>
            <a:endParaRPr lang="fr-BE" sz="3600" dirty="0"/>
          </a:p>
        </p:txBody>
      </p:sp>
      <p:sp>
        <p:nvSpPr>
          <p:cNvPr id="3" name="Espace réservé du contenu 2"/>
          <p:cNvSpPr>
            <a:spLocks noGrp="1"/>
          </p:cNvSpPr>
          <p:nvPr>
            <p:ph idx="1"/>
          </p:nvPr>
        </p:nvSpPr>
        <p:spPr/>
        <p:txBody>
          <a:bodyPr anchor="ctr">
            <a:normAutofit/>
          </a:bodyPr>
          <a:lstStyle/>
          <a:p>
            <a:pPr marL="514350" indent="-514350">
              <a:buFont typeface="+mj-lt"/>
              <a:buAutoNum type="arabicPeriod" startAt="2"/>
            </a:pPr>
            <a:r>
              <a:rPr lang="fr-BE" dirty="0"/>
              <a:t>Architecture d’un SGBD</a:t>
            </a:r>
          </a:p>
          <a:p>
            <a:pPr marL="400050" lvl="1" indent="0">
              <a:buNone/>
            </a:pPr>
            <a:r>
              <a:rPr lang="fr-BE" dirty="0"/>
              <a:t>En général, les SGBD relationnels (90% du marché actuel) sont constitués de deux parties : </a:t>
            </a:r>
          </a:p>
          <a:p>
            <a:pPr marL="400050" lvl="1" indent="0">
              <a:buNone/>
            </a:pPr>
            <a:endParaRPr lang="fr-BE" dirty="0"/>
          </a:p>
          <a:p>
            <a:pPr marL="400050" lvl="1" indent="0">
              <a:buNone/>
            </a:pPr>
            <a:endParaRPr lang="fr-BE" dirty="0"/>
          </a:p>
          <a:p>
            <a:pPr marL="400050" lvl="1" indent="0">
              <a:buNone/>
            </a:pPr>
            <a:endParaRPr lang="fr-BE" dirty="0"/>
          </a:p>
          <a:p>
            <a:pPr marL="400050" lvl="1" indent="0">
              <a:buNone/>
            </a:pPr>
            <a:endParaRPr lang="fr-BE" dirty="0"/>
          </a:p>
          <a:p>
            <a:pPr marL="400050" lvl="1" indent="0">
              <a:buNone/>
            </a:pPr>
            <a:endParaRPr lang="fr-BE" dirty="0"/>
          </a:p>
          <a:p>
            <a:pPr marL="400050" lvl="1" indent="0">
              <a:buNone/>
            </a:pPr>
            <a:endParaRPr lang="fr-BE" dirty="0"/>
          </a:p>
          <a:p>
            <a:pPr marL="400050" lvl="1" indent="0">
              <a:buNone/>
            </a:pPr>
            <a:endParaRPr lang="fr-BE" dirty="0"/>
          </a:p>
        </p:txBody>
      </p:sp>
      <p:sp>
        <p:nvSpPr>
          <p:cNvPr id="5" name="Espace réservé du pied de page 4"/>
          <p:cNvSpPr>
            <a:spLocks noGrp="1"/>
          </p:cNvSpPr>
          <p:nvPr>
            <p:ph type="ftr" sz="quarter" idx="11"/>
          </p:nvPr>
        </p:nvSpPr>
        <p:spPr/>
        <p:txBody>
          <a:bodyPr/>
          <a:lstStyle/>
          <a:p>
            <a:r>
              <a:rPr lang="fr-BE" dirty="0"/>
              <a:t>SGBD – Chapitre 1 : Concepts de base / 2. Système de gestion de BD</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2353" y="3243332"/>
            <a:ext cx="4123176" cy="31925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37198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0456" y="2836167"/>
            <a:ext cx="4123176" cy="31925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re 1"/>
          <p:cNvSpPr>
            <a:spLocks noGrp="1"/>
          </p:cNvSpPr>
          <p:nvPr>
            <p:ph type="title"/>
          </p:nvPr>
        </p:nvSpPr>
        <p:spPr/>
        <p:txBody>
          <a:bodyPr>
            <a:normAutofit fontScale="90000"/>
          </a:bodyPr>
          <a:lstStyle/>
          <a:p>
            <a:pPr algn="r"/>
            <a:r>
              <a:rPr lang="fr-BE" dirty="0"/>
              <a:t>Chapitre 1. Concepts de base</a:t>
            </a:r>
            <a:br>
              <a:rPr lang="fr-BE" dirty="0"/>
            </a:br>
            <a:r>
              <a:rPr lang="fr-BE" sz="3200" dirty="0"/>
              <a:t>2. Système de gestion de BD</a:t>
            </a:r>
            <a:endParaRPr lang="fr-BE" sz="3600" dirty="0"/>
          </a:p>
        </p:txBody>
      </p:sp>
      <p:sp>
        <p:nvSpPr>
          <p:cNvPr id="3" name="Espace réservé du contenu 2"/>
          <p:cNvSpPr>
            <a:spLocks noGrp="1"/>
          </p:cNvSpPr>
          <p:nvPr>
            <p:ph idx="1"/>
          </p:nvPr>
        </p:nvSpPr>
        <p:spPr/>
        <p:txBody>
          <a:bodyPr anchor="ctr">
            <a:normAutofit/>
          </a:bodyPr>
          <a:lstStyle/>
          <a:p>
            <a:pPr marL="514350" indent="-514350">
              <a:buFont typeface="+mj-lt"/>
              <a:buAutoNum type="arabicPeriod" startAt="2"/>
            </a:pPr>
            <a:r>
              <a:rPr lang="fr-BE" dirty="0"/>
              <a:t>Architecture d’un SGBD</a:t>
            </a:r>
          </a:p>
          <a:p>
            <a:pPr marL="400050" lvl="1" indent="0">
              <a:buNone/>
            </a:pPr>
            <a:r>
              <a:rPr lang="fr-BE" dirty="0"/>
              <a:t> </a:t>
            </a:r>
          </a:p>
          <a:p>
            <a:pPr marL="400050" lvl="1" indent="0">
              <a:buNone/>
            </a:pPr>
            <a:endParaRPr lang="fr-BE" dirty="0"/>
          </a:p>
          <a:p>
            <a:pPr marL="400050" lvl="1" indent="0">
              <a:buNone/>
            </a:pPr>
            <a:endParaRPr lang="fr-BE" dirty="0"/>
          </a:p>
          <a:p>
            <a:pPr marL="400050" lvl="1" indent="0">
              <a:buNone/>
            </a:pPr>
            <a:endParaRPr lang="fr-BE" dirty="0"/>
          </a:p>
          <a:p>
            <a:pPr marL="400050" lvl="1" indent="0">
              <a:buNone/>
            </a:pPr>
            <a:endParaRPr lang="fr-BE" dirty="0"/>
          </a:p>
          <a:p>
            <a:pPr marL="400050" lvl="1" indent="0">
              <a:buNone/>
            </a:pPr>
            <a:endParaRPr lang="fr-BE" dirty="0"/>
          </a:p>
          <a:p>
            <a:pPr marL="400050" lvl="1" indent="0">
              <a:buNone/>
            </a:pPr>
            <a:endParaRPr lang="fr-BE" dirty="0"/>
          </a:p>
          <a:p>
            <a:pPr marL="400050" lvl="1" indent="0">
              <a:buNone/>
            </a:pPr>
            <a:endParaRPr lang="fr-BE" dirty="0"/>
          </a:p>
        </p:txBody>
      </p:sp>
      <p:sp>
        <p:nvSpPr>
          <p:cNvPr id="5" name="Espace réservé du pied de page 4"/>
          <p:cNvSpPr>
            <a:spLocks noGrp="1"/>
          </p:cNvSpPr>
          <p:nvPr>
            <p:ph type="ftr" sz="quarter" idx="11"/>
          </p:nvPr>
        </p:nvSpPr>
        <p:spPr/>
        <p:txBody>
          <a:bodyPr/>
          <a:lstStyle/>
          <a:p>
            <a:r>
              <a:rPr lang="fr-BE" dirty="0"/>
              <a:t>SGBD – Chapitre 1 : Concepts de base / 2. Système de gestion de BD</a:t>
            </a:r>
          </a:p>
        </p:txBody>
      </p:sp>
      <p:sp>
        <p:nvSpPr>
          <p:cNvPr id="7" name="Rectangle 6"/>
          <p:cNvSpPr/>
          <p:nvPr/>
        </p:nvSpPr>
        <p:spPr>
          <a:xfrm>
            <a:off x="2864223" y="3271386"/>
            <a:ext cx="1156447" cy="510988"/>
          </a:xfrm>
          <a:prstGeom prst="rect">
            <a:avLst/>
          </a:prstGeom>
          <a:solidFill>
            <a:schemeClr val="accent2">
              <a:lumMod val="40000"/>
              <a:lumOff val="60000"/>
              <a:alpha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28214262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1. Concepts de base</a:t>
            </a:r>
            <a:br>
              <a:rPr lang="fr-BE" dirty="0"/>
            </a:br>
            <a:r>
              <a:rPr lang="fr-BE" sz="3200" dirty="0"/>
              <a:t>2. Système de gestion de BD</a:t>
            </a:r>
            <a:endParaRPr lang="fr-BE" sz="3600" dirty="0"/>
          </a:p>
        </p:txBody>
      </p:sp>
      <p:sp>
        <p:nvSpPr>
          <p:cNvPr id="3" name="Espace réservé du contenu 2"/>
          <p:cNvSpPr>
            <a:spLocks noGrp="1"/>
          </p:cNvSpPr>
          <p:nvPr>
            <p:ph idx="1"/>
          </p:nvPr>
        </p:nvSpPr>
        <p:spPr/>
        <p:txBody>
          <a:bodyPr anchor="ctr">
            <a:normAutofit fontScale="92500" lnSpcReduction="10000"/>
          </a:bodyPr>
          <a:lstStyle/>
          <a:p>
            <a:pPr marL="514350" indent="-514350">
              <a:buFont typeface="+mj-lt"/>
              <a:buAutoNum type="arabicPeriod" startAt="2"/>
            </a:pPr>
            <a:r>
              <a:rPr lang="fr-BE" dirty="0"/>
              <a:t>Architecture d’un SGBD</a:t>
            </a:r>
          </a:p>
          <a:p>
            <a:pPr marL="0" indent="0">
              <a:buNone/>
            </a:pPr>
            <a:r>
              <a:rPr lang="fr-BE" sz="2400" dirty="0"/>
              <a:t>Le </a:t>
            </a:r>
            <a:r>
              <a:rPr lang="fr-BE"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Catalogue </a:t>
            </a:r>
            <a:r>
              <a:rPr lang="fr-BE" sz="2400" dirty="0"/>
              <a:t>ou </a:t>
            </a:r>
            <a:r>
              <a:rPr lang="fr-BE"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Méta base </a:t>
            </a:r>
            <a:r>
              <a:rPr lang="fr-BE" sz="2400" dirty="0"/>
              <a:t>ou </a:t>
            </a:r>
            <a:r>
              <a:rPr lang="fr-BE"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Dictionnaire</a:t>
            </a:r>
            <a:r>
              <a:rPr lang="fr-BE" sz="2400" dirty="0"/>
              <a:t> ou </a:t>
            </a:r>
            <a:r>
              <a:rPr lang="fr-BE"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Tables </a:t>
            </a:r>
            <a:r>
              <a:rPr lang="fr-BE" sz="2400" b="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Sytèmes</a:t>
            </a:r>
            <a:endParaRPr lang="fr-BE" sz="2400" dirty="0"/>
          </a:p>
          <a:p>
            <a:r>
              <a:rPr lang="fr-BE" sz="2400" dirty="0"/>
              <a:t>Est mis à jour automatiquement par le SGBD</a:t>
            </a:r>
          </a:p>
          <a:p>
            <a:r>
              <a:rPr lang="fr-BE" sz="2400" dirty="0"/>
              <a:t>Constitue une mini base de données contenant des informations sur la BD</a:t>
            </a:r>
          </a:p>
          <a:p>
            <a:r>
              <a:rPr lang="fr-BE" sz="2400" dirty="0"/>
              <a:t>Est stocké dans la BD elle-même et peut être interrogé comme les données de la BD elle-même</a:t>
            </a:r>
          </a:p>
          <a:p>
            <a:r>
              <a:rPr lang="fr-BE" sz="2400" dirty="0"/>
              <a:t>Contient la description de tous les objets présents dans la base : tables, domaines, contraintes, privilèges, fichiers, index, procédures stockées, déclencheurs, vues, objets, …</a:t>
            </a:r>
          </a:p>
          <a:p>
            <a:r>
              <a:rPr lang="fr-BE" sz="2400" dirty="0"/>
              <a:t>Il NE s’agit PAS d’une fichier spécial en dehors de la base</a:t>
            </a:r>
            <a:endParaRPr lang="fr-BE" dirty="0"/>
          </a:p>
        </p:txBody>
      </p:sp>
      <p:sp>
        <p:nvSpPr>
          <p:cNvPr id="5" name="Espace réservé du pied de page 4"/>
          <p:cNvSpPr>
            <a:spLocks noGrp="1"/>
          </p:cNvSpPr>
          <p:nvPr>
            <p:ph type="ftr" sz="quarter" idx="11"/>
          </p:nvPr>
        </p:nvSpPr>
        <p:spPr/>
        <p:txBody>
          <a:bodyPr/>
          <a:lstStyle/>
          <a:p>
            <a:r>
              <a:rPr lang="fr-BE" dirty="0"/>
              <a:t>SGBD – Chapitre 1 : Concepts de base / 2. Système de gestion de BD</a:t>
            </a:r>
          </a:p>
        </p:txBody>
      </p:sp>
      <p:pic>
        <p:nvPicPr>
          <p:cNvPr id="1028" name="Picture 4" descr="C:\Users\Vandenhove\AppData\Local\Microsoft\Windows\INetCache\IE\HZX7U9J2\tres_important[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10893" y="2806861"/>
            <a:ext cx="1233375" cy="1371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6226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3">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 calcmode="lin" valueType="num">
                                      <p:cBhvr>
                                        <p:cTn id="14"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p:cTn id="2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 calcmode="lin" valueType="num">
                                      <p:cBhvr>
                                        <p:cTn id="28"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p:cTn id="35"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1. Concepts de base</a:t>
            </a:r>
            <a:br>
              <a:rPr lang="fr-BE" dirty="0"/>
            </a:br>
            <a:r>
              <a:rPr lang="fr-BE" sz="3200" dirty="0"/>
              <a:t>2. Système de gestion de BD</a:t>
            </a:r>
            <a:endParaRPr lang="fr-BE" sz="3600" dirty="0"/>
          </a:p>
        </p:txBody>
      </p:sp>
      <p:sp>
        <p:nvSpPr>
          <p:cNvPr id="3" name="Espace réservé du contenu 2"/>
          <p:cNvSpPr>
            <a:spLocks noGrp="1"/>
          </p:cNvSpPr>
          <p:nvPr>
            <p:ph idx="1"/>
          </p:nvPr>
        </p:nvSpPr>
        <p:spPr/>
        <p:txBody>
          <a:bodyPr anchor="ctr">
            <a:normAutofit/>
          </a:bodyPr>
          <a:lstStyle/>
          <a:p>
            <a:pPr marL="514350" indent="-514350">
              <a:buFont typeface="+mj-lt"/>
              <a:buAutoNum type="arabicPeriod" startAt="2"/>
            </a:pPr>
            <a:r>
              <a:rPr lang="fr-BE" dirty="0"/>
              <a:t>Architecture d’un SGBD</a:t>
            </a:r>
          </a:p>
          <a:p>
            <a:pPr marL="400050" lvl="1" indent="0">
              <a:buNone/>
            </a:pPr>
            <a:r>
              <a:rPr lang="fr-BE" dirty="0"/>
              <a:t> </a:t>
            </a:r>
          </a:p>
          <a:p>
            <a:pPr marL="400050" lvl="1" indent="0">
              <a:buNone/>
            </a:pPr>
            <a:endParaRPr lang="fr-BE" dirty="0"/>
          </a:p>
          <a:p>
            <a:pPr marL="400050" lvl="1" indent="0">
              <a:buNone/>
            </a:pPr>
            <a:endParaRPr lang="fr-BE" dirty="0"/>
          </a:p>
          <a:p>
            <a:pPr marL="400050" lvl="1" indent="0">
              <a:buNone/>
            </a:pPr>
            <a:endParaRPr lang="fr-BE" dirty="0"/>
          </a:p>
          <a:p>
            <a:pPr marL="400050" lvl="1" indent="0">
              <a:buNone/>
            </a:pPr>
            <a:endParaRPr lang="fr-BE" dirty="0"/>
          </a:p>
          <a:p>
            <a:pPr marL="400050" lvl="1" indent="0">
              <a:buNone/>
            </a:pPr>
            <a:endParaRPr lang="fr-BE" dirty="0"/>
          </a:p>
          <a:p>
            <a:pPr marL="400050" lvl="1" indent="0">
              <a:buNone/>
            </a:pPr>
            <a:endParaRPr lang="fr-BE" dirty="0"/>
          </a:p>
          <a:p>
            <a:pPr marL="400050" lvl="1" indent="0">
              <a:buNone/>
            </a:pPr>
            <a:endParaRPr lang="fr-BE" dirty="0"/>
          </a:p>
        </p:txBody>
      </p:sp>
      <p:sp>
        <p:nvSpPr>
          <p:cNvPr id="5" name="Espace réservé du pied de page 4"/>
          <p:cNvSpPr>
            <a:spLocks noGrp="1"/>
          </p:cNvSpPr>
          <p:nvPr>
            <p:ph type="ftr" sz="quarter" idx="11"/>
          </p:nvPr>
        </p:nvSpPr>
        <p:spPr/>
        <p:txBody>
          <a:bodyPr/>
          <a:lstStyle/>
          <a:p>
            <a:r>
              <a:rPr lang="fr-BE" dirty="0"/>
              <a:t>SGBD – Chapitre 1 : Concepts de base / 2. Système de gestion de BD</a:t>
            </a: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381" y="2954394"/>
            <a:ext cx="4123176" cy="31925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3860634" y="4850326"/>
            <a:ext cx="1156447" cy="599283"/>
          </a:xfrm>
          <a:prstGeom prst="rect">
            <a:avLst/>
          </a:prstGeom>
          <a:solidFill>
            <a:schemeClr val="accent2">
              <a:lumMod val="40000"/>
              <a:lumOff val="60000"/>
              <a:alpha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solidFill>
                <a:srgbClr val="FFFFFF"/>
              </a:solidFill>
            </a:endParaRPr>
          </a:p>
        </p:txBody>
      </p:sp>
      <p:sp>
        <p:nvSpPr>
          <p:cNvPr id="8" name="ZoneTexte 7"/>
          <p:cNvSpPr txBox="1"/>
          <p:nvPr/>
        </p:nvSpPr>
        <p:spPr>
          <a:xfrm>
            <a:off x="5378824" y="3210975"/>
            <a:ext cx="3281082" cy="1938992"/>
          </a:xfrm>
          <a:prstGeom prst="rect">
            <a:avLst/>
          </a:prstGeom>
          <a:noFill/>
        </p:spPr>
        <p:txBody>
          <a:bodyPr wrap="square" rtlCol="0">
            <a:spAutoFit/>
          </a:bodyPr>
          <a:lstStyle/>
          <a:p>
            <a:r>
              <a:rPr lang="fr-BE" sz="2400" dirty="0"/>
              <a:t>L’interface de stockage s’occupe de tout ce qui concerne l’accès aux données stockées sur disques</a:t>
            </a:r>
          </a:p>
        </p:txBody>
      </p:sp>
    </p:spTree>
    <p:extLst>
      <p:ext uri="{BB962C8B-B14F-4D97-AF65-F5344CB8AC3E}">
        <p14:creationId xmlns:p14="http://schemas.microsoft.com/office/powerpoint/2010/main" val="24348125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1. Concepts de base</a:t>
            </a:r>
            <a:br>
              <a:rPr lang="fr-BE" dirty="0"/>
            </a:br>
            <a:r>
              <a:rPr lang="fr-BE" sz="3200" dirty="0"/>
              <a:t>2. Système de gestion de BD</a:t>
            </a:r>
            <a:endParaRPr lang="fr-BE" sz="3600" dirty="0"/>
          </a:p>
        </p:txBody>
      </p:sp>
      <p:sp>
        <p:nvSpPr>
          <p:cNvPr id="3" name="Espace réservé du contenu 2"/>
          <p:cNvSpPr>
            <a:spLocks noGrp="1"/>
          </p:cNvSpPr>
          <p:nvPr>
            <p:ph idx="1"/>
          </p:nvPr>
        </p:nvSpPr>
        <p:spPr/>
        <p:txBody>
          <a:bodyPr anchor="ctr">
            <a:normAutofit/>
          </a:bodyPr>
          <a:lstStyle/>
          <a:p>
            <a:pPr marL="514350" indent="-514350">
              <a:buFont typeface="+mj-lt"/>
              <a:buAutoNum type="arabicPeriod" startAt="2"/>
            </a:pPr>
            <a:r>
              <a:rPr lang="fr-BE" dirty="0"/>
              <a:t>Architecture d’un SGBD</a:t>
            </a:r>
          </a:p>
          <a:p>
            <a:pPr marL="400050" lvl="1" indent="0">
              <a:buNone/>
            </a:pPr>
            <a:r>
              <a:rPr lang="fr-BE" dirty="0"/>
              <a:t> </a:t>
            </a:r>
          </a:p>
          <a:p>
            <a:pPr marL="400050" lvl="1" indent="0">
              <a:buNone/>
            </a:pPr>
            <a:endParaRPr lang="fr-BE" dirty="0"/>
          </a:p>
          <a:p>
            <a:pPr marL="400050" lvl="1" indent="0">
              <a:buNone/>
            </a:pPr>
            <a:endParaRPr lang="fr-BE" dirty="0"/>
          </a:p>
          <a:p>
            <a:pPr marL="400050" lvl="1" indent="0">
              <a:buNone/>
            </a:pPr>
            <a:endParaRPr lang="fr-BE" dirty="0"/>
          </a:p>
          <a:p>
            <a:pPr marL="400050" lvl="1" indent="0">
              <a:buNone/>
            </a:pPr>
            <a:endParaRPr lang="fr-BE" dirty="0"/>
          </a:p>
          <a:p>
            <a:pPr marL="400050" lvl="1" indent="0">
              <a:buNone/>
            </a:pPr>
            <a:endParaRPr lang="fr-BE" dirty="0"/>
          </a:p>
          <a:p>
            <a:pPr marL="400050" lvl="1" indent="0">
              <a:buNone/>
            </a:pPr>
            <a:endParaRPr lang="fr-BE" dirty="0"/>
          </a:p>
          <a:p>
            <a:pPr marL="400050" lvl="1" indent="0">
              <a:buNone/>
            </a:pPr>
            <a:endParaRPr lang="fr-BE" dirty="0"/>
          </a:p>
        </p:txBody>
      </p:sp>
      <p:sp>
        <p:nvSpPr>
          <p:cNvPr id="5" name="Espace réservé du pied de page 4"/>
          <p:cNvSpPr>
            <a:spLocks noGrp="1"/>
          </p:cNvSpPr>
          <p:nvPr>
            <p:ph type="ftr" sz="quarter" idx="11"/>
          </p:nvPr>
        </p:nvSpPr>
        <p:spPr/>
        <p:txBody>
          <a:bodyPr/>
          <a:lstStyle/>
          <a:p>
            <a:r>
              <a:rPr lang="fr-BE" dirty="0"/>
              <a:t>SGBD – Chapitre 1 : Concepts de base / 2. Système de gestion de BD</a:t>
            </a: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381" y="2954394"/>
            <a:ext cx="4123176" cy="31925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706381" y="4860909"/>
            <a:ext cx="1156447" cy="599283"/>
          </a:xfrm>
          <a:prstGeom prst="rect">
            <a:avLst/>
          </a:prstGeom>
          <a:solidFill>
            <a:schemeClr val="accent2">
              <a:lumMod val="40000"/>
              <a:lumOff val="60000"/>
              <a:alpha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solidFill>
                <a:srgbClr val="FFFFFF"/>
              </a:solidFill>
            </a:endParaRPr>
          </a:p>
        </p:txBody>
      </p:sp>
      <p:sp>
        <p:nvSpPr>
          <p:cNvPr id="8" name="ZoneTexte 7"/>
          <p:cNvSpPr txBox="1"/>
          <p:nvPr/>
        </p:nvSpPr>
        <p:spPr>
          <a:xfrm>
            <a:off x="5219335" y="3151868"/>
            <a:ext cx="3576917" cy="2308324"/>
          </a:xfrm>
          <a:prstGeom prst="rect">
            <a:avLst/>
          </a:prstGeom>
          <a:noFill/>
        </p:spPr>
        <p:txBody>
          <a:bodyPr wrap="square" rtlCol="0">
            <a:spAutoFit/>
          </a:bodyPr>
          <a:lstStyle/>
          <a:p>
            <a:r>
              <a:rPr lang="fr-BE" sz="2400" dirty="0"/>
              <a:t>La journalisation et reprise après pannes assure la fonction de sécurité de fonctionnement.</a:t>
            </a:r>
          </a:p>
          <a:p>
            <a:r>
              <a:rPr lang="fr-BE" sz="2400" dirty="0"/>
              <a:t>Nous ne l’aborderons pas cette année.</a:t>
            </a:r>
          </a:p>
        </p:txBody>
      </p:sp>
    </p:spTree>
    <p:extLst>
      <p:ext uri="{BB962C8B-B14F-4D97-AF65-F5344CB8AC3E}">
        <p14:creationId xmlns:p14="http://schemas.microsoft.com/office/powerpoint/2010/main" val="22849016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1. Concepts de base</a:t>
            </a:r>
            <a:br>
              <a:rPr lang="fr-BE" dirty="0"/>
            </a:br>
            <a:r>
              <a:rPr lang="fr-BE" sz="3200" dirty="0"/>
              <a:t>2. Système de gestion de BD</a:t>
            </a:r>
            <a:endParaRPr lang="fr-BE" sz="3600" dirty="0"/>
          </a:p>
        </p:txBody>
      </p:sp>
      <p:sp>
        <p:nvSpPr>
          <p:cNvPr id="3" name="Espace réservé du contenu 2"/>
          <p:cNvSpPr>
            <a:spLocks noGrp="1"/>
          </p:cNvSpPr>
          <p:nvPr>
            <p:ph idx="1"/>
          </p:nvPr>
        </p:nvSpPr>
        <p:spPr/>
        <p:txBody>
          <a:bodyPr anchor="ctr">
            <a:normAutofit/>
          </a:bodyPr>
          <a:lstStyle/>
          <a:p>
            <a:pPr marL="514350" indent="-514350">
              <a:buFont typeface="+mj-lt"/>
              <a:buAutoNum type="arabicPeriod" startAt="2"/>
            </a:pPr>
            <a:r>
              <a:rPr lang="fr-BE" dirty="0"/>
              <a:t>Architecture d’un SGBD</a:t>
            </a:r>
          </a:p>
          <a:p>
            <a:pPr marL="400050" lvl="1" indent="0">
              <a:buNone/>
            </a:pPr>
            <a:r>
              <a:rPr lang="fr-BE" dirty="0"/>
              <a:t> </a:t>
            </a:r>
          </a:p>
          <a:p>
            <a:pPr marL="400050" lvl="1" indent="0">
              <a:buNone/>
            </a:pPr>
            <a:endParaRPr lang="fr-BE" dirty="0"/>
          </a:p>
          <a:p>
            <a:pPr marL="400050" lvl="1" indent="0">
              <a:buNone/>
            </a:pPr>
            <a:endParaRPr lang="fr-BE" dirty="0"/>
          </a:p>
          <a:p>
            <a:pPr marL="400050" lvl="1" indent="0">
              <a:buNone/>
            </a:pPr>
            <a:endParaRPr lang="fr-BE" dirty="0"/>
          </a:p>
          <a:p>
            <a:pPr marL="400050" lvl="1" indent="0">
              <a:buNone/>
            </a:pPr>
            <a:endParaRPr lang="fr-BE" dirty="0"/>
          </a:p>
          <a:p>
            <a:pPr marL="400050" lvl="1" indent="0">
              <a:buNone/>
            </a:pPr>
            <a:endParaRPr lang="fr-BE" dirty="0"/>
          </a:p>
          <a:p>
            <a:pPr marL="400050" lvl="1" indent="0">
              <a:buNone/>
            </a:pPr>
            <a:endParaRPr lang="fr-BE" dirty="0"/>
          </a:p>
          <a:p>
            <a:pPr marL="400050" lvl="1" indent="0">
              <a:buNone/>
            </a:pPr>
            <a:endParaRPr lang="fr-BE" dirty="0"/>
          </a:p>
        </p:txBody>
      </p:sp>
      <p:sp>
        <p:nvSpPr>
          <p:cNvPr id="5" name="Espace réservé du pied de page 4"/>
          <p:cNvSpPr>
            <a:spLocks noGrp="1"/>
          </p:cNvSpPr>
          <p:nvPr>
            <p:ph type="ftr" sz="quarter" idx="11"/>
          </p:nvPr>
        </p:nvSpPr>
        <p:spPr/>
        <p:txBody>
          <a:bodyPr/>
          <a:lstStyle/>
          <a:p>
            <a:r>
              <a:rPr lang="fr-BE" dirty="0"/>
              <a:t>SGBD – Chapitre 1 : Concepts de base / 2. Système de gestion de BD</a:t>
            </a: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381" y="2909738"/>
            <a:ext cx="4123176" cy="31925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1892595" y="4750332"/>
            <a:ext cx="932041" cy="599283"/>
          </a:xfrm>
          <a:prstGeom prst="rect">
            <a:avLst/>
          </a:prstGeom>
          <a:solidFill>
            <a:schemeClr val="accent2">
              <a:lumMod val="40000"/>
              <a:lumOff val="60000"/>
              <a:alpha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solidFill>
                <a:srgbClr val="FFFFFF"/>
              </a:solidFill>
            </a:endParaRPr>
          </a:p>
        </p:txBody>
      </p:sp>
      <p:sp>
        <p:nvSpPr>
          <p:cNvPr id="8" name="ZoneTexte 7"/>
          <p:cNvSpPr txBox="1"/>
          <p:nvPr/>
        </p:nvSpPr>
        <p:spPr>
          <a:xfrm>
            <a:off x="5007623" y="2797869"/>
            <a:ext cx="3724834" cy="3416320"/>
          </a:xfrm>
          <a:prstGeom prst="rect">
            <a:avLst/>
          </a:prstGeom>
          <a:noFill/>
        </p:spPr>
        <p:txBody>
          <a:bodyPr wrap="square" rtlCol="0">
            <a:spAutoFit/>
          </a:bodyPr>
          <a:lstStyle/>
          <a:p>
            <a:r>
              <a:rPr lang="fr-BE" sz="2400" dirty="0"/>
              <a:t>Le gestionnaire des verrous assure la fonction de concurrence d’accès.</a:t>
            </a:r>
          </a:p>
          <a:p>
            <a:endParaRPr lang="fr-BE" sz="2400" dirty="0"/>
          </a:p>
          <a:p>
            <a:r>
              <a:rPr lang="fr-BE" sz="2400" dirty="0"/>
              <a:t>Les 4 gestionnaires restants servent à minimiser le nombre d’entrées/sorties, l’espace mémoire alloué sur disque, etc.</a:t>
            </a:r>
          </a:p>
        </p:txBody>
      </p:sp>
    </p:spTree>
    <p:extLst>
      <p:ext uri="{BB962C8B-B14F-4D97-AF65-F5344CB8AC3E}">
        <p14:creationId xmlns:p14="http://schemas.microsoft.com/office/powerpoint/2010/main" val="38647744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dirty="0"/>
              <a:t>Chapitre 1. Concepts de base</a:t>
            </a:r>
          </a:p>
        </p:txBody>
      </p:sp>
      <p:sp>
        <p:nvSpPr>
          <p:cNvPr id="3" name="Espace réservé du contenu 2"/>
          <p:cNvSpPr>
            <a:spLocks noGrp="1"/>
          </p:cNvSpPr>
          <p:nvPr>
            <p:ph idx="1"/>
          </p:nvPr>
        </p:nvSpPr>
        <p:spPr/>
        <p:txBody>
          <a:bodyPr anchor="ctr">
            <a:normAutofit/>
          </a:bodyPr>
          <a:lstStyle/>
          <a:p>
            <a:pPr marL="514350" indent="-514350">
              <a:buFont typeface="+mj-lt"/>
              <a:buAutoNum type="arabicPeriod"/>
            </a:pPr>
            <a:r>
              <a:rPr lang="fr-BE" dirty="0"/>
              <a:t>Base de données</a:t>
            </a:r>
          </a:p>
          <a:p>
            <a:pPr marL="514350" indent="-514350">
              <a:buFont typeface="+mj-lt"/>
              <a:buAutoNum type="arabicPeriod"/>
            </a:pPr>
            <a:r>
              <a:rPr lang="fr-BE" dirty="0"/>
              <a:t>Système de gestion de base de données</a:t>
            </a:r>
          </a:p>
          <a:p>
            <a:pPr marL="514350" indent="-514350">
              <a:buFont typeface="+mj-lt"/>
              <a:buAutoNum type="arabicPeriod"/>
            </a:pPr>
            <a:r>
              <a:rPr lang="fr-BE" dirty="0"/>
              <a:t>Indépendance des données et des programmes</a:t>
            </a:r>
          </a:p>
          <a:p>
            <a:pPr marL="514350" indent="-514350">
              <a:buFont typeface="+mj-lt"/>
              <a:buAutoNum type="arabicPeriod"/>
            </a:pPr>
            <a:r>
              <a:rPr lang="fr-BE" dirty="0"/>
              <a:t>Architecture d’un système de base de données</a:t>
            </a:r>
          </a:p>
          <a:p>
            <a:pPr marL="514350" indent="-514350">
              <a:buFont typeface="+mj-lt"/>
              <a:buAutoNum type="arabicPeriod"/>
            </a:pPr>
            <a:r>
              <a:rPr lang="fr-BE" dirty="0"/>
              <a:t>Avantages des bases de données</a:t>
            </a:r>
          </a:p>
          <a:p>
            <a:pPr marL="514350" indent="-514350">
              <a:buFont typeface="+mj-lt"/>
              <a:buAutoNum type="arabicPeriod"/>
            </a:pPr>
            <a:r>
              <a:rPr lang="fr-BE" dirty="0"/>
              <a:t>Fonctionnement d’un système de base de données</a:t>
            </a:r>
          </a:p>
        </p:txBody>
      </p:sp>
      <p:sp>
        <p:nvSpPr>
          <p:cNvPr id="5" name="Espace réservé du pied de page 4"/>
          <p:cNvSpPr>
            <a:spLocks noGrp="1"/>
          </p:cNvSpPr>
          <p:nvPr>
            <p:ph type="ftr" sz="quarter" idx="11"/>
          </p:nvPr>
        </p:nvSpPr>
        <p:spPr/>
        <p:txBody>
          <a:bodyPr/>
          <a:lstStyle/>
          <a:p>
            <a:r>
              <a:rPr lang="fr-BE" dirty="0"/>
              <a:t>SGBD – Chapitre 1 : Concepts de base</a:t>
            </a:r>
          </a:p>
        </p:txBody>
      </p:sp>
    </p:spTree>
    <p:extLst>
      <p:ext uri="{BB962C8B-B14F-4D97-AF65-F5344CB8AC3E}">
        <p14:creationId xmlns:p14="http://schemas.microsoft.com/office/powerpoint/2010/main" val="3823784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rgbClr val="74A50F"/>
                                      </p:to>
                                    </p:animClr>
                                    <p:animClr clrSpc="rgb" dir="cw">
                                      <p:cBhvr>
                                        <p:cTn id="7" dur="500" fill="hold"/>
                                        <p:tgtEl>
                                          <p:spTgt spid="3">
                                            <p:txEl>
                                              <p:pRg st="2" end="2"/>
                                            </p:txEl>
                                          </p:spTgt>
                                        </p:tgtEl>
                                        <p:attrNameLst>
                                          <p:attrName>fillcolor</p:attrName>
                                        </p:attrNameLst>
                                      </p:cBhvr>
                                      <p:to>
                                        <a:srgbClr val="74A50F"/>
                                      </p:to>
                                    </p:animClr>
                                    <p:set>
                                      <p:cBhvr>
                                        <p:cTn id="8" dur="500" fill="hold"/>
                                        <p:tgtEl>
                                          <p:spTgt spid="3">
                                            <p:txEl>
                                              <p:pRg st="2" end="2"/>
                                            </p:txEl>
                                          </p:spTgt>
                                        </p:tgtEl>
                                        <p:attrNameLst>
                                          <p:attrName>fill.type</p:attrName>
                                        </p:attrNameLst>
                                      </p:cBhvr>
                                      <p:to>
                                        <p:strVal val="solid"/>
                                      </p:to>
                                    </p:set>
                                    <p:set>
                                      <p:cBhvr>
                                        <p:cTn id="9" dur="500" fill="hold"/>
                                        <p:tgtEl>
                                          <p:spTgt spid="3">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11024" y="2882900"/>
            <a:ext cx="7772400" cy="1362075"/>
          </a:xfrm>
        </p:spPr>
        <p:txBody>
          <a:bodyPr anchor="ctr"/>
          <a:lstStyle/>
          <a:p>
            <a:pPr algn="r"/>
            <a:r>
              <a:rPr lang="fr-BE" dirty="0"/>
              <a:t>Chapitre 1. </a:t>
            </a:r>
            <a:br>
              <a:rPr lang="fr-BE" dirty="0"/>
            </a:br>
            <a:r>
              <a:rPr lang="fr-BE" dirty="0"/>
              <a:t>Concepts de Base</a:t>
            </a:r>
          </a:p>
        </p:txBody>
      </p:sp>
      <p:sp>
        <p:nvSpPr>
          <p:cNvPr id="3" name="Espace réservé du texte 2"/>
          <p:cNvSpPr>
            <a:spLocks noGrp="1"/>
          </p:cNvSpPr>
          <p:nvPr>
            <p:ph type="body" idx="1"/>
          </p:nvPr>
        </p:nvSpPr>
        <p:spPr/>
        <p:txBody>
          <a:bodyPr/>
          <a:lstStyle/>
          <a:p>
            <a:endParaRPr lang="fr-BE"/>
          </a:p>
        </p:txBody>
      </p:sp>
      <p:sp>
        <p:nvSpPr>
          <p:cNvPr id="5" name="Espace réservé du pied de page 4"/>
          <p:cNvSpPr>
            <a:spLocks noGrp="1"/>
          </p:cNvSpPr>
          <p:nvPr>
            <p:ph type="ftr" sz="quarter" idx="11"/>
          </p:nvPr>
        </p:nvSpPr>
        <p:spPr/>
        <p:txBody>
          <a:bodyPr/>
          <a:lstStyle/>
          <a:p>
            <a:r>
              <a:rPr lang="fr-BE"/>
              <a:t>Système de Gestion de Base de Données</a:t>
            </a:r>
          </a:p>
        </p:txBody>
      </p:sp>
    </p:spTree>
    <p:extLst>
      <p:ext uri="{BB962C8B-B14F-4D97-AF65-F5344CB8AC3E}">
        <p14:creationId xmlns:p14="http://schemas.microsoft.com/office/powerpoint/2010/main" val="8614080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1. Concepts de base</a:t>
            </a:r>
            <a:br>
              <a:rPr lang="fr-BE" dirty="0"/>
            </a:br>
            <a:r>
              <a:rPr lang="fr-BE" sz="3200" dirty="0"/>
              <a:t>3. Indépendance données - programmes</a:t>
            </a:r>
            <a:endParaRPr lang="fr-BE" sz="3600" dirty="0"/>
          </a:p>
        </p:txBody>
      </p:sp>
      <p:sp>
        <p:nvSpPr>
          <p:cNvPr id="3" name="Espace réservé du contenu 2"/>
          <p:cNvSpPr>
            <a:spLocks noGrp="1"/>
          </p:cNvSpPr>
          <p:nvPr>
            <p:ph idx="1"/>
          </p:nvPr>
        </p:nvSpPr>
        <p:spPr/>
        <p:txBody>
          <a:bodyPr anchor="ctr">
            <a:normAutofit/>
          </a:bodyPr>
          <a:lstStyle/>
          <a:p>
            <a:pPr marL="0" indent="0">
              <a:buNone/>
            </a:pPr>
            <a:r>
              <a:rPr lang="fr-BE" dirty="0"/>
              <a:t>Il est important de pouvoir changer la structure logique ou physique d’une base sans devoir changer les programmes d’applications qui l’utilisent.</a:t>
            </a:r>
          </a:p>
          <a:p>
            <a:pPr marL="0" indent="0">
              <a:buNone/>
            </a:pPr>
            <a:endParaRPr lang="fr-BE" dirty="0"/>
          </a:p>
          <a:p>
            <a:pPr marL="0" indent="0">
              <a:buNone/>
            </a:pPr>
            <a:r>
              <a:rPr lang="fr-BE" dirty="0"/>
              <a:t>Exemples : </a:t>
            </a:r>
          </a:p>
          <a:p>
            <a:pPr lvl="1">
              <a:buClr>
                <a:schemeClr val="accent2">
                  <a:lumMod val="50000"/>
                </a:schemeClr>
              </a:buClr>
              <a:buFont typeface="Wingdings" panose="05000000000000000000" pitchFamily="2" charset="2"/>
              <a:buChar char="Ø"/>
            </a:pPr>
            <a:r>
              <a:rPr lang="fr-BE" dirty="0"/>
              <a:t>On ajoute de nouvelles entités ou associations.</a:t>
            </a:r>
          </a:p>
          <a:p>
            <a:pPr lvl="1">
              <a:buClr>
                <a:schemeClr val="accent2">
                  <a:lumMod val="50000"/>
                </a:schemeClr>
              </a:buClr>
              <a:buFont typeface="Wingdings" panose="05000000000000000000" pitchFamily="2" charset="2"/>
              <a:buChar char="Ø"/>
            </a:pPr>
            <a:r>
              <a:rPr lang="fr-BE" dirty="0"/>
              <a:t>On décompose une entité en sous-entités.</a:t>
            </a:r>
          </a:p>
        </p:txBody>
      </p:sp>
      <p:sp>
        <p:nvSpPr>
          <p:cNvPr id="5" name="Espace réservé du pied de page 4"/>
          <p:cNvSpPr>
            <a:spLocks noGrp="1"/>
          </p:cNvSpPr>
          <p:nvPr>
            <p:ph type="ftr" sz="quarter" idx="11"/>
          </p:nvPr>
        </p:nvSpPr>
        <p:spPr/>
        <p:txBody>
          <a:bodyPr/>
          <a:lstStyle/>
          <a:p>
            <a:r>
              <a:rPr lang="fr-BE" dirty="0"/>
              <a:t>SGBD – Chapitre 1 : Concepts de base / 3. Indépendance données - programmes.</a:t>
            </a:r>
          </a:p>
        </p:txBody>
      </p:sp>
    </p:spTree>
    <p:extLst>
      <p:ext uri="{BB962C8B-B14F-4D97-AF65-F5344CB8AC3E}">
        <p14:creationId xmlns:p14="http://schemas.microsoft.com/office/powerpoint/2010/main" val="15334707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1. Concepts de base</a:t>
            </a:r>
            <a:br>
              <a:rPr lang="fr-BE" dirty="0"/>
            </a:br>
            <a:r>
              <a:rPr lang="fr-BE" sz="3200" dirty="0"/>
              <a:t>3. Indépendance données - programmes</a:t>
            </a:r>
            <a:endParaRPr lang="fr-BE" sz="3600" dirty="0"/>
          </a:p>
        </p:txBody>
      </p:sp>
      <p:sp>
        <p:nvSpPr>
          <p:cNvPr id="3" name="Espace réservé du contenu 2"/>
          <p:cNvSpPr>
            <a:spLocks noGrp="1"/>
          </p:cNvSpPr>
          <p:nvPr>
            <p:ph idx="1"/>
          </p:nvPr>
        </p:nvSpPr>
        <p:spPr/>
        <p:txBody>
          <a:bodyPr anchor="ctr">
            <a:normAutofit/>
          </a:bodyPr>
          <a:lstStyle/>
          <a:p>
            <a:pPr marL="514350" indent="-514350">
              <a:buFont typeface="+mj-lt"/>
              <a:buAutoNum type="arabicPeriod"/>
            </a:pPr>
            <a:r>
              <a:rPr lang="fr-BE" dirty="0"/>
              <a:t>L’approche traditionnelle par les fichiers</a:t>
            </a:r>
          </a:p>
          <a:p>
            <a:pPr marL="514350" indent="-514350">
              <a:buFont typeface="+mj-lt"/>
              <a:buAutoNum type="arabicPeriod"/>
            </a:pPr>
            <a:r>
              <a:rPr lang="fr-BE" dirty="0"/>
              <a:t>Organisation autour d’une base de données</a:t>
            </a:r>
          </a:p>
          <a:p>
            <a:pPr marL="514350" indent="-514350">
              <a:buFont typeface="+mj-lt"/>
              <a:buAutoNum type="arabicPeriod"/>
            </a:pPr>
            <a:r>
              <a:rPr lang="fr-BE" dirty="0"/>
              <a:t>Indépendance des données et des programmes</a:t>
            </a:r>
          </a:p>
          <a:p>
            <a:pPr marL="0" indent="0">
              <a:buNone/>
            </a:pPr>
            <a:endParaRPr lang="fr-BE" dirty="0"/>
          </a:p>
        </p:txBody>
      </p:sp>
      <p:sp>
        <p:nvSpPr>
          <p:cNvPr id="5" name="Espace réservé du pied de page 4"/>
          <p:cNvSpPr>
            <a:spLocks noGrp="1"/>
          </p:cNvSpPr>
          <p:nvPr>
            <p:ph type="ftr" sz="quarter" idx="11"/>
          </p:nvPr>
        </p:nvSpPr>
        <p:spPr/>
        <p:txBody>
          <a:bodyPr/>
          <a:lstStyle/>
          <a:p>
            <a:r>
              <a:rPr lang="fr-BE" dirty="0"/>
              <a:t>SGBD – Chapitre 1 : Concepts de base / 3. Indépendance données - programmes</a:t>
            </a:r>
          </a:p>
        </p:txBody>
      </p:sp>
    </p:spTree>
    <p:extLst>
      <p:ext uri="{BB962C8B-B14F-4D97-AF65-F5344CB8AC3E}">
        <p14:creationId xmlns:p14="http://schemas.microsoft.com/office/powerpoint/2010/main" val="38882542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1. Concepts de base</a:t>
            </a:r>
            <a:br>
              <a:rPr lang="fr-BE" dirty="0"/>
            </a:br>
            <a:r>
              <a:rPr lang="fr-BE" sz="3200" dirty="0"/>
              <a:t>3. Indépendance données - programmes</a:t>
            </a:r>
            <a:endParaRPr lang="fr-BE" sz="3600" dirty="0"/>
          </a:p>
        </p:txBody>
      </p:sp>
      <p:sp>
        <p:nvSpPr>
          <p:cNvPr id="3" name="Espace réservé du contenu 2"/>
          <p:cNvSpPr>
            <a:spLocks noGrp="1"/>
          </p:cNvSpPr>
          <p:nvPr>
            <p:ph idx="1"/>
          </p:nvPr>
        </p:nvSpPr>
        <p:spPr/>
        <p:txBody>
          <a:bodyPr anchor="ctr">
            <a:normAutofit/>
          </a:bodyPr>
          <a:lstStyle/>
          <a:p>
            <a:pPr marL="514350" indent="-514350">
              <a:buFont typeface="+mj-lt"/>
              <a:buAutoNum type="arabicPeriod"/>
            </a:pPr>
            <a:r>
              <a:rPr lang="fr-BE" dirty="0"/>
              <a:t>L’approche traditionnelle par les fichiers</a:t>
            </a:r>
          </a:p>
          <a:p>
            <a:pPr marL="514350" indent="-514350">
              <a:buFont typeface="+mj-lt"/>
              <a:buAutoNum type="arabicPeriod"/>
            </a:pPr>
            <a:endParaRPr lang="fr-BE" dirty="0"/>
          </a:p>
          <a:p>
            <a:pPr marL="514350" indent="-514350">
              <a:buFont typeface="+mj-lt"/>
              <a:buAutoNum type="arabicPeriod"/>
            </a:pPr>
            <a:endParaRPr lang="fr-BE" dirty="0"/>
          </a:p>
          <a:p>
            <a:pPr marL="514350" indent="-514350">
              <a:buFont typeface="+mj-lt"/>
              <a:buAutoNum type="arabicPeriod"/>
            </a:pPr>
            <a:endParaRPr lang="fr-BE" dirty="0"/>
          </a:p>
          <a:p>
            <a:pPr marL="514350" indent="-514350">
              <a:buFont typeface="+mj-lt"/>
              <a:buAutoNum type="arabicPeriod"/>
            </a:pPr>
            <a:endParaRPr lang="fr-BE" dirty="0"/>
          </a:p>
          <a:p>
            <a:pPr marL="514350" indent="-514350">
              <a:buFont typeface="+mj-lt"/>
              <a:buAutoNum type="arabicPeriod"/>
            </a:pPr>
            <a:endParaRPr lang="fr-BE" dirty="0"/>
          </a:p>
          <a:p>
            <a:pPr marL="514350" indent="-514350">
              <a:buFont typeface="+mj-lt"/>
              <a:buAutoNum type="arabicPeriod"/>
            </a:pPr>
            <a:endParaRPr lang="fr-BE" dirty="0"/>
          </a:p>
          <a:p>
            <a:pPr marL="514350" indent="-514350">
              <a:buFont typeface="+mj-lt"/>
              <a:buAutoNum type="arabicPeriod"/>
            </a:pPr>
            <a:endParaRPr lang="fr-BE" dirty="0"/>
          </a:p>
        </p:txBody>
      </p:sp>
      <p:sp>
        <p:nvSpPr>
          <p:cNvPr id="5" name="Espace réservé du pied de page 4"/>
          <p:cNvSpPr>
            <a:spLocks noGrp="1"/>
          </p:cNvSpPr>
          <p:nvPr>
            <p:ph type="ftr" sz="quarter" idx="11"/>
          </p:nvPr>
        </p:nvSpPr>
        <p:spPr/>
        <p:txBody>
          <a:bodyPr/>
          <a:lstStyle/>
          <a:p>
            <a:r>
              <a:rPr lang="fr-BE" dirty="0"/>
              <a:t>SGBD – Chapitre 1 : Concepts de base / 3. Indépendance données - programmes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0886" y="2795200"/>
            <a:ext cx="5038444" cy="35430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49229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1. Concepts de base</a:t>
            </a:r>
            <a:br>
              <a:rPr lang="fr-BE" dirty="0"/>
            </a:br>
            <a:r>
              <a:rPr lang="fr-BE" sz="3200" dirty="0"/>
              <a:t>3. Indépendance données - programmes</a:t>
            </a:r>
            <a:endParaRPr lang="fr-BE" sz="3600" dirty="0"/>
          </a:p>
        </p:txBody>
      </p:sp>
      <p:sp>
        <p:nvSpPr>
          <p:cNvPr id="3" name="Espace réservé du contenu 2"/>
          <p:cNvSpPr>
            <a:spLocks noGrp="1"/>
          </p:cNvSpPr>
          <p:nvPr>
            <p:ph idx="1"/>
          </p:nvPr>
        </p:nvSpPr>
        <p:spPr/>
        <p:txBody>
          <a:bodyPr anchor="ctr">
            <a:normAutofit/>
          </a:bodyPr>
          <a:lstStyle/>
          <a:p>
            <a:pPr marL="514350" indent="-514350">
              <a:buFont typeface="+mj-lt"/>
              <a:buAutoNum type="arabicPeriod"/>
            </a:pPr>
            <a:r>
              <a:rPr lang="fr-BE" dirty="0"/>
              <a:t>L’approche traditionnelle par les fichiers</a:t>
            </a:r>
          </a:p>
          <a:p>
            <a:pPr marL="0" indent="0">
              <a:buNone/>
            </a:pPr>
            <a:r>
              <a:rPr lang="fr-BE" dirty="0"/>
              <a:t>Les données contenues dans les fichiers sont directement associées aux programmes par une description contenue dans le programme lui-même. Dans chaque programme utilisant le fichier, on aura une déclaration du type (structure par exemple) permettant la manipulation des données du fichier.</a:t>
            </a:r>
          </a:p>
          <a:p>
            <a:pPr marL="0" indent="0">
              <a:buNone/>
            </a:pPr>
            <a:r>
              <a:rPr lang="fr-BE"/>
              <a:t>Aucune </a:t>
            </a:r>
            <a:r>
              <a:rPr lang="fr-BE" dirty="0"/>
              <a:t>indépendance possible entre les données et les programmes.</a:t>
            </a:r>
          </a:p>
        </p:txBody>
      </p:sp>
      <p:sp>
        <p:nvSpPr>
          <p:cNvPr id="5" name="Espace réservé du pied de page 4"/>
          <p:cNvSpPr>
            <a:spLocks noGrp="1"/>
          </p:cNvSpPr>
          <p:nvPr>
            <p:ph type="ftr" sz="quarter" idx="11"/>
          </p:nvPr>
        </p:nvSpPr>
        <p:spPr/>
        <p:txBody>
          <a:bodyPr/>
          <a:lstStyle/>
          <a:p>
            <a:r>
              <a:rPr lang="fr-BE" dirty="0"/>
              <a:t>SGBD – Chapitre 1 : Concepts de base / 3. Indépendance données - programmes</a:t>
            </a:r>
          </a:p>
        </p:txBody>
      </p:sp>
    </p:spTree>
    <p:extLst>
      <p:ext uri="{BB962C8B-B14F-4D97-AF65-F5344CB8AC3E}">
        <p14:creationId xmlns:p14="http://schemas.microsoft.com/office/powerpoint/2010/main" val="281034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rgbClr val="74A50F"/>
                                      </p:to>
                                    </p:animClr>
                                    <p:animClr clrSpc="rgb" dir="cw">
                                      <p:cBhvr>
                                        <p:cTn id="7" dur="500" fill="hold"/>
                                        <p:tgtEl>
                                          <p:spTgt spid="3">
                                            <p:txEl>
                                              <p:pRg st="2" end="2"/>
                                            </p:txEl>
                                          </p:spTgt>
                                        </p:tgtEl>
                                        <p:attrNameLst>
                                          <p:attrName>fillcolor</p:attrName>
                                        </p:attrNameLst>
                                      </p:cBhvr>
                                      <p:to>
                                        <a:srgbClr val="74A50F"/>
                                      </p:to>
                                    </p:animClr>
                                    <p:set>
                                      <p:cBhvr>
                                        <p:cTn id="8" dur="500" fill="hold"/>
                                        <p:tgtEl>
                                          <p:spTgt spid="3">
                                            <p:txEl>
                                              <p:pRg st="2" end="2"/>
                                            </p:txEl>
                                          </p:spTgt>
                                        </p:tgtEl>
                                        <p:attrNameLst>
                                          <p:attrName>fill.type</p:attrName>
                                        </p:attrNameLst>
                                      </p:cBhvr>
                                      <p:to>
                                        <p:strVal val="solid"/>
                                      </p:to>
                                    </p:set>
                                    <p:set>
                                      <p:cBhvr>
                                        <p:cTn id="9" dur="500" fill="hold"/>
                                        <p:tgtEl>
                                          <p:spTgt spid="3">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1. Concepts de base</a:t>
            </a:r>
            <a:br>
              <a:rPr lang="fr-BE" dirty="0"/>
            </a:br>
            <a:r>
              <a:rPr lang="fr-BE" sz="3200" dirty="0"/>
              <a:t>3. Indépendance données - programmes</a:t>
            </a:r>
            <a:endParaRPr lang="fr-BE" sz="3600" dirty="0"/>
          </a:p>
        </p:txBody>
      </p:sp>
      <p:sp>
        <p:nvSpPr>
          <p:cNvPr id="3" name="Espace réservé du contenu 2"/>
          <p:cNvSpPr>
            <a:spLocks noGrp="1"/>
          </p:cNvSpPr>
          <p:nvPr>
            <p:ph idx="1"/>
          </p:nvPr>
        </p:nvSpPr>
        <p:spPr/>
        <p:txBody>
          <a:bodyPr anchor="ctr">
            <a:normAutofit/>
          </a:bodyPr>
          <a:lstStyle/>
          <a:p>
            <a:pPr marL="0" indent="0">
              <a:buNone/>
            </a:pPr>
            <a:r>
              <a:rPr lang="fr-BE" dirty="0"/>
              <a:t>2. Organisation autour d’une base de données</a:t>
            </a:r>
          </a:p>
          <a:p>
            <a:pPr marL="0" indent="0">
              <a:buNone/>
            </a:pPr>
            <a:endParaRPr lang="fr-BE" dirty="0"/>
          </a:p>
          <a:p>
            <a:pPr marL="0" indent="0">
              <a:buNone/>
            </a:pPr>
            <a:endParaRPr lang="fr-BE" dirty="0"/>
          </a:p>
          <a:p>
            <a:pPr marL="0" indent="0">
              <a:buNone/>
            </a:pPr>
            <a:endParaRPr lang="fr-BE" dirty="0"/>
          </a:p>
          <a:p>
            <a:pPr marL="0" indent="0">
              <a:buNone/>
            </a:pPr>
            <a:endParaRPr lang="fr-BE" dirty="0"/>
          </a:p>
          <a:p>
            <a:pPr marL="0" indent="0">
              <a:buNone/>
            </a:pPr>
            <a:endParaRPr lang="fr-BE" dirty="0"/>
          </a:p>
          <a:p>
            <a:pPr marL="0" indent="0">
              <a:buNone/>
            </a:pPr>
            <a:endParaRPr lang="fr-BE" dirty="0"/>
          </a:p>
          <a:p>
            <a:pPr marL="0" indent="0">
              <a:buNone/>
            </a:pPr>
            <a:endParaRPr lang="fr-BE" dirty="0"/>
          </a:p>
        </p:txBody>
      </p:sp>
      <p:sp>
        <p:nvSpPr>
          <p:cNvPr id="5" name="Espace réservé du pied de page 4"/>
          <p:cNvSpPr>
            <a:spLocks noGrp="1"/>
          </p:cNvSpPr>
          <p:nvPr>
            <p:ph type="ftr" sz="quarter" idx="11"/>
          </p:nvPr>
        </p:nvSpPr>
        <p:spPr/>
        <p:txBody>
          <a:bodyPr/>
          <a:lstStyle/>
          <a:p>
            <a:r>
              <a:rPr lang="fr-BE" dirty="0"/>
              <a:t>SGBD – Chapitre 1 : Concepts de base / 3. Indépendance données - programmes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8623" y="2792609"/>
            <a:ext cx="6654945" cy="35390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52749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1. Concepts de base</a:t>
            </a:r>
            <a:br>
              <a:rPr lang="fr-BE" dirty="0"/>
            </a:br>
            <a:r>
              <a:rPr lang="fr-BE" sz="3200" dirty="0"/>
              <a:t>3. Indépendance données - programmes</a:t>
            </a:r>
            <a:endParaRPr lang="fr-BE" sz="3600" dirty="0"/>
          </a:p>
        </p:txBody>
      </p:sp>
      <p:sp>
        <p:nvSpPr>
          <p:cNvPr id="3" name="Espace réservé du contenu 2"/>
          <p:cNvSpPr>
            <a:spLocks noGrp="1"/>
          </p:cNvSpPr>
          <p:nvPr>
            <p:ph idx="1"/>
          </p:nvPr>
        </p:nvSpPr>
        <p:spPr/>
        <p:txBody>
          <a:bodyPr anchor="ctr">
            <a:normAutofit/>
          </a:bodyPr>
          <a:lstStyle/>
          <a:p>
            <a:pPr marL="0" indent="0">
              <a:buNone/>
            </a:pPr>
            <a:r>
              <a:rPr lang="fr-BE" dirty="0"/>
              <a:t>2. Organisation autour d’une base de données</a:t>
            </a:r>
          </a:p>
          <a:p>
            <a:pPr marL="0" indent="0">
              <a:buNone/>
            </a:pPr>
            <a:endParaRPr lang="fr-BE" dirty="0"/>
          </a:p>
          <a:p>
            <a:pPr marL="0" indent="0">
              <a:buNone/>
            </a:pPr>
            <a:r>
              <a:rPr lang="fr-BE" dirty="0"/>
              <a:t>La description des informations est centralisée, chaque programme utilise un filtre pour désigner les informations qu’il utilise</a:t>
            </a:r>
          </a:p>
        </p:txBody>
      </p:sp>
      <p:sp>
        <p:nvSpPr>
          <p:cNvPr id="5" name="Espace réservé du pied de page 4"/>
          <p:cNvSpPr>
            <a:spLocks noGrp="1"/>
          </p:cNvSpPr>
          <p:nvPr>
            <p:ph type="ftr" sz="quarter" idx="11"/>
          </p:nvPr>
        </p:nvSpPr>
        <p:spPr/>
        <p:txBody>
          <a:bodyPr/>
          <a:lstStyle/>
          <a:p>
            <a:r>
              <a:rPr lang="fr-BE" dirty="0"/>
              <a:t>SGBD – Chapitre 1 : Concepts de base / 3. Indépendance données - programmes</a:t>
            </a:r>
          </a:p>
        </p:txBody>
      </p:sp>
    </p:spTree>
    <p:extLst>
      <p:ext uri="{BB962C8B-B14F-4D97-AF65-F5344CB8AC3E}">
        <p14:creationId xmlns:p14="http://schemas.microsoft.com/office/powerpoint/2010/main" val="33981851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1. Concepts de base</a:t>
            </a:r>
            <a:br>
              <a:rPr lang="fr-BE" dirty="0"/>
            </a:br>
            <a:r>
              <a:rPr lang="fr-BE" sz="3200" dirty="0"/>
              <a:t>3. Indépendance données - programmes</a:t>
            </a:r>
            <a:endParaRPr lang="fr-BE" sz="3600" dirty="0"/>
          </a:p>
        </p:txBody>
      </p:sp>
      <p:sp>
        <p:nvSpPr>
          <p:cNvPr id="3" name="Espace réservé du contenu 2"/>
          <p:cNvSpPr>
            <a:spLocks noGrp="1"/>
          </p:cNvSpPr>
          <p:nvPr>
            <p:ph idx="1"/>
          </p:nvPr>
        </p:nvSpPr>
        <p:spPr/>
        <p:txBody>
          <a:bodyPr anchor="ctr">
            <a:normAutofit/>
          </a:bodyPr>
          <a:lstStyle/>
          <a:p>
            <a:pPr marL="0" indent="0">
              <a:buNone/>
            </a:pPr>
            <a:r>
              <a:rPr lang="fr-BE" dirty="0"/>
              <a:t>2. Organisation autour d’une base de données</a:t>
            </a:r>
          </a:p>
          <a:p>
            <a:pPr marL="0" indent="0">
              <a:buNone/>
            </a:pPr>
            <a:endParaRPr lang="fr-BE" dirty="0"/>
          </a:p>
          <a:p>
            <a:pPr marL="0" indent="0">
              <a:buNone/>
            </a:pPr>
            <a:endParaRPr lang="fr-BE" dirty="0"/>
          </a:p>
          <a:p>
            <a:pPr marL="0" indent="0">
              <a:buNone/>
            </a:pPr>
            <a:endParaRPr lang="fr-BE" dirty="0"/>
          </a:p>
          <a:p>
            <a:pPr marL="0" indent="0">
              <a:buNone/>
            </a:pPr>
            <a:endParaRPr lang="fr-BE" dirty="0"/>
          </a:p>
          <a:p>
            <a:pPr marL="0" indent="0">
              <a:buNone/>
            </a:pPr>
            <a:endParaRPr lang="fr-BE" dirty="0"/>
          </a:p>
          <a:p>
            <a:pPr marL="0" indent="0">
              <a:buNone/>
            </a:pPr>
            <a:endParaRPr lang="fr-BE" dirty="0"/>
          </a:p>
          <a:p>
            <a:pPr marL="0" indent="0">
              <a:buNone/>
            </a:pPr>
            <a:endParaRPr lang="fr-BE" dirty="0"/>
          </a:p>
        </p:txBody>
      </p:sp>
      <p:sp>
        <p:nvSpPr>
          <p:cNvPr id="5" name="Espace réservé du pied de page 4"/>
          <p:cNvSpPr>
            <a:spLocks noGrp="1"/>
          </p:cNvSpPr>
          <p:nvPr>
            <p:ph type="ftr" sz="quarter" idx="11"/>
          </p:nvPr>
        </p:nvSpPr>
        <p:spPr/>
        <p:txBody>
          <a:bodyPr/>
          <a:lstStyle/>
          <a:p>
            <a:r>
              <a:rPr lang="fr-BE" dirty="0"/>
              <a:t>SGBD – Chapitre 1 : Concepts de base / 3. Indépendance données - programmes</a:t>
            </a:r>
          </a:p>
        </p:txBody>
      </p:sp>
      <p:sp>
        <p:nvSpPr>
          <p:cNvPr id="7" name="Flèche droite 6"/>
          <p:cNvSpPr/>
          <p:nvPr/>
        </p:nvSpPr>
        <p:spPr>
          <a:xfrm>
            <a:off x="1030941" y="3060509"/>
            <a:ext cx="537882" cy="430305"/>
          </a:xfrm>
          <a:prstGeom prst="rightArrow">
            <a:avLst/>
          </a:prstGeom>
          <a:solidFill>
            <a:schemeClr val="accent2">
              <a:lumMod val="60000"/>
              <a:lumOff val="40000"/>
            </a:schemeClr>
          </a:solidFill>
          <a:ln>
            <a:solidFill>
              <a:schemeClr val="accent2">
                <a:lumMod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8" name="ZoneTexte 7"/>
          <p:cNvSpPr txBox="1"/>
          <p:nvPr/>
        </p:nvSpPr>
        <p:spPr>
          <a:xfrm>
            <a:off x="1815353" y="2989465"/>
            <a:ext cx="6629400" cy="3046988"/>
          </a:xfrm>
          <a:prstGeom prst="rect">
            <a:avLst/>
          </a:prstGeom>
          <a:noFill/>
        </p:spPr>
        <p:txBody>
          <a:bodyPr wrap="square" rtlCol="0">
            <a:spAutoFit/>
          </a:bodyPr>
          <a:lstStyle/>
          <a:p>
            <a:r>
              <a:rPr lang="fr-BE" sz="2400" dirty="0"/>
              <a:t>Objectifs fondamentaux d’un système base de données : </a:t>
            </a:r>
          </a:p>
          <a:p>
            <a:pPr marL="342900" indent="-342900">
              <a:buClr>
                <a:schemeClr val="accent2">
                  <a:lumMod val="50000"/>
                </a:schemeClr>
              </a:buClr>
              <a:buFont typeface="Wingdings" panose="05000000000000000000" pitchFamily="2" charset="2"/>
              <a:buChar char="Ø"/>
            </a:pPr>
            <a:r>
              <a:rPr lang="fr-BE" sz="2400" dirty="0"/>
              <a:t>L’indépendance des données par rapport aux programmes de traitements</a:t>
            </a:r>
          </a:p>
          <a:p>
            <a:pPr marL="342900" indent="-342900">
              <a:buClr>
                <a:schemeClr val="accent2">
                  <a:lumMod val="50000"/>
                </a:schemeClr>
              </a:buClr>
              <a:buFont typeface="Wingdings" panose="05000000000000000000" pitchFamily="2" charset="2"/>
              <a:buChar char="Ø"/>
            </a:pPr>
            <a:r>
              <a:rPr lang="fr-BE" sz="2400" dirty="0"/>
              <a:t>La prise en compte des associations entre les différentes données</a:t>
            </a:r>
          </a:p>
          <a:p>
            <a:pPr marL="342900" indent="-342900">
              <a:buClr>
                <a:schemeClr val="accent2">
                  <a:lumMod val="50000"/>
                </a:schemeClr>
              </a:buClr>
              <a:buFont typeface="Wingdings" panose="05000000000000000000" pitchFamily="2" charset="2"/>
              <a:buChar char="Ø"/>
            </a:pPr>
            <a:r>
              <a:rPr lang="fr-BE" sz="2400" dirty="0"/>
              <a:t>Le partage simultané des données entre plusieurs utilisateurs</a:t>
            </a:r>
          </a:p>
        </p:txBody>
      </p:sp>
    </p:spTree>
    <p:extLst>
      <p:ext uri="{BB962C8B-B14F-4D97-AF65-F5344CB8AC3E}">
        <p14:creationId xmlns:p14="http://schemas.microsoft.com/office/powerpoint/2010/main" val="793671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 calcmode="lin" valueType="num">
                                      <p:cBhvr>
                                        <p:cTn id="7" dur="500" fill="hold"/>
                                        <p:tgtEl>
                                          <p:spTgt spid="8">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8">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8">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8">
                                            <p:txEl>
                                              <p:pRg st="2" end="2"/>
                                            </p:txEl>
                                          </p:spTgt>
                                        </p:tgtEl>
                                        <p:attrNameLst>
                                          <p:attrName>style.visibility</p:attrName>
                                        </p:attrNameLst>
                                      </p:cBhvr>
                                      <p:to>
                                        <p:strVal val="visible"/>
                                      </p:to>
                                    </p:set>
                                    <p:anim calcmode="lin" valueType="num">
                                      <p:cBhvr>
                                        <p:cTn id="14" dur="500" fill="hold"/>
                                        <p:tgtEl>
                                          <p:spTgt spid="8">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8">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8">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anim calcmode="lin" valueType="num">
                                      <p:cBhvr>
                                        <p:cTn id="21" dur="500" fill="hold"/>
                                        <p:tgtEl>
                                          <p:spTgt spid="8">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8">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1. Concepts de base</a:t>
            </a:r>
            <a:br>
              <a:rPr lang="fr-BE" dirty="0"/>
            </a:br>
            <a:r>
              <a:rPr lang="fr-BE" sz="3200" dirty="0"/>
              <a:t>3. Indépendance données - programmes</a:t>
            </a:r>
            <a:endParaRPr lang="fr-BE" sz="3600" dirty="0"/>
          </a:p>
        </p:txBody>
      </p:sp>
      <p:sp>
        <p:nvSpPr>
          <p:cNvPr id="3" name="Espace réservé du contenu 2"/>
          <p:cNvSpPr>
            <a:spLocks noGrp="1"/>
          </p:cNvSpPr>
          <p:nvPr>
            <p:ph idx="1"/>
          </p:nvPr>
        </p:nvSpPr>
        <p:spPr>
          <a:xfrm>
            <a:off x="683567" y="2296633"/>
            <a:ext cx="8164597" cy="3868670"/>
          </a:xfrm>
        </p:spPr>
        <p:txBody>
          <a:bodyPr anchor="ctr">
            <a:normAutofit/>
          </a:bodyPr>
          <a:lstStyle/>
          <a:p>
            <a:pPr marL="0" indent="0">
              <a:buNone/>
            </a:pPr>
            <a:r>
              <a:rPr lang="fr-BE" dirty="0"/>
              <a:t>3. Indépendance des données et des programmes</a:t>
            </a:r>
          </a:p>
          <a:p>
            <a:pPr marL="0" indent="0">
              <a:buNone/>
            </a:pPr>
            <a:endParaRPr lang="fr-BE" dirty="0"/>
          </a:p>
          <a:p>
            <a:pPr marL="0" indent="0">
              <a:buNone/>
            </a:pPr>
            <a:endParaRPr lang="fr-BE" dirty="0"/>
          </a:p>
          <a:p>
            <a:pPr marL="0" indent="0">
              <a:buNone/>
            </a:pPr>
            <a:endParaRPr lang="fr-BE" dirty="0"/>
          </a:p>
          <a:p>
            <a:pPr marL="0" indent="0">
              <a:buNone/>
            </a:pPr>
            <a:endParaRPr lang="fr-BE" dirty="0"/>
          </a:p>
          <a:p>
            <a:pPr marL="0" indent="0">
              <a:buNone/>
            </a:pPr>
            <a:endParaRPr lang="fr-BE" dirty="0"/>
          </a:p>
          <a:p>
            <a:pPr marL="0" indent="0">
              <a:buNone/>
            </a:pPr>
            <a:endParaRPr lang="fr-BE" dirty="0"/>
          </a:p>
          <a:p>
            <a:pPr marL="0" indent="0">
              <a:buNone/>
            </a:pPr>
            <a:endParaRPr lang="fr-BE" dirty="0"/>
          </a:p>
          <a:p>
            <a:pPr marL="0" indent="0">
              <a:buNone/>
            </a:pPr>
            <a:endParaRPr lang="fr-BE" dirty="0"/>
          </a:p>
        </p:txBody>
      </p:sp>
      <p:sp>
        <p:nvSpPr>
          <p:cNvPr id="5" name="Espace réservé du pied de page 4"/>
          <p:cNvSpPr>
            <a:spLocks noGrp="1"/>
          </p:cNvSpPr>
          <p:nvPr>
            <p:ph type="ftr" sz="quarter" idx="11"/>
          </p:nvPr>
        </p:nvSpPr>
        <p:spPr/>
        <p:txBody>
          <a:bodyPr/>
          <a:lstStyle/>
          <a:p>
            <a:r>
              <a:rPr lang="fr-BE" dirty="0"/>
              <a:t>SGBD – Chapitre 1 : Concepts de base / 3. Indépendance données - programmes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9232" y="3154448"/>
            <a:ext cx="6527596" cy="2848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descr="C:\Users\Vandenhove\AppData\Local\Microsoft\Windows\INetCache\IE\HZX7U9J2\tres_important[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0893" y="1903093"/>
            <a:ext cx="1233375" cy="1371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50477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1. Concepts de base</a:t>
            </a:r>
            <a:br>
              <a:rPr lang="fr-BE" dirty="0"/>
            </a:br>
            <a:r>
              <a:rPr lang="fr-BE" sz="3200" dirty="0"/>
              <a:t>3. Indépendance données - programmes</a:t>
            </a:r>
            <a:endParaRPr lang="fr-BE" sz="3600" dirty="0"/>
          </a:p>
        </p:txBody>
      </p:sp>
      <p:sp>
        <p:nvSpPr>
          <p:cNvPr id="3" name="Espace réservé du contenu 2"/>
          <p:cNvSpPr>
            <a:spLocks noGrp="1"/>
          </p:cNvSpPr>
          <p:nvPr>
            <p:ph idx="1"/>
          </p:nvPr>
        </p:nvSpPr>
        <p:spPr>
          <a:xfrm>
            <a:off x="683567" y="2296633"/>
            <a:ext cx="8164597" cy="3868670"/>
          </a:xfrm>
        </p:spPr>
        <p:txBody>
          <a:bodyPr anchor="ctr">
            <a:normAutofit/>
          </a:bodyPr>
          <a:lstStyle/>
          <a:p>
            <a:pPr marL="0" indent="0">
              <a:buNone/>
            </a:pPr>
            <a:r>
              <a:rPr lang="fr-BE" dirty="0"/>
              <a:t>3. Indépendance des données et des programmes</a:t>
            </a:r>
          </a:p>
          <a:p>
            <a:pPr marL="0" indent="0">
              <a:buNone/>
            </a:pPr>
            <a:endParaRPr lang="fr-BE" dirty="0"/>
          </a:p>
          <a:p>
            <a:pPr marL="0" indent="0">
              <a:buNone/>
            </a:pPr>
            <a:endParaRPr lang="fr-BE" dirty="0"/>
          </a:p>
          <a:p>
            <a:pPr marL="0" indent="0">
              <a:buNone/>
            </a:pPr>
            <a:endParaRPr lang="fr-BE" dirty="0"/>
          </a:p>
          <a:p>
            <a:pPr marL="0" indent="0">
              <a:buNone/>
            </a:pPr>
            <a:endParaRPr lang="fr-BE" dirty="0"/>
          </a:p>
          <a:p>
            <a:pPr marL="0" indent="0">
              <a:buNone/>
            </a:pPr>
            <a:endParaRPr lang="fr-BE" dirty="0"/>
          </a:p>
          <a:p>
            <a:pPr marL="0" indent="0">
              <a:buNone/>
            </a:pPr>
            <a:endParaRPr lang="fr-BE" dirty="0"/>
          </a:p>
          <a:p>
            <a:pPr marL="0" indent="0">
              <a:buNone/>
            </a:pPr>
            <a:endParaRPr lang="fr-BE" dirty="0"/>
          </a:p>
          <a:p>
            <a:pPr marL="0" indent="0">
              <a:buNone/>
            </a:pPr>
            <a:endParaRPr lang="fr-BE" dirty="0"/>
          </a:p>
        </p:txBody>
      </p:sp>
      <p:sp>
        <p:nvSpPr>
          <p:cNvPr id="5" name="Espace réservé du pied de page 4"/>
          <p:cNvSpPr>
            <a:spLocks noGrp="1"/>
          </p:cNvSpPr>
          <p:nvPr>
            <p:ph type="ftr" sz="quarter" idx="11"/>
          </p:nvPr>
        </p:nvSpPr>
        <p:spPr/>
        <p:txBody>
          <a:bodyPr/>
          <a:lstStyle/>
          <a:p>
            <a:r>
              <a:rPr lang="fr-BE" dirty="0"/>
              <a:t>SGBD – Chapitre 1 : Concepts de base / 3. Indépendance données - programmes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9232" y="3154448"/>
            <a:ext cx="6527596" cy="2848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ZoneTexte 5"/>
          <p:cNvSpPr txBox="1"/>
          <p:nvPr/>
        </p:nvSpPr>
        <p:spPr>
          <a:xfrm>
            <a:off x="3550605" y="4293381"/>
            <a:ext cx="2770808" cy="646331"/>
          </a:xfrm>
          <a:prstGeom prst="rect">
            <a:avLst/>
          </a:prstGeom>
          <a:solidFill>
            <a:schemeClr val="accent2">
              <a:lumMod val="60000"/>
              <a:lumOff val="40000"/>
            </a:schemeClr>
          </a:solidFill>
          <a:ln>
            <a:solidFill>
              <a:schemeClr val="accent2">
                <a:lumMod val="50000"/>
              </a:schemeClr>
            </a:solidFill>
          </a:ln>
        </p:spPr>
        <p:txBody>
          <a:bodyPr wrap="square" rtlCol="0">
            <a:spAutoFit/>
          </a:bodyPr>
          <a:lstStyle/>
          <a:p>
            <a:r>
              <a:rPr lang="fr-BE" dirty="0">
                <a:solidFill>
                  <a:srgbClr val="000000"/>
                </a:solidFill>
              </a:rPr>
              <a:t>Vues</a:t>
            </a:r>
          </a:p>
          <a:p>
            <a:r>
              <a:rPr lang="fr-BE" dirty="0">
                <a:solidFill>
                  <a:srgbClr val="000000"/>
                </a:solidFill>
              </a:rPr>
              <a:t>Spécifications de procédures</a:t>
            </a:r>
          </a:p>
        </p:txBody>
      </p:sp>
      <p:sp>
        <p:nvSpPr>
          <p:cNvPr id="7" name="Double flèche horizontale 6"/>
          <p:cNvSpPr/>
          <p:nvPr/>
        </p:nvSpPr>
        <p:spPr>
          <a:xfrm rot="19633571">
            <a:off x="2875794" y="5027011"/>
            <a:ext cx="754198" cy="228882"/>
          </a:xfrm>
          <a:prstGeom prst="leftRightArrow">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9" name="Picture 4" descr="C:\Users\Vandenhove\AppData\Local\Microsoft\Windows\INetCache\IE\HZX7U9J2\tres_important[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0893" y="1903093"/>
            <a:ext cx="1233375" cy="1371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0128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1. Concepts de base</a:t>
            </a:r>
            <a:br>
              <a:rPr lang="fr-BE" dirty="0"/>
            </a:br>
            <a:r>
              <a:rPr lang="fr-BE" sz="3200" dirty="0"/>
              <a:t>3. Indépendance données - programmes</a:t>
            </a:r>
            <a:endParaRPr lang="fr-BE" sz="3600" dirty="0"/>
          </a:p>
        </p:txBody>
      </p:sp>
      <p:sp>
        <p:nvSpPr>
          <p:cNvPr id="3" name="Espace réservé du contenu 2"/>
          <p:cNvSpPr>
            <a:spLocks noGrp="1"/>
          </p:cNvSpPr>
          <p:nvPr>
            <p:ph idx="1"/>
          </p:nvPr>
        </p:nvSpPr>
        <p:spPr>
          <a:xfrm>
            <a:off x="683567" y="2296633"/>
            <a:ext cx="8164597" cy="3868670"/>
          </a:xfrm>
        </p:spPr>
        <p:txBody>
          <a:bodyPr anchor="ctr">
            <a:normAutofit/>
          </a:bodyPr>
          <a:lstStyle/>
          <a:p>
            <a:pPr marL="0" indent="0">
              <a:buNone/>
            </a:pPr>
            <a:r>
              <a:rPr lang="fr-BE" dirty="0"/>
              <a:t>3. Indépendance des données et des programmes</a:t>
            </a:r>
          </a:p>
          <a:p>
            <a:pPr marL="0" indent="0">
              <a:buNone/>
            </a:pPr>
            <a:endParaRPr lang="fr-BE" dirty="0"/>
          </a:p>
          <a:p>
            <a:pPr marL="0" indent="0">
              <a:buNone/>
            </a:pPr>
            <a:endParaRPr lang="fr-BE" dirty="0"/>
          </a:p>
          <a:p>
            <a:pPr marL="0" indent="0">
              <a:buNone/>
            </a:pPr>
            <a:endParaRPr lang="fr-BE" dirty="0"/>
          </a:p>
          <a:p>
            <a:pPr marL="0" indent="0">
              <a:buNone/>
            </a:pPr>
            <a:endParaRPr lang="fr-BE" dirty="0"/>
          </a:p>
          <a:p>
            <a:pPr marL="0" indent="0">
              <a:buNone/>
            </a:pPr>
            <a:endParaRPr lang="fr-BE" dirty="0"/>
          </a:p>
          <a:p>
            <a:pPr marL="0" indent="0">
              <a:buNone/>
            </a:pPr>
            <a:endParaRPr lang="fr-BE" dirty="0"/>
          </a:p>
          <a:p>
            <a:pPr marL="0" indent="0">
              <a:buNone/>
            </a:pPr>
            <a:endParaRPr lang="fr-BE" dirty="0"/>
          </a:p>
          <a:p>
            <a:pPr marL="0" indent="0">
              <a:buNone/>
            </a:pPr>
            <a:endParaRPr lang="fr-BE" dirty="0"/>
          </a:p>
        </p:txBody>
      </p:sp>
      <p:sp>
        <p:nvSpPr>
          <p:cNvPr id="5" name="Espace réservé du pied de page 4"/>
          <p:cNvSpPr>
            <a:spLocks noGrp="1"/>
          </p:cNvSpPr>
          <p:nvPr>
            <p:ph type="ftr" sz="quarter" idx="11"/>
          </p:nvPr>
        </p:nvSpPr>
        <p:spPr/>
        <p:txBody>
          <a:bodyPr/>
          <a:lstStyle/>
          <a:p>
            <a:r>
              <a:rPr lang="fr-BE" dirty="0"/>
              <a:t>SGBD – Chapitre 1 : Concepts de base / 3. Indépendance données - programmes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9232" y="3154448"/>
            <a:ext cx="6527596" cy="2848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ZoneTexte 5"/>
          <p:cNvSpPr txBox="1"/>
          <p:nvPr/>
        </p:nvSpPr>
        <p:spPr>
          <a:xfrm>
            <a:off x="3252811" y="3655321"/>
            <a:ext cx="3084194" cy="923330"/>
          </a:xfrm>
          <a:prstGeom prst="rect">
            <a:avLst/>
          </a:prstGeom>
          <a:solidFill>
            <a:schemeClr val="accent2">
              <a:lumMod val="60000"/>
              <a:lumOff val="40000"/>
            </a:schemeClr>
          </a:solidFill>
          <a:ln>
            <a:solidFill>
              <a:schemeClr val="accent2">
                <a:lumMod val="50000"/>
              </a:schemeClr>
            </a:solidFill>
          </a:ln>
        </p:spPr>
        <p:txBody>
          <a:bodyPr wrap="square" rtlCol="0">
            <a:spAutoFit/>
          </a:bodyPr>
          <a:lstStyle/>
          <a:p>
            <a:r>
              <a:rPr lang="fr-BE" dirty="0">
                <a:solidFill>
                  <a:srgbClr val="000000"/>
                </a:solidFill>
              </a:rPr>
              <a:t>Tables</a:t>
            </a:r>
          </a:p>
          <a:p>
            <a:r>
              <a:rPr lang="fr-BE" dirty="0">
                <a:solidFill>
                  <a:srgbClr val="000000"/>
                </a:solidFill>
              </a:rPr>
              <a:t>Implémentations de procédures</a:t>
            </a:r>
          </a:p>
          <a:p>
            <a:r>
              <a:rPr lang="fr-BE" dirty="0">
                <a:solidFill>
                  <a:srgbClr val="000000"/>
                </a:solidFill>
              </a:rPr>
              <a:t>Déclencheurs</a:t>
            </a:r>
          </a:p>
        </p:txBody>
      </p:sp>
      <p:sp>
        <p:nvSpPr>
          <p:cNvPr id="7" name="Double flèche horizontale 6"/>
          <p:cNvSpPr/>
          <p:nvPr/>
        </p:nvSpPr>
        <p:spPr>
          <a:xfrm rot="5400000">
            <a:off x="4415027" y="4771648"/>
            <a:ext cx="614875" cy="228882"/>
          </a:xfrm>
          <a:prstGeom prst="leftRightArrow">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8" name="Picture 4" descr="C:\Users\Vandenhove\AppData\Local\Microsoft\Windows\INetCache\IE\HZX7U9J2\tres_important[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0893" y="1903093"/>
            <a:ext cx="1233375" cy="1371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7039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dirty="0"/>
              <a:t>Chapitre 1. Concepts de base</a:t>
            </a:r>
          </a:p>
        </p:txBody>
      </p:sp>
      <p:sp>
        <p:nvSpPr>
          <p:cNvPr id="3" name="Espace réservé du contenu 2"/>
          <p:cNvSpPr>
            <a:spLocks noGrp="1"/>
          </p:cNvSpPr>
          <p:nvPr>
            <p:ph idx="1"/>
          </p:nvPr>
        </p:nvSpPr>
        <p:spPr/>
        <p:txBody>
          <a:bodyPr anchor="ctr">
            <a:normAutofit/>
          </a:bodyPr>
          <a:lstStyle/>
          <a:p>
            <a:pPr marL="514350" indent="-514350">
              <a:buFont typeface="+mj-lt"/>
              <a:buAutoNum type="arabicPeriod"/>
            </a:pPr>
            <a:r>
              <a:rPr lang="fr-BE" dirty="0"/>
              <a:t>Base de données</a:t>
            </a:r>
          </a:p>
          <a:p>
            <a:pPr marL="514350" indent="-514350">
              <a:buFont typeface="+mj-lt"/>
              <a:buAutoNum type="arabicPeriod"/>
            </a:pPr>
            <a:r>
              <a:rPr lang="fr-BE" dirty="0"/>
              <a:t>Système de gestion de base de données</a:t>
            </a:r>
          </a:p>
          <a:p>
            <a:pPr marL="514350" indent="-514350">
              <a:buFont typeface="+mj-lt"/>
              <a:buAutoNum type="arabicPeriod"/>
            </a:pPr>
            <a:r>
              <a:rPr lang="fr-BE" dirty="0"/>
              <a:t>Indépendance des données et des programmes</a:t>
            </a:r>
          </a:p>
          <a:p>
            <a:pPr marL="514350" indent="-514350">
              <a:buFont typeface="+mj-lt"/>
              <a:buAutoNum type="arabicPeriod"/>
            </a:pPr>
            <a:r>
              <a:rPr lang="fr-BE" dirty="0"/>
              <a:t>Architecture d’un système de base de données</a:t>
            </a:r>
          </a:p>
          <a:p>
            <a:pPr marL="514350" indent="-514350">
              <a:buFont typeface="+mj-lt"/>
              <a:buAutoNum type="arabicPeriod"/>
            </a:pPr>
            <a:r>
              <a:rPr lang="fr-BE" dirty="0"/>
              <a:t>Avantages des bases de données</a:t>
            </a:r>
          </a:p>
          <a:p>
            <a:pPr marL="514350" indent="-514350">
              <a:buFont typeface="+mj-lt"/>
              <a:buAutoNum type="arabicPeriod"/>
            </a:pPr>
            <a:r>
              <a:rPr lang="fr-BE" dirty="0"/>
              <a:t>Fonctionnement d’un système de base de données</a:t>
            </a:r>
          </a:p>
        </p:txBody>
      </p:sp>
      <p:sp>
        <p:nvSpPr>
          <p:cNvPr id="5" name="Espace réservé du pied de page 4"/>
          <p:cNvSpPr>
            <a:spLocks noGrp="1"/>
          </p:cNvSpPr>
          <p:nvPr>
            <p:ph type="ftr" sz="quarter" idx="11"/>
          </p:nvPr>
        </p:nvSpPr>
        <p:spPr/>
        <p:txBody>
          <a:bodyPr/>
          <a:lstStyle/>
          <a:p>
            <a:r>
              <a:rPr lang="fr-BE" dirty="0"/>
              <a:t>SGBD – Chapitre 1 : Concepts de base</a:t>
            </a:r>
          </a:p>
        </p:txBody>
      </p:sp>
    </p:spTree>
    <p:extLst>
      <p:ext uri="{BB962C8B-B14F-4D97-AF65-F5344CB8AC3E}">
        <p14:creationId xmlns:p14="http://schemas.microsoft.com/office/powerpoint/2010/main" val="3611087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0" end="0"/>
                                            </p:txEl>
                                          </p:spTgt>
                                        </p:tgtEl>
                                        <p:attrNameLst>
                                          <p:attrName>style.color</p:attrName>
                                        </p:attrNameLst>
                                      </p:cBhvr>
                                      <p:to>
                                        <a:srgbClr val="74A50F"/>
                                      </p:to>
                                    </p:animClr>
                                    <p:animClr clrSpc="rgb" dir="cw">
                                      <p:cBhvr>
                                        <p:cTn id="7" dur="500" fill="hold"/>
                                        <p:tgtEl>
                                          <p:spTgt spid="3">
                                            <p:txEl>
                                              <p:pRg st="0" end="0"/>
                                            </p:txEl>
                                          </p:spTgt>
                                        </p:tgtEl>
                                        <p:attrNameLst>
                                          <p:attrName>fillcolor</p:attrName>
                                        </p:attrNameLst>
                                      </p:cBhvr>
                                      <p:to>
                                        <a:srgbClr val="74A50F"/>
                                      </p:to>
                                    </p:animClr>
                                    <p:set>
                                      <p:cBhvr>
                                        <p:cTn id="8" dur="500" fill="hold"/>
                                        <p:tgtEl>
                                          <p:spTgt spid="3">
                                            <p:txEl>
                                              <p:pRg st="0" end="0"/>
                                            </p:txEl>
                                          </p:spTgt>
                                        </p:tgtEl>
                                        <p:attrNameLst>
                                          <p:attrName>fill.type</p:attrName>
                                        </p:attrNameLst>
                                      </p:cBhvr>
                                      <p:to>
                                        <p:strVal val="solid"/>
                                      </p:to>
                                    </p:set>
                                    <p:set>
                                      <p:cBhvr>
                                        <p:cTn id="9" dur="500" fill="hold"/>
                                        <p:tgtEl>
                                          <p:spTgt spid="3">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1. Concepts de base</a:t>
            </a:r>
            <a:br>
              <a:rPr lang="fr-BE" dirty="0"/>
            </a:br>
            <a:r>
              <a:rPr lang="fr-BE" sz="3200" dirty="0"/>
              <a:t>3. Indépendance données - programmes</a:t>
            </a:r>
            <a:endParaRPr lang="fr-BE" sz="3600" dirty="0"/>
          </a:p>
        </p:txBody>
      </p:sp>
      <p:sp>
        <p:nvSpPr>
          <p:cNvPr id="3" name="Espace réservé du contenu 2"/>
          <p:cNvSpPr>
            <a:spLocks noGrp="1"/>
          </p:cNvSpPr>
          <p:nvPr>
            <p:ph idx="1"/>
          </p:nvPr>
        </p:nvSpPr>
        <p:spPr>
          <a:xfrm>
            <a:off x="683567" y="2296633"/>
            <a:ext cx="8164597" cy="3868670"/>
          </a:xfrm>
        </p:spPr>
        <p:txBody>
          <a:bodyPr anchor="ctr">
            <a:normAutofit/>
          </a:bodyPr>
          <a:lstStyle/>
          <a:p>
            <a:pPr marL="0" indent="0">
              <a:buNone/>
            </a:pPr>
            <a:r>
              <a:rPr lang="fr-BE" dirty="0"/>
              <a:t>3. Indépendance des données et des programmes</a:t>
            </a:r>
          </a:p>
          <a:p>
            <a:pPr marL="0" indent="0">
              <a:buNone/>
            </a:pPr>
            <a:endParaRPr lang="fr-BE" dirty="0"/>
          </a:p>
          <a:p>
            <a:pPr marL="0" indent="0">
              <a:buNone/>
            </a:pPr>
            <a:endParaRPr lang="fr-BE" dirty="0"/>
          </a:p>
          <a:p>
            <a:pPr marL="0" indent="0">
              <a:buNone/>
            </a:pPr>
            <a:endParaRPr lang="fr-BE" dirty="0"/>
          </a:p>
          <a:p>
            <a:pPr marL="0" indent="0">
              <a:buNone/>
            </a:pPr>
            <a:endParaRPr lang="fr-BE" dirty="0"/>
          </a:p>
          <a:p>
            <a:pPr marL="0" indent="0">
              <a:buNone/>
            </a:pPr>
            <a:endParaRPr lang="fr-BE" dirty="0"/>
          </a:p>
          <a:p>
            <a:pPr marL="0" indent="0">
              <a:buNone/>
            </a:pPr>
            <a:endParaRPr lang="fr-BE" dirty="0"/>
          </a:p>
          <a:p>
            <a:pPr marL="0" indent="0">
              <a:buNone/>
            </a:pPr>
            <a:endParaRPr lang="fr-BE" dirty="0"/>
          </a:p>
          <a:p>
            <a:pPr marL="0" indent="0">
              <a:buNone/>
            </a:pPr>
            <a:endParaRPr lang="fr-BE" dirty="0"/>
          </a:p>
        </p:txBody>
      </p:sp>
      <p:sp>
        <p:nvSpPr>
          <p:cNvPr id="5" name="Espace réservé du pied de page 4"/>
          <p:cNvSpPr>
            <a:spLocks noGrp="1"/>
          </p:cNvSpPr>
          <p:nvPr>
            <p:ph type="ftr" sz="quarter" idx="11"/>
          </p:nvPr>
        </p:nvSpPr>
        <p:spPr/>
        <p:txBody>
          <a:bodyPr/>
          <a:lstStyle/>
          <a:p>
            <a:r>
              <a:rPr lang="fr-BE" dirty="0"/>
              <a:t>SGBD – Chapitre 1 : Concepts de base / 3. Indépendance données - programmes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9232" y="3154448"/>
            <a:ext cx="6527596" cy="2848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ZoneTexte 5"/>
          <p:cNvSpPr txBox="1"/>
          <p:nvPr/>
        </p:nvSpPr>
        <p:spPr>
          <a:xfrm>
            <a:off x="4800600" y="3611874"/>
            <a:ext cx="1238693" cy="1200329"/>
          </a:xfrm>
          <a:prstGeom prst="rect">
            <a:avLst/>
          </a:prstGeom>
          <a:solidFill>
            <a:schemeClr val="accent2">
              <a:lumMod val="60000"/>
              <a:lumOff val="40000"/>
            </a:schemeClr>
          </a:solidFill>
          <a:ln>
            <a:solidFill>
              <a:schemeClr val="accent2">
                <a:lumMod val="50000"/>
              </a:schemeClr>
            </a:solidFill>
          </a:ln>
        </p:spPr>
        <p:txBody>
          <a:bodyPr wrap="square" rtlCol="0">
            <a:spAutoFit/>
          </a:bodyPr>
          <a:lstStyle/>
          <a:p>
            <a:r>
              <a:rPr lang="fr-BE" dirty="0">
                <a:solidFill>
                  <a:srgbClr val="000000"/>
                </a:solidFill>
              </a:rPr>
              <a:t>Index</a:t>
            </a:r>
          </a:p>
          <a:p>
            <a:r>
              <a:rPr lang="fr-BE" dirty="0">
                <a:solidFill>
                  <a:srgbClr val="000000"/>
                </a:solidFill>
              </a:rPr>
              <a:t>Clusters</a:t>
            </a:r>
          </a:p>
          <a:p>
            <a:r>
              <a:rPr lang="fr-BE" dirty="0">
                <a:solidFill>
                  <a:srgbClr val="000000"/>
                </a:solidFill>
              </a:rPr>
              <a:t>Fichiers</a:t>
            </a:r>
          </a:p>
          <a:p>
            <a:r>
              <a:rPr lang="fr-BE" dirty="0">
                <a:solidFill>
                  <a:srgbClr val="000000"/>
                </a:solidFill>
              </a:rPr>
              <a:t>…</a:t>
            </a:r>
          </a:p>
        </p:txBody>
      </p:sp>
      <p:sp>
        <p:nvSpPr>
          <p:cNvPr id="7" name="Double flèche horizontale 6"/>
          <p:cNvSpPr/>
          <p:nvPr/>
        </p:nvSpPr>
        <p:spPr>
          <a:xfrm rot="13359456">
            <a:off x="5962521" y="4940824"/>
            <a:ext cx="720265" cy="237235"/>
          </a:xfrm>
          <a:prstGeom prst="leftRightArrow">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8" name="Picture 4" descr="C:\Users\Vandenhove\AppData\Local\Microsoft\Windows\INetCache\IE\HZX7U9J2\tres_important[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0893" y="1903093"/>
            <a:ext cx="1233375" cy="1371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9302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1. Concepts de base</a:t>
            </a:r>
            <a:br>
              <a:rPr lang="fr-BE" dirty="0"/>
            </a:br>
            <a:r>
              <a:rPr lang="fr-BE" sz="3200" dirty="0"/>
              <a:t>3. Indépendance données - programmes</a:t>
            </a:r>
            <a:endParaRPr lang="fr-BE" sz="3600" dirty="0"/>
          </a:p>
        </p:txBody>
      </p:sp>
      <p:sp>
        <p:nvSpPr>
          <p:cNvPr id="3" name="Espace réservé du contenu 2"/>
          <p:cNvSpPr>
            <a:spLocks noGrp="1"/>
          </p:cNvSpPr>
          <p:nvPr>
            <p:ph idx="1"/>
          </p:nvPr>
        </p:nvSpPr>
        <p:spPr>
          <a:xfrm>
            <a:off x="683567" y="2296633"/>
            <a:ext cx="8164597" cy="3868670"/>
          </a:xfrm>
        </p:spPr>
        <p:txBody>
          <a:bodyPr anchor="ctr">
            <a:normAutofit/>
          </a:bodyPr>
          <a:lstStyle/>
          <a:p>
            <a:pPr marL="0" indent="0">
              <a:buNone/>
            </a:pPr>
            <a:r>
              <a:rPr lang="fr-BE" dirty="0"/>
              <a:t>3. Indépendance des données et des programmes</a:t>
            </a:r>
          </a:p>
          <a:p>
            <a:pPr marL="0" indent="0">
              <a:buNone/>
            </a:pPr>
            <a:endParaRPr lang="fr-BE" dirty="0"/>
          </a:p>
          <a:p>
            <a:pPr marL="0" indent="0">
              <a:buNone/>
            </a:pPr>
            <a:endParaRPr lang="fr-BE" dirty="0"/>
          </a:p>
          <a:p>
            <a:pPr marL="0" indent="0">
              <a:buNone/>
            </a:pPr>
            <a:endParaRPr lang="fr-BE" dirty="0"/>
          </a:p>
          <a:p>
            <a:pPr marL="0" indent="0">
              <a:buNone/>
            </a:pPr>
            <a:endParaRPr lang="fr-BE" dirty="0"/>
          </a:p>
          <a:p>
            <a:pPr marL="0" indent="0">
              <a:buNone/>
            </a:pPr>
            <a:endParaRPr lang="fr-BE" dirty="0"/>
          </a:p>
          <a:p>
            <a:pPr marL="0" indent="0">
              <a:buNone/>
            </a:pPr>
            <a:endParaRPr lang="fr-BE" dirty="0"/>
          </a:p>
          <a:p>
            <a:pPr marL="0" indent="0">
              <a:buNone/>
            </a:pPr>
            <a:endParaRPr lang="fr-BE" dirty="0"/>
          </a:p>
          <a:p>
            <a:pPr marL="0" indent="0">
              <a:buNone/>
            </a:pPr>
            <a:endParaRPr lang="fr-BE" dirty="0"/>
          </a:p>
        </p:txBody>
      </p:sp>
      <p:sp>
        <p:nvSpPr>
          <p:cNvPr id="5" name="Espace réservé du pied de page 4"/>
          <p:cNvSpPr>
            <a:spLocks noGrp="1"/>
          </p:cNvSpPr>
          <p:nvPr>
            <p:ph type="ftr" sz="quarter" idx="11"/>
          </p:nvPr>
        </p:nvSpPr>
        <p:spPr/>
        <p:txBody>
          <a:bodyPr/>
          <a:lstStyle/>
          <a:p>
            <a:r>
              <a:rPr lang="fr-BE" dirty="0"/>
              <a:t>SGBD – Chapitre 1 : Concepts de base / 3. Indépendance données - programmes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9232" y="2711904"/>
            <a:ext cx="6527596" cy="2848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ZoneTexte 5"/>
          <p:cNvSpPr txBox="1"/>
          <p:nvPr/>
        </p:nvSpPr>
        <p:spPr>
          <a:xfrm>
            <a:off x="2619760" y="5450609"/>
            <a:ext cx="1963270" cy="646331"/>
          </a:xfrm>
          <a:prstGeom prst="rect">
            <a:avLst/>
          </a:prstGeom>
          <a:solidFill>
            <a:schemeClr val="accent2">
              <a:lumMod val="60000"/>
              <a:lumOff val="40000"/>
            </a:schemeClr>
          </a:solidFill>
          <a:ln>
            <a:solidFill>
              <a:schemeClr val="accent2">
                <a:lumMod val="50000"/>
              </a:schemeClr>
            </a:solidFill>
          </a:ln>
        </p:spPr>
        <p:txBody>
          <a:bodyPr wrap="square" rtlCol="0">
            <a:spAutoFit/>
          </a:bodyPr>
          <a:lstStyle/>
          <a:p>
            <a:pPr algn="ctr"/>
            <a:r>
              <a:rPr lang="fr-BE" dirty="0">
                <a:solidFill>
                  <a:srgbClr val="000000"/>
                </a:solidFill>
              </a:rPr>
              <a:t>Indépendance logique</a:t>
            </a:r>
          </a:p>
        </p:txBody>
      </p:sp>
      <p:sp>
        <p:nvSpPr>
          <p:cNvPr id="7" name="ZoneTexte 6"/>
          <p:cNvSpPr txBox="1"/>
          <p:nvPr/>
        </p:nvSpPr>
        <p:spPr>
          <a:xfrm>
            <a:off x="4935258" y="5450609"/>
            <a:ext cx="1963270" cy="646331"/>
          </a:xfrm>
          <a:prstGeom prst="rect">
            <a:avLst/>
          </a:prstGeom>
          <a:solidFill>
            <a:schemeClr val="accent2">
              <a:lumMod val="60000"/>
              <a:lumOff val="40000"/>
            </a:schemeClr>
          </a:solidFill>
          <a:ln>
            <a:solidFill>
              <a:schemeClr val="accent2">
                <a:lumMod val="50000"/>
              </a:schemeClr>
            </a:solidFill>
          </a:ln>
        </p:spPr>
        <p:txBody>
          <a:bodyPr wrap="square" rtlCol="0">
            <a:spAutoFit/>
          </a:bodyPr>
          <a:lstStyle/>
          <a:p>
            <a:pPr algn="ctr"/>
            <a:r>
              <a:rPr lang="fr-BE" dirty="0">
                <a:solidFill>
                  <a:srgbClr val="000000"/>
                </a:solidFill>
              </a:rPr>
              <a:t>Indépendance physique</a:t>
            </a:r>
          </a:p>
        </p:txBody>
      </p:sp>
      <p:sp>
        <p:nvSpPr>
          <p:cNvPr id="8" name="Flèche vers le bas 7"/>
          <p:cNvSpPr/>
          <p:nvPr/>
        </p:nvSpPr>
        <p:spPr>
          <a:xfrm>
            <a:off x="3440029" y="4784921"/>
            <a:ext cx="309283" cy="665687"/>
          </a:xfrm>
          <a:prstGeom prst="downArrow">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9" name="Flèche vers le bas 8"/>
          <p:cNvSpPr/>
          <p:nvPr/>
        </p:nvSpPr>
        <p:spPr>
          <a:xfrm>
            <a:off x="5762252" y="4784923"/>
            <a:ext cx="309283" cy="665687"/>
          </a:xfrm>
          <a:prstGeom prst="downArrow">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10" name="Picture 4" descr="C:\Users\Vandenhove\AppData\Local\Microsoft\Windows\INetCache\IE\HZX7U9J2\tres_important[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0893" y="1903093"/>
            <a:ext cx="1233375" cy="1371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4863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1. Concepts de base</a:t>
            </a:r>
            <a:br>
              <a:rPr lang="fr-BE" dirty="0"/>
            </a:br>
            <a:r>
              <a:rPr lang="fr-BE" sz="3200" dirty="0"/>
              <a:t>3. Indépendance données - programmes</a:t>
            </a:r>
            <a:endParaRPr lang="fr-BE" sz="3600" dirty="0"/>
          </a:p>
        </p:txBody>
      </p:sp>
      <p:sp>
        <p:nvSpPr>
          <p:cNvPr id="3" name="Espace réservé du contenu 2"/>
          <p:cNvSpPr>
            <a:spLocks noGrp="1"/>
          </p:cNvSpPr>
          <p:nvPr>
            <p:ph idx="1"/>
          </p:nvPr>
        </p:nvSpPr>
        <p:spPr>
          <a:xfrm>
            <a:off x="683568" y="2020186"/>
            <a:ext cx="7609828" cy="4145118"/>
          </a:xfrm>
        </p:spPr>
        <p:txBody>
          <a:bodyPr anchor="ctr">
            <a:normAutofit/>
          </a:bodyPr>
          <a:lstStyle/>
          <a:p>
            <a:pPr marL="0" indent="0">
              <a:buNone/>
            </a:pPr>
            <a:r>
              <a:rPr lang="fr-BE" dirty="0"/>
              <a:t>3. Indépendance des données et des programmes</a:t>
            </a:r>
          </a:p>
          <a:p>
            <a:pPr marL="0" indent="0">
              <a:buNone/>
            </a:pPr>
            <a:endParaRPr lang="fr-BE" sz="1300" dirty="0"/>
          </a:p>
          <a:p>
            <a:pPr marL="0" indent="0">
              <a:buNone/>
            </a:pPr>
            <a:r>
              <a:rPr lang="fr-BE" dirty="0"/>
              <a:t>L’</a:t>
            </a: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indépendance des données au niveau LOGIQUE</a:t>
            </a:r>
            <a:r>
              <a:rPr lang="fr-BE" dirty="0"/>
              <a:t> signifie que l’on peut changer la structure logique globale sans devoir changer les programmes d’applications.</a:t>
            </a:r>
          </a:p>
          <a:p>
            <a:pPr marL="0" indent="0">
              <a:buNone/>
            </a:pPr>
            <a:endParaRPr lang="fr-BE" sz="1300" dirty="0"/>
          </a:p>
          <a:p>
            <a:pPr marL="0" indent="0">
              <a:buNone/>
            </a:pPr>
            <a:r>
              <a:rPr lang="fr-BE" dirty="0"/>
              <a:t>L’</a:t>
            </a: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indépendance des données au niveau PHYSIQUE </a:t>
            </a:r>
            <a:r>
              <a:rPr lang="fr-BE" dirty="0"/>
              <a:t>signifie que la couche physique et l’organisation des données peuvent changer sans devoir changer la structure logique globale ou les programmes d’applications.</a:t>
            </a:r>
          </a:p>
        </p:txBody>
      </p:sp>
      <p:sp>
        <p:nvSpPr>
          <p:cNvPr id="5" name="Espace réservé du pied de page 4"/>
          <p:cNvSpPr>
            <a:spLocks noGrp="1"/>
          </p:cNvSpPr>
          <p:nvPr>
            <p:ph type="ftr" sz="quarter" idx="11"/>
          </p:nvPr>
        </p:nvSpPr>
        <p:spPr/>
        <p:txBody>
          <a:bodyPr/>
          <a:lstStyle/>
          <a:p>
            <a:r>
              <a:rPr lang="fr-BE" dirty="0">
                <a:solidFill>
                  <a:prstClr val="white"/>
                </a:solidFill>
              </a:rPr>
              <a:t>SGBD – Chapitre 1 : Concepts de base / 3. Indépendance données - programmes</a:t>
            </a:r>
          </a:p>
        </p:txBody>
      </p:sp>
      <p:pic>
        <p:nvPicPr>
          <p:cNvPr id="6" name="Picture 4" descr="C:\Users\Vandenhove\AppData\Local\Microsoft\Windows\INetCache\IE\HZX7U9J2\tres_important[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10893" y="1903093"/>
            <a:ext cx="1233375" cy="1371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06416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1. Concepts de base</a:t>
            </a:r>
            <a:br>
              <a:rPr lang="fr-BE" dirty="0"/>
            </a:br>
            <a:r>
              <a:rPr lang="fr-BE" sz="3200" dirty="0"/>
              <a:t>3. Indépendance données - programmes</a:t>
            </a:r>
            <a:endParaRPr lang="fr-BE" sz="3600" dirty="0"/>
          </a:p>
        </p:txBody>
      </p:sp>
      <p:sp>
        <p:nvSpPr>
          <p:cNvPr id="5" name="Espace réservé du pied de page 4"/>
          <p:cNvSpPr>
            <a:spLocks noGrp="1"/>
          </p:cNvSpPr>
          <p:nvPr>
            <p:ph type="ftr" sz="quarter" idx="11"/>
          </p:nvPr>
        </p:nvSpPr>
        <p:spPr/>
        <p:txBody>
          <a:bodyPr/>
          <a:lstStyle/>
          <a:p>
            <a:r>
              <a:rPr lang="fr-BE" dirty="0"/>
              <a:t>SGBD – Chapitre 1 : Concepts de base / 3. Indépendance données - programmes</a:t>
            </a:r>
          </a:p>
        </p:txBody>
      </p:sp>
      <p:graphicFrame>
        <p:nvGraphicFramePr>
          <p:cNvPr id="7" name="Tableau 6"/>
          <p:cNvGraphicFramePr>
            <a:graphicFrameLocks noGrp="1"/>
          </p:cNvGraphicFramePr>
          <p:nvPr>
            <p:extLst>
              <p:ext uri="{D42A27DB-BD31-4B8C-83A1-F6EECF244321}">
                <p14:modId xmlns:p14="http://schemas.microsoft.com/office/powerpoint/2010/main" val="1069019410"/>
              </p:ext>
            </p:extLst>
          </p:nvPr>
        </p:nvGraphicFramePr>
        <p:xfrm>
          <a:off x="579579" y="2019943"/>
          <a:ext cx="7926467" cy="4287520"/>
        </p:xfrm>
        <a:graphic>
          <a:graphicData uri="http://schemas.openxmlformats.org/drawingml/2006/table">
            <a:tbl>
              <a:tblPr firstRow="1" bandRow="1">
                <a:tableStyleId>{5C22544A-7EE6-4342-B048-85BDC9FD1C3A}</a:tableStyleId>
              </a:tblPr>
              <a:tblGrid>
                <a:gridCol w="5948811">
                  <a:extLst>
                    <a:ext uri="{9D8B030D-6E8A-4147-A177-3AD203B41FA5}">
                      <a16:colId xmlns:a16="http://schemas.microsoft.com/office/drawing/2014/main" val="20000"/>
                    </a:ext>
                  </a:extLst>
                </a:gridCol>
                <a:gridCol w="680484">
                  <a:extLst>
                    <a:ext uri="{9D8B030D-6E8A-4147-A177-3AD203B41FA5}">
                      <a16:colId xmlns:a16="http://schemas.microsoft.com/office/drawing/2014/main" val="20001"/>
                    </a:ext>
                  </a:extLst>
                </a:gridCol>
                <a:gridCol w="606056">
                  <a:extLst>
                    <a:ext uri="{9D8B030D-6E8A-4147-A177-3AD203B41FA5}">
                      <a16:colId xmlns:a16="http://schemas.microsoft.com/office/drawing/2014/main" val="20002"/>
                    </a:ext>
                  </a:extLst>
                </a:gridCol>
                <a:gridCol w="691116">
                  <a:extLst>
                    <a:ext uri="{9D8B030D-6E8A-4147-A177-3AD203B41FA5}">
                      <a16:colId xmlns:a16="http://schemas.microsoft.com/office/drawing/2014/main" val="20003"/>
                    </a:ext>
                  </a:extLst>
                </a:gridCol>
              </a:tblGrid>
              <a:tr h="370840">
                <a:tc>
                  <a:txBody>
                    <a:bodyPr/>
                    <a:lstStyle/>
                    <a:p>
                      <a:pPr algn="ctr"/>
                      <a:r>
                        <a:rPr lang="fr-BE" sz="1600" dirty="0"/>
                        <a:t>Pas de changement</a:t>
                      </a:r>
                      <a:r>
                        <a:rPr lang="fr-BE" sz="1600" baseline="0" dirty="0"/>
                        <a:t> pour</a:t>
                      </a:r>
                      <a:endParaRPr lang="fr-BE" sz="1600" dirty="0"/>
                    </a:p>
                  </a:txBody>
                  <a:tcPr anchor="ctr"/>
                </a:tc>
                <a:tc>
                  <a:txBody>
                    <a:bodyPr/>
                    <a:lstStyle/>
                    <a:p>
                      <a:r>
                        <a:rPr lang="fr-BE" sz="1600" dirty="0" err="1"/>
                        <a:t>Pgm</a:t>
                      </a:r>
                      <a:r>
                        <a:rPr lang="fr-BE" sz="1600" dirty="0"/>
                        <a:t> </a:t>
                      </a:r>
                    </a:p>
                  </a:txBody>
                  <a:tcPr anchor="ctr"/>
                </a:tc>
                <a:tc>
                  <a:txBody>
                    <a:bodyPr/>
                    <a:lstStyle/>
                    <a:p>
                      <a:r>
                        <a:rPr lang="fr-BE" sz="1600" dirty="0" err="1"/>
                        <a:t>niv</a:t>
                      </a:r>
                      <a:endParaRPr lang="fr-BE" sz="1600" dirty="0"/>
                    </a:p>
                    <a:p>
                      <a:r>
                        <a:rPr lang="fr-BE" sz="1600" dirty="0"/>
                        <a:t>log</a:t>
                      </a:r>
                    </a:p>
                  </a:txBody>
                  <a:tcPr/>
                </a:tc>
                <a:tc>
                  <a:txBody>
                    <a:bodyPr/>
                    <a:lstStyle/>
                    <a:p>
                      <a:r>
                        <a:rPr lang="fr-BE" sz="1600" dirty="0" err="1"/>
                        <a:t>Org</a:t>
                      </a:r>
                      <a:endParaRPr lang="fr-BE" sz="1600" dirty="0"/>
                    </a:p>
                    <a:p>
                      <a:r>
                        <a:rPr lang="fr-BE" sz="1600" dirty="0" err="1"/>
                        <a:t>mém</a:t>
                      </a:r>
                      <a:endParaRPr lang="fr-BE" sz="1600" dirty="0"/>
                    </a:p>
                  </a:txBody>
                  <a:tcPr/>
                </a:tc>
                <a:extLst>
                  <a:ext uri="{0D108BD9-81ED-4DB2-BD59-A6C34878D82A}">
                    <a16:rowId xmlns:a16="http://schemas.microsoft.com/office/drawing/2014/main" val="10000"/>
                  </a:ext>
                </a:extLst>
              </a:tr>
              <a:tr h="370840">
                <a:tc>
                  <a:txBody>
                    <a:bodyPr/>
                    <a:lstStyle/>
                    <a:p>
                      <a:r>
                        <a:rPr lang="fr-BE" sz="1400" dirty="0"/>
                        <a:t>Ajout d’1</a:t>
                      </a:r>
                      <a:r>
                        <a:rPr lang="fr-BE" sz="1400" baseline="0" dirty="0"/>
                        <a:t> </a:t>
                      </a:r>
                      <a:r>
                        <a:rPr lang="fr-BE" sz="1400" baseline="0" dirty="0" err="1"/>
                        <a:t>nv</a:t>
                      </a:r>
                      <a:r>
                        <a:rPr lang="fr-BE" sz="1400" baseline="0" dirty="0"/>
                        <a:t> </a:t>
                      </a:r>
                      <a:r>
                        <a:rPr lang="fr-BE" sz="1400" baseline="0" dirty="0" err="1"/>
                        <a:t>pgm</a:t>
                      </a:r>
                      <a:r>
                        <a:rPr lang="fr-BE" sz="1400" baseline="0" dirty="0"/>
                        <a:t> utilisant des données existantes</a:t>
                      </a:r>
                      <a:endParaRPr lang="fr-BE" sz="1400" dirty="0"/>
                    </a:p>
                  </a:txBody>
                  <a:tcPr/>
                </a:tc>
                <a:tc>
                  <a:txBody>
                    <a:bodyPr/>
                    <a:lstStyle/>
                    <a:p>
                      <a:pPr algn="ctr"/>
                      <a:r>
                        <a:rPr lang="fr-BE" sz="1800" dirty="0">
                          <a:solidFill>
                            <a:schemeClr val="accent2">
                              <a:lumMod val="50000"/>
                            </a:schemeClr>
                          </a:solidFill>
                        </a:rPr>
                        <a:t>*</a:t>
                      </a:r>
                    </a:p>
                  </a:txBody>
                  <a:tcPr anchor="ctr"/>
                </a:tc>
                <a:tc>
                  <a:txBody>
                    <a:bodyPr/>
                    <a:lstStyle/>
                    <a:p>
                      <a:pPr algn="ctr"/>
                      <a:r>
                        <a:rPr lang="fr-BE" sz="1800" dirty="0">
                          <a:solidFill>
                            <a:schemeClr val="accent2">
                              <a:lumMod val="50000"/>
                            </a:schemeClr>
                          </a:solidFill>
                        </a:rPr>
                        <a:t>*</a:t>
                      </a:r>
                    </a:p>
                  </a:txBody>
                  <a:tcPr anchor="ctr"/>
                </a:tc>
                <a:tc>
                  <a:txBody>
                    <a:bodyPr/>
                    <a:lstStyle/>
                    <a:p>
                      <a:pPr algn="ctr"/>
                      <a:r>
                        <a:rPr lang="fr-BE" sz="1800" dirty="0">
                          <a:solidFill>
                            <a:schemeClr val="accent2">
                              <a:lumMod val="50000"/>
                            </a:schemeClr>
                          </a:solidFill>
                        </a:rPr>
                        <a:t>*</a:t>
                      </a:r>
                    </a:p>
                  </a:txBody>
                  <a:tcPr anchor="ctr"/>
                </a:tc>
                <a:extLst>
                  <a:ext uri="{0D108BD9-81ED-4DB2-BD59-A6C34878D82A}">
                    <a16:rowId xmlns:a16="http://schemas.microsoft.com/office/drawing/2014/main" val="10001"/>
                  </a:ext>
                </a:extLst>
              </a:tr>
              <a:tr h="370840">
                <a:tc>
                  <a:txBody>
                    <a:bodyPr/>
                    <a:lstStyle/>
                    <a:p>
                      <a:r>
                        <a:rPr lang="fr-BE" sz="1400" dirty="0"/>
                        <a:t>1 </a:t>
                      </a:r>
                      <a:r>
                        <a:rPr lang="fr-BE" sz="1400" dirty="0" err="1"/>
                        <a:t>pgm</a:t>
                      </a:r>
                      <a:r>
                        <a:rPr lang="fr-BE" sz="1400" dirty="0"/>
                        <a:t> utilise une </a:t>
                      </a:r>
                      <a:r>
                        <a:rPr lang="fr-BE" sz="1400" dirty="0" err="1"/>
                        <a:t>nvelle</a:t>
                      </a:r>
                      <a:r>
                        <a:rPr lang="fr-BE" sz="1400" dirty="0"/>
                        <a:t> représentation de données existantes </a:t>
                      </a:r>
                    </a:p>
                  </a:txBody>
                  <a:tcPr/>
                </a:tc>
                <a:tc>
                  <a:txBody>
                    <a:bodyPr/>
                    <a:lstStyle/>
                    <a:p>
                      <a:pPr algn="ctr"/>
                      <a:r>
                        <a:rPr lang="fr-BE" sz="1800" dirty="0">
                          <a:solidFill>
                            <a:schemeClr val="accent2">
                              <a:lumMod val="50000"/>
                            </a:schemeClr>
                          </a:solidFill>
                        </a:rPr>
                        <a:t>*</a:t>
                      </a:r>
                    </a:p>
                  </a:txBody>
                  <a:tcPr anchor="ctr"/>
                </a:tc>
                <a:tc>
                  <a:txBody>
                    <a:bodyPr/>
                    <a:lstStyle/>
                    <a:p>
                      <a:pPr algn="ctr"/>
                      <a:r>
                        <a:rPr lang="fr-BE" sz="1800" dirty="0">
                          <a:solidFill>
                            <a:schemeClr val="accent2">
                              <a:lumMod val="50000"/>
                            </a:schemeClr>
                          </a:solidFill>
                        </a:rPr>
                        <a:t>*</a:t>
                      </a:r>
                    </a:p>
                  </a:txBody>
                  <a:tcPr anchor="ctr"/>
                </a:tc>
                <a:tc>
                  <a:txBody>
                    <a:bodyPr/>
                    <a:lstStyle/>
                    <a:p>
                      <a:pPr algn="ctr"/>
                      <a:r>
                        <a:rPr lang="fr-BE" sz="1800" dirty="0">
                          <a:solidFill>
                            <a:schemeClr val="accent2">
                              <a:lumMod val="50000"/>
                            </a:schemeClr>
                          </a:solidFill>
                        </a:rPr>
                        <a:t>*</a:t>
                      </a:r>
                    </a:p>
                  </a:txBody>
                  <a:tcPr anchor="ctr"/>
                </a:tc>
                <a:extLst>
                  <a:ext uri="{0D108BD9-81ED-4DB2-BD59-A6C34878D82A}">
                    <a16:rowId xmlns:a16="http://schemas.microsoft.com/office/drawing/2014/main" val="10002"/>
                  </a:ext>
                </a:extLst>
              </a:tr>
              <a:tr h="370840">
                <a:tc>
                  <a:txBody>
                    <a:bodyPr/>
                    <a:lstStyle/>
                    <a:p>
                      <a:r>
                        <a:rPr lang="fr-BE" sz="1400" dirty="0"/>
                        <a:t>Ajout d’un </a:t>
                      </a:r>
                      <a:r>
                        <a:rPr lang="fr-BE" sz="1400" dirty="0" err="1"/>
                        <a:t>nv</a:t>
                      </a:r>
                      <a:r>
                        <a:rPr lang="fr-BE" sz="1400" dirty="0"/>
                        <a:t> </a:t>
                      </a:r>
                      <a:r>
                        <a:rPr lang="fr-BE" sz="1400" dirty="0" err="1"/>
                        <a:t>pgm</a:t>
                      </a:r>
                      <a:r>
                        <a:rPr lang="fr-BE" sz="1400" dirty="0"/>
                        <a:t> utilisant de </a:t>
                      </a:r>
                      <a:r>
                        <a:rPr lang="fr-BE" sz="1400" dirty="0" err="1"/>
                        <a:t>nvelles</a:t>
                      </a:r>
                      <a:r>
                        <a:rPr lang="fr-BE" sz="1400" dirty="0"/>
                        <a:t> données</a:t>
                      </a:r>
                    </a:p>
                  </a:txBody>
                  <a:tcPr/>
                </a:tc>
                <a:tc>
                  <a:txBody>
                    <a:bodyPr/>
                    <a:lstStyle/>
                    <a:p>
                      <a:pPr algn="ctr"/>
                      <a:r>
                        <a:rPr lang="fr-BE" sz="1800" dirty="0">
                          <a:solidFill>
                            <a:schemeClr val="accent2">
                              <a:lumMod val="50000"/>
                            </a:schemeClr>
                          </a:solidFill>
                        </a:rPr>
                        <a:t>*</a:t>
                      </a:r>
                    </a:p>
                  </a:txBody>
                  <a:tcPr anchor="ctr"/>
                </a:tc>
                <a:tc>
                  <a:txBody>
                    <a:bodyPr/>
                    <a:lstStyle/>
                    <a:p>
                      <a:pPr algn="ctr"/>
                      <a:endParaRPr lang="fr-BE" sz="1800" dirty="0">
                        <a:solidFill>
                          <a:schemeClr val="accent2">
                            <a:lumMod val="50000"/>
                          </a:schemeClr>
                        </a:solidFill>
                      </a:endParaRPr>
                    </a:p>
                  </a:txBody>
                  <a:tcPr anchor="ctr"/>
                </a:tc>
                <a:tc>
                  <a:txBody>
                    <a:bodyPr/>
                    <a:lstStyle/>
                    <a:p>
                      <a:pPr algn="ctr"/>
                      <a:endParaRPr lang="fr-BE" sz="1800" dirty="0">
                        <a:solidFill>
                          <a:schemeClr val="accent2">
                            <a:lumMod val="50000"/>
                          </a:schemeClr>
                        </a:solidFill>
                      </a:endParaRPr>
                    </a:p>
                  </a:txBody>
                  <a:tcPr anchor="ctr"/>
                </a:tc>
                <a:extLst>
                  <a:ext uri="{0D108BD9-81ED-4DB2-BD59-A6C34878D82A}">
                    <a16:rowId xmlns:a16="http://schemas.microsoft.com/office/drawing/2014/main" val="10003"/>
                  </a:ext>
                </a:extLst>
              </a:tr>
              <a:tr h="370840">
                <a:tc>
                  <a:txBody>
                    <a:bodyPr/>
                    <a:lstStyle/>
                    <a:p>
                      <a:r>
                        <a:rPr lang="fr-BE" sz="1400" dirty="0"/>
                        <a:t>Description</a:t>
                      </a:r>
                      <a:r>
                        <a:rPr lang="fr-BE" sz="1400" baseline="0" dirty="0"/>
                        <a:t> log </a:t>
                      </a:r>
                      <a:r>
                        <a:rPr lang="fr-BE" sz="1400" baseline="0" dirty="0" err="1"/>
                        <a:t>glob</a:t>
                      </a:r>
                      <a:r>
                        <a:rPr lang="fr-BE" sz="1400" baseline="0" dirty="0"/>
                        <a:t> améliorée / ajout </a:t>
                      </a:r>
                      <a:r>
                        <a:rPr lang="fr-BE" sz="1400" baseline="0" dirty="0" err="1"/>
                        <a:t>nvelles</a:t>
                      </a:r>
                      <a:r>
                        <a:rPr lang="fr-BE" sz="1400" baseline="0" dirty="0"/>
                        <a:t> </a:t>
                      </a:r>
                      <a:r>
                        <a:rPr lang="fr-BE" sz="1400" baseline="0" dirty="0" err="1"/>
                        <a:t>assoc</a:t>
                      </a:r>
                      <a:r>
                        <a:rPr lang="fr-BE" sz="1400" baseline="0" dirty="0"/>
                        <a:t> entre données</a:t>
                      </a:r>
                      <a:endParaRPr lang="fr-BE" sz="1400" dirty="0"/>
                    </a:p>
                  </a:txBody>
                  <a:tcPr/>
                </a:tc>
                <a:tc>
                  <a:txBody>
                    <a:bodyPr/>
                    <a:lstStyle/>
                    <a:p>
                      <a:pPr algn="ctr"/>
                      <a:r>
                        <a:rPr lang="fr-BE" sz="1800" dirty="0">
                          <a:solidFill>
                            <a:schemeClr val="accent2">
                              <a:lumMod val="50000"/>
                            </a:schemeClr>
                          </a:solidFill>
                        </a:rPr>
                        <a:t>*</a:t>
                      </a:r>
                    </a:p>
                  </a:txBody>
                  <a:tcPr anchor="ctr"/>
                </a:tc>
                <a:tc>
                  <a:txBody>
                    <a:bodyPr/>
                    <a:lstStyle/>
                    <a:p>
                      <a:pPr algn="ctr"/>
                      <a:endParaRPr lang="fr-BE" sz="1800" dirty="0">
                        <a:solidFill>
                          <a:schemeClr val="accent2">
                            <a:lumMod val="50000"/>
                          </a:schemeClr>
                        </a:solidFill>
                      </a:endParaRPr>
                    </a:p>
                  </a:txBody>
                  <a:tcPr anchor="ctr"/>
                </a:tc>
                <a:tc>
                  <a:txBody>
                    <a:bodyPr/>
                    <a:lstStyle/>
                    <a:p>
                      <a:pPr algn="ctr"/>
                      <a:endParaRPr lang="fr-BE" sz="1800" dirty="0">
                        <a:solidFill>
                          <a:schemeClr val="accent2">
                            <a:lumMod val="50000"/>
                          </a:schemeClr>
                        </a:solidFill>
                      </a:endParaRPr>
                    </a:p>
                  </a:txBody>
                  <a:tcPr anchor="ctr"/>
                </a:tc>
                <a:extLst>
                  <a:ext uri="{0D108BD9-81ED-4DB2-BD59-A6C34878D82A}">
                    <a16:rowId xmlns:a16="http://schemas.microsoft.com/office/drawing/2014/main" val="10004"/>
                  </a:ext>
                </a:extLst>
              </a:tr>
              <a:tr h="370840">
                <a:tc>
                  <a:txBody>
                    <a:bodyPr/>
                    <a:lstStyle/>
                    <a:p>
                      <a:r>
                        <a:rPr lang="fr-BE" sz="1400" dirty="0"/>
                        <a:t>Fusion de 2 BD</a:t>
                      </a:r>
                    </a:p>
                  </a:txBody>
                  <a:tcPr/>
                </a:tc>
                <a:tc>
                  <a:txBody>
                    <a:bodyPr/>
                    <a:lstStyle/>
                    <a:p>
                      <a:pPr algn="ctr"/>
                      <a:r>
                        <a:rPr lang="fr-BE" sz="1800" dirty="0">
                          <a:solidFill>
                            <a:schemeClr val="accent2">
                              <a:lumMod val="50000"/>
                            </a:schemeClr>
                          </a:solidFill>
                        </a:rPr>
                        <a:t>*</a:t>
                      </a:r>
                    </a:p>
                  </a:txBody>
                  <a:tcPr anchor="ctr"/>
                </a:tc>
                <a:tc>
                  <a:txBody>
                    <a:bodyPr/>
                    <a:lstStyle/>
                    <a:p>
                      <a:pPr algn="ctr"/>
                      <a:r>
                        <a:rPr lang="fr-BE" sz="1800" dirty="0">
                          <a:solidFill>
                            <a:schemeClr val="accent2">
                              <a:lumMod val="50000"/>
                            </a:schemeClr>
                          </a:solidFill>
                        </a:rPr>
                        <a:t>*</a:t>
                      </a:r>
                    </a:p>
                  </a:txBody>
                  <a:tcPr anchor="ctr"/>
                </a:tc>
                <a:tc>
                  <a:txBody>
                    <a:bodyPr/>
                    <a:lstStyle/>
                    <a:p>
                      <a:pPr algn="ctr"/>
                      <a:endParaRPr lang="fr-BE" sz="1800" dirty="0">
                        <a:solidFill>
                          <a:schemeClr val="accent2">
                            <a:lumMod val="50000"/>
                          </a:schemeClr>
                        </a:solidFill>
                      </a:endParaRPr>
                    </a:p>
                  </a:txBody>
                  <a:tcPr anchor="ctr"/>
                </a:tc>
                <a:extLst>
                  <a:ext uri="{0D108BD9-81ED-4DB2-BD59-A6C34878D82A}">
                    <a16:rowId xmlns:a16="http://schemas.microsoft.com/office/drawing/2014/main" val="10005"/>
                  </a:ext>
                </a:extLst>
              </a:tr>
              <a:tr h="370840">
                <a:tc>
                  <a:txBody>
                    <a:bodyPr/>
                    <a:lstStyle/>
                    <a:p>
                      <a:r>
                        <a:rPr lang="fr-BE" sz="1400" dirty="0"/>
                        <a:t>Organisation physique</a:t>
                      </a:r>
                      <a:r>
                        <a:rPr lang="fr-BE" sz="1400" baseline="0" dirty="0"/>
                        <a:t> améliorée, éventuellement </a:t>
                      </a:r>
                      <a:r>
                        <a:rPr lang="fr-BE" sz="1400" baseline="0" dirty="0" err="1"/>
                        <a:t>nvelle</a:t>
                      </a:r>
                      <a:r>
                        <a:rPr lang="fr-BE" sz="1400" baseline="0" dirty="0"/>
                        <a:t> représentation de données</a:t>
                      </a:r>
                      <a:endParaRPr lang="fr-BE" sz="1400" dirty="0"/>
                    </a:p>
                  </a:txBody>
                  <a:tcPr/>
                </a:tc>
                <a:tc>
                  <a:txBody>
                    <a:bodyPr/>
                    <a:lstStyle/>
                    <a:p>
                      <a:pPr algn="ctr"/>
                      <a:r>
                        <a:rPr lang="fr-BE" sz="1800" dirty="0">
                          <a:solidFill>
                            <a:schemeClr val="accent2">
                              <a:lumMod val="50000"/>
                            </a:schemeClr>
                          </a:solidFill>
                        </a:rPr>
                        <a:t>*</a:t>
                      </a:r>
                    </a:p>
                  </a:txBody>
                  <a:tcPr anchor="ctr"/>
                </a:tc>
                <a:tc>
                  <a:txBody>
                    <a:bodyPr/>
                    <a:lstStyle/>
                    <a:p>
                      <a:pPr algn="ctr"/>
                      <a:r>
                        <a:rPr lang="fr-BE" sz="1800" dirty="0">
                          <a:solidFill>
                            <a:schemeClr val="accent2">
                              <a:lumMod val="50000"/>
                            </a:schemeClr>
                          </a:solidFill>
                        </a:rPr>
                        <a:t>*</a:t>
                      </a:r>
                    </a:p>
                  </a:txBody>
                  <a:tcPr anchor="ctr"/>
                </a:tc>
                <a:tc>
                  <a:txBody>
                    <a:bodyPr/>
                    <a:lstStyle/>
                    <a:p>
                      <a:pPr algn="ctr"/>
                      <a:endParaRPr lang="fr-BE" sz="1800" dirty="0">
                        <a:solidFill>
                          <a:schemeClr val="accent2">
                            <a:lumMod val="50000"/>
                          </a:schemeClr>
                        </a:solidFill>
                      </a:endParaRPr>
                    </a:p>
                  </a:txBody>
                  <a:tcPr anchor="ctr"/>
                </a:tc>
                <a:extLst>
                  <a:ext uri="{0D108BD9-81ED-4DB2-BD59-A6C34878D82A}">
                    <a16:rowId xmlns:a16="http://schemas.microsoft.com/office/drawing/2014/main" val="10006"/>
                  </a:ext>
                </a:extLst>
              </a:tr>
              <a:tr h="370840">
                <a:tc>
                  <a:txBody>
                    <a:bodyPr/>
                    <a:lstStyle/>
                    <a:p>
                      <a:r>
                        <a:rPr lang="fr-BE" sz="1400" dirty="0"/>
                        <a:t>Méthodes</a:t>
                      </a:r>
                      <a:r>
                        <a:rPr lang="fr-BE" sz="1400" baseline="0" dirty="0"/>
                        <a:t> d’accès modifiées</a:t>
                      </a:r>
                      <a:endParaRPr lang="fr-BE" sz="1400" dirty="0"/>
                    </a:p>
                  </a:txBody>
                  <a:tcPr/>
                </a:tc>
                <a:tc>
                  <a:txBody>
                    <a:bodyPr/>
                    <a:lstStyle/>
                    <a:p>
                      <a:pPr algn="ctr"/>
                      <a:r>
                        <a:rPr lang="fr-BE" sz="1800" dirty="0">
                          <a:solidFill>
                            <a:schemeClr val="accent2">
                              <a:lumMod val="50000"/>
                            </a:schemeClr>
                          </a:solidFill>
                        </a:rPr>
                        <a:t>*</a:t>
                      </a:r>
                    </a:p>
                  </a:txBody>
                  <a:tcPr anchor="ctr"/>
                </a:tc>
                <a:tc>
                  <a:txBody>
                    <a:bodyPr/>
                    <a:lstStyle/>
                    <a:p>
                      <a:pPr algn="ctr"/>
                      <a:r>
                        <a:rPr lang="fr-BE" sz="1800" dirty="0">
                          <a:solidFill>
                            <a:schemeClr val="accent2">
                              <a:lumMod val="50000"/>
                            </a:schemeClr>
                          </a:solidFill>
                        </a:rPr>
                        <a:t>*</a:t>
                      </a:r>
                    </a:p>
                  </a:txBody>
                  <a:tcPr anchor="ctr"/>
                </a:tc>
                <a:tc>
                  <a:txBody>
                    <a:bodyPr/>
                    <a:lstStyle/>
                    <a:p>
                      <a:pPr algn="ctr"/>
                      <a:endParaRPr lang="fr-BE" sz="1800" dirty="0">
                        <a:solidFill>
                          <a:schemeClr val="accent2">
                            <a:lumMod val="50000"/>
                          </a:schemeClr>
                        </a:solidFill>
                      </a:endParaRPr>
                    </a:p>
                  </a:txBody>
                  <a:tcPr anchor="ctr"/>
                </a:tc>
                <a:extLst>
                  <a:ext uri="{0D108BD9-81ED-4DB2-BD59-A6C34878D82A}">
                    <a16:rowId xmlns:a16="http://schemas.microsoft.com/office/drawing/2014/main" val="10007"/>
                  </a:ext>
                </a:extLst>
              </a:tr>
              <a:tr h="370840">
                <a:tc>
                  <a:txBody>
                    <a:bodyPr/>
                    <a:lstStyle/>
                    <a:p>
                      <a:r>
                        <a:rPr lang="fr-BE" sz="1400" dirty="0"/>
                        <a:t>Données déplacées sur d’autres volumes</a:t>
                      </a:r>
                    </a:p>
                  </a:txBody>
                  <a:tcPr/>
                </a:tc>
                <a:tc>
                  <a:txBody>
                    <a:bodyPr/>
                    <a:lstStyle/>
                    <a:p>
                      <a:pPr algn="ctr"/>
                      <a:r>
                        <a:rPr lang="fr-BE" sz="1800" dirty="0">
                          <a:solidFill>
                            <a:schemeClr val="accent2">
                              <a:lumMod val="50000"/>
                            </a:schemeClr>
                          </a:solidFill>
                        </a:rPr>
                        <a:t>*</a:t>
                      </a:r>
                    </a:p>
                  </a:txBody>
                  <a:tcPr anchor="ctr"/>
                </a:tc>
                <a:tc>
                  <a:txBody>
                    <a:bodyPr/>
                    <a:lstStyle/>
                    <a:p>
                      <a:pPr algn="ctr"/>
                      <a:r>
                        <a:rPr lang="fr-BE" sz="1800" dirty="0">
                          <a:solidFill>
                            <a:schemeClr val="accent2">
                              <a:lumMod val="50000"/>
                            </a:schemeClr>
                          </a:solidFill>
                        </a:rPr>
                        <a:t>*</a:t>
                      </a:r>
                    </a:p>
                  </a:txBody>
                  <a:tcPr anchor="ctr"/>
                </a:tc>
                <a:tc>
                  <a:txBody>
                    <a:bodyPr/>
                    <a:lstStyle/>
                    <a:p>
                      <a:pPr algn="ctr"/>
                      <a:endParaRPr lang="fr-BE" sz="1800" dirty="0">
                        <a:solidFill>
                          <a:schemeClr val="accent2">
                            <a:lumMod val="50000"/>
                          </a:schemeClr>
                        </a:solidFill>
                      </a:endParaRPr>
                    </a:p>
                  </a:txBody>
                  <a:tcPr anchor="ctr"/>
                </a:tc>
                <a:extLst>
                  <a:ext uri="{0D108BD9-81ED-4DB2-BD59-A6C34878D82A}">
                    <a16:rowId xmlns:a16="http://schemas.microsoft.com/office/drawing/2014/main" val="10008"/>
                  </a:ext>
                </a:extLst>
              </a:tr>
              <a:tr h="370840">
                <a:tc>
                  <a:txBody>
                    <a:bodyPr/>
                    <a:lstStyle/>
                    <a:p>
                      <a:r>
                        <a:rPr lang="fr-BE" sz="1400" dirty="0"/>
                        <a:t>Logiciel est changé (</a:t>
                      </a:r>
                      <a:r>
                        <a:rPr lang="fr-BE" sz="1400" dirty="0" err="1"/>
                        <a:t>nvelle</a:t>
                      </a:r>
                      <a:r>
                        <a:rPr lang="fr-BE" sz="1400" dirty="0"/>
                        <a:t> version)</a:t>
                      </a:r>
                    </a:p>
                  </a:txBody>
                  <a:tcPr/>
                </a:tc>
                <a:tc>
                  <a:txBody>
                    <a:bodyPr/>
                    <a:lstStyle/>
                    <a:p>
                      <a:pPr algn="ctr"/>
                      <a:r>
                        <a:rPr lang="fr-BE" sz="1800" dirty="0">
                          <a:solidFill>
                            <a:schemeClr val="accent2">
                              <a:lumMod val="50000"/>
                            </a:schemeClr>
                          </a:solidFill>
                        </a:rPr>
                        <a:t>*</a:t>
                      </a:r>
                    </a:p>
                  </a:txBody>
                  <a:tcPr anchor="ctr"/>
                </a:tc>
                <a:tc>
                  <a:txBody>
                    <a:bodyPr/>
                    <a:lstStyle/>
                    <a:p>
                      <a:pPr algn="ctr"/>
                      <a:r>
                        <a:rPr lang="fr-BE" sz="1800" dirty="0">
                          <a:solidFill>
                            <a:schemeClr val="accent2">
                              <a:lumMod val="50000"/>
                            </a:schemeClr>
                          </a:solidFill>
                        </a:rPr>
                        <a:t>*</a:t>
                      </a:r>
                    </a:p>
                  </a:txBody>
                  <a:tcPr anchor="ctr"/>
                </a:tc>
                <a:tc>
                  <a:txBody>
                    <a:bodyPr/>
                    <a:lstStyle/>
                    <a:p>
                      <a:pPr algn="ctr"/>
                      <a:endParaRPr lang="fr-BE" sz="1800" dirty="0">
                        <a:solidFill>
                          <a:schemeClr val="accent2">
                            <a:lumMod val="50000"/>
                          </a:schemeClr>
                        </a:solidFill>
                      </a:endParaRPr>
                    </a:p>
                  </a:txBody>
                  <a:tcPr anchor="ctr"/>
                </a:tc>
                <a:extLst>
                  <a:ext uri="{0D108BD9-81ED-4DB2-BD59-A6C34878D82A}">
                    <a16:rowId xmlns:a16="http://schemas.microsoft.com/office/drawing/2014/main" val="10009"/>
                  </a:ext>
                </a:extLst>
              </a:tr>
              <a:tr h="370840">
                <a:tc>
                  <a:txBody>
                    <a:bodyPr/>
                    <a:lstStyle/>
                    <a:p>
                      <a:r>
                        <a:rPr lang="fr-BE" sz="1400" dirty="0"/>
                        <a:t>Matériel</a:t>
                      </a:r>
                      <a:r>
                        <a:rPr lang="fr-BE" sz="1400" baseline="0" dirty="0"/>
                        <a:t> est changé</a:t>
                      </a:r>
                      <a:endParaRPr lang="fr-BE" sz="1400" dirty="0"/>
                    </a:p>
                  </a:txBody>
                  <a:tcPr/>
                </a:tc>
                <a:tc>
                  <a:txBody>
                    <a:bodyPr/>
                    <a:lstStyle/>
                    <a:p>
                      <a:pPr algn="ctr"/>
                      <a:r>
                        <a:rPr lang="fr-BE" sz="1800" dirty="0">
                          <a:solidFill>
                            <a:schemeClr val="accent2">
                              <a:lumMod val="50000"/>
                            </a:schemeClr>
                          </a:solidFill>
                        </a:rPr>
                        <a:t>*</a:t>
                      </a:r>
                    </a:p>
                  </a:txBody>
                  <a:tcPr anchor="ctr"/>
                </a:tc>
                <a:tc>
                  <a:txBody>
                    <a:bodyPr/>
                    <a:lstStyle/>
                    <a:p>
                      <a:pPr algn="ctr"/>
                      <a:r>
                        <a:rPr lang="fr-BE" sz="1800" dirty="0">
                          <a:solidFill>
                            <a:schemeClr val="accent2">
                              <a:lumMod val="50000"/>
                            </a:schemeClr>
                          </a:solidFill>
                        </a:rPr>
                        <a:t>*</a:t>
                      </a:r>
                    </a:p>
                  </a:txBody>
                  <a:tcPr anchor="ctr"/>
                </a:tc>
                <a:tc>
                  <a:txBody>
                    <a:bodyPr/>
                    <a:lstStyle/>
                    <a:p>
                      <a:pPr algn="ctr"/>
                      <a:endParaRPr lang="fr-BE" sz="1800" dirty="0">
                        <a:solidFill>
                          <a:schemeClr val="accent2">
                            <a:lumMod val="50000"/>
                          </a:schemeClr>
                        </a:solidFill>
                      </a:endParaRPr>
                    </a:p>
                  </a:txBody>
                  <a:tcPr anchor="ct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5033392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dirty="0"/>
              <a:t>Chapitre 1. Concepts de base</a:t>
            </a:r>
          </a:p>
        </p:txBody>
      </p:sp>
      <p:sp>
        <p:nvSpPr>
          <p:cNvPr id="3" name="Espace réservé du contenu 2"/>
          <p:cNvSpPr>
            <a:spLocks noGrp="1"/>
          </p:cNvSpPr>
          <p:nvPr>
            <p:ph idx="1"/>
          </p:nvPr>
        </p:nvSpPr>
        <p:spPr/>
        <p:txBody>
          <a:bodyPr anchor="ctr">
            <a:normAutofit/>
          </a:bodyPr>
          <a:lstStyle/>
          <a:p>
            <a:pPr marL="514350" indent="-514350">
              <a:buFont typeface="+mj-lt"/>
              <a:buAutoNum type="arabicPeriod"/>
            </a:pPr>
            <a:r>
              <a:rPr lang="fr-BE" dirty="0"/>
              <a:t>Base de données</a:t>
            </a:r>
          </a:p>
          <a:p>
            <a:pPr marL="514350" indent="-514350">
              <a:buFont typeface="+mj-lt"/>
              <a:buAutoNum type="arabicPeriod"/>
            </a:pPr>
            <a:r>
              <a:rPr lang="fr-BE" dirty="0"/>
              <a:t>Système de gestion de base de données</a:t>
            </a:r>
          </a:p>
          <a:p>
            <a:pPr marL="514350" indent="-514350">
              <a:buFont typeface="+mj-lt"/>
              <a:buAutoNum type="arabicPeriod"/>
            </a:pPr>
            <a:r>
              <a:rPr lang="fr-BE" dirty="0"/>
              <a:t>Indépendance des données et des programmes</a:t>
            </a:r>
          </a:p>
          <a:p>
            <a:pPr marL="514350" indent="-514350">
              <a:buFont typeface="+mj-lt"/>
              <a:buAutoNum type="arabicPeriod"/>
            </a:pPr>
            <a:r>
              <a:rPr lang="fr-BE" dirty="0"/>
              <a:t>Architecture d’un système de base de données</a:t>
            </a:r>
          </a:p>
          <a:p>
            <a:pPr marL="514350" indent="-514350">
              <a:buFont typeface="+mj-lt"/>
              <a:buAutoNum type="arabicPeriod"/>
            </a:pPr>
            <a:r>
              <a:rPr lang="fr-BE" dirty="0"/>
              <a:t>Avantages des bases de données</a:t>
            </a:r>
          </a:p>
          <a:p>
            <a:pPr marL="514350" indent="-514350">
              <a:buFont typeface="+mj-lt"/>
              <a:buAutoNum type="arabicPeriod"/>
            </a:pPr>
            <a:r>
              <a:rPr lang="fr-BE" dirty="0"/>
              <a:t>Fonctionnement d’un système de base de données</a:t>
            </a:r>
          </a:p>
        </p:txBody>
      </p:sp>
      <p:sp>
        <p:nvSpPr>
          <p:cNvPr id="5" name="Espace réservé du pied de page 4"/>
          <p:cNvSpPr>
            <a:spLocks noGrp="1"/>
          </p:cNvSpPr>
          <p:nvPr>
            <p:ph type="ftr" sz="quarter" idx="11"/>
          </p:nvPr>
        </p:nvSpPr>
        <p:spPr/>
        <p:txBody>
          <a:bodyPr/>
          <a:lstStyle/>
          <a:p>
            <a:r>
              <a:rPr lang="fr-BE" dirty="0"/>
              <a:t>SGBD – Chapitre 1 : Concepts de base</a:t>
            </a:r>
          </a:p>
        </p:txBody>
      </p:sp>
    </p:spTree>
    <p:extLst>
      <p:ext uri="{BB962C8B-B14F-4D97-AF65-F5344CB8AC3E}">
        <p14:creationId xmlns:p14="http://schemas.microsoft.com/office/powerpoint/2010/main" val="74169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74A50F"/>
                                      </p:to>
                                    </p:animClr>
                                    <p:animClr clrSpc="rgb" dir="cw">
                                      <p:cBhvr>
                                        <p:cTn id="7" dur="500" fill="hold"/>
                                        <p:tgtEl>
                                          <p:spTgt spid="3">
                                            <p:txEl>
                                              <p:pRg st="3" end="3"/>
                                            </p:txEl>
                                          </p:spTgt>
                                        </p:tgtEl>
                                        <p:attrNameLst>
                                          <p:attrName>fillcolor</p:attrName>
                                        </p:attrNameLst>
                                      </p:cBhvr>
                                      <p:to>
                                        <a:srgbClr val="74A50F"/>
                                      </p:to>
                                    </p:animClr>
                                    <p:set>
                                      <p:cBhvr>
                                        <p:cTn id="8" dur="500" fill="hold"/>
                                        <p:tgtEl>
                                          <p:spTgt spid="3">
                                            <p:txEl>
                                              <p:pRg st="3" end="3"/>
                                            </p:txEl>
                                          </p:spTgt>
                                        </p:tgtEl>
                                        <p:attrNameLst>
                                          <p:attrName>fill.type</p:attrName>
                                        </p:attrNameLst>
                                      </p:cBhvr>
                                      <p:to>
                                        <p:strVal val="solid"/>
                                      </p:to>
                                    </p:set>
                                    <p:set>
                                      <p:cBhvr>
                                        <p:cTn id="9" dur="500" fill="hold"/>
                                        <p:tgtEl>
                                          <p:spTgt spid="3">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1. Concepts de base</a:t>
            </a:r>
            <a:br>
              <a:rPr lang="fr-BE" dirty="0"/>
            </a:br>
            <a:r>
              <a:rPr lang="fr-BE" sz="3200" dirty="0"/>
              <a:t>4. Architecture d’un SGBD</a:t>
            </a:r>
          </a:p>
        </p:txBody>
      </p:sp>
      <p:sp>
        <p:nvSpPr>
          <p:cNvPr id="5" name="Espace réservé du pied de page 4"/>
          <p:cNvSpPr>
            <a:spLocks noGrp="1"/>
          </p:cNvSpPr>
          <p:nvPr>
            <p:ph type="ftr" sz="quarter" idx="11"/>
          </p:nvPr>
        </p:nvSpPr>
        <p:spPr/>
        <p:txBody>
          <a:bodyPr/>
          <a:lstStyle/>
          <a:p>
            <a:r>
              <a:rPr lang="fr-BE" dirty="0"/>
              <a:t>SGBD – Chapitre 1 : Concepts de base / 4. Architecture d'un SGBD</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5791" y="1921732"/>
            <a:ext cx="3691502" cy="4593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10635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dirty="0"/>
              <a:t>Chapitre 1. Concepts de base</a:t>
            </a:r>
          </a:p>
        </p:txBody>
      </p:sp>
      <p:sp>
        <p:nvSpPr>
          <p:cNvPr id="3" name="Espace réservé du contenu 2"/>
          <p:cNvSpPr>
            <a:spLocks noGrp="1"/>
          </p:cNvSpPr>
          <p:nvPr>
            <p:ph idx="1"/>
          </p:nvPr>
        </p:nvSpPr>
        <p:spPr/>
        <p:txBody>
          <a:bodyPr anchor="ctr">
            <a:normAutofit/>
          </a:bodyPr>
          <a:lstStyle/>
          <a:p>
            <a:pPr marL="514350" indent="-514350">
              <a:buFont typeface="+mj-lt"/>
              <a:buAutoNum type="arabicPeriod"/>
            </a:pPr>
            <a:r>
              <a:rPr lang="fr-BE" dirty="0"/>
              <a:t>Base de données</a:t>
            </a:r>
          </a:p>
          <a:p>
            <a:pPr marL="514350" indent="-514350">
              <a:buFont typeface="+mj-lt"/>
              <a:buAutoNum type="arabicPeriod"/>
            </a:pPr>
            <a:r>
              <a:rPr lang="fr-BE" dirty="0"/>
              <a:t>Système de gestion de base de données</a:t>
            </a:r>
          </a:p>
          <a:p>
            <a:pPr marL="514350" indent="-514350">
              <a:buFont typeface="+mj-lt"/>
              <a:buAutoNum type="arabicPeriod"/>
            </a:pPr>
            <a:r>
              <a:rPr lang="fr-BE" dirty="0"/>
              <a:t>Indépendance des données et des programmes</a:t>
            </a:r>
          </a:p>
          <a:p>
            <a:pPr marL="514350" indent="-514350">
              <a:buFont typeface="+mj-lt"/>
              <a:buAutoNum type="arabicPeriod"/>
            </a:pPr>
            <a:r>
              <a:rPr lang="fr-BE" dirty="0"/>
              <a:t>Architecture d’un système de base de données</a:t>
            </a:r>
          </a:p>
          <a:p>
            <a:pPr marL="514350" indent="-514350">
              <a:buFont typeface="+mj-lt"/>
              <a:buAutoNum type="arabicPeriod"/>
            </a:pPr>
            <a:r>
              <a:rPr lang="fr-BE" dirty="0"/>
              <a:t>Avantages des bases de données</a:t>
            </a:r>
          </a:p>
          <a:p>
            <a:pPr marL="514350" indent="-514350">
              <a:buFont typeface="+mj-lt"/>
              <a:buAutoNum type="arabicPeriod"/>
            </a:pPr>
            <a:r>
              <a:rPr lang="fr-BE" dirty="0"/>
              <a:t>Fonctionnement d’un système de base de données</a:t>
            </a:r>
          </a:p>
        </p:txBody>
      </p:sp>
      <p:sp>
        <p:nvSpPr>
          <p:cNvPr id="5" name="Espace réservé du pied de page 4"/>
          <p:cNvSpPr>
            <a:spLocks noGrp="1"/>
          </p:cNvSpPr>
          <p:nvPr>
            <p:ph type="ftr" sz="quarter" idx="11"/>
          </p:nvPr>
        </p:nvSpPr>
        <p:spPr/>
        <p:txBody>
          <a:bodyPr/>
          <a:lstStyle/>
          <a:p>
            <a:r>
              <a:rPr lang="fr-BE" dirty="0"/>
              <a:t>SGBD – Chapitre 1 : Concepts de base</a:t>
            </a:r>
          </a:p>
        </p:txBody>
      </p:sp>
    </p:spTree>
    <p:extLst>
      <p:ext uri="{BB962C8B-B14F-4D97-AF65-F5344CB8AC3E}">
        <p14:creationId xmlns:p14="http://schemas.microsoft.com/office/powerpoint/2010/main" val="74169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4" end="4"/>
                                            </p:txEl>
                                          </p:spTgt>
                                        </p:tgtEl>
                                        <p:attrNameLst>
                                          <p:attrName>style.color</p:attrName>
                                        </p:attrNameLst>
                                      </p:cBhvr>
                                      <p:to>
                                        <a:srgbClr val="74A50F"/>
                                      </p:to>
                                    </p:animClr>
                                    <p:animClr clrSpc="rgb" dir="cw">
                                      <p:cBhvr>
                                        <p:cTn id="7" dur="500" fill="hold"/>
                                        <p:tgtEl>
                                          <p:spTgt spid="3">
                                            <p:txEl>
                                              <p:pRg st="4" end="4"/>
                                            </p:txEl>
                                          </p:spTgt>
                                        </p:tgtEl>
                                        <p:attrNameLst>
                                          <p:attrName>fillcolor</p:attrName>
                                        </p:attrNameLst>
                                      </p:cBhvr>
                                      <p:to>
                                        <a:srgbClr val="74A50F"/>
                                      </p:to>
                                    </p:animClr>
                                    <p:set>
                                      <p:cBhvr>
                                        <p:cTn id="8" dur="500" fill="hold"/>
                                        <p:tgtEl>
                                          <p:spTgt spid="3">
                                            <p:txEl>
                                              <p:pRg st="4" end="4"/>
                                            </p:txEl>
                                          </p:spTgt>
                                        </p:tgtEl>
                                        <p:attrNameLst>
                                          <p:attrName>fill.type</p:attrName>
                                        </p:attrNameLst>
                                      </p:cBhvr>
                                      <p:to>
                                        <p:strVal val="solid"/>
                                      </p:to>
                                    </p:set>
                                    <p:set>
                                      <p:cBhvr>
                                        <p:cTn id="9" dur="500" fill="hold"/>
                                        <p:tgtEl>
                                          <p:spTgt spid="3">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1. Concepts de base</a:t>
            </a:r>
            <a:br>
              <a:rPr lang="fr-BE" dirty="0"/>
            </a:br>
            <a:r>
              <a:rPr lang="fr-BE" sz="3200" dirty="0"/>
              <a:t>5. Avantages des bases de données</a:t>
            </a:r>
          </a:p>
        </p:txBody>
      </p:sp>
      <p:sp>
        <p:nvSpPr>
          <p:cNvPr id="3" name="Espace réservé du contenu 2"/>
          <p:cNvSpPr>
            <a:spLocks noGrp="1"/>
          </p:cNvSpPr>
          <p:nvPr>
            <p:ph idx="1"/>
          </p:nvPr>
        </p:nvSpPr>
        <p:spPr/>
        <p:txBody>
          <a:bodyPr anchor="ctr">
            <a:normAutofit/>
          </a:bodyPr>
          <a:lstStyle/>
          <a:p>
            <a:pPr>
              <a:buClr>
                <a:schemeClr val="accent2">
                  <a:lumMod val="50000"/>
                </a:schemeClr>
              </a:buClr>
              <a:buFont typeface="Wingdings" panose="05000000000000000000" pitchFamily="2" charset="2"/>
              <a:buChar char="Ø"/>
            </a:pPr>
            <a:r>
              <a:rPr lang="fr-BE" dirty="0"/>
              <a:t>La redondance peut être réduite</a:t>
            </a:r>
          </a:p>
          <a:p>
            <a:pPr marL="400050" lvl="1" indent="0">
              <a:buClr>
                <a:schemeClr val="accent2">
                  <a:lumMod val="50000"/>
                </a:schemeClr>
              </a:buClr>
              <a:buNone/>
            </a:pPr>
            <a:r>
              <a:rPr lang="fr-BE" dirty="0"/>
              <a:t>(exception à la règle de non-redondance : pour améliorer vitesse de traitement et temps de réponse)</a:t>
            </a:r>
          </a:p>
          <a:p>
            <a:pPr>
              <a:buClr>
                <a:schemeClr val="accent2">
                  <a:lumMod val="50000"/>
                </a:schemeClr>
              </a:buClr>
              <a:buFont typeface="Wingdings" panose="05000000000000000000" pitchFamily="2" charset="2"/>
              <a:buChar char="Ø"/>
            </a:pPr>
            <a:r>
              <a:rPr lang="fr-BE" dirty="0"/>
              <a:t>L’incohérence peut être évitée</a:t>
            </a:r>
          </a:p>
          <a:p>
            <a:pPr>
              <a:buClr>
                <a:schemeClr val="accent2">
                  <a:lumMod val="50000"/>
                </a:schemeClr>
              </a:buClr>
              <a:buFont typeface="Wingdings" panose="05000000000000000000" pitchFamily="2" charset="2"/>
              <a:buChar char="Ø"/>
            </a:pPr>
            <a:r>
              <a:rPr lang="fr-BE" dirty="0"/>
              <a:t>Les données peuvent être partagées</a:t>
            </a:r>
          </a:p>
          <a:p>
            <a:pPr>
              <a:buClr>
                <a:schemeClr val="accent2">
                  <a:lumMod val="50000"/>
                </a:schemeClr>
              </a:buClr>
              <a:buFont typeface="Wingdings" panose="05000000000000000000" pitchFamily="2" charset="2"/>
              <a:buChar char="Ø"/>
            </a:pPr>
            <a:r>
              <a:rPr lang="fr-BE" dirty="0"/>
              <a:t>Des règles de sécurité peuvent être établies</a:t>
            </a:r>
          </a:p>
          <a:p>
            <a:pPr>
              <a:buClr>
                <a:schemeClr val="accent2">
                  <a:lumMod val="50000"/>
                </a:schemeClr>
              </a:buClr>
              <a:buFont typeface="Wingdings" panose="05000000000000000000" pitchFamily="2" charset="2"/>
              <a:buChar char="Ø"/>
            </a:pPr>
            <a:r>
              <a:rPr lang="fr-BE" dirty="0"/>
              <a:t>L’intégrité peut être maintenue</a:t>
            </a:r>
          </a:p>
          <a:p>
            <a:pPr>
              <a:buClr>
                <a:schemeClr val="accent2">
                  <a:lumMod val="50000"/>
                </a:schemeClr>
              </a:buClr>
              <a:buFont typeface="Wingdings" panose="05000000000000000000" pitchFamily="2" charset="2"/>
              <a:buChar char="Ø"/>
            </a:pPr>
            <a:r>
              <a:rPr lang="fr-BE" dirty="0"/>
              <a:t>Les conflits d’accès peuvent être équilibrés</a:t>
            </a:r>
          </a:p>
        </p:txBody>
      </p:sp>
      <p:sp>
        <p:nvSpPr>
          <p:cNvPr id="5" name="Espace réservé du pied de page 4"/>
          <p:cNvSpPr>
            <a:spLocks noGrp="1"/>
          </p:cNvSpPr>
          <p:nvPr>
            <p:ph type="ftr" sz="quarter" idx="11"/>
          </p:nvPr>
        </p:nvSpPr>
        <p:spPr/>
        <p:txBody>
          <a:bodyPr/>
          <a:lstStyle/>
          <a:p>
            <a:r>
              <a:rPr lang="fr-BE" dirty="0"/>
              <a:t>SGBD – Chapitre 1 : Concepts de base / 5. Avantages des bases de données</a:t>
            </a:r>
          </a:p>
        </p:txBody>
      </p:sp>
    </p:spTree>
    <p:extLst>
      <p:ext uri="{BB962C8B-B14F-4D97-AF65-F5344CB8AC3E}">
        <p14:creationId xmlns:p14="http://schemas.microsoft.com/office/powerpoint/2010/main" val="1545397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p:cTn id="26"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p:cTn id="33"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5" dur="500"/>
                                        <p:tgtEl>
                                          <p:spTgt spid="3">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 calcmode="lin" valueType="num">
                                      <p:cBhvr>
                                        <p:cTn id="40"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1"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2" dur="500"/>
                                        <p:tgtEl>
                                          <p:spTgt spid="3">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 calcmode="lin" valueType="num">
                                      <p:cBhvr>
                                        <p:cTn id="47"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8"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4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dirty="0"/>
              <a:t>Chapitre 1. Concepts de base</a:t>
            </a:r>
          </a:p>
        </p:txBody>
      </p:sp>
      <p:sp>
        <p:nvSpPr>
          <p:cNvPr id="3" name="Espace réservé du contenu 2"/>
          <p:cNvSpPr>
            <a:spLocks noGrp="1"/>
          </p:cNvSpPr>
          <p:nvPr>
            <p:ph idx="1"/>
          </p:nvPr>
        </p:nvSpPr>
        <p:spPr/>
        <p:txBody>
          <a:bodyPr anchor="ctr">
            <a:normAutofit/>
          </a:bodyPr>
          <a:lstStyle/>
          <a:p>
            <a:pPr marL="514350" indent="-514350">
              <a:buFont typeface="+mj-lt"/>
              <a:buAutoNum type="arabicPeriod"/>
            </a:pPr>
            <a:r>
              <a:rPr lang="fr-BE" dirty="0"/>
              <a:t>Base de données</a:t>
            </a:r>
          </a:p>
          <a:p>
            <a:pPr marL="514350" indent="-514350">
              <a:buFont typeface="+mj-lt"/>
              <a:buAutoNum type="arabicPeriod"/>
            </a:pPr>
            <a:r>
              <a:rPr lang="fr-BE" dirty="0"/>
              <a:t>Système de gestion de base de données</a:t>
            </a:r>
          </a:p>
          <a:p>
            <a:pPr marL="514350" indent="-514350">
              <a:buFont typeface="+mj-lt"/>
              <a:buAutoNum type="arabicPeriod"/>
            </a:pPr>
            <a:r>
              <a:rPr lang="fr-BE" dirty="0"/>
              <a:t>Indépendance des données et des programmes</a:t>
            </a:r>
          </a:p>
          <a:p>
            <a:pPr marL="514350" indent="-514350">
              <a:buFont typeface="+mj-lt"/>
              <a:buAutoNum type="arabicPeriod"/>
            </a:pPr>
            <a:r>
              <a:rPr lang="fr-BE" dirty="0"/>
              <a:t>Architecture d’un système de base de données</a:t>
            </a:r>
          </a:p>
          <a:p>
            <a:pPr marL="514350" indent="-514350">
              <a:buFont typeface="+mj-lt"/>
              <a:buAutoNum type="arabicPeriod"/>
            </a:pPr>
            <a:r>
              <a:rPr lang="fr-BE" dirty="0"/>
              <a:t>Avantages des bases de données</a:t>
            </a:r>
          </a:p>
          <a:p>
            <a:pPr marL="514350" indent="-514350">
              <a:buFont typeface="+mj-lt"/>
              <a:buAutoNum type="arabicPeriod"/>
            </a:pPr>
            <a:r>
              <a:rPr lang="fr-BE" dirty="0"/>
              <a:t>Fonctionnement d’un système de base de données</a:t>
            </a:r>
          </a:p>
        </p:txBody>
      </p:sp>
      <p:sp>
        <p:nvSpPr>
          <p:cNvPr id="5" name="Espace réservé du pied de page 4"/>
          <p:cNvSpPr>
            <a:spLocks noGrp="1"/>
          </p:cNvSpPr>
          <p:nvPr>
            <p:ph type="ftr" sz="quarter" idx="11"/>
          </p:nvPr>
        </p:nvSpPr>
        <p:spPr/>
        <p:txBody>
          <a:bodyPr/>
          <a:lstStyle/>
          <a:p>
            <a:r>
              <a:rPr lang="fr-BE" dirty="0"/>
              <a:t>SGBD – Chapitre 1 : Concepts de base</a:t>
            </a:r>
          </a:p>
        </p:txBody>
      </p:sp>
    </p:spTree>
    <p:extLst>
      <p:ext uri="{BB962C8B-B14F-4D97-AF65-F5344CB8AC3E}">
        <p14:creationId xmlns:p14="http://schemas.microsoft.com/office/powerpoint/2010/main" val="74169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5" end="5"/>
                                            </p:txEl>
                                          </p:spTgt>
                                        </p:tgtEl>
                                        <p:attrNameLst>
                                          <p:attrName>style.color</p:attrName>
                                        </p:attrNameLst>
                                      </p:cBhvr>
                                      <p:to>
                                        <a:srgbClr val="74A50F"/>
                                      </p:to>
                                    </p:animClr>
                                    <p:animClr clrSpc="rgb" dir="cw">
                                      <p:cBhvr>
                                        <p:cTn id="7" dur="500" fill="hold"/>
                                        <p:tgtEl>
                                          <p:spTgt spid="3">
                                            <p:txEl>
                                              <p:pRg st="5" end="5"/>
                                            </p:txEl>
                                          </p:spTgt>
                                        </p:tgtEl>
                                        <p:attrNameLst>
                                          <p:attrName>fillcolor</p:attrName>
                                        </p:attrNameLst>
                                      </p:cBhvr>
                                      <p:to>
                                        <a:srgbClr val="74A50F"/>
                                      </p:to>
                                    </p:animClr>
                                    <p:set>
                                      <p:cBhvr>
                                        <p:cTn id="8" dur="500" fill="hold"/>
                                        <p:tgtEl>
                                          <p:spTgt spid="3">
                                            <p:txEl>
                                              <p:pRg st="5" end="5"/>
                                            </p:txEl>
                                          </p:spTgt>
                                        </p:tgtEl>
                                        <p:attrNameLst>
                                          <p:attrName>fill.type</p:attrName>
                                        </p:attrNameLst>
                                      </p:cBhvr>
                                      <p:to>
                                        <p:strVal val="solid"/>
                                      </p:to>
                                    </p:set>
                                    <p:set>
                                      <p:cBhvr>
                                        <p:cTn id="9" dur="500" fill="hold"/>
                                        <p:tgtEl>
                                          <p:spTgt spid="3">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1. Concepts de base</a:t>
            </a:r>
            <a:br>
              <a:rPr lang="fr-BE" dirty="0"/>
            </a:br>
            <a:r>
              <a:rPr lang="fr-BE" sz="3200" dirty="0"/>
              <a:t>6. Fonctionnement d’un SGBD</a:t>
            </a:r>
          </a:p>
        </p:txBody>
      </p:sp>
      <p:pic>
        <p:nvPicPr>
          <p:cNvPr id="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42988" y="2599661"/>
            <a:ext cx="6777037" cy="29572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Espace réservé du pied de page 4"/>
          <p:cNvSpPr>
            <a:spLocks noGrp="1"/>
          </p:cNvSpPr>
          <p:nvPr>
            <p:ph type="ftr" sz="quarter" idx="11"/>
          </p:nvPr>
        </p:nvSpPr>
        <p:spPr/>
        <p:txBody>
          <a:bodyPr/>
          <a:lstStyle/>
          <a:p>
            <a:r>
              <a:rPr lang="fr-BE" dirty="0"/>
              <a:t>SGBD – Chapitre 1 : Concepts de base / 6. Fonctionnement d'un SGBD</a:t>
            </a:r>
          </a:p>
        </p:txBody>
      </p:sp>
    </p:spTree>
    <p:extLst>
      <p:ext uri="{BB962C8B-B14F-4D97-AF65-F5344CB8AC3E}">
        <p14:creationId xmlns:p14="http://schemas.microsoft.com/office/powerpoint/2010/main" val="3843215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1. Concepts de base</a:t>
            </a:r>
            <a:br>
              <a:rPr lang="fr-BE" dirty="0"/>
            </a:br>
            <a:r>
              <a:rPr lang="fr-BE" sz="3200" dirty="0"/>
              <a:t>1. Base de données</a:t>
            </a:r>
          </a:p>
        </p:txBody>
      </p:sp>
      <p:sp>
        <p:nvSpPr>
          <p:cNvPr id="3" name="Espace réservé du contenu 2"/>
          <p:cNvSpPr>
            <a:spLocks noGrp="1"/>
          </p:cNvSpPr>
          <p:nvPr>
            <p:ph idx="1"/>
          </p:nvPr>
        </p:nvSpPr>
        <p:spPr/>
        <p:txBody>
          <a:bodyPr anchor="ctr"/>
          <a:lstStyle/>
          <a:p>
            <a:pPr marL="0" indent="0">
              <a:buNone/>
            </a:pP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BD</a:t>
            </a:r>
            <a:r>
              <a:rPr lang="fr-BE" dirty="0"/>
              <a:t> : collection de données concernant un sujet enregistrées sur un support permanent accessible par l’ordinateur.</a:t>
            </a:r>
          </a:p>
          <a:p>
            <a:pPr marL="0" indent="0">
              <a:buNone/>
            </a:pPr>
            <a:endPar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marL="0" indent="0">
              <a:buNone/>
            </a:pP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SGBD</a:t>
            </a:r>
            <a:r>
              <a:rPr lang="fr-BE" dirty="0"/>
              <a:t> : logiciel qui permet à un utilisateur d’exploiter une BD</a:t>
            </a:r>
          </a:p>
        </p:txBody>
      </p:sp>
      <p:sp>
        <p:nvSpPr>
          <p:cNvPr id="5" name="Espace réservé du pied de page 4"/>
          <p:cNvSpPr>
            <a:spLocks noGrp="1"/>
          </p:cNvSpPr>
          <p:nvPr>
            <p:ph type="ftr" sz="quarter" idx="11"/>
          </p:nvPr>
        </p:nvSpPr>
        <p:spPr/>
        <p:txBody>
          <a:bodyPr/>
          <a:lstStyle/>
          <a:p>
            <a:r>
              <a:rPr lang="fr-BE" dirty="0"/>
              <a:t>SGBD – Chapitre 1 : Concepts de base / 1. Base de données</a:t>
            </a:r>
          </a:p>
        </p:txBody>
      </p:sp>
    </p:spTree>
    <p:extLst>
      <p:ext uri="{BB962C8B-B14F-4D97-AF65-F5344CB8AC3E}">
        <p14:creationId xmlns:p14="http://schemas.microsoft.com/office/powerpoint/2010/main" val="26145320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1. Concepts de base</a:t>
            </a:r>
            <a:br>
              <a:rPr lang="fr-BE" dirty="0"/>
            </a:br>
            <a:r>
              <a:rPr lang="fr-BE" sz="3200" dirty="0"/>
              <a:t>6. Fonctionnement d’un SGBD</a:t>
            </a:r>
          </a:p>
        </p:txBody>
      </p:sp>
      <p:sp>
        <p:nvSpPr>
          <p:cNvPr id="3" name="Espace réservé du contenu 2"/>
          <p:cNvSpPr>
            <a:spLocks noGrp="1"/>
          </p:cNvSpPr>
          <p:nvPr>
            <p:ph idx="1"/>
          </p:nvPr>
        </p:nvSpPr>
        <p:spPr/>
        <p:txBody>
          <a:bodyPr/>
          <a:lstStyle/>
          <a:p>
            <a:pPr marL="0" indent="0">
              <a:buNone/>
            </a:pPr>
            <a:r>
              <a:rPr lang="fr-BE" dirty="0"/>
              <a:t>Déroulement d’une </a:t>
            </a:r>
          </a:p>
          <a:p>
            <a:pPr marL="0" indent="0">
              <a:buNone/>
            </a:pPr>
            <a:r>
              <a:rPr lang="fr-BE" dirty="0"/>
              <a:t>recherche lancée </a:t>
            </a:r>
          </a:p>
          <a:p>
            <a:pPr marL="0" indent="0">
              <a:buNone/>
            </a:pPr>
            <a:r>
              <a:rPr lang="fr-BE" dirty="0"/>
              <a:t>par un programme </a:t>
            </a:r>
          </a:p>
          <a:p>
            <a:pPr marL="0" indent="0">
              <a:buNone/>
            </a:pPr>
            <a:r>
              <a:rPr lang="fr-BE" dirty="0"/>
              <a:t>d’application :</a:t>
            </a:r>
          </a:p>
        </p:txBody>
      </p:sp>
      <p:sp>
        <p:nvSpPr>
          <p:cNvPr id="5" name="Espace réservé du pied de page 4"/>
          <p:cNvSpPr>
            <a:spLocks noGrp="1"/>
          </p:cNvSpPr>
          <p:nvPr>
            <p:ph type="ftr" sz="quarter" idx="11"/>
          </p:nvPr>
        </p:nvSpPr>
        <p:spPr/>
        <p:txBody>
          <a:bodyPr/>
          <a:lstStyle/>
          <a:p>
            <a:r>
              <a:rPr lang="fr-BE" dirty="0"/>
              <a:t>SGBD – Chapitre 1 : Concepts de base / 6. Fonctionnement d'un SGBD</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357" y="2169331"/>
            <a:ext cx="4994537" cy="40973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9574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1. Concepts de base</a:t>
            </a:r>
            <a:br>
              <a:rPr lang="fr-BE" dirty="0"/>
            </a:br>
            <a:r>
              <a:rPr lang="fr-BE" sz="3200" dirty="0"/>
              <a:t>1. Base de données</a:t>
            </a:r>
            <a:endParaRPr lang="fr-BE" sz="3600" dirty="0"/>
          </a:p>
        </p:txBody>
      </p:sp>
      <p:sp>
        <p:nvSpPr>
          <p:cNvPr id="3" name="Espace réservé du contenu 2"/>
          <p:cNvSpPr>
            <a:spLocks noGrp="1"/>
          </p:cNvSpPr>
          <p:nvPr>
            <p:ph idx="1"/>
          </p:nvPr>
        </p:nvSpPr>
        <p:spPr/>
        <p:txBody>
          <a:bodyPr anchor="ctr">
            <a:normAutofit/>
          </a:bodyPr>
          <a:lstStyle/>
          <a:p>
            <a:pPr marL="0" indent="0">
              <a:buNone/>
            </a:pPr>
            <a:r>
              <a:rPr lang="fr-BE" dirty="0"/>
              <a:t>Exemple : la gestion d’une bibliothèque.</a:t>
            </a:r>
          </a:p>
          <a:p>
            <a:pPr marL="400050" lvl="1" indent="0">
              <a:buNone/>
            </a:pPr>
            <a:r>
              <a:rPr lang="fr-BE" dirty="0"/>
              <a:t>Gestion des ouvrages, des membres, des bibliothécaires</a:t>
            </a:r>
          </a:p>
          <a:p>
            <a:pPr marL="400050" lvl="1" indent="0">
              <a:buNone/>
            </a:pPr>
            <a:r>
              <a:rPr lang="fr-BE" dirty="0"/>
              <a:t>Des règles de fonctionnement comme :</a:t>
            </a:r>
          </a:p>
          <a:p>
            <a:pPr marL="914400" lvl="1" indent="-514350">
              <a:buFont typeface="+mj-lt"/>
              <a:buAutoNum type="arabicPeriod"/>
            </a:pPr>
            <a:r>
              <a:rPr lang="fr-BE" dirty="0"/>
              <a:t>Un même membre ne peut emprunter plus de 5 ouvrages simultanément</a:t>
            </a:r>
          </a:p>
          <a:p>
            <a:pPr marL="914400" lvl="1" indent="-514350">
              <a:buFont typeface="+mj-lt"/>
              <a:buAutoNum type="arabicPeriod"/>
            </a:pPr>
            <a:r>
              <a:rPr lang="fr-BE" dirty="0"/>
              <a:t>La durée d’un prêt est limitée à 10 jours</a:t>
            </a:r>
          </a:p>
          <a:p>
            <a:pPr marL="914400" lvl="1" indent="-514350">
              <a:buFont typeface="+mj-lt"/>
              <a:buAutoNum type="arabicPeriod"/>
            </a:pPr>
            <a:r>
              <a:rPr lang="fr-BE" dirty="0"/>
              <a:t>Seul le bibliothécaire en chef peut déclarer qu’un ouvrage est perdu</a:t>
            </a:r>
          </a:p>
          <a:p>
            <a:pPr marL="914400" lvl="1" indent="-514350">
              <a:buFont typeface="+mj-lt"/>
              <a:buAutoNum type="arabicPeriod"/>
            </a:pPr>
            <a:r>
              <a:rPr lang="fr-BE" dirty="0"/>
              <a:t>Les ouvrages sont rangés selon certains critères préétablis</a:t>
            </a:r>
          </a:p>
        </p:txBody>
      </p:sp>
      <p:sp>
        <p:nvSpPr>
          <p:cNvPr id="5" name="Espace réservé du pied de page 4"/>
          <p:cNvSpPr>
            <a:spLocks noGrp="1"/>
          </p:cNvSpPr>
          <p:nvPr>
            <p:ph type="ftr" sz="quarter" idx="11"/>
          </p:nvPr>
        </p:nvSpPr>
        <p:spPr/>
        <p:txBody>
          <a:bodyPr/>
          <a:lstStyle/>
          <a:p>
            <a:r>
              <a:rPr lang="fr-BE" dirty="0"/>
              <a:t>SGBD – Chapitre 1 : Concepts de base / 1. Base de données</a:t>
            </a:r>
          </a:p>
        </p:txBody>
      </p:sp>
    </p:spTree>
    <p:extLst>
      <p:ext uri="{BB962C8B-B14F-4D97-AF65-F5344CB8AC3E}">
        <p14:creationId xmlns:p14="http://schemas.microsoft.com/office/powerpoint/2010/main" val="2780220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1. Concepts de base</a:t>
            </a:r>
            <a:br>
              <a:rPr lang="fr-BE" dirty="0"/>
            </a:br>
            <a:r>
              <a:rPr lang="fr-BE" sz="3200" dirty="0"/>
              <a:t>1. Base de données</a:t>
            </a:r>
            <a:endParaRPr lang="fr-BE" sz="3600" dirty="0"/>
          </a:p>
        </p:txBody>
      </p:sp>
      <p:sp>
        <p:nvSpPr>
          <p:cNvPr id="3" name="Espace réservé du contenu 2"/>
          <p:cNvSpPr>
            <a:spLocks noGrp="1"/>
          </p:cNvSpPr>
          <p:nvPr>
            <p:ph idx="1"/>
          </p:nvPr>
        </p:nvSpPr>
        <p:spPr/>
        <p:txBody>
          <a:bodyPr anchor="ctr">
            <a:normAutofit/>
          </a:bodyPr>
          <a:lstStyle/>
          <a:p>
            <a:pPr marL="0" indent="0">
              <a:buNone/>
            </a:pPr>
            <a:r>
              <a:rPr lang="fr-BE" dirty="0"/>
              <a:t>Propriétés d’une base de données :</a:t>
            </a:r>
          </a:p>
          <a:p>
            <a:r>
              <a:rPr lang="fr-BE" dirty="0"/>
              <a:t>Être un ensemble organisé/structuré</a:t>
            </a:r>
          </a:p>
          <a:p>
            <a:r>
              <a:rPr lang="fr-BE" dirty="0"/>
              <a:t>Être un ensemble intégré</a:t>
            </a:r>
          </a:p>
          <a:p>
            <a:r>
              <a:rPr lang="fr-BE" dirty="0"/>
              <a:t>Correspondre fidèlement à la réalité</a:t>
            </a:r>
          </a:p>
          <a:p>
            <a:r>
              <a:rPr lang="fr-BE" dirty="0"/>
              <a:t>Contenir les données opérationnelles sur un sujet donné</a:t>
            </a:r>
          </a:p>
          <a:p>
            <a:r>
              <a:rPr lang="fr-BE" dirty="0"/>
              <a:t>Être multi-utilisateurs</a:t>
            </a:r>
          </a:p>
          <a:p>
            <a:r>
              <a:rPr lang="fr-BE" dirty="0"/>
              <a:t>Être non-redondante ou à redondance contrôlée</a:t>
            </a:r>
          </a:p>
          <a:p>
            <a:pPr marL="0" indent="0">
              <a:buNone/>
            </a:pPr>
            <a:endParaRPr lang="fr-BE" dirty="0"/>
          </a:p>
        </p:txBody>
      </p:sp>
      <p:sp>
        <p:nvSpPr>
          <p:cNvPr id="5" name="Espace réservé du pied de page 4"/>
          <p:cNvSpPr>
            <a:spLocks noGrp="1"/>
          </p:cNvSpPr>
          <p:nvPr>
            <p:ph type="ftr" sz="quarter" idx="11"/>
          </p:nvPr>
        </p:nvSpPr>
        <p:spPr/>
        <p:txBody>
          <a:bodyPr/>
          <a:lstStyle/>
          <a:p>
            <a:r>
              <a:rPr lang="fr-BE" dirty="0"/>
              <a:t>SGBD – Chapitre 1 : Concepts de base / 1. Base de données</a:t>
            </a:r>
          </a:p>
        </p:txBody>
      </p:sp>
    </p:spTree>
    <p:extLst>
      <p:ext uri="{BB962C8B-B14F-4D97-AF65-F5344CB8AC3E}">
        <p14:creationId xmlns:p14="http://schemas.microsoft.com/office/powerpoint/2010/main" val="1004163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1. Concepts de base</a:t>
            </a:r>
            <a:br>
              <a:rPr lang="fr-BE" dirty="0"/>
            </a:br>
            <a:r>
              <a:rPr lang="fr-BE" sz="3200" dirty="0"/>
              <a:t>1. Base de données</a:t>
            </a:r>
            <a:endParaRPr lang="fr-BE" sz="3600" dirty="0"/>
          </a:p>
        </p:txBody>
      </p:sp>
      <p:sp>
        <p:nvSpPr>
          <p:cNvPr id="3" name="Espace réservé du contenu 2"/>
          <p:cNvSpPr>
            <a:spLocks noGrp="1"/>
          </p:cNvSpPr>
          <p:nvPr>
            <p:ph idx="1"/>
          </p:nvPr>
        </p:nvSpPr>
        <p:spPr/>
        <p:txBody>
          <a:bodyPr anchor="ctr">
            <a:normAutofit/>
          </a:bodyPr>
          <a:lstStyle/>
          <a:p>
            <a:pPr marL="0" indent="0">
              <a:buNone/>
            </a:pPr>
            <a:r>
              <a:rPr lang="fr-BE" dirty="0"/>
              <a:t>Propriétés d’une base de données :</a:t>
            </a:r>
          </a:p>
          <a:p>
            <a:r>
              <a:rPr lang="fr-BE" dirty="0"/>
              <a:t>Être un ensemble organisé/structuré</a:t>
            </a:r>
          </a:p>
          <a:p>
            <a:r>
              <a:rPr lang="fr-BE" dirty="0">
                <a:solidFill>
                  <a:schemeClr val="bg1">
                    <a:lumMod val="75000"/>
                  </a:schemeClr>
                </a:solidFill>
              </a:rPr>
              <a:t>Être un ensemble intégré</a:t>
            </a:r>
          </a:p>
          <a:p>
            <a:r>
              <a:rPr lang="fr-BE" dirty="0">
                <a:solidFill>
                  <a:schemeClr val="bg1">
                    <a:lumMod val="75000"/>
                  </a:schemeClr>
                </a:solidFill>
              </a:rPr>
              <a:t>Correspondre fidèlement à la réalité</a:t>
            </a:r>
          </a:p>
          <a:p>
            <a:r>
              <a:rPr lang="fr-BE" dirty="0">
                <a:solidFill>
                  <a:schemeClr val="bg1">
                    <a:lumMod val="75000"/>
                  </a:schemeClr>
                </a:solidFill>
              </a:rPr>
              <a:t>Contenir les données opérationnelles sur un sujet donné</a:t>
            </a:r>
          </a:p>
          <a:p>
            <a:r>
              <a:rPr lang="fr-BE" dirty="0">
                <a:solidFill>
                  <a:schemeClr val="bg1">
                    <a:lumMod val="75000"/>
                  </a:schemeClr>
                </a:solidFill>
              </a:rPr>
              <a:t>Être multi-utilisateurs</a:t>
            </a:r>
          </a:p>
          <a:p>
            <a:r>
              <a:rPr lang="fr-BE" dirty="0">
                <a:solidFill>
                  <a:schemeClr val="bg1">
                    <a:lumMod val="75000"/>
                  </a:schemeClr>
                </a:solidFill>
              </a:rPr>
              <a:t>Être non-redondante ou à redondance contrôlée</a:t>
            </a:r>
          </a:p>
          <a:p>
            <a:pPr marL="0" indent="0">
              <a:buNone/>
            </a:pPr>
            <a:endParaRPr lang="fr-BE" dirty="0"/>
          </a:p>
        </p:txBody>
      </p:sp>
      <p:sp>
        <p:nvSpPr>
          <p:cNvPr id="5" name="Espace réservé du pied de page 4"/>
          <p:cNvSpPr>
            <a:spLocks noGrp="1"/>
          </p:cNvSpPr>
          <p:nvPr>
            <p:ph type="ftr" sz="quarter" idx="11"/>
          </p:nvPr>
        </p:nvSpPr>
        <p:spPr/>
        <p:txBody>
          <a:bodyPr/>
          <a:lstStyle/>
          <a:p>
            <a:r>
              <a:rPr lang="fr-BE" dirty="0"/>
              <a:t>SGBD – Chapitre 1 : Concepts de base / 1. Base de données</a:t>
            </a:r>
          </a:p>
        </p:txBody>
      </p:sp>
      <p:sp>
        <p:nvSpPr>
          <p:cNvPr id="7" name="ZoneTexte 6"/>
          <p:cNvSpPr txBox="1"/>
          <p:nvPr/>
        </p:nvSpPr>
        <p:spPr>
          <a:xfrm>
            <a:off x="1682044" y="3129385"/>
            <a:ext cx="6919200" cy="2308324"/>
          </a:xfrm>
          <a:prstGeom prst="rect">
            <a:avLst/>
          </a:prstGeom>
          <a:solidFill>
            <a:schemeClr val="accent2">
              <a:lumMod val="40000"/>
              <a:lumOff val="60000"/>
            </a:schemeClr>
          </a:solidFill>
          <a:ln>
            <a:solidFill>
              <a:schemeClr val="accent2">
                <a:lumMod val="50000"/>
              </a:schemeClr>
            </a:solidFill>
          </a:ln>
        </p:spPr>
        <p:txBody>
          <a:bodyPr wrap="square" rtlCol="0">
            <a:spAutoFit/>
          </a:bodyPr>
          <a:lstStyle/>
          <a:p>
            <a:r>
              <a:rPr lang="fr-BE" dirty="0"/>
              <a:t>Stocker les données de manière à ce que leur exploitation soit efficace !</a:t>
            </a:r>
          </a:p>
          <a:p>
            <a:endParaRPr lang="fr-BE" dirty="0"/>
          </a:p>
          <a:p>
            <a:r>
              <a:rPr lang="fr-BE" dirty="0"/>
              <a:t>L’organisation doit tenir compte, entre autre, du mode d’accès le plus courant aux données.</a:t>
            </a:r>
          </a:p>
          <a:p>
            <a:endParaRPr lang="fr-BE" dirty="0"/>
          </a:p>
          <a:p>
            <a:r>
              <a:rPr lang="fr-BE" dirty="0"/>
              <a:t>Exemple :</a:t>
            </a:r>
          </a:p>
          <a:p>
            <a:pPr marL="742950" lvl="1" indent="-285750">
              <a:buFont typeface="Arial" panose="020B0604020202020204" pitchFamily="34" charset="0"/>
              <a:buChar char="•"/>
            </a:pPr>
            <a:r>
              <a:rPr lang="fr-BE" dirty="0"/>
              <a:t>Catalogue d’une bibliothèque : lecture principalement</a:t>
            </a:r>
          </a:p>
          <a:p>
            <a:pPr marL="742950" lvl="1" indent="-285750">
              <a:buFont typeface="Arial" panose="020B0604020202020204" pitchFamily="34" charset="0"/>
              <a:buChar char="•"/>
            </a:pPr>
            <a:r>
              <a:rPr lang="fr-BE" dirty="0"/>
              <a:t>Fichier des prêts : lecture et écriture</a:t>
            </a:r>
          </a:p>
        </p:txBody>
      </p:sp>
    </p:spTree>
    <p:extLst>
      <p:ext uri="{BB962C8B-B14F-4D97-AF65-F5344CB8AC3E}">
        <p14:creationId xmlns:p14="http://schemas.microsoft.com/office/powerpoint/2010/main" val="1222335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1. Concepts de base</a:t>
            </a:r>
            <a:br>
              <a:rPr lang="fr-BE" dirty="0"/>
            </a:br>
            <a:r>
              <a:rPr lang="fr-BE" sz="3200" dirty="0"/>
              <a:t>1. Base de données</a:t>
            </a:r>
            <a:endParaRPr lang="fr-BE" sz="3600" dirty="0"/>
          </a:p>
        </p:txBody>
      </p:sp>
      <p:sp>
        <p:nvSpPr>
          <p:cNvPr id="3" name="Espace réservé du contenu 2"/>
          <p:cNvSpPr>
            <a:spLocks noGrp="1"/>
          </p:cNvSpPr>
          <p:nvPr>
            <p:ph idx="1"/>
          </p:nvPr>
        </p:nvSpPr>
        <p:spPr/>
        <p:txBody>
          <a:bodyPr anchor="ctr">
            <a:normAutofit/>
          </a:bodyPr>
          <a:lstStyle/>
          <a:p>
            <a:pPr marL="0" indent="0">
              <a:buNone/>
            </a:pPr>
            <a:r>
              <a:rPr lang="fr-BE" dirty="0"/>
              <a:t>Propriétés d’une base de données :</a:t>
            </a:r>
          </a:p>
          <a:p>
            <a:r>
              <a:rPr lang="fr-BE" dirty="0">
                <a:solidFill>
                  <a:schemeClr val="bg1">
                    <a:lumMod val="75000"/>
                  </a:schemeClr>
                </a:solidFill>
              </a:rPr>
              <a:t>Être un ensemble organisé/structuré</a:t>
            </a:r>
          </a:p>
          <a:p>
            <a:r>
              <a:rPr lang="fr-BE" dirty="0"/>
              <a:t>Être un ensemble intégré</a:t>
            </a:r>
          </a:p>
          <a:p>
            <a:r>
              <a:rPr lang="fr-BE" dirty="0">
                <a:solidFill>
                  <a:schemeClr val="bg1">
                    <a:lumMod val="75000"/>
                  </a:schemeClr>
                </a:solidFill>
              </a:rPr>
              <a:t>Correspondre fidèlement à la réalité</a:t>
            </a:r>
          </a:p>
          <a:p>
            <a:r>
              <a:rPr lang="fr-BE" dirty="0">
                <a:solidFill>
                  <a:schemeClr val="bg1">
                    <a:lumMod val="75000"/>
                  </a:schemeClr>
                </a:solidFill>
              </a:rPr>
              <a:t>Contenir les données opérationnelles sur un sujet donné</a:t>
            </a:r>
          </a:p>
          <a:p>
            <a:r>
              <a:rPr lang="fr-BE" dirty="0">
                <a:solidFill>
                  <a:schemeClr val="bg1">
                    <a:lumMod val="75000"/>
                  </a:schemeClr>
                </a:solidFill>
              </a:rPr>
              <a:t>Être multi-utilisateurs</a:t>
            </a:r>
          </a:p>
          <a:p>
            <a:r>
              <a:rPr lang="fr-BE" dirty="0">
                <a:solidFill>
                  <a:schemeClr val="bg1">
                    <a:lumMod val="75000"/>
                  </a:schemeClr>
                </a:solidFill>
              </a:rPr>
              <a:t>Être non-redondante ou à redondance contrôlée</a:t>
            </a:r>
          </a:p>
          <a:p>
            <a:pPr marL="0" indent="0">
              <a:buNone/>
            </a:pPr>
            <a:endParaRPr lang="fr-BE" dirty="0"/>
          </a:p>
        </p:txBody>
      </p:sp>
      <p:sp>
        <p:nvSpPr>
          <p:cNvPr id="5" name="Espace réservé du pied de page 4"/>
          <p:cNvSpPr>
            <a:spLocks noGrp="1"/>
          </p:cNvSpPr>
          <p:nvPr>
            <p:ph type="ftr" sz="quarter" idx="11"/>
          </p:nvPr>
        </p:nvSpPr>
        <p:spPr/>
        <p:txBody>
          <a:bodyPr/>
          <a:lstStyle/>
          <a:p>
            <a:r>
              <a:rPr lang="fr-BE" dirty="0"/>
              <a:t>SGBD – Chapitre 1 : Concepts de base / 1. Base de données</a:t>
            </a:r>
          </a:p>
        </p:txBody>
      </p:sp>
      <p:sp>
        <p:nvSpPr>
          <p:cNvPr id="7" name="ZoneTexte 6"/>
          <p:cNvSpPr txBox="1"/>
          <p:nvPr/>
        </p:nvSpPr>
        <p:spPr>
          <a:xfrm>
            <a:off x="1682044" y="3555606"/>
            <a:ext cx="6919696" cy="2862322"/>
          </a:xfrm>
          <a:prstGeom prst="rect">
            <a:avLst/>
          </a:prstGeom>
          <a:solidFill>
            <a:schemeClr val="accent2">
              <a:lumMod val="40000"/>
              <a:lumOff val="60000"/>
            </a:schemeClr>
          </a:solidFill>
          <a:ln>
            <a:solidFill>
              <a:schemeClr val="accent2">
                <a:lumMod val="50000"/>
              </a:schemeClr>
            </a:solidFill>
          </a:ln>
        </p:spPr>
        <p:txBody>
          <a:bodyPr wrap="square" rtlCol="0">
            <a:spAutoFit/>
          </a:bodyPr>
          <a:lstStyle/>
          <a:p>
            <a:r>
              <a:rPr lang="fr-BE" dirty="0"/>
              <a:t>Exemple : chaque service de la bibliothèque accède aux mêmes données centralisées.</a:t>
            </a:r>
          </a:p>
          <a:p>
            <a:endParaRPr lang="fr-BE" dirty="0"/>
          </a:p>
          <a:p>
            <a:endParaRPr lang="fr-BE" dirty="0"/>
          </a:p>
          <a:p>
            <a:endParaRPr lang="fr-BE" dirty="0"/>
          </a:p>
          <a:p>
            <a:endParaRPr lang="fr-BE" dirty="0"/>
          </a:p>
          <a:p>
            <a:endParaRPr lang="fr-BE" dirty="0"/>
          </a:p>
          <a:p>
            <a:endParaRPr lang="fr-BE" dirty="0"/>
          </a:p>
          <a:p>
            <a:endParaRPr lang="fr-BE" dirty="0"/>
          </a:p>
          <a:p>
            <a:endParaRPr lang="fr-B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3074" y="4113431"/>
            <a:ext cx="4536925" cy="21730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Connecteur droit 7"/>
          <p:cNvCxnSpPr/>
          <p:nvPr/>
        </p:nvCxnSpPr>
        <p:spPr>
          <a:xfrm>
            <a:off x="5292000" y="4113430"/>
            <a:ext cx="0" cy="2173079"/>
          </a:xfrm>
          <a:prstGeom prst="line">
            <a:avLst/>
          </a:prstGeom>
          <a:ln w="635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63314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Georgia-Garamond">
      <a:majorFont>
        <a:latin typeface="Georgia"/>
        <a:ea typeface=""/>
        <a:cs typeface=""/>
      </a:majorFont>
      <a:minorFont>
        <a:latin typeface="Garamond"/>
        <a:ea typeface=""/>
        <a:cs typeface=""/>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49839</TotalTime>
  <Words>3456</Words>
  <Application>Microsoft Macintosh PowerPoint</Application>
  <PresentationFormat>Affichage à l'écran (4:3)</PresentationFormat>
  <Paragraphs>500</Paragraphs>
  <Slides>50</Slides>
  <Notes>4</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50</vt:i4>
      </vt:variant>
    </vt:vector>
  </HeadingPairs>
  <TitlesOfParts>
    <vt:vector size="58" baseType="lpstr">
      <vt:lpstr>Arial</vt:lpstr>
      <vt:lpstr>Calibri</vt:lpstr>
      <vt:lpstr>Garamond</vt:lpstr>
      <vt:lpstr>Georgia</vt:lpstr>
      <vt:lpstr>Verdana</vt:lpstr>
      <vt:lpstr>Wingdings</vt:lpstr>
      <vt:lpstr>Wingdings 2</vt:lpstr>
      <vt:lpstr>Austin</vt:lpstr>
      <vt:lpstr>Systèmes de Gestion de Bases de Données</vt:lpstr>
      <vt:lpstr>Aperçu du contenu du cours</vt:lpstr>
      <vt:lpstr>Chapitre 1.  Concepts de Base</vt:lpstr>
      <vt:lpstr>Chapitre 1. Concepts de base</vt:lpstr>
      <vt:lpstr>Chapitre 1. Concepts de base 1. Base de données</vt:lpstr>
      <vt:lpstr>Chapitre 1. Concepts de base 1. Base de données</vt:lpstr>
      <vt:lpstr>Chapitre 1. Concepts de base 1. Base de données</vt:lpstr>
      <vt:lpstr>Chapitre 1. Concepts de base 1. Base de données</vt:lpstr>
      <vt:lpstr>Chapitre 1. Concepts de base 1. Base de données</vt:lpstr>
      <vt:lpstr>Chapitre 1. Concepts de base 1. Base de données</vt:lpstr>
      <vt:lpstr>Chapitre 1. Concepts de base 1. Base de données</vt:lpstr>
      <vt:lpstr>Chapitre 1. Concepts de base 1. Base de données</vt:lpstr>
      <vt:lpstr>Chapitre 1. Concepts de base 1. Base de données</vt:lpstr>
      <vt:lpstr>Chapitre 1. Concepts de base</vt:lpstr>
      <vt:lpstr>Chapitre 1. Concepts de base 2. Système de gestion de BD</vt:lpstr>
      <vt:lpstr>Chapitre 1. Concepts de base 2. Système de gestion de BD</vt:lpstr>
      <vt:lpstr>Chapitre 1. Concepts de base 2. Système de gestion de BD</vt:lpstr>
      <vt:lpstr>Chapitre 1. Concepts de base 2. Système de gestion de BD</vt:lpstr>
      <vt:lpstr>Chapitre 1. Concepts de base 2. Système de gestion de BD</vt:lpstr>
      <vt:lpstr>Chapitre 1. Concepts de base 2. Système de gestion de BD</vt:lpstr>
      <vt:lpstr>Chapitre 1. Concepts de base 2. Système de gestion de BD</vt:lpstr>
      <vt:lpstr>Chapitre 1. Concepts de base 2. Système de gestion de BD</vt:lpstr>
      <vt:lpstr>Chapitre 1. Concepts de base 2. Système de gestion de BD</vt:lpstr>
      <vt:lpstr>Chapitre 1. Concepts de base 2. Système de gestion de BD</vt:lpstr>
      <vt:lpstr>Chapitre 1. Concepts de base 2. Système de gestion de BD</vt:lpstr>
      <vt:lpstr>Chapitre 1. Concepts de base 2. Système de gestion de BD</vt:lpstr>
      <vt:lpstr>Chapitre 1. Concepts de base 2. Système de gestion de BD</vt:lpstr>
      <vt:lpstr>Chapitre 1. Concepts de base 2. Système de gestion de BD</vt:lpstr>
      <vt:lpstr>Chapitre 1. Concepts de base</vt:lpstr>
      <vt:lpstr>Chapitre 1. Concepts de base 3. Indépendance données - programmes</vt:lpstr>
      <vt:lpstr>Chapitre 1. Concepts de base 3. Indépendance données - programmes</vt:lpstr>
      <vt:lpstr>Chapitre 1. Concepts de base 3. Indépendance données - programmes</vt:lpstr>
      <vt:lpstr>Chapitre 1. Concepts de base 3. Indépendance données - programmes</vt:lpstr>
      <vt:lpstr>Chapitre 1. Concepts de base 3. Indépendance données - programmes</vt:lpstr>
      <vt:lpstr>Chapitre 1. Concepts de base 3. Indépendance données - programmes</vt:lpstr>
      <vt:lpstr>Chapitre 1. Concepts de base 3. Indépendance données - programmes</vt:lpstr>
      <vt:lpstr>Chapitre 1. Concepts de base 3. Indépendance données - programmes</vt:lpstr>
      <vt:lpstr>Chapitre 1. Concepts de base 3. Indépendance données - programmes</vt:lpstr>
      <vt:lpstr>Chapitre 1. Concepts de base 3. Indépendance données - programmes</vt:lpstr>
      <vt:lpstr>Chapitre 1. Concepts de base 3. Indépendance données - programmes</vt:lpstr>
      <vt:lpstr>Chapitre 1. Concepts de base 3. Indépendance données - programmes</vt:lpstr>
      <vt:lpstr>Chapitre 1. Concepts de base 3. Indépendance données - programmes</vt:lpstr>
      <vt:lpstr>Chapitre 1. Concepts de base 3. Indépendance données - programmes</vt:lpstr>
      <vt:lpstr>Chapitre 1. Concepts de base</vt:lpstr>
      <vt:lpstr>Chapitre 1. Concepts de base 4. Architecture d’un SGBD</vt:lpstr>
      <vt:lpstr>Chapitre 1. Concepts de base</vt:lpstr>
      <vt:lpstr>Chapitre 1. Concepts de base 5. Avantages des bases de données</vt:lpstr>
      <vt:lpstr>Chapitre 1. Concepts de base</vt:lpstr>
      <vt:lpstr>Chapitre 1. Concepts de base 6. Fonctionnement d’un SGBD</vt:lpstr>
      <vt:lpstr>Chapitre 1. Concepts de base 6. Fonctionnement d’un SGBD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Systèmes de Gestion de Bases de Données</dc:title>
  <dc:creator>Vandenhove</dc:creator>
  <cp:lastModifiedBy>SCHREURS DANIEL</cp:lastModifiedBy>
  <cp:revision>107</cp:revision>
  <dcterms:created xsi:type="dcterms:W3CDTF">2016-02-04T16:20:07Z</dcterms:created>
  <dcterms:modified xsi:type="dcterms:W3CDTF">2021-08-25T20:51:31Z</dcterms:modified>
</cp:coreProperties>
</file>