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96"/>
  </p:notesMasterIdLst>
  <p:handoutMasterIdLst>
    <p:handoutMasterId r:id="rId97"/>
  </p:handoutMasterIdLst>
  <p:sldIdLst>
    <p:sldId id="256" r:id="rId2"/>
    <p:sldId id="257" r:id="rId3"/>
    <p:sldId id="258" r:id="rId4"/>
    <p:sldId id="259" r:id="rId5"/>
    <p:sldId id="260" r:id="rId6"/>
    <p:sldId id="279" r:id="rId7"/>
    <p:sldId id="280" r:id="rId8"/>
    <p:sldId id="281" r:id="rId9"/>
    <p:sldId id="282" r:id="rId10"/>
    <p:sldId id="283" r:id="rId11"/>
    <p:sldId id="284" r:id="rId12"/>
    <p:sldId id="285" r:id="rId13"/>
    <p:sldId id="287" r:id="rId14"/>
    <p:sldId id="286" r:id="rId15"/>
    <p:sldId id="343" r:id="rId16"/>
    <p:sldId id="261" r:id="rId17"/>
    <p:sldId id="262" r:id="rId18"/>
    <p:sldId id="288" r:id="rId19"/>
    <p:sldId id="289" r:id="rId20"/>
    <p:sldId id="290" r:id="rId21"/>
    <p:sldId id="291" r:id="rId22"/>
    <p:sldId id="292" r:id="rId23"/>
    <p:sldId id="293" r:id="rId24"/>
    <p:sldId id="294" r:id="rId25"/>
    <p:sldId id="296" r:id="rId26"/>
    <p:sldId id="297" r:id="rId27"/>
    <p:sldId id="263" r:id="rId28"/>
    <p:sldId id="264" r:id="rId29"/>
    <p:sldId id="298" r:id="rId30"/>
    <p:sldId id="324" r:id="rId31"/>
    <p:sldId id="265" r:id="rId32"/>
    <p:sldId id="266" r:id="rId33"/>
    <p:sldId id="267" r:id="rId34"/>
    <p:sldId id="268" r:id="rId35"/>
    <p:sldId id="299" r:id="rId36"/>
    <p:sldId id="269" r:id="rId37"/>
    <p:sldId id="270" r:id="rId38"/>
    <p:sldId id="271" r:id="rId39"/>
    <p:sldId id="272" r:id="rId40"/>
    <p:sldId id="325" r:id="rId41"/>
    <p:sldId id="326" r:id="rId42"/>
    <p:sldId id="273" r:id="rId43"/>
    <p:sldId id="274" r:id="rId44"/>
    <p:sldId id="275" r:id="rId45"/>
    <p:sldId id="276" r:id="rId46"/>
    <p:sldId id="302" r:id="rId47"/>
    <p:sldId id="303" r:id="rId48"/>
    <p:sldId id="304" r:id="rId49"/>
    <p:sldId id="305" r:id="rId50"/>
    <p:sldId id="306" r:id="rId51"/>
    <p:sldId id="307" r:id="rId52"/>
    <p:sldId id="308" r:id="rId53"/>
    <p:sldId id="310" r:id="rId54"/>
    <p:sldId id="327" r:id="rId55"/>
    <p:sldId id="311" r:id="rId56"/>
    <p:sldId id="328" r:id="rId57"/>
    <p:sldId id="317" r:id="rId58"/>
    <p:sldId id="314" r:id="rId59"/>
    <p:sldId id="329" r:id="rId60"/>
    <p:sldId id="300" r:id="rId61"/>
    <p:sldId id="301" r:id="rId62"/>
    <p:sldId id="318" r:id="rId63"/>
    <p:sldId id="330" r:id="rId64"/>
    <p:sldId id="319" r:id="rId65"/>
    <p:sldId id="331" r:id="rId66"/>
    <p:sldId id="277" r:id="rId67"/>
    <p:sldId id="278" r:id="rId68"/>
    <p:sldId id="315" r:id="rId69"/>
    <p:sldId id="316" r:id="rId70"/>
    <p:sldId id="332" r:id="rId71"/>
    <p:sldId id="333" r:id="rId72"/>
    <p:sldId id="320" r:id="rId73"/>
    <p:sldId id="344" r:id="rId74"/>
    <p:sldId id="321" r:id="rId75"/>
    <p:sldId id="345" r:id="rId76"/>
    <p:sldId id="346" r:id="rId77"/>
    <p:sldId id="322" r:id="rId78"/>
    <p:sldId id="347" r:id="rId79"/>
    <p:sldId id="323" r:id="rId80"/>
    <p:sldId id="337" r:id="rId81"/>
    <p:sldId id="336" r:id="rId82"/>
    <p:sldId id="348" r:id="rId83"/>
    <p:sldId id="338" r:id="rId84"/>
    <p:sldId id="353" r:id="rId85"/>
    <p:sldId id="339" r:id="rId86"/>
    <p:sldId id="349" r:id="rId87"/>
    <p:sldId id="350" r:id="rId88"/>
    <p:sldId id="351" r:id="rId89"/>
    <p:sldId id="342" r:id="rId90"/>
    <p:sldId id="352" r:id="rId91"/>
    <p:sldId id="354" r:id="rId92"/>
    <p:sldId id="355" r:id="rId93"/>
    <p:sldId id="334" r:id="rId94"/>
    <p:sldId id="335" r:id="rId9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7CCE"/>
    <a:srgbClr val="67ABF5"/>
    <a:srgbClr val="00CC66"/>
    <a:srgbClr val="61FFB0"/>
    <a:srgbClr val="00FE7F"/>
    <a:srgbClr val="01FF80"/>
    <a:srgbClr val="09FF84"/>
    <a:srgbClr val="CDFFE6"/>
    <a:srgbClr val="9B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2"/>
    <p:restoredTop sz="85054" autoAdjust="0"/>
  </p:normalViewPr>
  <p:slideViewPr>
    <p:cSldViewPr snapToGrid="0">
      <p:cViewPr>
        <p:scale>
          <a:sx n="149" d="100"/>
          <a:sy n="149" d="100"/>
        </p:scale>
        <p:origin x="1872" y="-352"/>
      </p:cViewPr>
      <p:guideLst>
        <p:guide orient="horz" pos="2160"/>
        <p:guide pos="2880"/>
      </p:guideLst>
    </p:cSldViewPr>
  </p:slideViewPr>
  <p:notesTextViewPr>
    <p:cViewPr>
      <p:scale>
        <a:sx n="1" d="1"/>
        <a:sy n="1" d="1"/>
      </p:scale>
      <p:origin x="0" y="0"/>
    </p:cViewPr>
  </p:notesTextViewPr>
  <p:notesViewPr>
    <p:cSldViewPr snapToGrid="0">
      <p:cViewPr varScale="1">
        <p:scale>
          <a:sx n="76" d="100"/>
          <a:sy n="76" d="100"/>
        </p:scale>
        <p:origin x="-11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B68056-8E3B-4384-B702-DD5B16F6E582}" type="datetimeFigureOut">
              <a:rPr lang="fr-BE" smtClean="0"/>
              <a:t>13/09/21</a:t>
            </a:fld>
            <a:endParaRPr lang="fr-BE"/>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B532A1-C308-4B5E-B738-4A20C81AE96D}" type="slidenum">
              <a:rPr lang="fr-BE" smtClean="0"/>
              <a:t>‹N°›</a:t>
            </a:fld>
            <a:endParaRPr lang="fr-BE"/>
          </a:p>
        </p:txBody>
      </p:sp>
    </p:spTree>
    <p:extLst>
      <p:ext uri="{BB962C8B-B14F-4D97-AF65-F5344CB8AC3E}">
        <p14:creationId xmlns:p14="http://schemas.microsoft.com/office/powerpoint/2010/main" val="3621251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673A2-232E-4770-8B7D-AF533C30BC35}" type="datetimeFigureOut">
              <a:rPr lang="fr-BE" smtClean="0"/>
              <a:t>13/09/21</a:t>
            </a:fld>
            <a:endParaRPr lang="fr-BE"/>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8015F8-55F0-4779-8F5B-58CFCCF2A85B}" type="slidenum">
              <a:rPr lang="fr-BE" smtClean="0"/>
              <a:t>‹N°›</a:t>
            </a:fld>
            <a:endParaRPr lang="fr-BE"/>
          </a:p>
        </p:txBody>
      </p:sp>
    </p:spTree>
    <p:extLst>
      <p:ext uri="{BB962C8B-B14F-4D97-AF65-F5344CB8AC3E}">
        <p14:creationId xmlns:p14="http://schemas.microsoft.com/office/powerpoint/2010/main" val="384591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Améliorer exemples/exercices</a:t>
            </a:r>
            <a:r>
              <a:rPr lang="fr-BE" baseline="0" dirty="0"/>
              <a:t> pour les jointures en fin de chapitre</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a:t>
            </a:fld>
            <a:endParaRPr lang="fr-BE"/>
          </a:p>
        </p:txBody>
      </p:sp>
    </p:spTree>
    <p:extLst>
      <p:ext uri="{BB962C8B-B14F-4D97-AF65-F5344CB8AC3E}">
        <p14:creationId xmlns:p14="http://schemas.microsoft.com/office/powerpoint/2010/main" val="1060433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Domaine VILLE_BELGIQUE et domaine PROVINCE_BELGIQUE tous deux des chaines de caractères sont-ils compatibles ?     NON</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25</a:t>
            </a:fld>
            <a:endParaRPr lang="fr-BE"/>
          </a:p>
        </p:txBody>
      </p:sp>
    </p:spTree>
    <p:extLst>
      <p:ext uri="{BB962C8B-B14F-4D97-AF65-F5344CB8AC3E}">
        <p14:creationId xmlns:p14="http://schemas.microsoft.com/office/powerpoint/2010/main" val="1764875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Attention : NULL ne veut pas dire "" ou 0 : NULL signifie absence de valeur !!!</a:t>
            </a:r>
          </a:p>
          <a:p>
            <a:endParaRPr lang="fr-BE" dirty="0"/>
          </a:p>
          <a:p>
            <a:r>
              <a:rPr lang="fr-BE" dirty="0"/>
              <a:t>Quand on demande les propriétés d'une clé primaire, on oublie très souvent la </a:t>
            </a:r>
            <a:r>
              <a:rPr lang="fr-BE" dirty="0" err="1"/>
              <a:t>minimalité</a:t>
            </a:r>
            <a:r>
              <a:rPr lang="fr-BE" dirty="0"/>
              <a:t> alors que c'est aussi important que "unique et non </a:t>
            </a:r>
            <a:r>
              <a:rPr lang="fr-BE" dirty="0" err="1"/>
              <a:t>null</a:t>
            </a:r>
            <a:r>
              <a:rPr lang="fr-BE" dirty="0"/>
              <a:t>" !!!</a:t>
            </a:r>
          </a:p>
          <a:p>
            <a:endParaRPr lang="fr-BE" dirty="0"/>
          </a:p>
          <a:p>
            <a:r>
              <a:rPr lang="fr-BE" dirty="0"/>
              <a:t>Exemple : identifiant d'un étudiant : numéro de matricule + Nom</a:t>
            </a:r>
          </a:p>
          <a:p>
            <a:r>
              <a:rPr lang="fr-BE" dirty="0"/>
              <a:t>Incorrect : on n'a pas la </a:t>
            </a:r>
            <a:r>
              <a:rPr lang="fr-BE" dirty="0" err="1"/>
              <a:t>minimalité</a:t>
            </a:r>
            <a:r>
              <a:rPr lang="fr-BE" dirty="0"/>
              <a:t> : le numéro de matricule suffit</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29</a:t>
            </a:fld>
            <a:endParaRPr lang="fr-BE"/>
          </a:p>
        </p:txBody>
      </p:sp>
    </p:spTree>
    <p:extLst>
      <p:ext uri="{BB962C8B-B14F-4D97-AF65-F5344CB8AC3E}">
        <p14:creationId xmlns:p14="http://schemas.microsoft.com/office/powerpoint/2010/main" val="1131487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30</a:t>
            </a:fld>
            <a:endParaRPr lang="fr-BE"/>
          </a:p>
        </p:txBody>
      </p:sp>
    </p:spTree>
    <p:extLst>
      <p:ext uri="{BB962C8B-B14F-4D97-AF65-F5344CB8AC3E}">
        <p14:creationId xmlns:p14="http://schemas.microsoft.com/office/powerpoint/2010/main" val="1131487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Exemple : Il ne sera pas possible de mettre dans un</a:t>
            </a:r>
            <a:r>
              <a:rPr lang="fr-BE" baseline="0" dirty="0"/>
              <a:t> champ de type date une valeur qui ne correspond pas à une date correcte, en ce compris le traitement des années bissextiles.</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35</a:t>
            </a:fld>
            <a:endParaRPr lang="fr-BE"/>
          </a:p>
        </p:txBody>
      </p:sp>
    </p:spTree>
    <p:extLst>
      <p:ext uri="{BB962C8B-B14F-4D97-AF65-F5344CB8AC3E}">
        <p14:creationId xmlns:p14="http://schemas.microsoft.com/office/powerpoint/2010/main" val="3621036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Ici : R1 est la relation qui contient la clé étrangère</a:t>
            </a:r>
          </a:p>
          <a:p>
            <a:r>
              <a:rPr lang="fr-BE" dirty="0"/>
              <a:t>R2 est la relation qui contient la clé primaire …</a:t>
            </a:r>
          </a:p>
          <a:p>
            <a:endParaRPr lang="fr-BE" dirty="0"/>
          </a:p>
          <a:p>
            <a:r>
              <a:rPr lang="fr-BE" dirty="0"/>
              <a:t>Clé référencée : clé primaire</a:t>
            </a:r>
          </a:p>
          <a:p>
            <a:r>
              <a:rPr lang="fr-BE" dirty="0"/>
              <a:t>Clé </a:t>
            </a:r>
            <a:r>
              <a:rPr lang="fr-BE" dirty="0" err="1"/>
              <a:t>référençante</a:t>
            </a:r>
            <a:r>
              <a:rPr lang="fr-BE" baseline="0" dirty="0"/>
              <a:t> : clé étrangère</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39</a:t>
            </a:fld>
            <a:endParaRPr lang="fr-BE"/>
          </a:p>
        </p:txBody>
      </p:sp>
    </p:spTree>
    <p:extLst>
      <p:ext uri="{BB962C8B-B14F-4D97-AF65-F5344CB8AC3E}">
        <p14:creationId xmlns:p14="http://schemas.microsoft.com/office/powerpoint/2010/main" val="674445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Commencer par les clés primaires : on souligne la clé primaire</a:t>
            </a:r>
          </a:p>
          <a:p>
            <a:r>
              <a:rPr lang="fr-BE" dirty="0"/>
              <a:t>Ensuite, clés étrangères</a:t>
            </a:r>
            <a:r>
              <a:rPr lang="fr-BE" baseline="0" dirty="0"/>
              <a:t> (insister pas clés secondaires) : on met un '#' devant le champ clé étrangère et on fait aboutir le lien en face des champs concernés, ne pas oublier les cardinalités !!!</a:t>
            </a:r>
          </a:p>
          <a:p>
            <a:r>
              <a:rPr lang="fr-BE" baseline="0" dirty="0"/>
              <a:t>Faire remarquer la référence croisée entre employés et départements</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40</a:t>
            </a:fld>
            <a:endParaRPr lang="fr-BE"/>
          </a:p>
        </p:txBody>
      </p:sp>
    </p:spTree>
    <p:extLst>
      <p:ext uri="{BB962C8B-B14F-4D97-AF65-F5344CB8AC3E}">
        <p14:creationId xmlns:p14="http://schemas.microsoft.com/office/powerpoint/2010/main" val="674445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Dans chambre, clé primaire composite =&gt; quand reprise comme clé étrangère dans </a:t>
            </a:r>
            <a:r>
              <a:rPr lang="fr-BE" dirty="0" err="1"/>
              <a:t>PatientsChambres</a:t>
            </a:r>
            <a:r>
              <a:rPr lang="fr-BE" dirty="0"/>
              <a:t> =&gt; les 2 champs doivent y apparaître et comme,</a:t>
            </a:r>
            <a:r>
              <a:rPr lang="fr-BE" baseline="0" dirty="0"/>
              <a:t> en plus, cette clé étrangère fait partie de la clé primaire, les 2 champs sont à nouveau concernés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41</a:t>
            </a:fld>
            <a:endParaRPr lang="fr-BE"/>
          </a:p>
        </p:txBody>
      </p:sp>
    </p:spTree>
    <p:extLst>
      <p:ext uri="{BB962C8B-B14F-4D97-AF65-F5344CB8AC3E}">
        <p14:creationId xmlns:p14="http://schemas.microsoft.com/office/powerpoint/2010/main" val="674445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Donc en Oracle, pas</a:t>
            </a:r>
            <a:r>
              <a:rPr lang="fr-BE" baseline="0" dirty="0"/>
              <a:t> d'objet domaine, mais on pourra définir des contraintes de domaine pour limiter les valeurs permises dans les différents champs des tables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43</a:t>
            </a:fld>
            <a:endParaRPr lang="fr-BE"/>
          </a:p>
        </p:txBody>
      </p:sp>
    </p:spTree>
    <p:extLst>
      <p:ext uri="{BB962C8B-B14F-4D97-AF65-F5344CB8AC3E}">
        <p14:creationId xmlns:p14="http://schemas.microsoft.com/office/powerpoint/2010/main" val="13145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45</a:t>
            </a:fld>
            <a:endParaRPr lang="fr-BE"/>
          </a:p>
        </p:txBody>
      </p:sp>
    </p:spTree>
    <p:extLst>
      <p:ext uri="{BB962C8B-B14F-4D97-AF65-F5344CB8AC3E}">
        <p14:creationId xmlns:p14="http://schemas.microsoft.com/office/powerpoint/2010/main" val="2204288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Universel : l'algèbre relationnelle est aux SGBD ce que le pseudo code est aux langages de programmation !</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49</a:t>
            </a:fld>
            <a:endParaRPr lang="fr-BE"/>
          </a:p>
        </p:txBody>
      </p:sp>
    </p:spTree>
    <p:extLst>
      <p:ext uri="{BB962C8B-B14F-4D97-AF65-F5344CB8AC3E}">
        <p14:creationId xmlns:p14="http://schemas.microsoft.com/office/powerpoint/2010/main" val="1993263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Dessiner</a:t>
            </a:r>
            <a:r>
              <a:rPr lang="fr-BE" baseline="0" dirty="0"/>
              <a:t> 2 ensembles : les personnes qui ont un GSM, les personnes qui ont un téléphone fixe..</a:t>
            </a:r>
          </a:p>
          <a:p>
            <a:r>
              <a:rPr lang="fr-BE" baseline="0" dirty="0"/>
              <a:t>Déterminer ce que l'on a dans chacune des parties du schéma : intersection, union, différence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a:t>
            </a:fld>
            <a:endParaRPr lang="fr-BE"/>
          </a:p>
        </p:txBody>
      </p:sp>
    </p:spTree>
    <p:extLst>
      <p:ext uri="{BB962C8B-B14F-4D97-AF65-F5344CB8AC3E}">
        <p14:creationId xmlns:p14="http://schemas.microsoft.com/office/powerpoint/2010/main" val="13500480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L'intersection</a:t>
            </a:r>
            <a:r>
              <a:rPr lang="fr-BE" baseline="0" dirty="0"/>
              <a:t> est aussi considérée comme un opérateur additionnel : il peut être calculé au départ de la différence : </a:t>
            </a:r>
          </a:p>
          <a:p>
            <a:endParaRPr lang="fr-BE" baseline="0" dirty="0"/>
          </a:p>
          <a:p>
            <a:r>
              <a:rPr lang="fr-BE" baseline="0" dirty="0"/>
              <a:t>A inter B = A – (A – B)</a:t>
            </a:r>
          </a:p>
          <a:p>
            <a:endParaRPr lang="fr-BE" baseline="0" dirty="0"/>
          </a:p>
          <a:p>
            <a:r>
              <a:rPr lang="fr-BE" baseline="0" dirty="0"/>
              <a:t>MAIS   A inter B != A – (B – A)</a:t>
            </a:r>
          </a:p>
          <a:p>
            <a:endParaRPr lang="fr-BE" baseline="0" dirty="0"/>
          </a:p>
          <a:p>
            <a:r>
              <a:rPr lang="fr-BE" baseline="0" dirty="0"/>
              <a:t>Quand l'intersection n'est pas implémentée dans un SGBD, on peut s'en sortir avec la différence !</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51</a:t>
            </a:fld>
            <a:endParaRPr lang="fr-BE"/>
          </a:p>
        </p:txBody>
      </p:sp>
    </p:spTree>
    <p:extLst>
      <p:ext uri="{BB962C8B-B14F-4D97-AF65-F5344CB8AC3E}">
        <p14:creationId xmlns:p14="http://schemas.microsoft.com/office/powerpoint/2010/main" val="1248909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b="1" dirty="0">
                <a:solidFill>
                  <a:srgbClr val="FF0000"/>
                </a:solidFill>
              </a:rPr>
              <a:t>PAS DE DOUBLONS !!!</a:t>
            </a:r>
          </a:p>
          <a:p>
            <a:r>
              <a:rPr lang="fr-BE" dirty="0"/>
              <a:t>Attention, ce n'est</a:t>
            </a:r>
            <a:r>
              <a:rPr lang="fr-BE" baseline="0" dirty="0"/>
              <a:t> pas le cas dans Oracle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54</a:t>
            </a:fld>
            <a:endParaRPr lang="fr-BE"/>
          </a:p>
        </p:txBody>
      </p:sp>
    </p:spTree>
    <p:extLst>
      <p:ext uri="{BB962C8B-B14F-4D97-AF65-F5344CB8AC3E}">
        <p14:creationId xmlns:p14="http://schemas.microsoft.com/office/powerpoint/2010/main" val="3814631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B\C = B</a:t>
            </a:r>
            <a:r>
              <a:rPr lang="fr-BE" baseline="0" dirty="0"/>
              <a:t> puisqu'aucune donnée commune entre B et C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56</a:t>
            </a:fld>
            <a:endParaRPr lang="fr-BE"/>
          </a:p>
        </p:txBody>
      </p:sp>
    </p:spTree>
    <p:extLst>
      <p:ext uri="{BB962C8B-B14F-4D97-AF65-F5344CB8AC3E}">
        <p14:creationId xmlns:p14="http://schemas.microsoft.com/office/powerpoint/2010/main" val="113129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  ATTENTION    !!!!!!!!!!     </a:t>
            </a:r>
          </a:p>
          <a:p>
            <a:r>
              <a:rPr lang="fr-BE" dirty="0"/>
              <a:t>Si une relation avec 0 tuple et une avec x tuples, le</a:t>
            </a:r>
            <a:r>
              <a:rPr lang="fr-BE" baseline="0" dirty="0"/>
              <a:t> produit cartésien comportera 0 tuple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58</a:t>
            </a:fld>
            <a:endParaRPr lang="fr-BE"/>
          </a:p>
        </p:txBody>
      </p:sp>
    </p:spTree>
    <p:extLst>
      <p:ext uri="{BB962C8B-B14F-4D97-AF65-F5344CB8AC3E}">
        <p14:creationId xmlns:p14="http://schemas.microsoft.com/office/powerpoint/2010/main" val="1275707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Si une relation avec 0 tuple et une avec x tuples, le</a:t>
            </a:r>
            <a:r>
              <a:rPr lang="fr-BE" baseline="0" dirty="0"/>
              <a:t> produit cartésien comportera 0 tuple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59</a:t>
            </a:fld>
            <a:endParaRPr lang="fr-BE"/>
          </a:p>
        </p:txBody>
      </p:sp>
    </p:spTree>
    <p:extLst>
      <p:ext uri="{BB962C8B-B14F-4D97-AF65-F5344CB8AC3E}">
        <p14:creationId xmlns:p14="http://schemas.microsoft.com/office/powerpoint/2010/main" val="1275707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Exemple : relation NumAuteur, nom, </a:t>
            </a:r>
            <a:r>
              <a:rPr lang="fr-BE" dirty="0" err="1"/>
              <a:t>prenom</a:t>
            </a:r>
            <a:r>
              <a:rPr lang="fr-BE" dirty="0"/>
              <a:t>, nationalité</a:t>
            </a:r>
          </a:p>
          <a:p>
            <a:r>
              <a:rPr lang="fr-BE" dirty="0"/>
              <a:t>X = PROJECTION (R / Nationalité)</a:t>
            </a:r>
          </a:p>
          <a:p>
            <a:endParaRPr lang="fr-BE" dirty="0"/>
          </a:p>
          <a:p>
            <a:pPr marL="171450" indent="-171450">
              <a:buFont typeface="Symbol" pitchFamily="18" charset="2"/>
              <a:buChar char="Þ"/>
            </a:pPr>
            <a:r>
              <a:rPr lang="fr-BE" dirty="0"/>
              <a:t>On obtiendra toutes les nationalités différentes qui existent dans la relation</a:t>
            </a:r>
          </a:p>
          <a:p>
            <a:pPr marL="171450" indent="-171450">
              <a:buFont typeface="Symbol" pitchFamily="18" charset="2"/>
              <a:buChar char="Þ"/>
            </a:pPr>
            <a:endParaRPr lang="fr-BE" dirty="0"/>
          </a:p>
          <a:p>
            <a:pPr marL="171450" indent="-171450">
              <a:buFont typeface="Symbol" pitchFamily="18" charset="2"/>
              <a:buChar char="Þ"/>
            </a:pPr>
            <a:r>
              <a:rPr lang="fr-BE" dirty="0"/>
              <a:t>En algèbre relationnelle, les doublons sont supprimés,</a:t>
            </a:r>
            <a:r>
              <a:rPr lang="fr-BE" baseline="0" dirty="0"/>
              <a:t> CE QUI N'EST PAS LE CAS EN SQL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62</a:t>
            </a:fld>
            <a:endParaRPr lang="fr-BE"/>
          </a:p>
        </p:txBody>
      </p:sp>
    </p:spTree>
    <p:extLst>
      <p:ext uri="{BB962C8B-B14F-4D97-AF65-F5344CB8AC3E}">
        <p14:creationId xmlns:p14="http://schemas.microsoft.com/office/powerpoint/2010/main" val="1499647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Exemple : relation NumAuteur, nom, </a:t>
            </a:r>
            <a:r>
              <a:rPr lang="fr-BE" dirty="0" err="1"/>
              <a:t>prenom</a:t>
            </a:r>
            <a:r>
              <a:rPr lang="fr-BE" dirty="0"/>
              <a:t>, nationalité</a:t>
            </a:r>
          </a:p>
          <a:p>
            <a:r>
              <a:rPr lang="fr-BE" dirty="0"/>
              <a:t>X = PROJECTION (R / Nationalité)</a:t>
            </a:r>
          </a:p>
          <a:p>
            <a:endParaRPr lang="fr-BE" dirty="0"/>
          </a:p>
          <a:p>
            <a:pPr marL="171450" indent="-171450">
              <a:buFont typeface="Symbol" pitchFamily="18" charset="2"/>
              <a:buChar char="Þ"/>
            </a:pPr>
            <a:r>
              <a:rPr lang="fr-BE" dirty="0"/>
              <a:t>On obtiendra toutes les nationalités différentes qui existent dans la relation</a:t>
            </a:r>
          </a:p>
          <a:p>
            <a:pPr marL="171450" indent="-171450">
              <a:buFont typeface="Symbol" pitchFamily="18" charset="2"/>
              <a:buChar char="Þ"/>
            </a:pPr>
            <a:endParaRPr lang="fr-BE" dirty="0"/>
          </a:p>
          <a:p>
            <a:pPr marL="171450" indent="-171450">
              <a:buFont typeface="Symbol" pitchFamily="18" charset="2"/>
              <a:buChar char="Þ"/>
            </a:pPr>
            <a:r>
              <a:rPr lang="fr-BE" dirty="0"/>
              <a:t>En algèbre relationnelle, les doublons sont supprimés,</a:t>
            </a:r>
            <a:r>
              <a:rPr lang="fr-BE" baseline="0" dirty="0"/>
              <a:t> CE QUI N'EST PAS LE CAS EN SQL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63</a:t>
            </a:fld>
            <a:endParaRPr lang="fr-BE"/>
          </a:p>
        </p:txBody>
      </p:sp>
    </p:spTree>
    <p:extLst>
      <p:ext uri="{BB962C8B-B14F-4D97-AF65-F5344CB8AC3E}">
        <p14:creationId xmlns:p14="http://schemas.microsoft.com/office/powerpoint/2010/main" val="14996472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Symbol"/>
              <a:buChar char="Þ"/>
            </a:pPr>
            <a:r>
              <a:rPr lang="fr-BE" dirty="0"/>
              <a:t>Quelles sont les colonnes de l'ensemble/relation X ? Toutes les colonnes de Auteurs et </a:t>
            </a:r>
            <a:r>
              <a:rPr lang="fr-BE" dirty="0" err="1"/>
              <a:t>A_Ecrit</a:t>
            </a:r>
            <a:r>
              <a:rPr lang="fr-BE" dirty="0"/>
              <a:t>, sans répétition de la colonne </a:t>
            </a:r>
            <a:r>
              <a:rPr lang="fr-BE" dirty="0" err="1"/>
              <a:t>NumAuteurs</a:t>
            </a:r>
            <a:endParaRPr lang="fr-BE" dirty="0"/>
          </a:p>
          <a:p>
            <a:pPr marL="171450" indent="-171450">
              <a:buFont typeface="Symbol"/>
              <a:buChar char="Þ"/>
            </a:pPr>
            <a:r>
              <a:rPr lang="fr-BE" dirty="0"/>
              <a:t>Que va-t-on obtenir</a:t>
            </a:r>
            <a:r>
              <a:rPr lang="fr-BE" baseline="0" dirty="0"/>
              <a:t> comme résultat ?  A quelle question, en français correspond cette requête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73</a:t>
            </a:fld>
            <a:endParaRPr lang="fr-BE"/>
          </a:p>
        </p:txBody>
      </p:sp>
    </p:spTree>
    <p:extLst>
      <p:ext uri="{BB962C8B-B14F-4D97-AF65-F5344CB8AC3E}">
        <p14:creationId xmlns:p14="http://schemas.microsoft.com/office/powerpoint/2010/main" val="755212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La jointure repose sur le produit cartésien et est donc un opérateur GOURMAND ! ! !</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74</a:t>
            </a:fld>
            <a:endParaRPr lang="fr-BE"/>
          </a:p>
        </p:txBody>
      </p:sp>
    </p:spTree>
    <p:extLst>
      <p:ext uri="{BB962C8B-B14F-4D97-AF65-F5344CB8AC3E}">
        <p14:creationId xmlns:p14="http://schemas.microsoft.com/office/powerpoint/2010/main" val="21936846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La jointure repose sur le produit cartésien et est donc un opérateur GOURMAND ! ! !</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75</a:t>
            </a:fld>
            <a:endParaRPr lang="fr-BE"/>
          </a:p>
        </p:txBody>
      </p:sp>
    </p:spTree>
    <p:extLst>
      <p:ext uri="{BB962C8B-B14F-4D97-AF65-F5344CB8AC3E}">
        <p14:creationId xmlns:p14="http://schemas.microsoft.com/office/powerpoint/2010/main" val="2193684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Exemple : table auteurs.  </a:t>
            </a:r>
          </a:p>
          <a:p>
            <a:r>
              <a:rPr lang="fr-BE" dirty="0"/>
              <a:t>On parle de </a:t>
            </a:r>
          </a:p>
          <a:p>
            <a:r>
              <a:rPr lang="fr-BE" dirty="0"/>
              <a:t>   - relation = table</a:t>
            </a:r>
          </a:p>
          <a:p>
            <a:r>
              <a:rPr lang="fr-BE" dirty="0"/>
              <a:t>   - tuple = enregistrement = ligne</a:t>
            </a:r>
          </a:p>
          <a:p>
            <a:r>
              <a:rPr lang="fr-BE" dirty="0"/>
              <a:t>   - colonne = attribut</a:t>
            </a:r>
          </a:p>
          <a:p>
            <a:endParaRPr lang="fr-BE" dirty="0"/>
          </a:p>
          <a:p>
            <a:r>
              <a:rPr lang="fr-BE" dirty="0"/>
              <a:t>Premier =&gt;     … simplicité, on peut expliquer les tables à un non informaticien, de grandes chances qu'il comprenne</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9</a:t>
            </a:fld>
            <a:endParaRPr lang="fr-BE"/>
          </a:p>
        </p:txBody>
      </p:sp>
    </p:spTree>
    <p:extLst>
      <p:ext uri="{BB962C8B-B14F-4D97-AF65-F5344CB8AC3E}">
        <p14:creationId xmlns:p14="http://schemas.microsoft.com/office/powerpoint/2010/main" val="700134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La jointure repose sur le produit cartésien et est donc un opérateur GOURMAND ! ! !</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76</a:t>
            </a:fld>
            <a:endParaRPr lang="fr-BE"/>
          </a:p>
        </p:txBody>
      </p:sp>
    </p:spTree>
    <p:extLst>
      <p:ext uri="{BB962C8B-B14F-4D97-AF65-F5344CB8AC3E}">
        <p14:creationId xmlns:p14="http://schemas.microsoft.com/office/powerpoint/2010/main" val="21936846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=&gt; </a:t>
            </a:r>
            <a:r>
              <a:rPr lang="fr-BE" dirty="0" err="1"/>
              <a:t>Réultat</a:t>
            </a:r>
            <a:r>
              <a:rPr lang="fr-BE" dirty="0"/>
              <a:t> : liste de tous les auteurs et pour ceux qui ont écrit un ou plusieurs ouvrages,</a:t>
            </a:r>
            <a:r>
              <a:rPr lang="fr-BE" baseline="0" dirty="0"/>
              <a:t> un enregistrement pour chaque ouvrage avec l'identifiant de celui-ci en plus des informations concernant l'auteur.</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78</a:t>
            </a:fld>
            <a:endParaRPr lang="fr-BE"/>
          </a:p>
        </p:txBody>
      </p:sp>
    </p:spTree>
    <p:extLst>
      <p:ext uri="{BB962C8B-B14F-4D97-AF65-F5344CB8AC3E}">
        <p14:creationId xmlns:p14="http://schemas.microsoft.com/office/powerpoint/2010/main" val="42664984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On ne l'utilisera</a:t>
            </a:r>
            <a:r>
              <a:rPr lang="fr-BE" baseline="0" dirty="0"/>
              <a:t> pas dans les exercices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79</a:t>
            </a:fld>
            <a:endParaRPr lang="fr-BE"/>
          </a:p>
        </p:txBody>
      </p:sp>
    </p:spTree>
    <p:extLst>
      <p:ext uri="{BB962C8B-B14F-4D97-AF65-F5344CB8AC3E}">
        <p14:creationId xmlns:p14="http://schemas.microsoft.com/office/powerpoint/2010/main" val="12413912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altLang="fr-FR" dirty="0"/>
              <a:t>Afficher le nom de l'employé ainsi que le nom du département auquel il est attaché (</a:t>
            </a:r>
            <a:r>
              <a:rPr lang="fr-BE" altLang="fr-FR" b="1" dirty="0"/>
              <a:t>être précis </a:t>
            </a:r>
            <a:r>
              <a:rPr lang="fr-BE" altLang="fr-FR" dirty="0"/>
              <a:t>: on fait une projection sur le nom =&gt; bien dire qu'il s'agit du nom !)</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80</a:t>
            </a:fld>
            <a:endParaRPr lang="fr-BE"/>
          </a:p>
        </p:txBody>
      </p:sp>
    </p:spTree>
    <p:extLst>
      <p:ext uri="{BB962C8B-B14F-4D97-AF65-F5344CB8AC3E}">
        <p14:creationId xmlns:p14="http://schemas.microsoft.com/office/powerpoint/2010/main" val="759891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Quels sont les tuples qui seront conservés du produit cartésiens lorsque l'on fait une NATURAL JOIN</a:t>
            </a:r>
          </a:p>
          <a:p>
            <a:endParaRPr lang="fr-BE" dirty="0"/>
          </a:p>
          <a:p>
            <a:r>
              <a:rPr lang="fr-BE" dirty="0"/>
              <a:t>Attention qu'ici, cela ne va pas fonctionner</a:t>
            </a:r>
            <a:r>
              <a:rPr lang="fr-BE" baseline="0" dirty="0"/>
              <a:t> car dans les 2 tables, on a une colonne "nom" et ces colonnes n'ont rien à voir l'une avec l'autre !!!!! =&gt; on n'obtiendra aucun résultat !</a:t>
            </a:r>
            <a:endParaRPr lang="fr-BE" dirty="0"/>
          </a:p>
          <a:p>
            <a:endParaRPr lang="fr-BE" dirty="0"/>
          </a:p>
          <a:p>
            <a:r>
              <a:rPr lang="fr-BE" dirty="0"/>
              <a:t>(on se sert des champs qui portent le même nom dans les 2 relations !!!)</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83</a:t>
            </a:fld>
            <a:endParaRPr lang="fr-BE"/>
          </a:p>
        </p:txBody>
      </p:sp>
    </p:spTree>
    <p:extLst>
      <p:ext uri="{BB962C8B-B14F-4D97-AF65-F5344CB8AC3E}">
        <p14:creationId xmlns:p14="http://schemas.microsoft.com/office/powerpoint/2010/main" val="13201824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altLang="fr-FR" dirty="0"/>
              <a:t>Donner le nom de tous les départements auxquels aucun employé n'est attaché !</a:t>
            </a:r>
          </a:p>
          <a:p>
            <a:pPr marL="0" marR="0" indent="0" algn="l" defTabSz="914400" rtl="0" eaLnBrk="1" fontAlgn="auto" latinLnBrk="0" hangingPunct="1">
              <a:lnSpc>
                <a:spcPct val="100000"/>
              </a:lnSpc>
              <a:spcBef>
                <a:spcPts val="0"/>
              </a:spcBef>
              <a:spcAft>
                <a:spcPts val="0"/>
              </a:spcAft>
              <a:buClrTx/>
              <a:buSzTx/>
              <a:buFontTx/>
              <a:buNone/>
              <a:tabLst/>
              <a:defRPr/>
            </a:pP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84</a:t>
            </a:fld>
            <a:endParaRPr lang="fr-BE"/>
          </a:p>
        </p:txBody>
      </p:sp>
    </p:spTree>
    <p:extLst>
      <p:ext uri="{BB962C8B-B14F-4D97-AF65-F5344CB8AC3E}">
        <p14:creationId xmlns:p14="http://schemas.microsoft.com/office/powerpoint/2010/main" val="13201824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dirty="0"/>
              <a:t>Quels sont les tuples qui seront conservés du produit cartésiens lorsque l'on fait une LEFT OUTER JOIN</a:t>
            </a:r>
          </a:p>
          <a:p>
            <a:pPr marL="0" marR="0" indent="0" algn="l" defTabSz="914400" rtl="0" eaLnBrk="1" fontAlgn="auto" latinLnBrk="0" hangingPunct="1">
              <a:lnSpc>
                <a:spcPct val="100000"/>
              </a:lnSpc>
              <a:spcBef>
                <a:spcPts val="0"/>
              </a:spcBef>
              <a:spcAft>
                <a:spcPts val="0"/>
              </a:spcAft>
              <a:buClrTx/>
              <a:buSzTx/>
              <a:buFontTx/>
              <a:buNone/>
              <a:tabLst/>
              <a:defRPr/>
            </a:pPr>
            <a:endParaRPr lang="fr-BE" dirty="0"/>
          </a:p>
          <a:p>
            <a:r>
              <a:rPr lang="fr-BE" dirty="0"/>
              <a:t>Quels tuples seront ajoutés ?</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85</a:t>
            </a:fld>
            <a:endParaRPr lang="fr-BE"/>
          </a:p>
        </p:txBody>
      </p:sp>
    </p:spTree>
    <p:extLst>
      <p:ext uri="{BB962C8B-B14F-4D97-AF65-F5344CB8AC3E}">
        <p14:creationId xmlns:p14="http://schemas.microsoft.com/office/powerpoint/2010/main" val="13201824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dirty="0"/>
              <a:t>Quels sont les tuples qui seront conservés du produit cartésiens lorsque l'on fait une LEFT OUTER JOIN</a:t>
            </a:r>
          </a:p>
          <a:p>
            <a:pPr marL="0" marR="0" indent="0" algn="l" defTabSz="914400" rtl="0" eaLnBrk="1" fontAlgn="auto" latinLnBrk="0" hangingPunct="1">
              <a:lnSpc>
                <a:spcPct val="100000"/>
              </a:lnSpc>
              <a:spcBef>
                <a:spcPts val="0"/>
              </a:spcBef>
              <a:spcAft>
                <a:spcPts val="0"/>
              </a:spcAft>
              <a:buClrTx/>
              <a:buSzTx/>
              <a:buFontTx/>
              <a:buNone/>
              <a:tabLst/>
              <a:defRPr/>
            </a:pPr>
            <a:endParaRPr lang="fr-BE" dirty="0"/>
          </a:p>
          <a:p>
            <a:r>
              <a:rPr lang="fr-BE" dirty="0"/>
              <a:t>Quels tuples seront ajoutés ?</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86</a:t>
            </a:fld>
            <a:endParaRPr lang="fr-BE"/>
          </a:p>
        </p:txBody>
      </p:sp>
    </p:spTree>
    <p:extLst>
      <p:ext uri="{BB962C8B-B14F-4D97-AF65-F5344CB8AC3E}">
        <p14:creationId xmlns:p14="http://schemas.microsoft.com/office/powerpoint/2010/main" val="13201824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dirty="0"/>
              <a:t>Quels sont les tuples qui seront conservés du produit cartésiens lorsque l'on fait une LEFT OUTER JOIN</a:t>
            </a:r>
          </a:p>
          <a:p>
            <a:pPr marL="0" marR="0" indent="0" algn="l" defTabSz="914400" rtl="0" eaLnBrk="1" fontAlgn="auto" latinLnBrk="0" hangingPunct="1">
              <a:lnSpc>
                <a:spcPct val="100000"/>
              </a:lnSpc>
              <a:spcBef>
                <a:spcPts val="0"/>
              </a:spcBef>
              <a:spcAft>
                <a:spcPts val="0"/>
              </a:spcAft>
              <a:buClrTx/>
              <a:buSzTx/>
              <a:buFontTx/>
              <a:buNone/>
              <a:tabLst/>
              <a:defRPr/>
            </a:pPr>
            <a:endParaRPr lang="fr-BE" dirty="0"/>
          </a:p>
          <a:p>
            <a:r>
              <a:rPr lang="fr-BE" dirty="0"/>
              <a:t>Quels tuples seront ajoutés ?</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87</a:t>
            </a:fld>
            <a:endParaRPr lang="fr-BE"/>
          </a:p>
        </p:txBody>
      </p:sp>
    </p:spTree>
    <p:extLst>
      <p:ext uri="{BB962C8B-B14F-4D97-AF65-F5344CB8AC3E}">
        <p14:creationId xmlns:p14="http://schemas.microsoft.com/office/powerpoint/2010/main" val="13201824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dirty="0"/>
              <a:t>Quels sont les tuples qui seront conservés du produit cartésiens lorsque l'on fait une LEFT OUTER JOIN</a:t>
            </a:r>
          </a:p>
          <a:p>
            <a:pPr marL="0" marR="0" indent="0" algn="l" defTabSz="914400" rtl="0" eaLnBrk="1" fontAlgn="auto" latinLnBrk="0" hangingPunct="1">
              <a:lnSpc>
                <a:spcPct val="100000"/>
              </a:lnSpc>
              <a:spcBef>
                <a:spcPts val="0"/>
              </a:spcBef>
              <a:spcAft>
                <a:spcPts val="0"/>
              </a:spcAft>
              <a:buClrTx/>
              <a:buSzTx/>
              <a:buFontTx/>
              <a:buNone/>
              <a:tabLst/>
              <a:defRPr/>
            </a:pPr>
            <a:endParaRPr lang="fr-BE" dirty="0"/>
          </a:p>
          <a:p>
            <a:r>
              <a:rPr lang="fr-BE" dirty="0"/>
              <a:t>Quels tuples seront ajoutés ?</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88</a:t>
            </a:fld>
            <a:endParaRPr lang="fr-BE"/>
          </a:p>
        </p:txBody>
      </p:sp>
    </p:spTree>
    <p:extLst>
      <p:ext uri="{BB962C8B-B14F-4D97-AF65-F5344CB8AC3E}">
        <p14:creationId xmlns:p14="http://schemas.microsoft.com/office/powerpoint/2010/main" val="1320182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Dernier point : on dit quoi, pas </a:t>
            </a:r>
            <a:r>
              <a:rPr lang="fr-BE" dirty="0" err="1"/>
              <a:t>cmt</a:t>
            </a:r>
            <a:r>
              <a:rPr lang="fr-BE" dirty="0"/>
              <a:t> !</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10</a:t>
            </a:fld>
            <a:endParaRPr lang="fr-BE"/>
          </a:p>
        </p:txBody>
      </p:sp>
    </p:spTree>
    <p:extLst>
      <p:ext uri="{BB962C8B-B14F-4D97-AF65-F5344CB8AC3E}">
        <p14:creationId xmlns:p14="http://schemas.microsoft.com/office/powerpoint/2010/main" val="32838429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altLang="fr-FR" dirty="0"/>
              <a:t>Afficher le nom des employés ainsi que le nom de leur chef</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89</a:t>
            </a:fld>
            <a:endParaRPr lang="fr-BE"/>
          </a:p>
        </p:txBody>
      </p:sp>
    </p:spTree>
    <p:extLst>
      <p:ext uri="{BB962C8B-B14F-4D97-AF65-F5344CB8AC3E}">
        <p14:creationId xmlns:p14="http://schemas.microsoft.com/office/powerpoint/2010/main" val="13201824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90</a:t>
            </a:fld>
            <a:endParaRPr lang="fr-BE"/>
          </a:p>
        </p:txBody>
      </p:sp>
    </p:spTree>
    <p:extLst>
      <p:ext uri="{BB962C8B-B14F-4D97-AF65-F5344CB8AC3E}">
        <p14:creationId xmlns:p14="http://schemas.microsoft.com/office/powerpoint/2010/main" val="13201824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91</a:t>
            </a:fld>
            <a:endParaRPr lang="fr-BE"/>
          </a:p>
        </p:txBody>
      </p:sp>
    </p:spTree>
    <p:extLst>
      <p:ext uri="{BB962C8B-B14F-4D97-AF65-F5344CB8AC3E}">
        <p14:creationId xmlns:p14="http://schemas.microsoft.com/office/powerpoint/2010/main" val="13201824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92</a:t>
            </a:fld>
            <a:endParaRPr lang="fr-BE"/>
          </a:p>
        </p:txBody>
      </p:sp>
    </p:spTree>
    <p:extLst>
      <p:ext uri="{BB962C8B-B14F-4D97-AF65-F5344CB8AC3E}">
        <p14:creationId xmlns:p14="http://schemas.microsoft.com/office/powerpoint/2010/main" val="13201824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altLang="fr-FR" dirty="0"/>
              <a:t>Responsables de clubs</a:t>
            </a:r>
          </a:p>
          <a:p>
            <a:r>
              <a:rPr lang="fr-BE" altLang="fr-FR" dirty="0"/>
              <a:t>PROJECTON (Club/Responsable)</a:t>
            </a:r>
          </a:p>
          <a:p>
            <a:endParaRPr lang="fr-BE" altLang="fr-FR" dirty="0"/>
          </a:p>
          <a:p>
            <a:r>
              <a:rPr lang="fr-BE" altLang="fr-FR" dirty="0"/>
              <a:t>Nom des courses de moins de 10 km</a:t>
            </a:r>
          </a:p>
          <a:p>
            <a:r>
              <a:rPr lang="fr-BE" altLang="fr-FR" dirty="0"/>
              <a:t>PROJECTION (SELECTION (Course/distance &lt; 10) / </a:t>
            </a:r>
            <a:r>
              <a:rPr lang="fr-BE" altLang="fr-FR" dirty="0" err="1"/>
              <a:t>NomCourse</a:t>
            </a:r>
            <a:r>
              <a:rPr lang="fr-BE" altLang="fr-FR" dirty="0"/>
              <a:t>)</a:t>
            </a:r>
          </a:p>
          <a:p>
            <a:endParaRPr lang="fr-BE" altLang="fr-FR" dirty="0"/>
          </a:p>
          <a:p>
            <a:r>
              <a:rPr lang="fr-BE" altLang="fr-FR" dirty="0"/>
              <a:t>Nom des coureurs du club Seraing athlétisme</a:t>
            </a:r>
          </a:p>
          <a:p>
            <a:r>
              <a:rPr lang="fr-BE" altLang="fr-FR" dirty="0"/>
              <a:t>PROJECTION (SELECTION (Coureur, Club/</a:t>
            </a:r>
            <a:r>
              <a:rPr lang="fr-BE" altLang="fr-FR" dirty="0" err="1"/>
              <a:t>coureur.idClub</a:t>
            </a:r>
            <a:r>
              <a:rPr lang="fr-BE" altLang="fr-FR" dirty="0"/>
              <a:t> = </a:t>
            </a:r>
            <a:r>
              <a:rPr lang="fr-BE" altLang="fr-FR" dirty="0" err="1"/>
              <a:t>club.idClub</a:t>
            </a:r>
            <a:r>
              <a:rPr lang="fr-BE" altLang="fr-FR" dirty="0"/>
              <a:t>) / nom = 'Seraing </a:t>
            </a:r>
            <a:r>
              <a:rPr lang="fr-BE" altLang="fr-FR" dirty="0" err="1"/>
              <a:t>Athletisme</a:t>
            </a:r>
            <a:r>
              <a:rPr lang="fr-BE" altLang="fr-FR" dirty="0"/>
              <a:t>') / </a:t>
            </a:r>
            <a:r>
              <a:rPr lang="fr-BE" altLang="fr-FR" dirty="0" err="1"/>
              <a:t>Coureur.Nom</a:t>
            </a:r>
            <a:r>
              <a:rPr lang="fr-BE" altLang="fr-FR" dirty="0"/>
              <a:t>)</a:t>
            </a:r>
          </a:p>
          <a:p>
            <a:endParaRPr lang="fr-BE" altLang="fr-FR" dirty="0"/>
          </a:p>
          <a:p>
            <a:r>
              <a:rPr lang="fr-BE" altLang="fr-FR" dirty="0"/>
              <a:t>Nom des coureurs qui n'ont pas encore participé à une course</a:t>
            </a:r>
          </a:p>
          <a:p>
            <a:r>
              <a:rPr lang="fr-BE" altLang="fr-FR" dirty="0"/>
              <a:t>PROJECTION ((Coureur/</a:t>
            </a:r>
            <a:r>
              <a:rPr lang="fr-BE" altLang="fr-FR" dirty="0" err="1"/>
              <a:t>idCoureur</a:t>
            </a:r>
            <a:r>
              <a:rPr lang="fr-BE" altLang="fr-FR" dirty="0"/>
              <a:t>) – PROJECTION (Participe/</a:t>
            </a:r>
            <a:r>
              <a:rPr lang="fr-BE" altLang="fr-FR" dirty="0" err="1"/>
              <a:t>IdCoureur</a:t>
            </a:r>
            <a:r>
              <a:rPr lang="fr-BE" altLang="fr-FR" dirty="0"/>
              <a:t>)</a:t>
            </a:r>
          </a:p>
          <a:p>
            <a:endParaRPr lang="fr-BE" altLang="fr-FR" dirty="0"/>
          </a:p>
          <a:p>
            <a:r>
              <a:rPr lang="fr-BE" altLang="fr-FR" dirty="0"/>
              <a:t>Numéro des coureurs qui ont participé à la course 1 et la course 2</a:t>
            </a:r>
          </a:p>
          <a:p>
            <a:r>
              <a:rPr lang="fr-BE" altLang="fr-FR" dirty="0"/>
              <a:t>PROJECTION (SELECTION (Participe/</a:t>
            </a:r>
            <a:r>
              <a:rPr lang="fr-BE" altLang="fr-FR" dirty="0" err="1"/>
              <a:t>IdCourse</a:t>
            </a:r>
            <a:r>
              <a:rPr lang="fr-BE" altLang="fr-FR" dirty="0"/>
              <a:t> = 01) /</a:t>
            </a:r>
            <a:r>
              <a:rPr lang="fr-BE" altLang="fr-FR" dirty="0" err="1"/>
              <a:t>IdCoureur</a:t>
            </a:r>
            <a:r>
              <a:rPr lang="fr-BE" altLang="fr-FR" dirty="0"/>
              <a:t>) </a:t>
            </a:r>
          </a:p>
          <a:p>
            <a:r>
              <a:rPr lang="fr-BE" altLang="fr-FR" dirty="0"/>
              <a:t>INTERSECT</a:t>
            </a:r>
          </a:p>
          <a:p>
            <a:r>
              <a:rPr lang="fr-BE" altLang="fr-FR" dirty="0"/>
              <a:t>PROJECTION (SELECTION (Participe/</a:t>
            </a:r>
            <a:r>
              <a:rPr lang="fr-BE" altLang="fr-FR" dirty="0" err="1"/>
              <a:t>IdCourse</a:t>
            </a:r>
            <a:r>
              <a:rPr lang="fr-BE" altLang="fr-FR" dirty="0"/>
              <a:t> = 02) /</a:t>
            </a:r>
            <a:r>
              <a:rPr lang="fr-BE" altLang="fr-FR" dirty="0" err="1"/>
              <a:t>IdCoureur</a:t>
            </a:r>
            <a:r>
              <a:rPr lang="fr-BE" altLang="fr-FR" dirty="0"/>
              <a:t>)</a:t>
            </a:r>
          </a:p>
          <a:p>
            <a:endParaRPr lang="fr-BE" altLang="fr-FR" dirty="0"/>
          </a:p>
          <a:p>
            <a:r>
              <a:rPr lang="fr-BE" altLang="fr-FR" dirty="0"/>
              <a:t>Dernier exercice idem avec union en changeant ce qui doit changer …</a:t>
            </a:r>
          </a:p>
          <a:p>
            <a:endParaRPr lang="fr-BE" altLang="fr-FR" dirty="0"/>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94</a:t>
            </a:fld>
            <a:endParaRPr lang="fr-BE"/>
          </a:p>
        </p:txBody>
      </p:sp>
    </p:spTree>
    <p:extLst>
      <p:ext uri="{BB962C8B-B14F-4D97-AF65-F5344CB8AC3E}">
        <p14:creationId xmlns:p14="http://schemas.microsoft.com/office/powerpoint/2010/main" val="2535045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Pour chaque colonne, on va déterminer les valeurs autorisées</a:t>
            </a:r>
            <a:r>
              <a:rPr lang="fr-BE" baseline="0" dirty="0"/>
              <a:t> : on va définir un domaine.  Sur un byte, on a 256 possibilités de valeurs.</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17</a:t>
            </a:fld>
            <a:endParaRPr lang="fr-BE"/>
          </a:p>
        </p:txBody>
      </p:sp>
    </p:spTree>
    <p:extLst>
      <p:ext uri="{BB962C8B-B14F-4D97-AF65-F5344CB8AC3E}">
        <p14:creationId xmlns:p14="http://schemas.microsoft.com/office/powerpoint/2010/main" val="3970360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Le degré de la relation est donc le nombre de colonnes que</a:t>
            </a:r>
            <a:r>
              <a:rPr lang="fr-BE" baseline="0" dirty="0"/>
              <a:t> cette relation ou table possède</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18</a:t>
            </a:fld>
            <a:endParaRPr lang="fr-BE"/>
          </a:p>
        </p:txBody>
      </p:sp>
    </p:spTree>
    <p:extLst>
      <p:ext uri="{BB962C8B-B14F-4D97-AF65-F5344CB8AC3E}">
        <p14:creationId xmlns:p14="http://schemas.microsoft.com/office/powerpoint/2010/main" val="327882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Dans Oracle, l'objet domaine n'existe pas, on ne sait donc pas créer un domaine puis l'associer à une colonne d'une table.</a:t>
            </a:r>
          </a:p>
          <a:p>
            <a:r>
              <a:rPr lang="fr-BE" dirty="0"/>
              <a:t>"Entier compris entre 1 et 100" : le fait d'être dans l'intervalle 1-100 est une contrainte de domaine.</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20</a:t>
            </a:fld>
            <a:endParaRPr lang="fr-BE"/>
          </a:p>
        </p:txBody>
      </p:sp>
    </p:spTree>
    <p:extLst>
      <p:ext uri="{BB962C8B-B14F-4D97-AF65-F5344CB8AC3E}">
        <p14:creationId xmlns:p14="http://schemas.microsoft.com/office/powerpoint/2010/main" val="3569351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Exemple l'ensemble des villes</a:t>
            </a:r>
            <a:r>
              <a:rPr lang="fr-BE" baseline="0" dirty="0"/>
              <a:t> de France ne possède pas le même domaine que l'ensemble des villes de Belgique</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21</a:t>
            </a:fld>
            <a:endParaRPr lang="fr-BE"/>
          </a:p>
        </p:txBody>
      </p:sp>
    </p:spTree>
    <p:extLst>
      <p:ext uri="{BB962C8B-B14F-4D97-AF65-F5344CB8AC3E}">
        <p14:creationId xmlns:p14="http://schemas.microsoft.com/office/powerpoint/2010/main" val="4291595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Le domaine NumAuteur</a:t>
            </a:r>
            <a:r>
              <a:rPr lang="fr-BE" baseline="0" dirty="0"/>
              <a:t> est utilisé dans les relations Auteur et </a:t>
            </a:r>
            <a:r>
              <a:rPr lang="fr-BE" baseline="0" dirty="0" err="1"/>
              <a:t>A_Ecrit</a:t>
            </a:r>
            <a:r>
              <a:rPr lang="fr-BE" baseline="0" dirty="0"/>
              <a:t> =&gt; quand on peut utiliser les domaines, si on a un SGBD qui gère les domaines (donc autre que Oracle), quand on fait un changement d'un côté, le changement est fait partout où le domaine est utilisé.</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22</a:t>
            </a:fld>
            <a:endParaRPr lang="fr-BE"/>
          </a:p>
        </p:txBody>
      </p:sp>
    </p:spTree>
    <p:extLst>
      <p:ext uri="{BB962C8B-B14F-4D97-AF65-F5344CB8AC3E}">
        <p14:creationId xmlns:p14="http://schemas.microsoft.com/office/powerpoint/2010/main" val="167111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fr-FR"/>
              <a:t>Modifiez le style du titre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4738744" y="1516828"/>
            <a:ext cx="2133600" cy="750981"/>
          </a:xfrm>
          <a:prstGeom prst="rect">
            <a:avLst/>
          </a:prstGeom>
        </p:spPr>
        <p:txBody>
          <a:bodyPr anchor="b"/>
          <a:lstStyle>
            <a:lvl1pPr algn="l">
              <a:defRPr sz="2400"/>
            </a:lvl1pPr>
          </a:lstStyle>
          <a:p>
            <a:fld id="{BD570B97-5E65-4B65-846E-176C3EA359C6}" type="datetime1">
              <a:rPr lang="fr-BE" smtClean="0"/>
              <a:t>13/09/21</a:t>
            </a:fld>
            <a:endParaRPr lang="fr-BE"/>
          </a:p>
          <a:p>
            <a:r>
              <a:rPr lang="fr-BE"/>
              <a:t>A. Léonard</a:t>
            </a:r>
            <a:endParaRPr lang="fr-BE"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fr-BE"/>
              <a:t>Système de Gestion de Base de Données</a:t>
            </a:r>
            <a:endParaRPr lang="fr-BE" dirty="0"/>
          </a:p>
        </p:txBody>
      </p:sp>
      <p:sp>
        <p:nvSpPr>
          <p:cNvPr id="6" name="Slide Number Placeholder 5"/>
          <p:cNvSpPr>
            <a:spLocks noGrp="1"/>
          </p:cNvSpPr>
          <p:nvPr>
            <p:ph type="sldNum" sz="quarter" idx="12"/>
          </p:nvPr>
        </p:nvSpPr>
        <p:spPr>
          <a:xfrm>
            <a:off x="4649096" y="5719966"/>
            <a:ext cx="643666" cy="365125"/>
          </a:xfrm>
          <a:prstGeom prst="rect">
            <a:avLst/>
          </a:prstGeom>
        </p:spPr>
        <p:txBody>
          <a:bodyPr/>
          <a:lstStyle>
            <a:lvl1pPr>
              <a:defRPr>
                <a:solidFill>
                  <a:schemeClr val="accent1"/>
                </a:solidFill>
              </a:defRPr>
            </a:lvl1pPr>
          </a:lstStyle>
          <a:p>
            <a:fld id="{BF2FC6CB-2666-4C93-9AAF-E466CEB514E0}" type="slidenum">
              <a:rPr lang="fr-BE" smtClean="0"/>
              <a:t>‹N°›</a:t>
            </a:fld>
            <a:endParaRPr lang="fr-BE"/>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fr-FR"/>
              <a:t>Modifiez le style du titre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11"/>
          </p:nvPr>
        </p:nvSpPr>
        <p:spPr/>
        <p:txBody>
          <a:bodyPr/>
          <a:lstStyle/>
          <a:p>
            <a:r>
              <a:rPr lang="fr-BE"/>
              <a:t>Système de Gestion de Base de Données</a:t>
            </a:r>
          </a:p>
        </p:txBody>
      </p:sp>
      <p:sp>
        <p:nvSpPr>
          <p:cNvPr id="7" name="Forme libre 6"/>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fr-FR"/>
              <a:t>Modifiez le style du titre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5" name="Footer Placeholder 4"/>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Footer Placeholder 5"/>
          <p:cNvSpPr>
            <a:spLocks noGrp="1"/>
          </p:cNvSpPr>
          <p:nvPr>
            <p:ph type="ftr" sz="quarter" idx="11"/>
          </p:nvPr>
        </p:nvSpPr>
        <p:spPr/>
        <p:txBody>
          <a:bodyPr/>
          <a:lstStyle/>
          <a:p>
            <a:r>
              <a:rPr lang="fr-BE"/>
              <a:t>Système de Gestion de Base de Données</a:t>
            </a:r>
          </a:p>
        </p:txBody>
      </p:sp>
      <p:sp>
        <p:nvSpPr>
          <p:cNvPr id="9" name="Content Placeholder 8"/>
          <p:cNvSpPr>
            <a:spLocks noGrp="1"/>
          </p:cNvSpPr>
          <p:nvPr>
            <p:ph sz="quarter" idx="13"/>
          </p:nvPr>
        </p:nvSpPr>
        <p:spPr>
          <a:xfrm>
            <a:off x="1042416" y="2313432"/>
            <a:ext cx="3419856" cy="349300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8" name="Forme libre 7"/>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Footer Placeholder 7"/>
          <p:cNvSpPr>
            <a:spLocks noGrp="1"/>
          </p:cNvSpPr>
          <p:nvPr>
            <p:ph type="ftr" sz="quarter" idx="11"/>
          </p:nvPr>
        </p:nvSpPr>
        <p:spPr/>
        <p:txBody>
          <a:bodyPr/>
          <a:lstStyle/>
          <a:p>
            <a:r>
              <a:rPr lang="fr-BE"/>
              <a:t>Système de Gestion de Base de Données</a:t>
            </a:r>
          </a:p>
        </p:txBody>
      </p:sp>
      <p:sp>
        <p:nvSpPr>
          <p:cNvPr id="10" name="Forme libre 9"/>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4" name="Footer Placeholder 3"/>
          <p:cNvSpPr>
            <a:spLocks noGrp="1"/>
          </p:cNvSpPr>
          <p:nvPr>
            <p:ph type="ftr" sz="quarter" idx="11"/>
          </p:nvPr>
        </p:nvSpPr>
        <p:spPr/>
        <p:txBody>
          <a:bodyPr/>
          <a:lstStyle/>
          <a:p>
            <a:r>
              <a:rPr lang="fr-BE"/>
              <a:t>Système de Gestion de Base de Données</a:t>
            </a:r>
          </a:p>
        </p:txBody>
      </p:sp>
      <p:sp>
        <p:nvSpPr>
          <p:cNvPr id="6" name="Forme libre 5"/>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fr-BE"/>
              <a:t>Système de Gestion de Base de Données</a:t>
            </a: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fr-FR"/>
              <a:t>Modifiez le style du titre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fr-FR"/>
              <a:t>Modifiez le style du titre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6" name="Footer Placeholder 5"/>
          <p:cNvSpPr>
            <a:spLocks noGrp="1"/>
          </p:cNvSpPr>
          <p:nvPr>
            <p:ph type="ftr" sz="quarter" idx="11"/>
          </p:nvPr>
        </p:nvSpPr>
        <p:spPr>
          <a:xfrm>
            <a:off x="4641448" y="5724835"/>
            <a:ext cx="3493664" cy="365125"/>
          </a:xfrm>
        </p:spPr>
        <p:txBody>
          <a:bodyPr>
            <a:normAutofit/>
          </a:bodyPr>
          <a:lstStyle/>
          <a:p>
            <a:r>
              <a:rPr lang="fr-BE"/>
              <a:t>Système de Gestion de Base de Données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76055" y="6400800"/>
            <a:ext cx="6463424" cy="469558"/>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87204" y="6519134"/>
            <a:ext cx="6236864" cy="351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20000"/>
            <a:ext cx="7024744" cy="1143000"/>
          </a:xfrm>
          <a:prstGeom prst="rect">
            <a:avLst/>
          </a:prstGeom>
        </p:spPr>
        <p:txBody>
          <a:bodyPr vert="horz" lIns="91440" tIns="45720" rIns="91440" bIns="45720" rtlCol="0" anchor="b">
            <a:normAutofit/>
          </a:bodyPr>
          <a:lstStyle/>
          <a:p>
            <a:r>
              <a:rPr lang="fr-FR" dirty="0"/>
              <a:t>Modifiez le style du titre</a:t>
            </a:r>
            <a:endParaRPr lang="en-US" dirty="0"/>
          </a:p>
        </p:txBody>
      </p:sp>
      <p:sp>
        <p:nvSpPr>
          <p:cNvPr id="3" name="Text Placeholder 2"/>
          <p:cNvSpPr>
            <a:spLocks noGrp="1"/>
          </p:cNvSpPr>
          <p:nvPr>
            <p:ph type="body" idx="1"/>
          </p:nvPr>
        </p:nvSpPr>
        <p:spPr>
          <a:xfrm>
            <a:off x="1043491" y="2051999"/>
            <a:ext cx="7020000" cy="41400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687203" y="6505233"/>
            <a:ext cx="6236865" cy="365125"/>
          </a:xfrm>
          <a:prstGeom prst="rect">
            <a:avLst/>
          </a:prstGeom>
        </p:spPr>
        <p:txBody>
          <a:bodyPr vert="horz" lIns="91440" tIns="45720" rIns="91440" bIns="45720" rtlCol="0" anchor="ctr"/>
          <a:lstStyle>
            <a:lvl1pPr algn="ctr">
              <a:defRPr sz="1200">
                <a:solidFill>
                  <a:schemeClr val="bg1"/>
                </a:solidFill>
              </a:defRPr>
            </a:lvl1pPr>
          </a:lstStyle>
          <a:p>
            <a:r>
              <a:rPr lang="fr-BE"/>
              <a:t>Système de Gestion de Base de Données</a:t>
            </a:r>
            <a:endParaRPr lang="fr-BE" dirty="0"/>
          </a:p>
        </p:txBody>
      </p:sp>
      <p:sp>
        <p:nvSpPr>
          <p:cNvPr id="61" name="ZoneTexte 60"/>
          <p:cNvSpPr txBox="1"/>
          <p:nvPr/>
        </p:nvSpPr>
        <p:spPr>
          <a:xfrm>
            <a:off x="-2" y="120770"/>
            <a:ext cx="430887" cy="6731292"/>
          </a:xfrm>
          <a:prstGeom prst="rect">
            <a:avLst/>
          </a:prstGeom>
          <a:noFill/>
        </p:spPr>
        <p:txBody>
          <a:bodyPr vert="vert270" wrap="square" rtlCol="0">
            <a:spAutoFit/>
          </a:bodyPr>
          <a:lstStyle/>
          <a:p>
            <a:pPr algn="r"/>
            <a:r>
              <a:rPr lang="fr-BE" sz="1600" dirty="0">
                <a:solidFill>
                  <a:srgbClr val="776627"/>
                </a:solidFill>
              </a:rPr>
              <a:t>A. Léonard         HEPL – Département technique      2</a:t>
            </a:r>
            <a:r>
              <a:rPr lang="fr-BE" sz="1600" baseline="30000" dirty="0">
                <a:solidFill>
                  <a:srgbClr val="776627"/>
                </a:solidFill>
              </a:rPr>
              <a:t>ème</a:t>
            </a:r>
            <a:r>
              <a:rPr lang="fr-BE" sz="1600" dirty="0">
                <a:solidFill>
                  <a:srgbClr val="776627"/>
                </a:solidFill>
              </a:rPr>
              <a:t> Informatique et système</a:t>
            </a:r>
          </a:p>
        </p:txBody>
      </p:sp>
      <p:sp>
        <p:nvSpPr>
          <p:cNvPr id="7" name="ZoneTexte 6"/>
          <p:cNvSpPr txBox="1"/>
          <p:nvPr/>
        </p:nvSpPr>
        <p:spPr>
          <a:xfrm>
            <a:off x="7507103" y="6519134"/>
            <a:ext cx="1179697" cy="369332"/>
          </a:xfrm>
          <a:prstGeom prst="rect">
            <a:avLst/>
          </a:prstGeom>
          <a:noFill/>
        </p:spPr>
        <p:txBody>
          <a:bodyPr wrap="square" rtlCol="0">
            <a:spAutoFit/>
          </a:bodyPr>
          <a:lstStyle/>
          <a:p>
            <a:pPr algn="r"/>
            <a:fld id="{30A39B69-01AA-4943-8E03-5E521F790666}" type="slidenum">
              <a:rPr lang="fr-BE" b="1" smtClean="0">
                <a:solidFill>
                  <a:schemeClr val="bg1"/>
                </a:solidFill>
              </a:rPr>
              <a:pPr algn="r"/>
              <a:t>‹N°›</a:t>
            </a:fld>
            <a:r>
              <a:rPr lang="fr-BE" b="1" dirty="0">
                <a:solidFill>
                  <a:schemeClr val="bg1"/>
                </a:solidFill>
              </a:rPr>
              <a:t> / 94</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BE" dirty="0"/>
              <a:t>Systèmes de Gestion de Bases de Données</a:t>
            </a:r>
          </a:p>
        </p:txBody>
      </p:sp>
      <p:sp>
        <p:nvSpPr>
          <p:cNvPr id="3" name="Sous-titre 2"/>
          <p:cNvSpPr>
            <a:spLocks noGrp="1"/>
          </p:cNvSpPr>
          <p:nvPr>
            <p:ph type="subTitle" idx="1"/>
          </p:nvPr>
        </p:nvSpPr>
        <p:spPr/>
        <p:txBody>
          <a:bodyPr anchor="b"/>
          <a:lstStyle/>
          <a:p>
            <a:pPr algn="r"/>
            <a:r>
              <a:rPr lang="fr-BE" dirty="0"/>
              <a:t>A. Léonard</a:t>
            </a:r>
          </a:p>
        </p:txBody>
      </p:sp>
    </p:spTree>
    <p:extLst>
      <p:ext uri="{BB962C8B-B14F-4D97-AF65-F5344CB8AC3E}">
        <p14:creationId xmlns:p14="http://schemas.microsoft.com/office/powerpoint/2010/main" val="3758322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 Introduction</a:t>
            </a:r>
          </a:p>
        </p:txBody>
      </p:sp>
      <p:sp>
        <p:nvSpPr>
          <p:cNvPr id="3" name="Espace réservé du contenu 2"/>
          <p:cNvSpPr>
            <a:spLocks noGrp="1"/>
          </p:cNvSpPr>
          <p:nvPr>
            <p:ph idx="1"/>
          </p:nvPr>
        </p:nvSpPr>
        <p:spPr>
          <a:xfrm>
            <a:off x="672936" y="1833081"/>
            <a:ext cx="8003232" cy="4194000"/>
          </a:xfrm>
        </p:spPr>
        <p:txBody>
          <a:bodyPr anchor="ctr">
            <a:normAutofit/>
          </a:bodyPr>
          <a:lstStyle/>
          <a:p>
            <a:pPr marL="68580" indent="0">
              <a:buClr>
                <a:schemeClr val="bg2">
                  <a:lumMod val="50000"/>
                </a:schemeClr>
              </a:buClr>
              <a:buNone/>
            </a:pPr>
            <a:r>
              <a:rPr lang="fr-BE" dirty="0"/>
              <a:t>3.  Puissance des opérateurs de manipulation</a:t>
            </a:r>
          </a:p>
          <a:p>
            <a:pPr marL="400050" lvl="1" indent="0">
              <a:buClr>
                <a:srgbClr val="00B050"/>
              </a:buClr>
              <a:buNone/>
            </a:pPr>
            <a:r>
              <a:rPr lang="fr-BE"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Les opérateurs relationnels sont des opérateurs ensemblistes.</a:t>
            </a:r>
            <a:endParaRPr lang="fr-BE" sz="2400" dirty="0"/>
          </a:p>
          <a:p>
            <a:pPr marL="400050" lvl="1" indent="0">
              <a:buClr>
                <a:srgbClr val="00B050"/>
              </a:buClr>
              <a:buNone/>
            </a:pPr>
            <a:r>
              <a:rPr lang="fr-BE" sz="2400" dirty="0"/>
              <a:t>L’application d’un opérateur à une ou plusieurs relations donne toujours une relation qui peut, à son tour, servir d’argument à un autre opérateur </a:t>
            </a:r>
          </a:p>
          <a:p>
            <a:pPr marL="857250" lvl="1" indent="-457200">
              <a:buClr>
                <a:schemeClr val="bg2">
                  <a:lumMod val="50000"/>
                </a:schemeClr>
              </a:buClr>
              <a:buFont typeface="Symbol"/>
              <a:buChar char="Þ"/>
            </a:pPr>
            <a:r>
              <a:rPr lang="fr-BE" sz="2400" dirty="0"/>
              <a:t>notion de fermeture</a:t>
            </a:r>
          </a:p>
          <a:p>
            <a:pPr marL="857250" lvl="1" indent="-457200">
              <a:buClr>
                <a:schemeClr val="bg2">
                  <a:lumMod val="50000"/>
                </a:schemeClr>
              </a:buClr>
              <a:buFont typeface="Symbol"/>
              <a:buChar char="Þ"/>
            </a:pPr>
            <a:r>
              <a:rPr lang="fr-BE" sz="2400" dirty="0"/>
              <a:t>Non procédural : on dit ce que l'on veut obtenir, mais pas comment</a:t>
            </a:r>
          </a:p>
        </p:txBody>
      </p:sp>
      <p:sp>
        <p:nvSpPr>
          <p:cNvPr id="5" name="Espace réservé du pied de page 4"/>
          <p:cNvSpPr>
            <a:spLocks noGrp="1"/>
          </p:cNvSpPr>
          <p:nvPr>
            <p:ph type="ftr" sz="quarter" idx="11"/>
          </p:nvPr>
        </p:nvSpPr>
        <p:spPr/>
        <p:txBody>
          <a:bodyPr/>
          <a:lstStyle/>
          <a:p>
            <a:r>
              <a:rPr lang="fr-BE" dirty="0"/>
              <a:t>SGBD – Chapitre 2 : Le modèle relationnel / 1. Introduction</a:t>
            </a:r>
          </a:p>
        </p:txBody>
      </p:sp>
    </p:spTree>
    <p:extLst>
      <p:ext uri="{BB962C8B-B14F-4D97-AF65-F5344CB8AC3E}">
        <p14:creationId xmlns:p14="http://schemas.microsoft.com/office/powerpoint/2010/main" val="1928754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 Introduction</a:t>
            </a:r>
          </a:p>
        </p:txBody>
      </p:sp>
      <p:sp>
        <p:nvSpPr>
          <p:cNvPr id="3" name="Espace réservé du contenu 2"/>
          <p:cNvSpPr>
            <a:spLocks noGrp="1"/>
          </p:cNvSpPr>
          <p:nvPr>
            <p:ph idx="1"/>
          </p:nvPr>
        </p:nvSpPr>
        <p:spPr>
          <a:xfrm>
            <a:off x="683568" y="1831839"/>
            <a:ext cx="8003232" cy="2261696"/>
          </a:xfrm>
        </p:spPr>
        <p:txBody>
          <a:bodyPr anchor="ctr">
            <a:normAutofit/>
          </a:bodyPr>
          <a:lstStyle/>
          <a:p>
            <a:pPr marL="68580" indent="0">
              <a:buClr>
                <a:schemeClr val="bg2">
                  <a:lumMod val="50000"/>
                </a:schemeClr>
              </a:buClr>
              <a:buNone/>
            </a:pPr>
            <a:r>
              <a:rPr lang="fr-BE" dirty="0"/>
              <a:t>4.  Gain de temps de développement</a:t>
            </a:r>
          </a:p>
          <a:p>
            <a:pPr marL="400050" lvl="1" indent="0">
              <a:buClr>
                <a:srgbClr val="00B050"/>
              </a:buClr>
              <a:buNone/>
            </a:pPr>
            <a:r>
              <a:rPr lang="fr-BE" sz="2400" dirty="0"/>
              <a:t>Il a été estimé que le </a:t>
            </a:r>
            <a:r>
              <a:rPr lang="fr-BE"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gain temps de développement d’une application de gestion varie entre 25 et 75 % avec l’utilisation d’un SGBD relationnel.</a:t>
            </a:r>
            <a:endParaRPr lang="fr-BE" sz="2400" dirty="0"/>
          </a:p>
        </p:txBody>
      </p:sp>
      <p:sp>
        <p:nvSpPr>
          <p:cNvPr id="5" name="Espace réservé du pied de page 4"/>
          <p:cNvSpPr>
            <a:spLocks noGrp="1"/>
          </p:cNvSpPr>
          <p:nvPr>
            <p:ph type="ftr" sz="quarter" idx="11"/>
          </p:nvPr>
        </p:nvSpPr>
        <p:spPr/>
        <p:txBody>
          <a:bodyPr/>
          <a:lstStyle/>
          <a:p>
            <a:r>
              <a:rPr lang="fr-BE" dirty="0"/>
              <a:t>SGBD – Chapitre 2 : Le modèle relationnel / 1. Introduction</a:t>
            </a:r>
          </a:p>
        </p:txBody>
      </p:sp>
    </p:spTree>
    <p:extLst>
      <p:ext uri="{BB962C8B-B14F-4D97-AF65-F5344CB8AC3E}">
        <p14:creationId xmlns:p14="http://schemas.microsoft.com/office/powerpoint/2010/main" val="53227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 Introduction</a:t>
            </a:r>
          </a:p>
        </p:txBody>
      </p:sp>
      <p:sp>
        <p:nvSpPr>
          <p:cNvPr id="3" name="Espace réservé du contenu 2"/>
          <p:cNvSpPr>
            <a:spLocks noGrp="1"/>
          </p:cNvSpPr>
          <p:nvPr>
            <p:ph idx="1"/>
          </p:nvPr>
        </p:nvSpPr>
        <p:spPr>
          <a:xfrm>
            <a:off x="683567" y="1935678"/>
            <a:ext cx="7937919" cy="4101866"/>
          </a:xfrm>
        </p:spPr>
        <p:txBody>
          <a:bodyPr anchor="ctr">
            <a:normAutofit/>
          </a:bodyPr>
          <a:lstStyle/>
          <a:p>
            <a:pPr marL="0" indent="0">
              <a:buClr>
                <a:srgbClr val="00B050"/>
              </a:buClr>
              <a:buNone/>
            </a:pPr>
            <a:r>
              <a:rPr lang="fr-BE" dirty="0"/>
              <a:t>Le modèle relationnel de </a:t>
            </a:r>
            <a:r>
              <a:rPr lang="fr-BE" dirty="0" err="1"/>
              <a:t>Codd</a:t>
            </a:r>
            <a:r>
              <a:rPr lang="fr-BE" dirty="0"/>
              <a:t> repose sur 3 piliers :</a:t>
            </a:r>
          </a:p>
          <a:p>
            <a:pPr>
              <a:buClr>
                <a:schemeClr val="bg2">
                  <a:lumMod val="50000"/>
                </a:schemeClr>
              </a:buClr>
              <a:buFont typeface="Wingdings" panose="05000000000000000000" pitchFamily="2" charset="2"/>
              <a:buChar char="ü"/>
            </a:pPr>
            <a:r>
              <a:rPr lang="fr-BE" dirty="0"/>
              <a:t>Les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objets</a:t>
            </a:r>
            <a:r>
              <a:rPr lang="fr-BE" dirty="0"/>
              <a:t>  : les éléments des base</a:t>
            </a:r>
          </a:p>
          <a:p>
            <a:pPr>
              <a:buClr>
                <a:schemeClr val="bg2">
                  <a:lumMod val="50000"/>
                </a:schemeClr>
              </a:buClr>
              <a:buFont typeface="Wingdings" panose="05000000000000000000" pitchFamily="2" charset="2"/>
              <a:buChar char="ü"/>
            </a:pPr>
            <a:r>
              <a:rPr lang="fr-BE" dirty="0"/>
              <a:t>Les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règles d’intégrité</a:t>
            </a:r>
            <a:r>
              <a:rPr lang="fr-BE" dirty="0"/>
              <a:t>  : qui permettent de faire respecter le modèle des données</a:t>
            </a:r>
          </a:p>
          <a:p>
            <a:pPr>
              <a:buClr>
                <a:schemeClr val="bg2">
                  <a:lumMod val="50000"/>
                </a:schemeClr>
              </a:buClr>
              <a:buFont typeface="Wingdings" panose="05000000000000000000" pitchFamily="2" charset="2"/>
              <a:buChar char="ü"/>
            </a:pPr>
            <a:r>
              <a:rPr lang="fr-BE" dirty="0"/>
              <a:t>Les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opérateurs</a:t>
            </a:r>
            <a:r>
              <a:rPr lang="fr-BE" dirty="0"/>
              <a:t> : qui offrent la possibilité de manipuler la base de données </a:t>
            </a:r>
          </a:p>
        </p:txBody>
      </p:sp>
      <p:sp>
        <p:nvSpPr>
          <p:cNvPr id="5" name="Espace réservé du pied de page 4"/>
          <p:cNvSpPr>
            <a:spLocks noGrp="1"/>
          </p:cNvSpPr>
          <p:nvPr>
            <p:ph type="ftr" sz="quarter" idx="11"/>
          </p:nvPr>
        </p:nvSpPr>
        <p:spPr/>
        <p:txBody>
          <a:bodyPr/>
          <a:lstStyle/>
          <a:p>
            <a:r>
              <a:rPr lang="fr-BE" dirty="0"/>
              <a:t>SGBD – Chapitre 2 : Le modèle relationnel / 1. Introduction</a:t>
            </a:r>
          </a:p>
        </p:txBody>
      </p:sp>
    </p:spTree>
    <p:extLst>
      <p:ext uri="{BB962C8B-B14F-4D97-AF65-F5344CB8AC3E}">
        <p14:creationId xmlns:p14="http://schemas.microsoft.com/office/powerpoint/2010/main" val="116021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 Introduction</a:t>
            </a:r>
          </a:p>
        </p:txBody>
      </p:sp>
      <p:sp>
        <p:nvSpPr>
          <p:cNvPr id="5" name="Espace réservé du pied de page 4"/>
          <p:cNvSpPr>
            <a:spLocks noGrp="1"/>
          </p:cNvSpPr>
          <p:nvPr>
            <p:ph type="ftr" sz="quarter" idx="11"/>
          </p:nvPr>
        </p:nvSpPr>
        <p:spPr/>
        <p:txBody>
          <a:bodyPr/>
          <a:lstStyle/>
          <a:p>
            <a:r>
              <a:rPr lang="fr-BE" dirty="0"/>
              <a:t>SGBD – Chapitre 2 : Le modèle relationnel / 1. Introduction</a:t>
            </a:r>
          </a:p>
        </p:txBody>
      </p:sp>
      <p:sp>
        <p:nvSpPr>
          <p:cNvPr id="10" name="ZoneTexte 9"/>
          <p:cNvSpPr txBox="1"/>
          <p:nvPr/>
        </p:nvSpPr>
        <p:spPr>
          <a:xfrm>
            <a:off x="701459" y="1982312"/>
            <a:ext cx="3331922" cy="2031325"/>
          </a:xfrm>
          <a:prstGeom prst="rect">
            <a:avLst/>
          </a:prstGeom>
          <a:solidFill>
            <a:schemeClr val="accent2">
              <a:lumMod val="60000"/>
              <a:lumOff val="40000"/>
            </a:schemeClr>
          </a:solidFill>
          <a:ln>
            <a:solidFill>
              <a:schemeClr val="accent2">
                <a:lumMod val="50000"/>
              </a:schemeClr>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BE" dirty="0">
                <a:solidFill>
                  <a:srgbClr val="000000"/>
                </a:solidFill>
              </a:rPr>
              <a:t>Objets</a:t>
            </a:r>
          </a:p>
          <a:p>
            <a:pPr algn="ctr"/>
            <a:endParaRPr lang="fr-BE" dirty="0">
              <a:solidFill>
                <a:srgbClr val="000000"/>
              </a:solidFill>
            </a:endParaRPr>
          </a:p>
          <a:p>
            <a:pPr marL="342900" indent="-342900">
              <a:buAutoNum type="arabicPeriod"/>
            </a:pPr>
            <a:r>
              <a:rPr lang="fr-BE" dirty="0">
                <a:solidFill>
                  <a:srgbClr val="000000"/>
                </a:solidFill>
              </a:rPr>
              <a:t>Relation</a:t>
            </a:r>
          </a:p>
          <a:p>
            <a:pPr marL="342900" indent="-342900">
              <a:buAutoNum type="arabicPeriod"/>
            </a:pPr>
            <a:r>
              <a:rPr lang="fr-BE" dirty="0">
                <a:solidFill>
                  <a:srgbClr val="000000"/>
                </a:solidFill>
              </a:rPr>
              <a:t>Domaine/attribut</a:t>
            </a:r>
          </a:p>
          <a:p>
            <a:pPr marL="342900" indent="-342900">
              <a:buAutoNum type="arabicPeriod"/>
            </a:pPr>
            <a:r>
              <a:rPr lang="fr-BE" dirty="0">
                <a:solidFill>
                  <a:srgbClr val="000000"/>
                </a:solidFill>
              </a:rPr>
              <a:t>Clé primaire</a:t>
            </a:r>
          </a:p>
          <a:p>
            <a:pPr marL="342900" indent="-342900">
              <a:buAutoNum type="arabicPeriod"/>
            </a:pPr>
            <a:r>
              <a:rPr lang="fr-BE" dirty="0">
                <a:solidFill>
                  <a:srgbClr val="000000"/>
                </a:solidFill>
              </a:rPr>
              <a:t>Domaine primaire </a:t>
            </a:r>
          </a:p>
          <a:p>
            <a:pPr lvl="1"/>
            <a:r>
              <a:rPr lang="fr-BE" dirty="0">
                <a:solidFill>
                  <a:srgbClr val="000000"/>
                </a:solidFill>
              </a:rPr>
              <a:t>(clé étrangère)</a:t>
            </a:r>
          </a:p>
        </p:txBody>
      </p:sp>
      <p:cxnSp>
        <p:nvCxnSpPr>
          <p:cNvPr id="12" name="Connecteur droit 11"/>
          <p:cNvCxnSpPr/>
          <p:nvPr/>
        </p:nvCxnSpPr>
        <p:spPr>
          <a:xfrm>
            <a:off x="701459" y="2336577"/>
            <a:ext cx="3331922" cy="32239"/>
          </a:xfrm>
          <a:prstGeom prst="line">
            <a:avLst/>
          </a:prstGeom>
        </p:spPr>
        <p:style>
          <a:lnRef idx="1">
            <a:schemeClr val="accent2"/>
          </a:lnRef>
          <a:fillRef idx="2">
            <a:schemeClr val="accent2"/>
          </a:fillRef>
          <a:effectRef idx="1">
            <a:schemeClr val="accent2"/>
          </a:effectRef>
          <a:fontRef idx="minor">
            <a:schemeClr val="dk1"/>
          </a:fontRef>
        </p:style>
      </p:cxnSp>
      <p:sp>
        <p:nvSpPr>
          <p:cNvPr id="14" name="ZoneTexte 13"/>
          <p:cNvSpPr txBox="1"/>
          <p:nvPr/>
        </p:nvSpPr>
        <p:spPr>
          <a:xfrm>
            <a:off x="4367515" y="1982312"/>
            <a:ext cx="4194595" cy="1477328"/>
          </a:xfrm>
          <a:prstGeom prst="rect">
            <a:avLst/>
          </a:prstGeom>
          <a:solidFill>
            <a:schemeClr val="accent2">
              <a:lumMod val="60000"/>
              <a:lumOff val="40000"/>
            </a:schemeClr>
          </a:solidFill>
          <a:ln>
            <a:solidFill>
              <a:schemeClr val="accent2">
                <a:lumMod val="50000"/>
              </a:schemeClr>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endParaRPr lang="fr-BE" dirty="0">
              <a:solidFill>
                <a:srgbClr val="000000"/>
              </a:solidFill>
            </a:endParaRPr>
          </a:p>
          <a:p>
            <a:r>
              <a:rPr lang="fr-BE" dirty="0">
                <a:solidFill>
                  <a:srgbClr val="000000"/>
                </a:solidFill>
              </a:rPr>
              <a:t>5. </a:t>
            </a:r>
            <a:r>
              <a:rPr lang="fr-BE" dirty="0" err="1">
                <a:solidFill>
                  <a:srgbClr val="000000"/>
                </a:solidFill>
              </a:rPr>
              <a:t>IContraintes</a:t>
            </a:r>
            <a:endParaRPr lang="fr-BE" dirty="0">
              <a:solidFill>
                <a:srgbClr val="000000"/>
              </a:solidFill>
            </a:endParaRPr>
          </a:p>
          <a:p>
            <a:r>
              <a:rPr lang="fr-BE" dirty="0" err="1">
                <a:solidFill>
                  <a:srgbClr val="000000"/>
                </a:solidFill>
              </a:rPr>
              <a:t>ntégrité</a:t>
            </a:r>
            <a:r>
              <a:rPr lang="fr-BE" dirty="0">
                <a:solidFill>
                  <a:srgbClr val="000000"/>
                </a:solidFill>
              </a:rPr>
              <a:t> de domaine</a:t>
            </a:r>
          </a:p>
          <a:p>
            <a:r>
              <a:rPr lang="fr-BE" dirty="0">
                <a:solidFill>
                  <a:srgbClr val="000000"/>
                </a:solidFill>
              </a:rPr>
              <a:t>6. Intégrité d’entité ou de relation</a:t>
            </a:r>
          </a:p>
          <a:p>
            <a:r>
              <a:rPr lang="fr-BE" dirty="0">
                <a:solidFill>
                  <a:srgbClr val="000000"/>
                </a:solidFill>
              </a:rPr>
              <a:t>7. Intégrité de référence</a:t>
            </a:r>
          </a:p>
        </p:txBody>
      </p:sp>
      <p:cxnSp>
        <p:nvCxnSpPr>
          <p:cNvPr id="15" name="Connecteur droit 14"/>
          <p:cNvCxnSpPr/>
          <p:nvPr/>
        </p:nvCxnSpPr>
        <p:spPr>
          <a:xfrm>
            <a:off x="4367516" y="2368816"/>
            <a:ext cx="4194594" cy="3803"/>
          </a:xfrm>
          <a:prstGeom prst="line">
            <a:avLst/>
          </a:prstGeom>
        </p:spPr>
        <p:style>
          <a:lnRef idx="1">
            <a:schemeClr val="accent2"/>
          </a:lnRef>
          <a:fillRef idx="2">
            <a:schemeClr val="accent2"/>
          </a:fillRef>
          <a:effectRef idx="1">
            <a:schemeClr val="accent2"/>
          </a:effectRef>
          <a:fontRef idx="minor">
            <a:schemeClr val="dk1"/>
          </a:fontRef>
        </p:style>
      </p:cxnSp>
      <p:sp>
        <p:nvSpPr>
          <p:cNvPr id="17" name="ZoneTexte 16"/>
          <p:cNvSpPr txBox="1"/>
          <p:nvPr/>
        </p:nvSpPr>
        <p:spPr>
          <a:xfrm>
            <a:off x="701460" y="4234723"/>
            <a:ext cx="7860650" cy="1754326"/>
          </a:xfrm>
          <a:prstGeom prst="rect">
            <a:avLst/>
          </a:prstGeom>
          <a:solidFill>
            <a:schemeClr val="accent2">
              <a:lumMod val="60000"/>
              <a:lumOff val="40000"/>
            </a:schemeClr>
          </a:solidFill>
          <a:ln>
            <a:solidFill>
              <a:schemeClr val="accent2">
                <a:lumMod val="50000"/>
              </a:schemeClr>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BE" dirty="0">
                <a:solidFill>
                  <a:srgbClr val="000000"/>
                </a:solidFill>
              </a:rPr>
              <a:t>Opérateurs</a:t>
            </a:r>
          </a:p>
          <a:p>
            <a:pPr algn="ctr"/>
            <a:endParaRPr lang="fr-BE" dirty="0">
              <a:solidFill>
                <a:srgbClr val="000000"/>
              </a:solidFill>
            </a:endParaRPr>
          </a:p>
          <a:p>
            <a:r>
              <a:rPr lang="fr-BE" dirty="0">
                <a:solidFill>
                  <a:srgbClr val="000000"/>
                </a:solidFill>
              </a:rPr>
              <a:t>8. Opérateurs sémantiques (liés aux domaines)</a:t>
            </a:r>
          </a:p>
          <a:p>
            <a:r>
              <a:rPr lang="fr-BE" dirty="0">
                <a:solidFill>
                  <a:srgbClr val="000000"/>
                </a:solidFill>
              </a:rPr>
              <a:t>9. Opérateurs ensemblistes : union, différence, produit cartésien</a:t>
            </a:r>
          </a:p>
          <a:p>
            <a:r>
              <a:rPr lang="fr-BE" dirty="0">
                <a:solidFill>
                  <a:srgbClr val="000000"/>
                </a:solidFill>
              </a:rPr>
              <a:t>10. Opérateurs relationnels : restriction (sélection), projection, </a:t>
            </a:r>
          </a:p>
          <a:p>
            <a:r>
              <a:rPr lang="fr-BE" dirty="0">
                <a:solidFill>
                  <a:srgbClr val="000000"/>
                </a:solidFill>
              </a:rPr>
              <a:t>11. Opérateurs additionnels : jointure, intersection, division</a:t>
            </a:r>
          </a:p>
        </p:txBody>
      </p:sp>
      <p:cxnSp>
        <p:nvCxnSpPr>
          <p:cNvPr id="18" name="Connecteur droit 17"/>
          <p:cNvCxnSpPr/>
          <p:nvPr/>
        </p:nvCxnSpPr>
        <p:spPr>
          <a:xfrm>
            <a:off x="701461" y="4592839"/>
            <a:ext cx="7860649" cy="63523"/>
          </a:xfrm>
          <a:prstGeom prst="line">
            <a:avLst/>
          </a:prstGeom>
        </p:spPr>
        <p:style>
          <a:lnRef idx="1">
            <a:schemeClr val="accent2"/>
          </a:lnRef>
          <a:fillRef idx="2">
            <a:schemeClr val="accent2"/>
          </a:fillRef>
          <a:effectRef idx="1">
            <a:schemeClr val="accent2"/>
          </a:effectRef>
          <a:fontRef idx="minor">
            <a:schemeClr val="dk1"/>
          </a:fontRef>
        </p:style>
      </p:cxnSp>
    </p:spTree>
    <p:extLst>
      <p:ext uri="{BB962C8B-B14F-4D97-AF65-F5344CB8AC3E}">
        <p14:creationId xmlns:p14="http://schemas.microsoft.com/office/powerpoint/2010/main" val="2192878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 Introduction</a:t>
            </a:r>
          </a:p>
        </p:txBody>
      </p:sp>
      <p:sp>
        <p:nvSpPr>
          <p:cNvPr id="3" name="Espace réservé du contenu 2"/>
          <p:cNvSpPr>
            <a:spLocks noGrp="1"/>
          </p:cNvSpPr>
          <p:nvPr>
            <p:ph idx="1"/>
          </p:nvPr>
        </p:nvSpPr>
        <p:spPr>
          <a:xfrm>
            <a:off x="541606" y="1913549"/>
            <a:ext cx="8003232" cy="501039"/>
          </a:xfrm>
        </p:spPr>
        <p:txBody>
          <a:bodyPr anchor="ctr">
            <a:normAutofit/>
          </a:bodyPr>
          <a:lstStyle/>
          <a:p>
            <a:pPr marL="0" indent="0">
              <a:buClr>
                <a:srgbClr val="00B050"/>
              </a:buClr>
              <a:buNone/>
            </a:pPr>
            <a:r>
              <a:rPr lang="fr-BE" sz="2000" dirty="0"/>
              <a:t>Base de données (Bandes Dessinées : BD) utilisée dans les exemples :</a:t>
            </a:r>
          </a:p>
        </p:txBody>
      </p:sp>
      <p:sp>
        <p:nvSpPr>
          <p:cNvPr id="5" name="Espace réservé du pied de page 4"/>
          <p:cNvSpPr>
            <a:spLocks noGrp="1"/>
          </p:cNvSpPr>
          <p:nvPr>
            <p:ph type="ftr" sz="quarter" idx="11"/>
          </p:nvPr>
        </p:nvSpPr>
        <p:spPr/>
        <p:txBody>
          <a:bodyPr/>
          <a:lstStyle/>
          <a:p>
            <a:r>
              <a:rPr lang="fr-BE" dirty="0"/>
              <a:t>SGBD – Chapitre 2 : Le modèle relationnel / 1. Introduction</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2465137"/>
            <a:ext cx="7486650"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8607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 Introduction</a:t>
            </a:r>
          </a:p>
        </p:txBody>
      </p:sp>
      <p:sp>
        <p:nvSpPr>
          <p:cNvPr id="3" name="Espace réservé du contenu 2"/>
          <p:cNvSpPr>
            <a:spLocks noGrp="1"/>
          </p:cNvSpPr>
          <p:nvPr>
            <p:ph idx="1"/>
          </p:nvPr>
        </p:nvSpPr>
        <p:spPr>
          <a:xfrm>
            <a:off x="541606" y="1913549"/>
            <a:ext cx="8003232" cy="501039"/>
          </a:xfrm>
        </p:spPr>
        <p:txBody>
          <a:bodyPr anchor="ctr">
            <a:normAutofit/>
          </a:bodyPr>
          <a:lstStyle/>
          <a:p>
            <a:pPr marL="0" indent="0">
              <a:buClr>
                <a:srgbClr val="00B050"/>
              </a:buClr>
              <a:buNone/>
            </a:pPr>
            <a:r>
              <a:rPr lang="fr-BE" sz="2000" dirty="0"/>
              <a:t>Base de données (Bandes Dessinées : BD) utilisée dans les exemples :</a:t>
            </a:r>
          </a:p>
        </p:txBody>
      </p:sp>
      <p:sp>
        <p:nvSpPr>
          <p:cNvPr id="5" name="Espace réservé du pied de page 4"/>
          <p:cNvSpPr>
            <a:spLocks noGrp="1"/>
          </p:cNvSpPr>
          <p:nvPr>
            <p:ph type="ftr" sz="quarter" idx="11"/>
          </p:nvPr>
        </p:nvSpPr>
        <p:spPr/>
        <p:txBody>
          <a:bodyPr/>
          <a:lstStyle/>
          <a:p>
            <a:r>
              <a:rPr lang="fr-BE" dirty="0"/>
              <a:t>SGBD – Chapitre 2 : Le modèle relationnel / 1. Introduction</a:t>
            </a:r>
          </a:p>
        </p:txBody>
      </p:sp>
      <p:graphicFrame>
        <p:nvGraphicFramePr>
          <p:cNvPr id="7" name="Tableau 6"/>
          <p:cNvGraphicFramePr>
            <a:graphicFrameLocks noGrp="1"/>
          </p:cNvGraphicFramePr>
          <p:nvPr>
            <p:extLst>
              <p:ext uri="{D42A27DB-BD31-4B8C-83A1-F6EECF244321}">
                <p14:modId xmlns:p14="http://schemas.microsoft.com/office/powerpoint/2010/main" val="2292178490"/>
              </p:ext>
            </p:extLst>
          </p:nvPr>
        </p:nvGraphicFramePr>
        <p:xfrm>
          <a:off x="549301" y="2692249"/>
          <a:ext cx="2916913" cy="1416198"/>
        </p:xfrm>
        <a:graphic>
          <a:graphicData uri="http://schemas.openxmlformats.org/drawingml/2006/table">
            <a:tbl>
              <a:tblPr firstRow="1" bandRow="1">
                <a:tableStyleId>{5940675A-B579-460E-94D1-54222C63F5DA}</a:tableStyleId>
              </a:tblPr>
              <a:tblGrid>
                <a:gridCol w="879429">
                  <a:extLst>
                    <a:ext uri="{9D8B030D-6E8A-4147-A177-3AD203B41FA5}">
                      <a16:colId xmlns:a16="http://schemas.microsoft.com/office/drawing/2014/main" val="20000"/>
                    </a:ext>
                  </a:extLst>
                </a:gridCol>
                <a:gridCol w="1086196">
                  <a:extLst>
                    <a:ext uri="{9D8B030D-6E8A-4147-A177-3AD203B41FA5}">
                      <a16:colId xmlns:a16="http://schemas.microsoft.com/office/drawing/2014/main" val="20001"/>
                    </a:ext>
                  </a:extLst>
                </a:gridCol>
                <a:gridCol w="951288">
                  <a:extLst>
                    <a:ext uri="{9D8B030D-6E8A-4147-A177-3AD203B41FA5}">
                      <a16:colId xmlns:a16="http://schemas.microsoft.com/office/drawing/2014/main" val="20002"/>
                    </a:ext>
                  </a:extLst>
                </a:gridCol>
              </a:tblGrid>
              <a:tr h="431655">
                <a:tc>
                  <a:txBody>
                    <a:bodyPr/>
                    <a:lstStyle/>
                    <a:p>
                      <a:r>
                        <a:rPr lang="fr-BE" sz="1200" dirty="0"/>
                        <a:t>Num</a:t>
                      </a:r>
                    </a:p>
                    <a:p>
                      <a:r>
                        <a:rPr lang="fr-BE" sz="1200" dirty="0"/>
                        <a:t>Auteur</a:t>
                      </a:r>
                    </a:p>
                  </a:txBody>
                  <a:tcPr/>
                </a:tc>
                <a:tc>
                  <a:txBody>
                    <a:bodyPr/>
                    <a:lstStyle/>
                    <a:p>
                      <a:r>
                        <a:rPr lang="fr-BE" sz="1200" dirty="0"/>
                        <a:t>NOM</a:t>
                      </a:r>
                    </a:p>
                  </a:txBody>
                  <a:tcPr/>
                </a:tc>
                <a:tc>
                  <a:txBody>
                    <a:bodyPr/>
                    <a:lstStyle/>
                    <a:p>
                      <a:r>
                        <a:rPr lang="fr-BE" sz="1200" dirty="0"/>
                        <a:t>PRENOM</a:t>
                      </a:r>
                    </a:p>
                  </a:txBody>
                  <a:tcPr/>
                </a:tc>
                <a:extLst>
                  <a:ext uri="{0D108BD9-81ED-4DB2-BD59-A6C34878D82A}">
                    <a16:rowId xmlns:a16="http://schemas.microsoft.com/office/drawing/2014/main" val="10000"/>
                  </a:ext>
                </a:extLst>
              </a:tr>
              <a:tr h="319666">
                <a:tc>
                  <a:txBody>
                    <a:bodyPr/>
                    <a:lstStyle/>
                    <a:p>
                      <a:r>
                        <a:rPr lang="fr-BE" sz="1200" dirty="0"/>
                        <a:t>1</a:t>
                      </a:r>
                    </a:p>
                  </a:txBody>
                  <a:tcPr/>
                </a:tc>
                <a:tc>
                  <a:txBody>
                    <a:bodyPr/>
                    <a:lstStyle/>
                    <a:p>
                      <a:r>
                        <a:rPr lang="fr-BE" sz="1200" dirty="0"/>
                        <a:t>LELOUP</a:t>
                      </a:r>
                    </a:p>
                  </a:txBody>
                  <a:tcPr/>
                </a:tc>
                <a:tc>
                  <a:txBody>
                    <a:bodyPr/>
                    <a:lstStyle/>
                    <a:p>
                      <a:r>
                        <a:rPr lang="fr-BE" sz="1200" dirty="0"/>
                        <a:t>ROGER</a:t>
                      </a:r>
                    </a:p>
                  </a:txBody>
                  <a:tcPr/>
                </a:tc>
                <a:extLst>
                  <a:ext uri="{0D108BD9-81ED-4DB2-BD59-A6C34878D82A}">
                    <a16:rowId xmlns:a16="http://schemas.microsoft.com/office/drawing/2014/main" val="10001"/>
                  </a:ext>
                </a:extLst>
              </a:tr>
              <a:tr h="319666">
                <a:tc>
                  <a:txBody>
                    <a:bodyPr/>
                    <a:lstStyle/>
                    <a:p>
                      <a:r>
                        <a:rPr lang="fr-BE" sz="1200" dirty="0"/>
                        <a:t>2</a:t>
                      </a:r>
                    </a:p>
                  </a:txBody>
                  <a:tcPr/>
                </a:tc>
                <a:tc>
                  <a:txBody>
                    <a:bodyPr/>
                    <a:lstStyle/>
                    <a:p>
                      <a:r>
                        <a:rPr lang="fr-BE" sz="1200" dirty="0"/>
                        <a:t>CAUCIN</a:t>
                      </a:r>
                    </a:p>
                  </a:txBody>
                  <a:tcPr/>
                </a:tc>
                <a:tc>
                  <a:txBody>
                    <a:bodyPr/>
                    <a:lstStyle/>
                    <a:p>
                      <a:r>
                        <a:rPr lang="fr-BE" sz="1200" dirty="0"/>
                        <a:t>RAOUL</a:t>
                      </a:r>
                    </a:p>
                  </a:txBody>
                  <a:tcPr/>
                </a:tc>
                <a:extLst>
                  <a:ext uri="{0D108BD9-81ED-4DB2-BD59-A6C34878D82A}">
                    <a16:rowId xmlns:a16="http://schemas.microsoft.com/office/drawing/2014/main" val="10002"/>
                  </a:ext>
                </a:extLst>
              </a:tr>
              <a:tr h="319666">
                <a:tc>
                  <a:txBody>
                    <a:bodyPr/>
                    <a:lstStyle/>
                    <a:p>
                      <a:r>
                        <a:rPr lang="fr-BE" sz="1200" dirty="0"/>
                        <a:t>3</a:t>
                      </a:r>
                    </a:p>
                  </a:txBody>
                  <a:tcPr/>
                </a:tc>
                <a:tc>
                  <a:txBody>
                    <a:bodyPr/>
                    <a:lstStyle/>
                    <a:p>
                      <a:r>
                        <a:rPr lang="fr-BE" sz="1200" dirty="0"/>
                        <a:t>FRANKIN</a:t>
                      </a:r>
                    </a:p>
                  </a:txBody>
                  <a:tcPr/>
                </a:tc>
                <a:tc>
                  <a:txBody>
                    <a:bodyPr/>
                    <a:lstStyle/>
                    <a:p>
                      <a:r>
                        <a:rPr lang="fr-BE" sz="1200" dirty="0"/>
                        <a:t>ANDRE</a:t>
                      </a:r>
                    </a:p>
                  </a:txBody>
                  <a:tcPr/>
                </a:tc>
                <a:extLst>
                  <a:ext uri="{0D108BD9-81ED-4DB2-BD59-A6C34878D82A}">
                    <a16:rowId xmlns:a16="http://schemas.microsoft.com/office/drawing/2014/main" val="10003"/>
                  </a:ext>
                </a:extLst>
              </a:tr>
            </a:tbl>
          </a:graphicData>
        </a:graphic>
      </p:graphicFrame>
      <p:graphicFrame>
        <p:nvGraphicFramePr>
          <p:cNvPr id="16" name="Tableau 15"/>
          <p:cNvGraphicFramePr>
            <a:graphicFrameLocks noGrp="1"/>
          </p:cNvGraphicFramePr>
          <p:nvPr>
            <p:extLst>
              <p:ext uri="{D42A27DB-BD31-4B8C-83A1-F6EECF244321}">
                <p14:modId xmlns:p14="http://schemas.microsoft.com/office/powerpoint/2010/main" val="3453847783"/>
              </p:ext>
            </p:extLst>
          </p:nvPr>
        </p:nvGraphicFramePr>
        <p:xfrm>
          <a:off x="3849421" y="2692249"/>
          <a:ext cx="4586832" cy="1744440"/>
        </p:xfrm>
        <a:graphic>
          <a:graphicData uri="http://schemas.openxmlformats.org/drawingml/2006/table">
            <a:tbl>
              <a:tblPr firstRow="1" bandRow="1">
                <a:tableStyleId>{5940675A-B579-460E-94D1-54222C63F5DA}</a:tableStyleId>
              </a:tblPr>
              <a:tblGrid>
                <a:gridCol w="770021">
                  <a:extLst>
                    <a:ext uri="{9D8B030D-6E8A-4147-A177-3AD203B41FA5}">
                      <a16:colId xmlns:a16="http://schemas.microsoft.com/office/drawing/2014/main" val="20000"/>
                    </a:ext>
                  </a:extLst>
                </a:gridCol>
                <a:gridCol w="2088444">
                  <a:extLst>
                    <a:ext uri="{9D8B030D-6E8A-4147-A177-3AD203B41FA5}">
                      <a16:colId xmlns:a16="http://schemas.microsoft.com/office/drawing/2014/main" val="20001"/>
                    </a:ext>
                  </a:extLst>
                </a:gridCol>
                <a:gridCol w="761305">
                  <a:extLst>
                    <a:ext uri="{9D8B030D-6E8A-4147-A177-3AD203B41FA5}">
                      <a16:colId xmlns:a16="http://schemas.microsoft.com/office/drawing/2014/main" val="20002"/>
                    </a:ext>
                  </a:extLst>
                </a:gridCol>
                <a:gridCol w="967062">
                  <a:extLst>
                    <a:ext uri="{9D8B030D-6E8A-4147-A177-3AD203B41FA5}">
                      <a16:colId xmlns:a16="http://schemas.microsoft.com/office/drawing/2014/main" val="20003"/>
                    </a:ext>
                  </a:extLst>
                </a:gridCol>
              </a:tblGrid>
              <a:tr h="444575">
                <a:tc>
                  <a:txBody>
                    <a:bodyPr/>
                    <a:lstStyle/>
                    <a:p>
                      <a:r>
                        <a:rPr lang="fr-BE" sz="1200" dirty="0"/>
                        <a:t>Num</a:t>
                      </a:r>
                    </a:p>
                    <a:p>
                      <a:r>
                        <a:rPr lang="fr-BE" sz="1200" dirty="0"/>
                        <a:t>Ouvrage</a:t>
                      </a:r>
                    </a:p>
                  </a:txBody>
                  <a:tcPr/>
                </a:tc>
                <a:tc>
                  <a:txBody>
                    <a:bodyPr/>
                    <a:lstStyle/>
                    <a:p>
                      <a:r>
                        <a:rPr lang="fr-BE" sz="1200" dirty="0"/>
                        <a:t>TITRE</a:t>
                      </a:r>
                    </a:p>
                  </a:txBody>
                  <a:tcPr/>
                </a:tc>
                <a:tc>
                  <a:txBody>
                    <a:bodyPr/>
                    <a:lstStyle/>
                    <a:p>
                      <a:r>
                        <a:rPr lang="fr-BE" sz="1200" dirty="0"/>
                        <a:t>ANNEE</a:t>
                      </a:r>
                    </a:p>
                  </a:txBody>
                  <a:tcPr/>
                </a:tc>
                <a:tc>
                  <a:txBody>
                    <a:bodyPr/>
                    <a:lstStyle/>
                    <a:p>
                      <a:r>
                        <a:rPr lang="fr-BE" sz="1200" dirty="0"/>
                        <a:t>RELIURE</a:t>
                      </a:r>
                    </a:p>
                  </a:txBody>
                  <a:tcPr/>
                </a:tc>
                <a:extLst>
                  <a:ext uri="{0D108BD9-81ED-4DB2-BD59-A6C34878D82A}">
                    <a16:rowId xmlns:a16="http://schemas.microsoft.com/office/drawing/2014/main" val="10000"/>
                  </a:ext>
                </a:extLst>
              </a:tr>
              <a:tr h="321810">
                <a:tc>
                  <a:txBody>
                    <a:bodyPr/>
                    <a:lstStyle/>
                    <a:p>
                      <a:r>
                        <a:rPr lang="fr-BE" sz="1200" dirty="0"/>
                        <a:t>1</a:t>
                      </a:r>
                    </a:p>
                  </a:txBody>
                  <a:tcPr/>
                </a:tc>
                <a:tc>
                  <a:txBody>
                    <a:bodyPr/>
                    <a:lstStyle/>
                    <a:p>
                      <a:r>
                        <a:rPr lang="fr-BE" sz="1200" dirty="0"/>
                        <a:t>LE DAVID</a:t>
                      </a:r>
                    </a:p>
                  </a:txBody>
                  <a:tcPr/>
                </a:tc>
                <a:tc>
                  <a:txBody>
                    <a:bodyPr/>
                    <a:lstStyle/>
                    <a:p>
                      <a:r>
                        <a:rPr lang="fr-BE" sz="1200" dirty="0"/>
                        <a:t>1985</a:t>
                      </a:r>
                    </a:p>
                  </a:txBody>
                  <a:tcPr/>
                </a:tc>
                <a:tc>
                  <a:txBody>
                    <a:bodyPr/>
                    <a:lstStyle/>
                    <a:p>
                      <a:r>
                        <a:rPr lang="fr-BE" sz="1200" dirty="0"/>
                        <a:t>LUXE</a:t>
                      </a:r>
                    </a:p>
                  </a:txBody>
                  <a:tcPr/>
                </a:tc>
                <a:extLst>
                  <a:ext uri="{0D108BD9-81ED-4DB2-BD59-A6C34878D82A}">
                    <a16:rowId xmlns:a16="http://schemas.microsoft.com/office/drawing/2014/main" val="10001"/>
                  </a:ext>
                </a:extLst>
              </a:tr>
              <a:tr h="321810">
                <a:tc>
                  <a:txBody>
                    <a:bodyPr/>
                    <a:lstStyle/>
                    <a:p>
                      <a:r>
                        <a:rPr lang="fr-BE" sz="1200" dirty="0"/>
                        <a:t>2</a:t>
                      </a:r>
                    </a:p>
                  </a:txBody>
                  <a:tcPr/>
                </a:tc>
                <a:tc>
                  <a:txBody>
                    <a:bodyPr/>
                    <a:lstStyle/>
                    <a:p>
                      <a:r>
                        <a:rPr lang="fr-BE" sz="1200" dirty="0"/>
                        <a:t>LE TRIO DE L’ETRANGE</a:t>
                      </a:r>
                    </a:p>
                  </a:txBody>
                  <a:tcPr/>
                </a:tc>
                <a:tc>
                  <a:txBody>
                    <a:bodyPr/>
                    <a:lstStyle/>
                    <a:p>
                      <a:r>
                        <a:rPr lang="fr-BE" sz="1200" dirty="0"/>
                        <a:t>1980</a:t>
                      </a:r>
                    </a:p>
                  </a:txBody>
                  <a:tcPr/>
                </a:tc>
                <a:tc>
                  <a:txBody>
                    <a:bodyPr/>
                    <a:lstStyle/>
                    <a:p>
                      <a:r>
                        <a:rPr lang="fr-BE" sz="1200" dirty="0"/>
                        <a:t>NORMAL</a:t>
                      </a:r>
                    </a:p>
                  </a:txBody>
                  <a:tcPr/>
                </a:tc>
                <a:extLst>
                  <a:ext uri="{0D108BD9-81ED-4DB2-BD59-A6C34878D82A}">
                    <a16:rowId xmlns:a16="http://schemas.microsoft.com/office/drawing/2014/main" val="10002"/>
                  </a:ext>
                </a:extLst>
              </a:tr>
              <a:tr h="321810">
                <a:tc>
                  <a:txBody>
                    <a:bodyPr/>
                    <a:lstStyle/>
                    <a:p>
                      <a:r>
                        <a:rPr lang="fr-BE" sz="1200" dirty="0"/>
                        <a:t>3</a:t>
                      </a:r>
                    </a:p>
                  </a:txBody>
                  <a:tcPr/>
                </a:tc>
                <a:tc>
                  <a:txBody>
                    <a:bodyPr/>
                    <a:lstStyle/>
                    <a:p>
                      <a:r>
                        <a:rPr lang="fr-BE" sz="1200" dirty="0"/>
                        <a:t>LE CAS LAGAFFE</a:t>
                      </a:r>
                    </a:p>
                  </a:txBody>
                  <a:tcPr/>
                </a:tc>
                <a:tc>
                  <a:txBody>
                    <a:bodyPr/>
                    <a:lstStyle/>
                    <a:p>
                      <a:r>
                        <a:rPr lang="fr-BE" sz="1200" dirty="0"/>
                        <a:t>1980</a:t>
                      </a:r>
                    </a:p>
                  </a:txBody>
                  <a:tcPr/>
                </a:tc>
                <a:tc>
                  <a:txBody>
                    <a:bodyPr/>
                    <a:lstStyle/>
                    <a:p>
                      <a:r>
                        <a:rPr lang="fr-BE" sz="1200" dirty="0"/>
                        <a:t>NORMAL</a:t>
                      </a:r>
                    </a:p>
                  </a:txBody>
                  <a:tcPr/>
                </a:tc>
                <a:extLst>
                  <a:ext uri="{0D108BD9-81ED-4DB2-BD59-A6C34878D82A}">
                    <a16:rowId xmlns:a16="http://schemas.microsoft.com/office/drawing/2014/main" val="10003"/>
                  </a:ext>
                </a:extLst>
              </a:tr>
              <a:tr h="321810">
                <a:tc>
                  <a:txBody>
                    <a:bodyPr/>
                    <a:lstStyle/>
                    <a:p>
                      <a:r>
                        <a:rPr lang="fr-BE" sz="1200" dirty="0"/>
                        <a:t>4</a:t>
                      </a:r>
                    </a:p>
                  </a:txBody>
                  <a:tcPr/>
                </a:tc>
                <a:tc>
                  <a:txBody>
                    <a:bodyPr/>
                    <a:lstStyle/>
                    <a:p>
                      <a:r>
                        <a:rPr lang="fr-BE" sz="1200" dirty="0"/>
                        <a:t>LE GANG DES GAFFEURS</a:t>
                      </a:r>
                    </a:p>
                  </a:txBody>
                  <a:tcPr/>
                </a:tc>
                <a:tc>
                  <a:txBody>
                    <a:bodyPr/>
                    <a:lstStyle/>
                    <a:p>
                      <a:r>
                        <a:rPr lang="fr-BE" sz="1200" dirty="0"/>
                        <a:t>1981</a:t>
                      </a:r>
                    </a:p>
                  </a:txBody>
                  <a:tcPr/>
                </a:tc>
                <a:tc>
                  <a:txBody>
                    <a:bodyPr/>
                    <a:lstStyle/>
                    <a:p>
                      <a:r>
                        <a:rPr lang="fr-BE" sz="1200" dirty="0"/>
                        <a:t>LUXE</a:t>
                      </a:r>
                    </a:p>
                  </a:txBody>
                  <a:tcPr/>
                </a:tc>
                <a:extLst>
                  <a:ext uri="{0D108BD9-81ED-4DB2-BD59-A6C34878D82A}">
                    <a16:rowId xmlns:a16="http://schemas.microsoft.com/office/drawing/2014/main" val="10004"/>
                  </a:ext>
                </a:extLst>
              </a:tr>
            </a:tbl>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35007719"/>
              </p:ext>
            </p:extLst>
          </p:nvPr>
        </p:nvGraphicFramePr>
        <p:xfrm>
          <a:off x="538076" y="4641551"/>
          <a:ext cx="2502836" cy="1610395"/>
        </p:xfrm>
        <a:graphic>
          <a:graphicData uri="http://schemas.openxmlformats.org/drawingml/2006/table">
            <a:tbl>
              <a:tblPr firstRow="1" bandRow="1">
                <a:tableStyleId>{5940675A-B579-460E-94D1-54222C63F5DA}</a:tableStyleId>
              </a:tblPr>
              <a:tblGrid>
                <a:gridCol w="1151304">
                  <a:extLst>
                    <a:ext uri="{9D8B030D-6E8A-4147-A177-3AD203B41FA5}">
                      <a16:colId xmlns:a16="http://schemas.microsoft.com/office/drawing/2014/main" val="20000"/>
                    </a:ext>
                  </a:extLst>
                </a:gridCol>
                <a:gridCol w="1351532">
                  <a:extLst>
                    <a:ext uri="{9D8B030D-6E8A-4147-A177-3AD203B41FA5}">
                      <a16:colId xmlns:a16="http://schemas.microsoft.com/office/drawing/2014/main" val="20001"/>
                    </a:ext>
                  </a:extLst>
                </a:gridCol>
              </a:tblGrid>
              <a:tr h="322079">
                <a:tc>
                  <a:txBody>
                    <a:bodyPr/>
                    <a:lstStyle/>
                    <a:p>
                      <a:r>
                        <a:rPr lang="fr-BE" sz="1200" dirty="0"/>
                        <a:t>NumAuteur</a:t>
                      </a:r>
                    </a:p>
                  </a:txBody>
                  <a:tcPr/>
                </a:tc>
                <a:tc>
                  <a:txBody>
                    <a:bodyPr/>
                    <a:lstStyle/>
                    <a:p>
                      <a:r>
                        <a:rPr lang="fr-BE" sz="1200" dirty="0"/>
                        <a:t>NumOuvrage</a:t>
                      </a:r>
                    </a:p>
                  </a:txBody>
                  <a:tcPr/>
                </a:tc>
                <a:extLst>
                  <a:ext uri="{0D108BD9-81ED-4DB2-BD59-A6C34878D82A}">
                    <a16:rowId xmlns:a16="http://schemas.microsoft.com/office/drawing/2014/main" val="10000"/>
                  </a:ext>
                </a:extLst>
              </a:tr>
              <a:tr h="322079">
                <a:tc>
                  <a:txBody>
                    <a:bodyPr/>
                    <a:lstStyle/>
                    <a:p>
                      <a:r>
                        <a:rPr lang="fr-BE" sz="1200" dirty="0"/>
                        <a:t>1</a:t>
                      </a:r>
                    </a:p>
                  </a:txBody>
                  <a:tcPr/>
                </a:tc>
                <a:tc>
                  <a:txBody>
                    <a:bodyPr/>
                    <a:lstStyle/>
                    <a:p>
                      <a:r>
                        <a:rPr lang="fr-BE" sz="1200" dirty="0"/>
                        <a:t>2</a:t>
                      </a:r>
                    </a:p>
                  </a:txBody>
                  <a:tcPr/>
                </a:tc>
                <a:extLst>
                  <a:ext uri="{0D108BD9-81ED-4DB2-BD59-A6C34878D82A}">
                    <a16:rowId xmlns:a16="http://schemas.microsoft.com/office/drawing/2014/main" val="10001"/>
                  </a:ext>
                </a:extLst>
              </a:tr>
              <a:tr h="322079">
                <a:tc>
                  <a:txBody>
                    <a:bodyPr/>
                    <a:lstStyle/>
                    <a:p>
                      <a:r>
                        <a:rPr lang="fr-BE" sz="1200" dirty="0"/>
                        <a:t>2</a:t>
                      </a:r>
                    </a:p>
                  </a:txBody>
                  <a:tcPr/>
                </a:tc>
                <a:tc>
                  <a:txBody>
                    <a:bodyPr/>
                    <a:lstStyle/>
                    <a:p>
                      <a:r>
                        <a:rPr lang="fr-BE" sz="1200" dirty="0"/>
                        <a:t>1</a:t>
                      </a:r>
                    </a:p>
                  </a:txBody>
                  <a:tcPr/>
                </a:tc>
                <a:extLst>
                  <a:ext uri="{0D108BD9-81ED-4DB2-BD59-A6C34878D82A}">
                    <a16:rowId xmlns:a16="http://schemas.microsoft.com/office/drawing/2014/main" val="10002"/>
                  </a:ext>
                </a:extLst>
              </a:tr>
              <a:tr h="322079">
                <a:tc>
                  <a:txBody>
                    <a:bodyPr/>
                    <a:lstStyle/>
                    <a:p>
                      <a:r>
                        <a:rPr lang="fr-BE" sz="1200" dirty="0"/>
                        <a:t>3</a:t>
                      </a:r>
                    </a:p>
                  </a:txBody>
                  <a:tcPr/>
                </a:tc>
                <a:tc>
                  <a:txBody>
                    <a:bodyPr/>
                    <a:lstStyle/>
                    <a:p>
                      <a:r>
                        <a:rPr lang="fr-BE" sz="1200" dirty="0"/>
                        <a:t>3</a:t>
                      </a:r>
                    </a:p>
                  </a:txBody>
                  <a:tcPr/>
                </a:tc>
                <a:extLst>
                  <a:ext uri="{0D108BD9-81ED-4DB2-BD59-A6C34878D82A}">
                    <a16:rowId xmlns:a16="http://schemas.microsoft.com/office/drawing/2014/main" val="10003"/>
                  </a:ext>
                </a:extLst>
              </a:tr>
              <a:tr h="322079">
                <a:tc>
                  <a:txBody>
                    <a:bodyPr/>
                    <a:lstStyle/>
                    <a:p>
                      <a:r>
                        <a:rPr lang="fr-BE" sz="1200" dirty="0"/>
                        <a:t>3</a:t>
                      </a:r>
                    </a:p>
                  </a:txBody>
                  <a:tcPr/>
                </a:tc>
                <a:tc>
                  <a:txBody>
                    <a:bodyPr/>
                    <a:lstStyle/>
                    <a:p>
                      <a:r>
                        <a:rPr lang="fr-BE" sz="1200" dirty="0"/>
                        <a:t>4</a:t>
                      </a:r>
                    </a:p>
                  </a:txBody>
                  <a:tcPr/>
                </a:tc>
                <a:extLst>
                  <a:ext uri="{0D108BD9-81ED-4DB2-BD59-A6C34878D82A}">
                    <a16:rowId xmlns:a16="http://schemas.microsoft.com/office/drawing/2014/main" val="10004"/>
                  </a:ext>
                </a:extLst>
              </a:tr>
            </a:tbl>
          </a:graphicData>
        </a:graphic>
      </p:graphicFrame>
      <p:sp>
        <p:nvSpPr>
          <p:cNvPr id="9" name="ZoneTexte 8"/>
          <p:cNvSpPr txBox="1"/>
          <p:nvPr/>
        </p:nvSpPr>
        <p:spPr>
          <a:xfrm>
            <a:off x="684756" y="2322917"/>
            <a:ext cx="1991638" cy="369332"/>
          </a:xfrm>
          <a:prstGeom prst="rect">
            <a:avLst/>
          </a:prstGeom>
          <a:noFill/>
          <a:ln>
            <a:noFill/>
          </a:ln>
        </p:spPr>
        <p:txBody>
          <a:bodyPr wrap="square" rtlCol="0">
            <a:spAutoFit/>
          </a:bodyPr>
          <a:lstStyle/>
          <a:p>
            <a:r>
              <a:rPr lang="fr-BE" dirty="0">
                <a:latin typeface="Helvetica" pitchFamily="2" charset="0"/>
              </a:rPr>
              <a:t>AUTEURS</a:t>
            </a:r>
          </a:p>
        </p:txBody>
      </p:sp>
      <p:sp>
        <p:nvSpPr>
          <p:cNvPr id="19" name="ZoneTexte 18"/>
          <p:cNvSpPr txBox="1"/>
          <p:nvPr/>
        </p:nvSpPr>
        <p:spPr>
          <a:xfrm>
            <a:off x="3730668" y="2322917"/>
            <a:ext cx="1991638" cy="369332"/>
          </a:xfrm>
          <a:prstGeom prst="rect">
            <a:avLst/>
          </a:prstGeom>
          <a:noFill/>
        </p:spPr>
        <p:txBody>
          <a:bodyPr wrap="square" rtlCol="0">
            <a:spAutoFit/>
          </a:bodyPr>
          <a:lstStyle/>
          <a:p>
            <a:r>
              <a:rPr lang="fr-BE" dirty="0">
                <a:latin typeface="Helvetica" pitchFamily="2" charset="0"/>
              </a:rPr>
              <a:t>OUVRAGES</a:t>
            </a:r>
          </a:p>
        </p:txBody>
      </p:sp>
      <p:sp>
        <p:nvSpPr>
          <p:cNvPr id="20" name="ZoneTexte 19"/>
          <p:cNvSpPr txBox="1"/>
          <p:nvPr/>
        </p:nvSpPr>
        <p:spPr>
          <a:xfrm>
            <a:off x="684756" y="4272219"/>
            <a:ext cx="1991638" cy="369332"/>
          </a:xfrm>
          <a:prstGeom prst="rect">
            <a:avLst/>
          </a:prstGeom>
          <a:noFill/>
        </p:spPr>
        <p:txBody>
          <a:bodyPr wrap="square" rtlCol="0">
            <a:spAutoFit/>
          </a:bodyPr>
          <a:lstStyle/>
          <a:p>
            <a:r>
              <a:rPr lang="fr-BE" dirty="0">
                <a:latin typeface="Helvetica" pitchFamily="2" charset="0"/>
              </a:rPr>
              <a:t>AECRIT</a:t>
            </a:r>
          </a:p>
        </p:txBody>
      </p:sp>
      <p:sp>
        <p:nvSpPr>
          <p:cNvPr id="11" name="ZoneTexte 10"/>
          <p:cNvSpPr txBox="1"/>
          <p:nvPr/>
        </p:nvSpPr>
        <p:spPr>
          <a:xfrm>
            <a:off x="6046766" y="6833475"/>
            <a:ext cx="4440477" cy="923330"/>
          </a:xfrm>
          <a:prstGeom prst="rect">
            <a:avLst/>
          </a:prstGeom>
          <a:noFill/>
        </p:spPr>
        <p:txBody>
          <a:bodyPr wrap="square" rtlCol="0">
            <a:spAutoFit/>
          </a:bodyPr>
          <a:lstStyle/>
          <a:p>
            <a:r>
              <a:rPr lang="fr-BE" dirty="0">
                <a:latin typeface="Corbel" panose="020B0503020204020204" pitchFamily="34" charset="0"/>
              </a:rPr>
              <a:t>Remarque : les associations entre les auteurs et les ouvrages se font au moyen de valeurs et non pas au moyen de pointeurs !</a:t>
            </a:r>
          </a:p>
        </p:txBody>
      </p:sp>
    </p:spTree>
    <p:extLst>
      <p:ext uri="{BB962C8B-B14F-4D97-AF65-F5344CB8AC3E}">
        <p14:creationId xmlns:p14="http://schemas.microsoft.com/office/powerpoint/2010/main" val="3765417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Chapitre 2. Le modèle relationnel</a:t>
            </a:r>
          </a:p>
        </p:txBody>
      </p:sp>
      <p:sp>
        <p:nvSpPr>
          <p:cNvPr id="3" name="Espace réservé du contenu 2"/>
          <p:cNvSpPr>
            <a:spLocks noGrp="1"/>
          </p:cNvSpPr>
          <p:nvPr>
            <p:ph idx="1"/>
          </p:nvPr>
        </p:nvSpPr>
        <p:spPr/>
        <p:txBody>
          <a:bodyPr anchor="ctr">
            <a:normAutofit fontScale="92500" lnSpcReduction="10000"/>
          </a:bodyPr>
          <a:lstStyle/>
          <a:p>
            <a:pPr marL="514350" indent="-514350">
              <a:buFont typeface="+mj-lt"/>
              <a:buAutoNum type="arabicPeriod"/>
            </a:pPr>
            <a:r>
              <a:rPr lang="fr-BE" dirty="0"/>
              <a:t>Introduction</a:t>
            </a:r>
          </a:p>
          <a:p>
            <a:pPr marL="514350" indent="-514350">
              <a:buFont typeface="+mj-lt"/>
              <a:buAutoNum type="arabicPeriod"/>
            </a:pPr>
            <a:r>
              <a:rPr lang="fr-BE" dirty="0"/>
              <a:t>Relation, domaine et attribut</a:t>
            </a:r>
          </a:p>
          <a:p>
            <a:pPr marL="514350" indent="-514350">
              <a:buFont typeface="+mj-lt"/>
              <a:buAutoNum type="arabicPeriod"/>
            </a:pPr>
            <a:r>
              <a:rPr lang="fr-BE" dirty="0"/>
              <a:t>Clé primaire</a:t>
            </a:r>
          </a:p>
          <a:p>
            <a:pPr marL="514350" indent="-514350">
              <a:buFont typeface="+mj-lt"/>
              <a:buAutoNum type="arabicPeriod"/>
            </a:pPr>
            <a:r>
              <a:rPr lang="fr-BE" dirty="0"/>
              <a:t>Domaine primaire – clé étrangère</a:t>
            </a:r>
          </a:p>
          <a:p>
            <a:pPr marL="514350" indent="-514350">
              <a:buFont typeface="+mj-lt"/>
              <a:buAutoNum type="arabicPeriod"/>
            </a:pPr>
            <a:r>
              <a:rPr lang="fr-BE" dirty="0"/>
              <a:t>Intégrité de domaine</a:t>
            </a:r>
          </a:p>
          <a:p>
            <a:pPr marL="514350" indent="-514350">
              <a:buFont typeface="+mj-lt"/>
              <a:buAutoNum type="arabicPeriod"/>
            </a:pPr>
            <a:r>
              <a:rPr lang="fr-BE" dirty="0"/>
              <a:t>Intégrité d’entité ou de relation</a:t>
            </a:r>
          </a:p>
          <a:p>
            <a:pPr marL="514350" indent="-514350">
              <a:buFont typeface="+mj-lt"/>
              <a:buAutoNum type="arabicPeriod"/>
            </a:pPr>
            <a:r>
              <a:rPr lang="fr-BE" dirty="0"/>
              <a:t>Intégrité de référence</a:t>
            </a:r>
          </a:p>
          <a:p>
            <a:pPr marL="514350" indent="-514350">
              <a:buFont typeface="+mj-lt"/>
              <a:buAutoNum type="arabicPeriod"/>
            </a:pPr>
            <a:r>
              <a:rPr lang="fr-BE" dirty="0"/>
              <a:t>Les opérateurs sémantiques</a:t>
            </a:r>
          </a:p>
          <a:p>
            <a:pPr marL="514350" indent="-514350">
              <a:buFont typeface="+mj-lt"/>
              <a:buAutoNum type="arabicPeriod"/>
            </a:pPr>
            <a:r>
              <a:rPr lang="fr-BE" dirty="0"/>
              <a:t>Les opérateurs ensemblistes</a:t>
            </a:r>
          </a:p>
          <a:p>
            <a:pPr marL="514350" indent="-514350">
              <a:buFont typeface="+mj-lt"/>
              <a:buAutoNum type="arabicPeriod"/>
            </a:pPr>
            <a:r>
              <a:rPr lang="fr-BE" dirty="0"/>
              <a:t>Les opérateurs relationnels</a:t>
            </a:r>
          </a:p>
          <a:p>
            <a:pPr marL="514350" indent="-514350">
              <a:buFont typeface="+mj-lt"/>
              <a:buAutoNum type="arabicPeriod"/>
            </a:pPr>
            <a:r>
              <a:rPr lang="fr-BE" dirty="0"/>
              <a:t>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a:t>
            </a:r>
          </a:p>
        </p:txBody>
      </p:sp>
    </p:spTree>
    <p:extLst>
      <p:ext uri="{BB962C8B-B14F-4D97-AF65-F5344CB8AC3E}">
        <p14:creationId xmlns:p14="http://schemas.microsoft.com/office/powerpoint/2010/main" val="166557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2"/>
                                      </p:to>
                                    </p:animClr>
                                    <p:animClr clrSpc="rgb" dir="cw">
                                      <p:cBhvr>
                                        <p:cTn id="7" dur="500" fill="hold"/>
                                        <p:tgtEl>
                                          <p:spTgt spid="3">
                                            <p:txEl>
                                              <p:pRg st="1" end="1"/>
                                            </p:txEl>
                                          </p:spTgt>
                                        </p:tgtEl>
                                        <p:attrNameLst>
                                          <p:attrName>fillcolor</p:attrName>
                                        </p:attrNameLst>
                                      </p:cBhvr>
                                      <p:to>
                                        <a:schemeClr val="accent2"/>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2. Relation, domaine et attribut</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043490" y="1911927"/>
                <a:ext cx="7506743" cy="4536374"/>
              </a:xfrm>
            </p:spPr>
            <p:txBody>
              <a:bodyPr anchor="ctr">
                <a:normAutofit fontScale="92500" lnSpcReduction="10000"/>
              </a:bodyPr>
              <a:lstStyle/>
              <a:p>
                <a:pPr>
                  <a:buClr>
                    <a:schemeClr val="accent2">
                      <a:lumMod val="75000"/>
                    </a:schemeClr>
                  </a:buClr>
                  <a:buFont typeface="Wingdings" panose="05000000000000000000" pitchFamily="2" charset="2"/>
                  <a:buChar char="Ø"/>
                </a:pPr>
                <a:r>
                  <a:rPr lang="fr-BE" dirty="0"/>
                  <a:t>La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relation</a:t>
                </a:r>
                <a:r>
                  <a:rPr lang="fr-BE" dirty="0"/>
                  <a:t> AUTEURS est représentée sous forme d’une table.</a:t>
                </a:r>
              </a:p>
              <a:p>
                <a:pPr>
                  <a:buClr>
                    <a:schemeClr val="accent2">
                      <a:lumMod val="75000"/>
                    </a:schemeClr>
                  </a:buClr>
                  <a:buFont typeface="Wingdings" panose="05000000000000000000" pitchFamily="2" charset="2"/>
                  <a:buChar char="Ø"/>
                </a:pPr>
                <a:r>
                  <a:rPr lang="fr-BE" dirty="0"/>
                  <a:t>Une ligne de la table constitue un élément de la relation.</a:t>
                </a:r>
              </a:p>
              <a:p>
                <a:pPr>
                  <a:buClr>
                    <a:schemeClr val="accent2">
                      <a:lumMod val="75000"/>
                    </a:schemeClr>
                  </a:buClr>
                  <a:buFont typeface="Wingdings" panose="05000000000000000000" pitchFamily="2" charset="2"/>
                  <a:buChar char="Ø"/>
                </a:pPr>
                <a:r>
                  <a:rPr lang="fr-BE" dirty="0"/>
                  <a:t>La relation ou table possède 3 colonnes ou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attributs</a:t>
                </a:r>
              </a:p>
              <a:p>
                <a:pPr>
                  <a:buClr>
                    <a:schemeClr val="accent2">
                      <a:lumMod val="75000"/>
                    </a:schemeClr>
                  </a:buClr>
                  <a:buFont typeface="Wingdings" panose="05000000000000000000" pitchFamily="2" charset="2"/>
                  <a:buChar char="Ø"/>
                </a:pPr>
                <a:r>
                  <a:rPr lang="fr-BE" dirty="0"/>
                  <a:t>Chaque attribut a une valeur qui fait partie d’un ensemble de valeurs permises ( =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domaine</a:t>
                </a:r>
                <a:r>
                  <a:rPr lang="fr-BE" dirty="0">
                    <a:ln>
                      <a:solidFill>
                        <a:schemeClr val="accent1">
                          <a:shade val="88000"/>
                          <a:satMod val="110000"/>
                        </a:schemeClr>
                      </a:solidFill>
                    </a:ln>
                  </a:rPr>
                  <a:t> </a:t>
                </a:r>
                <a:r>
                  <a:rPr lang="fr-BE" dirty="0"/>
                  <a:t>de l’attribut). Exemples :</a:t>
                </a:r>
              </a:p>
              <a:p>
                <a:pPr lvl="1">
                  <a:buClr>
                    <a:schemeClr val="accent2">
                      <a:lumMod val="75000"/>
                    </a:schemeClr>
                  </a:buClr>
                  <a:buFont typeface="Wingdings" panose="05000000000000000000" pitchFamily="2" charset="2"/>
                  <a:buChar char="Ø"/>
                </a:pPr>
                <a:r>
                  <a:rPr lang="fr-BE" dirty="0"/>
                  <a:t>NumAuteur     domaine = l’ensemble des entiers positifs (D1)</a:t>
                </a:r>
              </a:p>
              <a:p>
                <a:pPr lvl="1">
                  <a:buClr>
                    <a:schemeClr val="accent2">
                      <a:lumMod val="75000"/>
                    </a:schemeClr>
                  </a:buClr>
                  <a:buFont typeface="Wingdings" panose="05000000000000000000" pitchFamily="2" charset="2"/>
                  <a:buChar char="Ø"/>
                </a:pPr>
                <a:r>
                  <a:rPr lang="fr-BE" dirty="0"/>
                  <a:t>Nom	     domaine = l’ensemble des chaînes de caractères</a:t>
                </a:r>
              </a:p>
              <a:p>
                <a:pPr marL="457200" lvl="1" indent="0">
                  <a:buClr>
                    <a:schemeClr val="accent2">
                      <a:lumMod val="75000"/>
                    </a:schemeClr>
                  </a:buClr>
                  <a:buNone/>
                </a:pPr>
                <a:r>
                  <a:rPr lang="fr-BE" dirty="0"/>
                  <a:t>		       	        de longueur 30 (D2)</a:t>
                </a:r>
              </a:p>
              <a:p>
                <a:pPr>
                  <a:buClr>
                    <a:schemeClr val="accent2">
                      <a:lumMod val="75000"/>
                    </a:schemeClr>
                  </a:buClr>
                  <a:buFont typeface="Wingdings" panose="05000000000000000000" pitchFamily="2" charset="2"/>
                  <a:buChar char="Ø"/>
                </a:pPr>
                <a:r>
                  <a:rPr lang="fr-BE" dirty="0"/>
                  <a:t>Une ligne quelconque de la table AUTEURS est constituée de (V1, V2, V3) où V1 </a:t>
                </a:r>
                <a14:m>
                  <m:oMath xmlns:m="http://schemas.openxmlformats.org/officeDocument/2006/math">
                    <m:r>
                      <a:rPr lang="fr-BE" i="1" smtClean="0">
                        <a:latin typeface="Cambria Math"/>
                        <a:ea typeface="Cambria Math"/>
                      </a:rPr>
                      <m:t>∈</m:t>
                    </m:r>
                  </m:oMath>
                </a14:m>
                <a:r>
                  <a:rPr lang="fr-BE" dirty="0"/>
                  <a:t> D1, V2 </a:t>
                </a:r>
                <a14:m>
                  <m:oMath xmlns:m="http://schemas.openxmlformats.org/officeDocument/2006/math">
                    <m:r>
                      <a:rPr lang="fr-BE" i="1" dirty="0" smtClean="0">
                        <a:latin typeface="Cambria Math"/>
                        <a:ea typeface="Cambria Math"/>
                      </a:rPr>
                      <m:t>∈</m:t>
                    </m:r>
                  </m:oMath>
                </a14:m>
                <a:r>
                  <a:rPr lang="fr-BE" dirty="0"/>
                  <a:t> D2 et V3 </a:t>
                </a:r>
                <a14:m>
                  <m:oMath xmlns:m="http://schemas.openxmlformats.org/officeDocument/2006/math">
                    <m:r>
                      <a:rPr lang="fr-BE" i="1" dirty="0" smtClean="0">
                        <a:latin typeface="Cambria Math"/>
                        <a:ea typeface="Cambria Math"/>
                      </a:rPr>
                      <m:t>∈</m:t>
                    </m:r>
                  </m:oMath>
                </a14:m>
                <a:r>
                  <a:rPr lang="fr-BE" dirty="0"/>
                  <a:t> D3</a:t>
                </a:r>
              </a:p>
              <a:p>
                <a:pPr>
                  <a:buClr>
                    <a:schemeClr val="accent2">
                      <a:lumMod val="75000"/>
                    </a:schemeClr>
                  </a:buClr>
                  <a:buFont typeface="Wingdings" panose="05000000000000000000" pitchFamily="2" charset="2"/>
                  <a:buChar char="Ø"/>
                </a:pPr>
                <a:r>
                  <a:rPr lang="fr-BE" dirty="0"/>
                  <a:t>La table AUTEURS est un sous-ensemble de toutes les combinaisons possibles, donc un sous-ensemble du produit cartésien D1 X D2 X D3</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043490" y="1911927"/>
                <a:ext cx="7506743" cy="4536374"/>
              </a:xfrm>
              <a:blipFill rotWithShape="1">
                <a:blip r:embed="rId3"/>
                <a:stretch>
                  <a:fillRect t="-538" b="-1882"/>
                </a:stretch>
              </a:blipFill>
            </p:spPr>
            <p:txBody>
              <a:bodyPr/>
              <a:lstStyle/>
              <a:p>
                <a:r>
                  <a:rPr lang="fr-BE">
                    <a:noFill/>
                  </a:rPr>
                  <a:t> </a:t>
                </a:r>
              </a:p>
            </p:txBody>
          </p:sp>
        </mc:Fallback>
      </mc:AlternateContent>
      <p:sp>
        <p:nvSpPr>
          <p:cNvPr id="5" name="Espace réservé du pied de page 4"/>
          <p:cNvSpPr>
            <a:spLocks noGrp="1"/>
          </p:cNvSpPr>
          <p:nvPr>
            <p:ph type="ftr" sz="quarter" idx="11"/>
          </p:nvPr>
        </p:nvSpPr>
        <p:spPr/>
        <p:txBody>
          <a:bodyPr/>
          <a:lstStyle/>
          <a:p>
            <a:r>
              <a:rPr lang="fr-BE" dirty="0"/>
              <a:t>SGBD – Chapitre 2 : Le modèle relationnel / 2. Relation, domaine et attribut</a:t>
            </a:r>
          </a:p>
        </p:txBody>
      </p:sp>
    </p:spTree>
    <p:extLst>
      <p:ext uri="{BB962C8B-B14F-4D97-AF65-F5344CB8AC3E}">
        <p14:creationId xmlns:p14="http://schemas.microsoft.com/office/powerpoint/2010/main" val="290697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2. Relation, domaine et attribut</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576891" y="2047233"/>
                <a:ext cx="8003232" cy="2232764"/>
              </a:xfrm>
              <a:solidFill>
                <a:schemeClr val="accent2">
                  <a:lumMod val="40000"/>
                  <a:lumOff val="60000"/>
                </a:schemeClr>
              </a:solidFill>
              <a:ln>
                <a:solidFill>
                  <a:schemeClr val="accent2">
                    <a:lumMod val="50000"/>
                  </a:schemeClr>
                </a:solidFill>
              </a:ln>
              <a:scene3d>
                <a:camera prst="orthographicFront"/>
                <a:lightRig rig="threePt" dir="t"/>
              </a:scene3d>
              <a:sp3d extrusionH="101600" contourW="25400">
                <a:bevelT w="152400" h="152400"/>
                <a:extrusionClr>
                  <a:schemeClr val="accent2">
                    <a:lumMod val="75000"/>
                  </a:schemeClr>
                </a:extrusionClr>
                <a:contourClr>
                  <a:schemeClr val="accent2">
                    <a:lumMod val="50000"/>
                  </a:schemeClr>
                </a:contourClr>
              </a:sp3d>
            </p:spPr>
            <p:txBody>
              <a:bodyPr anchor="ctr">
                <a:normAutofit/>
              </a:bodyPr>
              <a:lstStyle/>
              <a:p>
                <a:pPr marL="0" indent="0">
                  <a:buClr>
                    <a:srgbClr val="00B050"/>
                  </a:buClr>
                  <a:buNone/>
                </a:pPr>
                <a:r>
                  <a:rPr lang="fr-BE" dirty="0"/>
                  <a:t>Une </a:t>
                </a:r>
                <a:r>
                  <a:rPr lang="fr-BE" b="1" dirty="0">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rPr>
                  <a:t>RELATION</a:t>
                </a:r>
                <a:r>
                  <a:rPr lang="fr-BE" b="1" dirty="0"/>
                  <a:t> R</a:t>
                </a:r>
                <a:r>
                  <a:rPr lang="fr-BE" dirty="0"/>
                  <a:t> est un sous-ensemble du produit cartésien de n ensembles D</a:t>
                </a:r>
                <a:r>
                  <a:rPr lang="fr-BE" baseline="-25000" dirty="0"/>
                  <a:t>i</a:t>
                </a:r>
                <a:r>
                  <a:rPr lang="fr-BE" dirty="0"/>
                  <a:t> appelés </a:t>
                </a:r>
                <a:r>
                  <a:rPr lang="fr-BE" b="1" dirty="0">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rPr>
                  <a:t>DOMAINES</a:t>
                </a:r>
                <a:r>
                  <a:rPr lang="fr-BE" dirty="0"/>
                  <a:t>.</a:t>
                </a:r>
              </a:p>
              <a:p>
                <a:pPr marL="0" indent="0">
                  <a:buClr>
                    <a:srgbClr val="00B050"/>
                  </a:buClr>
                  <a:buNone/>
                </a:pPr>
                <a:endParaRPr lang="fr-BE" dirty="0"/>
              </a:p>
              <a:p>
                <a:pPr marL="0" indent="0" algn="ctr">
                  <a:buClr>
                    <a:srgbClr val="00B050"/>
                  </a:buClr>
                  <a:buNone/>
                </a:pPr>
                <a:r>
                  <a:rPr lang="fr-BE" b="1" dirty="0">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rPr>
                  <a:t>R </a:t>
                </a:r>
                <a14:m>
                  <m:oMath xmlns:m="http://schemas.openxmlformats.org/officeDocument/2006/math">
                    <m:r>
                      <a:rPr lang="fr-BE" b="1">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latin typeface="Cambria Math"/>
                      </a:rPr>
                      <m:t>⊆</m:t>
                    </m:r>
                  </m:oMath>
                </a14:m>
                <a:r>
                  <a:rPr lang="fr-BE" b="1" dirty="0">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rPr>
                  <a:t> D</a:t>
                </a:r>
                <a:r>
                  <a:rPr lang="fr-BE" b="1" baseline="-25000" dirty="0">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rPr>
                  <a:t>1</a:t>
                </a:r>
                <a:r>
                  <a:rPr lang="fr-BE" b="1" dirty="0">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rPr>
                  <a:t> X D</a:t>
                </a:r>
                <a:r>
                  <a:rPr lang="fr-BE" b="1" baseline="-25000" dirty="0">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rPr>
                  <a:t>2</a:t>
                </a:r>
                <a:r>
                  <a:rPr lang="fr-BE" b="1" dirty="0">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rPr>
                  <a:t> X … X </a:t>
                </a:r>
                <a:r>
                  <a:rPr lang="fr-BE" b="1" dirty="0" err="1">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rPr>
                  <a:t>D</a:t>
                </a:r>
                <a:r>
                  <a:rPr lang="fr-BE" b="1" baseline="-25000" dirty="0" err="1">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rPr>
                  <a:t>n</a:t>
                </a:r>
                <a:endParaRPr lang="fr-BE" b="1" baseline="-25000" dirty="0">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576891" y="2047233"/>
                <a:ext cx="8003232" cy="2232764"/>
              </a:xfrm>
              <a:blipFill rotWithShape="1">
                <a:blip r:embed="rId3"/>
                <a:stretch>
                  <a:fillRect l="-755"/>
                </a:stretch>
              </a:blipFill>
              <a:ln>
                <a:solidFill>
                  <a:schemeClr val="accent2">
                    <a:lumMod val="50000"/>
                  </a:schemeClr>
                </a:solidFill>
              </a:ln>
            </p:spPr>
            <p:txBody>
              <a:bodyPr/>
              <a:lstStyle/>
              <a:p>
                <a:r>
                  <a:rPr lang="fr-BE">
                    <a:noFill/>
                  </a:rPr>
                  <a:t> </a:t>
                </a:r>
              </a:p>
            </p:txBody>
          </p:sp>
        </mc:Fallback>
      </mc:AlternateContent>
      <p:sp>
        <p:nvSpPr>
          <p:cNvPr id="5" name="Espace réservé du pied de page 4"/>
          <p:cNvSpPr>
            <a:spLocks noGrp="1"/>
          </p:cNvSpPr>
          <p:nvPr>
            <p:ph type="ftr" sz="quarter" idx="11"/>
          </p:nvPr>
        </p:nvSpPr>
        <p:spPr/>
        <p:txBody>
          <a:bodyPr/>
          <a:lstStyle/>
          <a:p>
            <a:r>
              <a:rPr lang="fr-BE" dirty="0"/>
              <a:t>SGBD – Chapitre 2 : Le modèle relationnel / 2. Relation, domaine et attribut</a:t>
            </a:r>
          </a:p>
        </p:txBody>
      </p:sp>
      <mc:AlternateContent xmlns:mc="http://schemas.openxmlformats.org/markup-compatibility/2006" xmlns:a14="http://schemas.microsoft.com/office/drawing/2010/main">
        <mc:Choice Requires="a14">
          <p:sp>
            <p:nvSpPr>
              <p:cNvPr id="7" name="ZoneTexte 6"/>
              <p:cNvSpPr txBox="1"/>
              <p:nvPr/>
            </p:nvSpPr>
            <p:spPr>
              <a:xfrm>
                <a:off x="726510" y="4493753"/>
                <a:ext cx="7941501" cy="1631216"/>
              </a:xfrm>
              <a:prstGeom prst="rect">
                <a:avLst/>
              </a:prstGeom>
              <a:noFill/>
            </p:spPr>
            <p:txBody>
              <a:bodyPr wrap="square" rtlCol="0">
                <a:spAutoFit/>
              </a:bodyPr>
              <a:lstStyle/>
              <a:p>
                <a:r>
                  <a:rPr lang="fr-BE" sz="2000" dirty="0"/>
                  <a:t>Une relation est donc un ensemble d’éléments de la forme </a:t>
                </a:r>
              </a:p>
              <a:p>
                <a:pPr algn="ctr"/>
                <a:r>
                  <a:rPr lang="fr-BE" sz="2000" dirty="0"/>
                  <a:t>(v</a:t>
                </a:r>
                <a:r>
                  <a:rPr lang="fr-BE" sz="2000" baseline="-25000" dirty="0"/>
                  <a:t>1</a:t>
                </a:r>
                <a:r>
                  <a:rPr lang="fr-BE" sz="2000" dirty="0"/>
                  <a:t>, v</a:t>
                </a:r>
                <a:r>
                  <a:rPr lang="fr-BE" sz="2000" baseline="-25000" dirty="0"/>
                  <a:t>2</a:t>
                </a:r>
                <a:r>
                  <a:rPr lang="fr-BE" sz="2000" dirty="0"/>
                  <a:t>, …, </a:t>
                </a:r>
                <a:r>
                  <a:rPr lang="fr-BE" sz="2000" dirty="0" err="1"/>
                  <a:t>v</a:t>
                </a:r>
                <a:r>
                  <a:rPr lang="fr-BE" sz="2000" baseline="-25000" dirty="0" err="1"/>
                  <a:t>n</a:t>
                </a:r>
                <a:r>
                  <a:rPr lang="fr-BE" sz="2000" dirty="0"/>
                  <a:t>) avec v</a:t>
                </a:r>
                <a:r>
                  <a:rPr lang="fr-BE" sz="2000" baseline="-25000" dirty="0"/>
                  <a:t>i</a:t>
                </a:r>
                <a:r>
                  <a:rPr lang="fr-BE" sz="2000" dirty="0"/>
                  <a:t> </a:t>
                </a:r>
                <a14:m>
                  <m:oMath xmlns:m="http://schemas.openxmlformats.org/officeDocument/2006/math">
                    <m:r>
                      <a:rPr lang="fr-BE" sz="2000" i="1" smtClean="0">
                        <a:latin typeface="Cambria Math"/>
                        <a:ea typeface="Cambria Math"/>
                      </a:rPr>
                      <m:t>∈</m:t>
                    </m:r>
                  </m:oMath>
                </a14:m>
                <a:r>
                  <a:rPr lang="fr-BE" sz="2000" dirty="0"/>
                  <a:t> D</a:t>
                </a:r>
                <a:r>
                  <a:rPr lang="fr-BE" sz="2000" baseline="-25000" dirty="0"/>
                  <a:t>i</a:t>
                </a:r>
                <a:r>
                  <a:rPr lang="fr-BE" sz="2000" dirty="0"/>
                  <a:t> où 1 </a:t>
                </a:r>
                <a14:m>
                  <m:oMath xmlns:m="http://schemas.openxmlformats.org/officeDocument/2006/math">
                    <m:r>
                      <a:rPr lang="fr-BE" sz="2000" i="1" smtClean="0">
                        <a:latin typeface="Cambria Math"/>
                        <a:ea typeface="Cambria Math"/>
                      </a:rPr>
                      <m:t>≤</m:t>
                    </m:r>
                  </m:oMath>
                </a14:m>
                <a:r>
                  <a:rPr lang="fr-BE" sz="2000" dirty="0"/>
                  <a:t> i </a:t>
                </a:r>
                <a14:m>
                  <m:oMath xmlns:m="http://schemas.openxmlformats.org/officeDocument/2006/math">
                    <m:r>
                      <a:rPr lang="fr-BE" sz="2000" i="1" smtClean="0">
                        <a:latin typeface="Cambria Math"/>
                        <a:ea typeface="Cambria Math"/>
                      </a:rPr>
                      <m:t>≤</m:t>
                    </m:r>
                  </m:oMath>
                </a14:m>
                <a:r>
                  <a:rPr lang="fr-BE" sz="2000" dirty="0"/>
                  <a:t> n, </a:t>
                </a:r>
              </a:p>
              <a:p>
                <a:r>
                  <a:rPr lang="fr-BE" sz="2000" dirty="0"/>
                  <a:t>que l’on appelle n-</a:t>
                </a:r>
                <a:r>
                  <a:rPr lang="fr-BE" sz="2000" dirty="0" err="1"/>
                  <a:t>uplet</a:t>
                </a:r>
                <a:r>
                  <a:rPr lang="fr-BE" sz="2000" dirty="0"/>
                  <a:t> ou tuple ou encore ligne</a:t>
                </a:r>
              </a:p>
              <a:p>
                <a:endParaRPr lang="fr-BE" sz="2000" dirty="0"/>
              </a:p>
              <a:p>
                <a:r>
                  <a:rPr lang="fr-BE" sz="2000" dirty="0"/>
                  <a:t>n est appelé le degré de la relation</a:t>
                </a:r>
              </a:p>
            </p:txBody>
          </p:sp>
        </mc:Choice>
        <mc:Fallback xmlns="">
          <p:sp>
            <p:nvSpPr>
              <p:cNvPr id="7" name="ZoneTexte 6"/>
              <p:cNvSpPr txBox="1">
                <a:spLocks noRot="1" noChangeAspect="1" noMove="1" noResize="1" noEditPoints="1" noAdjustHandles="1" noChangeArrowheads="1" noChangeShapeType="1" noTextEdit="1"/>
              </p:cNvSpPr>
              <p:nvPr/>
            </p:nvSpPr>
            <p:spPr>
              <a:xfrm>
                <a:off x="726510" y="4493753"/>
                <a:ext cx="7941501" cy="1631216"/>
              </a:xfrm>
              <a:prstGeom prst="rect">
                <a:avLst/>
              </a:prstGeom>
              <a:blipFill rotWithShape="1">
                <a:blip r:embed="rId4"/>
                <a:stretch>
                  <a:fillRect l="-767" t="-1866" b="-5597"/>
                </a:stretch>
              </a:blipFill>
            </p:spPr>
            <p:txBody>
              <a:bodyPr/>
              <a:lstStyle/>
              <a:p>
                <a:r>
                  <a:rPr lang="fr-BE">
                    <a:noFill/>
                  </a:rPr>
                  <a:t> </a:t>
                </a:r>
              </a:p>
            </p:txBody>
          </p:sp>
        </mc:Fallback>
      </mc:AlternateContent>
    </p:spTree>
    <p:extLst>
      <p:ext uri="{BB962C8B-B14F-4D97-AF65-F5344CB8AC3E}">
        <p14:creationId xmlns:p14="http://schemas.microsoft.com/office/powerpoint/2010/main" val="421529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2. Relation, domaine et attribut</a:t>
            </a:r>
          </a:p>
        </p:txBody>
      </p:sp>
      <p:sp>
        <p:nvSpPr>
          <p:cNvPr id="3" name="Espace réservé du contenu 2"/>
          <p:cNvSpPr>
            <a:spLocks noGrp="1"/>
          </p:cNvSpPr>
          <p:nvPr>
            <p:ph idx="1"/>
          </p:nvPr>
        </p:nvSpPr>
        <p:spPr/>
        <p:txBody>
          <a:bodyPr anchor="ctr">
            <a:normAutofit/>
          </a:bodyPr>
          <a:lstStyle/>
          <a:p>
            <a:pPr marL="0" indent="0">
              <a:buClr>
                <a:srgbClr val="00B050"/>
              </a:buClr>
              <a:buNone/>
            </a:pPr>
            <a:r>
              <a:rPr lang="fr-BE" dirty="0"/>
              <a:t>Une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relation</a:t>
            </a:r>
            <a:r>
              <a:rPr lang="fr-BE" dirty="0"/>
              <a:t> étant un ensemble, elle peut être définie de manière :</a:t>
            </a:r>
          </a:p>
          <a:p>
            <a:pPr>
              <a:buClr>
                <a:srgbClr val="00B050"/>
              </a:buClr>
              <a:buFont typeface="Wingdings" panose="05000000000000000000" pitchFamily="2" charset="2"/>
              <a:buChar char="ü"/>
            </a:pP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Extensive</a:t>
            </a:r>
            <a:r>
              <a:rPr lang="fr-BE" dirty="0">
                <a:ln>
                  <a:solidFill>
                    <a:schemeClr val="accent1">
                      <a:shade val="88000"/>
                      <a:satMod val="110000"/>
                    </a:schemeClr>
                  </a:solidFill>
                </a:ln>
              </a:rPr>
              <a:t> </a:t>
            </a:r>
            <a:r>
              <a:rPr lang="fr-BE" dirty="0"/>
              <a:t>: en donnant la liste de tous les tuples la composant :</a:t>
            </a:r>
          </a:p>
          <a:p>
            <a:pPr marL="800100" lvl="2" indent="0">
              <a:buClr>
                <a:srgbClr val="00B050"/>
              </a:buClr>
              <a:buNone/>
            </a:pPr>
            <a:r>
              <a:rPr lang="fr-BE" dirty="0" err="1"/>
              <a:t>AEcrit</a:t>
            </a:r>
            <a:r>
              <a:rPr lang="fr-BE" dirty="0"/>
              <a:t> = </a:t>
            </a:r>
            <a:r>
              <a:rPr lang="fr-BE" dirty="0">
                <a:sym typeface="Symbol"/>
              </a:rPr>
              <a:t></a:t>
            </a:r>
            <a:r>
              <a:rPr lang="fr-BE" dirty="0"/>
              <a:t> (1, 2), (2, 1), (3, 3), (3, 4) </a:t>
            </a:r>
            <a:r>
              <a:rPr lang="fr-BE" dirty="0">
                <a:sym typeface="Symbol"/>
              </a:rPr>
              <a:t></a:t>
            </a:r>
            <a:endParaRPr lang="fr-BE" dirty="0"/>
          </a:p>
          <a:p>
            <a:pPr>
              <a:buClr>
                <a:srgbClr val="00B050"/>
              </a:buClr>
              <a:buFont typeface="Wingdings" panose="05000000000000000000" pitchFamily="2" charset="2"/>
              <a:buChar char="ü"/>
            </a:pP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Intensive</a:t>
            </a:r>
            <a:r>
              <a:rPr lang="fr-BE" dirty="0">
                <a:ln>
                  <a:solidFill>
                    <a:schemeClr val="accent1">
                      <a:shade val="88000"/>
                      <a:satMod val="110000"/>
                    </a:schemeClr>
                  </a:solidFill>
                </a:ln>
              </a:rPr>
              <a:t> </a:t>
            </a:r>
            <a:r>
              <a:rPr lang="fr-BE" dirty="0"/>
              <a:t>: en donnant le prédicat d’appartenance d’un tuple à R :</a:t>
            </a:r>
          </a:p>
          <a:p>
            <a:pPr marL="800100" lvl="2" indent="0">
              <a:buClr>
                <a:srgbClr val="00B050"/>
              </a:buClr>
              <a:buNone/>
            </a:pPr>
            <a:r>
              <a:rPr lang="fr-BE" dirty="0" err="1"/>
              <a:t>AEcrit</a:t>
            </a:r>
            <a:r>
              <a:rPr lang="fr-BE" dirty="0"/>
              <a:t> = </a:t>
            </a:r>
            <a:r>
              <a:rPr lang="fr-BE" dirty="0">
                <a:sym typeface="Symbol"/>
              </a:rPr>
              <a:t></a:t>
            </a:r>
            <a:r>
              <a:rPr lang="fr-BE" dirty="0"/>
              <a:t> (x, y) : l’auteur x a écrit le livre y </a:t>
            </a:r>
            <a:r>
              <a:rPr lang="fr-BE" dirty="0">
                <a:sym typeface="Symbol"/>
              </a:rPr>
              <a:t></a:t>
            </a:r>
            <a:endParaRPr lang="fr-BE" dirty="0"/>
          </a:p>
        </p:txBody>
      </p:sp>
      <p:sp>
        <p:nvSpPr>
          <p:cNvPr id="5" name="Espace réservé du pied de page 4"/>
          <p:cNvSpPr>
            <a:spLocks noGrp="1"/>
          </p:cNvSpPr>
          <p:nvPr>
            <p:ph type="ftr" sz="quarter" idx="11"/>
          </p:nvPr>
        </p:nvSpPr>
        <p:spPr/>
        <p:txBody>
          <a:bodyPr/>
          <a:lstStyle/>
          <a:p>
            <a:r>
              <a:rPr lang="fr-BE" dirty="0"/>
              <a:t>SGBD – Chapitre 2 : Le modèle relationnel / 2. Relation, domaine et attribut</a:t>
            </a:r>
          </a:p>
        </p:txBody>
      </p:sp>
    </p:spTree>
    <p:extLst>
      <p:ext uri="{BB962C8B-B14F-4D97-AF65-F5344CB8AC3E}">
        <p14:creationId xmlns:p14="http://schemas.microsoft.com/office/powerpoint/2010/main" val="47643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a:t>Aperçu du contenu du cours</a:t>
            </a:r>
          </a:p>
        </p:txBody>
      </p:sp>
      <p:sp>
        <p:nvSpPr>
          <p:cNvPr id="3" name="Espace réservé du contenu 2"/>
          <p:cNvSpPr>
            <a:spLocks noGrp="1"/>
          </p:cNvSpPr>
          <p:nvPr>
            <p:ph idx="1"/>
          </p:nvPr>
        </p:nvSpPr>
        <p:spPr/>
        <p:txBody>
          <a:bodyPr anchor="ctr"/>
          <a:lstStyle/>
          <a:p>
            <a:pPr marL="514350" indent="-514350">
              <a:buFont typeface="+mj-lt"/>
              <a:buAutoNum type="arabicPeriod"/>
            </a:pPr>
            <a:r>
              <a:rPr lang="fr-BE" dirty="0"/>
              <a:t>Concepts de base</a:t>
            </a:r>
          </a:p>
          <a:p>
            <a:pPr marL="514350" indent="-514350">
              <a:buFont typeface="+mj-lt"/>
              <a:buAutoNum type="arabicPeriod"/>
            </a:pPr>
            <a:r>
              <a:rPr lang="fr-BE" dirty="0"/>
              <a:t>Modèle relationnel</a:t>
            </a:r>
          </a:p>
          <a:p>
            <a:pPr marL="514350" indent="-514350">
              <a:buFont typeface="+mj-lt"/>
              <a:buAutoNum type="arabicPeriod"/>
            </a:pPr>
            <a:r>
              <a:rPr lang="fr-BE" dirty="0"/>
              <a:t>Langage de définition des données - LDD</a:t>
            </a:r>
          </a:p>
          <a:p>
            <a:pPr marL="514350" indent="-514350">
              <a:buFont typeface="+mj-lt"/>
              <a:buAutoNum type="arabicPeriod"/>
            </a:pPr>
            <a:r>
              <a:rPr lang="fr-BE" dirty="0"/>
              <a:t>Langage de manipulation des données - LMD</a:t>
            </a:r>
          </a:p>
          <a:p>
            <a:pPr marL="514350" indent="-514350">
              <a:buFont typeface="+mj-lt"/>
              <a:buAutoNum type="arabicPeriod"/>
            </a:pPr>
            <a:r>
              <a:rPr lang="fr-BE" dirty="0"/>
              <a:t>Transactions et accès concurrents – LCD</a:t>
            </a:r>
          </a:p>
          <a:p>
            <a:pPr marL="514350" indent="-514350">
              <a:buFont typeface="+mj-lt"/>
              <a:buAutoNum type="arabicPeriod"/>
            </a:pPr>
            <a:r>
              <a:rPr lang="fr-BE" dirty="0"/>
              <a:t>Confidentialité des données</a:t>
            </a:r>
          </a:p>
          <a:p>
            <a:pPr marL="514350" indent="-514350">
              <a:buFont typeface="+mj-lt"/>
              <a:buAutoNum type="arabicPeriod"/>
            </a:pPr>
            <a:r>
              <a:rPr lang="fr-BE" dirty="0"/>
              <a:t>Vues</a:t>
            </a:r>
          </a:p>
          <a:p>
            <a:pPr marL="514350" indent="-514350">
              <a:buFont typeface="+mj-lt"/>
              <a:buAutoNum type="arabicPeriod"/>
            </a:pPr>
            <a:r>
              <a:rPr lang="fr-BE" dirty="0"/>
              <a:t>Contraintes d'intégrité et déclencheurs</a:t>
            </a:r>
          </a:p>
          <a:p>
            <a:pPr marL="514350" indent="-514350">
              <a:buFont typeface="+mj-lt"/>
              <a:buAutoNum type="arabicPeriod"/>
            </a:pPr>
            <a:r>
              <a:rPr lang="fr-BE" dirty="0"/>
              <a:t>PL-SQL</a:t>
            </a:r>
          </a:p>
        </p:txBody>
      </p:sp>
      <p:sp>
        <p:nvSpPr>
          <p:cNvPr id="5" name="Espace réservé du pied de page 4"/>
          <p:cNvSpPr>
            <a:spLocks noGrp="1"/>
          </p:cNvSpPr>
          <p:nvPr>
            <p:ph type="ftr" sz="quarter" idx="11"/>
          </p:nvPr>
        </p:nvSpPr>
        <p:spPr/>
        <p:txBody>
          <a:bodyPr/>
          <a:lstStyle/>
          <a:p>
            <a:r>
              <a:rPr lang="fr-BE"/>
              <a:t>Système de Gestion de Base de Données</a:t>
            </a:r>
          </a:p>
        </p:txBody>
      </p:sp>
    </p:spTree>
    <p:extLst>
      <p:ext uri="{BB962C8B-B14F-4D97-AF65-F5344CB8AC3E}">
        <p14:creationId xmlns:p14="http://schemas.microsoft.com/office/powerpoint/2010/main" val="3746285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2. Relation, domaine et attribut</a:t>
            </a:r>
          </a:p>
        </p:txBody>
      </p:sp>
      <p:sp>
        <p:nvSpPr>
          <p:cNvPr id="3" name="Espace réservé du contenu 2"/>
          <p:cNvSpPr>
            <a:spLocks noGrp="1"/>
          </p:cNvSpPr>
          <p:nvPr>
            <p:ph idx="1"/>
          </p:nvPr>
        </p:nvSpPr>
        <p:spPr>
          <a:xfrm>
            <a:off x="1043491" y="2051999"/>
            <a:ext cx="7249904" cy="4140000"/>
          </a:xfrm>
        </p:spPr>
        <p:txBody>
          <a:bodyPr anchor="ctr">
            <a:normAutofit fontScale="92500" lnSpcReduction="10000"/>
          </a:bodyPr>
          <a:lstStyle/>
          <a:p>
            <a:pPr marL="0" indent="0">
              <a:buClr>
                <a:srgbClr val="00B050"/>
              </a:buClr>
              <a:buNone/>
            </a:pPr>
            <a:r>
              <a:rPr lang="fr-BE" dirty="0"/>
              <a:t>Les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relations</a:t>
            </a:r>
            <a:r>
              <a:rPr lang="fr-BE" dirty="0"/>
              <a:t> sont définies à partir de domaines.</a:t>
            </a:r>
          </a:p>
          <a:p>
            <a:pPr marL="0" indent="0">
              <a:buClr>
                <a:srgbClr val="00B050"/>
              </a:buClr>
              <a:buNone/>
            </a:pPr>
            <a:r>
              <a:rPr lang="fr-BE" dirty="0"/>
              <a:t>Pour définir une base de données relationnelle, on commence par définir les domaines.</a:t>
            </a:r>
          </a:p>
          <a:p>
            <a:pPr marL="0" indent="0">
              <a:buClr>
                <a:srgbClr val="00B050"/>
              </a:buClr>
              <a:buNone/>
            </a:pPr>
            <a:r>
              <a:rPr lang="fr-BE" dirty="0"/>
              <a:t>Exemple :</a:t>
            </a:r>
          </a:p>
          <a:p>
            <a:pPr marL="400050" lvl="1" indent="0">
              <a:buClr>
                <a:srgbClr val="00B050"/>
              </a:buClr>
              <a:buNone/>
            </a:pPr>
            <a:r>
              <a:rPr lang="fr-BE" sz="2200" dirty="0"/>
              <a:t>Domaine </a:t>
            </a:r>
            <a:r>
              <a:rPr lang="fr-BE" sz="2200" b="1" dirty="0" err="1">
                <a:solidFill>
                  <a:schemeClr val="bg2">
                    <a:lumMod val="50000"/>
                  </a:schemeClr>
                </a:solidFill>
              </a:rPr>
              <a:t>NumeroAuteur</a:t>
            </a:r>
            <a:r>
              <a:rPr lang="fr-BE" sz="2200" dirty="0"/>
              <a:t> = entier compris entre 1 et 100</a:t>
            </a:r>
          </a:p>
          <a:p>
            <a:pPr marL="400050" lvl="1" indent="0">
              <a:buClr>
                <a:srgbClr val="00B050"/>
              </a:buClr>
              <a:buNone/>
            </a:pPr>
            <a:r>
              <a:rPr lang="fr-BE" sz="2200" dirty="0"/>
              <a:t>Domaine </a:t>
            </a:r>
            <a:r>
              <a:rPr lang="fr-BE" sz="2200" b="1" dirty="0" err="1">
                <a:solidFill>
                  <a:schemeClr val="bg2">
                    <a:lumMod val="50000"/>
                  </a:schemeClr>
                </a:solidFill>
              </a:rPr>
              <a:t>NomAuteur</a:t>
            </a:r>
            <a:r>
              <a:rPr lang="fr-BE" sz="2200" dirty="0">
                <a:solidFill>
                  <a:schemeClr val="bg2">
                    <a:lumMod val="50000"/>
                  </a:schemeClr>
                </a:solidFill>
              </a:rPr>
              <a:t> </a:t>
            </a:r>
            <a:r>
              <a:rPr lang="fr-BE" sz="2200" dirty="0"/>
              <a:t>= chaîne de caractères</a:t>
            </a:r>
          </a:p>
          <a:p>
            <a:pPr marL="400050" lvl="1" indent="0">
              <a:buClr>
                <a:srgbClr val="00B050"/>
              </a:buClr>
              <a:buNone/>
            </a:pPr>
            <a:r>
              <a:rPr lang="fr-BE" sz="2200" dirty="0"/>
              <a:t>Domaine </a:t>
            </a:r>
            <a:r>
              <a:rPr lang="fr-BE" sz="2200" b="1" dirty="0" err="1">
                <a:solidFill>
                  <a:schemeClr val="bg2">
                    <a:lumMod val="50000"/>
                  </a:schemeClr>
                </a:solidFill>
              </a:rPr>
              <a:t>PrenomAuteur</a:t>
            </a:r>
            <a:r>
              <a:rPr lang="fr-BE" sz="2200" dirty="0">
                <a:solidFill>
                  <a:schemeClr val="bg2">
                    <a:lumMod val="50000"/>
                  </a:schemeClr>
                </a:solidFill>
              </a:rPr>
              <a:t> </a:t>
            </a:r>
            <a:r>
              <a:rPr lang="fr-BE" sz="2200" dirty="0"/>
              <a:t>= chaîne de caractères</a:t>
            </a:r>
          </a:p>
          <a:p>
            <a:pPr marL="400050" lvl="1" indent="0">
              <a:buClr>
                <a:srgbClr val="00B050"/>
              </a:buClr>
              <a:buNone/>
            </a:pPr>
            <a:r>
              <a:rPr lang="fr-BE" sz="2200" dirty="0"/>
              <a:t>Domaine </a:t>
            </a:r>
            <a:r>
              <a:rPr lang="fr-BE" sz="2200" b="1" dirty="0" err="1">
                <a:solidFill>
                  <a:schemeClr val="bg2">
                    <a:lumMod val="50000"/>
                  </a:schemeClr>
                </a:solidFill>
              </a:rPr>
              <a:t>NumeroOuvrage</a:t>
            </a:r>
            <a:r>
              <a:rPr lang="fr-BE" sz="2200" dirty="0">
                <a:solidFill>
                  <a:schemeClr val="bg2">
                    <a:lumMod val="50000"/>
                  </a:schemeClr>
                </a:solidFill>
              </a:rPr>
              <a:t> </a:t>
            </a:r>
            <a:r>
              <a:rPr lang="fr-BE" sz="2200" dirty="0"/>
              <a:t>= entier compris entre 1 et 500</a:t>
            </a:r>
          </a:p>
          <a:p>
            <a:pPr marL="400050" lvl="1" indent="0">
              <a:buClr>
                <a:srgbClr val="00B050"/>
              </a:buClr>
              <a:buNone/>
            </a:pPr>
            <a:r>
              <a:rPr lang="fr-BE" sz="2200" dirty="0"/>
              <a:t>Domaine </a:t>
            </a:r>
            <a:r>
              <a:rPr lang="fr-BE" sz="2200" b="1" dirty="0" err="1">
                <a:solidFill>
                  <a:schemeClr val="bg2">
                    <a:lumMod val="50000"/>
                  </a:schemeClr>
                </a:solidFill>
              </a:rPr>
              <a:t>TitreOuvrage</a:t>
            </a:r>
            <a:r>
              <a:rPr lang="fr-BE" sz="2200" dirty="0">
                <a:solidFill>
                  <a:schemeClr val="bg2">
                    <a:lumMod val="50000"/>
                  </a:schemeClr>
                </a:solidFill>
              </a:rPr>
              <a:t> </a:t>
            </a:r>
            <a:r>
              <a:rPr lang="fr-BE" sz="2200" dirty="0"/>
              <a:t>= chaîne de caractères</a:t>
            </a:r>
          </a:p>
          <a:p>
            <a:pPr marL="400050" lvl="1" indent="0">
              <a:buClr>
                <a:srgbClr val="00B050"/>
              </a:buClr>
              <a:buNone/>
            </a:pPr>
            <a:r>
              <a:rPr lang="fr-BE" sz="2200" dirty="0"/>
              <a:t>Domaine </a:t>
            </a:r>
            <a:r>
              <a:rPr lang="fr-BE" sz="2200" b="1" dirty="0" err="1">
                <a:solidFill>
                  <a:schemeClr val="bg2">
                    <a:lumMod val="50000"/>
                  </a:schemeClr>
                </a:solidFill>
              </a:rPr>
              <a:t>AnneeEdition</a:t>
            </a:r>
            <a:r>
              <a:rPr lang="fr-BE" sz="2200" dirty="0">
                <a:solidFill>
                  <a:schemeClr val="bg2">
                    <a:lumMod val="50000"/>
                  </a:schemeClr>
                </a:solidFill>
              </a:rPr>
              <a:t> </a:t>
            </a:r>
            <a:r>
              <a:rPr lang="fr-BE" sz="2200" dirty="0"/>
              <a:t>= entier &gt; 1900</a:t>
            </a:r>
          </a:p>
          <a:p>
            <a:pPr marL="400050" lvl="1" indent="0">
              <a:buClr>
                <a:srgbClr val="00B050"/>
              </a:buClr>
              <a:buNone/>
            </a:pPr>
            <a:r>
              <a:rPr lang="fr-BE" sz="2200" dirty="0"/>
              <a:t>Domaine </a:t>
            </a:r>
            <a:r>
              <a:rPr lang="fr-BE" sz="2200" b="1" dirty="0" err="1">
                <a:solidFill>
                  <a:schemeClr val="bg2">
                    <a:lumMod val="50000"/>
                  </a:schemeClr>
                </a:solidFill>
              </a:rPr>
              <a:t>TypeReliure</a:t>
            </a:r>
            <a:r>
              <a:rPr lang="fr-BE" sz="2200" dirty="0">
                <a:solidFill>
                  <a:schemeClr val="bg2">
                    <a:lumMod val="50000"/>
                  </a:schemeClr>
                </a:solidFill>
              </a:rPr>
              <a:t> </a:t>
            </a:r>
            <a:r>
              <a:rPr lang="fr-BE" sz="2200" dirty="0"/>
              <a:t>= </a:t>
            </a:r>
            <a:r>
              <a:rPr lang="fr-BE" sz="2200" dirty="0">
                <a:sym typeface="Symbol"/>
              </a:rPr>
              <a:t> 'NORMAL', 'LUXE', 'CARTONNE', 'BROCHE' </a:t>
            </a:r>
            <a:endParaRPr lang="fr-BE" sz="2200" dirty="0"/>
          </a:p>
        </p:txBody>
      </p:sp>
      <p:sp>
        <p:nvSpPr>
          <p:cNvPr id="5" name="Espace réservé du pied de page 4"/>
          <p:cNvSpPr>
            <a:spLocks noGrp="1"/>
          </p:cNvSpPr>
          <p:nvPr>
            <p:ph type="ftr" sz="quarter" idx="11"/>
          </p:nvPr>
        </p:nvSpPr>
        <p:spPr/>
        <p:txBody>
          <a:bodyPr/>
          <a:lstStyle/>
          <a:p>
            <a:r>
              <a:rPr lang="fr-BE" dirty="0"/>
              <a:t>SGBD – Chapitre 2 : Le modèle relationnel / 2. Relation, domaine et attribut</a:t>
            </a:r>
          </a:p>
        </p:txBody>
      </p:sp>
    </p:spTree>
    <p:extLst>
      <p:ext uri="{BB962C8B-B14F-4D97-AF65-F5344CB8AC3E}">
        <p14:creationId xmlns:p14="http://schemas.microsoft.com/office/powerpoint/2010/main" val="59178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2. Relation, domaine et attribut</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chor="ctr">
                <a:normAutofit/>
              </a:bodyPr>
              <a:lstStyle/>
              <a:p>
                <a:pPr marL="0" indent="0">
                  <a:buClr>
                    <a:srgbClr val="00B050"/>
                  </a:buClr>
                  <a:buNone/>
                </a:pPr>
                <a:r>
                  <a:rPr lang="fr-BE" dirty="0"/>
                  <a:t>Un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domaine </a:t>
                </a:r>
                <a:r>
                  <a:rPr lang="fr-BE" dirty="0"/>
                  <a:t>représente l’ensemble des valeurs admissibles pour une composante d’une relation.</a:t>
                </a:r>
              </a:p>
              <a:p>
                <a:pPr marL="0" indent="0">
                  <a:buClr>
                    <a:srgbClr val="00B050"/>
                  </a:buClr>
                  <a:buNone/>
                </a:pPr>
                <a:endParaRPr lang="fr-BE" sz="1400" dirty="0"/>
              </a:p>
              <a:p>
                <a:pPr marL="0" indent="0">
                  <a:buClr>
                    <a:srgbClr val="00B050"/>
                  </a:buClr>
                  <a:buNone/>
                </a:pPr>
                <a:r>
                  <a:rPr lang="fr-BE" dirty="0"/>
                  <a:t>   </a:t>
                </a:r>
                <a14:m>
                  <m:oMath xmlns:m="http://schemas.openxmlformats.org/officeDocument/2006/math">
                    <m:r>
                      <a:rPr lang="fr-BE" i="1" smtClean="0">
                        <a:latin typeface="Cambria Math"/>
                        <a:ea typeface="Cambria Math"/>
                      </a:rPr>
                      <m:t>≡</m:t>
                    </m:r>
                  </m:oMath>
                </a14:m>
                <a:r>
                  <a:rPr lang="fr-BE" dirty="0"/>
                  <a:t>   connecteur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SYNTAXIQUE</a:t>
                </a:r>
                <a:r>
                  <a:rPr lang="fr-BE" dirty="0">
                    <a:ln>
                      <a:solidFill>
                        <a:schemeClr val="accent1">
                          <a:shade val="88000"/>
                          <a:satMod val="110000"/>
                        </a:schemeClr>
                      </a:solidFill>
                    </a:ln>
                  </a:rPr>
                  <a:t> </a:t>
                </a:r>
                <a:r>
                  <a:rPr lang="fr-BE" dirty="0"/>
                  <a:t>et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SEMANTIQUE</a:t>
                </a:r>
              </a:p>
              <a:p>
                <a:pPr marL="0" indent="0">
                  <a:buClr>
                    <a:srgbClr val="00B050"/>
                  </a:buClr>
                  <a:buNone/>
                </a:pPr>
                <a:endParaRPr lang="fr-BE" dirty="0"/>
              </a:p>
              <a:p>
                <a:pPr marL="0" indent="0">
                  <a:buClr>
                    <a:srgbClr val="00B050"/>
                  </a:buClr>
                  <a:buNone/>
                </a:pPr>
                <a:r>
                  <a:rPr lang="fr-BE" dirty="0"/>
                  <a:t>	Syntaxe		≠	        Sémantique</a:t>
                </a:r>
              </a:p>
              <a:p>
                <a:pPr marL="0" indent="0">
                  <a:buClr>
                    <a:srgbClr val="00B050"/>
                  </a:buClr>
                  <a:buNone/>
                </a:pPr>
                <a:endParaRPr lang="fr-BE" dirty="0"/>
              </a:p>
              <a:p>
                <a:pPr marL="0" indent="0">
                  <a:buClr>
                    <a:srgbClr val="00B050"/>
                  </a:buClr>
                  <a:buNone/>
                </a:pPr>
                <a:r>
                  <a:rPr lang="fr-BE" dirty="0"/>
                  <a:t>	    Type		≠	        Signification</a:t>
                </a:r>
              </a:p>
              <a:p>
                <a:pPr marL="0" indent="0">
                  <a:buClr>
                    <a:srgbClr val="00B050"/>
                  </a:buClr>
                  <a:buNone/>
                </a:pPr>
                <a:endParaRPr lang="fr-BE" sz="14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3"/>
                <a:stretch>
                  <a:fillRect l="-1523"/>
                </a:stretch>
              </a:blipFill>
            </p:spPr>
            <p:txBody>
              <a:bodyPr/>
              <a:lstStyle/>
              <a:p>
                <a:r>
                  <a:rPr lang="fr-BE">
                    <a:noFill/>
                  </a:rPr>
                  <a:t> </a:t>
                </a:r>
              </a:p>
            </p:txBody>
          </p:sp>
        </mc:Fallback>
      </mc:AlternateContent>
      <p:sp>
        <p:nvSpPr>
          <p:cNvPr id="5" name="Espace réservé du pied de page 4"/>
          <p:cNvSpPr>
            <a:spLocks noGrp="1"/>
          </p:cNvSpPr>
          <p:nvPr>
            <p:ph type="ftr" sz="quarter" idx="11"/>
          </p:nvPr>
        </p:nvSpPr>
        <p:spPr/>
        <p:txBody>
          <a:bodyPr/>
          <a:lstStyle/>
          <a:p>
            <a:r>
              <a:rPr lang="fr-BE" dirty="0"/>
              <a:t>SGBD – Chapitre 2 : Le modèle relationnel / 2. Relation, domaine et attribut</a:t>
            </a:r>
          </a:p>
        </p:txBody>
      </p:sp>
      <p:sp>
        <p:nvSpPr>
          <p:cNvPr id="7" name="Double flèche verticale 6"/>
          <p:cNvSpPr/>
          <p:nvPr/>
        </p:nvSpPr>
        <p:spPr>
          <a:xfrm>
            <a:off x="2500813" y="4735242"/>
            <a:ext cx="187890" cy="48851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Double flèche verticale 7"/>
          <p:cNvSpPr/>
          <p:nvPr/>
        </p:nvSpPr>
        <p:spPr>
          <a:xfrm>
            <a:off x="6109096" y="4735241"/>
            <a:ext cx="187890" cy="48851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3691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2. Relation, domaine et attribut</a:t>
            </a:r>
          </a:p>
        </p:txBody>
      </p:sp>
      <p:sp>
        <p:nvSpPr>
          <p:cNvPr id="3" name="Espace réservé du contenu 2"/>
          <p:cNvSpPr>
            <a:spLocks noGrp="1"/>
          </p:cNvSpPr>
          <p:nvPr>
            <p:ph idx="1"/>
          </p:nvPr>
        </p:nvSpPr>
        <p:spPr>
          <a:xfrm>
            <a:off x="1449361" y="1663101"/>
            <a:ext cx="8003232" cy="4562135"/>
          </a:xfrm>
        </p:spPr>
        <p:txBody>
          <a:bodyPr anchor="ctr">
            <a:normAutofit fontScale="77500" lnSpcReduction="20000"/>
          </a:bodyPr>
          <a:lstStyle/>
          <a:p>
            <a:pPr marL="0" indent="0">
              <a:buClr>
                <a:srgbClr val="00B050"/>
              </a:buClr>
              <a:buNone/>
            </a:pPr>
            <a:r>
              <a:rPr lang="fr-BE" dirty="0"/>
              <a:t>Définition des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relations </a:t>
            </a:r>
            <a:r>
              <a:rPr lang="fr-BE" dirty="0"/>
              <a:t>sur base des</a:t>
            </a:r>
            <a:r>
              <a:rPr lang="fr-BE" dirty="0">
                <a:ln>
                  <a:solidFill>
                    <a:schemeClr val="accent1">
                      <a:shade val="88000"/>
                      <a:satMod val="110000"/>
                    </a:schemeClr>
                  </a:solidFill>
                </a:ln>
                <a:noFill/>
              </a:rPr>
              <a:t>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domaines</a:t>
            </a:r>
            <a:r>
              <a:rPr lang="fr-BE" dirty="0">
                <a:ln>
                  <a:solidFill>
                    <a:schemeClr val="accent1">
                      <a:shade val="88000"/>
                      <a:satMod val="110000"/>
                    </a:schemeClr>
                  </a:solidFill>
                </a:ln>
              </a:rPr>
              <a:t> :</a:t>
            </a:r>
          </a:p>
          <a:p>
            <a:pPr marL="0" indent="0">
              <a:buClr>
                <a:srgbClr val="00B050"/>
              </a:buClr>
              <a:buNone/>
            </a:pPr>
            <a:endParaRPr lang="fr-BE" dirty="0">
              <a:ln>
                <a:solidFill>
                  <a:schemeClr val="accent1">
                    <a:shade val="88000"/>
                    <a:satMod val="110000"/>
                  </a:schemeClr>
                </a:solidFill>
              </a:ln>
            </a:endParaRPr>
          </a:p>
          <a:p>
            <a:pPr marL="0" indent="0">
              <a:buClr>
                <a:srgbClr val="00B050"/>
              </a:buClr>
              <a:buNone/>
            </a:pPr>
            <a:r>
              <a:rPr lang="fr-BE" dirty="0"/>
              <a:t>Relation AUTEURS composée des attributs :</a:t>
            </a:r>
            <a:r>
              <a:rPr lang="fr-BE" dirty="0">
                <a:ln>
                  <a:solidFill>
                    <a:schemeClr val="accent1">
                      <a:shade val="88000"/>
                      <a:satMod val="110000"/>
                    </a:schemeClr>
                  </a:solidFill>
                </a:ln>
              </a:rPr>
              <a:t> </a:t>
            </a:r>
          </a:p>
          <a:p>
            <a:pPr lvl="1">
              <a:buClr>
                <a:schemeClr val="accent2">
                  <a:lumMod val="75000"/>
                </a:schemeClr>
              </a:buClr>
              <a:buFont typeface="Wingdings" panose="05000000000000000000" pitchFamily="2" charset="2"/>
              <a:buChar char="Ø"/>
            </a:pPr>
            <a:r>
              <a:rPr lang="fr-BE" dirty="0"/>
              <a:t>NumAuteur		défini sur </a:t>
            </a:r>
            <a:r>
              <a:rPr lang="fr-BE" dirty="0" err="1"/>
              <a:t>NumeroAuteur</a:t>
            </a:r>
            <a:r>
              <a:rPr lang="fr-BE" dirty="0"/>
              <a:t>,</a:t>
            </a:r>
          </a:p>
          <a:p>
            <a:pPr lvl="1">
              <a:buClr>
                <a:schemeClr val="accent2">
                  <a:lumMod val="75000"/>
                </a:schemeClr>
              </a:buClr>
              <a:buFont typeface="Wingdings" panose="05000000000000000000" pitchFamily="2" charset="2"/>
              <a:buChar char="Ø"/>
            </a:pPr>
            <a:r>
              <a:rPr lang="fr-BE" dirty="0"/>
              <a:t>Nom		défini sur </a:t>
            </a:r>
            <a:r>
              <a:rPr lang="fr-BE" dirty="0" err="1"/>
              <a:t>NomAuteur</a:t>
            </a:r>
            <a:r>
              <a:rPr lang="fr-BE" dirty="0"/>
              <a:t>,</a:t>
            </a:r>
          </a:p>
          <a:p>
            <a:pPr lvl="1">
              <a:buClr>
                <a:schemeClr val="accent2">
                  <a:lumMod val="75000"/>
                </a:schemeClr>
              </a:buClr>
              <a:buFont typeface="Wingdings" panose="05000000000000000000" pitchFamily="2" charset="2"/>
              <a:buChar char="Ø"/>
            </a:pPr>
            <a:r>
              <a:rPr lang="fr-BE" dirty="0" err="1"/>
              <a:t>Prenom</a:t>
            </a:r>
            <a:r>
              <a:rPr lang="fr-BE" dirty="0"/>
              <a:t>		défini sur </a:t>
            </a:r>
            <a:r>
              <a:rPr lang="fr-BE" dirty="0" err="1"/>
              <a:t>PrenomAuteur</a:t>
            </a:r>
            <a:endParaRPr lang="fr-BE" dirty="0"/>
          </a:p>
          <a:p>
            <a:pPr lvl="1">
              <a:buClr>
                <a:srgbClr val="00B050"/>
              </a:buClr>
              <a:buFont typeface="Wingdings" panose="05000000000000000000" pitchFamily="2" charset="2"/>
              <a:buChar char="ü"/>
            </a:pPr>
            <a:endParaRPr lang="fr-BE" dirty="0"/>
          </a:p>
          <a:p>
            <a:pPr marL="0" indent="0">
              <a:buClr>
                <a:srgbClr val="00B050"/>
              </a:buClr>
              <a:buNone/>
            </a:pPr>
            <a:r>
              <a:rPr lang="fr-BE" dirty="0"/>
              <a:t>Relation OUVRAGES composée des attributs :</a:t>
            </a:r>
            <a:endParaRPr lang="fr-BE" dirty="0">
              <a:ln>
                <a:solidFill>
                  <a:schemeClr val="accent1">
                    <a:shade val="88000"/>
                    <a:satMod val="110000"/>
                  </a:schemeClr>
                </a:solidFill>
              </a:ln>
            </a:endParaRPr>
          </a:p>
          <a:p>
            <a:pPr lvl="1">
              <a:buClr>
                <a:schemeClr val="accent2">
                  <a:lumMod val="75000"/>
                </a:schemeClr>
              </a:buClr>
              <a:buFont typeface="Wingdings" panose="05000000000000000000" pitchFamily="2" charset="2"/>
              <a:buChar char="Ø"/>
            </a:pPr>
            <a:r>
              <a:rPr lang="fr-BE" dirty="0"/>
              <a:t>NumOuvrage		défini sur </a:t>
            </a:r>
            <a:r>
              <a:rPr lang="fr-BE" dirty="0" err="1"/>
              <a:t>NumeroOuvrage</a:t>
            </a:r>
            <a:r>
              <a:rPr lang="fr-BE" dirty="0"/>
              <a:t>,</a:t>
            </a:r>
          </a:p>
          <a:p>
            <a:pPr lvl="1">
              <a:buClr>
                <a:schemeClr val="accent2">
                  <a:lumMod val="75000"/>
                </a:schemeClr>
              </a:buClr>
              <a:buFont typeface="Wingdings" panose="05000000000000000000" pitchFamily="2" charset="2"/>
              <a:buChar char="Ø"/>
            </a:pPr>
            <a:r>
              <a:rPr lang="fr-BE" dirty="0"/>
              <a:t>Titre		défini sur </a:t>
            </a:r>
            <a:r>
              <a:rPr lang="fr-BE" dirty="0" err="1"/>
              <a:t>TitreOuvrage</a:t>
            </a:r>
            <a:r>
              <a:rPr lang="fr-BE" dirty="0"/>
              <a:t>,</a:t>
            </a:r>
          </a:p>
          <a:p>
            <a:pPr lvl="1">
              <a:buClr>
                <a:schemeClr val="accent2">
                  <a:lumMod val="75000"/>
                </a:schemeClr>
              </a:buClr>
              <a:buFont typeface="Wingdings" panose="05000000000000000000" pitchFamily="2" charset="2"/>
              <a:buChar char="Ø"/>
            </a:pPr>
            <a:r>
              <a:rPr lang="fr-BE" dirty="0" err="1"/>
              <a:t>Annee</a:t>
            </a:r>
            <a:r>
              <a:rPr lang="fr-BE" dirty="0"/>
              <a:t>		défini sur </a:t>
            </a:r>
            <a:r>
              <a:rPr lang="fr-BE" dirty="0" err="1"/>
              <a:t>AnneeEdition</a:t>
            </a:r>
            <a:r>
              <a:rPr lang="fr-BE" dirty="0"/>
              <a:t>,</a:t>
            </a:r>
          </a:p>
          <a:p>
            <a:pPr lvl="1">
              <a:buClr>
                <a:schemeClr val="accent2">
                  <a:lumMod val="75000"/>
                </a:schemeClr>
              </a:buClr>
              <a:buFont typeface="Wingdings" panose="05000000000000000000" pitchFamily="2" charset="2"/>
              <a:buChar char="Ø"/>
            </a:pPr>
            <a:r>
              <a:rPr lang="fr-BE" dirty="0"/>
              <a:t>Reliure		défini sur </a:t>
            </a:r>
            <a:r>
              <a:rPr lang="fr-BE" dirty="0" err="1"/>
              <a:t>TypeReliure</a:t>
            </a:r>
            <a:endParaRPr lang="fr-BE" dirty="0"/>
          </a:p>
          <a:p>
            <a:pPr indent="-342900">
              <a:buClr>
                <a:schemeClr val="accent2">
                  <a:lumMod val="75000"/>
                </a:schemeClr>
              </a:buClr>
              <a:buFont typeface="Wingdings" panose="05000000000000000000" pitchFamily="2" charset="2"/>
              <a:buChar char="Ø"/>
            </a:pPr>
            <a:endParaRPr lang="fr-BE" dirty="0"/>
          </a:p>
          <a:p>
            <a:pPr marL="0" indent="0">
              <a:buClr>
                <a:srgbClr val="00B050"/>
              </a:buClr>
              <a:buNone/>
            </a:pPr>
            <a:r>
              <a:rPr lang="fr-BE" dirty="0"/>
              <a:t>Relation A_ECRIT composée des attributs :</a:t>
            </a:r>
          </a:p>
          <a:p>
            <a:pPr lvl="1">
              <a:buClr>
                <a:schemeClr val="accent2">
                  <a:lumMod val="75000"/>
                </a:schemeClr>
              </a:buClr>
              <a:buFont typeface="Wingdings" panose="05000000000000000000" pitchFamily="2" charset="2"/>
              <a:buChar char="Ø"/>
            </a:pPr>
            <a:r>
              <a:rPr lang="fr-BE" dirty="0"/>
              <a:t>NumAuteur		défini sur </a:t>
            </a:r>
            <a:r>
              <a:rPr lang="fr-BE" dirty="0" err="1"/>
              <a:t>NumeroAuteur</a:t>
            </a:r>
            <a:r>
              <a:rPr lang="fr-BE" dirty="0"/>
              <a:t>,</a:t>
            </a:r>
          </a:p>
          <a:p>
            <a:pPr lvl="1">
              <a:buClr>
                <a:schemeClr val="accent2">
                  <a:lumMod val="75000"/>
                </a:schemeClr>
              </a:buClr>
              <a:buFont typeface="Wingdings" panose="05000000000000000000" pitchFamily="2" charset="2"/>
              <a:buChar char="Ø"/>
            </a:pPr>
            <a:r>
              <a:rPr lang="fr-BE" dirty="0"/>
              <a:t>NumOuvrage	  	défini sur </a:t>
            </a:r>
            <a:r>
              <a:rPr lang="fr-BE" dirty="0" err="1"/>
              <a:t>NumeroOuvrage</a:t>
            </a:r>
            <a:endParaRPr lang="fr-BE" dirty="0"/>
          </a:p>
        </p:txBody>
      </p:sp>
      <p:sp>
        <p:nvSpPr>
          <p:cNvPr id="5" name="Espace réservé du pied de page 4"/>
          <p:cNvSpPr>
            <a:spLocks noGrp="1"/>
          </p:cNvSpPr>
          <p:nvPr>
            <p:ph type="ftr" sz="quarter" idx="11"/>
          </p:nvPr>
        </p:nvSpPr>
        <p:spPr/>
        <p:txBody>
          <a:bodyPr/>
          <a:lstStyle/>
          <a:p>
            <a:r>
              <a:rPr lang="fr-BE" dirty="0"/>
              <a:t>SGBD – Chapitre 2 : Le modèle relationnel / 2. Relation, domaine et attribut</a:t>
            </a:r>
          </a:p>
        </p:txBody>
      </p:sp>
    </p:spTree>
    <p:extLst>
      <p:ext uri="{BB962C8B-B14F-4D97-AF65-F5344CB8AC3E}">
        <p14:creationId xmlns:p14="http://schemas.microsoft.com/office/powerpoint/2010/main" val="177135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fade">
                                      <p:cBhvr>
                                        <p:cTn id="43" dur="500"/>
                                        <p:tgtEl>
                                          <p:spTgt spid="3">
                                            <p:txEl>
                                              <p:pRg st="13" end="1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fade">
                                      <p:cBhvr>
                                        <p:cTn id="46" dur="500"/>
                                        <p:tgtEl>
                                          <p:spTgt spid="3">
                                            <p:txEl>
                                              <p:pRg st="14" end="1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2. Relation, domaine et attribut</a:t>
            </a:r>
          </a:p>
        </p:txBody>
      </p:sp>
      <p:sp>
        <p:nvSpPr>
          <p:cNvPr id="3" name="Espace réservé du contenu 2"/>
          <p:cNvSpPr>
            <a:spLocks noGrp="1"/>
          </p:cNvSpPr>
          <p:nvPr>
            <p:ph idx="1"/>
          </p:nvPr>
        </p:nvSpPr>
        <p:spPr>
          <a:xfrm>
            <a:off x="683568" y="1515649"/>
            <a:ext cx="8003232" cy="4649655"/>
          </a:xfrm>
        </p:spPr>
        <p:txBody>
          <a:bodyPr anchor="ctr">
            <a:normAutofit/>
          </a:bodyPr>
          <a:lstStyle/>
          <a:p>
            <a:pPr marL="0" indent="0">
              <a:buClr>
                <a:srgbClr val="00B050"/>
              </a:buClr>
              <a:buNone/>
            </a:pPr>
            <a:r>
              <a:rPr lang="fr-BE" dirty="0"/>
              <a:t>Des relations différentes possèdent des attributs définis sur le même domaine.</a:t>
            </a:r>
          </a:p>
          <a:p>
            <a:pPr marL="0" indent="0">
              <a:buClr>
                <a:srgbClr val="00B050"/>
              </a:buClr>
              <a:buNone/>
            </a:pPr>
            <a:r>
              <a:rPr lang="fr-BE" dirty="0"/>
              <a:t>Il est logique que la colonne NumAuteur de </a:t>
            </a:r>
            <a:r>
              <a:rPr lang="fr-BE" dirty="0" err="1"/>
              <a:t>AEcrit</a:t>
            </a:r>
            <a:r>
              <a:rPr lang="fr-BE" dirty="0"/>
              <a:t> soit définie sur le même domaine que la colonne NumAuteur de Auteurs.</a:t>
            </a:r>
          </a:p>
          <a:p>
            <a:pPr marL="0" indent="0">
              <a:buClr>
                <a:srgbClr val="00B050"/>
              </a:buClr>
              <a:buNone/>
            </a:pPr>
            <a:endParaRPr lang="fr-BE" dirty="0"/>
          </a:p>
          <a:p>
            <a:pPr marL="0" indent="0">
              <a:buClr>
                <a:srgbClr val="00B050"/>
              </a:buClr>
              <a:buNone/>
            </a:pPr>
            <a:r>
              <a:rPr lang="fr-BE" dirty="0"/>
              <a:t>Le domaine </a:t>
            </a:r>
            <a:r>
              <a:rPr lang="fr-BE" dirty="0" err="1"/>
              <a:t>NumeroAuteur</a:t>
            </a:r>
            <a:r>
              <a:rPr lang="fr-BE" dirty="0"/>
              <a:t> joue le rôle de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connecteur sémantique </a:t>
            </a:r>
            <a:r>
              <a:rPr lang="fr-BE" dirty="0"/>
              <a:t>entre les deux relations</a:t>
            </a:r>
          </a:p>
        </p:txBody>
      </p:sp>
      <p:sp>
        <p:nvSpPr>
          <p:cNvPr id="5" name="Espace réservé du pied de page 4"/>
          <p:cNvSpPr>
            <a:spLocks noGrp="1"/>
          </p:cNvSpPr>
          <p:nvPr>
            <p:ph type="ftr" sz="quarter" idx="11"/>
          </p:nvPr>
        </p:nvSpPr>
        <p:spPr/>
        <p:txBody>
          <a:bodyPr/>
          <a:lstStyle/>
          <a:p>
            <a:r>
              <a:rPr lang="fr-BE" dirty="0"/>
              <a:t>SGBD – Chapitre 2 : Le modèle relationnel / 2. Relation, domaine et attribut</a:t>
            </a:r>
          </a:p>
        </p:txBody>
      </p:sp>
    </p:spTree>
    <p:extLst>
      <p:ext uri="{BB962C8B-B14F-4D97-AF65-F5344CB8AC3E}">
        <p14:creationId xmlns:p14="http://schemas.microsoft.com/office/powerpoint/2010/main" val="384293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2. Relation, domaine et attribut</a:t>
            </a:r>
          </a:p>
        </p:txBody>
      </p:sp>
      <p:sp>
        <p:nvSpPr>
          <p:cNvPr id="8" name="Espace réservé du contenu 2"/>
          <p:cNvSpPr>
            <a:spLocks noGrp="1"/>
          </p:cNvSpPr>
          <p:nvPr>
            <p:ph idx="1"/>
          </p:nvPr>
        </p:nvSpPr>
        <p:spPr>
          <a:xfrm>
            <a:off x="564164" y="2480154"/>
            <a:ext cx="8003232" cy="2317315"/>
          </a:xfrm>
          <a:solidFill>
            <a:schemeClr val="accent2">
              <a:lumMod val="40000"/>
              <a:lumOff val="60000"/>
            </a:schemeClr>
          </a:solidFill>
          <a:ln>
            <a:solidFill>
              <a:schemeClr val="accent2">
                <a:lumMod val="50000"/>
              </a:schemeClr>
            </a:solidFill>
          </a:ln>
          <a:scene3d>
            <a:camera prst="orthographicFront"/>
            <a:lightRig rig="threePt" dir="t"/>
          </a:scene3d>
          <a:sp3d extrusionH="101600" contourW="25400">
            <a:bevelT w="152400" h="152400"/>
            <a:extrusionClr>
              <a:schemeClr val="accent2">
                <a:lumMod val="75000"/>
              </a:schemeClr>
            </a:extrusionClr>
            <a:contourClr>
              <a:schemeClr val="accent2">
                <a:lumMod val="50000"/>
              </a:schemeClr>
            </a:contourClr>
          </a:sp3d>
        </p:spPr>
        <p:txBody>
          <a:bodyPr anchor="ctr">
            <a:normAutofit/>
          </a:bodyPr>
          <a:lstStyle/>
          <a:p>
            <a:pPr marL="0" indent="0" algn="ctr">
              <a:buClr>
                <a:srgbClr val="00B050"/>
              </a:buClr>
              <a:buNone/>
            </a:pPr>
            <a:r>
              <a:rPr lang="fr-BE" dirty="0"/>
              <a:t>Deux domaines sont déclarés </a:t>
            </a:r>
            <a:r>
              <a:rPr lang="fr-BE" b="1" dirty="0">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rPr>
              <a:t>compatibles</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a:t>
            </a:r>
            <a:r>
              <a:rPr lang="fr-BE" dirty="0"/>
              <a:t>s’ils sont sémantiquement comparables, c’est-à-dire si les ensembles qui les définissent ne sont pas disjoints.</a:t>
            </a:r>
            <a:endPar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effectLst>
                <a:outerShdw blurRad="50800" dist="38100" dir="13500000" algn="br" rotWithShape="0">
                  <a:prstClr val="black">
                    <a:alpha val="40000"/>
                  </a:prstClr>
                </a:outerShdw>
              </a:effectLst>
            </a:endParaRPr>
          </a:p>
        </p:txBody>
      </p:sp>
      <p:sp>
        <p:nvSpPr>
          <p:cNvPr id="5" name="Espace réservé du pied de page 4"/>
          <p:cNvSpPr>
            <a:spLocks noGrp="1"/>
          </p:cNvSpPr>
          <p:nvPr>
            <p:ph type="ftr" sz="quarter" idx="11"/>
          </p:nvPr>
        </p:nvSpPr>
        <p:spPr/>
        <p:txBody>
          <a:bodyPr/>
          <a:lstStyle/>
          <a:p>
            <a:r>
              <a:rPr lang="fr-BE" dirty="0"/>
              <a:t>SGBD – Chapitre 2 : Le modèle relationnel / 2. Relation, domaine et attribut</a:t>
            </a:r>
          </a:p>
        </p:txBody>
      </p:sp>
    </p:spTree>
    <p:extLst>
      <p:ext uri="{BB962C8B-B14F-4D97-AF65-F5344CB8AC3E}">
        <p14:creationId xmlns:p14="http://schemas.microsoft.com/office/powerpoint/2010/main" val="37312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2. Relation, domaine et attribut</a:t>
            </a:r>
          </a:p>
        </p:txBody>
      </p:sp>
      <p:sp>
        <p:nvSpPr>
          <p:cNvPr id="3" name="Espace réservé du contenu 2"/>
          <p:cNvSpPr>
            <a:spLocks noGrp="1"/>
          </p:cNvSpPr>
          <p:nvPr>
            <p:ph idx="1"/>
          </p:nvPr>
        </p:nvSpPr>
        <p:spPr/>
        <p:txBody>
          <a:bodyPr>
            <a:normAutofit/>
          </a:bodyPr>
          <a:lstStyle/>
          <a:p>
            <a:pPr>
              <a:buClr>
                <a:schemeClr val="accent2">
                  <a:lumMod val="75000"/>
                </a:schemeClr>
              </a:buClr>
              <a:buFont typeface="Wingdings" panose="05000000000000000000" pitchFamily="2" charset="2"/>
              <a:buChar char="Ø"/>
            </a:pPr>
            <a:r>
              <a:rPr lang="fr-BE" dirty="0"/>
              <a:t>En particulier, deux domaines identiques ou liés par inclusion sont compatibles.</a:t>
            </a:r>
          </a:p>
          <a:p>
            <a:pPr marL="365760" lvl="1" indent="0">
              <a:buClr>
                <a:schemeClr val="accent2">
                  <a:lumMod val="75000"/>
                </a:schemeClr>
              </a:buClr>
              <a:buNone/>
            </a:pPr>
            <a:r>
              <a:rPr lang="fr-BE" dirty="0"/>
              <a:t>Exemple : les domaines </a:t>
            </a:r>
            <a:r>
              <a:rPr lang="fr-BE" dirty="0" err="1"/>
              <a:t>VilleEurope</a:t>
            </a:r>
            <a:r>
              <a:rPr lang="fr-BE" dirty="0"/>
              <a:t> et </a:t>
            </a:r>
            <a:r>
              <a:rPr lang="fr-BE" dirty="0" err="1"/>
              <a:t>VilleBelge</a:t>
            </a:r>
            <a:r>
              <a:rPr lang="fr-BE" dirty="0"/>
              <a:t>, tous deux de type chaîne de caractères sont liés par inclusion et donc compatibles.</a:t>
            </a:r>
          </a:p>
          <a:p>
            <a:pPr>
              <a:buClr>
                <a:schemeClr val="accent2">
                  <a:lumMod val="75000"/>
                </a:schemeClr>
              </a:buClr>
              <a:buFont typeface="Wingdings" panose="05000000000000000000" pitchFamily="2" charset="2"/>
              <a:buChar char="Ø"/>
            </a:pPr>
            <a:endParaRPr lang="fr-BE" dirty="0"/>
          </a:p>
          <a:p>
            <a:pPr>
              <a:buClr>
                <a:schemeClr val="accent2">
                  <a:lumMod val="75000"/>
                </a:schemeClr>
              </a:buClr>
              <a:buFont typeface="Wingdings" panose="05000000000000000000" pitchFamily="2" charset="2"/>
              <a:buChar char="Ø"/>
            </a:pPr>
            <a:r>
              <a:rPr lang="fr-BE" dirty="0"/>
              <a:t>Exemple de domaines non compatibles : </a:t>
            </a:r>
            <a:r>
              <a:rPr lang="fr-BE" dirty="0" err="1"/>
              <a:t>NumeroAuteur</a:t>
            </a:r>
            <a:r>
              <a:rPr lang="fr-BE" dirty="0"/>
              <a:t> et </a:t>
            </a:r>
            <a:r>
              <a:rPr lang="fr-BE" dirty="0" err="1"/>
              <a:t>NumeroOuvrage</a:t>
            </a:r>
            <a:r>
              <a:rPr lang="fr-BE" dirty="0"/>
              <a:t> sont incompatibles même s’ils sont définis au moyen de types de données comparables (des nb entiers)</a:t>
            </a:r>
          </a:p>
          <a:p>
            <a:endParaRPr lang="fr-BE" dirty="0"/>
          </a:p>
        </p:txBody>
      </p:sp>
      <p:sp>
        <p:nvSpPr>
          <p:cNvPr id="5" name="Espace réservé du pied de page 4"/>
          <p:cNvSpPr>
            <a:spLocks noGrp="1"/>
          </p:cNvSpPr>
          <p:nvPr>
            <p:ph type="ftr" sz="quarter" idx="11"/>
          </p:nvPr>
        </p:nvSpPr>
        <p:spPr/>
        <p:txBody>
          <a:bodyPr/>
          <a:lstStyle/>
          <a:p>
            <a:r>
              <a:rPr lang="fr-BE" dirty="0"/>
              <a:t>SGBD – Chapitre 2 : Le modèle relationnel / 2. Relation, domaine et attribut</a:t>
            </a:r>
          </a:p>
        </p:txBody>
      </p:sp>
    </p:spTree>
    <p:extLst>
      <p:ext uri="{BB962C8B-B14F-4D97-AF65-F5344CB8AC3E}">
        <p14:creationId xmlns:p14="http://schemas.microsoft.com/office/powerpoint/2010/main" val="361313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2. Relation, domaine et attribut</a:t>
            </a:r>
          </a:p>
        </p:txBody>
      </p:sp>
      <p:sp>
        <p:nvSpPr>
          <p:cNvPr id="3" name="Espace réservé du contenu 2"/>
          <p:cNvSpPr>
            <a:spLocks noGrp="1"/>
          </p:cNvSpPr>
          <p:nvPr>
            <p:ph idx="1"/>
          </p:nvPr>
        </p:nvSpPr>
        <p:spPr>
          <a:xfrm>
            <a:off x="708621" y="1537570"/>
            <a:ext cx="8003232" cy="4565104"/>
          </a:xfrm>
        </p:spPr>
        <p:txBody>
          <a:bodyPr anchor="ctr">
            <a:normAutofit/>
          </a:bodyPr>
          <a:lstStyle/>
          <a:p>
            <a:pPr marL="285750" indent="-285750">
              <a:spcBef>
                <a:spcPts val="1200"/>
              </a:spcBef>
              <a:buClr>
                <a:schemeClr val="accent2">
                  <a:lumMod val="75000"/>
                </a:schemeClr>
              </a:buClr>
              <a:buFont typeface="Wingdings" panose="05000000000000000000" pitchFamily="2" charset="2"/>
              <a:buChar char="Ø"/>
            </a:pPr>
            <a:r>
              <a:rPr lang="fr-BE" dirty="0"/>
              <a:t>Les noms des domaines et des attributs correspondant ne sont pas les mêmes.</a:t>
            </a:r>
          </a:p>
          <a:p>
            <a:pPr marL="285750" indent="-285750">
              <a:spcBef>
                <a:spcPts val="1200"/>
              </a:spcBef>
              <a:buClr>
                <a:schemeClr val="accent2">
                  <a:lumMod val="75000"/>
                </a:schemeClr>
              </a:buClr>
              <a:buFont typeface="Wingdings" panose="05000000000000000000" pitchFamily="2" charset="2"/>
              <a:buChar char="Ø"/>
            </a:pPr>
            <a:r>
              <a:rPr lang="fr-BE" dirty="0"/>
              <a:t>Il est possible d’avoir dans une même table deux attributs différents issus du même domaine</a:t>
            </a:r>
          </a:p>
          <a:p>
            <a:pPr marL="285750" indent="-285750">
              <a:spcBef>
                <a:spcPts val="1200"/>
              </a:spcBef>
              <a:buClr>
                <a:schemeClr val="accent2">
                  <a:lumMod val="75000"/>
                </a:schemeClr>
              </a:buClr>
              <a:buFont typeface="Wingdings" panose="05000000000000000000" pitchFamily="2" charset="2"/>
              <a:buChar char="Ø"/>
            </a:pPr>
            <a:r>
              <a:rPr lang="fr-BE" dirty="0"/>
              <a:t>Par contre, les attributs d’une relation doivent tous être différents.</a:t>
            </a:r>
          </a:p>
        </p:txBody>
      </p:sp>
      <p:sp>
        <p:nvSpPr>
          <p:cNvPr id="5" name="Espace réservé du pied de page 4"/>
          <p:cNvSpPr>
            <a:spLocks noGrp="1"/>
          </p:cNvSpPr>
          <p:nvPr>
            <p:ph type="ftr" sz="quarter" idx="11"/>
          </p:nvPr>
        </p:nvSpPr>
        <p:spPr/>
        <p:txBody>
          <a:bodyPr/>
          <a:lstStyle/>
          <a:p>
            <a:r>
              <a:rPr lang="fr-BE" dirty="0"/>
              <a:t>SGBD – Chapitre 2 : Le modèle relationnel / 2. Relation, domaine et attribut</a:t>
            </a:r>
          </a:p>
        </p:txBody>
      </p:sp>
    </p:spTree>
    <p:extLst>
      <p:ext uri="{BB962C8B-B14F-4D97-AF65-F5344CB8AC3E}">
        <p14:creationId xmlns:p14="http://schemas.microsoft.com/office/powerpoint/2010/main" val="3697129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Chapitre 2. Le modèle relationnel</a:t>
            </a:r>
          </a:p>
        </p:txBody>
      </p:sp>
      <p:sp>
        <p:nvSpPr>
          <p:cNvPr id="3" name="Espace réservé du contenu 2"/>
          <p:cNvSpPr>
            <a:spLocks noGrp="1"/>
          </p:cNvSpPr>
          <p:nvPr>
            <p:ph idx="1"/>
          </p:nvPr>
        </p:nvSpPr>
        <p:spPr/>
        <p:txBody>
          <a:bodyPr anchor="ctr">
            <a:normAutofit fontScale="92500" lnSpcReduction="10000"/>
          </a:bodyPr>
          <a:lstStyle/>
          <a:p>
            <a:pPr marL="514350" indent="-514350">
              <a:buFont typeface="+mj-lt"/>
              <a:buAutoNum type="arabicPeriod"/>
            </a:pPr>
            <a:r>
              <a:rPr lang="fr-BE" dirty="0"/>
              <a:t>Introduction</a:t>
            </a:r>
          </a:p>
          <a:p>
            <a:pPr marL="514350" indent="-514350">
              <a:buFont typeface="+mj-lt"/>
              <a:buAutoNum type="arabicPeriod"/>
            </a:pPr>
            <a:r>
              <a:rPr lang="fr-BE" dirty="0"/>
              <a:t>Relation, domaine et attribut</a:t>
            </a:r>
          </a:p>
          <a:p>
            <a:pPr marL="514350" indent="-514350">
              <a:buFont typeface="+mj-lt"/>
              <a:buAutoNum type="arabicPeriod"/>
            </a:pPr>
            <a:r>
              <a:rPr lang="fr-BE" dirty="0"/>
              <a:t>Clé primaire</a:t>
            </a:r>
          </a:p>
          <a:p>
            <a:pPr marL="514350" indent="-514350">
              <a:buFont typeface="+mj-lt"/>
              <a:buAutoNum type="arabicPeriod"/>
            </a:pPr>
            <a:r>
              <a:rPr lang="fr-BE" dirty="0"/>
              <a:t>Domaine primaire – clé étrangère</a:t>
            </a:r>
          </a:p>
          <a:p>
            <a:pPr marL="514350" indent="-514350">
              <a:buFont typeface="+mj-lt"/>
              <a:buAutoNum type="arabicPeriod"/>
            </a:pPr>
            <a:r>
              <a:rPr lang="fr-BE" dirty="0"/>
              <a:t>Intégrité de domaine</a:t>
            </a:r>
          </a:p>
          <a:p>
            <a:pPr marL="514350" indent="-514350">
              <a:buFont typeface="+mj-lt"/>
              <a:buAutoNum type="arabicPeriod"/>
            </a:pPr>
            <a:r>
              <a:rPr lang="fr-BE" dirty="0"/>
              <a:t>Intégrité d’entité ou de relation</a:t>
            </a:r>
          </a:p>
          <a:p>
            <a:pPr marL="514350" indent="-514350">
              <a:buFont typeface="+mj-lt"/>
              <a:buAutoNum type="arabicPeriod"/>
            </a:pPr>
            <a:r>
              <a:rPr lang="fr-BE" dirty="0"/>
              <a:t>Intégrité de référence</a:t>
            </a:r>
          </a:p>
          <a:p>
            <a:pPr marL="514350" indent="-514350">
              <a:buFont typeface="+mj-lt"/>
              <a:buAutoNum type="arabicPeriod"/>
            </a:pPr>
            <a:r>
              <a:rPr lang="fr-BE" dirty="0"/>
              <a:t>Les opérateurs sémantiques</a:t>
            </a:r>
          </a:p>
          <a:p>
            <a:pPr marL="514350" indent="-514350">
              <a:buFont typeface="+mj-lt"/>
              <a:buAutoNum type="arabicPeriod"/>
            </a:pPr>
            <a:r>
              <a:rPr lang="fr-BE" dirty="0"/>
              <a:t>Les opérateurs ensemblistes</a:t>
            </a:r>
          </a:p>
          <a:p>
            <a:pPr marL="514350" indent="-514350">
              <a:buFont typeface="+mj-lt"/>
              <a:buAutoNum type="arabicPeriod"/>
            </a:pPr>
            <a:r>
              <a:rPr lang="fr-BE" dirty="0"/>
              <a:t>Les opérateurs relationnels</a:t>
            </a:r>
          </a:p>
          <a:p>
            <a:pPr marL="514350" indent="-514350">
              <a:buFont typeface="+mj-lt"/>
              <a:buAutoNum type="arabicPeriod"/>
            </a:pPr>
            <a:r>
              <a:rPr lang="fr-BE" dirty="0"/>
              <a:t>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a:t>
            </a:r>
          </a:p>
        </p:txBody>
      </p:sp>
    </p:spTree>
    <p:extLst>
      <p:ext uri="{BB962C8B-B14F-4D97-AF65-F5344CB8AC3E}">
        <p14:creationId xmlns:p14="http://schemas.microsoft.com/office/powerpoint/2010/main" val="371595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2"/>
                                      </p:to>
                                    </p:animClr>
                                    <p:animClr clrSpc="rgb" dir="cw">
                                      <p:cBhvr>
                                        <p:cTn id="7" dur="500" fill="hold"/>
                                        <p:tgtEl>
                                          <p:spTgt spid="3">
                                            <p:txEl>
                                              <p:pRg st="2" end="2"/>
                                            </p:txEl>
                                          </p:spTgt>
                                        </p:tgtEl>
                                        <p:attrNameLst>
                                          <p:attrName>fillcolor</p:attrName>
                                        </p:attrNameLst>
                                      </p:cBhvr>
                                      <p:to>
                                        <a:schemeClr val="accent2"/>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3. Clé primaire</a:t>
            </a:r>
          </a:p>
        </p:txBody>
      </p:sp>
      <p:sp>
        <p:nvSpPr>
          <p:cNvPr id="3" name="Espace réservé du contenu 2"/>
          <p:cNvSpPr>
            <a:spLocks noGrp="1"/>
          </p:cNvSpPr>
          <p:nvPr>
            <p:ph idx="1"/>
          </p:nvPr>
        </p:nvSpPr>
        <p:spPr/>
        <p:txBody>
          <a:bodyPr anchor="ctr"/>
          <a:lstStyle/>
          <a:p>
            <a:pPr indent="-342900">
              <a:buClr>
                <a:schemeClr val="bg2">
                  <a:lumMod val="50000"/>
                </a:schemeClr>
              </a:buClr>
              <a:buFont typeface="Wingdings" panose="05000000000000000000" pitchFamily="2" charset="2"/>
              <a:buChar char="Ø"/>
            </a:pPr>
            <a:r>
              <a:rPr lang="fr-BE" dirty="0"/>
              <a:t>Une relation est un ensemble.  Il doit être possible de distinguer tous les éléments (tuples) de la relation.</a:t>
            </a:r>
          </a:p>
          <a:p>
            <a:pPr indent="-342900">
              <a:buClr>
                <a:schemeClr val="bg2">
                  <a:lumMod val="50000"/>
                </a:schemeClr>
              </a:buClr>
              <a:buFont typeface="Wingdings" panose="05000000000000000000" pitchFamily="2" charset="2"/>
              <a:buChar char="Ø"/>
            </a:pPr>
            <a:r>
              <a:rPr lang="fr-BE" dirty="0"/>
              <a:t>Un attribut ou un groupe d’attributs va jouer le rôle d’identifiant de la relation : c’est la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clé primaire</a:t>
            </a:r>
            <a:r>
              <a:rPr lang="fr-BE" dirty="0"/>
              <a:t>.</a:t>
            </a:r>
          </a:p>
          <a:p>
            <a:pPr indent="-342900">
              <a:buClr>
                <a:schemeClr val="bg2">
                  <a:lumMod val="50000"/>
                </a:schemeClr>
              </a:buClr>
              <a:buFont typeface="Wingdings" panose="05000000000000000000" pitchFamily="2" charset="2"/>
              <a:buChar char="Ø"/>
            </a:pPr>
            <a:r>
              <a:rPr lang="fr-BE" dirty="0"/>
              <a:t>Une valeur de clé primaire permet d’identifier de manière unique un tuple d’une relation.</a:t>
            </a:r>
          </a:p>
        </p:txBody>
      </p:sp>
      <p:sp>
        <p:nvSpPr>
          <p:cNvPr id="5" name="Espace réservé du pied de page 4"/>
          <p:cNvSpPr>
            <a:spLocks noGrp="1"/>
          </p:cNvSpPr>
          <p:nvPr>
            <p:ph type="ftr" sz="quarter" idx="11"/>
          </p:nvPr>
        </p:nvSpPr>
        <p:spPr/>
        <p:txBody>
          <a:bodyPr/>
          <a:lstStyle/>
          <a:p>
            <a:r>
              <a:rPr lang="fr-BE" dirty="0"/>
              <a:t>SGBD – Chapitre 2 : Le modèle relationnel / 3. Clé primaire</a:t>
            </a:r>
          </a:p>
        </p:txBody>
      </p:sp>
    </p:spTree>
    <p:extLst>
      <p:ext uri="{BB962C8B-B14F-4D97-AF65-F5344CB8AC3E}">
        <p14:creationId xmlns:p14="http://schemas.microsoft.com/office/powerpoint/2010/main" val="290242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3. Clé primaire</a:t>
            </a:r>
          </a:p>
        </p:txBody>
      </p:sp>
      <p:sp>
        <p:nvSpPr>
          <p:cNvPr id="8" name="Espace réservé du contenu 2"/>
          <p:cNvSpPr>
            <a:spLocks noGrp="1"/>
          </p:cNvSpPr>
          <p:nvPr>
            <p:ph idx="1"/>
          </p:nvPr>
        </p:nvSpPr>
        <p:spPr>
          <a:xfrm>
            <a:off x="623540" y="2108440"/>
            <a:ext cx="8003232" cy="3820438"/>
          </a:xfrm>
          <a:solidFill>
            <a:schemeClr val="accent2">
              <a:lumMod val="40000"/>
              <a:lumOff val="60000"/>
            </a:schemeClr>
          </a:solidFill>
          <a:ln>
            <a:solidFill>
              <a:schemeClr val="accent2">
                <a:lumMod val="50000"/>
              </a:schemeClr>
            </a:solidFill>
          </a:ln>
          <a:scene3d>
            <a:camera prst="orthographicFront"/>
            <a:lightRig rig="threePt" dir="t"/>
          </a:scene3d>
          <a:sp3d extrusionH="101600" contourW="25400">
            <a:bevelT w="152400" h="152400"/>
            <a:extrusionClr>
              <a:schemeClr val="accent2">
                <a:lumMod val="75000"/>
              </a:schemeClr>
            </a:extrusionClr>
            <a:contourClr>
              <a:schemeClr val="accent2">
                <a:lumMod val="50000"/>
              </a:schemeClr>
            </a:contourClr>
          </a:sp3d>
        </p:spPr>
        <p:txBody>
          <a:bodyPr anchor="ctr">
            <a:normAutofit/>
          </a:bodyPr>
          <a:lstStyle/>
          <a:p>
            <a:pPr marL="0" indent="0">
              <a:buClr>
                <a:srgbClr val="00B050"/>
              </a:buClr>
              <a:buNone/>
            </a:pPr>
            <a:r>
              <a:rPr lang="fr-BE" dirty="0"/>
              <a:t>Une clé primaire est un ensemble d’attributs, K, vérifiant la double propriété :</a:t>
            </a:r>
          </a:p>
          <a:p>
            <a:pPr marL="0" indent="0">
              <a:buClr>
                <a:srgbClr val="00B050"/>
              </a:buClr>
              <a:buNone/>
            </a:pPr>
            <a:endParaRPr lang="fr-BE" dirty="0"/>
          </a:p>
          <a:p>
            <a:pPr marL="0" indent="0">
              <a:buClr>
                <a:srgbClr val="00B050"/>
              </a:buClr>
              <a:buNone/>
            </a:pPr>
            <a:r>
              <a:rPr lang="fr-BE" b="1" dirty="0">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rPr>
              <a:t>Unicité</a:t>
            </a:r>
            <a:r>
              <a:rPr lang="fr-BE" dirty="0">
                <a:effectLst>
                  <a:outerShdw blurRad="50800" dist="38100" dir="13500000" algn="br" rotWithShape="0">
                    <a:prstClr val="black">
                      <a:alpha val="40000"/>
                    </a:prstClr>
                  </a:outerShdw>
                </a:effectLst>
              </a:rPr>
              <a:t> : </a:t>
            </a:r>
            <a:r>
              <a:rPr lang="fr-BE" dirty="0"/>
              <a:t>les valeurs de clés primaires sont uniques et non nulles;</a:t>
            </a:r>
          </a:p>
          <a:p>
            <a:pPr marL="0" indent="0">
              <a:buClr>
                <a:srgbClr val="00B050"/>
              </a:buClr>
              <a:buNone/>
            </a:pPr>
            <a:endParaRPr lang="fr-BE" dirty="0"/>
          </a:p>
          <a:p>
            <a:pPr marL="0" indent="0">
              <a:buClr>
                <a:srgbClr val="00B050"/>
              </a:buClr>
              <a:buNone/>
            </a:pPr>
            <a:r>
              <a:rPr lang="fr-BE" b="1" dirty="0" err="1">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rPr>
              <a:t>Minimalité</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effectLst>
                  <a:outerShdw blurRad="50800" dist="38100" dir="13500000" algn="br" rotWithShape="0">
                    <a:prstClr val="black">
                      <a:alpha val="40000"/>
                    </a:prstClr>
                  </a:outerShdw>
                </a:effectLst>
              </a:rPr>
              <a:t> </a:t>
            </a:r>
            <a:r>
              <a:rPr lang="fr-BE" dirty="0"/>
              <a:t>: aucun attribut composant K ne peut être enlevé sans perdre la propriété d’unicité.</a:t>
            </a:r>
            <a:endParaRPr lang="fr-BE" baseline="-25000" dirty="0"/>
          </a:p>
        </p:txBody>
      </p:sp>
      <p:sp>
        <p:nvSpPr>
          <p:cNvPr id="5" name="Espace réservé du pied de page 4"/>
          <p:cNvSpPr>
            <a:spLocks noGrp="1"/>
          </p:cNvSpPr>
          <p:nvPr>
            <p:ph type="ftr" sz="quarter" idx="11"/>
          </p:nvPr>
        </p:nvSpPr>
        <p:spPr/>
        <p:txBody>
          <a:bodyPr/>
          <a:lstStyle/>
          <a:p>
            <a:r>
              <a:rPr lang="fr-BE" dirty="0"/>
              <a:t>SGBD – Chapitre 2 : Le modèle relationnel / 3. Clé primaire</a:t>
            </a:r>
          </a:p>
        </p:txBody>
      </p:sp>
    </p:spTree>
    <p:extLst>
      <p:ext uri="{BB962C8B-B14F-4D97-AF65-F5344CB8AC3E}">
        <p14:creationId xmlns:p14="http://schemas.microsoft.com/office/powerpoint/2010/main" val="379606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98562" y="2886858"/>
            <a:ext cx="7895594" cy="1362075"/>
          </a:xfrm>
        </p:spPr>
        <p:txBody>
          <a:bodyPr anchor="ctr"/>
          <a:lstStyle/>
          <a:p>
            <a:pPr algn="r"/>
            <a:r>
              <a:rPr lang="fr-BE" dirty="0"/>
              <a:t>Chapitre 2.</a:t>
            </a:r>
            <a:br>
              <a:rPr lang="fr-BE" dirty="0"/>
            </a:br>
            <a:r>
              <a:rPr lang="fr-BE" dirty="0"/>
              <a:t>Le modèle relationnel</a:t>
            </a:r>
          </a:p>
        </p:txBody>
      </p:sp>
      <p:sp>
        <p:nvSpPr>
          <p:cNvPr id="3" name="Espace réservé du texte 2"/>
          <p:cNvSpPr>
            <a:spLocks noGrp="1"/>
          </p:cNvSpPr>
          <p:nvPr>
            <p:ph type="body" idx="1"/>
          </p:nvPr>
        </p:nvSpPr>
        <p:spPr/>
        <p:txBody>
          <a:bodyPr/>
          <a:lstStyle/>
          <a:p>
            <a:endParaRPr lang="fr-BE"/>
          </a:p>
        </p:txBody>
      </p:sp>
      <p:sp>
        <p:nvSpPr>
          <p:cNvPr id="5" name="Espace réservé du pied de page 4"/>
          <p:cNvSpPr>
            <a:spLocks noGrp="1"/>
          </p:cNvSpPr>
          <p:nvPr>
            <p:ph type="ftr" sz="quarter" idx="11"/>
          </p:nvPr>
        </p:nvSpPr>
        <p:spPr/>
        <p:txBody>
          <a:bodyPr/>
          <a:lstStyle/>
          <a:p>
            <a:r>
              <a:rPr lang="fr-BE"/>
              <a:t>Système de Gestion de Base de Données</a:t>
            </a:r>
          </a:p>
        </p:txBody>
      </p:sp>
    </p:spTree>
    <p:extLst>
      <p:ext uri="{BB962C8B-B14F-4D97-AF65-F5344CB8AC3E}">
        <p14:creationId xmlns:p14="http://schemas.microsoft.com/office/powerpoint/2010/main" val="861408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3. Clé primaire</a:t>
            </a:r>
          </a:p>
        </p:txBody>
      </p:sp>
      <p:sp>
        <p:nvSpPr>
          <p:cNvPr id="5" name="Espace réservé du pied de page 4"/>
          <p:cNvSpPr>
            <a:spLocks noGrp="1"/>
          </p:cNvSpPr>
          <p:nvPr>
            <p:ph type="ftr" sz="quarter" idx="11"/>
          </p:nvPr>
        </p:nvSpPr>
        <p:spPr/>
        <p:txBody>
          <a:bodyPr/>
          <a:lstStyle/>
          <a:p>
            <a:r>
              <a:rPr lang="fr-BE" dirty="0"/>
              <a:t>SGBD – Chapitre 2 : Le modèle relationnel / 3. Clé primaire</a:t>
            </a:r>
          </a:p>
        </p:txBody>
      </p:sp>
      <p:sp>
        <p:nvSpPr>
          <p:cNvPr id="3" name="Espace réservé du contenu 2"/>
          <p:cNvSpPr>
            <a:spLocks noGrp="1"/>
          </p:cNvSpPr>
          <p:nvPr>
            <p:ph idx="1"/>
          </p:nvPr>
        </p:nvSpPr>
        <p:spPr>
          <a:xfrm>
            <a:off x="760021" y="2051999"/>
            <a:ext cx="7766462" cy="4140000"/>
          </a:xfrm>
        </p:spPr>
        <p:txBody>
          <a:bodyPr/>
          <a:lstStyle/>
          <a:p>
            <a:pPr marL="68580" indent="0">
              <a:buNone/>
            </a:pPr>
            <a:r>
              <a:rPr lang="fr-BE" dirty="0"/>
              <a:t>Exercice : spécifier les clés primaires dans le schéma suivant : </a:t>
            </a: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706" y="2509284"/>
            <a:ext cx="6652593" cy="3853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2761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Chapitre 2. Le modèle relationnel</a:t>
            </a:r>
          </a:p>
        </p:txBody>
      </p:sp>
      <p:sp>
        <p:nvSpPr>
          <p:cNvPr id="3" name="Espace réservé du contenu 2"/>
          <p:cNvSpPr>
            <a:spLocks noGrp="1"/>
          </p:cNvSpPr>
          <p:nvPr>
            <p:ph idx="1"/>
          </p:nvPr>
        </p:nvSpPr>
        <p:spPr/>
        <p:txBody>
          <a:bodyPr anchor="ctr">
            <a:normAutofit fontScale="92500" lnSpcReduction="10000"/>
          </a:bodyPr>
          <a:lstStyle/>
          <a:p>
            <a:pPr marL="514350" indent="-514350">
              <a:buFont typeface="+mj-lt"/>
              <a:buAutoNum type="arabicPeriod"/>
            </a:pPr>
            <a:r>
              <a:rPr lang="fr-BE" dirty="0"/>
              <a:t>Introduction</a:t>
            </a:r>
          </a:p>
          <a:p>
            <a:pPr marL="514350" indent="-514350">
              <a:buFont typeface="+mj-lt"/>
              <a:buAutoNum type="arabicPeriod"/>
            </a:pPr>
            <a:r>
              <a:rPr lang="fr-BE" dirty="0"/>
              <a:t>Relation, domaine et attribut</a:t>
            </a:r>
          </a:p>
          <a:p>
            <a:pPr marL="514350" indent="-514350">
              <a:buFont typeface="+mj-lt"/>
              <a:buAutoNum type="arabicPeriod"/>
            </a:pPr>
            <a:r>
              <a:rPr lang="fr-BE" dirty="0"/>
              <a:t>Clé primaire</a:t>
            </a:r>
          </a:p>
          <a:p>
            <a:pPr marL="514350" indent="-514350">
              <a:buFont typeface="+mj-lt"/>
              <a:buAutoNum type="arabicPeriod"/>
            </a:pPr>
            <a:r>
              <a:rPr lang="fr-BE" dirty="0"/>
              <a:t>Domaine primaire – clé étrangère</a:t>
            </a:r>
          </a:p>
          <a:p>
            <a:pPr marL="514350" indent="-514350">
              <a:buFont typeface="+mj-lt"/>
              <a:buAutoNum type="arabicPeriod"/>
            </a:pPr>
            <a:r>
              <a:rPr lang="fr-BE" dirty="0"/>
              <a:t>Intégrité de domaine</a:t>
            </a:r>
          </a:p>
          <a:p>
            <a:pPr marL="514350" indent="-514350">
              <a:buFont typeface="+mj-lt"/>
              <a:buAutoNum type="arabicPeriod"/>
            </a:pPr>
            <a:r>
              <a:rPr lang="fr-BE" dirty="0"/>
              <a:t>Intégrité d’entité ou de relation</a:t>
            </a:r>
          </a:p>
          <a:p>
            <a:pPr marL="514350" indent="-514350">
              <a:buFont typeface="+mj-lt"/>
              <a:buAutoNum type="arabicPeriod"/>
            </a:pPr>
            <a:r>
              <a:rPr lang="fr-BE" dirty="0"/>
              <a:t>Intégrité de référence</a:t>
            </a:r>
          </a:p>
          <a:p>
            <a:pPr marL="514350" indent="-514350">
              <a:buFont typeface="+mj-lt"/>
              <a:buAutoNum type="arabicPeriod"/>
            </a:pPr>
            <a:r>
              <a:rPr lang="fr-BE" dirty="0"/>
              <a:t>Les opérateurs sémantiques</a:t>
            </a:r>
          </a:p>
          <a:p>
            <a:pPr marL="514350" indent="-514350">
              <a:buFont typeface="+mj-lt"/>
              <a:buAutoNum type="arabicPeriod"/>
            </a:pPr>
            <a:r>
              <a:rPr lang="fr-BE" dirty="0"/>
              <a:t>Les opérateurs ensemblistes</a:t>
            </a:r>
          </a:p>
          <a:p>
            <a:pPr marL="514350" indent="-514350">
              <a:buFont typeface="+mj-lt"/>
              <a:buAutoNum type="arabicPeriod"/>
            </a:pPr>
            <a:r>
              <a:rPr lang="fr-BE" dirty="0"/>
              <a:t>Les opérateurs relationnels</a:t>
            </a:r>
          </a:p>
          <a:p>
            <a:pPr marL="514350" indent="-514350">
              <a:buFont typeface="+mj-lt"/>
              <a:buAutoNum type="arabicPeriod"/>
            </a:pPr>
            <a:r>
              <a:rPr lang="fr-BE" dirty="0"/>
              <a:t>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a:t>
            </a:r>
          </a:p>
        </p:txBody>
      </p:sp>
    </p:spTree>
    <p:extLst>
      <p:ext uri="{BB962C8B-B14F-4D97-AF65-F5344CB8AC3E}">
        <p14:creationId xmlns:p14="http://schemas.microsoft.com/office/powerpoint/2010/main" val="230072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2"/>
                                      </p:to>
                                    </p:animClr>
                                    <p:animClr clrSpc="rgb" dir="cw">
                                      <p:cBhvr>
                                        <p:cTn id="7" dur="500" fill="hold"/>
                                        <p:tgtEl>
                                          <p:spTgt spid="3">
                                            <p:txEl>
                                              <p:pRg st="3" end="3"/>
                                            </p:txEl>
                                          </p:spTgt>
                                        </p:tgtEl>
                                        <p:attrNameLst>
                                          <p:attrName>fillcolor</p:attrName>
                                        </p:attrNameLst>
                                      </p:cBhvr>
                                      <p:to>
                                        <a:schemeClr val="accent2"/>
                                      </p:to>
                                    </p:animClr>
                                    <p:set>
                                      <p:cBhvr>
                                        <p:cTn id="8" dur="500" fill="hold"/>
                                        <p:tgtEl>
                                          <p:spTgt spid="3">
                                            <p:txEl>
                                              <p:pRg st="3" end="3"/>
                                            </p:txEl>
                                          </p:spTgt>
                                        </p:tgtEl>
                                        <p:attrNameLst>
                                          <p:attrName>fill.type</p:attrName>
                                        </p:attrNameLst>
                                      </p:cBhvr>
                                      <p:to>
                                        <p:strVal val="solid"/>
                                      </p:to>
                                    </p:set>
                                    <p:set>
                                      <p:cBhvr>
                                        <p:cTn id="9"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4. Domaine primaire – clé étrangère</a:t>
            </a:r>
          </a:p>
        </p:txBody>
      </p:sp>
      <p:sp>
        <p:nvSpPr>
          <p:cNvPr id="3" name="Espace réservé du contenu 2"/>
          <p:cNvSpPr>
            <a:spLocks noGrp="1"/>
          </p:cNvSpPr>
          <p:nvPr>
            <p:ph idx="1"/>
          </p:nvPr>
        </p:nvSpPr>
        <p:spPr>
          <a:xfrm>
            <a:off x="671042" y="3282744"/>
            <a:ext cx="8003232" cy="394232"/>
          </a:xfrm>
        </p:spPr>
        <p:txBody>
          <a:bodyPr anchor="ctr">
            <a:normAutofit fontScale="85000" lnSpcReduction="10000"/>
          </a:bodyPr>
          <a:lstStyle/>
          <a:p>
            <a:pPr marL="0" indent="0">
              <a:buNone/>
            </a:pPr>
            <a:r>
              <a:rPr lang="fr-BE" dirty="0"/>
              <a:t>Exemple : </a:t>
            </a:r>
            <a:r>
              <a:rPr lang="fr-BE" dirty="0" err="1"/>
              <a:t>NumeroAuteur</a:t>
            </a:r>
            <a:r>
              <a:rPr lang="fr-BE" dirty="0"/>
              <a:t> et </a:t>
            </a:r>
            <a:r>
              <a:rPr lang="fr-BE" dirty="0" err="1"/>
              <a:t>NumeroOuvrage</a:t>
            </a:r>
            <a:r>
              <a:rPr lang="fr-BE" dirty="0"/>
              <a:t> sont des domaines primaires.</a:t>
            </a:r>
          </a:p>
        </p:txBody>
      </p:sp>
      <p:sp>
        <p:nvSpPr>
          <p:cNvPr id="5" name="Espace réservé du pied de page 4"/>
          <p:cNvSpPr>
            <a:spLocks noGrp="1"/>
          </p:cNvSpPr>
          <p:nvPr>
            <p:ph type="ftr" sz="quarter" idx="11"/>
          </p:nvPr>
        </p:nvSpPr>
        <p:spPr/>
        <p:txBody>
          <a:bodyPr/>
          <a:lstStyle/>
          <a:p>
            <a:r>
              <a:rPr lang="fr-BE" dirty="0"/>
              <a:t>SGBD – Chapitre 2 : Le modèle relationnel / 4. Domaine primaire – clé étrangère</a:t>
            </a:r>
          </a:p>
        </p:txBody>
      </p:sp>
      <p:sp>
        <p:nvSpPr>
          <p:cNvPr id="8" name="Espace réservé du contenu 2"/>
          <p:cNvSpPr txBox="1">
            <a:spLocks/>
          </p:cNvSpPr>
          <p:nvPr/>
        </p:nvSpPr>
        <p:spPr>
          <a:xfrm>
            <a:off x="552289" y="2019029"/>
            <a:ext cx="8003232" cy="1159366"/>
          </a:xfrm>
          <a:prstGeom prst="rect">
            <a:avLst/>
          </a:prstGeom>
          <a:solidFill>
            <a:schemeClr val="accent2">
              <a:lumMod val="40000"/>
              <a:lumOff val="60000"/>
            </a:schemeClr>
          </a:solidFill>
          <a:ln>
            <a:solidFill>
              <a:schemeClr val="accent2">
                <a:lumMod val="50000"/>
              </a:schemeClr>
            </a:solidFill>
          </a:ln>
          <a:scene3d>
            <a:camera prst="orthographicFront"/>
            <a:lightRig rig="threePt" dir="t"/>
          </a:scene3d>
          <a:sp3d extrusionH="101600" contourW="25400">
            <a:bevelT w="152400" h="152400"/>
            <a:extrusionClr>
              <a:schemeClr val="accent2">
                <a:lumMod val="75000"/>
              </a:schemeClr>
            </a:extrusionClr>
            <a:contourClr>
              <a:schemeClr val="accent2">
                <a:lumMod val="50000"/>
              </a:schemeClr>
            </a:contourClr>
          </a:sp3d>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2800" kern="1200" baseline="0">
                <a:solidFill>
                  <a:schemeClr val="tx1"/>
                </a:solidFill>
                <a:latin typeface="Corbel" panose="020B0503020204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baseline="0">
                <a:solidFill>
                  <a:schemeClr val="tx1"/>
                </a:solidFill>
                <a:latin typeface="Corbel" panose="020B0503020204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orbel" panose="020B0503020204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orbel" panose="020B0503020204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orbel" panose="020B0503020204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Clr>
                <a:srgbClr val="00B050"/>
              </a:buClr>
              <a:buFont typeface="Arial" panose="020B0604020202020204" pitchFamily="34" charset="0"/>
              <a:buNone/>
            </a:pPr>
            <a:r>
              <a:rPr lang="fr-BE" dirty="0"/>
              <a:t>Un </a:t>
            </a:r>
            <a:r>
              <a:rPr lang="fr-BE" b="1" dirty="0">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latin typeface="+mn-lt"/>
              </a:rPr>
              <a:t>domaine primaire </a:t>
            </a:r>
            <a:r>
              <a:rPr lang="fr-BE" dirty="0"/>
              <a:t>est un domaine sur lequel une clé primaire est définie.</a:t>
            </a:r>
            <a:endParaRPr lang="fr-BE" baseline="-25000" dirty="0"/>
          </a:p>
        </p:txBody>
      </p:sp>
      <p:sp>
        <p:nvSpPr>
          <p:cNvPr id="9" name="Espace réservé du contenu 2"/>
          <p:cNvSpPr txBox="1">
            <a:spLocks/>
          </p:cNvSpPr>
          <p:nvPr/>
        </p:nvSpPr>
        <p:spPr>
          <a:xfrm>
            <a:off x="552289" y="3871926"/>
            <a:ext cx="8003232" cy="1159366"/>
          </a:xfrm>
          <a:prstGeom prst="rect">
            <a:avLst/>
          </a:prstGeom>
          <a:solidFill>
            <a:schemeClr val="accent2">
              <a:lumMod val="40000"/>
              <a:lumOff val="60000"/>
            </a:schemeClr>
          </a:solidFill>
          <a:ln>
            <a:solidFill>
              <a:schemeClr val="accent2">
                <a:lumMod val="50000"/>
              </a:schemeClr>
            </a:solidFill>
          </a:ln>
          <a:scene3d>
            <a:camera prst="orthographicFront"/>
            <a:lightRig rig="threePt" dir="t"/>
          </a:scene3d>
          <a:sp3d extrusionH="101600" contourW="25400">
            <a:bevelT w="152400" h="152400"/>
            <a:extrusionClr>
              <a:schemeClr val="accent2">
                <a:lumMod val="75000"/>
              </a:schemeClr>
            </a:extrusionClr>
            <a:contourClr>
              <a:schemeClr val="accent2">
                <a:lumMod val="50000"/>
              </a:schemeClr>
            </a:contourClr>
          </a:sp3d>
        </p:spPr>
        <p:txBody>
          <a:bodyPr vert="horz" lIns="91440" tIns="45720" rIns="91440" bIns="45720" rtlCol="0" anchor="ctr">
            <a:normAutofit fontScale="92500"/>
          </a:bodyPr>
          <a:lstStyle>
            <a:lvl1pPr marL="342900" indent="-342900" algn="l" defTabSz="914400" rtl="0" eaLnBrk="1" latinLnBrk="0" hangingPunct="1">
              <a:spcBef>
                <a:spcPct val="20000"/>
              </a:spcBef>
              <a:buFont typeface="Arial" panose="020B0604020202020204" pitchFamily="34" charset="0"/>
              <a:buChar char="•"/>
              <a:defRPr sz="2800" kern="1200" baseline="0">
                <a:solidFill>
                  <a:schemeClr val="tx1"/>
                </a:solidFill>
                <a:latin typeface="Corbel" panose="020B0503020204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baseline="0">
                <a:solidFill>
                  <a:schemeClr val="tx1"/>
                </a:solidFill>
                <a:latin typeface="Corbel" panose="020B0503020204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orbel" panose="020B0503020204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orbel" panose="020B0503020204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orbel" panose="020B0503020204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Clr>
                <a:srgbClr val="00B050"/>
              </a:buClr>
              <a:buFont typeface="Arial" panose="020B0604020202020204" pitchFamily="34" charset="0"/>
              <a:buNone/>
            </a:pPr>
            <a:r>
              <a:rPr lang="fr-BE" dirty="0"/>
              <a:t>Un attribut qui n’est pas clé primaire mais qui est défini sur un domaine primaire est appelé une </a:t>
            </a:r>
            <a:r>
              <a:rPr lang="fr-BE" sz="3000" b="1" dirty="0">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latin typeface="+mn-lt"/>
              </a:rPr>
              <a:t>clé étrangère</a:t>
            </a:r>
            <a:r>
              <a:rPr lang="fr-BE" dirty="0"/>
              <a:t>.</a:t>
            </a:r>
            <a:endParaRPr lang="fr-BE" baseline="-25000" dirty="0"/>
          </a:p>
        </p:txBody>
      </p:sp>
      <p:sp>
        <p:nvSpPr>
          <p:cNvPr id="10" name="Espace réservé du contenu 2"/>
          <p:cNvSpPr txBox="1">
            <a:spLocks/>
          </p:cNvSpPr>
          <p:nvPr/>
        </p:nvSpPr>
        <p:spPr>
          <a:xfrm>
            <a:off x="671042" y="5105307"/>
            <a:ext cx="8003232" cy="1319244"/>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baseline="0">
                <a:solidFill>
                  <a:schemeClr val="tx1"/>
                </a:solidFill>
                <a:latin typeface="Corbel" panose="020B0503020204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baseline="0">
                <a:solidFill>
                  <a:schemeClr val="tx1"/>
                </a:solidFill>
                <a:latin typeface="Corbel" panose="020B0503020204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orbel" panose="020B0503020204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orbel" panose="020B0503020204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orbel" panose="020B0503020204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fr-BE" sz="1600" dirty="0">
                <a:latin typeface="+mn-lt"/>
              </a:rPr>
              <a:t>Exemple : NumAuteur et NumOuvrage, dans la relation </a:t>
            </a:r>
            <a:r>
              <a:rPr lang="fr-BE" sz="1600" dirty="0" err="1">
                <a:latin typeface="+mn-lt"/>
              </a:rPr>
              <a:t>AEcrit</a:t>
            </a:r>
            <a:r>
              <a:rPr lang="fr-BE" sz="1600" dirty="0">
                <a:latin typeface="+mn-lt"/>
              </a:rPr>
              <a:t>, sont des clés étrangères.</a:t>
            </a:r>
          </a:p>
          <a:p>
            <a:pPr marL="0" indent="0">
              <a:buFont typeface="Arial" panose="020B0604020202020204" pitchFamily="34" charset="0"/>
              <a:buNone/>
            </a:pPr>
            <a:endParaRPr lang="fr-BE" sz="1000" dirty="0">
              <a:latin typeface="+mn-lt"/>
            </a:endParaRPr>
          </a:p>
          <a:p>
            <a:pPr marL="0" indent="0">
              <a:buFont typeface="Arial" panose="020B0604020202020204" pitchFamily="34" charset="0"/>
              <a:buNone/>
            </a:pPr>
            <a:r>
              <a:rPr lang="fr-BE" sz="24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latin typeface="+mn-lt"/>
              </a:rPr>
              <a:t>La notion de clé étrangère permet d’exprimer les associations entre entités.</a:t>
            </a:r>
          </a:p>
        </p:txBody>
      </p:sp>
    </p:spTree>
    <p:extLst>
      <p:ext uri="{BB962C8B-B14F-4D97-AF65-F5344CB8AC3E}">
        <p14:creationId xmlns:p14="http://schemas.microsoft.com/office/powerpoint/2010/main" val="334952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0">
                                            <p:txEl>
                                              <p:pRg st="2" end="2"/>
                                            </p:txEl>
                                          </p:spTgt>
                                        </p:tgtEl>
                                        <p:attrNameLst>
                                          <p:attrName>style.color</p:attrName>
                                        </p:attrNameLst>
                                      </p:cBhvr>
                                      <p:to>
                                        <a:schemeClr val="accent2"/>
                                      </p:to>
                                    </p:animClr>
                                    <p:animClr clrSpc="rgb" dir="cw">
                                      <p:cBhvr>
                                        <p:cTn id="7" dur="500" fill="hold"/>
                                        <p:tgtEl>
                                          <p:spTgt spid="10">
                                            <p:txEl>
                                              <p:pRg st="2" end="2"/>
                                            </p:txEl>
                                          </p:spTgt>
                                        </p:tgtEl>
                                        <p:attrNameLst>
                                          <p:attrName>fillcolor</p:attrName>
                                        </p:attrNameLst>
                                      </p:cBhvr>
                                      <p:to>
                                        <a:schemeClr val="accent2"/>
                                      </p:to>
                                    </p:animClr>
                                    <p:set>
                                      <p:cBhvr>
                                        <p:cTn id="8" dur="500" fill="hold"/>
                                        <p:tgtEl>
                                          <p:spTgt spid="10">
                                            <p:txEl>
                                              <p:pRg st="2" end="2"/>
                                            </p:txEl>
                                          </p:spTgt>
                                        </p:tgtEl>
                                        <p:attrNameLst>
                                          <p:attrName>fill.type</p:attrName>
                                        </p:attrNameLst>
                                      </p:cBhvr>
                                      <p:to>
                                        <p:strVal val="solid"/>
                                      </p:to>
                                    </p:set>
                                    <p:set>
                                      <p:cBhvr>
                                        <p:cTn id="9" dur="500" fill="hold"/>
                                        <p:tgtEl>
                                          <p:spTgt spid="10">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Chapitre 2. Le modèle relationnel</a:t>
            </a:r>
          </a:p>
        </p:txBody>
      </p:sp>
      <p:sp>
        <p:nvSpPr>
          <p:cNvPr id="3" name="Espace réservé du contenu 2"/>
          <p:cNvSpPr>
            <a:spLocks noGrp="1"/>
          </p:cNvSpPr>
          <p:nvPr>
            <p:ph idx="1"/>
          </p:nvPr>
        </p:nvSpPr>
        <p:spPr/>
        <p:txBody>
          <a:bodyPr anchor="ctr">
            <a:normAutofit fontScale="92500" lnSpcReduction="10000"/>
          </a:bodyPr>
          <a:lstStyle/>
          <a:p>
            <a:pPr marL="514350" indent="-514350">
              <a:buFont typeface="+mj-lt"/>
              <a:buAutoNum type="arabicPeriod"/>
            </a:pPr>
            <a:r>
              <a:rPr lang="fr-BE" dirty="0"/>
              <a:t>Introduction</a:t>
            </a:r>
          </a:p>
          <a:p>
            <a:pPr marL="514350" indent="-514350">
              <a:buFont typeface="+mj-lt"/>
              <a:buAutoNum type="arabicPeriod"/>
            </a:pPr>
            <a:r>
              <a:rPr lang="fr-BE" dirty="0"/>
              <a:t>Relation, domaine et attribut</a:t>
            </a:r>
          </a:p>
          <a:p>
            <a:pPr marL="514350" indent="-514350">
              <a:buFont typeface="+mj-lt"/>
              <a:buAutoNum type="arabicPeriod"/>
            </a:pPr>
            <a:r>
              <a:rPr lang="fr-BE" dirty="0"/>
              <a:t>Clé primaire</a:t>
            </a:r>
          </a:p>
          <a:p>
            <a:pPr marL="514350" indent="-514350">
              <a:buFont typeface="+mj-lt"/>
              <a:buAutoNum type="arabicPeriod"/>
            </a:pPr>
            <a:r>
              <a:rPr lang="fr-BE" dirty="0"/>
              <a:t>Domaine primaire – clé étrangère</a:t>
            </a:r>
          </a:p>
          <a:p>
            <a:pPr marL="514350" indent="-514350">
              <a:buFont typeface="+mj-lt"/>
              <a:buAutoNum type="arabicPeriod"/>
            </a:pPr>
            <a:r>
              <a:rPr lang="fr-BE" dirty="0"/>
              <a:t>Intégrité de domaine</a:t>
            </a:r>
          </a:p>
          <a:p>
            <a:pPr marL="514350" indent="-514350">
              <a:buFont typeface="+mj-lt"/>
              <a:buAutoNum type="arabicPeriod"/>
            </a:pPr>
            <a:r>
              <a:rPr lang="fr-BE" dirty="0"/>
              <a:t>Intégrité d’entité ou de relation</a:t>
            </a:r>
          </a:p>
          <a:p>
            <a:pPr marL="514350" indent="-514350">
              <a:buFont typeface="+mj-lt"/>
              <a:buAutoNum type="arabicPeriod"/>
            </a:pPr>
            <a:r>
              <a:rPr lang="fr-BE" dirty="0"/>
              <a:t>Intégrité de référence</a:t>
            </a:r>
          </a:p>
          <a:p>
            <a:pPr marL="514350" indent="-514350">
              <a:buFont typeface="+mj-lt"/>
              <a:buAutoNum type="arabicPeriod"/>
            </a:pPr>
            <a:r>
              <a:rPr lang="fr-BE" dirty="0"/>
              <a:t>Les opérateurs sémantiques</a:t>
            </a:r>
          </a:p>
          <a:p>
            <a:pPr marL="514350" indent="-514350">
              <a:buFont typeface="+mj-lt"/>
              <a:buAutoNum type="arabicPeriod"/>
            </a:pPr>
            <a:r>
              <a:rPr lang="fr-BE" dirty="0"/>
              <a:t>Les opérateurs ensemblistes</a:t>
            </a:r>
          </a:p>
          <a:p>
            <a:pPr marL="514350" indent="-514350">
              <a:buFont typeface="+mj-lt"/>
              <a:buAutoNum type="arabicPeriod"/>
            </a:pPr>
            <a:r>
              <a:rPr lang="fr-BE" dirty="0"/>
              <a:t>Les opérateurs relationnels</a:t>
            </a:r>
          </a:p>
          <a:p>
            <a:pPr marL="514350" indent="-514350">
              <a:buFont typeface="+mj-lt"/>
              <a:buAutoNum type="arabicPeriod"/>
            </a:pPr>
            <a:r>
              <a:rPr lang="fr-BE" dirty="0"/>
              <a:t>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a:t>
            </a:r>
          </a:p>
        </p:txBody>
      </p:sp>
    </p:spTree>
    <p:extLst>
      <p:ext uri="{BB962C8B-B14F-4D97-AF65-F5344CB8AC3E}">
        <p14:creationId xmlns:p14="http://schemas.microsoft.com/office/powerpoint/2010/main" val="244759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2"/>
                                      </p:to>
                                    </p:animClr>
                                    <p:animClr clrSpc="rgb" dir="cw">
                                      <p:cBhvr>
                                        <p:cTn id="7" dur="500" fill="hold"/>
                                        <p:tgtEl>
                                          <p:spTgt spid="3">
                                            <p:txEl>
                                              <p:pRg st="4" end="4"/>
                                            </p:txEl>
                                          </p:spTgt>
                                        </p:tgtEl>
                                        <p:attrNameLst>
                                          <p:attrName>fillcolor</p:attrName>
                                        </p:attrNameLst>
                                      </p:cBhvr>
                                      <p:to>
                                        <a:schemeClr val="accent2"/>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5. Intégrité de domaine</a:t>
            </a:r>
          </a:p>
        </p:txBody>
      </p:sp>
      <p:sp>
        <p:nvSpPr>
          <p:cNvPr id="3" name="Espace réservé du contenu 2"/>
          <p:cNvSpPr>
            <a:spLocks noGrp="1"/>
          </p:cNvSpPr>
          <p:nvPr>
            <p:ph idx="1"/>
          </p:nvPr>
        </p:nvSpPr>
        <p:spPr/>
        <p:txBody>
          <a:bodyPr anchor="ctr"/>
          <a:lstStyle/>
          <a:p>
            <a:pPr marL="0" indent="0">
              <a:buNone/>
            </a:pPr>
            <a:r>
              <a:rPr lang="fr-BE" dirty="0"/>
              <a:t>Il existe deux grandes classes de contraintes d’intégrité :</a:t>
            </a:r>
          </a:p>
          <a:p>
            <a:pPr>
              <a:buClr>
                <a:schemeClr val="accent2">
                  <a:lumMod val="75000"/>
                </a:schemeClr>
              </a:buClr>
              <a:buFont typeface="Wingdings" panose="05000000000000000000" pitchFamily="2" charset="2"/>
              <a:buChar char="Ø"/>
            </a:pPr>
            <a:r>
              <a:rPr lang="fr-BE" dirty="0"/>
              <a:t>Les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contraintes structurelles </a:t>
            </a:r>
            <a:r>
              <a:rPr lang="fr-BE" dirty="0"/>
              <a:t>dépendant du modèle de données (intégrité de domaine, d’entité ou de relation et de référence)</a:t>
            </a:r>
          </a:p>
          <a:p>
            <a:pPr>
              <a:buClr>
                <a:schemeClr val="accent2">
                  <a:lumMod val="75000"/>
                </a:schemeClr>
              </a:buClr>
              <a:buFont typeface="Wingdings" panose="05000000000000000000" pitchFamily="2" charset="2"/>
              <a:buChar char="Ø"/>
            </a:pPr>
            <a:r>
              <a:rPr lang="fr-BE" dirty="0"/>
              <a:t>Les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contraintes applicatives </a:t>
            </a:r>
            <a:r>
              <a:rPr lang="fr-BE" dirty="0"/>
              <a:t>liées à l’univers réel modélisé.</a:t>
            </a:r>
          </a:p>
        </p:txBody>
      </p:sp>
      <p:sp>
        <p:nvSpPr>
          <p:cNvPr id="5" name="Espace réservé du pied de page 4"/>
          <p:cNvSpPr>
            <a:spLocks noGrp="1"/>
          </p:cNvSpPr>
          <p:nvPr>
            <p:ph type="ftr" sz="quarter" idx="11"/>
          </p:nvPr>
        </p:nvSpPr>
        <p:spPr/>
        <p:txBody>
          <a:bodyPr/>
          <a:lstStyle/>
          <a:p>
            <a:r>
              <a:rPr lang="fr-BE" dirty="0"/>
              <a:t>SGBD – Chapitre 2 : Le modèle relationnel / 5. Intégrité de domaine</a:t>
            </a:r>
          </a:p>
        </p:txBody>
      </p:sp>
    </p:spTree>
    <p:extLst>
      <p:ext uri="{BB962C8B-B14F-4D97-AF65-F5344CB8AC3E}">
        <p14:creationId xmlns:p14="http://schemas.microsoft.com/office/powerpoint/2010/main" val="2040970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5. Intégrité de domaine</a:t>
            </a:r>
          </a:p>
        </p:txBody>
      </p:sp>
      <p:sp>
        <p:nvSpPr>
          <p:cNvPr id="3" name="Espace réservé du contenu 2"/>
          <p:cNvSpPr>
            <a:spLocks noGrp="1"/>
          </p:cNvSpPr>
          <p:nvPr>
            <p:ph idx="1"/>
          </p:nvPr>
        </p:nvSpPr>
        <p:spPr>
          <a:xfrm>
            <a:off x="683568" y="5285984"/>
            <a:ext cx="8003232" cy="879319"/>
          </a:xfrm>
        </p:spPr>
        <p:txBody>
          <a:bodyPr anchor="ctr">
            <a:normAutofit/>
          </a:bodyPr>
          <a:lstStyle/>
          <a:p>
            <a:pPr marL="0" indent="0">
              <a:buNone/>
            </a:pPr>
            <a:r>
              <a:rPr lang="fr-BE" sz="2000" dirty="0"/>
              <a:t>Ce type de vérification se fait lors du chargement initial de la base de données comme pendant toute manipulation de celle-ci.</a:t>
            </a:r>
          </a:p>
        </p:txBody>
      </p:sp>
      <p:sp>
        <p:nvSpPr>
          <p:cNvPr id="5" name="Espace réservé du pied de page 4"/>
          <p:cNvSpPr>
            <a:spLocks noGrp="1"/>
          </p:cNvSpPr>
          <p:nvPr>
            <p:ph type="ftr" sz="quarter" idx="11"/>
          </p:nvPr>
        </p:nvSpPr>
        <p:spPr/>
        <p:txBody>
          <a:bodyPr/>
          <a:lstStyle/>
          <a:p>
            <a:r>
              <a:rPr lang="fr-BE" dirty="0"/>
              <a:t>SGBD – Chapitre 2 : Le modèle relationnel / 5. Intégrité de domaine</a:t>
            </a:r>
          </a:p>
        </p:txBody>
      </p:sp>
      <p:sp>
        <p:nvSpPr>
          <p:cNvPr id="8" name="Espace réservé du contenu 2"/>
          <p:cNvSpPr txBox="1">
            <a:spLocks/>
          </p:cNvSpPr>
          <p:nvPr/>
        </p:nvSpPr>
        <p:spPr>
          <a:xfrm>
            <a:off x="587914" y="2181969"/>
            <a:ext cx="8003232" cy="2177087"/>
          </a:xfrm>
          <a:prstGeom prst="rect">
            <a:avLst/>
          </a:prstGeom>
          <a:solidFill>
            <a:schemeClr val="accent2">
              <a:lumMod val="40000"/>
              <a:lumOff val="60000"/>
            </a:schemeClr>
          </a:solidFill>
          <a:ln>
            <a:solidFill>
              <a:schemeClr val="accent2">
                <a:lumMod val="50000"/>
              </a:schemeClr>
            </a:solidFill>
          </a:ln>
          <a:scene3d>
            <a:camera prst="orthographicFront"/>
            <a:lightRig rig="threePt" dir="t"/>
          </a:scene3d>
          <a:sp3d extrusionH="101600" contourW="25400">
            <a:bevelT w="152400" h="152400"/>
            <a:extrusionClr>
              <a:schemeClr val="accent2">
                <a:lumMod val="75000"/>
              </a:schemeClr>
            </a:extrusionClr>
            <a:contourClr>
              <a:schemeClr val="accent2">
                <a:lumMod val="50000"/>
              </a:schemeClr>
            </a:contourClr>
          </a:sp3d>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2800" kern="1200" baseline="0">
                <a:solidFill>
                  <a:schemeClr val="tx1"/>
                </a:solidFill>
                <a:latin typeface="Corbel" panose="020B0503020204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baseline="0">
                <a:solidFill>
                  <a:schemeClr val="tx1"/>
                </a:solidFill>
                <a:latin typeface="Corbel" panose="020B0503020204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orbel" panose="020B0503020204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orbel" panose="020B0503020204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orbel" panose="020B0503020204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Clr>
                <a:srgbClr val="00B050"/>
              </a:buClr>
              <a:buFont typeface="Arial" panose="020B0604020202020204" pitchFamily="34" charset="0"/>
              <a:buNone/>
            </a:pPr>
            <a:r>
              <a:rPr lang="fr-BE" sz="2600" dirty="0"/>
              <a:t>L’</a:t>
            </a:r>
            <a:r>
              <a:rPr lang="fr-BE" sz="2600" b="1" dirty="0">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latin typeface="+mn-lt"/>
              </a:rPr>
              <a:t>intégrité de domaine </a:t>
            </a:r>
            <a:r>
              <a:rPr lang="fr-BE" sz="2600" dirty="0"/>
              <a:t>porte sur le contrôle syntaxique et sémantique des valeurs présentes dans un attribut : seules les valeurs appartenant au domaine de l’attribut sont autorisées.</a:t>
            </a:r>
            <a:endParaRPr lang="fr-BE" sz="2600" baseline="-25000" dirty="0"/>
          </a:p>
        </p:txBody>
      </p:sp>
    </p:spTree>
    <p:extLst>
      <p:ext uri="{BB962C8B-B14F-4D97-AF65-F5344CB8AC3E}">
        <p14:creationId xmlns:p14="http://schemas.microsoft.com/office/powerpoint/2010/main" val="3723901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Chapitre 2. Le modèle relationnel</a:t>
            </a:r>
          </a:p>
        </p:txBody>
      </p:sp>
      <p:sp>
        <p:nvSpPr>
          <p:cNvPr id="3" name="Espace réservé du contenu 2"/>
          <p:cNvSpPr>
            <a:spLocks noGrp="1"/>
          </p:cNvSpPr>
          <p:nvPr>
            <p:ph idx="1"/>
          </p:nvPr>
        </p:nvSpPr>
        <p:spPr/>
        <p:txBody>
          <a:bodyPr anchor="ctr">
            <a:normAutofit fontScale="92500" lnSpcReduction="10000"/>
          </a:bodyPr>
          <a:lstStyle/>
          <a:p>
            <a:pPr marL="514350" indent="-514350">
              <a:buFont typeface="+mj-lt"/>
              <a:buAutoNum type="arabicPeriod"/>
            </a:pPr>
            <a:r>
              <a:rPr lang="fr-BE" dirty="0"/>
              <a:t>Introduction</a:t>
            </a:r>
          </a:p>
          <a:p>
            <a:pPr marL="514350" indent="-514350">
              <a:buFont typeface="+mj-lt"/>
              <a:buAutoNum type="arabicPeriod"/>
            </a:pPr>
            <a:r>
              <a:rPr lang="fr-BE" dirty="0"/>
              <a:t>Relation, domaine et attribut</a:t>
            </a:r>
          </a:p>
          <a:p>
            <a:pPr marL="514350" indent="-514350">
              <a:buFont typeface="+mj-lt"/>
              <a:buAutoNum type="arabicPeriod"/>
            </a:pPr>
            <a:r>
              <a:rPr lang="fr-BE" dirty="0"/>
              <a:t>Clé primaire</a:t>
            </a:r>
          </a:p>
          <a:p>
            <a:pPr marL="514350" indent="-514350">
              <a:buFont typeface="+mj-lt"/>
              <a:buAutoNum type="arabicPeriod"/>
            </a:pPr>
            <a:r>
              <a:rPr lang="fr-BE" dirty="0"/>
              <a:t>Domaine primaire – clé étrangère</a:t>
            </a:r>
          </a:p>
          <a:p>
            <a:pPr marL="514350" indent="-514350">
              <a:buFont typeface="+mj-lt"/>
              <a:buAutoNum type="arabicPeriod"/>
            </a:pPr>
            <a:r>
              <a:rPr lang="fr-BE" dirty="0"/>
              <a:t>Intégrité de domaine</a:t>
            </a:r>
          </a:p>
          <a:p>
            <a:pPr marL="514350" indent="-514350">
              <a:buFont typeface="+mj-lt"/>
              <a:buAutoNum type="arabicPeriod"/>
            </a:pPr>
            <a:r>
              <a:rPr lang="fr-BE" dirty="0"/>
              <a:t>Intégrité d’entité ou de relation</a:t>
            </a:r>
          </a:p>
          <a:p>
            <a:pPr marL="514350" indent="-514350">
              <a:buFont typeface="+mj-lt"/>
              <a:buAutoNum type="arabicPeriod"/>
            </a:pPr>
            <a:r>
              <a:rPr lang="fr-BE" dirty="0"/>
              <a:t>Intégrité de référence</a:t>
            </a:r>
          </a:p>
          <a:p>
            <a:pPr marL="514350" indent="-514350">
              <a:buFont typeface="+mj-lt"/>
              <a:buAutoNum type="arabicPeriod"/>
            </a:pPr>
            <a:r>
              <a:rPr lang="fr-BE" dirty="0"/>
              <a:t>Les opérateurs sémantiques</a:t>
            </a:r>
          </a:p>
          <a:p>
            <a:pPr marL="514350" indent="-514350">
              <a:buFont typeface="+mj-lt"/>
              <a:buAutoNum type="arabicPeriod"/>
            </a:pPr>
            <a:r>
              <a:rPr lang="fr-BE" dirty="0"/>
              <a:t>Les opérateurs ensemblistes</a:t>
            </a:r>
          </a:p>
          <a:p>
            <a:pPr marL="514350" indent="-514350">
              <a:buFont typeface="+mj-lt"/>
              <a:buAutoNum type="arabicPeriod"/>
            </a:pPr>
            <a:r>
              <a:rPr lang="fr-BE" dirty="0"/>
              <a:t>Les opérateurs relationnels</a:t>
            </a:r>
          </a:p>
          <a:p>
            <a:pPr marL="514350" indent="-514350">
              <a:buFont typeface="+mj-lt"/>
              <a:buAutoNum type="arabicPeriod"/>
            </a:pPr>
            <a:r>
              <a:rPr lang="fr-BE" dirty="0"/>
              <a:t>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a:t>
            </a:r>
          </a:p>
        </p:txBody>
      </p:sp>
    </p:spTree>
    <p:extLst>
      <p:ext uri="{BB962C8B-B14F-4D97-AF65-F5344CB8AC3E}">
        <p14:creationId xmlns:p14="http://schemas.microsoft.com/office/powerpoint/2010/main" val="399791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5" end="5"/>
                                            </p:txEl>
                                          </p:spTgt>
                                        </p:tgtEl>
                                        <p:attrNameLst>
                                          <p:attrName>style.color</p:attrName>
                                        </p:attrNameLst>
                                      </p:cBhvr>
                                      <p:to>
                                        <a:schemeClr val="accent2"/>
                                      </p:to>
                                    </p:animClr>
                                    <p:animClr clrSpc="rgb" dir="cw">
                                      <p:cBhvr>
                                        <p:cTn id="7" dur="500" fill="hold"/>
                                        <p:tgtEl>
                                          <p:spTgt spid="3">
                                            <p:txEl>
                                              <p:pRg st="5" end="5"/>
                                            </p:txEl>
                                          </p:spTgt>
                                        </p:tgtEl>
                                        <p:attrNameLst>
                                          <p:attrName>fillcolor</p:attrName>
                                        </p:attrNameLst>
                                      </p:cBhvr>
                                      <p:to>
                                        <a:schemeClr val="accent2"/>
                                      </p:to>
                                    </p:animClr>
                                    <p:set>
                                      <p:cBhvr>
                                        <p:cTn id="8" dur="500" fill="hold"/>
                                        <p:tgtEl>
                                          <p:spTgt spid="3">
                                            <p:txEl>
                                              <p:pRg st="5" end="5"/>
                                            </p:txEl>
                                          </p:spTgt>
                                        </p:tgtEl>
                                        <p:attrNameLst>
                                          <p:attrName>fill.type</p:attrName>
                                        </p:attrNameLst>
                                      </p:cBhvr>
                                      <p:to>
                                        <p:strVal val="solid"/>
                                      </p:to>
                                    </p:set>
                                    <p:set>
                                      <p:cBhvr>
                                        <p:cTn id="9" dur="500" fill="hold"/>
                                        <p:tgtEl>
                                          <p:spTgt spid="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6. Intégrité d’entité ou de relation</a:t>
            </a:r>
          </a:p>
        </p:txBody>
      </p:sp>
      <p:sp>
        <p:nvSpPr>
          <p:cNvPr id="5" name="Espace réservé du pied de page 4"/>
          <p:cNvSpPr>
            <a:spLocks noGrp="1"/>
          </p:cNvSpPr>
          <p:nvPr>
            <p:ph type="ftr" sz="quarter" idx="11"/>
          </p:nvPr>
        </p:nvSpPr>
        <p:spPr/>
        <p:txBody>
          <a:bodyPr/>
          <a:lstStyle/>
          <a:p>
            <a:r>
              <a:rPr lang="fr-BE" dirty="0"/>
              <a:t>SGBD – Chapitre 2 : Le modèle relationnel / 6. . Intégrité  d'entité ou de relation</a:t>
            </a:r>
          </a:p>
        </p:txBody>
      </p:sp>
      <p:sp>
        <p:nvSpPr>
          <p:cNvPr id="8" name="Espace réservé du contenu 2"/>
          <p:cNvSpPr txBox="1">
            <a:spLocks/>
          </p:cNvSpPr>
          <p:nvPr/>
        </p:nvSpPr>
        <p:spPr>
          <a:xfrm>
            <a:off x="576039" y="2181970"/>
            <a:ext cx="8003232" cy="2177087"/>
          </a:xfrm>
          <a:prstGeom prst="rect">
            <a:avLst/>
          </a:prstGeom>
          <a:solidFill>
            <a:schemeClr val="accent2">
              <a:lumMod val="40000"/>
              <a:lumOff val="60000"/>
            </a:schemeClr>
          </a:solidFill>
          <a:ln>
            <a:solidFill>
              <a:schemeClr val="accent2">
                <a:lumMod val="50000"/>
              </a:schemeClr>
            </a:solidFill>
          </a:ln>
          <a:scene3d>
            <a:camera prst="orthographicFront"/>
            <a:lightRig rig="threePt" dir="t"/>
          </a:scene3d>
          <a:sp3d extrusionH="101600" contourW="25400">
            <a:bevelT w="152400" h="152400"/>
            <a:extrusionClr>
              <a:schemeClr val="accent2">
                <a:lumMod val="75000"/>
              </a:schemeClr>
            </a:extrusionClr>
            <a:contourClr>
              <a:schemeClr val="accent2">
                <a:lumMod val="50000"/>
              </a:schemeClr>
            </a:contourClr>
          </a:sp3d>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2800" kern="1200" baseline="0">
                <a:solidFill>
                  <a:schemeClr val="tx1"/>
                </a:solidFill>
                <a:latin typeface="Corbel" panose="020B0503020204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baseline="0">
                <a:solidFill>
                  <a:schemeClr val="tx1"/>
                </a:solidFill>
                <a:latin typeface="Corbel" panose="020B0503020204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orbel" panose="020B0503020204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orbel" panose="020B0503020204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orbel" panose="020B0503020204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Clr>
                <a:srgbClr val="00B050"/>
              </a:buClr>
              <a:buFont typeface="Arial" panose="020B0604020202020204" pitchFamily="34" charset="0"/>
              <a:buNone/>
            </a:pPr>
            <a:r>
              <a:rPr lang="fr-BE" sz="2600" dirty="0"/>
              <a:t>L’</a:t>
            </a:r>
            <a:r>
              <a:rPr lang="fr-BE" sz="2600" b="1" dirty="0">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latin typeface="+mn-lt"/>
              </a:rPr>
              <a:t>intégrité d’entité ou de relation </a:t>
            </a:r>
            <a:r>
              <a:rPr lang="fr-BE" sz="2600" dirty="0"/>
              <a:t>concerne les valeurs de la clé primaire d’une relation qui doivent être </a:t>
            </a:r>
            <a:r>
              <a:rPr lang="fr-BE" sz="2600" b="1" dirty="0">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latin typeface="+mn-lt"/>
              </a:rPr>
              <a:t>uniques</a:t>
            </a:r>
            <a:r>
              <a:rPr lang="fr-BE" sz="2600" dirty="0"/>
              <a:t> et </a:t>
            </a:r>
            <a:r>
              <a:rPr lang="fr-BE" sz="2600" b="1" dirty="0">
                <a:ln>
                  <a:solidFill>
                    <a:schemeClr val="accent2">
                      <a:lumMod val="50000"/>
                    </a:schemeClr>
                  </a:solidFill>
                </a:ln>
                <a:gradFill>
                  <a:gsLst>
                    <a:gs pos="0">
                      <a:schemeClr val="accent2">
                        <a:lumMod val="20000"/>
                        <a:lumOff val="80000"/>
                      </a:schemeClr>
                    </a:gs>
                    <a:gs pos="9000">
                      <a:schemeClr val="accent2">
                        <a:lumMod val="40000"/>
                        <a:lumOff val="60000"/>
                      </a:schemeClr>
                    </a:gs>
                    <a:gs pos="50000">
                      <a:schemeClr val="accent2">
                        <a:lumMod val="75000"/>
                      </a:schemeClr>
                    </a:gs>
                    <a:gs pos="88000">
                      <a:schemeClr val="accent2">
                        <a:lumMod val="40000"/>
                        <a:lumOff val="60000"/>
                      </a:schemeClr>
                    </a:gs>
                    <a:gs pos="100000">
                      <a:schemeClr val="accent2">
                        <a:lumMod val="20000"/>
                        <a:lumOff val="80000"/>
                      </a:schemeClr>
                    </a:gs>
                  </a:gsLst>
                  <a:lin ang="5400000" scaled="0"/>
                </a:gradFill>
                <a:latin typeface="+mn-lt"/>
              </a:rPr>
              <a:t>toujours définies </a:t>
            </a:r>
            <a:r>
              <a:rPr lang="fr-BE" sz="2600" dirty="0"/>
              <a:t>(non nulles).</a:t>
            </a:r>
            <a:endParaRPr lang="fr-BE" sz="2600" baseline="-25000" dirty="0"/>
          </a:p>
        </p:txBody>
      </p:sp>
    </p:spTree>
    <p:extLst>
      <p:ext uri="{BB962C8B-B14F-4D97-AF65-F5344CB8AC3E}">
        <p14:creationId xmlns:p14="http://schemas.microsoft.com/office/powerpoint/2010/main" val="3308829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Chapitre 2. Le modèle relationnel</a:t>
            </a:r>
          </a:p>
        </p:txBody>
      </p:sp>
      <p:sp>
        <p:nvSpPr>
          <p:cNvPr id="3" name="Espace réservé du contenu 2"/>
          <p:cNvSpPr>
            <a:spLocks noGrp="1"/>
          </p:cNvSpPr>
          <p:nvPr>
            <p:ph idx="1"/>
          </p:nvPr>
        </p:nvSpPr>
        <p:spPr/>
        <p:txBody>
          <a:bodyPr anchor="ctr">
            <a:normAutofit fontScale="92500" lnSpcReduction="10000"/>
          </a:bodyPr>
          <a:lstStyle/>
          <a:p>
            <a:pPr marL="514350" indent="-514350">
              <a:buFont typeface="+mj-lt"/>
              <a:buAutoNum type="arabicPeriod"/>
            </a:pPr>
            <a:r>
              <a:rPr lang="fr-BE" dirty="0"/>
              <a:t>Introduction</a:t>
            </a:r>
          </a:p>
          <a:p>
            <a:pPr marL="514350" indent="-514350">
              <a:buFont typeface="+mj-lt"/>
              <a:buAutoNum type="arabicPeriod"/>
            </a:pPr>
            <a:r>
              <a:rPr lang="fr-BE" dirty="0"/>
              <a:t>Relation, domaine et attribut</a:t>
            </a:r>
          </a:p>
          <a:p>
            <a:pPr marL="514350" indent="-514350">
              <a:buFont typeface="+mj-lt"/>
              <a:buAutoNum type="arabicPeriod"/>
            </a:pPr>
            <a:r>
              <a:rPr lang="fr-BE" dirty="0"/>
              <a:t>Clé primaire</a:t>
            </a:r>
          </a:p>
          <a:p>
            <a:pPr marL="514350" indent="-514350">
              <a:buFont typeface="+mj-lt"/>
              <a:buAutoNum type="arabicPeriod"/>
            </a:pPr>
            <a:r>
              <a:rPr lang="fr-BE" dirty="0"/>
              <a:t>Domaine primaire – clé étrangère</a:t>
            </a:r>
          </a:p>
          <a:p>
            <a:pPr marL="514350" indent="-514350">
              <a:buFont typeface="+mj-lt"/>
              <a:buAutoNum type="arabicPeriod"/>
            </a:pPr>
            <a:r>
              <a:rPr lang="fr-BE" dirty="0"/>
              <a:t>Intégrité de domaine</a:t>
            </a:r>
          </a:p>
          <a:p>
            <a:pPr marL="514350" indent="-514350">
              <a:buFont typeface="+mj-lt"/>
              <a:buAutoNum type="arabicPeriod"/>
            </a:pPr>
            <a:r>
              <a:rPr lang="fr-BE" dirty="0"/>
              <a:t>Intégrité d’entité ou de relation</a:t>
            </a:r>
          </a:p>
          <a:p>
            <a:pPr marL="514350" indent="-514350">
              <a:buFont typeface="+mj-lt"/>
              <a:buAutoNum type="arabicPeriod"/>
            </a:pPr>
            <a:r>
              <a:rPr lang="fr-BE" dirty="0"/>
              <a:t>Intégrité de référence</a:t>
            </a:r>
          </a:p>
          <a:p>
            <a:pPr marL="514350" indent="-514350">
              <a:buFont typeface="+mj-lt"/>
              <a:buAutoNum type="arabicPeriod"/>
            </a:pPr>
            <a:r>
              <a:rPr lang="fr-BE" dirty="0"/>
              <a:t>Les opérateurs sémantiques</a:t>
            </a:r>
          </a:p>
          <a:p>
            <a:pPr marL="514350" indent="-514350">
              <a:buFont typeface="+mj-lt"/>
              <a:buAutoNum type="arabicPeriod"/>
            </a:pPr>
            <a:r>
              <a:rPr lang="fr-BE" dirty="0"/>
              <a:t>Les opérateurs ensemblistes</a:t>
            </a:r>
          </a:p>
          <a:p>
            <a:pPr marL="514350" indent="-514350">
              <a:buFont typeface="+mj-lt"/>
              <a:buAutoNum type="arabicPeriod"/>
            </a:pPr>
            <a:r>
              <a:rPr lang="fr-BE" dirty="0"/>
              <a:t>Les opérateurs relationnels</a:t>
            </a:r>
          </a:p>
          <a:p>
            <a:pPr marL="514350" indent="-514350">
              <a:buFont typeface="+mj-lt"/>
              <a:buAutoNum type="arabicPeriod"/>
            </a:pPr>
            <a:r>
              <a:rPr lang="fr-BE" dirty="0"/>
              <a:t>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a:t>
            </a:r>
          </a:p>
        </p:txBody>
      </p:sp>
    </p:spTree>
    <p:extLst>
      <p:ext uri="{BB962C8B-B14F-4D97-AF65-F5344CB8AC3E}">
        <p14:creationId xmlns:p14="http://schemas.microsoft.com/office/powerpoint/2010/main" val="375483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6" end="6"/>
                                            </p:txEl>
                                          </p:spTgt>
                                        </p:tgtEl>
                                        <p:attrNameLst>
                                          <p:attrName>style.color</p:attrName>
                                        </p:attrNameLst>
                                      </p:cBhvr>
                                      <p:to>
                                        <a:schemeClr val="accent2"/>
                                      </p:to>
                                    </p:animClr>
                                    <p:animClr clrSpc="rgb" dir="cw">
                                      <p:cBhvr>
                                        <p:cTn id="7" dur="500" fill="hold"/>
                                        <p:tgtEl>
                                          <p:spTgt spid="3">
                                            <p:txEl>
                                              <p:pRg st="6" end="6"/>
                                            </p:txEl>
                                          </p:spTgt>
                                        </p:tgtEl>
                                        <p:attrNameLst>
                                          <p:attrName>fillcolor</p:attrName>
                                        </p:attrNameLst>
                                      </p:cBhvr>
                                      <p:to>
                                        <a:schemeClr val="accent2"/>
                                      </p:to>
                                    </p:animClr>
                                    <p:set>
                                      <p:cBhvr>
                                        <p:cTn id="8" dur="500" fill="hold"/>
                                        <p:tgtEl>
                                          <p:spTgt spid="3">
                                            <p:txEl>
                                              <p:pRg st="6" end="6"/>
                                            </p:txEl>
                                          </p:spTgt>
                                        </p:tgtEl>
                                        <p:attrNameLst>
                                          <p:attrName>fill.type</p:attrName>
                                        </p:attrNameLst>
                                      </p:cBhvr>
                                      <p:to>
                                        <p:strVal val="solid"/>
                                      </p:to>
                                    </p:set>
                                    <p:set>
                                      <p:cBhvr>
                                        <p:cTn id="9" dur="500" fill="hold"/>
                                        <p:tgtEl>
                                          <p:spTgt spid="3">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7. Intégrité de référence</a:t>
            </a:r>
          </a:p>
        </p:txBody>
      </p:sp>
      <p:sp>
        <p:nvSpPr>
          <p:cNvPr id="5" name="Espace réservé du pied de page 4"/>
          <p:cNvSpPr>
            <a:spLocks noGrp="1"/>
          </p:cNvSpPr>
          <p:nvPr>
            <p:ph type="ftr" sz="quarter" idx="11"/>
          </p:nvPr>
        </p:nvSpPr>
        <p:spPr/>
        <p:txBody>
          <a:bodyPr/>
          <a:lstStyle/>
          <a:p>
            <a:r>
              <a:rPr lang="fr-BE" dirty="0"/>
              <a:t>SGBD – Chapitre 2 : Le modèle relationnel / 7. Intégrité de référence</a:t>
            </a:r>
          </a:p>
        </p:txBody>
      </p:sp>
      <p:sp>
        <p:nvSpPr>
          <p:cNvPr id="8" name="Espace réservé du contenu 2"/>
          <p:cNvSpPr txBox="1">
            <a:spLocks/>
          </p:cNvSpPr>
          <p:nvPr/>
        </p:nvSpPr>
        <p:spPr>
          <a:xfrm>
            <a:off x="611666" y="2181970"/>
            <a:ext cx="8003232" cy="2815915"/>
          </a:xfrm>
          <a:prstGeom prst="rect">
            <a:avLst/>
          </a:prstGeom>
          <a:solidFill>
            <a:schemeClr val="accent2">
              <a:lumMod val="40000"/>
              <a:lumOff val="60000"/>
            </a:schemeClr>
          </a:solidFill>
          <a:ln>
            <a:solidFill>
              <a:schemeClr val="accent2">
                <a:lumMod val="50000"/>
              </a:schemeClr>
            </a:solidFill>
          </a:ln>
          <a:scene3d>
            <a:camera prst="orthographicFront"/>
            <a:lightRig rig="threePt" dir="t"/>
          </a:scene3d>
          <a:sp3d extrusionH="101600" contourW="25400">
            <a:bevelT w="152400" h="152400"/>
            <a:extrusionClr>
              <a:schemeClr val="accent2">
                <a:lumMod val="75000"/>
              </a:schemeClr>
            </a:extrusionClr>
            <a:contourClr>
              <a:schemeClr val="accent2">
                <a:lumMod val="50000"/>
              </a:schemeClr>
            </a:contourClr>
          </a:sp3d>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2800" kern="1200" baseline="0">
                <a:solidFill>
                  <a:schemeClr val="tx1"/>
                </a:solidFill>
                <a:latin typeface="Corbel" panose="020B0503020204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baseline="0">
                <a:solidFill>
                  <a:schemeClr val="tx1"/>
                </a:solidFill>
                <a:latin typeface="Corbel" panose="020B0503020204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orbel" panose="020B0503020204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orbel" panose="020B0503020204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baseline="0">
                <a:solidFill>
                  <a:schemeClr val="tx1"/>
                </a:solidFill>
                <a:latin typeface="Corbel" panose="020B0503020204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Clr>
                <a:srgbClr val="00B050"/>
              </a:buClr>
              <a:buFont typeface="Arial" panose="020B0604020202020204" pitchFamily="34" charset="0"/>
              <a:buNone/>
            </a:pPr>
            <a:r>
              <a:rPr lang="fr-BE" sz="2600" dirty="0"/>
              <a:t>Soit l’attribut A de R</a:t>
            </a:r>
            <a:r>
              <a:rPr lang="fr-BE" sz="2600" baseline="-25000" dirty="0"/>
              <a:t>1</a:t>
            </a:r>
            <a:r>
              <a:rPr lang="fr-BE" sz="2600" dirty="0"/>
              <a:t> définie sur le domaine primaire D.  Alors, à chaque valeur v de A dans R</a:t>
            </a:r>
            <a:r>
              <a:rPr lang="fr-BE" sz="2600" baseline="-25000" dirty="0"/>
              <a:t>1</a:t>
            </a:r>
            <a:r>
              <a:rPr lang="fr-BE" sz="2600" dirty="0"/>
              <a:t>, on doit avoir, soit v valeur inconnue (c’est-à-dire nulle dans le jargon des bases de données), soit v valeur d’une clé primaire définie sur D dans la relation R</a:t>
            </a:r>
            <a:r>
              <a:rPr lang="fr-BE" sz="2600" baseline="-25000" dirty="0"/>
              <a:t>2</a:t>
            </a:r>
            <a:r>
              <a:rPr lang="fr-BE" sz="2600" dirty="0"/>
              <a:t>.</a:t>
            </a:r>
            <a:endParaRPr lang="fr-BE" sz="2600" baseline="-25000" dirty="0"/>
          </a:p>
        </p:txBody>
      </p:sp>
    </p:spTree>
    <p:extLst>
      <p:ext uri="{BB962C8B-B14F-4D97-AF65-F5344CB8AC3E}">
        <p14:creationId xmlns:p14="http://schemas.microsoft.com/office/powerpoint/2010/main" val="4058341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Chapitre 2. Le modèle relationnel</a:t>
            </a:r>
          </a:p>
        </p:txBody>
      </p:sp>
      <p:sp>
        <p:nvSpPr>
          <p:cNvPr id="3" name="Espace réservé du contenu 2"/>
          <p:cNvSpPr>
            <a:spLocks noGrp="1"/>
          </p:cNvSpPr>
          <p:nvPr>
            <p:ph idx="1"/>
          </p:nvPr>
        </p:nvSpPr>
        <p:spPr/>
        <p:txBody>
          <a:bodyPr anchor="ctr">
            <a:normAutofit fontScale="92500" lnSpcReduction="10000"/>
          </a:bodyPr>
          <a:lstStyle/>
          <a:p>
            <a:pPr marL="514350" indent="-514350">
              <a:buFont typeface="+mj-lt"/>
              <a:buAutoNum type="arabicPeriod"/>
            </a:pPr>
            <a:r>
              <a:rPr lang="fr-BE" dirty="0"/>
              <a:t>Introduction</a:t>
            </a:r>
          </a:p>
          <a:p>
            <a:pPr marL="514350" indent="-514350">
              <a:buFont typeface="+mj-lt"/>
              <a:buAutoNum type="arabicPeriod"/>
            </a:pPr>
            <a:r>
              <a:rPr lang="fr-BE" dirty="0"/>
              <a:t>Relation, domaine et attribut</a:t>
            </a:r>
          </a:p>
          <a:p>
            <a:pPr marL="514350" indent="-514350">
              <a:buFont typeface="+mj-lt"/>
              <a:buAutoNum type="arabicPeriod"/>
            </a:pPr>
            <a:r>
              <a:rPr lang="fr-BE" dirty="0"/>
              <a:t>Clé primaire</a:t>
            </a:r>
          </a:p>
          <a:p>
            <a:pPr marL="514350" indent="-514350">
              <a:buFont typeface="+mj-lt"/>
              <a:buAutoNum type="arabicPeriod"/>
            </a:pPr>
            <a:r>
              <a:rPr lang="fr-BE" dirty="0"/>
              <a:t>Domaine primaire – clé étrangère</a:t>
            </a:r>
          </a:p>
          <a:p>
            <a:pPr marL="514350" indent="-514350">
              <a:buFont typeface="+mj-lt"/>
              <a:buAutoNum type="arabicPeriod"/>
            </a:pPr>
            <a:r>
              <a:rPr lang="fr-BE" dirty="0"/>
              <a:t>Intégrité de domaine</a:t>
            </a:r>
          </a:p>
          <a:p>
            <a:pPr marL="514350" indent="-514350">
              <a:buFont typeface="+mj-lt"/>
              <a:buAutoNum type="arabicPeriod"/>
            </a:pPr>
            <a:r>
              <a:rPr lang="fr-BE" dirty="0"/>
              <a:t>Intégrité d’entité ou de relation</a:t>
            </a:r>
          </a:p>
          <a:p>
            <a:pPr marL="514350" indent="-514350">
              <a:buFont typeface="+mj-lt"/>
              <a:buAutoNum type="arabicPeriod"/>
            </a:pPr>
            <a:r>
              <a:rPr lang="fr-BE" dirty="0"/>
              <a:t>Intégrité de référence</a:t>
            </a:r>
          </a:p>
          <a:p>
            <a:pPr marL="514350" indent="-514350">
              <a:buFont typeface="+mj-lt"/>
              <a:buAutoNum type="arabicPeriod"/>
            </a:pPr>
            <a:r>
              <a:rPr lang="fr-BE" dirty="0"/>
              <a:t>Les opérateurs sémantiques</a:t>
            </a:r>
          </a:p>
          <a:p>
            <a:pPr marL="514350" indent="-514350">
              <a:buFont typeface="+mj-lt"/>
              <a:buAutoNum type="arabicPeriod"/>
            </a:pPr>
            <a:r>
              <a:rPr lang="fr-BE" dirty="0"/>
              <a:t>Les opérateurs ensemblistes</a:t>
            </a:r>
          </a:p>
          <a:p>
            <a:pPr marL="514350" indent="-514350">
              <a:buFont typeface="+mj-lt"/>
              <a:buAutoNum type="arabicPeriod"/>
            </a:pPr>
            <a:r>
              <a:rPr lang="fr-BE" dirty="0"/>
              <a:t>Les opérateurs relationnels</a:t>
            </a:r>
          </a:p>
          <a:p>
            <a:pPr marL="514350" indent="-514350">
              <a:buFont typeface="+mj-lt"/>
              <a:buAutoNum type="arabicPeriod"/>
            </a:pPr>
            <a:r>
              <a:rPr lang="fr-BE" dirty="0"/>
              <a:t>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a:t>
            </a:r>
          </a:p>
        </p:txBody>
      </p:sp>
    </p:spTree>
    <p:extLst>
      <p:ext uri="{BB962C8B-B14F-4D97-AF65-F5344CB8AC3E}">
        <p14:creationId xmlns:p14="http://schemas.microsoft.com/office/powerpoint/2010/main" val="361108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7. Intégrité de référence</a:t>
            </a:r>
          </a:p>
        </p:txBody>
      </p:sp>
      <p:sp>
        <p:nvSpPr>
          <p:cNvPr id="5" name="Espace réservé du pied de page 4"/>
          <p:cNvSpPr>
            <a:spLocks noGrp="1"/>
          </p:cNvSpPr>
          <p:nvPr>
            <p:ph type="ftr" sz="quarter" idx="11"/>
          </p:nvPr>
        </p:nvSpPr>
        <p:spPr/>
        <p:txBody>
          <a:bodyPr/>
          <a:lstStyle/>
          <a:p>
            <a:r>
              <a:rPr lang="fr-BE" dirty="0"/>
              <a:t>SGBD – Chapitre 2 : Le modèle relationnel / 7. Intégrité de référence</a:t>
            </a:r>
          </a:p>
        </p:txBody>
      </p:sp>
      <p:sp>
        <p:nvSpPr>
          <p:cNvPr id="6" name="Espace réservé du contenu 2"/>
          <p:cNvSpPr>
            <a:spLocks noGrp="1"/>
          </p:cNvSpPr>
          <p:nvPr>
            <p:ph idx="1"/>
          </p:nvPr>
        </p:nvSpPr>
        <p:spPr>
          <a:xfrm>
            <a:off x="760021" y="2051999"/>
            <a:ext cx="7766462" cy="4140000"/>
          </a:xfrm>
        </p:spPr>
        <p:txBody>
          <a:bodyPr/>
          <a:lstStyle/>
          <a:p>
            <a:pPr marL="68580" indent="0">
              <a:buNone/>
            </a:pPr>
            <a:r>
              <a:rPr lang="fr-BE" dirty="0"/>
              <a:t>Exercice : spécifier les clés primaires et les clés étrangères dans le schéma suivant :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474" y="2995169"/>
            <a:ext cx="7115175"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9496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7. Intégrité de référence</a:t>
            </a:r>
          </a:p>
        </p:txBody>
      </p:sp>
      <p:sp>
        <p:nvSpPr>
          <p:cNvPr id="5" name="Espace réservé du pied de page 4"/>
          <p:cNvSpPr>
            <a:spLocks noGrp="1"/>
          </p:cNvSpPr>
          <p:nvPr>
            <p:ph type="ftr" sz="quarter" idx="11"/>
          </p:nvPr>
        </p:nvSpPr>
        <p:spPr/>
        <p:txBody>
          <a:bodyPr/>
          <a:lstStyle/>
          <a:p>
            <a:r>
              <a:rPr lang="fr-BE" dirty="0"/>
              <a:t>SGBD – Chapitre 2 : Le modèle relationnel / 7. Intégrité de référence</a:t>
            </a:r>
          </a:p>
        </p:txBody>
      </p:sp>
      <p:sp>
        <p:nvSpPr>
          <p:cNvPr id="6" name="Espace réservé du contenu 2"/>
          <p:cNvSpPr>
            <a:spLocks noGrp="1"/>
          </p:cNvSpPr>
          <p:nvPr>
            <p:ph idx="1"/>
          </p:nvPr>
        </p:nvSpPr>
        <p:spPr>
          <a:xfrm>
            <a:off x="760021" y="2051999"/>
            <a:ext cx="7766462" cy="4140000"/>
          </a:xfrm>
        </p:spPr>
        <p:txBody>
          <a:bodyPr/>
          <a:lstStyle/>
          <a:p>
            <a:pPr marL="68580" indent="0">
              <a:buNone/>
            </a:pPr>
            <a:r>
              <a:rPr lang="fr-BE" sz="1800" dirty="0"/>
              <a:t>Exercice : spécifier les clés primaires et les clés étrangères dans le schéma suivant : </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357" y="2487643"/>
            <a:ext cx="7458406" cy="4048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7293935" y="4511671"/>
            <a:ext cx="861237" cy="1347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ln>
                <a:solidFill>
                  <a:schemeClr val="bg1"/>
                </a:solidFill>
              </a:ln>
              <a:solidFill>
                <a:schemeClr val="bg1"/>
              </a:solidFill>
            </a:endParaRPr>
          </a:p>
        </p:txBody>
      </p:sp>
    </p:spTree>
    <p:extLst>
      <p:ext uri="{BB962C8B-B14F-4D97-AF65-F5344CB8AC3E}">
        <p14:creationId xmlns:p14="http://schemas.microsoft.com/office/powerpoint/2010/main" val="2936640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Chapitre 2. Le modèle relationnel</a:t>
            </a:r>
          </a:p>
        </p:txBody>
      </p:sp>
      <p:sp>
        <p:nvSpPr>
          <p:cNvPr id="3" name="Espace réservé du contenu 2"/>
          <p:cNvSpPr>
            <a:spLocks noGrp="1"/>
          </p:cNvSpPr>
          <p:nvPr>
            <p:ph idx="1"/>
          </p:nvPr>
        </p:nvSpPr>
        <p:spPr/>
        <p:txBody>
          <a:bodyPr anchor="ctr">
            <a:normAutofit fontScale="92500" lnSpcReduction="10000"/>
          </a:bodyPr>
          <a:lstStyle/>
          <a:p>
            <a:pPr marL="514350" indent="-514350">
              <a:buFont typeface="+mj-lt"/>
              <a:buAutoNum type="arabicPeriod"/>
            </a:pPr>
            <a:r>
              <a:rPr lang="fr-BE" dirty="0"/>
              <a:t>Introduction</a:t>
            </a:r>
          </a:p>
          <a:p>
            <a:pPr marL="514350" indent="-514350">
              <a:buFont typeface="+mj-lt"/>
              <a:buAutoNum type="arabicPeriod"/>
            </a:pPr>
            <a:r>
              <a:rPr lang="fr-BE" dirty="0"/>
              <a:t>Relation, domaine et attribut</a:t>
            </a:r>
          </a:p>
          <a:p>
            <a:pPr marL="514350" indent="-514350">
              <a:buFont typeface="+mj-lt"/>
              <a:buAutoNum type="arabicPeriod"/>
            </a:pPr>
            <a:r>
              <a:rPr lang="fr-BE" dirty="0"/>
              <a:t>Clé primaire</a:t>
            </a:r>
          </a:p>
          <a:p>
            <a:pPr marL="514350" indent="-514350">
              <a:buFont typeface="+mj-lt"/>
              <a:buAutoNum type="arabicPeriod"/>
            </a:pPr>
            <a:r>
              <a:rPr lang="fr-BE" dirty="0"/>
              <a:t>Domaine primaire – clé étrangère</a:t>
            </a:r>
          </a:p>
          <a:p>
            <a:pPr marL="514350" indent="-514350">
              <a:buFont typeface="+mj-lt"/>
              <a:buAutoNum type="arabicPeriod"/>
            </a:pPr>
            <a:r>
              <a:rPr lang="fr-BE" dirty="0"/>
              <a:t>Intégrité de domaine</a:t>
            </a:r>
          </a:p>
          <a:p>
            <a:pPr marL="514350" indent="-514350">
              <a:buFont typeface="+mj-lt"/>
              <a:buAutoNum type="arabicPeriod"/>
            </a:pPr>
            <a:r>
              <a:rPr lang="fr-BE" dirty="0"/>
              <a:t>Intégrité d’entité ou de relation</a:t>
            </a:r>
          </a:p>
          <a:p>
            <a:pPr marL="514350" indent="-514350">
              <a:buFont typeface="+mj-lt"/>
              <a:buAutoNum type="arabicPeriod"/>
            </a:pPr>
            <a:r>
              <a:rPr lang="fr-BE" dirty="0"/>
              <a:t>Intégrité de référence</a:t>
            </a:r>
          </a:p>
          <a:p>
            <a:pPr marL="514350" indent="-514350">
              <a:buFont typeface="+mj-lt"/>
              <a:buAutoNum type="arabicPeriod"/>
            </a:pPr>
            <a:r>
              <a:rPr lang="fr-BE" dirty="0"/>
              <a:t>Les opérateurs sémantiques</a:t>
            </a:r>
          </a:p>
          <a:p>
            <a:pPr marL="514350" indent="-514350">
              <a:buFont typeface="+mj-lt"/>
              <a:buAutoNum type="arabicPeriod"/>
            </a:pPr>
            <a:r>
              <a:rPr lang="fr-BE" dirty="0"/>
              <a:t>Les opérateurs ensemblistes</a:t>
            </a:r>
          </a:p>
          <a:p>
            <a:pPr marL="514350" indent="-514350">
              <a:buFont typeface="+mj-lt"/>
              <a:buAutoNum type="arabicPeriod"/>
            </a:pPr>
            <a:r>
              <a:rPr lang="fr-BE" dirty="0"/>
              <a:t>Les opérateurs relationnels</a:t>
            </a:r>
          </a:p>
          <a:p>
            <a:pPr marL="514350" indent="-514350">
              <a:buFont typeface="+mj-lt"/>
              <a:buAutoNum type="arabicPeriod"/>
            </a:pPr>
            <a:r>
              <a:rPr lang="fr-BE" dirty="0"/>
              <a:t>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a:t>
            </a:r>
          </a:p>
        </p:txBody>
      </p:sp>
    </p:spTree>
    <p:extLst>
      <p:ext uri="{BB962C8B-B14F-4D97-AF65-F5344CB8AC3E}">
        <p14:creationId xmlns:p14="http://schemas.microsoft.com/office/powerpoint/2010/main" val="121966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7" end="7"/>
                                            </p:txEl>
                                          </p:spTgt>
                                        </p:tgtEl>
                                        <p:attrNameLst>
                                          <p:attrName>style.color</p:attrName>
                                        </p:attrNameLst>
                                      </p:cBhvr>
                                      <p:to>
                                        <a:schemeClr val="accent2"/>
                                      </p:to>
                                    </p:animClr>
                                    <p:animClr clrSpc="rgb" dir="cw">
                                      <p:cBhvr>
                                        <p:cTn id="7" dur="500" fill="hold"/>
                                        <p:tgtEl>
                                          <p:spTgt spid="3">
                                            <p:txEl>
                                              <p:pRg st="7" end="7"/>
                                            </p:txEl>
                                          </p:spTgt>
                                        </p:tgtEl>
                                        <p:attrNameLst>
                                          <p:attrName>fillcolor</p:attrName>
                                        </p:attrNameLst>
                                      </p:cBhvr>
                                      <p:to>
                                        <a:schemeClr val="accent2"/>
                                      </p:to>
                                    </p:animClr>
                                    <p:set>
                                      <p:cBhvr>
                                        <p:cTn id="8" dur="500" fill="hold"/>
                                        <p:tgtEl>
                                          <p:spTgt spid="3">
                                            <p:txEl>
                                              <p:pRg st="7" end="7"/>
                                            </p:txEl>
                                          </p:spTgt>
                                        </p:tgtEl>
                                        <p:attrNameLst>
                                          <p:attrName>fill.type</p:attrName>
                                        </p:attrNameLst>
                                      </p:cBhvr>
                                      <p:to>
                                        <p:strVal val="solid"/>
                                      </p:to>
                                    </p:set>
                                    <p:set>
                                      <p:cBhvr>
                                        <p:cTn id="9" dur="500" fill="hold"/>
                                        <p:tgtEl>
                                          <p:spTgt spid="3">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8. Les opérateurs sémantiques</a:t>
            </a:r>
          </a:p>
        </p:txBody>
      </p:sp>
      <p:sp>
        <p:nvSpPr>
          <p:cNvPr id="3" name="Espace réservé du contenu 2"/>
          <p:cNvSpPr>
            <a:spLocks noGrp="1"/>
          </p:cNvSpPr>
          <p:nvPr>
            <p:ph idx="1"/>
          </p:nvPr>
        </p:nvSpPr>
        <p:spPr/>
        <p:txBody>
          <a:bodyPr anchor="ctr">
            <a:normAutofit/>
          </a:bodyPr>
          <a:lstStyle/>
          <a:p>
            <a:pPr marL="0" indent="0">
              <a:buNone/>
            </a:pPr>
            <a:r>
              <a:rPr lang="fr-BE" dirty="0"/>
              <a:t>Les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opérateurs sémantiques </a:t>
            </a:r>
            <a:r>
              <a:rPr lang="fr-BE" dirty="0"/>
              <a:t>permettent la création et la manipulation des domaines.</a:t>
            </a:r>
          </a:p>
          <a:p>
            <a:pPr marL="0" indent="0">
              <a:buNone/>
            </a:pPr>
            <a:r>
              <a:rPr lang="fr-BE" dirty="0"/>
              <a:t>Nous ne les étudieront pas plus avant ici …</a:t>
            </a:r>
          </a:p>
          <a:p>
            <a:pPr marL="0" indent="0">
              <a:buNone/>
            </a:pPr>
            <a:endParaRPr lang="fr-BE" dirty="0"/>
          </a:p>
          <a:p>
            <a:pPr marL="0" indent="0">
              <a:buNone/>
            </a:pPr>
            <a:r>
              <a:rPr lang="fr-BE" dirty="0"/>
              <a:t>Remarque importante : la notion de domaine n’existe pas en Oracle : on pourra préciser le type des valeurs permises pour les attributs et spécifier des contraintes de domaine pour restreindre les valeurs permises et ainsi correspondre à la réalité.</a:t>
            </a:r>
          </a:p>
        </p:txBody>
      </p:sp>
      <p:sp>
        <p:nvSpPr>
          <p:cNvPr id="5" name="Espace réservé du pied de page 4"/>
          <p:cNvSpPr>
            <a:spLocks noGrp="1"/>
          </p:cNvSpPr>
          <p:nvPr>
            <p:ph type="ftr" sz="quarter" idx="11"/>
          </p:nvPr>
        </p:nvSpPr>
        <p:spPr/>
        <p:txBody>
          <a:bodyPr/>
          <a:lstStyle/>
          <a:p>
            <a:r>
              <a:rPr lang="fr-BE" dirty="0"/>
              <a:t>SGBD – Chapitre 2 : Le modèle relationnel / 8. Les opérateurs sémantiques</a:t>
            </a:r>
          </a:p>
        </p:txBody>
      </p:sp>
    </p:spTree>
    <p:extLst>
      <p:ext uri="{BB962C8B-B14F-4D97-AF65-F5344CB8AC3E}">
        <p14:creationId xmlns:p14="http://schemas.microsoft.com/office/powerpoint/2010/main" val="4108935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Chapitre 2. Le modèle relationnel</a:t>
            </a:r>
          </a:p>
        </p:txBody>
      </p:sp>
      <p:sp>
        <p:nvSpPr>
          <p:cNvPr id="3" name="Espace réservé du contenu 2"/>
          <p:cNvSpPr>
            <a:spLocks noGrp="1"/>
          </p:cNvSpPr>
          <p:nvPr>
            <p:ph idx="1"/>
          </p:nvPr>
        </p:nvSpPr>
        <p:spPr/>
        <p:txBody>
          <a:bodyPr anchor="ctr">
            <a:normAutofit fontScale="92500" lnSpcReduction="10000"/>
          </a:bodyPr>
          <a:lstStyle/>
          <a:p>
            <a:pPr marL="514350" indent="-514350">
              <a:buFont typeface="+mj-lt"/>
              <a:buAutoNum type="arabicPeriod"/>
            </a:pPr>
            <a:r>
              <a:rPr lang="fr-BE" dirty="0"/>
              <a:t>Introduction</a:t>
            </a:r>
          </a:p>
          <a:p>
            <a:pPr marL="514350" indent="-514350">
              <a:buFont typeface="+mj-lt"/>
              <a:buAutoNum type="arabicPeriod"/>
            </a:pPr>
            <a:r>
              <a:rPr lang="fr-BE" dirty="0"/>
              <a:t>Relation, domaine et attribut</a:t>
            </a:r>
          </a:p>
          <a:p>
            <a:pPr marL="514350" indent="-514350">
              <a:buFont typeface="+mj-lt"/>
              <a:buAutoNum type="arabicPeriod"/>
            </a:pPr>
            <a:r>
              <a:rPr lang="fr-BE" dirty="0"/>
              <a:t>Clé primaire</a:t>
            </a:r>
          </a:p>
          <a:p>
            <a:pPr marL="514350" indent="-514350">
              <a:buFont typeface="+mj-lt"/>
              <a:buAutoNum type="arabicPeriod"/>
            </a:pPr>
            <a:r>
              <a:rPr lang="fr-BE" dirty="0"/>
              <a:t>Domaine primaire – clé étrangère</a:t>
            </a:r>
          </a:p>
          <a:p>
            <a:pPr marL="514350" indent="-514350">
              <a:buFont typeface="+mj-lt"/>
              <a:buAutoNum type="arabicPeriod"/>
            </a:pPr>
            <a:r>
              <a:rPr lang="fr-BE" dirty="0"/>
              <a:t>Intégrité de domaine</a:t>
            </a:r>
          </a:p>
          <a:p>
            <a:pPr marL="514350" indent="-514350">
              <a:buFont typeface="+mj-lt"/>
              <a:buAutoNum type="arabicPeriod"/>
            </a:pPr>
            <a:r>
              <a:rPr lang="fr-BE" dirty="0"/>
              <a:t>Intégrité d’entité ou de relation</a:t>
            </a:r>
          </a:p>
          <a:p>
            <a:pPr marL="514350" indent="-514350">
              <a:buFont typeface="+mj-lt"/>
              <a:buAutoNum type="arabicPeriod"/>
            </a:pPr>
            <a:r>
              <a:rPr lang="fr-BE" dirty="0"/>
              <a:t>Intégrité de référence</a:t>
            </a:r>
          </a:p>
          <a:p>
            <a:pPr marL="514350" indent="-514350">
              <a:buFont typeface="+mj-lt"/>
              <a:buAutoNum type="arabicPeriod"/>
            </a:pPr>
            <a:r>
              <a:rPr lang="fr-BE" dirty="0"/>
              <a:t>Les opérateurs sémantiques</a:t>
            </a:r>
          </a:p>
          <a:p>
            <a:pPr marL="514350" indent="-514350">
              <a:buFont typeface="+mj-lt"/>
              <a:buAutoNum type="arabicPeriod"/>
            </a:pPr>
            <a:r>
              <a:rPr lang="fr-BE" dirty="0"/>
              <a:t>Les opérateurs ensemblistes</a:t>
            </a:r>
          </a:p>
          <a:p>
            <a:pPr marL="514350" indent="-514350">
              <a:buFont typeface="+mj-lt"/>
              <a:buAutoNum type="arabicPeriod"/>
            </a:pPr>
            <a:r>
              <a:rPr lang="fr-BE" dirty="0"/>
              <a:t>Les opérateurs relationnels</a:t>
            </a:r>
          </a:p>
          <a:p>
            <a:pPr marL="514350" indent="-514350">
              <a:buFont typeface="+mj-lt"/>
              <a:buAutoNum type="arabicPeriod"/>
            </a:pPr>
            <a:r>
              <a:rPr lang="fr-BE" dirty="0"/>
              <a:t>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a:t>
            </a:r>
          </a:p>
        </p:txBody>
      </p:sp>
    </p:spTree>
    <p:extLst>
      <p:ext uri="{BB962C8B-B14F-4D97-AF65-F5344CB8AC3E}">
        <p14:creationId xmlns:p14="http://schemas.microsoft.com/office/powerpoint/2010/main" val="410445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8" end="8"/>
                                            </p:txEl>
                                          </p:spTgt>
                                        </p:tgtEl>
                                        <p:attrNameLst>
                                          <p:attrName>style.color</p:attrName>
                                        </p:attrNameLst>
                                      </p:cBhvr>
                                      <p:to>
                                        <a:schemeClr val="accent2"/>
                                      </p:to>
                                    </p:animClr>
                                    <p:animClr clrSpc="rgb" dir="cw">
                                      <p:cBhvr>
                                        <p:cTn id="7" dur="500" fill="hold"/>
                                        <p:tgtEl>
                                          <p:spTgt spid="3">
                                            <p:txEl>
                                              <p:pRg st="8" end="8"/>
                                            </p:txEl>
                                          </p:spTgt>
                                        </p:tgtEl>
                                        <p:attrNameLst>
                                          <p:attrName>fillcolor</p:attrName>
                                        </p:attrNameLst>
                                      </p:cBhvr>
                                      <p:to>
                                        <a:schemeClr val="accent2"/>
                                      </p:to>
                                    </p:animClr>
                                    <p:set>
                                      <p:cBhvr>
                                        <p:cTn id="8" dur="500" fill="hold"/>
                                        <p:tgtEl>
                                          <p:spTgt spid="3">
                                            <p:txEl>
                                              <p:pRg st="8" end="8"/>
                                            </p:txEl>
                                          </p:spTgt>
                                        </p:tgtEl>
                                        <p:attrNameLst>
                                          <p:attrName>fill.type</p:attrName>
                                        </p:attrNameLst>
                                      </p:cBhvr>
                                      <p:to>
                                        <p:strVal val="solid"/>
                                      </p:to>
                                    </p:set>
                                    <p:set>
                                      <p:cBhvr>
                                        <p:cTn id="9" dur="500" fill="hold"/>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9. Les opérateurs ensemblistes</a:t>
            </a:r>
          </a:p>
        </p:txBody>
      </p:sp>
      <p:sp>
        <p:nvSpPr>
          <p:cNvPr id="3" name="Espace réservé du contenu 2"/>
          <p:cNvSpPr>
            <a:spLocks noGrp="1"/>
          </p:cNvSpPr>
          <p:nvPr>
            <p:ph idx="1"/>
          </p:nvPr>
        </p:nvSpPr>
        <p:spPr/>
        <p:txBody>
          <a:bodyPr anchor="ctr">
            <a:normAutofit/>
          </a:bodyPr>
          <a:lstStyle/>
          <a:p>
            <a:pPr marL="0" indent="0">
              <a:buNone/>
            </a:pPr>
            <a:r>
              <a:rPr lang="fr-BE" dirty="0"/>
              <a:t>L’</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algèbre relationnelle </a:t>
            </a:r>
            <a:r>
              <a:rPr lang="fr-BE" dirty="0"/>
              <a:t>ou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langage algébrique </a:t>
            </a:r>
            <a:r>
              <a:rPr lang="fr-BE" dirty="0"/>
              <a:t>inventé par </a:t>
            </a:r>
            <a:r>
              <a:rPr lang="fr-BE" dirty="0" err="1"/>
              <a:t>Codd</a:t>
            </a:r>
            <a:r>
              <a:rPr lang="fr-BE" dirty="0"/>
              <a:t> est considéré comme une collection d’opérateurs (ensemblistes et relationnels) portant sur des relations.</a:t>
            </a:r>
          </a:p>
          <a:p>
            <a:pPr marL="0" indent="0">
              <a:buNone/>
            </a:pPr>
            <a:endParaRPr lang="fr-BE" dirty="0"/>
          </a:p>
          <a:p>
            <a:pPr marL="0" indent="0">
              <a:buNone/>
            </a:pPr>
            <a:r>
              <a:rPr lang="fr-BE" dirty="0"/>
              <a:t>Il est caractérisé par les </a:t>
            </a:r>
            <a:r>
              <a:rPr lang="fr-BE" b="1" dirty="0"/>
              <a:t>propriétés</a:t>
            </a:r>
            <a:r>
              <a:rPr lang="fr-BE" dirty="0"/>
              <a:t> suivantes :</a:t>
            </a:r>
          </a:p>
          <a:p>
            <a:pPr lvl="1">
              <a:buClr>
                <a:schemeClr val="bg2">
                  <a:lumMod val="50000"/>
                </a:schemeClr>
              </a:buClr>
              <a:buFont typeface="Wingdings" panose="05000000000000000000" pitchFamily="2" charset="2"/>
              <a:buChar char="Ø"/>
            </a:pPr>
            <a:r>
              <a:rPr lang="fr-BE" dirty="0"/>
              <a:t>Fermeture</a:t>
            </a:r>
          </a:p>
          <a:p>
            <a:pPr lvl="1">
              <a:buClr>
                <a:schemeClr val="bg2">
                  <a:lumMod val="50000"/>
                </a:schemeClr>
              </a:buClr>
              <a:buFont typeface="Wingdings" panose="05000000000000000000" pitchFamily="2" charset="2"/>
              <a:buChar char="Ø"/>
            </a:pPr>
            <a:r>
              <a:rPr lang="fr-BE" dirty="0"/>
              <a:t>Ensembliste</a:t>
            </a:r>
          </a:p>
          <a:p>
            <a:pPr lvl="1">
              <a:buClr>
                <a:schemeClr val="bg2">
                  <a:lumMod val="50000"/>
                </a:schemeClr>
              </a:buClr>
              <a:buFont typeface="Wingdings" panose="05000000000000000000" pitchFamily="2" charset="2"/>
              <a:buChar char="Ø"/>
            </a:pPr>
            <a:r>
              <a:rPr lang="fr-BE" dirty="0"/>
              <a:t>Non procédural</a:t>
            </a:r>
          </a:p>
          <a:p>
            <a:pPr lvl="1">
              <a:buClr>
                <a:schemeClr val="bg2">
                  <a:lumMod val="50000"/>
                </a:schemeClr>
              </a:buClr>
              <a:buFont typeface="Wingdings" panose="05000000000000000000" pitchFamily="2" charset="2"/>
              <a:buChar char="Ø"/>
            </a:pPr>
            <a:r>
              <a:rPr lang="fr-BE" dirty="0"/>
              <a:t>Universel</a:t>
            </a:r>
          </a:p>
          <a:p>
            <a:pPr lvl="1">
              <a:buClr>
                <a:schemeClr val="bg2">
                  <a:lumMod val="50000"/>
                </a:schemeClr>
              </a:buClr>
              <a:buFont typeface="Wingdings" panose="05000000000000000000" pitchFamily="2" charset="2"/>
              <a:buChar char="Ø"/>
            </a:pPr>
            <a:r>
              <a:rPr lang="fr-BE" dirty="0"/>
              <a:t>Indépendance</a:t>
            </a:r>
          </a:p>
        </p:txBody>
      </p:sp>
      <p:sp>
        <p:nvSpPr>
          <p:cNvPr id="5" name="Espace réservé du pied de page 4"/>
          <p:cNvSpPr>
            <a:spLocks noGrp="1"/>
          </p:cNvSpPr>
          <p:nvPr>
            <p:ph type="ftr" sz="quarter" idx="11"/>
          </p:nvPr>
        </p:nvSpPr>
        <p:spPr/>
        <p:txBody>
          <a:bodyPr/>
          <a:lstStyle/>
          <a:p>
            <a:r>
              <a:rPr lang="fr-BE" dirty="0"/>
              <a:t>SGBD – Chapitre 2 : Le modèle relationnel / 9. Les opérateurs ensemblistes</a:t>
            </a:r>
          </a:p>
        </p:txBody>
      </p:sp>
    </p:spTree>
    <p:extLst>
      <p:ext uri="{BB962C8B-B14F-4D97-AF65-F5344CB8AC3E}">
        <p14:creationId xmlns:p14="http://schemas.microsoft.com/office/powerpoint/2010/main" val="12550959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9. Les opérateurs ensemblistes</a:t>
            </a:r>
          </a:p>
        </p:txBody>
      </p:sp>
      <p:sp>
        <p:nvSpPr>
          <p:cNvPr id="3" name="Espace réservé du contenu 2"/>
          <p:cNvSpPr>
            <a:spLocks noGrp="1"/>
          </p:cNvSpPr>
          <p:nvPr>
            <p:ph idx="1"/>
          </p:nvPr>
        </p:nvSpPr>
        <p:spPr/>
        <p:txBody>
          <a:bodyPr anchor="ctr">
            <a:normAutofit/>
          </a:bodyPr>
          <a:lstStyle/>
          <a:p>
            <a:pPr>
              <a:buClr>
                <a:schemeClr val="bg2">
                  <a:lumMod val="50000"/>
                </a:schemeClr>
              </a:buClr>
              <a:buFont typeface="Wingdings" panose="05000000000000000000" pitchFamily="2" charset="2"/>
              <a:buChar char="Ø"/>
            </a:pPr>
            <a:r>
              <a:rPr lang="fr-BE" dirty="0"/>
              <a:t>Fermeture</a:t>
            </a:r>
          </a:p>
          <a:p>
            <a:pPr>
              <a:buClr>
                <a:schemeClr val="bg2">
                  <a:lumMod val="50000"/>
                </a:schemeClr>
              </a:buClr>
              <a:buFont typeface="Wingdings" panose="05000000000000000000" pitchFamily="2" charset="2"/>
              <a:buChar char="Ø"/>
            </a:pPr>
            <a:r>
              <a:rPr lang="fr-BE" dirty="0">
                <a:solidFill>
                  <a:schemeClr val="bg1">
                    <a:lumMod val="75000"/>
                  </a:schemeClr>
                </a:solidFill>
              </a:rPr>
              <a:t>Ensembliste</a:t>
            </a:r>
          </a:p>
          <a:p>
            <a:pPr>
              <a:buClr>
                <a:schemeClr val="bg2">
                  <a:lumMod val="50000"/>
                </a:schemeClr>
              </a:buClr>
              <a:buFont typeface="Wingdings" panose="05000000000000000000" pitchFamily="2" charset="2"/>
              <a:buChar char="Ø"/>
            </a:pPr>
            <a:r>
              <a:rPr lang="fr-BE" dirty="0">
                <a:solidFill>
                  <a:schemeClr val="bg1">
                    <a:lumMod val="75000"/>
                  </a:schemeClr>
                </a:solidFill>
              </a:rPr>
              <a:t>Non procédural</a:t>
            </a:r>
          </a:p>
          <a:p>
            <a:pPr>
              <a:buClr>
                <a:schemeClr val="bg2">
                  <a:lumMod val="50000"/>
                </a:schemeClr>
              </a:buClr>
              <a:buFont typeface="Wingdings" panose="05000000000000000000" pitchFamily="2" charset="2"/>
              <a:buChar char="Ø"/>
            </a:pPr>
            <a:r>
              <a:rPr lang="fr-BE" dirty="0">
                <a:solidFill>
                  <a:schemeClr val="bg1">
                    <a:lumMod val="75000"/>
                  </a:schemeClr>
                </a:solidFill>
              </a:rPr>
              <a:t>Universel</a:t>
            </a:r>
          </a:p>
          <a:p>
            <a:pPr>
              <a:buClr>
                <a:schemeClr val="bg2">
                  <a:lumMod val="50000"/>
                </a:schemeClr>
              </a:buClr>
              <a:buFont typeface="Wingdings" panose="05000000000000000000" pitchFamily="2" charset="2"/>
              <a:buChar char="Ø"/>
            </a:pPr>
            <a:r>
              <a:rPr lang="fr-BE" dirty="0">
                <a:solidFill>
                  <a:schemeClr val="bg1">
                    <a:lumMod val="75000"/>
                  </a:schemeClr>
                </a:solidFill>
              </a:rPr>
              <a:t>Indépendance</a:t>
            </a:r>
          </a:p>
        </p:txBody>
      </p:sp>
      <p:sp>
        <p:nvSpPr>
          <p:cNvPr id="5" name="Espace réservé du pied de page 4"/>
          <p:cNvSpPr>
            <a:spLocks noGrp="1"/>
          </p:cNvSpPr>
          <p:nvPr>
            <p:ph type="ftr" sz="quarter" idx="11"/>
          </p:nvPr>
        </p:nvSpPr>
        <p:spPr/>
        <p:txBody>
          <a:bodyPr/>
          <a:lstStyle/>
          <a:p>
            <a:r>
              <a:rPr lang="fr-BE" dirty="0"/>
              <a:t>SGBD – Chapitre 2 : Le modèle relationnel / 9. Les opérateurs ensemblistes</a:t>
            </a:r>
          </a:p>
        </p:txBody>
      </p:sp>
      <p:sp>
        <p:nvSpPr>
          <p:cNvPr id="8" name="ZoneTexte 7"/>
          <p:cNvSpPr txBox="1"/>
          <p:nvPr/>
        </p:nvSpPr>
        <p:spPr>
          <a:xfrm>
            <a:off x="1932564" y="3531950"/>
            <a:ext cx="6559200" cy="1015663"/>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sz="2000" dirty="0">
                <a:latin typeface="Corbel" panose="020B0503020204020204" pitchFamily="34" charset="0"/>
              </a:rPr>
              <a:t>L’application d’un opérateur relationnel à une ou des relations génère TOUJOURS une relation qui peut à son tour être utilisée comme argument de nouveaux opérateurs.</a:t>
            </a:r>
          </a:p>
        </p:txBody>
      </p:sp>
    </p:spTree>
    <p:extLst>
      <p:ext uri="{BB962C8B-B14F-4D97-AF65-F5344CB8AC3E}">
        <p14:creationId xmlns:p14="http://schemas.microsoft.com/office/powerpoint/2010/main" val="314090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9. Les opérateurs ensemblistes</a:t>
            </a:r>
          </a:p>
        </p:txBody>
      </p:sp>
      <p:sp>
        <p:nvSpPr>
          <p:cNvPr id="3" name="Espace réservé du contenu 2"/>
          <p:cNvSpPr>
            <a:spLocks noGrp="1"/>
          </p:cNvSpPr>
          <p:nvPr>
            <p:ph idx="1"/>
          </p:nvPr>
        </p:nvSpPr>
        <p:spPr/>
        <p:txBody>
          <a:bodyPr anchor="ctr">
            <a:normAutofit/>
          </a:bodyPr>
          <a:lstStyle/>
          <a:p>
            <a:pPr>
              <a:buClr>
                <a:schemeClr val="bg2">
                  <a:lumMod val="50000"/>
                </a:schemeClr>
              </a:buClr>
              <a:buFont typeface="Wingdings" panose="05000000000000000000" pitchFamily="2" charset="2"/>
              <a:buChar char="Ø"/>
            </a:pPr>
            <a:r>
              <a:rPr lang="fr-BE" dirty="0">
                <a:solidFill>
                  <a:schemeClr val="bg1">
                    <a:lumMod val="75000"/>
                  </a:schemeClr>
                </a:solidFill>
              </a:rPr>
              <a:t>Fermeture</a:t>
            </a:r>
          </a:p>
          <a:p>
            <a:pPr>
              <a:buClr>
                <a:schemeClr val="bg2">
                  <a:lumMod val="50000"/>
                </a:schemeClr>
              </a:buClr>
              <a:buFont typeface="Wingdings" panose="05000000000000000000" pitchFamily="2" charset="2"/>
              <a:buChar char="Ø"/>
            </a:pPr>
            <a:r>
              <a:rPr lang="fr-BE" dirty="0"/>
              <a:t>Ensembliste</a:t>
            </a:r>
          </a:p>
          <a:p>
            <a:pPr>
              <a:buClr>
                <a:schemeClr val="bg2">
                  <a:lumMod val="50000"/>
                </a:schemeClr>
              </a:buClr>
              <a:buFont typeface="Wingdings" panose="05000000000000000000" pitchFamily="2" charset="2"/>
              <a:buChar char="Ø"/>
            </a:pPr>
            <a:r>
              <a:rPr lang="fr-BE" dirty="0">
                <a:solidFill>
                  <a:schemeClr val="bg1">
                    <a:lumMod val="75000"/>
                  </a:schemeClr>
                </a:solidFill>
              </a:rPr>
              <a:t>Non procédural</a:t>
            </a:r>
          </a:p>
          <a:p>
            <a:pPr>
              <a:buClr>
                <a:schemeClr val="bg2">
                  <a:lumMod val="50000"/>
                </a:schemeClr>
              </a:buClr>
              <a:buFont typeface="Wingdings" panose="05000000000000000000" pitchFamily="2" charset="2"/>
              <a:buChar char="Ø"/>
            </a:pPr>
            <a:r>
              <a:rPr lang="fr-BE" dirty="0">
                <a:solidFill>
                  <a:schemeClr val="bg1">
                    <a:lumMod val="75000"/>
                  </a:schemeClr>
                </a:solidFill>
              </a:rPr>
              <a:t>Universel</a:t>
            </a:r>
          </a:p>
          <a:p>
            <a:pPr>
              <a:buClr>
                <a:schemeClr val="bg2">
                  <a:lumMod val="50000"/>
                </a:schemeClr>
              </a:buClr>
              <a:buFont typeface="Wingdings" panose="05000000000000000000" pitchFamily="2" charset="2"/>
              <a:buChar char="Ø"/>
            </a:pPr>
            <a:r>
              <a:rPr lang="fr-BE" dirty="0">
                <a:solidFill>
                  <a:schemeClr val="bg1">
                    <a:lumMod val="75000"/>
                  </a:schemeClr>
                </a:solidFill>
              </a:rPr>
              <a:t>Indépendance</a:t>
            </a:r>
          </a:p>
        </p:txBody>
      </p:sp>
      <p:sp>
        <p:nvSpPr>
          <p:cNvPr id="5" name="Espace réservé du pied de page 4"/>
          <p:cNvSpPr>
            <a:spLocks noGrp="1"/>
          </p:cNvSpPr>
          <p:nvPr>
            <p:ph type="ftr" sz="quarter" idx="11"/>
          </p:nvPr>
        </p:nvSpPr>
        <p:spPr/>
        <p:txBody>
          <a:bodyPr/>
          <a:lstStyle/>
          <a:p>
            <a:r>
              <a:rPr lang="fr-BE" dirty="0"/>
              <a:t>SGBD – Chapitre 2 : Le modèle relationnel / 9. Les opérateurs ensemblistes</a:t>
            </a:r>
          </a:p>
        </p:txBody>
      </p:sp>
      <p:sp>
        <p:nvSpPr>
          <p:cNvPr id="8" name="ZoneTexte 7"/>
          <p:cNvSpPr txBox="1"/>
          <p:nvPr/>
        </p:nvSpPr>
        <p:spPr>
          <a:xfrm>
            <a:off x="1932562" y="3896018"/>
            <a:ext cx="6559200" cy="707886"/>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sz="2000" dirty="0">
                <a:latin typeface="Corbel" panose="020B0503020204020204" pitchFamily="34" charset="0"/>
              </a:rPr>
              <a:t>Le résultat d’une requête est toujours un sous-ensemble d’une ou plusieurs relations.</a:t>
            </a:r>
          </a:p>
        </p:txBody>
      </p:sp>
    </p:spTree>
    <p:extLst>
      <p:ext uri="{BB962C8B-B14F-4D97-AF65-F5344CB8AC3E}">
        <p14:creationId xmlns:p14="http://schemas.microsoft.com/office/powerpoint/2010/main" val="17696905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9. Les opérateurs ensemblistes</a:t>
            </a:r>
          </a:p>
        </p:txBody>
      </p:sp>
      <p:sp>
        <p:nvSpPr>
          <p:cNvPr id="3" name="Espace réservé du contenu 2"/>
          <p:cNvSpPr>
            <a:spLocks noGrp="1"/>
          </p:cNvSpPr>
          <p:nvPr>
            <p:ph idx="1"/>
          </p:nvPr>
        </p:nvSpPr>
        <p:spPr/>
        <p:txBody>
          <a:bodyPr anchor="ctr">
            <a:normAutofit/>
          </a:bodyPr>
          <a:lstStyle/>
          <a:p>
            <a:pPr>
              <a:buClr>
                <a:schemeClr val="bg2">
                  <a:lumMod val="50000"/>
                </a:schemeClr>
              </a:buClr>
              <a:buFont typeface="Wingdings" panose="05000000000000000000" pitchFamily="2" charset="2"/>
              <a:buChar char="Ø"/>
            </a:pPr>
            <a:r>
              <a:rPr lang="fr-BE" dirty="0">
                <a:solidFill>
                  <a:schemeClr val="bg1">
                    <a:lumMod val="75000"/>
                  </a:schemeClr>
                </a:solidFill>
              </a:rPr>
              <a:t>Fermeture</a:t>
            </a:r>
          </a:p>
          <a:p>
            <a:pPr>
              <a:buClr>
                <a:schemeClr val="bg2">
                  <a:lumMod val="50000"/>
                </a:schemeClr>
              </a:buClr>
              <a:buFont typeface="Wingdings" panose="05000000000000000000" pitchFamily="2" charset="2"/>
              <a:buChar char="Ø"/>
            </a:pPr>
            <a:r>
              <a:rPr lang="fr-BE" dirty="0">
                <a:solidFill>
                  <a:schemeClr val="bg1">
                    <a:lumMod val="75000"/>
                  </a:schemeClr>
                </a:solidFill>
              </a:rPr>
              <a:t>Ensembliste</a:t>
            </a:r>
          </a:p>
          <a:p>
            <a:pPr>
              <a:buClr>
                <a:schemeClr val="bg2">
                  <a:lumMod val="50000"/>
                </a:schemeClr>
              </a:buClr>
              <a:buFont typeface="Wingdings" panose="05000000000000000000" pitchFamily="2" charset="2"/>
              <a:buChar char="Ø"/>
            </a:pPr>
            <a:r>
              <a:rPr lang="fr-BE" dirty="0"/>
              <a:t>Non procédural</a:t>
            </a:r>
          </a:p>
          <a:p>
            <a:pPr>
              <a:buClr>
                <a:schemeClr val="bg2">
                  <a:lumMod val="50000"/>
                </a:schemeClr>
              </a:buClr>
              <a:buFont typeface="Wingdings" panose="05000000000000000000" pitchFamily="2" charset="2"/>
              <a:buChar char="Ø"/>
            </a:pPr>
            <a:r>
              <a:rPr lang="fr-BE" dirty="0">
                <a:solidFill>
                  <a:schemeClr val="bg1">
                    <a:lumMod val="75000"/>
                  </a:schemeClr>
                </a:solidFill>
              </a:rPr>
              <a:t>Universel</a:t>
            </a:r>
          </a:p>
          <a:p>
            <a:pPr>
              <a:buClr>
                <a:schemeClr val="bg2">
                  <a:lumMod val="50000"/>
                </a:schemeClr>
              </a:buClr>
              <a:buFont typeface="Wingdings" panose="05000000000000000000" pitchFamily="2" charset="2"/>
              <a:buChar char="Ø"/>
            </a:pPr>
            <a:r>
              <a:rPr lang="fr-BE" dirty="0">
                <a:solidFill>
                  <a:schemeClr val="bg1">
                    <a:lumMod val="75000"/>
                  </a:schemeClr>
                </a:solidFill>
              </a:rPr>
              <a:t>Indépendance</a:t>
            </a:r>
          </a:p>
        </p:txBody>
      </p:sp>
      <p:sp>
        <p:nvSpPr>
          <p:cNvPr id="5" name="Espace réservé du pied de page 4"/>
          <p:cNvSpPr>
            <a:spLocks noGrp="1"/>
          </p:cNvSpPr>
          <p:nvPr>
            <p:ph type="ftr" sz="quarter" idx="11"/>
          </p:nvPr>
        </p:nvSpPr>
        <p:spPr/>
        <p:txBody>
          <a:bodyPr/>
          <a:lstStyle/>
          <a:p>
            <a:r>
              <a:rPr lang="fr-BE" dirty="0"/>
              <a:t>SGBD – Chapitre 2 : Le modèle relationnel / 9. Les opérateurs ensemblistes</a:t>
            </a:r>
          </a:p>
        </p:txBody>
      </p:sp>
      <p:sp>
        <p:nvSpPr>
          <p:cNvPr id="8" name="ZoneTexte 7"/>
          <p:cNvSpPr txBox="1"/>
          <p:nvPr/>
        </p:nvSpPr>
        <p:spPr>
          <a:xfrm>
            <a:off x="1932562" y="4404208"/>
            <a:ext cx="6559200" cy="707886"/>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sz="2000" dirty="0">
                <a:latin typeface="Corbel" panose="020B0503020204020204" pitchFamily="34" charset="0"/>
              </a:rPr>
              <a:t>L’utilisateur spécifie quoi (le résultat qui l’intéresse), le système détermine comment.</a:t>
            </a:r>
          </a:p>
        </p:txBody>
      </p:sp>
    </p:spTree>
    <p:extLst>
      <p:ext uri="{BB962C8B-B14F-4D97-AF65-F5344CB8AC3E}">
        <p14:creationId xmlns:p14="http://schemas.microsoft.com/office/powerpoint/2010/main" val="42026662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9. Les opérateurs ensemblistes</a:t>
            </a:r>
          </a:p>
        </p:txBody>
      </p:sp>
      <p:sp>
        <p:nvSpPr>
          <p:cNvPr id="3" name="Espace réservé du contenu 2"/>
          <p:cNvSpPr>
            <a:spLocks noGrp="1"/>
          </p:cNvSpPr>
          <p:nvPr>
            <p:ph idx="1"/>
          </p:nvPr>
        </p:nvSpPr>
        <p:spPr/>
        <p:txBody>
          <a:bodyPr anchor="ctr">
            <a:normAutofit/>
          </a:bodyPr>
          <a:lstStyle/>
          <a:p>
            <a:pPr>
              <a:buClr>
                <a:schemeClr val="bg2">
                  <a:lumMod val="50000"/>
                </a:schemeClr>
              </a:buClr>
              <a:buFont typeface="Wingdings" panose="05000000000000000000" pitchFamily="2" charset="2"/>
              <a:buChar char="Ø"/>
            </a:pPr>
            <a:r>
              <a:rPr lang="fr-BE" dirty="0">
                <a:solidFill>
                  <a:schemeClr val="bg1">
                    <a:lumMod val="75000"/>
                  </a:schemeClr>
                </a:solidFill>
              </a:rPr>
              <a:t>Fermeture</a:t>
            </a:r>
          </a:p>
          <a:p>
            <a:pPr>
              <a:buClr>
                <a:schemeClr val="bg2">
                  <a:lumMod val="50000"/>
                </a:schemeClr>
              </a:buClr>
              <a:buFont typeface="Wingdings" panose="05000000000000000000" pitchFamily="2" charset="2"/>
              <a:buChar char="Ø"/>
            </a:pPr>
            <a:r>
              <a:rPr lang="fr-BE" dirty="0">
                <a:solidFill>
                  <a:schemeClr val="bg1">
                    <a:lumMod val="75000"/>
                  </a:schemeClr>
                </a:solidFill>
              </a:rPr>
              <a:t>Ensembliste</a:t>
            </a:r>
          </a:p>
          <a:p>
            <a:pPr>
              <a:buClr>
                <a:schemeClr val="bg2">
                  <a:lumMod val="50000"/>
                </a:schemeClr>
              </a:buClr>
              <a:buFont typeface="Wingdings" panose="05000000000000000000" pitchFamily="2" charset="2"/>
              <a:buChar char="Ø"/>
            </a:pPr>
            <a:r>
              <a:rPr lang="fr-BE" dirty="0">
                <a:solidFill>
                  <a:schemeClr val="bg1">
                    <a:lumMod val="75000"/>
                  </a:schemeClr>
                </a:solidFill>
              </a:rPr>
              <a:t>Non procédural</a:t>
            </a:r>
          </a:p>
          <a:p>
            <a:pPr>
              <a:buClr>
                <a:schemeClr val="bg2">
                  <a:lumMod val="50000"/>
                </a:schemeClr>
              </a:buClr>
              <a:buFont typeface="Wingdings" panose="05000000000000000000" pitchFamily="2" charset="2"/>
              <a:buChar char="Ø"/>
            </a:pPr>
            <a:r>
              <a:rPr lang="fr-BE" dirty="0"/>
              <a:t>Universel</a:t>
            </a:r>
          </a:p>
          <a:p>
            <a:pPr>
              <a:buClr>
                <a:schemeClr val="bg2">
                  <a:lumMod val="50000"/>
                </a:schemeClr>
              </a:buClr>
              <a:buFont typeface="Wingdings" panose="05000000000000000000" pitchFamily="2" charset="2"/>
              <a:buChar char="Ø"/>
            </a:pPr>
            <a:r>
              <a:rPr lang="fr-BE" dirty="0">
                <a:solidFill>
                  <a:schemeClr val="bg1">
                    <a:lumMod val="75000"/>
                  </a:schemeClr>
                </a:solidFill>
              </a:rPr>
              <a:t>Indépendance</a:t>
            </a:r>
          </a:p>
        </p:txBody>
      </p:sp>
      <p:sp>
        <p:nvSpPr>
          <p:cNvPr id="5" name="Espace réservé du pied de page 4"/>
          <p:cNvSpPr>
            <a:spLocks noGrp="1"/>
          </p:cNvSpPr>
          <p:nvPr>
            <p:ph type="ftr" sz="quarter" idx="11"/>
          </p:nvPr>
        </p:nvSpPr>
        <p:spPr/>
        <p:txBody>
          <a:bodyPr/>
          <a:lstStyle/>
          <a:p>
            <a:r>
              <a:rPr lang="fr-BE" dirty="0"/>
              <a:t>SGBD – Chapitre 2 : Le modèle relationnel / 9. Les opérateurs ensemblistes</a:t>
            </a:r>
          </a:p>
        </p:txBody>
      </p:sp>
      <p:sp>
        <p:nvSpPr>
          <p:cNvPr id="8" name="ZoneTexte 7"/>
          <p:cNvSpPr txBox="1"/>
          <p:nvPr/>
        </p:nvSpPr>
        <p:spPr>
          <a:xfrm>
            <a:off x="1915470" y="4487169"/>
            <a:ext cx="6559200" cy="1015663"/>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sz="2000" dirty="0">
                <a:latin typeface="Corbel" panose="020B0503020204020204" pitchFamily="34" charset="0"/>
              </a:rPr>
              <a:t>L’étude de l’algèbre relationnelle constitue un tremplin pour l’étude des langages supportés par n’importe quel SGBD relationnel.</a:t>
            </a:r>
          </a:p>
        </p:txBody>
      </p:sp>
    </p:spTree>
    <p:extLst>
      <p:ext uri="{BB962C8B-B14F-4D97-AF65-F5344CB8AC3E}">
        <p14:creationId xmlns:p14="http://schemas.microsoft.com/office/powerpoint/2010/main" val="304102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 Introduction</a:t>
            </a:r>
          </a:p>
        </p:txBody>
      </p:sp>
      <p:sp>
        <p:nvSpPr>
          <p:cNvPr id="5" name="Espace réservé du pied de page 4"/>
          <p:cNvSpPr>
            <a:spLocks noGrp="1"/>
          </p:cNvSpPr>
          <p:nvPr>
            <p:ph type="ftr" sz="quarter" idx="11"/>
          </p:nvPr>
        </p:nvSpPr>
        <p:spPr/>
        <p:txBody>
          <a:bodyPr/>
          <a:lstStyle/>
          <a:p>
            <a:r>
              <a:rPr lang="fr-BE" dirty="0"/>
              <a:t>SGBD – Chapitre 2 : Le modèle relationnel / 1. Introduction</a:t>
            </a:r>
          </a:p>
        </p:txBody>
      </p:sp>
      <p:sp>
        <p:nvSpPr>
          <p:cNvPr id="8" name="ZoneTexte 7"/>
          <p:cNvSpPr txBox="1"/>
          <p:nvPr/>
        </p:nvSpPr>
        <p:spPr>
          <a:xfrm>
            <a:off x="753037" y="2140443"/>
            <a:ext cx="1814799" cy="646331"/>
          </a:xfrm>
          <a:prstGeom prst="rect">
            <a:avLst/>
          </a:prstGeom>
          <a:solidFill>
            <a:schemeClr val="accent2">
              <a:lumMod val="60000"/>
              <a:lumOff val="40000"/>
            </a:schemeClr>
          </a:solidFill>
          <a:ln>
            <a:solidFill>
              <a:schemeClr val="accent2">
                <a:lumMod val="50000"/>
              </a:schemeClr>
            </a:solidFill>
          </a:ln>
        </p:spPr>
        <p:txBody>
          <a:bodyPr wrap="square" rtlCol="0">
            <a:spAutoFit/>
          </a:bodyPr>
          <a:lstStyle/>
          <a:p>
            <a:pPr algn="ctr"/>
            <a:r>
              <a:rPr lang="fr-BE" dirty="0">
                <a:solidFill>
                  <a:srgbClr val="000000"/>
                </a:solidFill>
              </a:rPr>
              <a:t>Modèle </a:t>
            </a:r>
          </a:p>
          <a:p>
            <a:pPr algn="ctr"/>
            <a:r>
              <a:rPr lang="fr-BE" dirty="0">
                <a:solidFill>
                  <a:srgbClr val="000000"/>
                </a:solidFill>
              </a:rPr>
              <a:t>réseau</a:t>
            </a:r>
          </a:p>
        </p:txBody>
      </p:sp>
      <p:sp>
        <p:nvSpPr>
          <p:cNvPr id="9" name="ZoneTexte 8"/>
          <p:cNvSpPr txBox="1"/>
          <p:nvPr/>
        </p:nvSpPr>
        <p:spPr>
          <a:xfrm>
            <a:off x="2803988" y="2140443"/>
            <a:ext cx="1843167" cy="646331"/>
          </a:xfrm>
          <a:prstGeom prst="rect">
            <a:avLst/>
          </a:prstGeom>
          <a:solidFill>
            <a:schemeClr val="accent2">
              <a:lumMod val="60000"/>
              <a:lumOff val="40000"/>
            </a:schemeClr>
          </a:solidFill>
          <a:ln>
            <a:solidFill>
              <a:schemeClr val="accent2">
                <a:lumMod val="50000"/>
              </a:schemeClr>
            </a:solidFill>
          </a:ln>
        </p:spPr>
        <p:txBody>
          <a:bodyPr wrap="square" rtlCol="0">
            <a:spAutoFit/>
          </a:bodyPr>
          <a:lstStyle/>
          <a:p>
            <a:pPr algn="ctr"/>
            <a:r>
              <a:rPr lang="fr-BE" dirty="0">
                <a:solidFill>
                  <a:srgbClr val="000000"/>
                </a:solidFill>
              </a:rPr>
              <a:t>Modèle hiérarchique</a:t>
            </a:r>
          </a:p>
        </p:txBody>
      </p:sp>
      <p:sp>
        <p:nvSpPr>
          <p:cNvPr id="10" name="ZoneTexte 9"/>
          <p:cNvSpPr txBox="1"/>
          <p:nvPr/>
        </p:nvSpPr>
        <p:spPr>
          <a:xfrm>
            <a:off x="4870783" y="2140443"/>
            <a:ext cx="1793063" cy="646331"/>
          </a:xfrm>
          <a:prstGeom prst="rect">
            <a:avLst/>
          </a:prstGeom>
          <a:solidFill>
            <a:schemeClr val="accent2">
              <a:lumMod val="60000"/>
              <a:lumOff val="40000"/>
            </a:schemeClr>
          </a:solidFill>
          <a:ln>
            <a:solidFill>
              <a:schemeClr val="accent2">
                <a:lumMod val="50000"/>
              </a:schemeClr>
            </a:solidFill>
          </a:ln>
        </p:spPr>
        <p:txBody>
          <a:bodyPr wrap="square" rtlCol="0">
            <a:spAutoFit/>
          </a:bodyPr>
          <a:lstStyle/>
          <a:p>
            <a:pPr algn="ctr"/>
            <a:r>
              <a:rPr lang="fr-BE" dirty="0">
                <a:solidFill>
                  <a:srgbClr val="000000"/>
                </a:solidFill>
              </a:rPr>
              <a:t>Modèle relationnel</a:t>
            </a:r>
          </a:p>
        </p:txBody>
      </p:sp>
      <p:sp>
        <p:nvSpPr>
          <p:cNvPr id="11" name="ZoneTexte 10"/>
          <p:cNvSpPr txBox="1"/>
          <p:nvPr/>
        </p:nvSpPr>
        <p:spPr>
          <a:xfrm>
            <a:off x="6900000" y="2140443"/>
            <a:ext cx="1717907" cy="646331"/>
          </a:xfrm>
          <a:prstGeom prst="rect">
            <a:avLst/>
          </a:prstGeom>
          <a:solidFill>
            <a:schemeClr val="accent2">
              <a:lumMod val="60000"/>
              <a:lumOff val="40000"/>
            </a:schemeClr>
          </a:solidFill>
          <a:ln>
            <a:solidFill>
              <a:schemeClr val="accent2">
                <a:lumMod val="50000"/>
              </a:schemeClr>
            </a:solidFill>
          </a:ln>
        </p:spPr>
        <p:txBody>
          <a:bodyPr wrap="square" rtlCol="0">
            <a:spAutoFit/>
          </a:bodyPr>
          <a:lstStyle/>
          <a:p>
            <a:pPr algn="ctr"/>
            <a:r>
              <a:rPr lang="fr-BE" dirty="0">
                <a:solidFill>
                  <a:srgbClr val="000000"/>
                </a:solidFill>
              </a:rPr>
              <a:t>Modèle</a:t>
            </a:r>
          </a:p>
          <a:p>
            <a:pPr algn="ctr"/>
            <a:r>
              <a:rPr lang="fr-BE" dirty="0">
                <a:solidFill>
                  <a:srgbClr val="000000"/>
                </a:solidFill>
              </a:rPr>
              <a:t>Objet - </a:t>
            </a:r>
            <a:r>
              <a:rPr lang="fr-BE" dirty="0" err="1">
                <a:solidFill>
                  <a:srgbClr val="000000"/>
                </a:solidFill>
              </a:rPr>
              <a:t>rel</a:t>
            </a:r>
            <a:endParaRPr lang="fr-BE" dirty="0">
              <a:solidFill>
                <a:srgbClr val="000000"/>
              </a:solidFill>
            </a:endParaRPr>
          </a:p>
        </p:txBody>
      </p:sp>
      <p:sp>
        <p:nvSpPr>
          <p:cNvPr id="12" name="Flèche vers le haut 11"/>
          <p:cNvSpPr/>
          <p:nvPr/>
        </p:nvSpPr>
        <p:spPr>
          <a:xfrm>
            <a:off x="5560634" y="3031299"/>
            <a:ext cx="413359" cy="964504"/>
          </a:xfrm>
          <a:prstGeom prst="upArrow">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6145320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9. Les opérateurs ensemblistes</a:t>
            </a:r>
          </a:p>
        </p:txBody>
      </p:sp>
      <p:sp>
        <p:nvSpPr>
          <p:cNvPr id="3" name="Espace réservé du contenu 2"/>
          <p:cNvSpPr>
            <a:spLocks noGrp="1"/>
          </p:cNvSpPr>
          <p:nvPr>
            <p:ph idx="1"/>
          </p:nvPr>
        </p:nvSpPr>
        <p:spPr/>
        <p:txBody>
          <a:bodyPr anchor="ctr">
            <a:normAutofit/>
          </a:bodyPr>
          <a:lstStyle/>
          <a:p>
            <a:pPr>
              <a:buClr>
                <a:schemeClr val="bg2">
                  <a:lumMod val="50000"/>
                </a:schemeClr>
              </a:buClr>
              <a:buFont typeface="Wingdings" panose="05000000000000000000" pitchFamily="2" charset="2"/>
              <a:buChar char="Ø"/>
            </a:pPr>
            <a:r>
              <a:rPr lang="fr-BE" dirty="0">
                <a:solidFill>
                  <a:schemeClr val="bg1">
                    <a:lumMod val="75000"/>
                  </a:schemeClr>
                </a:solidFill>
              </a:rPr>
              <a:t>Fermeture</a:t>
            </a:r>
          </a:p>
          <a:p>
            <a:pPr>
              <a:buClr>
                <a:schemeClr val="bg2">
                  <a:lumMod val="50000"/>
                </a:schemeClr>
              </a:buClr>
              <a:buFont typeface="Wingdings" panose="05000000000000000000" pitchFamily="2" charset="2"/>
              <a:buChar char="Ø"/>
            </a:pPr>
            <a:r>
              <a:rPr lang="fr-BE" dirty="0">
                <a:solidFill>
                  <a:schemeClr val="bg1">
                    <a:lumMod val="75000"/>
                  </a:schemeClr>
                </a:solidFill>
              </a:rPr>
              <a:t>Ensembliste</a:t>
            </a:r>
          </a:p>
          <a:p>
            <a:pPr>
              <a:buClr>
                <a:schemeClr val="bg2">
                  <a:lumMod val="50000"/>
                </a:schemeClr>
              </a:buClr>
              <a:buFont typeface="Wingdings" panose="05000000000000000000" pitchFamily="2" charset="2"/>
              <a:buChar char="Ø"/>
            </a:pPr>
            <a:r>
              <a:rPr lang="fr-BE" dirty="0">
                <a:solidFill>
                  <a:schemeClr val="bg1">
                    <a:lumMod val="75000"/>
                  </a:schemeClr>
                </a:solidFill>
              </a:rPr>
              <a:t>Non procédural</a:t>
            </a:r>
          </a:p>
          <a:p>
            <a:pPr>
              <a:buClr>
                <a:schemeClr val="bg2">
                  <a:lumMod val="50000"/>
                </a:schemeClr>
              </a:buClr>
              <a:buFont typeface="Wingdings" panose="05000000000000000000" pitchFamily="2" charset="2"/>
              <a:buChar char="Ø"/>
            </a:pPr>
            <a:r>
              <a:rPr lang="fr-BE" dirty="0">
                <a:solidFill>
                  <a:schemeClr val="bg1">
                    <a:lumMod val="75000"/>
                  </a:schemeClr>
                </a:solidFill>
              </a:rPr>
              <a:t>Universel</a:t>
            </a:r>
          </a:p>
          <a:p>
            <a:pPr>
              <a:buClr>
                <a:schemeClr val="bg2">
                  <a:lumMod val="50000"/>
                </a:schemeClr>
              </a:buClr>
              <a:buFont typeface="Wingdings" panose="05000000000000000000" pitchFamily="2" charset="2"/>
              <a:buChar char="Ø"/>
            </a:pPr>
            <a:r>
              <a:rPr lang="fr-BE" dirty="0"/>
              <a:t>Indépendance</a:t>
            </a:r>
          </a:p>
        </p:txBody>
      </p:sp>
      <p:sp>
        <p:nvSpPr>
          <p:cNvPr id="5" name="Espace réservé du pied de page 4"/>
          <p:cNvSpPr>
            <a:spLocks noGrp="1"/>
          </p:cNvSpPr>
          <p:nvPr>
            <p:ph type="ftr" sz="quarter" idx="11"/>
          </p:nvPr>
        </p:nvSpPr>
        <p:spPr/>
        <p:txBody>
          <a:bodyPr/>
          <a:lstStyle/>
          <a:p>
            <a:r>
              <a:rPr lang="fr-BE" dirty="0"/>
              <a:t>SGBD – Chapitre 2 : Le modèle relationnel / 9. Les opérateurs ensemblistes</a:t>
            </a:r>
          </a:p>
        </p:txBody>
      </p:sp>
      <p:sp>
        <p:nvSpPr>
          <p:cNvPr id="8" name="ZoneTexte 7"/>
          <p:cNvSpPr txBox="1"/>
          <p:nvPr/>
        </p:nvSpPr>
        <p:spPr>
          <a:xfrm>
            <a:off x="1932561" y="3123036"/>
            <a:ext cx="6559200" cy="1631216"/>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sz="2000" dirty="0">
                <a:latin typeface="Corbel" panose="020B0503020204020204" pitchFamily="34" charset="0"/>
              </a:rPr>
              <a:t>Les opérateurs sont basés sur des valeurs d’attributs : seul moyen d’accès.  Les accès multi-relations sont effectués par des comparaisons entre valeurs d’attributs ce qui permet de très grandes potentialités d’accès totalement indépendantes de l’implémentation.</a:t>
            </a:r>
          </a:p>
        </p:txBody>
      </p:sp>
    </p:spTree>
    <p:extLst>
      <p:ext uri="{BB962C8B-B14F-4D97-AF65-F5344CB8AC3E}">
        <p14:creationId xmlns:p14="http://schemas.microsoft.com/office/powerpoint/2010/main" val="38376195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9. Les opérateurs ensemblistes</a:t>
            </a:r>
          </a:p>
        </p:txBody>
      </p:sp>
      <p:sp>
        <p:nvSpPr>
          <p:cNvPr id="3" name="Espace réservé du contenu 2"/>
          <p:cNvSpPr>
            <a:spLocks noGrp="1"/>
          </p:cNvSpPr>
          <p:nvPr>
            <p:ph idx="1"/>
          </p:nvPr>
        </p:nvSpPr>
        <p:spPr/>
        <p:txBody>
          <a:bodyPr anchor="ctr">
            <a:normAutofit/>
          </a:bodyPr>
          <a:lstStyle/>
          <a:p>
            <a:pPr marL="0" indent="0">
              <a:buClr>
                <a:schemeClr val="accent3">
                  <a:lumMod val="50000"/>
                </a:schemeClr>
              </a:buClr>
              <a:buNone/>
            </a:pPr>
            <a:r>
              <a:rPr lang="fr-BE" dirty="0"/>
              <a:t>Les opérateurs ensemblistes de base sont binaires : à partir de deux relations, ils en génèrent une troisième.</a:t>
            </a:r>
          </a:p>
          <a:p>
            <a:pPr marL="0" indent="0">
              <a:buClr>
                <a:schemeClr val="accent3">
                  <a:lumMod val="50000"/>
                </a:schemeClr>
              </a:buClr>
              <a:buNone/>
            </a:pPr>
            <a:r>
              <a:rPr lang="fr-BE" dirty="0"/>
              <a:t>Les opérateurs que nous allons étudier :</a:t>
            </a:r>
          </a:p>
          <a:p>
            <a:pPr lvl="1">
              <a:buClr>
                <a:schemeClr val="bg2">
                  <a:lumMod val="50000"/>
                </a:schemeClr>
              </a:buClr>
              <a:buFont typeface="Wingdings" panose="05000000000000000000" pitchFamily="2" charset="2"/>
              <a:buChar char="Ø"/>
            </a:pPr>
            <a:r>
              <a:rPr lang="fr-BE" dirty="0"/>
              <a:t>Union</a:t>
            </a:r>
          </a:p>
          <a:p>
            <a:pPr lvl="1">
              <a:buClr>
                <a:schemeClr val="bg2">
                  <a:lumMod val="50000"/>
                </a:schemeClr>
              </a:buClr>
              <a:buFont typeface="Wingdings" panose="05000000000000000000" pitchFamily="2" charset="2"/>
              <a:buChar char="Ø"/>
            </a:pPr>
            <a:r>
              <a:rPr lang="fr-BE" dirty="0"/>
              <a:t>Différence</a:t>
            </a:r>
          </a:p>
          <a:p>
            <a:pPr lvl="1">
              <a:buClr>
                <a:schemeClr val="bg2">
                  <a:lumMod val="50000"/>
                </a:schemeClr>
              </a:buClr>
              <a:buFont typeface="Wingdings" panose="05000000000000000000" pitchFamily="2" charset="2"/>
              <a:buChar char="Ø"/>
            </a:pPr>
            <a:r>
              <a:rPr lang="fr-BE" dirty="0"/>
              <a:t>Intersection (qui peut aussi être définie à partir de la différence)</a:t>
            </a:r>
          </a:p>
          <a:p>
            <a:pPr lvl="1">
              <a:buClr>
                <a:schemeClr val="bg2">
                  <a:lumMod val="50000"/>
                </a:schemeClr>
              </a:buClr>
              <a:buFont typeface="Wingdings" panose="05000000000000000000" pitchFamily="2" charset="2"/>
              <a:buChar char="Ø"/>
            </a:pPr>
            <a:r>
              <a:rPr lang="fr-BE" dirty="0"/>
              <a:t>Produit cartésien</a:t>
            </a:r>
          </a:p>
        </p:txBody>
      </p:sp>
      <p:sp>
        <p:nvSpPr>
          <p:cNvPr id="5" name="Espace réservé du pied de page 4"/>
          <p:cNvSpPr>
            <a:spLocks noGrp="1"/>
          </p:cNvSpPr>
          <p:nvPr>
            <p:ph type="ftr" sz="quarter" idx="11"/>
          </p:nvPr>
        </p:nvSpPr>
        <p:spPr/>
        <p:txBody>
          <a:bodyPr/>
          <a:lstStyle/>
          <a:p>
            <a:r>
              <a:rPr lang="fr-BE" dirty="0"/>
              <a:t>SGBD – Chapitre 2 : Le modèle relationnel / 9. Les opérateurs ensemblistes</a:t>
            </a:r>
          </a:p>
        </p:txBody>
      </p:sp>
    </p:spTree>
    <p:extLst>
      <p:ext uri="{BB962C8B-B14F-4D97-AF65-F5344CB8AC3E}">
        <p14:creationId xmlns:p14="http://schemas.microsoft.com/office/powerpoint/2010/main" val="167679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9. Les opérateurs ensemblistes</a:t>
            </a:r>
          </a:p>
        </p:txBody>
      </p:sp>
      <p:sp>
        <p:nvSpPr>
          <p:cNvPr id="3" name="Espace réservé du contenu 2"/>
          <p:cNvSpPr>
            <a:spLocks noGrp="1"/>
          </p:cNvSpPr>
          <p:nvPr>
            <p:ph idx="1"/>
          </p:nvPr>
        </p:nvSpPr>
        <p:spPr/>
        <p:txBody>
          <a:bodyPr anchor="ctr">
            <a:normAutofit/>
          </a:bodyPr>
          <a:lstStyle/>
          <a:p>
            <a:pPr marL="57150" indent="0">
              <a:buClr>
                <a:schemeClr val="accent3">
                  <a:lumMod val="50000"/>
                </a:schemeClr>
              </a:buClr>
              <a:buNone/>
            </a:pPr>
            <a:r>
              <a:rPr lang="fr-BE" dirty="0"/>
              <a:t>L’union, la différence et l’intersection ne s’appliquent qu’à des relations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union-compatibles</a:t>
            </a:r>
            <a:r>
              <a:rPr lang="fr-BE" dirty="0"/>
              <a:t>".</a:t>
            </a:r>
          </a:p>
          <a:p>
            <a:pPr marL="57150" indent="0">
              <a:buClr>
                <a:schemeClr val="accent3">
                  <a:lumMod val="50000"/>
                </a:schemeClr>
              </a:buClr>
              <a:buNone/>
            </a:pPr>
            <a:endParaRPr lang="fr-BE" dirty="0"/>
          </a:p>
          <a:p>
            <a:pPr marL="57150" indent="0">
              <a:buClr>
                <a:schemeClr val="accent3">
                  <a:lumMod val="50000"/>
                </a:schemeClr>
              </a:buClr>
              <a:buNone/>
            </a:pPr>
            <a:r>
              <a:rPr lang="fr-BE" dirty="0"/>
              <a:t>Deux relations sont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union-compatibles</a:t>
            </a:r>
            <a:r>
              <a:rPr lang="fr-BE" dirty="0"/>
              <a:t> si :</a:t>
            </a:r>
          </a:p>
          <a:p>
            <a:pPr marL="514350" indent="-457200">
              <a:buClr>
                <a:schemeClr val="bg2">
                  <a:lumMod val="50000"/>
                </a:schemeClr>
              </a:buClr>
              <a:buFont typeface="Wingdings" panose="05000000000000000000" pitchFamily="2" charset="2"/>
              <a:buChar char="Ø"/>
            </a:pPr>
            <a:r>
              <a:rPr lang="fr-BE" dirty="0"/>
              <a:t>Elles ont le même nombre d’attributs (le même degré)</a:t>
            </a:r>
          </a:p>
          <a:p>
            <a:pPr marL="514350" indent="-457200">
              <a:buClr>
                <a:schemeClr val="bg2">
                  <a:lumMod val="50000"/>
                </a:schemeClr>
              </a:buClr>
              <a:buFont typeface="Wingdings" panose="05000000000000000000" pitchFamily="2" charset="2"/>
              <a:buChar char="Ø"/>
            </a:pPr>
            <a:r>
              <a:rPr lang="fr-BE" dirty="0"/>
              <a:t>Les attributs associés deux à deux sont définis sur des domaines compatibles.</a:t>
            </a:r>
          </a:p>
        </p:txBody>
      </p:sp>
      <p:sp>
        <p:nvSpPr>
          <p:cNvPr id="5" name="Espace réservé du pied de page 4"/>
          <p:cNvSpPr>
            <a:spLocks noGrp="1"/>
          </p:cNvSpPr>
          <p:nvPr>
            <p:ph type="ftr" sz="quarter" idx="11"/>
          </p:nvPr>
        </p:nvSpPr>
        <p:spPr/>
        <p:txBody>
          <a:bodyPr/>
          <a:lstStyle/>
          <a:p>
            <a:r>
              <a:rPr lang="fr-BE" dirty="0"/>
              <a:t>SGBD – Chapitre 2 : Le modèle relationnel / 9. Les opérateurs ensemblistes</a:t>
            </a:r>
          </a:p>
        </p:txBody>
      </p:sp>
    </p:spTree>
    <p:extLst>
      <p:ext uri="{BB962C8B-B14F-4D97-AF65-F5344CB8AC3E}">
        <p14:creationId xmlns:p14="http://schemas.microsoft.com/office/powerpoint/2010/main" val="138914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9. Les opérateurs ensemblistes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chor="ctr">
                <a:normAutofit/>
              </a:bodyPr>
              <a:lstStyle/>
              <a:p>
                <a:pPr marL="57150" indent="0" algn="ctr">
                  <a:buClr>
                    <a:schemeClr val="accent3">
                      <a:lumMod val="50000"/>
                    </a:schemeClr>
                  </a:buClr>
                  <a:buNone/>
                </a:pP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Union	X = R</a:t>
                </a:r>
                <a:r>
                  <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1</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a:t>
                </a:r>
                <a14:m>
                  <m:oMath xmlns:m="http://schemas.openxmlformats.org/officeDocument/2006/math">
                    <m:r>
                      <a:rPr lang="fr-BE" i="1" dirty="0" smtClean="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latin typeface="Cambria Math"/>
                        <a:ea typeface="Cambria Math"/>
                      </a:rPr>
                      <m:t>∪</m:t>
                    </m:r>
                  </m:oMath>
                </a14:m>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R</a:t>
                </a:r>
                <a:r>
                  <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2</a:t>
                </a:r>
              </a:p>
              <a:p>
                <a:pPr marL="57150" indent="0">
                  <a:buClr>
                    <a:schemeClr val="accent3">
                      <a:lumMod val="50000"/>
                    </a:schemeClr>
                  </a:buClr>
                  <a:buNone/>
                </a:pPr>
                <a:endParaRPr lang="fr-BE" baseline="-25000" dirty="0"/>
              </a:p>
              <a:p>
                <a:pPr marL="57150" indent="0">
                  <a:buClr>
                    <a:schemeClr val="accent3">
                      <a:lumMod val="50000"/>
                    </a:schemeClr>
                  </a:buClr>
                  <a:buNone/>
                </a:pPr>
                <a:r>
                  <a:rPr lang="fr-BE" sz="2400" dirty="0"/>
                  <a:t>L’union de deux relations R</a:t>
                </a:r>
                <a:r>
                  <a:rPr lang="fr-BE" sz="2400" baseline="-25000" dirty="0"/>
                  <a:t>1</a:t>
                </a:r>
                <a:r>
                  <a:rPr lang="fr-BE" sz="2400" dirty="0"/>
                  <a:t> et R</a:t>
                </a:r>
                <a:r>
                  <a:rPr lang="fr-BE" sz="2400" baseline="-25000" dirty="0"/>
                  <a:t>2</a:t>
                </a:r>
                <a:r>
                  <a:rPr lang="fr-BE" sz="2400" dirty="0"/>
                  <a:t> union-compatibles est une relation X contenant l’ensemble des tuples appartenant à R</a:t>
                </a:r>
                <a:r>
                  <a:rPr lang="fr-BE" sz="2400" baseline="-25000" dirty="0"/>
                  <a:t>1</a:t>
                </a:r>
                <a:r>
                  <a:rPr lang="fr-BE" sz="2400" dirty="0"/>
                  <a:t> ou à R</a:t>
                </a:r>
                <a:r>
                  <a:rPr lang="fr-BE" sz="2400" baseline="-25000" dirty="0"/>
                  <a:t>2</a:t>
                </a:r>
                <a:r>
                  <a:rPr lang="fr-BE" sz="2400" dirty="0"/>
                  <a:t> ou aux deux relations.</a:t>
                </a:r>
              </a:p>
              <a:p>
                <a:pPr marL="57150" indent="0">
                  <a:buClr>
                    <a:schemeClr val="accent3">
                      <a:lumMod val="50000"/>
                    </a:schemeClr>
                  </a:buClr>
                  <a:buNone/>
                </a:pPr>
                <a:endParaRPr lang="fr-BE" sz="1000" dirty="0"/>
              </a:p>
              <a:p>
                <a:pPr marL="57150" indent="0" algn="ctr">
                  <a:buClr>
                    <a:schemeClr val="accent3">
                      <a:lumMod val="50000"/>
                    </a:schemeClr>
                  </a:buClr>
                  <a:buNone/>
                </a:pPr>
                <a14:m>
                  <m:oMath xmlns:m="http://schemas.openxmlformats.org/officeDocument/2006/math">
                    <m:r>
                      <m:rPr>
                        <m:sty m:val="p"/>
                      </m:rPr>
                      <a:rPr lang="fr-BE" b="0" i="0" smtClean="0">
                        <a:latin typeface="Cambria Math"/>
                      </a:rPr>
                      <m:t>A</m:t>
                    </m:r>
                    <m:r>
                      <a:rPr lang="fr-BE" b="0" i="0" smtClean="0">
                        <a:latin typeface="Cambria Math"/>
                      </a:rPr>
                      <m:t> ∪</m:t>
                    </m:r>
                    <m:r>
                      <m:rPr>
                        <m:sty m:val="p"/>
                      </m:rPr>
                      <a:rPr lang="fr-BE" b="0" i="0" smtClean="0">
                        <a:latin typeface="Cambria Math"/>
                        <a:ea typeface="Cambria Math"/>
                      </a:rPr>
                      <m:t>B</m:t>
                    </m:r>
                    <m:r>
                      <a:rPr lang="fr-BE" b="0" i="0" smtClean="0">
                        <a:latin typeface="Cambria Math"/>
                        <a:ea typeface="Cambria Math"/>
                      </a:rPr>
                      <m:t>= </m:t>
                    </m:r>
                    <m:d>
                      <m:dPr>
                        <m:begChr m:val="{"/>
                        <m:endChr m:val="}"/>
                        <m:ctrlPr>
                          <a:rPr lang="fr-BE" b="0" i="1" smtClean="0">
                            <a:latin typeface="Cambria Math" panose="02040503050406030204" pitchFamily="18" charset="0"/>
                            <a:ea typeface="Cambria Math"/>
                          </a:rPr>
                        </m:ctrlPr>
                      </m:dPr>
                      <m:e>
                        <m:r>
                          <m:rPr>
                            <m:sty m:val="p"/>
                          </m:rPr>
                          <a:rPr lang="fr-BE" b="0" i="0" smtClean="0">
                            <a:latin typeface="Cambria Math"/>
                            <a:ea typeface="Cambria Math"/>
                          </a:rPr>
                          <m:t>x</m:t>
                        </m:r>
                        <m:r>
                          <a:rPr lang="fr-BE" b="0" i="0" smtClean="0">
                            <a:latin typeface="Cambria Math"/>
                            <a:ea typeface="Cambria Math"/>
                          </a:rPr>
                          <m:t> </m:t>
                        </m:r>
                      </m:e>
                      <m:e>
                        <m:r>
                          <a:rPr lang="fr-BE" b="0" i="0" smtClean="0">
                            <a:latin typeface="Cambria Math"/>
                            <a:ea typeface="Cambria Math"/>
                          </a:rPr>
                          <m:t> </m:t>
                        </m:r>
                        <m:r>
                          <m:rPr>
                            <m:sty m:val="p"/>
                          </m:rPr>
                          <a:rPr lang="fr-BE" b="0" i="0" smtClean="0">
                            <a:latin typeface="Cambria Math"/>
                            <a:ea typeface="Cambria Math"/>
                          </a:rPr>
                          <m:t>x</m:t>
                        </m:r>
                        <m:r>
                          <a:rPr lang="fr-BE" b="0" i="0" smtClean="0">
                            <a:latin typeface="Cambria Math"/>
                            <a:ea typeface="Cambria Math"/>
                          </a:rPr>
                          <m:t> ∈</m:t>
                        </m:r>
                        <m:r>
                          <m:rPr>
                            <m:sty m:val="p"/>
                          </m:rPr>
                          <a:rPr lang="fr-BE" b="0" i="0" smtClean="0">
                            <a:latin typeface="Cambria Math"/>
                            <a:ea typeface="Cambria Math"/>
                          </a:rPr>
                          <m:t>A</m:t>
                        </m:r>
                        <m:r>
                          <a:rPr lang="fr-BE" b="0" i="0" smtClean="0">
                            <a:latin typeface="Cambria Math"/>
                            <a:ea typeface="Cambria Math"/>
                          </a:rPr>
                          <m:t> </m:t>
                        </m:r>
                        <m:r>
                          <m:rPr>
                            <m:sty m:val="p"/>
                          </m:rPr>
                          <a:rPr lang="fr-BE" b="0" i="0" smtClean="0">
                            <a:latin typeface="Cambria Math"/>
                            <a:ea typeface="Cambria Math"/>
                          </a:rPr>
                          <m:t>ou</m:t>
                        </m:r>
                        <m:r>
                          <a:rPr lang="fr-BE" b="0" i="0" smtClean="0">
                            <a:latin typeface="Cambria Math"/>
                            <a:ea typeface="Cambria Math"/>
                          </a:rPr>
                          <m:t> </m:t>
                        </m:r>
                        <m:r>
                          <m:rPr>
                            <m:sty m:val="p"/>
                          </m:rPr>
                          <a:rPr lang="fr-BE" b="0" i="0" smtClean="0">
                            <a:latin typeface="Cambria Math"/>
                            <a:ea typeface="Cambria Math"/>
                          </a:rPr>
                          <m:t>x</m:t>
                        </m:r>
                        <m:r>
                          <a:rPr lang="fr-BE" b="0" i="0" smtClean="0">
                            <a:latin typeface="Cambria Math"/>
                            <a:ea typeface="Cambria Math"/>
                          </a:rPr>
                          <m:t> ∈</m:t>
                        </m:r>
                        <m:r>
                          <m:rPr>
                            <m:sty m:val="p"/>
                          </m:rPr>
                          <a:rPr lang="fr-BE" b="0" i="0" smtClean="0">
                            <a:latin typeface="Cambria Math"/>
                            <a:ea typeface="Cambria Math"/>
                          </a:rPr>
                          <m:t>B</m:t>
                        </m:r>
                      </m:e>
                    </m:d>
                  </m:oMath>
                </a14:m>
                <a:r>
                  <a:rPr lang="fr-BE" dirty="0"/>
                  <a:t> </a:t>
                </a:r>
              </a:p>
              <a:p>
                <a:pPr marL="57150" indent="0">
                  <a:buClr>
                    <a:schemeClr val="accent3">
                      <a:lumMod val="50000"/>
                    </a:schemeClr>
                  </a:buClr>
                  <a:buNone/>
                </a:pPr>
                <a:endParaRPr lang="fr-BE" dirty="0"/>
              </a:p>
              <a:p>
                <a:pPr marL="57150" indent="0">
                  <a:buClr>
                    <a:schemeClr val="accent3">
                      <a:lumMod val="50000"/>
                    </a:schemeClr>
                  </a:buClr>
                  <a:buNone/>
                </a:pPr>
                <a:endParaRPr lang="fr-BE" dirty="0"/>
              </a:p>
              <a:p>
                <a:pPr marL="57150" indent="0">
                  <a:buClr>
                    <a:schemeClr val="accent3">
                      <a:lumMod val="50000"/>
                    </a:schemeClr>
                  </a:buClr>
                  <a:buNone/>
                </a:pPr>
                <a:endParaRPr lang="fr-BE"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457"/>
                </a:stretch>
              </a:blipFill>
            </p:spPr>
            <p:txBody>
              <a:bodyPr/>
              <a:lstStyle/>
              <a:p>
                <a:r>
                  <a:rPr lang="fr-BE">
                    <a:noFill/>
                  </a:rPr>
                  <a:t> </a:t>
                </a:r>
              </a:p>
            </p:txBody>
          </p:sp>
        </mc:Fallback>
      </mc:AlternateContent>
      <p:sp>
        <p:nvSpPr>
          <p:cNvPr id="5" name="Espace réservé du pied de page 4"/>
          <p:cNvSpPr>
            <a:spLocks noGrp="1"/>
          </p:cNvSpPr>
          <p:nvPr>
            <p:ph type="ftr" sz="quarter" idx="11"/>
          </p:nvPr>
        </p:nvSpPr>
        <p:spPr/>
        <p:txBody>
          <a:bodyPr/>
          <a:lstStyle/>
          <a:p>
            <a:r>
              <a:rPr lang="fr-BE" dirty="0"/>
              <a:t>SGBD – Chapitre 2 : Le modèle relationnel / 9. Les opérateurs ensemblistes</a:t>
            </a:r>
          </a:p>
        </p:txBody>
      </p:sp>
      <p:sp>
        <p:nvSpPr>
          <p:cNvPr id="4" name="Ellipse 3"/>
          <p:cNvSpPr/>
          <p:nvPr/>
        </p:nvSpPr>
        <p:spPr>
          <a:xfrm>
            <a:off x="3645074" y="4878888"/>
            <a:ext cx="1503123" cy="1089764"/>
          </a:xfrm>
          <a:prstGeom prst="ellipse">
            <a:avLst/>
          </a:prstGeom>
          <a:solidFill>
            <a:schemeClr val="accent2">
              <a:lumMod val="75000"/>
              <a:alpha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4396635" y="4885151"/>
            <a:ext cx="1503123" cy="1089764"/>
          </a:xfrm>
          <a:prstGeom prst="ellipse">
            <a:avLst/>
          </a:prstGeom>
          <a:solidFill>
            <a:schemeClr val="accent2">
              <a:lumMod val="75000"/>
              <a:alpha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ZoneTexte 8"/>
          <p:cNvSpPr txBox="1"/>
          <p:nvPr/>
        </p:nvSpPr>
        <p:spPr>
          <a:xfrm>
            <a:off x="3269293" y="4878888"/>
            <a:ext cx="375781" cy="369332"/>
          </a:xfrm>
          <a:prstGeom prst="rect">
            <a:avLst/>
          </a:prstGeom>
          <a:noFill/>
        </p:spPr>
        <p:txBody>
          <a:bodyPr wrap="square" rtlCol="0">
            <a:spAutoFit/>
          </a:bodyPr>
          <a:lstStyle/>
          <a:p>
            <a:r>
              <a:rPr lang="fr-BE" dirty="0">
                <a:latin typeface="Corbel" panose="020B0503020204020204" pitchFamily="34" charset="0"/>
              </a:rPr>
              <a:t>A</a:t>
            </a:r>
          </a:p>
        </p:txBody>
      </p:sp>
      <p:sp>
        <p:nvSpPr>
          <p:cNvPr id="10" name="ZoneTexte 9"/>
          <p:cNvSpPr txBox="1"/>
          <p:nvPr/>
        </p:nvSpPr>
        <p:spPr>
          <a:xfrm>
            <a:off x="5837127" y="4846622"/>
            <a:ext cx="375781" cy="369332"/>
          </a:xfrm>
          <a:prstGeom prst="rect">
            <a:avLst/>
          </a:prstGeom>
          <a:noFill/>
        </p:spPr>
        <p:txBody>
          <a:bodyPr wrap="square" rtlCol="0">
            <a:spAutoFit/>
          </a:bodyPr>
          <a:lstStyle/>
          <a:p>
            <a:r>
              <a:rPr lang="fr-BE" dirty="0">
                <a:latin typeface="Corbel" panose="020B0503020204020204" pitchFamily="34" charset="0"/>
              </a:rPr>
              <a:t>B</a:t>
            </a:r>
          </a:p>
        </p:txBody>
      </p:sp>
    </p:spTree>
    <p:extLst>
      <p:ext uri="{BB962C8B-B14F-4D97-AF65-F5344CB8AC3E}">
        <p14:creationId xmlns:p14="http://schemas.microsoft.com/office/powerpoint/2010/main" val="42928697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9. Les opérateurs ensemblistes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chor="ctr">
                <a:normAutofit/>
              </a:bodyPr>
              <a:lstStyle/>
              <a:p>
                <a:pPr marL="57150" indent="0">
                  <a:buClr>
                    <a:schemeClr val="accent3">
                      <a:lumMod val="50000"/>
                    </a:schemeClr>
                  </a:buClr>
                  <a:buNone/>
                </a:pPr>
                <a:r>
                  <a:rPr lang="fr-BE" sz="2400" dirty="0"/>
                  <a:t>Exemple :</a:t>
                </a:r>
              </a:p>
              <a:p>
                <a:pPr marL="57150" indent="0">
                  <a:buClr>
                    <a:schemeClr val="accent3">
                      <a:lumMod val="50000"/>
                    </a:schemeClr>
                  </a:buClr>
                  <a:buNone/>
                </a:pPr>
                <a:r>
                  <a:rPr lang="fr-BE" dirty="0"/>
                  <a:t>	A = {2, 3, 4, 5}</a:t>
                </a:r>
              </a:p>
              <a:p>
                <a:pPr marL="57150" indent="0">
                  <a:buClr>
                    <a:schemeClr val="accent3">
                      <a:lumMod val="50000"/>
                    </a:schemeClr>
                  </a:buClr>
                  <a:buNone/>
                </a:pPr>
                <a:r>
                  <a:rPr lang="fr-BE" sz="2400" dirty="0"/>
                  <a:t>	B = {1, 3, 6, 8}</a:t>
                </a:r>
              </a:p>
              <a:p>
                <a:pPr marL="57150" indent="0">
                  <a:buClr>
                    <a:schemeClr val="accent3">
                      <a:lumMod val="50000"/>
                    </a:schemeClr>
                  </a:buClr>
                  <a:buNone/>
                </a:pPr>
                <a:r>
                  <a:rPr lang="fr-BE" dirty="0"/>
                  <a:t>	C = {2, 5, 10}</a:t>
                </a:r>
                <a:endParaRPr lang="fr-BE" sz="2400" dirty="0"/>
              </a:p>
              <a:p>
                <a:pPr marL="57150" indent="0">
                  <a:buClr>
                    <a:schemeClr val="accent3">
                      <a:lumMod val="50000"/>
                    </a:schemeClr>
                  </a:buClr>
                  <a:buNone/>
                </a:pPr>
                <a:endParaRPr lang="fr-BE" sz="1000" dirty="0"/>
              </a:p>
              <a:p>
                <a:pPr marL="57150" indent="0" algn="ctr">
                  <a:buClr>
                    <a:schemeClr val="accent3">
                      <a:lumMod val="50000"/>
                    </a:schemeClr>
                  </a:buClr>
                  <a:buNone/>
                </a:pPr>
                <a14:m>
                  <m:oMath xmlns:m="http://schemas.openxmlformats.org/officeDocument/2006/math">
                    <m:r>
                      <m:rPr>
                        <m:sty m:val="p"/>
                      </m:rPr>
                      <a:rPr lang="fr-BE" b="0" i="0" smtClean="0">
                        <a:latin typeface="Cambria Math"/>
                      </a:rPr>
                      <m:t>A</m:t>
                    </m:r>
                    <m:r>
                      <a:rPr lang="fr-BE" b="0" i="0" smtClean="0">
                        <a:latin typeface="Cambria Math"/>
                      </a:rPr>
                      <m:t> ∪</m:t>
                    </m:r>
                    <m:r>
                      <m:rPr>
                        <m:sty m:val="p"/>
                      </m:rPr>
                      <a:rPr lang="fr-BE" b="0" i="0" smtClean="0">
                        <a:latin typeface="Cambria Math"/>
                        <a:ea typeface="Cambria Math"/>
                      </a:rPr>
                      <m:t>B</m:t>
                    </m:r>
                    <m:r>
                      <a:rPr lang="fr-BE" b="0" i="0" smtClean="0">
                        <a:latin typeface="Cambria Math"/>
                        <a:ea typeface="Cambria Math"/>
                      </a:rPr>
                      <m:t>=</m:t>
                    </m:r>
                  </m:oMath>
                </a14:m>
                <a:r>
                  <a:rPr lang="fr-BE" dirty="0"/>
                  <a:t> {1, 2, 3, 4, 5, 6, 8}</a:t>
                </a:r>
              </a:p>
              <a:p>
                <a:pPr marL="57150" indent="0" algn="ctr">
                  <a:buClr>
                    <a:schemeClr val="accent3">
                      <a:lumMod val="50000"/>
                    </a:schemeClr>
                  </a:buClr>
                  <a:buNone/>
                </a:pPr>
                <a14:m>
                  <m:oMath xmlns:m="http://schemas.openxmlformats.org/officeDocument/2006/math">
                    <m:r>
                      <m:rPr>
                        <m:sty m:val="p"/>
                      </m:rPr>
                      <a:rPr lang="fr-BE">
                        <a:latin typeface="Cambria Math"/>
                      </a:rPr>
                      <m:t>A</m:t>
                    </m:r>
                    <m:r>
                      <a:rPr lang="fr-BE">
                        <a:latin typeface="Cambria Math"/>
                      </a:rPr>
                      <m:t> ∪</m:t>
                    </m:r>
                    <m:r>
                      <m:rPr>
                        <m:sty m:val="p"/>
                      </m:rPr>
                      <a:rPr lang="fr-BE" b="0" i="0" smtClean="0">
                        <a:latin typeface="Cambria Math"/>
                        <a:ea typeface="Cambria Math"/>
                      </a:rPr>
                      <m:t>C</m:t>
                    </m:r>
                  </m:oMath>
                </a14:m>
                <a:r>
                  <a:rPr lang="fr-BE" dirty="0"/>
                  <a:t> </a:t>
                </a:r>
                <a14:m>
                  <m:oMath xmlns:m="http://schemas.openxmlformats.org/officeDocument/2006/math">
                    <m:r>
                      <a:rPr lang="fr-BE">
                        <a:latin typeface="Cambria Math"/>
                        <a:ea typeface="Cambria Math"/>
                      </a:rPr>
                      <m:t>=</m:t>
                    </m:r>
                  </m:oMath>
                </a14:m>
                <a:r>
                  <a:rPr lang="fr-BE" dirty="0"/>
                  <a:t> {2, 3, 4, 5, 10}</a:t>
                </a:r>
              </a:p>
              <a:p>
                <a:pPr marL="57150" indent="0">
                  <a:buClr>
                    <a:schemeClr val="accent3">
                      <a:lumMod val="50000"/>
                    </a:schemeClr>
                  </a:buClr>
                  <a:buNone/>
                </a:pPr>
                <a:endParaRPr lang="fr-BE"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3"/>
                <a:stretch>
                  <a:fillRect l="-521"/>
                </a:stretch>
              </a:blipFill>
            </p:spPr>
            <p:txBody>
              <a:bodyPr/>
              <a:lstStyle/>
              <a:p>
                <a:r>
                  <a:rPr lang="fr-BE">
                    <a:noFill/>
                  </a:rPr>
                  <a:t> </a:t>
                </a:r>
              </a:p>
            </p:txBody>
          </p:sp>
        </mc:Fallback>
      </mc:AlternateContent>
      <p:sp>
        <p:nvSpPr>
          <p:cNvPr id="5" name="Espace réservé du pied de page 4"/>
          <p:cNvSpPr>
            <a:spLocks noGrp="1"/>
          </p:cNvSpPr>
          <p:nvPr>
            <p:ph type="ftr" sz="quarter" idx="11"/>
          </p:nvPr>
        </p:nvSpPr>
        <p:spPr/>
        <p:txBody>
          <a:bodyPr/>
          <a:lstStyle/>
          <a:p>
            <a:r>
              <a:rPr lang="fr-BE" dirty="0"/>
              <a:t>SGBD – Chapitre 2 : Le modèle relationnel / 9. Les opérateurs ensemblistes</a:t>
            </a:r>
          </a:p>
        </p:txBody>
      </p:sp>
    </p:spTree>
    <p:extLst>
      <p:ext uri="{BB962C8B-B14F-4D97-AF65-F5344CB8AC3E}">
        <p14:creationId xmlns:p14="http://schemas.microsoft.com/office/powerpoint/2010/main" val="343039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9. Les opérateurs ensemblistes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chor="ctr">
                <a:normAutofit/>
              </a:bodyPr>
              <a:lstStyle/>
              <a:p>
                <a:pPr marL="57150" indent="0" algn="ctr">
                  <a:buClr>
                    <a:schemeClr val="accent3">
                      <a:lumMod val="50000"/>
                    </a:schemeClr>
                  </a:buClr>
                  <a:buNone/>
                </a:pP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Différence	      X = R</a:t>
                </a:r>
                <a:r>
                  <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1</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a:t>
                </a:r>
                <a14:m>
                  <m:oMath xmlns:m="http://schemas.openxmlformats.org/officeDocument/2006/math">
                    <m:r>
                      <a:rPr lang="fr-BE" b="0" i="1" dirty="0" smtClean="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latin typeface="Cambria Math"/>
                        <a:ea typeface="Cambria Math"/>
                      </a:rPr>
                      <m:t>−</m:t>
                    </m:r>
                  </m:oMath>
                </a14:m>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R</a:t>
                </a:r>
                <a:r>
                  <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2</a:t>
                </a:r>
              </a:p>
              <a:p>
                <a:pPr marL="57150" indent="0">
                  <a:buClr>
                    <a:schemeClr val="accent3">
                      <a:lumMod val="50000"/>
                    </a:schemeClr>
                  </a:buClr>
                  <a:buNone/>
                </a:pPr>
                <a:endParaRPr lang="fr-BE" baseline="-25000" dirty="0"/>
              </a:p>
              <a:p>
                <a:pPr marL="57150" indent="0">
                  <a:buClr>
                    <a:schemeClr val="accent3">
                      <a:lumMod val="50000"/>
                    </a:schemeClr>
                  </a:buClr>
                  <a:buNone/>
                </a:pPr>
                <a:r>
                  <a:rPr lang="fr-BE" sz="2400" dirty="0"/>
                  <a:t>La différence de deux relations R</a:t>
                </a:r>
                <a:r>
                  <a:rPr lang="fr-BE" sz="2400" baseline="-25000" dirty="0"/>
                  <a:t>1</a:t>
                </a:r>
                <a:r>
                  <a:rPr lang="fr-BE" sz="2400" dirty="0"/>
                  <a:t> et R</a:t>
                </a:r>
                <a:r>
                  <a:rPr lang="fr-BE" sz="2400" baseline="-25000" dirty="0"/>
                  <a:t>2</a:t>
                </a:r>
                <a:r>
                  <a:rPr lang="fr-BE" sz="2400" dirty="0"/>
                  <a:t> union-compatibles (dans l’ordre R</a:t>
                </a:r>
                <a:r>
                  <a:rPr lang="fr-BE" sz="2400" baseline="-25000" dirty="0"/>
                  <a:t>1</a:t>
                </a:r>
                <a:r>
                  <a:rPr lang="fr-BE" sz="2400" dirty="0"/>
                  <a:t> - R</a:t>
                </a:r>
                <a:r>
                  <a:rPr lang="fr-BE" sz="2400" baseline="-25000" dirty="0"/>
                  <a:t>2</a:t>
                </a:r>
                <a:r>
                  <a:rPr lang="fr-BE" sz="2400" dirty="0"/>
                  <a:t> ) est une relation X contenant les tuples appartenant à R</a:t>
                </a:r>
                <a:r>
                  <a:rPr lang="fr-BE" sz="2400" baseline="-25000" dirty="0"/>
                  <a:t>1</a:t>
                </a:r>
                <a:r>
                  <a:rPr lang="fr-BE" sz="2400" dirty="0"/>
                  <a:t> et n’appartenant pas à R</a:t>
                </a:r>
                <a:r>
                  <a:rPr lang="fr-BE" sz="2400" baseline="-25000" dirty="0"/>
                  <a:t>2</a:t>
                </a:r>
                <a:r>
                  <a:rPr lang="fr-BE" sz="2400" dirty="0"/>
                  <a:t>.</a:t>
                </a:r>
              </a:p>
              <a:p>
                <a:pPr marL="57150" indent="0">
                  <a:buClr>
                    <a:schemeClr val="accent3">
                      <a:lumMod val="50000"/>
                    </a:schemeClr>
                  </a:buClr>
                  <a:buNone/>
                </a:pPr>
                <a:endParaRPr lang="fr-BE" sz="1000" dirty="0"/>
              </a:p>
              <a:p>
                <a:pPr marL="57150" indent="0" algn="ctr">
                  <a:buClr>
                    <a:schemeClr val="accent3">
                      <a:lumMod val="50000"/>
                    </a:schemeClr>
                  </a:buClr>
                  <a:buNone/>
                </a:pPr>
                <a14:m>
                  <m:oMath xmlns:m="http://schemas.openxmlformats.org/officeDocument/2006/math">
                    <m:r>
                      <m:rPr>
                        <m:sty m:val="p"/>
                      </m:rPr>
                      <a:rPr lang="fr-BE" b="0" i="0" smtClean="0">
                        <a:latin typeface="Cambria Math"/>
                      </a:rPr>
                      <m:t>A</m:t>
                    </m:r>
                    <m:r>
                      <a:rPr lang="fr-BE" b="0" i="0" smtClean="0">
                        <a:latin typeface="Cambria Math"/>
                      </a:rPr>
                      <m:t> </m:t>
                    </m:r>
                    <m:r>
                      <a:rPr lang="fr-BE" b="0" i="1" smtClean="0">
                        <a:latin typeface="Cambria Math"/>
                        <a:ea typeface="Cambria Math"/>
                      </a:rPr>
                      <m:t>\</m:t>
                    </m:r>
                    <m:r>
                      <m:rPr>
                        <m:sty m:val="p"/>
                      </m:rPr>
                      <a:rPr lang="fr-BE" b="0" i="0" smtClean="0">
                        <a:latin typeface="Cambria Math"/>
                        <a:ea typeface="Cambria Math"/>
                      </a:rPr>
                      <m:t>B</m:t>
                    </m:r>
                    <m:r>
                      <a:rPr lang="fr-BE" b="0" i="0" smtClean="0">
                        <a:latin typeface="Cambria Math"/>
                        <a:ea typeface="Cambria Math"/>
                      </a:rPr>
                      <m:t>= </m:t>
                    </m:r>
                    <m:d>
                      <m:dPr>
                        <m:begChr m:val="{"/>
                        <m:endChr m:val="}"/>
                        <m:ctrlPr>
                          <a:rPr lang="fr-BE" b="0" i="1" smtClean="0">
                            <a:latin typeface="Cambria Math" panose="02040503050406030204" pitchFamily="18" charset="0"/>
                            <a:ea typeface="Cambria Math"/>
                          </a:rPr>
                        </m:ctrlPr>
                      </m:dPr>
                      <m:e>
                        <m:r>
                          <m:rPr>
                            <m:sty m:val="p"/>
                          </m:rPr>
                          <a:rPr lang="fr-BE" b="0" i="0" smtClean="0">
                            <a:latin typeface="Cambria Math"/>
                            <a:ea typeface="Cambria Math"/>
                          </a:rPr>
                          <m:t>x</m:t>
                        </m:r>
                        <m:r>
                          <a:rPr lang="fr-BE" b="0" i="0" smtClean="0">
                            <a:latin typeface="Cambria Math"/>
                            <a:ea typeface="Cambria Math"/>
                          </a:rPr>
                          <m:t> </m:t>
                        </m:r>
                      </m:e>
                      <m:e>
                        <m:r>
                          <a:rPr lang="fr-BE" b="0" i="0" smtClean="0">
                            <a:latin typeface="Cambria Math"/>
                            <a:ea typeface="Cambria Math"/>
                          </a:rPr>
                          <m:t> </m:t>
                        </m:r>
                        <m:r>
                          <m:rPr>
                            <m:sty m:val="p"/>
                          </m:rPr>
                          <a:rPr lang="fr-BE" b="0" i="0" smtClean="0">
                            <a:latin typeface="Cambria Math"/>
                            <a:ea typeface="Cambria Math"/>
                          </a:rPr>
                          <m:t>x</m:t>
                        </m:r>
                        <m:r>
                          <a:rPr lang="fr-BE" b="0" i="0" smtClean="0">
                            <a:latin typeface="Cambria Math"/>
                            <a:ea typeface="Cambria Math"/>
                          </a:rPr>
                          <m:t> ∈</m:t>
                        </m:r>
                        <m:r>
                          <m:rPr>
                            <m:sty m:val="p"/>
                          </m:rPr>
                          <a:rPr lang="fr-BE" b="0" i="0" smtClean="0">
                            <a:latin typeface="Cambria Math"/>
                            <a:ea typeface="Cambria Math"/>
                          </a:rPr>
                          <m:t>A</m:t>
                        </m:r>
                        <m:r>
                          <a:rPr lang="fr-BE" b="0" i="0" smtClean="0">
                            <a:latin typeface="Cambria Math"/>
                            <a:ea typeface="Cambria Math"/>
                          </a:rPr>
                          <m:t> </m:t>
                        </m:r>
                        <m:r>
                          <m:rPr>
                            <m:sty m:val="p"/>
                          </m:rPr>
                          <a:rPr lang="fr-BE" b="0" i="0" smtClean="0">
                            <a:latin typeface="Cambria Math"/>
                            <a:ea typeface="Cambria Math"/>
                          </a:rPr>
                          <m:t>et</m:t>
                        </m:r>
                        <m:r>
                          <a:rPr lang="fr-BE" b="0" i="0" smtClean="0">
                            <a:latin typeface="Cambria Math"/>
                            <a:ea typeface="Cambria Math"/>
                          </a:rPr>
                          <m:t> </m:t>
                        </m:r>
                        <m:r>
                          <m:rPr>
                            <m:sty m:val="p"/>
                          </m:rPr>
                          <a:rPr lang="fr-BE" b="0" i="0" smtClean="0">
                            <a:latin typeface="Cambria Math"/>
                            <a:ea typeface="Cambria Math"/>
                          </a:rPr>
                          <m:t>x</m:t>
                        </m:r>
                        <m:r>
                          <a:rPr lang="fr-BE" b="0" i="0" smtClean="0">
                            <a:latin typeface="Cambria Math"/>
                            <a:ea typeface="Cambria Math"/>
                          </a:rPr>
                          <m:t> </m:t>
                        </m:r>
                        <m:r>
                          <a:rPr lang="fr-BE" b="0" i="1" smtClean="0">
                            <a:latin typeface="Cambria Math"/>
                            <a:ea typeface="Cambria Math"/>
                          </a:rPr>
                          <m:t>∉</m:t>
                        </m:r>
                        <m:r>
                          <m:rPr>
                            <m:sty m:val="p"/>
                          </m:rPr>
                          <a:rPr lang="fr-BE" b="0" i="0" smtClean="0">
                            <a:latin typeface="Cambria Math"/>
                            <a:ea typeface="Cambria Math"/>
                          </a:rPr>
                          <m:t>B</m:t>
                        </m:r>
                      </m:e>
                    </m:d>
                  </m:oMath>
                </a14:m>
                <a:r>
                  <a:rPr lang="fr-BE" dirty="0"/>
                  <a:t> </a:t>
                </a:r>
              </a:p>
              <a:p>
                <a:pPr marL="57150" indent="0">
                  <a:buClr>
                    <a:schemeClr val="accent3">
                      <a:lumMod val="50000"/>
                    </a:schemeClr>
                  </a:buClr>
                  <a:buNone/>
                </a:pPr>
                <a:endParaRPr lang="fr-BE" dirty="0"/>
              </a:p>
              <a:p>
                <a:pPr marL="57150" indent="0">
                  <a:buClr>
                    <a:schemeClr val="accent3">
                      <a:lumMod val="50000"/>
                    </a:schemeClr>
                  </a:buClr>
                  <a:buNone/>
                </a:pPr>
                <a:endParaRPr lang="fr-BE" dirty="0"/>
              </a:p>
              <a:p>
                <a:pPr marL="57150" indent="0">
                  <a:buClr>
                    <a:schemeClr val="accent3">
                      <a:lumMod val="50000"/>
                    </a:schemeClr>
                  </a:buClr>
                  <a:buNone/>
                </a:pPr>
                <a:endParaRPr lang="fr-BE"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457"/>
                </a:stretch>
              </a:blipFill>
            </p:spPr>
            <p:txBody>
              <a:bodyPr/>
              <a:lstStyle/>
              <a:p>
                <a:r>
                  <a:rPr lang="fr-BE">
                    <a:noFill/>
                  </a:rPr>
                  <a:t> </a:t>
                </a:r>
              </a:p>
            </p:txBody>
          </p:sp>
        </mc:Fallback>
      </mc:AlternateContent>
      <p:sp>
        <p:nvSpPr>
          <p:cNvPr id="5" name="Espace réservé du pied de page 4"/>
          <p:cNvSpPr>
            <a:spLocks noGrp="1"/>
          </p:cNvSpPr>
          <p:nvPr>
            <p:ph type="ftr" sz="quarter" idx="11"/>
          </p:nvPr>
        </p:nvSpPr>
        <p:spPr/>
        <p:txBody>
          <a:bodyPr/>
          <a:lstStyle/>
          <a:p>
            <a:r>
              <a:rPr lang="fr-BE" dirty="0"/>
              <a:t>SGBD – Chapitre 2 : Le modèle relationnel / 9. Les opérateurs ensemblistes</a:t>
            </a:r>
          </a:p>
        </p:txBody>
      </p:sp>
      <p:sp>
        <p:nvSpPr>
          <p:cNvPr id="4" name="Ellipse 3"/>
          <p:cNvSpPr/>
          <p:nvPr/>
        </p:nvSpPr>
        <p:spPr>
          <a:xfrm>
            <a:off x="3645074" y="4878888"/>
            <a:ext cx="1503123" cy="1089764"/>
          </a:xfrm>
          <a:prstGeom prst="ellipse">
            <a:avLst/>
          </a:prstGeom>
          <a:solidFill>
            <a:schemeClr val="accent2">
              <a:lumMod val="75000"/>
              <a:alpha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4396635" y="4885151"/>
            <a:ext cx="1503123" cy="1089764"/>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ZoneTexte 8"/>
          <p:cNvSpPr txBox="1"/>
          <p:nvPr/>
        </p:nvSpPr>
        <p:spPr>
          <a:xfrm>
            <a:off x="3269293" y="4878888"/>
            <a:ext cx="375781" cy="369332"/>
          </a:xfrm>
          <a:prstGeom prst="rect">
            <a:avLst/>
          </a:prstGeom>
          <a:noFill/>
        </p:spPr>
        <p:txBody>
          <a:bodyPr wrap="square" rtlCol="0">
            <a:spAutoFit/>
          </a:bodyPr>
          <a:lstStyle/>
          <a:p>
            <a:r>
              <a:rPr lang="fr-BE" dirty="0">
                <a:latin typeface="Corbel" panose="020B0503020204020204" pitchFamily="34" charset="0"/>
              </a:rPr>
              <a:t>A</a:t>
            </a:r>
          </a:p>
        </p:txBody>
      </p:sp>
      <p:sp>
        <p:nvSpPr>
          <p:cNvPr id="10" name="ZoneTexte 9"/>
          <p:cNvSpPr txBox="1"/>
          <p:nvPr/>
        </p:nvSpPr>
        <p:spPr>
          <a:xfrm>
            <a:off x="5837127" y="4846622"/>
            <a:ext cx="375781" cy="369332"/>
          </a:xfrm>
          <a:prstGeom prst="rect">
            <a:avLst/>
          </a:prstGeom>
          <a:noFill/>
        </p:spPr>
        <p:txBody>
          <a:bodyPr wrap="square" rtlCol="0">
            <a:spAutoFit/>
          </a:bodyPr>
          <a:lstStyle/>
          <a:p>
            <a:r>
              <a:rPr lang="fr-BE" dirty="0">
                <a:latin typeface="Corbel" panose="020B0503020204020204" pitchFamily="34" charset="0"/>
              </a:rPr>
              <a:t>B</a:t>
            </a:r>
          </a:p>
        </p:txBody>
      </p:sp>
      <p:sp>
        <p:nvSpPr>
          <p:cNvPr id="11" name="Ellipse 10"/>
          <p:cNvSpPr/>
          <p:nvPr/>
        </p:nvSpPr>
        <p:spPr>
          <a:xfrm>
            <a:off x="3645074" y="4885151"/>
            <a:ext cx="1503122" cy="1083501"/>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39649381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9. Les opérateurs ensemblistes</a:t>
            </a:r>
          </a:p>
        </p:txBody>
      </p:sp>
      <p:sp>
        <p:nvSpPr>
          <p:cNvPr id="3" name="Espace réservé du contenu 2"/>
          <p:cNvSpPr>
            <a:spLocks noGrp="1"/>
          </p:cNvSpPr>
          <p:nvPr>
            <p:ph idx="1"/>
          </p:nvPr>
        </p:nvSpPr>
        <p:spPr/>
        <p:txBody>
          <a:bodyPr anchor="ctr">
            <a:normAutofit/>
          </a:bodyPr>
          <a:lstStyle/>
          <a:p>
            <a:pPr marL="57150" indent="0">
              <a:buClr>
                <a:schemeClr val="accent3">
                  <a:lumMod val="50000"/>
                </a:schemeClr>
              </a:buClr>
              <a:buNone/>
            </a:pPr>
            <a:endParaRPr lang="fr-BE" dirty="0"/>
          </a:p>
          <a:p>
            <a:pPr marL="57150" indent="0">
              <a:buClr>
                <a:schemeClr val="accent3">
                  <a:lumMod val="50000"/>
                </a:schemeClr>
              </a:buClr>
              <a:buNone/>
            </a:pPr>
            <a:endParaRPr lang="fr-BE" dirty="0"/>
          </a:p>
        </p:txBody>
      </p:sp>
      <p:sp>
        <p:nvSpPr>
          <p:cNvPr id="5" name="Espace réservé du pied de page 4"/>
          <p:cNvSpPr>
            <a:spLocks noGrp="1"/>
          </p:cNvSpPr>
          <p:nvPr>
            <p:ph type="ftr" sz="quarter" idx="11"/>
          </p:nvPr>
        </p:nvSpPr>
        <p:spPr/>
        <p:txBody>
          <a:bodyPr/>
          <a:lstStyle/>
          <a:p>
            <a:r>
              <a:rPr lang="fr-BE" dirty="0"/>
              <a:t>SGBD – Chapitre 2 : Le modèle relationnel / 9. Les opérateurs ensemblistes</a:t>
            </a:r>
          </a:p>
        </p:txBody>
      </p:sp>
      <mc:AlternateContent xmlns:mc="http://schemas.openxmlformats.org/markup-compatibility/2006" xmlns:a14="http://schemas.microsoft.com/office/drawing/2010/main">
        <mc:Choice Requires="a14">
          <p:sp>
            <p:nvSpPr>
              <p:cNvPr id="12" name="Espace réservé du contenu 2"/>
              <p:cNvSpPr txBox="1">
                <a:spLocks/>
              </p:cNvSpPr>
              <p:nvPr/>
            </p:nvSpPr>
            <p:spPr>
              <a:xfrm>
                <a:off x="1195891" y="2204399"/>
                <a:ext cx="7020000" cy="4140000"/>
              </a:xfrm>
              <a:prstGeom prst="rect">
                <a:avLst/>
              </a:prstGeom>
            </p:spPr>
            <p:txBody>
              <a:bodyPr vert="horz" lIns="91440" tIns="45720" rIns="91440" bIns="45720" rtlCol="0" anchor="ctr">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57150" indent="0">
                  <a:buClr>
                    <a:schemeClr val="accent3">
                      <a:lumMod val="50000"/>
                    </a:schemeClr>
                  </a:buClr>
                  <a:buFont typeface="Wingdings 2" pitchFamily="18" charset="2"/>
                  <a:buNone/>
                </a:pPr>
                <a:r>
                  <a:rPr lang="fr-BE" dirty="0"/>
                  <a:t>Exemple :</a:t>
                </a:r>
              </a:p>
              <a:p>
                <a:pPr marL="57150" indent="0">
                  <a:buClr>
                    <a:schemeClr val="accent3">
                      <a:lumMod val="50000"/>
                    </a:schemeClr>
                  </a:buClr>
                  <a:buFont typeface="Wingdings 2" pitchFamily="18" charset="2"/>
                  <a:buNone/>
                </a:pPr>
                <a:r>
                  <a:rPr lang="fr-BE" dirty="0"/>
                  <a:t>	A = {2, 3, 4, 5}</a:t>
                </a:r>
              </a:p>
              <a:p>
                <a:pPr marL="57150" indent="0">
                  <a:buClr>
                    <a:schemeClr val="accent3">
                      <a:lumMod val="50000"/>
                    </a:schemeClr>
                  </a:buClr>
                  <a:buFont typeface="Wingdings 2" pitchFamily="18" charset="2"/>
                  <a:buNone/>
                </a:pPr>
                <a:r>
                  <a:rPr lang="fr-BE" dirty="0"/>
                  <a:t>	B = {1, 3, 6, 8}</a:t>
                </a:r>
              </a:p>
              <a:p>
                <a:pPr marL="57150" indent="0">
                  <a:buClr>
                    <a:schemeClr val="accent3">
                      <a:lumMod val="50000"/>
                    </a:schemeClr>
                  </a:buClr>
                  <a:buFont typeface="Wingdings 2" pitchFamily="18" charset="2"/>
                  <a:buNone/>
                </a:pPr>
                <a:r>
                  <a:rPr lang="fr-BE" dirty="0"/>
                  <a:t>	C = {2, 5, 10}</a:t>
                </a:r>
              </a:p>
              <a:p>
                <a:pPr marL="57150" indent="0">
                  <a:buClr>
                    <a:schemeClr val="accent3">
                      <a:lumMod val="50000"/>
                    </a:schemeClr>
                  </a:buClr>
                  <a:buFont typeface="Wingdings 2" pitchFamily="18" charset="2"/>
                  <a:buNone/>
                </a:pPr>
                <a:endParaRPr lang="fr-BE" sz="1000" dirty="0"/>
              </a:p>
              <a:p>
                <a:pPr marL="57150" indent="0" algn="ctr">
                  <a:buClr>
                    <a:schemeClr val="accent3">
                      <a:lumMod val="50000"/>
                    </a:schemeClr>
                  </a:buClr>
                  <a:buFont typeface="Wingdings 2" pitchFamily="18" charset="2"/>
                  <a:buNone/>
                </a:pPr>
                <a14:m>
                  <m:oMath xmlns:m="http://schemas.openxmlformats.org/officeDocument/2006/math">
                    <m:r>
                      <m:rPr>
                        <m:sty m:val="p"/>
                      </m:rPr>
                      <a:rPr lang="fr-BE" smtClean="0">
                        <a:latin typeface="Cambria Math"/>
                      </a:rPr>
                      <m:t>A</m:t>
                    </m:r>
                    <m:r>
                      <a:rPr lang="fr-BE" smtClean="0">
                        <a:latin typeface="Cambria Math"/>
                      </a:rPr>
                      <m:t> \</m:t>
                    </m:r>
                    <m:r>
                      <m:rPr>
                        <m:sty m:val="p"/>
                      </m:rPr>
                      <a:rPr lang="fr-BE" smtClean="0">
                        <a:latin typeface="Cambria Math"/>
                        <a:ea typeface="Cambria Math"/>
                      </a:rPr>
                      <m:t>B</m:t>
                    </m:r>
                    <m:r>
                      <a:rPr lang="fr-BE" smtClean="0">
                        <a:latin typeface="Cambria Math"/>
                        <a:ea typeface="Cambria Math"/>
                      </a:rPr>
                      <m:t>=</m:t>
                    </m:r>
                  </m:oMath>
                </a14:m>
                <a:r>
                  <a:rPr lang="fr-BE" dirty="0"/>
                  <a:t> {2, 4, 5}</a:t>
                </a:r>
              </a:p>
              <a:p>
                <a:pPr marL="57150" indent="0" algn="ctr">
                  <a:buClr>
                    <a:schemeClr val="accent3">
                      <a:lumMod val="50000"/>
                    </a:schemeClr>
                  </a:buClr>
                  <a:buFont typeface="Wingdings 2" pitchFamily="18" charset="2"/>
                  <a:buNone/>
                </a:pPr>
                <a14:m>
                  <m:oMath xmlns:m="http://schemas.openxmlformats.org/officeDocument/2006/math">
                    <m:r>
                      <m:rPr>
                        <m:sty m:val="p"/>
                      </m:rPr>
                      <a:rPr lang="fr-BE" b="0" i="0" smtClean="0">
                        <a:latin typeface="Cambria Math"/>
                      </a:rPr>
                      <m:t>B</m:t>
                    </m:r>
                    <m:r>
                      <a:rPr lang="fr-BE">
                        <a:latin typeface="Cambria Math"/>
                      </a:rPr>
                      <m:t> </m:t>
                    </m:r>
                    <m:r>
                      <a:rPr lang="fr-BE" b="0" i="0" smtClean="0">
                        <a:latin typeface="Cambria Math"/>
                      </a:rPr>
                      <m:t>\</m:t>
                    </m:r>
                    <m:r>
                      <m:rPr>
                        <m:sty m:val="p"/>
                      </m:rPr>
                      <a:rPr lang="fr-BE" smtClean="0">
                        <a:latin typeface="Cambria Math"/>
                        <a:ea typeface="Cambria Math"/>
                      </a:rPr>
                      <m:t>C</m:t>
                    </m:r>
                  </m:oMath>
                </a14:m>
                <a:r>
                  <a:rPr lang="fr-BE" dirty="0"/>
                  <a:t> </a:t>
                </a:r>
                <a14:m>
                  <m:oMath xmlns:m="http://schemas.openxmlformats.org/officeDocument/2006/math">
                    <m:r>
                      <a:rPr lang="fr-BE">
                        <a:latin typeface="Cambria Math"/>
                        <a:ea typeface="Cambria Math"/>
                      </a:rPr>
                      <m:t>=</m:t>
                    </m:r>
                  </m:oMath>
                </a14:m>
                <a:r>
                  <a:rPr lang="fr-BE" dirty="0"/>
                  <a:t> {1, 3, 6, 8}</a:t>
                </a:r>
              </a:p>
              <a:p>
                <a:pPr marL="57150" indent="0">
                  <a:buClr>
                    <a:schemeClr val="accent3">
                      <a:lumMod val="50000"/>
                    </a:schemeClr>
                  </a:buClr>
                  <a:buFont typeface="Wingdings 2" pitchFamily="18" charset="2"/>
                  <a:buNone/>
                </a:pPr>
                <a:endParaRPr lang="fr-BE" dirty="0"/>
              </a:p>
            </p:txBody>
          </p:sp>
        </mc:Choice>
        <mc:Fallback xmlns="">
          <p:sp>
            <p:nvSpPr>
              <p:cNvPr id="12" name="Espace réservé du contenu 2"/>
              <p:cNvSpPr txBox="1">
                <a:spLocks noRot="1" noChangeAspect="1" noMove="1" noResize="1" noEditPoints="1" noAdjustHandles="1" noChangeArrowheads="1" noChangeShapeType="1" noTextEdit="1"/>
              </p:cNvSpPr>
              <p:nvPr/>
            </p:nvSpPr>
            <p:spPr>
              <a:xfrm>
                <a:off x="1195891" y="2204399"/>
                <a:ext cx="7020000" cy="4140000"/>
              </a:xfrm>
              <a:prstGeom prst="rect">
                <a:avLst/>
              </a:prstGeom>
              <a:blipFill rotWithShape="1">
                <a:blip r:embed="rId3"/>
                <a:stretch>
                  <a:fillRect l="-521"/>
                </a:stretch>
              </a:blipFill>
            </p:spPr>
            <p:txBody>
              <a:bodyPr/>
              <a:lstStyle/>
              <a:p>
                <a:r>
                  <a:rPr lang="fr-BE">
                    <a:noFill/>
                  </a:rPr>
                  <a:t> </a:t>
                </a:r>
              </a:p>
            </p:txBody>
          </p:sp>
        </mc:Fallback>
      </mc:AlternateContent>
    </p:spTree>
    <p:extLst>
      <p:ext uri="{BB962C8B-B14F-4D97-AF65-F5344CB8AC3E}">
        <p14:creationId xmlns:p14="http://schemas.microsoft.com/office/powerpoint/2010/main" val="311733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animEffect transition="in" filter="fade">
                                      <p:cBhvr>
                                        <p:cTn id="7" dur="500"/>
                                        <p:tgtEl>
                                          <p:spTgt spid="1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6" end="6"/>
                                            </p:txEl>
                                          </p:spTgt>
                                        </p:tgtEl>
                                        <p:attrNameLst>
                                          <p:attrName>style.visibility</p:attrName>
                                        </p:attrNameLst>
                                      </p:cBhvr>
                                      <p:to>
                                        <p:strVal val="visible"/>
                                      </p:to>
                                    </p:set>
                                    <p:animEffect transition="in" filter="fade">
                                      <p:cBhvr>
                                        <p:cTn id="12"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9. Les opérateurs ensemblistes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chor="ctr">
                <a:normAutofit/>
              </a:bodyPr>
              <a:lstStyle/>
              <a:p>
                <a:pPr marL="57150" indent="0" algn="ctr">
                  <a:buClr>
                    <a:schemeClr val="accent3">
                      <a:lumMod val="50000"/>
                    </a:schemeClr>
                  </a:buClr>
                  <a:buNone/>
                </a:pP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Intersection	      X = R</a:t>
                </a:r>
                <a:r>
                  <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1</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a:t>
                </a:r>
                <a14:m>
                  <m:oMath xmlns:m="http://schemas.openxmlformats.org/officeDocument/2006/math">
                    <m:r>
                      <a:rPr lang="fr-BE" b="0" i="1" dirty="0" smtClean="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latin typeface="Cambria Math"/>
                        <a:ea typeface="Cambria Math"/>
                      </a:rPr>
                      <m:t>∩</m:t>
                    </m:r>
                  </m:oMath>
                </a14:m>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R</a:t>
                </a:r>
                <a:r>
                  <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2</a:t>
                </a:r>
              </a:p>
              <a:p>
                <a:pPr marL="57150" indent="0">
                  <a:buClr>
                    <a:schemeClr val="accent3">
                      <a:lumMod val="50000"/>
                    </a:schemeClr>
                  </a:buClr>
                  <a:buNone/>
                </a:pPr>
                <a:endParaRPr lang="fr-BE" baseline="-25000" dirty="0"/>
              </a:p>
              <a:p>
                <a:pPr marL="57150" indent="0">
                  <a:buClr>
                    <a:schemeClr val="accent3">
                      <a:lumMod val="50000"/>
                    </a:schemeClr>
                  </a:buClr>
                  <a:buNone/>
                </a:pPr>
                <a:r>
                  <a:rPr lang="fr-BE" sz="2400" dirty="0"/>
                  <a:t>Nous reviendrons sur l’intersection de deux relations dans le paragraphe des opérateurs additionnels.</a:t>
                </a:r>
              </a:p>
              <a:p>
                <a:pPr marL="57150" indent="0">
                  <a:buClr>
                    <a:schemeClr val="accent3">
                      <a:lumMod val="50000"/>
                    </a:schemeClr>
                  </a:buClr>
                  <a:buNone/>
                </a:pPr>
                <a:r>
                  <a:rPr lang="fr-BE" sz="2400" dirty="0"/>
                  <a:t>L’intersection pouvant s’exprimer en fonction de la différence, cet opérateur n’est pas indispensable.</a:t>
                </a:r>
                <a:endParaRPr lang="fr-BE" dirty="0"/>
              </a:p>
              <a:p>
                <a:pPr marL="57150" indent="0">
                  <a:buClr>
                    <a:schemeClr val="accent3">
                      <a:lumMod val="50000"/>
                    </a:schemeClr>
                  </a:buClr>
                  <a:buNone/>
                </a:pPr>
                <a:endParaRPr lang="fr-BE"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457" r="-1599"/>
                </a:stretch>
              </a:blipFill>
            </p:spPr>
            <p:txBody>
              <a:bodyPr/>
              <a:lstStyle/>
              <a:p>
                <a:r>
                  <a:rPr lang="fr-BE">
                    <a:noFill/>
                  </a:rPr>
                  <a:t> </a:t>
                </a:r>
              </a:p>
            </p:txBody>
          </p:sp>
        </mc:Fallback>
      </mc:AlternateContent>
      <p:sp>
        <p:nvSpPr>
          <p:cNvPr id="5" name="Espace réservé du pied de page 4"/>
          <p:cNvSpPr>
            <a:spLocks noGrp="1"/>
          </p:cNvSpPr>
          <p:nvPr>
            <p:ph type="ftr" sz="quarter" idx="11"/>
          </p:nvPr>
        </p:nvSpPr>
        <p:spPr/>
        <p:txBody>
          <a:bodyPr/>
          <a:lstStyle/>
          <a:p>
            <a:r>
              <a:rPr lang="fr-BE" dirty="0"/>
              <a:t>SGBD – Chapitre 2 : Le modèle relationnel / 9. Les opérateurs ensemblistes</a:t>
            </a:r>
          </a:p>
        </p:txBody>
      </p:sp>
    </p:spTree>
    <p:extLst>
      <p:ext uri="{BB962C8B-B14F-4D97-AF65-F5344CB8AC3E}">
        <p14:creationId xmlns:p14="http://schemas.microsoft.com/office/powerpoint/2010/main" val="40622139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9. Les opérateurs ensemblistes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chor="ctr">
                <a:normAutofit/>
              </a:bodyPr>
              <a:lstStyle/>
              <a:p>
                <a:pPr marL="57150" indent="0" algn="ctr">
                  <a:buClr>
                    <a:schemeClr val="accent3">
                      <a:lumMod val="50000"/>
                    </a:schemeClr>
                  </a:buClr>
                  <a:buNone/>
                </a:pP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Produit cartésien	      X = R</a:t>
                </a:r>
                <a:r>
                  <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1</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a:t>
                </a:r>
                <a14:m>
                  <m:oMath xmlns:m="http://schemas.openxmlformats.org/officeDocument/2006/math">
                    <m:r>
                      <m:rPr>
                        <m:sty m:val="p"/>
                      </m:rPr>
                      <a:rPr lang="fr-BE" b="0" i="0" dirty="0" smtClean="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latin typeface="Cambria Math"/>
                        <a:ea typeface="Cambria Math"/>
                      </a:rPr>
                      <m:t>X</m:t>
                    </m:r>
                  </m:oMath>
                </a14:m>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R</a:t>
                </a:r>
                <a:r>
                  <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2</a:t>
                </a:r>
              </a:p>
              <a:p>
                <a:pPr marL="57150" indent="0">
                  <a:buClr>
                    <a:schemeClr val="accent3">
                      <a:lumMod val="50000"/>
                    </a:schemeClr>
                  </a:buClr>
                  <a:buNone/>
                </a:pPr>
                <a:endParaRPr lang="fr-BE" baseline="-25000" dirty="0"/>
              </a:p>
              <a:p>
                <a:pPr marL="57150" indent="0">
                  <a:buClr>
                    <a:schemeClr val="accent3">
                      <a:lumMod val="50000"/>
                    </a:schemeClr>
                  </a:buClr>
                  <a:buNone/>
                </a:pPr>
                <a:r>
                  <a:rPr lang="fr-BE" dirty="0"/>
                  <a:t>Le produit cartésien de deux relations R1 et R2 (de schéma quelconque) est une relation ayant pour attributs tous les attributs de R1 et de R2 et dont les tuples sont constitués de toutes les concaténations possibles d’un tuple de R1 à un tuple de R2</a:t>
                </a:r>
              </a:p>
              <a:p>
                <a:pPr marL="57150" indent="0">
                  <a:buClr>
                    <a:schemeClr val="accent3">
                      <a:lumMod val="50000"/>
                    </a:schemeClr>
                  </a:buClr>
                  <a:buNone/>
                </a:pPr>
                <a:endParaRPr lang="fr-BE" dirty="0"/>
              </a:p>
              <a:p>
                <a:pPr marL="57150" indent="0">
                  <a:buClr>
                    <a:schemeClr val="accent3">
                      <a:lumMod val="50000"/>
                    </a:schemeClr>
                  </a:buClr>
                  <a:buNone/>
                </a:pPr>
                <a14:m>
                  <m:oMathPara xmlns:m="http://schemas.openxmlformats.org/officeDocument/2006/math">
                    <m:oMathParaPr>
                      <m:jc m:val="centerGroup"/>
                    </m:oMathParaPr>
                    <m:oMath xmlns:m="http://schemas.openxmlformats.org/officeDocument/2006/math">
                      <m:r>
                        <m:rPr>
                          <m:sty m:val="p"/>
                        </m:rPr>
                        <a:rPr lang="fr-BE">
                          <a:latin typeface="Cambria Math"/>
                        </a:rPr>
                        <m:t>A</m:t>
                      </m:r>
                      <m:r>
                        <a:rPr lang="fr-BE">
                          <a:latin typeface="Cambria Math"/>
                        </a:rPr>
                        <m:t> </m:t>
                      </m:r>
                      <m:r>
                        <m:rPr>
                          <m:sty m:val="p"/>
                        </m:rPr>
                        <a:rPr lang="fr-BE" b="0" i="0" smtClean="0">
                          <a:latin typeface="Cambria Math"/>
                          <a:ea typeface="Cambria Math"/>
                        </a:rPr>
                        <m:t>X</m:t>
                      </m:r>
                      <m:r>
                        <a:rPr lang="fr-BE" b="0" i="1" smtClean="0">
                          <a:latin typeface="Cambria Math"/>
                          <a:ea typeface="Cambria Math"/>
                        </a:rPr>
                        <m:t> </m:t>
                      </m:r>
                      <m:r>
                        <m:rPr>
                          <m:sty m:val="p"/>
                        </m:rPr>
                        <a:rPr lang="fr-BE">
                          <a:latin typeface="Cambria Math"/>
                          <a:ea typeface="Cambria Math"/>
                        </a:rPr>
                        <m:t>B</m:t>
                      </m:r>
                      <m:r>
                        <a:rPr lang="fr-BE">
                          <a:latin typeface="Cambria Math"/>
                          <a:ea typeface="Cambria Math"/>
                        </a:rPr>
                        <m:t>= </m:t>
                      </m:r>
                      <m:d>
                        <m:dPr>
                          <m:begChr m:val="{"/>
                          <m:endChr m:val="}"/>
                          <m:ctrlPr>
                            <a:rPr lang="fr-BE" i="1">
                              <a:latin typeface="Cambria Math" panose="02040503050406030204" pitchFamily="18" charset="0"/>
                              <a:ea typeface="Cambria Math"/>
                            </a:rPr>
                          </m:ctrlPr>
                        </m:dPr>
                        <m:e>
                          <m:r>
                            <a:rPr lang="fr-BE" b="0" i="0" smtClean="0">
                              <a:latin typeface="Cambria Math"/>
                              <a:ea typeface="Cambria Math"/>
                            </a:rPr>
                            <m:t>(</m:t>
                          </m:r>
                          <m:r>
                            <m:rPr>
                              <m:sty m:val="p"/>
                            </m:rPr>
                            <a:rPr lang="fr-BE">
                              <a:latin typeface="Cambria Math"/>
                              <a:ea typeface="Cambria Math"/>
                            </a:rPr>
                            <m:t>x</m:t>
                          </m:r>
                          <m:r>
                            <a:rPr lang="fr-BE" b="0" i="0" smtClean="0">
                              <a:latin typeface="Cambria Math"/>
                              <a:ea typeface="Cambria Math"/>
                            </a:rPr>
                            <m:t>, </m:t>
                          </m:r>
                          <m:r>
                            <m:rPr>
                              <m:sty m:val="p"/>
                            </m:rPr>
                            <a:rPr lang="fr-BE" b="0" i="0" smtClean="0">
                              <a:latin typeface="Cambria Math"/>
                              <a:ea typeface="Cambria Math"/>
                            </a:rPr>
                            <m:t>y</m:t>
                          </m:r>
                          <m:r>
                            <a:rPr lang="fr-BE" b="0" i="0" smtClean="0">
                              <a:latin typeface="Cambria Math"/>
                              <a:ea typeface="Cambria Math"/>
                            </a:rPr>
                            <m:t>) </m:t>
                          </m:r>
                        </m:e>
                        <m:e>
                          <m:r>
                            <a:rPr lang="fr-BE">
                              <a:latin typeface="Cambria Math"/>
                              <a:ea typeface="Cambria Math"/>
                            </a:rPr>
                            <m:t> </m:t>
                          </m:r>
                          <m:r>
                            <m:rPr>
                              <m:sty m:val="p"/>
                            </m:rPr>
                            <a:rPr lang="fr-BE">
                              <a:latin typeface="Cambria Math"/>
                              <a:ea typeface="Cambria Math"/>
                            </a:rPr>
                            <m:t>x</m:t>
                          </m:r>
                          <m:r>
                            <a:rPr lang="fr-BE">
                              <a:latin typeface="Cambria Math"/>
                              <a:ea typeface="Cambria Math"/>
                            </a:rPr>
                            <m:t> ∈</m:t>
                          </m:r>
                          <m:r>
                            <m:rPr>
                              <m:sty m:val="p"/>
                            </m:rPr>
                            <a:rPr lang="fr-BE">
                              <a:latin typeface="Cambria Math"/>
                              <a:ea typeface="Cambria Math"/>
                            </a:rPr>
                            <m:t>A</m:t>
                          </m:r>
                          <m:r>
                            <a:rPr lang="fr-BE">
                              <a:latin typeface="Cambria Math"/>
                              <a:ea typeface="Cambria Math"/>
                            </a:rPr>
                            <m:t> </m:t>
                          </m:r>
                          <m:r>
                            <m:rPr>
                              <m:sty m:val="p"/>
                            </m:rPr>
                            <a:rPr lang="fr-BE">
                              <a:latin typeface="Cambria Math"/>
                              <a:ea typeface="Cambria Math"/>
                            </a:rPr>
                            <m:t>et</m:t>
                          </m:r>
                          <m:r>
                            <a:rPr lang="fr-BE">
                              <a:latin typeface="Cambria Math"/>
                              <a:ea typeface="Cambria Math"/>
                            </a:rPr>
                            <m:t> </m:t>
                          </m:r>
                          <m:r>
                            <m:rPr>
                              <m:sty m:val="p"/>
                            </m:rPr>
                            <a:rPr lang="fr-BE" b="0" i="0" smtClean="0">
                              <a:latin typeface="Cambria Math"/>
                              <a:ea typeface="Cambria Math"/>
                            </a:rPr>
                            <m:t>y</m:t>
                          </m:r>
                          <m:r>
                            <a:rPr lang="fr-BE">
                              <a:latin typeface="Cambria Math"/>
                              <a:ea typeface="Cambria Math"/>
                            </a:rPr>
                            <m:t> </m:t>
                          </m:r>
                          <m:r>
                            <a:rPr lang="fr-BE" i="1">
                              <a:latin typeface="Cambria Math"/>
                              <a:ea typeface="Cambria Math"/>
                            </a:rPr>
                            <m:t>∈</m:t>
                          </m:r>
                          <m:r>
                            <m:rPr>
                              <m:sty m:val="p"/>
                            </m:rPr>
                            <a:rPr lang="fr-BE">
                              <a:latin typeface="Cambria Math"/>
                              <a:ea typeface="Cambria Math"/>
                            </a:rPr>
                            <m:t>B</m:t>
                          </m:r>
                        </m:e>
                      </m:d>
                    </m:oMath>
                  </m:oMathPara>
                </a14:m>
                <a:endParaRPr lang="fr-BE" dirty="0"/>
              </a:p>
              <a:p>
                <a:pPr marL="57150" indent="0">
                  <a:buClr>
                    <a:schemeClr val="accent3">
                      <a:lumMod val="50000"/>
                    </a:schemeClr>
                  </a:buClr>
                  <a:buNone/>
                </a:pPr>
                <a:endParaRPr lang="fr-BE"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3"/>
                <a:stretch>
                  <a:fillRect l="-838" t="-936"/>
                </a:stretch>
              </a:blipFill>
            </p:spPr>
            <p:txBody>
              <a:bodyPr/>
              <a:lstStyle/>
              <a:p>
                <a:r>
                  <a:rPr lang="fr-BE">
                    <a:noFill/>
                  </a:rPr>
                  <a:t> </a:t>
                </a:r>
              </a:p>
            </p:txBody>
          </p:sp>
        </mc:Fallback>
      </mc:AlternateContent>
      <p:sp>
        <p:nvSpPr>
          <p:cNvPr id="5" name="Espace réservé du pied de page 4"/>
          <p:cNvSpPr>
            <a:spLocks noGrp="1"/>
          </p:cNvSpPr>
          <p:nvPr>
            <p:ph type="ftr" sz="quarter" idx="11"/>
          </p:nvPr>
        </p:nvSpPr>
        <p:spPr/>
        <p:txBody>
          <a:bodyPr/>
          <a:lstStyle/>
          <a:p>
            <a:r>
              <a:rPr lang="fr-BE" dirty="0"/>
              <a:t>SGBD – Chapitre 2 : Le modèle relationnel / 9. Les opérateurs ensemblistes</a:t>
            </a:r>
          </a:p>
        </p:txBody>
      </p:sp>
    </p:spTree>
    <p:extLst>
      <p:ext uri="{BB962C8B-B14F-4D97-AF65-F5344CB8AC3E}">
        <p14:creationId xmlns:p14="http://schemas.microsoft.com/office/powerpoint/2010/main" val="1114796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9. Les opérateurs ensemblistes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chor="ctr">
                <a:normAutofit/>
              </a:bodyPr>
              <a:lstStyle/>
              <a:p>
                <a:pPr marL="57150" indent="0">
                  <a:buClr>
                    <a:schemeClr val="accent3">
                      <a:lumMod val="50000"/>
                    </a:schemeClr>
                  </a:buClr>
                  <a:buNone/>
                </a:pPr>
                <a:r>
                  <a:rPr lang="fr-BE" dirty="0"/>
                  <a:t>Exemple :</a:t>
                </a:r>
              </a:p>
              <a:p>
                <a:pPr marL="57150" indent="0">
                  <a:buClr>
                    <a:schemeClr val="accent3">
                      <a:lumMod val="50000"/>
                    </a:schemeClr>
                  </a:buClr>
                  <a:buNone/>
                </a:pPr>
                <a:r>
                  <a:rPr lang="fr-BE" dirty="0"/>
                  <a:t>	A = {2, 3}</a:t>
                </a:r>
              </a:p>
              <a:p>
                <a:pPr marL="57150" indent="0">
                  <a:buClr>
                    <a:schemeClr val="accent3">
                      <a:lumMod val="50000"/>
                    </a:schemeClr>
                  </a:buClr>
                  <a:buNone/>
                </a:pPr>
                <a:r>
                  <a:rPr lang="fr-BE" dirty="0"/>
                  <a:t>	B = {1, 3, 6}</a:t>
                </a:r>
              </a:p>
              <a:p>
                <a:pPr marL="57150" indent="0">
                  <a:buClr>
                    <a:schemeClr val="accent3">
                      <a:lumMod val="50000"/>
                    </a:schemeClr>
                  </a:buClr>
                  <a:buNone/>
                </a:pPr>
                <a:r>
                  <a:rPr lang="fr-BE" dirty="0"/>
                  <a:t>	</a:t>
                </a:r>
              </a:p>
              <a:p>
                <a:pPr marL="57150" indent="0">
                  <a:buClr>
                    <a:schemeClr val="accent3">
                      <a:lumMod val="50000"/>
                    </a:schemeClr>
                  </a:buClr>
                  <a:buNone/>
                </a:pPr>
                <a14:m>
                  <m:oMathPara xmlns:m="http://schemas.openxmlformats.org/officeDocument/2006/math">
                    <m:oMathParaPr>
                      <m:jc m:val="centerGroup"/>
                    </m:oMathParaPr>
                    <m:oMath xmlns:m="http://schemas.openxmlformats.org/officeDocument/2006/math">
                      <m:r>
                        <m:rPr>
                          <m:sty m:val="p"/>
                        </m:rPr>
                        <a:rPr lang="fr-BE">
                          <a:latin typeface="Cambria Math"/>
                        </a:rPr>
                        <m:t>A</m:t>
                      </m:r>
                      <m:r>
                        <a:rPr lang="fr-BE">
                          <a:latin typeface="Cambria Math"/>
                        </a:rPr>
                        <m:t> </m:t>
                      </m:r>
                      <m:r>
                        <m:rPr>
                          <m:sty m:val="p"/>
                        </m:rPr>
                        <a:rPr lang="fr-BE" b="0" i="0" smtClean="0">
                          <a:latin typeface="Cambria Math"/>
                          <a:ea typeface="Cambria Math"/>
                        </a:rPr>
                        <m:t>X</m:t>
                      </m:r>
                      <m:r>
                        <a:rPr lang="fr-BE" b="0" i="1" smtClean="0">
                          <a:latin typeface="Cambria Math"/>
                          <a:ea typeface="Cambria Math"/>
                        </a:rPr>
                        <m:t> </m:t>
                      </m:r>
                      <m:r>
                        <m:rPr>
                          <m:sty m:val="p"/>
                        </m:rPr>
                        <a:rPr lang="fr-BE">
                          <a:latin typeface="Cambria Math"/>
                          <a:ea typeface="Cambria Math"/>
                        </a:rPr>
                        <m:t>B</m:t>
                      </m:r>
                      <m:r>
                        <a:rPr lang="fr-BE">
                          <a:latin typeface="Cambria Math"/>
                          <a:ea typeface="Cambria Math"/>
                        </a:rPr>
                        <m:t>=</m:t>
                      </m:r>
                      <m:r>
                        <a:rPr lang="fr-BE" i="1" smtClean="0">
                          <a:latin typeface="Cambria Math"/>
                          <a:ea typeface="Cambria Math"/>
                        </a:rPr>
                        <m:t>{</m:t>
                      </m:r>
                      <m:d>
                        <m:dPr>
                          <m:ctrlPr>
                            <a:rPr lang="fr-BE" b="0" i="1" smtClean="0">
                              <a:latin typeface="Cambria Math" panose="02040503050406030204" pitchFamily="18" charset="0"/>
                              <a:ea typeface="Cambria Math"/>
                            </a:rPr>
                          </m:ctrlPr>
                        </m:dPr>
                        <m:e>
                          <m:r>
                            <a:rPr lang="fr-BE" b="0" i="1" smtClean="0">
                              <a:latin typeface="Cambria Math"/>
                              <a:ea typeface="Cambria Math"/>
                            </a:rPr>
                            <m:t>2, 1</m:t>
                          </m:r>
                        </m:e>
                      </m:d>
                      <m:r>
                        <a:rPr lang="fr-BE" b="0" i="1" smtClean="0">
                          <a:latin typeface="Cambria Math"/>
                          <a:ea typeface="Cambria Math"/>
                        </a:rPr>
                        <m:t>, </m:t>
                      </m:r>
                      <m:d>
                        <m:dPr>
                          <m:ctrlPr>
                            <a:rPr lang="fr-BE" b="0" i="1" smtClean="0">
                              <a:latin typeface="Cambria Math" panose="02040503050406030204" pitchFamily="18" charset="0"/>
                              <a:ea typeface="Cambria Math"/>
                            </a:rPr>
                          </m:ctrlPr>
                        </m:dPr>
                        <m:e>
                          <m:r>
                            <a:rPr lang="fr-BE" b="0" i="1" smtClean="0">
                              <a:latin typeface="Cambria Math"/>
                              <a:ea typeface="Cambria Math"/>
                            </a:rPr>
                            <m:t>2, 3</m:t>
                          </m:r>
                        </m:e>
                      </m:d>
                      <m:r>
                        <a:rPr lang="fr-BE" b="0" i="1" smtClean="0">
                          <a:latin typeface="Cambria Math"/>
                          <a:ea typeface="Cambria Math"/>
                        </a:rPr>
                        <m:t>, </m:t>
                      </m:r>
                      <m:d>
                        <m:dPr>
                          <m:ctrlPr>
                            <a:rPr lang="fr-BE" b="0" i="1" smtClean="0">
                              <a:latin typeface="Cambria Math" panose="02040503050406030204" pitchFamily="18" charset="0"/>
                              <a:ea typeface="Cambria Math"/>
                            </a:rPr>
                          </m:ctrlPr>
                        </m:dPr>
                        <m:e>
                          <m:r>
                            <a:rPr lang="fr-BE" b="0" i="1" smtClean="0">
                              <a:latin typeface="Cambria Math"/>
                              <a:ea typeface="Cambria Math"/>
                            </a:rPr>
                            <m:t>2, 6</m:t>
                          </m:r>
                        </m:e>
                      </m:d>
                      <m:r>
                        <a:rPr lang="fr-BE" b="0" i="1" smtClean="0">
                          <a:latin typeface="Cambria Math"/>
                          <a:ea typeface="Cambria Math"/>
                        </a:rPr>
                        <m:t>, </m:t>
                      </m:r>
                      <m:d>
                        <m:dPr>
                          <m:ctrlPr>
                            <a:rPr lang="fr-BE" b="0" i="1" smtClean="0">
                              <a:latin typeface="Cambria Math" panose="02040503050406030204" pitchFamily="18" charset="0"/>
                              <a:ea typeface="Cambria Math"/>
                            </a:rPr>
                          </m:ctrlPr>
                        </m:dPr>
                        <m:e>
                          <m:r>
                            <a:rPr lang="fr-BE" b="0" i="1" smtClean="0">
                              <a:latin typeface="Cambria Math"/>
                              <a:ea typeface="Cambria Math"/>
                            </a:rPr>
                            <m:t>3, 1</m:t>
                          </m:r>
                        </m:e>
                      </m:d>
                      <m:r>
                        <a:rPr lang="fr-BE" b="0" i="1" smtClean="0">
                          <a:latin typeface="Cambria Math"/>
                          <a:ea typeface="Cambria Math"/>
                        </a:rPr>
                        <m:t>, </m:t>
                      </m:r>
                      <m:d>
                        <m:dPr>
                          <m:ctrlPr>
                            <a:rPr lang="fr-BE" b="0" i="1" smtClean="0">
                              <a:latin typeface="Cambria Math" panose="02040503050406030204" pitchFamily="18" charset="0"/>
                              <a:ea typeface="Cambria Math"/>
                            </a:rPr>
                          </m:ctrlPr>
                        </m:dPr>
                        <m:e>
                          <m:r>
                            <a:rPr lang="fr-BE" b="0" i="1" smtClean="0">
                              <a:latin typeface="Cambria Math"/>
                              <a:ea typeface="Cambria Math"/>
                            </a:rPr>
                            <m:t>3, 3</m:t>
                          </m:r>
                        </m:e>
                      </m:d>
                      <m:r>
                        <a:rPr lang="fr-BE" b="0" i="1" smtClean="0">
                          <a:latin typeface="Cambria Math"/>
                          <a:ea typeface="Cambria Math"/>
                        </a:rPr>
                        <m:t>, (3, 6)}</m:t>
                      </m:r>
                    </m:oMath>
                  </m:oMathPara>
                </a14:m>
                <a:endParaRPr lang="fr-BE" dirty="0"/>
              </a:p>
              <a:p>
                <a:pPr marL="57150" indent="0">
                  <a:buClr>
                    <a:schemeClr val="accent3">
                      <a:lumMod val="50000"/>
                    </a:schemeClr>
                  </a:buClr>
                  <a:buNone/>
                </a:pPr>
                <a:endParaRPr lang="fr-BE"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3"/>
                <a:stretch>
                  <a:fillRect l="-521"/>
                </a:stretch>
              </a:blipFill>
            </p:spPr>
            <p:txBody>
              <a:bodyPr/>
              <a:lstStyle/>
              <a:p>
                <a:r>
                  <a:rPr lang="fr-BE">
                    <a:noFill/>
                  </a:rPr>
                  <a:t> </a:t>
                </a:r>
              </a:p>
            </p:txBody>
          </p:sp>
        </mc:Fallback>
      </mc:AlternateContent>
      <p:sp>
        <p:nvSpPr>
          <p:cNvPr id="5" name="Espace réservé du pied de page 4"/>
          <p:cNvSpPr>
            <a:spLocks noGrp="1"/>
          </p:cNvSpPr>
          <p:nvPr>
            <p:ph type="ftr" sz="quarter" idx="11"/>
          </p:nvPr>
        </p:nvSpPr>
        <p:spPr/>
        <p:txBody>
          <a:bodyPr/>
          <a:lstStyle/>
          <a:p>
            <a:r>
              <a:rPr lang="fr-BE" dirty="0"/>
              <a:t>SGBD – Chapitre 2 : Le modèle relationnel / 9. Les opérateurs ensemblistes</a:t>
            </a:r>
          </a:p>
        </p:txBody>
      </p:sp>
    </p:spTree>
    <p:extLst>
      <p:ext uri="{BB962C8B-B14F-4D97-AF65-F5344CB8AC3E}">
        <p14:creationId xmlns:p14="http://schemas.microsoft.com/office/powerpoint/2010/main" val="313246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 Introduction</a:t>
            </a:r>
          </a:p>
        </p:txBody>
      </p:sp>
      <p:sp>
        <p:nvSpPr>
          <p:cNvPr id="3" name="Espace réservé du contenu 2"/>
          <p:cNvSpPr>
            <a:spLocks noGrp="1"/>
          </p:cNvSpPr>
          <p:nvPr>
            <p:ph idx="1"/>
          </p:nvPr>
        </p:nvSpPr>
        <p:spPr>
          <a:xfrm>
            <a:off x="1180651" y="2114116"/>
            <a:ext cx="7020000" cy="4140000"/>
          </a:xfrm>
        </p:spPr>
        <p:txBody>
          <a:bodyPr anchor="ctr">
            <a:normAutofit/>
          </a:bodyPr>
          <a:lstStyle/>
          <a:p>
            <a:pPr marL="0" indent="0">
              <a:buNone/>
            </a:pPr>
            <a:r>
              <a:rPr lang="fr-BE" dirty="0"/>
              <a:t>En 1970, un mathématicien, E.F. </a:t>
            </a:r>
            <a:r>
              <a:rPr lang="fr-BE" dirty="0" err="1"/>
              <a:t>Codd</a:t>
            </a:r>
            <a:r>
              <a:rPr lang="fr-BE" dirty="0"/>
              <a:t>, publie un article qui établit les bases du modèle relationnel.</a:t>
            </a:r>
          </a:p>
          <a:p>
            <a:pPr marL="0" indent="0">
              <a:buNone/>
            </a:pPr>
            <a:r>
              <a:rPr lang="fr-BE" dirty="0"/>
              <a:t>Ce modèle constitue un des apports les plus remarquables à la gestion de l’information que l’on peut résumer en 4 points :</a:t>
            </a:r>
          </a:p>
          <a:p>
            <a:pPr marL="525780" indent="-457200">
              <a:buClr>
                <a:schemeClr val="accent2">
                  <a:lumMod val="50000"/>
                </a:schemeClr>
              </a:buClr>
              <a:buFont typeface="+mj-lt"/>
              <a:buAutoNum type="arabicPeriod"/>
            </a:pPr>
            <a:r>
              <a:rPr lang="fr-BE" dirty="0"/>
              <a:t>Rigueur des concepts de base</a:t>
            </a:r>
          </a:p>
          <a:p>
            <a:pPr marL="525780" indent="-457200">
              <a:buClr>
                <a:schemeClr val="accent2">
                  <a:lumMod val="50000"/>
                </a:schemeClr>
              </a:buClr>
              <a:buFont typeface="+mj-lt"/>
              <a:buAutoNum type="arabicPeriod"/>
            </a:pPr>
            <a:r>
              <a:rPr lang="fr-BE" dirty="0"/>
              <a:t>Simplicité des concepts de base</a:t>
            </a:r>
          </a:p>
          <a:p>
            <a:pPr marL="525780" indent="-457200">
              <a:buClr>
                <a:schemeClr val="accent2">
                  <a:lumMod val="50000"/>
                </a:schemeClr>
              </a:buClr>
              <a:buFont typeface="+mj-lt"/>
              <a:buAutoNum type="arabicPeriod"/>
            </a:pPr>
            <a:r>
              <a:rPr lang="fr-BE" dirty="0"/>
              <a:t>Puissance des opérateurs de manipulation</a:t>
            </a:r>
          </a:p>
          <a:p>
            <a:pPr marL="525780" indent="-457200">
              <a:buClr>
                <a:schemeClr val="accent2">
                  <a:lumMod val="50000"/>
                </a:schemeClr>
              </a:buClr>
              <a:buFont typeface="+mj-lt"/>
              <a:buAutoNum type="arabicPeriod"/>
            </a:pPr>
            <a:r>
              <a:rPr lang="fr-BE" dirty="0"/>
              <a:t>Diminution des coûts de développement et de maintenance</a:t>
            </a:r>
          </a:p>
        </p:txBody>
      </p:sp>
      <p:sp>
        <p:nvSpPr>
          <p:cNvPr id="5" name="Espace réservé du pied de page 4"/>
          <p:cNvSpPr>
            <a:spLocks noGrp="1"/>
          </p:cNvSpPr>
          <p:nvPr>
            <p:ph type="ftr" sz="quarter" idx="11"/>
          </p:nvPr>
        </p:nvSpPr>
        <p:spPr/>
        <p:txBody>
          <a:bodyPr/>
          <a:lstStyle/>
          <a:p>
            <a:r>
              <a:rPr lang="fr-BE" dirty="0"/>
              <a:t>SGBD – Chapitre 2 : Le modèle relationnel / 1. Introduction</a:t>
            </a:r>
          </a:p>
        </p:txBody>
      </p:sp>
    </p:spTree>
    <p:extLst>
      <p:ext uri="{BB962C8B-B14F-4D97-AF65-F5344CB8AC3E}">
        <p14:creationId xmlns:p14="http://schemas.microsoft.com/office/powerpoint/2010/main" val="33409329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Chapitre 2. Le modèle relationnel</a:t>
            </a:r>
          </a:p>
        </p:txBody>
      </p:sp>
      <p:sp>
        <p:nvSpPr>
          <p:cNvPr id="3" name="Espace réservé du contenu 2"/>
          <p:cNvSpPr>
            <a:spLocks noGrp="1"/>
          </p:cNvSpPr>
          <p:nvPr>
            <p:ph idx="1"/>
          </p:nvPr>
        </p:nvSpPr>
        <p:spPr/>
        <p:txBody>
          <a:bodyPr anchor="ctr">
            <a:normAutofit fontScale="92500" lnSpcReduction="10000"/>
          </a:bodyPr>
          <a:lstStyle/>
          <a:p>
            <a:pPr marL="514350" indent="-514350">
              <a:buFont typeface="+mj-lt"/>
              <a:buAutoNum type="arabicPeriod"/>
            </a:pPr>
            <a:r>
              <a:rPr lang="fr-BE" dirty="0"/>
              <a:t>Introduction</a:t>
            </a:r>
          </a:p>
          <a:p>
            <a:pPr marL="514350" indent="-514350">
              <a:buFont typeface="+mj-lt"/>
              <a:buAutoNum type="arabicPeriod"/>
            </a:pPr>
            <a:r>
              <a:rPr lang="fr-BE" dirty="0"/>
              <a:t>Relation, domaine et attribut</a:t>
            </a:r>
          </a:p>
          <a:p>
            <a:pPr marL="514350" indent="-514350">
              <a:buFont typeface="+mj-lt"/>
              <a:buAutoNum type="arabicPeriod"/>
            </a:pPr>
            <a:r>
              <a:rPr lang="fr-BE" dirty="0"/>
              <a:t>Clé primaire</a:t>
            </a:r>
          </a:p>
          <a:p>
            <a:pPr marL="514350" indent="-514350">
              <a:buFont typeface="+mj-lt"/>
              <a:buAutoNum type="arabicPeriod"/>
            </a:pPr>
            <a:r>
              <a:rPr lang="fr-BE" dirty="0"/>
              <a:t>Domaine primaire – clé étrangère</a:t>
            </a:r>
          </a:p>
          <a:p>
            <a:pPr marL="514350" indent="-514350">
              <a:buFont typeface="+mj-lt"/>
              <a:buAutoNum type="arabicPeriod"/>
            </a:pPr>
            <a:r>
              <a:rPr lang="fr-BE" dirty="0"/>
              <a:t>Intégrité de domaine</a:t>
            </a:r>
          </a:p>
          <a:p>
            <a:pPr marL="514350" indent="-514350">
              <a:buFont typeface="+mj-lt"/>
              <a:buAutoNum type="arabicPeriod"/>
            </a:pPr>
            <a:r>
              <a:rPr lang="fr-BE" dirty="0"/>
              <a:t>Intégrité d’entité ou de relation</a:t>
            </a:r>
          </a:p>
          <a:p>
            <a:pPr marL="514350" indent="-514350">
              <a:buFont typeface="+mj-lt"/>
              <a:buAutoNum type="arabicPeriod"/>
            </a:pPr>
            <a:r>
              <a:rPr lang="fr-BE" dirty="0"/>
              <a:t>Intégrité de référence</a:t>
            </a:r>
          </a:p>
          <a:p>
            <a:pPr marL="514350" indent="-514350">
              <a:buFont typeface="+mj-lt"/>
              <a:buAutoNum type="arabicPeriod"/>
            </a:pPr>
            <a:r>
              <a:rPr lang="fr-BE" dirty="0"/>
              <a:t>Les opérateurs sémantiques</a:t>
            </a:r>
          </a:p>
          <a:p>
            <a:pPr marL="514350" indent="-514350">
              <a:buFont typeface="+mj-lt"/>
              <a:buAutoNum type="arabicPeriod"/>
            </a:pPr>
            <a:r>
              <a:rPr lang="fr-BE" dirty="0"/>
              <a:t>Les opérateurs ensemblistes</a:t>
            </a:r>
          </a:p>
          <a:p>
            <a:pPr marL="514350" indent="-514350">
              <a:buFont typeface="+mj-lt"/>
              <a:buAutoNum type="arabicPeriod"/>
            </a:pPr>
            <a:r>
              <a:rPr lang="fr-BE" dirty="0"/>
              <a:t>Les opérateurs relationnels</a:t>
            </a:r>
          </a:p>
          <a:p>
            <a:pPr marL="514350" indent="-514350">
              <a:buFont typeface="+mj-lt"/>
              <a:buAutoNum type="arabicPeriod"/>
            </a:pPr>
            <a:r>
              <a:rPr lang="fr-BE" dirty="0"/>
              <a:t>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a:t>
            </a:r>
          </a:p>
        </p:txBody>
      </p:sp>
    </p:spTree>
    <p:extLst>
      <p:ext uri="{BB962C8B-B14F-4D97-AF65-F5344CB8AC3E}">
        <p14:creationId xmlns:p14="http://schemas.microsoft.com/office/powerpoint/2010/main" val="402261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9" end="9"/>
                                            </p:txEl>
                                          </p:spTgt>
                                        </p:tgtEl>
                                        <p:attrNameLst>
                                          <p:attrName>style.color</p:attrName>
                                        </p:attrNameLst>
                                      </p:cBhvr>
                                      <p:to>
                                        <a:schemeClr val="accent2"/>
                                      </p:to>
                                    </p:animClr>
                                    <p:animClr clrSpc="rgb" dir="cw">
                                      <p:cBhvr>
                                        <p:cTn id="7" dur="500" fill="hold"/>
                                        <p:tgtEl>
                                          <p:spTgt spid="3">
                                            <p:txEl>
                                              <p:pRg st="9" end="9"/>
                                            </p:txEl>
                                          </p:spTgt>
                                        </p:tgtEl>
                                        <p:attrNameLst>
                                          <p:attrName>fillcolor</p:attrName>
                                        </p:attrNameLst>
                                      </p:cBhvr>
                                      <p:to>
                                        <a:schemeClr val="accent2"/>
                                      </p:to>
                                    </p:animClr>
                                    <p:set>
                                      <p:cBhvr>
                                        <p:cTn id="8" dur="500" fill="hold"/>
                                        <p:tgtEl>
                                          <p:spTgt spid="3">
                                            <p:txEl>
                                              <p:pRg st="9" end="9"/>
                                            </p:txEl>
                                          </p:spTgt>
                                        </p:tgtEl>
                                        <p:attrNameLst>
                                          <p:attrName>fill.type</p:attrName>
                                        </p:attrNameLst>
                                      </p:cBhvr>
                                      <p:to>
                                        <p:strVal val="solid"/>
                                      </p:to>
                                    </p:set>
                                    <p:set>
                                      <p:cBhvr>
                                        <p:cTn id="9" dur="500" fill="hold"/>
                                        <p:tgtEl>
                                          <p:spTgt spid="3">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10. Les opérateurs relationnels</a:t>
            </a:r>
          </a:p>
        </p:txBody>
      </p:sp>
      <p:sp>
        <p:nvSpPr>
          <p:cNvPr id="3" name="Espace réservé du contenu 2"/>
          <p:cNvSpPr>
            <a:spLocks noGrp="1"/>
          </p:cNvSpPr>
          <p:nvPr>
            <p:ph idx="1"/>
          </p:nvPr>
        </p:nvSpPr>
        <p:spPr/>
        <p:txBody>
          <a:bodyPr anchor="ctr"/>
          <a:lstStyle/>
          <a:p>
            <a:pPr marL="0" indent="0">
              <a:buNone/>
            </a:pPr>
            <a:r>
              <a:rPr lang="fr-BE" dirty="0"/>
              <a:t>Les deux opérateurs unaires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sélection</a:t>
            </a:r>
            <a:r>
              <a:rPr lang="fr-BE" dirty="0">
                <a:ln>
                  <a:solidFill>
                    <a:schemeClr val="accent3">
                      <a:lumMod val="50000"/>
                    </a:schemeClr>
                  </a:solidFill>
                </a:ln>
              </a:rPr>
              <a:t> </a:t>
            </a:r>
            <a:r>
              <a:rPr lang="fr-BE" dirty="0"/>
              <a:t>et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projection</a:t>
            </a:r>
            <a:r>
              <a:rPr lang="fr-BE" dirty="0">
                <a:ln>
                  <a:solidFill>
                    <a:schemeClr val="accent3">
                      <a:lumMod val="50000"/>
                    </a:schemeClr>
                  </a:solidFill>
                </a:ln>
              </a:rPr>
              <a:t> </a:t>
            </a:r>
            <a:r>
              <a:rPr lang="fr-BE" dirty="0"/>
              <a:t>combinés avec les opérations ensemblistes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union</a:t>
            </a:r>
            <a:r>
              <a:rPr lang="fr-BE" dirty="0"/>
              <a:t>,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différence</a:t>
            </a:r>
            <a:r>
              <a:rPr lang="fr-BE" dirty="0">
                <a:ln>
                  <a:solidFill>
                    <a:schemeClr val="accent3">
                      <a:lumMod val="50000"/>
                    </a:schemeClr>
                  </a:solidFill>
                </a:ln>
              </a:rPr>
              <a:t> </a:t>
            </a:r>
            <a:r>
              <a:rPr lang="fr-BE" dirty="0"/>
              <a:t>et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produit cartésien </a:t>
            </a:r>
            <a:r>
              <a:rPr lang="fr-BE" dirty="0"/>
              <a:t>étudiés au paragraphe précédent permettent de définir toutes les expressions correctes de l’algèbre relationnelle.</a:t>
            </a:r>
          </a:p>
        </p:txBody>
      </p:sp>
      <p:sp>
        <p:nvSpPr>
          <p:cNvPr id="5" name="Espace réservé du pied de page 4"/>
          <p:cNvSpPr>
            <a:spLocks noGrp="1"/>
          </p:cNvSpPr>
          <p:nvPr>
            <p:ph type="ftr" sz="quarter" idx="11"/>
          </p:nvPr>
        </p:nvSpPr>
        <p:spPr/>
        <p:txBody>
          <a:bodyPr/>
          <a:lstStyle/>
          <a:p>
            <a:r>
              <a:rPr lang="fr-BE" dirty="0"/>
              <a:t>SGBD – Chapitre 2 : Le modèle relationnel / 10. Les opérateurs relationnels</a:t>
            </a:r>
          </a:p>
        </p:txBody>
      </p:sp>
    </p:spTree>
    <p:extLst>
      <p:ext uri="{BB962C8B-B14F-4D97-AF65-F5344CB8AC3E}">
        <p14:creationId xmlns:p14="http://schemas.microsoft.com/office/powerpoint/2010/main" val="28411792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10. Les opérateurs relationnels</a:t>
            </a:r>
          </a:p>
        </p:txBody>
      </p:sp>
      <p:sp>
        <p:nvSpPr>
          <p:cNvPr id="3" name="Espace réservé du contenu 2"/>
          <p:cNvSpPr>
            <a:spLocks noGrp="1"/>
          </p:cNvSpPr>
          <p:nvPr>
            <p:ph idx="1"/>
          </p:nvPr>
        </p:nvSpPr>
        <p:spPr/>
        <p:txBody>
          <a:bodyPr anchor="ctr">
            <a:normAutofit lnSpcReduction="10000"/>
          </a:bodyPr>
          <a:lstStyle/>
          <a:p>
            <a:pPr marL="0" indent="0" algn="ctr">
              <a:buNone/>
            </a:pP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Projection    X = PROJECTION (R / C</a:t>
            </a:r>
            <a:r>
              <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1</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C</a:t>
            </a:r>
            <a:r>
              <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2</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 C</a:t>
            </a:r>
            <a:r>
              <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p</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a:t>
            </a:r>
            <a:endPar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endParaRPr>
          </a:p>
          <a:p>
            <a:pPr marL="0" indent="0">
              <a:buNone/>
            </a:pPr>
            <a:endParaRPr lang="fr-BE" dirty="0"/>
          </a:p>
          <a:p>
            <a:pPr marL="0" indent="0">
              <a:buNone/>
            </a:pPr>
            <a:r>
              <a:rPr lang="fr-BE" dirty="0"/>
              <a:t>La projection d’une relation R de schéma R (C</a:t>
            </a:r>
            <a:r>
              <a:rPr lang="fr-BE" baseline="-25000" dirty="0"/>
              <a:t>1</a:t>
            </a:r>
            <a:r>
              <a:rPr lang="fr-BE" dirty="0"/>
              <a:t>, C</a:t>
            </a:r>
            <a:r>
              <a:rPr lang="fr-BE" baseline="-25000" dirty="0"/>
              <a:t>2</a:t>
            </a:r>
            <a:r>
              <a:rPr lang="fr-BE" dirty="0"/>
              <a:t>, …, </a:t>
            </a:r>
            <a:r>
              <a:rPr lang="fr-BE" dirty="0" err="1"/>
              <a:t>C</a:t>
            </a:r>
            <a:r>
              <a:rPr lang="fr-BE" baseline="-25000" dirty="0" err="1"/>
              <a:t>n</a:t>
            </a:r>
            <a:r>
              <a:rPr lang="fr-BE" dirty="0"/>
              <a:t>) sur les attributs C</a:t>
            </a:r>
            <a:r>
              <a:rPr lang="fr-BE" baseline="-25000" dirty="0"/>
              <a:t>i1</a:t>
            </a:r>
            <a:r>
              <a:rPr lang="fr-BE" dirty="0"/>
              <a:t>, C</a:t>
            </a:r>
            <a:r>
              <a:rPr lang="fr-BE" baseline="-25000" dirty="0"/>
              <a:t>i2</a:t>
            </a:r>
            <a:r>
              <a:rPr lang="fr-BE" dirty="0"/>
              <a:t>, …, </a:t>
            </a:r>
            <a:r>
              <a:rPr lang="fr-BE" dirty="0" err="1"/>
              <a:t>C</a:t>
            </a:r>
            <a:r>
              <a:rPr lang="fr-BE" baseline="-25000" dirty="0" err="1"/>
              <a:t>ip</a:t>
            </a:r>
            <a:r>
              <a:rPr lang="fr-BE" dirty="0"/>
              <a:t> (avec </a:t>
            </a:r>
            <a:r>
              <a:rPr lang="fr-BE" dirty="0" err="1"/>
              <a:t>i</a:t>
            </a:r>
            <a:r>
              <a:rPr lang="fr-BE" baseline="-25000" dirty="0" err="1"/>
              <a:t>j</a:t>
            </a:r>
            <a:r>
              <a:rPr lang="fr-BE" dirty="0"/>
              <a:t> &lt;&gt; </a:t>
            </a:r>
            <a:r>
              <a:rPr lang="fr-BE" dirty="0" err="1"/>
              <a:t>i</a:t>
            </a:r>
            <a:r>
              <a:rPr lang="fr-BE" baseline="-25000" dirty="0" err="1"/>
              <a:t>k</a:t>
            </a:r>
            <a:r>
              <a:rPr lang="fr-BE" dirty="0"/>
              <a:t> et p &lt; n) est une relation R’ de schéma R’ (C</a:t>
            </a:r>
            <a:r>
              <a:rPr lang="fr-BE" baseline="-25000" dirty="0"/>
              <a:t>i1</a:t>
            </a:r>
            <a:r>
              <a:rPr lang="fr-BE" dirty="0"/>
              <a:t>, C</a:t>
            </a:r>
            <a:r>
              <a:rPr lang="fr-BE" baseline="-25000" dirty="0"/>
              <a:t>i2</a:t>
            </a:r>
            <a:r>
              <a:rPr lang="fr-BE" dirty="0"/>
              <a:t>, … , </a:t>
            </a:r>
            <a:r>
              <a:rPr lang="fr-BE" dirty="0" err="1"/>
              <a:t>C</a:t>
            </a:r>
            <a:r>
              <a:rPr lang="fr-BE" baseline="-25000" dirty="0" err="1"/>
              <a:t>ip</a:t>
            </a:r>
            <a:r>
              <a:rPr lang="fr-BE" dirty="0"/>
              <a:t>) dont les tuples sont obtenus par élimination des valeurs des attributs de R n’appartenant pas à R’ et par suppression des tuples en double.</a:t>
            </a:r>
          </a:p>
          <a:p>
            <a:pPr marL="0" indent="0">
              <a:buNone/>
            </a:pPr>
            <a:endParaRPr lang="fr-BE" dirty="0"/>
          </a:p>
          <a:p>
            <a:pPr marL="0" indent="0">
              <a:buNone/>
            </a:pPr>
            <a:r>
              <a:rPr lang="fr-BE" dirty="0"/>
              <a:t>L’opérateur de projection permet donc d’extraire certains attributs d’une relation.  On parle de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sélection verticale</a:t>
            </a:r>
            <a:r>
              <a:rPr lang="fr-BE" dirty="0"/>
              <a:t>.</a:t>
            </a:r>
          </a:p>
        </p:txBody>
      </p:sp>
      <p:sp>
        <p:nvSpPr>
          <p:cNvPr id="5" name="Espace réservé du pied de page 4"/>
          <p:cNvSpPr>
            <a:spLocks noGrp="1"/>
          </p:cNvSpPr>
          <p:nvPr>
            <p:ph type="ftr" sz="quarter" idx="11"/>
          </p:nvPr>
        </p:nvSpPr>
        <p:spPr/>
        <p:txBody>
          <a:bodyPr/>
          <a:lstStyle/>
          <a:p>
            <a:r>
              <a:rPr lang="fr-BE" dirty="0"/>
              <a:t>SGBD – Chapitre 2 : Le modèle relationnel / 10. Les opérateurs relationnels</a:t>
            </a:r>
          </a:p>
        </p:txBody>
      </p:sp>
    </p:spTree>
    <p:extLst>
      <p:ext uri="{BB962C8B-B14F-4D97-AF65-F5344CB8AC3E}">
        <p14:creationId xmlns:p14="http://schemas.microsoft.com/office/powerpoint/2010/main" val="42117571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10. Les opérateurs relationnels</a:t>
            </a:r>
          </a:p>
        </p:txBody>
      </p:sp>
      <p:sp>
        <p:nvSpPr>
          <p:cNvPr id="5" name="Espace réservé du pied de page 4"/>
          <p:cNvSpPr>
            <a:spLocks noGrp="1"/>
          </p:cNvSpPr>
          <p:nvPr>
            <p:ph type="ftr" sz="quarter" idx="11"/>
          </p:nvPr>
        </p:nvSpPr>
        <p:spPr/>
        <p:txBody>
          <a:bodyPr/>
          <a:lstStyle/>
          <a:p>
            <a:r>
              <a:rPr lang="fr-BE" dirty="0"/>
              <a:t>SGBD – Chapitre 2 : Le modèle relationnel / 10. Les opérateurs relationnels</a:t>
            </a:r>
          </a:p>
        </p:txBody>
      </p:sp>
      <p:sp>
        <p:nvSpPr>
          <p:cNvPr id="8" name="Text Box 20"/>
          <p:cNvSpPr txBox="1">
            <a:spLocks noChangeArrowheads="1"/>
          </p:cNvSpPr>
          <p:nvPr/>
        </p:nvSpPr>
        <p:spPr bwMode="auto">
          <a:xfrm>
            <a:off x="4490607" y="2180116"/>
            <a:ext cx="376818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b="1">
                <a:solidFill>
                  <a:schemeClr val="tx1"/>
                </a:solidFill>
                <a:latin typeface="Times New Roman" pitchFamily="18" charset="0"/>
              </a:defRPr>
            </a:lvl1pPr>
            <a:lvl2pPr marL="742950" indent="-285750">
              <a:spcBef>
                <a:spcPct val="20000"/>
              </a:spcBef>
              <a:buChar char="–"/>
              <a:defRPr sz="2000" b="1">
                <a:solidFill>
                  <a:schemeClr val="tx1"/>
                </a:solidFill>
                <a:latin typeface="Times New Roman" pitchFamily="18" charset="0"/>
              </a:defRPr>
            </a:lvl2pPr>
            <a:lvl3pPr marL="1143000" indent="-228600">
              <a:spcBef>
                <a:spcPct val="20000"/>
              </a:spcBef>
              <a:buChar char="•"/>
              <a:defRPr sz="2400" b="1">
                <a:solidFill>
                  <a:schemeClr val="tx1"/>
                </a:solidFill>
                <a:latin typeface="Times New Roman" pitchFamily="18" charset="0"/>
              </a:defRPr>
            </a:lvl3pPr>
            <a:lvl4pPr marL="1600200" indent="-228600">
              <a:spcBef>
                <a:spcPct val="20000"/>
              </a:spcBef>
              <a:buChar char="–"/>
              <a:defRPr sz="2000" b="1">
                <a:solidFill>
                  <a:schemeClr val="tx1"/>
                </a:solidFill>
                <a:latin typeface="Times New Roman" pitchFamily="18" charset="0"/>
              </a:defRPr>
            </a:lvl4pPr>
            <a:lvl5pPr marL="2057400" indent="-228600">
              <a:spcBef>
                <a:spcPct val="20000"/>
              </a:spcBef>
              <a:buChar char="»"/>
              <a:defRPr sz="2000" b="1">
                <a:solidFill>
                  <a:schemeClr val="tx1"/>
                </a:solidFill>
                <a:latin typeface="Times New Roman" pitchFamily="18" charset="0"/>
              </a:defRPr>
            </a:lvl5pPr>
            <a:lvl6pPr marL="2514600" indent="-228600" eaLnBrk="0" fontAlgn="base" hangingPunct="0">
              <a:spcBef>
                <a:spcPct val="20000"/>
              </a:spcBef>
              <a:spcAft>
                <a:spcPct val="0"/>
              </a:spcAft>
              <a:buChar char="»"/>
              <a:defRPr sz="2000" b="1">
                <a:solidFill>
                  <a:schemeClr val="tx1"/>
                </a:solidFill>
                <a:latin typeface="Times New Roman" pitchFamily="18" charset="0"/>
              </a:defRPr>
            </a:lvl6pPr>
            <a:lvl7pPr marL="2971800" indent="-228600" eaLnBrk="0" fontAlgn="base" hangingPunct="0">
              <a:spcBef>
                <a:spcPct val="20000"/>
              </a:spcBef>
              <a:spcAft>
                <a:spcPct val="0"/>
              </a:spcAft>
              <a:buChar char="»"/>
              <a:defRPr sz="2000" b="1">
                <a:solidFill>
                  <a:schemeClr val="tx1"/>
                </a:solidFill>
                <a:latin typeface="Times New Roman" pitchFamily="18" charset="0"/>
              </a:defRPr>
            </a:lvl7pPr>
            <a:lvl8pPr marL="3429000" indent="-228600" eaLnBrk="0" fontAlgn="base" hangingPunct="0">
              <a:spcBef>
                <a:spcPct val="20000"/>
              </a:spcBef>
              <a:spcAft>
                <a:spcPct val="0"/>
              </a:spcAft>
              <a:buChar char="»"/>
              <a:defRPr sz="2000" b="1">
                <a:solidFill>
                  <a:schemeClr val="tx1"/>
                </a:solidFill>
                <a:latin typeface="Times New Roman" pitchFamily="18" charset="0"/>
              </a:defRPr>
            </a:lvl8pPr>
            <a:lvl9pPr marL="3886200" indent="-228600" eaLnBrk="0" fontAlgn="base" hangingPunct="0">
              <a:spcBef>
                <a:spcPct val="20000"/>
              </a:spcBef>
              <a:spcAft>
                <a:spcPct val="0"/>
              </a:spcAft>
              <a:buChar char="»"/>
              <a:defRPr sz="2000" b="1">
                <a:solidFill>
                  <a:schemeClr val="tx1"/>
                </a:solidFill>
                <a:latin typeface="Times New Roman" pitchFamily="18" charset="0"/>
              </a:defRPr>
            </a:lvl9pPr>
          </a:lstStyle>
          <a:p>
            <a:pPr eaLnBrk="1" hangingPunct="1">
              <a:spcBef>
                <a:spcPct val="50000"/>
              </a:spcBef>
              <a:buFontTx/>
              <a:buNone/>
            </a:pPr>
            <a:r>
              <a:rPr lang="fr-BE" altLang="fr-FR" sz="2000" b="0" dirty="0">
                <a:solidFill>
                  <a:srgbClr val="FF0000"/>
                </a:solidFill>
                <a:latin typeface="+mn-lt"/>
              </a:rPr>
              <a:t>PROJECTION</a:t>
            </a:r>
            <a:r>
              <a:rPr lang="fr-BE" altLang="fr-FR" sz="2000" b="0" dirty="0">
                <a:latin typeface="+mn-lt"/>
              </a:rPr>
              <a:t> (R/C1,C3,C4)</a:t>
            </a:r>
          </a:p>
          <a:p>
            <a:pPr eaLnBrk="1" hangingPunct="1">
              <a:spcBef>
                <a:spcPct val="50000"/>
              </a:spcBef>
              <a:buFontTx/>
              <a:buNone/>
            </a:pPr>
            <a:r>
              <a:rPr lang="fr-BE" altLang="fr-FR" sz="2000" b="0" dirty="0">
                <a:latin typeface="+mn-lt"/>
              </a:rPr>
              <a:t>EXTRACTION DE COLONNES</a:t>
            </a:r>
          </a:p>
        </p:txBody>
      </p:sp>
      <p:graphicFrame>
        <p:nvGraphicFramePr>
          <p:cNvPr id="3" name="Tableau 2"/>
          <p:cNvGraphicFramePr>
            <a:graphicFrameLocks noGrp="1"/>
          </p:cNvGraphicFramePr>
          <p:nvPr>
            <p:extLst>
              <p:ext uri="{D42A27DB-BD31-4B8C-83A1-F6EECF244321}">
                <p14:modId xmlns:p14="http://schemas.microsoft.com/office/powerpoint/2010/main" val="976344795"/>
              </p:ext>
            </p:extLst>
          </p:nvPr>
        </p:nvGraphicFramePr>
        <p:xfrm>
          <a:off x="1040197" y="2180116"/>
          <a:ext cx="2490870" cy="1854200"/>
        </p:xfrm>
        <a:graphic>
          <a:graphicData uri="http://schemas.openxmlformats.org/drawingml/2006/table">
            <a:tbl>
              <a:tblPr firstRow="1" bandRow="1">
                <a:tableStyleId>{5C22544A-7EE6-4342-B048-85BDC9FD1C3A}</a:tableStyleId>
              </a:tblPr>
              <a:tblGrid>
                <a:gridCol w="498174">
                  <a:extLst>
                    <a:ext uri="{9D8B030D-6E8A-4147-A177-3AD203B41FA5}">
                      <a16:colId xmlns:a16="http://schemas.microsoft.com/office/drawing/2014/main" val="20000"/>
                    </a:ext>
                  </a:extLst>
                </a:gridCol>
                <a:gridCol w="498174">
                  <a:extLst>
                    <a:ext uri="{9D8B030D-6E8A-4147-A177-3AD203B41FA5}">
                      <a16:colId xmlns:a16="http://schemas.microsoft.com/office/drawing/2014/main" val="20001"/>
                    </a:ext>
                  </a:extLst>
                </a:gridCol>
                <a:gridCol w="498174">
                  <a:extLst>
                    <a:ext uri="{9D8B030D-6E8A-4147-A177-3AD203B41FA5}">
                      <a16:colId xmlns:a16="http://schemas.microsoft.com/office/drawing/2014/main" val="20002"/>
                    </a:ext>
                  </a:extLst>
                </a:gridCol>
                <a:gridCol w="498174">
                  <a:extLst>
                    <a:ext uri="{9D8B030D-6E8A-4147-A177-3AD203B41FA5}">
                      <a16:colId xmlns:a16="http://schemas.microsoft.com/office/drawing/2014/main" val="20003"/>
                    </a:ext>
                  </a:extLst>
                </a:gridCol>
                <a:gridCol w="498174">
                  <a:extLst>
                    <a:ext uri="{9D8B030D-6E8A-4147-A177-3AD203B41FA5}">
                      <a16:colId xmlns:a16="http://schemas.microsoft.com/office/drawing/2014/main" val="20004"/>
                    </a:ext>
                  </a:extLst>
                </a:gridCol>
              </a:tblGrid>
              <a:tr h="370840">
                <a:tc>
                  <a:txBody>
                    <a:bodyPr/>
                    <a:lstStyle/>
                    <a:p>
                      <a:r>
                        <a:rPr lang="fr-BE" dirty="0"/>
                        <a:t>C1</a:t>
                      </a:r>
                    </a:p>
                  </a:txBody>
                  <a:tcPr/>
                </a:tc>
                <a:tc>
                  <a:txBody>
                    <a:bodyPr/>
                    <a:lstStyle/>
                    <a:p>
                      <a:r>
                        <a:rPr lang="fr-BE" dirty="0"/>
                        <a:t>C2</a:t>
                      </a:r>
                    </a:p>
                  </a:txBody>
                  <a:tcPr/>
                </a:tc>
                <a:tc>
                  <a:txBody>
                    <a:bodyPr/>
                    <a:lstStyle/>
                    <a:p>
                      <a:r>
                        <a:rPr lang="fr-BE" dirty="0"/>
                        <a:t>C3</a:t>
                      </a:r>
                    </a:p>
                  </a:txBody>
                  <a:tcPr/>
                </a:tc>
                <a:tc>
                  <a:txBody>
                    <a:bodyPr/>
                    <a:lstStyle/>
                    <a:p>
                      <a:r>
                        <a:rPr lang="fr-BE" dirty="0"/>
                        <a:t>C4</a:t>
                      </a:r>
                    </a:p>
                  </a:txBody>
                  <a:tcPr/>
                </a:tc>
                <a:tc>
                  <a:txBody>
                    <a:bodyPr/>
                    <a:lstStyle/>
                    <a:p>
                      <a:r>
                        <a:rPr lang="fr-BE" dirty="0"/>
                        <a:t>C5</a:t>
                      </a:r>
                    </a:p>
                  </a:txBody>
                  <a:tcPr/>
                </a:tc>
                <a:extLst>
                  <a:ext uri="{0D108BD9-81ED-4DB2-BD59-A6C34878D82A}">
                    <a16:rowId xmlns:a16="http://schemas.microsoft.com/office/drawing/2014/main" val="10000"/>
                  </a:ext>
                </a:extLst>
              </a:tr>
              <a:tr h="370840">
                <a:tc>
                  <a:txBody>
                    <a:bodyPr/>
                    <a:lstStyle/>
                    <a:p>
                      <a:r>
                        <a:rPr lang="fr-BE" dirty="0"/>
                        <a:t>1</a:t>
                      </a:r>
                    </a:p>
                  </a:txBody>
                  <a:tcPr/>
                </a:tc>
                <a:tc>
                  <a:txBody>
                    <a:bodyPr/>
                    <a:lstStyle/>
                    <a:p>
                      <a:r>
                        <a:rPr lang="fr-BE" dirty="0"/>
                        <a:t>X</a:t>
                      </a:r>
                    </a:p>
                  </a:txBody>
                  <a:tcPr/>
                </a:tc>
                <a:tc>
                  <a:txBody>
                    <a:bodyPr/>
                    <a:lstStyle/>
                    <a:p>
                      <a:r>
                        <a:rPr lang="fr-BE" dirty="0"/>
                        <a:t>1</a:t>
                      </a:r>
                    </a:p>
                  </a:txBody>
                  <a:tcPr/>
                </a:tc>
                <a:tc>
                  <a:txBody>
                    <a:bodyPr/>
                    <a:lstStyle/>
                    <a:p>
                      <a:r>
                        <a:rPr lang="fr-BE" dirty="0"/>
                        <a:t>A</a:t>
                      </a:r>
                    </a:p>
                  </a:txBody>
                  <a:tcPr/>
                </a:tc>
                <a:tc>
                  <a:txBody>
                    <a:bodyPr/>
                    <a:lstStyle/>
                    <a:p>
                      <a:r>
                        <a:rPr lang="fr-BE" dirty="0"/>
                        <a:t>B</a:t>
                      </a:r>
                    </a:p>
                  </a:txBody>
                  <a:tcPr/>
                </a:tc>
                <a:extLst>
                  <a:ext uri="{0D108BD9-81ED-4DB2-BD59-A6C34878D82A}">
                    <a16:rowId xmlns:a16="http://schemas.microsoft.com/office/drawing/2014/main" val="10001"/>
                  </a:ext>
                </a:extLst>
              </a:tr>
              <a:tr h="370840">
                <a:tc>
                  <a:txBody>
                    <a:bodyPr/>
                    <a:lstStyle/>
                    <a:p>
                      <a:r>
                        <a:rPr lang="fr-BE" dirty="0"/>
                        <a:t>1</a:t>
                      </a:r>
                    </a:p>
                  </a:txBody>
                  <a:tcPr/>
                </a:tc>
                <a:tc>
                  <a:txBody>
                    <a:bodyPr/>
                    <a:lstStyle/>
                    <a:p>
                      <a:r>
                        <a:rPr lang="fr-BE" dirty="0"/>
                        <a:t>Y</a:t>
                      </a:r>
                    </a:p>
                  </a:txBody>
                  <a:tcPr/>
                </a:tc>
                <a:tc>
                  <a:txBody>
                    <a:bodyPr/>
                    <a:lstStyle/>
                    <a:p>
                      <a:r>
                        <a:rPr lang="fr-BE" dirty="0"/>
                        <a:t>1</a:t>
                      </a:r>
                    </a:p>
                  </a:txBody>
                  <a:tcPr/>
                </a:tc>
                <a:tc>
                  <a:txBody>
                    <a:bodyPr/>
                    <a:lstStyle/>
                    <a:p>
                      <a:r>
                        <a:rPr lang="fr-BE" dirty="0"/>
                        <a:t>A</a:t>
                      </a:r>
                    </a:p>
                  </a:txBody>
                  <a:tcPr/>
                </a:tc>
                <a:tc>
                  <a:txBody>
                    <a:bodyPr/>
                    <a:lstStyle/>
                    <a:p>
                      <a:r>
                        <a:rPr lang="fr-BE" dirty="0"/>
                        <a:t>D</a:t>
                      </a:r>
                    </a:p>
                  </a:txBody>
                  <a:tcPr/>
                </a:tc>
                <a:extLst>
                  <a:ext uri="{0D108BD9-81ED-4DB2-BD59-A6C34878D82A}">
                    <a16:rowId xmlns:a16="http://schemas.microsoft.com/office/drawing/2014/main" val="10002"/>
                  </a:ext>
                </a:extLst>
              </a:tr>
              <a:tr h="370840">
                <a:tc>
                  <a:txBody>
                    <a:bodyPr/>
                    <a:lstStyle/>
                    <a:p>
                      <a:r>
                        <a:rPr lang="fr-BE" dirty="0"/>
                        <a:t>2</a:t>
                      </a:r>
                    </a:p>
                  </a:txBody>
                  <a:tcPr/>
                </a:tc>
                <a:tc>
                  <a:txBody>
                    <a:bodyPr/>
                    <a:lstStyle/>
                    <a:p>
                      <a:r>
                        <a:rPr lang="fr-BE" dirty="0"/>
                        <a:t>Z</a:t>
                      </a:r>
                    </a:p>
                  </a:txBody>
                  <a:tcPr/>
                </a:tc>
                <a:tc>
                  <a:txBody>
                    <a:bodyPr/>
                    <a:lstStyle/>
                    <a:p>
                      <a:r>
                        <a:rPr lang="fr-BE" dirty="0"/>
                        <a:t>4</a:t>
                      </a:r>
                    </a:p>
                  </a:txBody>
                  <a:tcPr/>
                </a:tc>
                <a:tc>
                  <a:txBody>
                    <a:bodyPr/>
                    <a:lstStyle/>
                    <a:p>
                      <a:r>
                        <a:rPr lang="fr-BE" dirty="0"/>
                        <a:t>B</a:t>
                      </a:r>
                    </a:p>
                  </a:txBody>
                  <a:tcPr/>
                </a:tc>
                <a:tc>
                  <a:txBody>
                    <a:bodyPr/>
                    <a:lstStyle/>
                    <a:p>
                      <a:r>
                        <a:rPr lang="fr-BE" dirty="0"/>
                        <a:t>E</a:t>
                      </a:r>
                    </a:p>
                  </a:txBody>
                  <a:tcPr/>
                </a:tc>
                <a:extLst>
                  <a:ext uri="{0D108BD9-81ED-4DB2-BD59-A6C34878D82A}">
                    <a16:rowId xmlns:a16="http://schemas.microsoft.com/office/drawing/2014/main" val="10003"/>
                  </a:ext>
                </a:extLst>
              </a:tr>
              <a:tr h="370840">
                <a:tc>
                  <a:txBody>
                    <a:bodyPr/>
                    <a:lstStyle/>
                    <a:p>
                      <a:r>
                        <a:rPr lang="fr-BE" dirty="0"/>
                        <a:t>3</a:t>
                      </a:r>
                    </a:p>
                  </a:txBody>
                  <a:tcPr/>
                </a:tc>
                <a:tc>
                  <a:txBody>
                    <a:bodyPr/>
                    <a:lstStyle/>
                    <a:p>
                      <a:r>
                        <a:rPr lang="fr-BE" dirty="0"/>
                        <a:t>Z</a:t>
                      </a:r>
                    </a:p>
                  </a:txBody>
                  <a:tcPr/>
                </a:tc>
                <a:tc>
                  <a:txBody>
                    <a:bodyPr/>
                    <a:lstStyle/>
                    <a:p>
                      <a:r>
                        <a:rPr lang="fr-BE" dirty="0"/>
                        <a:t>5</a:t>
                      </a:r>
                    </a:p>
                  </a:txBody>
                  <a:tcPr/>
                </a:tc>
                <a:tc>
                  <a:txBody>
                    <a:bodyPr/>
                    <a:lstStyle/>
                    <a:p>
                      <a:r>
                        <a:rPr lang="fr-BE" dirty="0"/>
                        <a:t>C</a:t>
                      </a:r>
                    </a:p>
                  </a:txBody>
                  <a:tcPr/>
                </a:tc>
                <a:tc>
                  <a:txBody>
                    <a:bodyPr/>
                    <a:lstStyle/>
                    <a:p>
                      <a:r>
                        <a:rPr lang="fr-BE" dirty="0"/>
                        <a:t>A</a:t>
                      </a:r>
                    </a:p>
                  </a:txBody>
                  <a:tcPr/>
                </a:tc>
                <a:extLst>
                  <a:ext uri="{0D108BD9-81ED-4DB2-BD59-A6C34878D82A}">
                    <a16:rowId xmlns:a16="http://schemas.microsoft.com/office/drawing/2014/main" val="10004"/>
                  </a:ext>
                </a:extLst>
              </a:tr>
            </a:tbl>
          </a:graphicData>
        </a:graphic>
      </p:graphicFrame>
      <p:graphicFrame>
        <p:nvGraphicFramePr>
          <p:cNvPr id="61" name="Tableau 60"/>
          <p:cNvGraphicFramePr>
            <a:graphicFrameLocks noGrp="1"/>
          </p:cNvGraphicFramePr>
          <p:nvPr>
            <p:extLst>
              <p:ext uri="{D42A27DB-BD31-4B8C-83A1-F6EECF244321}">
                <p14:modId xmlns:p14="http://schemas.microsoft.com/office/powerpoint/2010/main" val="3950356393"/>
              </p:ext>
            </p:extLst>
          </p:nvPr>
        </p:nvGraphicFramePr>
        <p:xfrm>
          <a:off x="1498075" y="4395343"/>
          <a:ext cx="1494522" cy="1849120"/>
        </p:xfrm>
        <a:graphic>
          <a:graphicData uri="http://schemas.openxmlformats.org/drawingml/2006/table">
            <a:tbl>
              <a:tblPr firstRow="1" bandRow="1">
                <a:tableStyleId>{5C22544A-7EE6-4342-B048-85BDC9FD1C3A}</a:tableStyleId>
              </a:tblPr>
              <a:tblGrid>
                <a:gridCol w="498174">
                  <a:extLst>
                    <a:ext uri="{9D8B030D-6E8A-4147-A177-3AD203B41FA5}">
                      <a16:colId xmlns:a16="http://schemas.microsoft.com/office/drawing/2014/main" val="20000"/>
                    </a:ext>
                  </a:extLst>
                </a:gridCol>
                <a:gridCol w="498174">
                  <a:extLst>
                    <a:ext uri="{9D8B030D-6E8A-4147-A177-3AD203B41FA5}">
                      <a16:colId xmlns:a16="http://schemas.microsoft.com/office/drawing/2014/main" val="20001"/>
                    </a:ext>
                  </a:extLst>
                </a:gridCol>
                <a:gridCol w="498174">
                  <a:extLst>
                    <a:ext uri="{9D8B030D-6E8A-4147-A177-3AD203B41FA5}">
                      <a16:colId xmlns:a16="http://schemas.microsoft.com/office/drawing/2014/main" val="20002"/>
                    </a:ext>
                  </a:extLst>
                </a:gridCol>
              </a:tblGrid>
              <a:tr h="0">
                <a:tc>
                  <a:txBody>
                    <a:bodyPr/>
                    <a:lstStyle/>
                    <a:p>
                      <a:r>
                        <a:rPr lang="fr-BE" dirty="0"/>
                        <a:t>C1</a:t>
                      </a:r>
                    </a:p>
                  </a:txBody>
                  <a:tcPr/>
                </a:tc>
                <a:tc>
                  <a:txBody>
                    <a:bodyPr/>
                    <a:lstStyle/>
                    <a:p>
                      <a:r>
                        <a:rPr lang="fr-BE" dirty="0"/>
                        <a:t>C3</a:t>
                      </a:r>
                    </a:p>
                  </a:txBody>
                  <a:tcPr/>
                </a:tc>
                <a:tc>
                  <a:txBody>
                    <a:bodyPr/>
                    <a:lstStyle/>
                    <a:p>
                      <a:r>
                        <a:rPr lang="fr-BE" dirty="0"/>
                        <a:t>C4</a:t>
                      </a:r>
                    </a:p>
                  </a:txBody>
                  <a:tcPr/>
                </a:tc>
                <a:extLst>
                  <a:ext uri="{0D108BD9-81ED-4DB2-BD59-A6C34878D82A}">
                    <a16:rowId xmlns:a16="http://schemas.microsoft.com/office/drawing/2014/main" val="10000"/>
                  </a:ext>
                </a:extLst>
              </a:tr>
              <a:tr h="370840">
                <a:tc>
                  <a:txBody>
                    <a:bodyPr/>
                    <a:lstStyle/>
                    <a:p>
                      <a:r>
                        <a:rPr lang="fr-BE" dirty="0"/>
                        <a:t>1</a:t>
                      </a:r>
                    </a:p>
                  </a:txBody>
                  <a:tcPr/>
                </a:tc>
                <a:tc>
                  <a:txBody>
                    <a:bodyPr/>
                    <a:lstStyle/>
                    <a:p>
                      <a:r>
                        <a:rPr lang="fr-BE" dirty="0"/>
                        <a:t>1</a:t>
                      </a:r>
                    </a:p>
                  </a:txBody>
                  <a:tcPr/>
                </a:tc>
                <a:tc>
                  <a:txBody>
                    <a:bodyPr/>
                    <a:lstStyle/>
                    <a:p>
                      <a:r>
                        <a:rPr lang="fr-BE" dirty="0"/>
                        <a:t>A</a:t>
                      </a:r>
                    </a:p>
                  </a:txBody>
                  <a:tcPr/>
                </a:tc>
                <a:extLst>
                  <a:ext uri="{0D108BD9-81ED-4DB2-BD59-A6C34878D82A}">
                    <a16:rowId xmlns:a16="http://schemas.microsoft.com/office/drawing/2014/main" val="10001"/>
                  </a:ext>
                </a:extLst>
              </a:tr>
              <a:tr h="370840">
                <a:tc>
                  <a:txBody>
                    <a:bodyPr/>
                    <a:lstStyle/>
                    <a:p>
                      <a:r>
                        <a:rPr lang="fr-BE" dirty="0"/>
                        <a:t>1</a:t>
                      </a:r>
                    </a:p>
                  </a:txBody>
                  <a:tcPr/>
                </a:tc>
                <a:tc>
                  <a:txBody>
                    <a:bodyPr/>
                    <a:lstStyle/>
                    <a:p>
                      <a:r>
                        <a:rPr lang="fr-BE" dirty="0"/>
                        <a:t>1</a:t>
                      </a:r>
                    </a:p>
                  </a:txBody>
                  <a:tcPr/>
                </a:tc>
                <a:tc>
                  <a:txBody>
                    <a:bodyPr/>
                    <a:lstStyle/>
                    <a:p>
                      <a:r>
                        <a:rPr lang="fr-BE" dirty="0"/>
                        <a:t>A</a:t>
                      </a:r>
                    </a:p>
                  </a:txBody>
                  <a:tcPr/>
                </a:tc>
                <a:extLst>
                  <a:ext uri="{0D108BD9-81ED-4DB2-BD59-A6C34878D82A}">
                    <a16:rowId xmlns:a16="http://schemas.microsoft.com/office/drawing/2014/main" val="10002"/>
                  </a:ext>
                </a:extLst>
              </a:tr>
              <a:tr h="370840">
                <a:tc>
                  <a:txBody>
                    <a:bodyPr/>
                    <a:lstStyle/>
                    <a:p>
                      <a:r>
                        <a:rPr lang="fr-BE" dirty="0"/>
                        <a:t>2</a:t>
                      </a:r>
                    </a:p>
                  </a:txBody>
                  <a:tcPr/>
                </a:tc>
                <a:tc>
                  <a:txBody>
                    <a:bodyPr/>
                    <a:lstStyle/>
                    <a:p>
                      <a:r>
                        <a:rPr lang="fr-BE" dirty="0"/>
                        <a:t>4</a:t>
                      </a:r>
                    </a:p>
                  </a:txBody>
                  <a:tcPr/>
                </a:tc>
                <a:tc>
                  <a:txBody>
                    <a:bodyPr/>
                    <a:lstStyle/>
                    <a:p>
                      <a:r>
                        <a:rPr lang="fr-BE" dirty="0"/>
                        <a:t>B</a:t>
                      </a:r>
                    </a:p>
                  </a:txBody>
                  <a:tcPr/>
                </a:tc>
                <a:extLst>
                  <a:ext uri="{0D108BD9-81ED-4DB2-BD59-A6C34878D82A}">
                    <a16:rowId xmlns:a16="http://schemas.microsoft.com/office/drawing/2014/main" val="10003"/>
                  </a:ext>
                </a:extLst>
              </a:tr>
              <a:tr h="370840">
                <a:tc>
                  <a:txBody>
                    <a:bodyPr/>
                    <a:lstStyle/>
                    <a:p>
                      <a:r>
                        <a:rPr lang="fr-BE" dirty="0"/>
                        <a:t>3</a:t>
                      </a:r>
                    </a:p>
                  </a:txBody>
                  <a:tcPr/>
                </a:tc>
                <a:tc>
                  <a:txBody>
                    <a:bodyPr/>
                    <a:lstStyle/>
                    <a:p>
                      <a:r>
                        <a:rPr lang="fr-BE" dirty="0"/>
                        <a:t>5</a:t>
                      </a:r>
                    </a:p>
                  </a:txBody>
                  <a:tcPr/>
                </a:tc>
                <a:tc>
                  <a:txBody>
                    <a:bodyPr/>
                    <a:lstStyle/>
                    <a:p>
                      <a:r>
                        <a:rPr lang="fr-BE" dirty="0"/>
                        <a:t>C</a:t>
                      </a:r>
                    </a:p>
                  </a:txBody>
                  <a:tcPr/>
                </a:tc>
                <a:extLst>
                  <a:ext uri="{0D108BD9-81ED-4DB2-BD59-A6C34878D82A}">
                    <a16:rowId xmlns:a16="http://schemas.microsoft.com/office/drawing/2014/main" val="10004"/>
                  </a:ext>
                </a:extLst>
              </a:tr>
            </a:tbl>
          </a:graphicData>
        </a:graphic>
      </p:graphicFrame>
      <p:graphicFrame>
        <p:nvGraphicFramePr>
          <p:cNvPr id="62" name="Tableau 61"/>
          <p:cNvGraphicFramePr>
            <a:graphicFrameLocks noGrp="1"/>
          </p:cNvGraphicFramePr>
          <p:nvPr>
            <p:extLst>
              <p:ext uri="{D42A27DB-BD31-4B8C-83A1-F6EECF244321}">
                <p14:modId xmlns:p14="http://schemas.microsoft.com/office/powerpoint/2010/main" val="2950761008"/>
              </p:ext>
            </p:extLst>
          </p:nvPr>
        </p:nvGraphicFramePr>
        <p:xfrm>
          <a:off x="3936475" y="4430785"/>
          <a:ext cx="1494522" cy="1849120"/>
        </p:xfrm>
        <a:graphic>
          <a:graphicData uri="http://schemas.openxmlformats.org/drawingml/2006/table">
            <a:tbl>
              <a:tblPr firstRow="1" bandRow="1">
                <a:tableStyleId>{5C22544A-7EE6-4342-B048-85BDC9FD1C3A}</a:tableStyleId>
              </a:tblPr>
              <a:tblGrid>
                <a:gridCol w="498174">
                  <a:extLst>
                    <a:ext uri="{9D8B030D-6E8A-4147-A177-3AD203B41FA5}">
                      <a16:colId xmlns:a16="http://schemas.microsoft.com/office/drawing/2014/main" val="20000"/>
                    </a:ext>
                  </a:extLst>
                </a:gridCol>
                <a:gridCol w="498174">
                  <a:extLst>
                    <a:ext uri="{9D8B030D-6E8A-4147-A177-3AD203B41FA5}">
                      <a16:colId xmlns:a16="http://schemas.microsoft.com/office/drawing/2014/main" val="20001"/>
                    </a:ext>
                  </a:extLst>
                </a:gridCol>
                <a:gridCol w="498174">
                  <a:extLst>
                    <a:ext uri="{9D8B030D-6E8A-4147-A177-3AD203B41FA5}">
                      <a16:colId xmlns:a16="http://schemas.microsoft.com/office/drawing/2014/main" val="20002"/>
                    </a:ext>
                  </a:extLst>
                </a:gridCol>
              </a:tblGrid>
              <a:tr h="0">
                <a:tc>
                  <a:txBody>
                    <a:bodyPr/>
                    <a:lstStyle/>
                    <a:p>
                      <a:r>
                        <a:rPr lang="fr-BE" dirty="0"/>
                        <a:t>C1</a:t>
                      </a:r>
                    </a:p>
                  </a:txBody>
                  <a:tcPr/>
                </a:tc>
                <a:tc>
                  <a:txBody>
                    <a:bodyPr/>
                    <a:lstStyle/>
                    <a:p>
                      <a:r>
                        <a:rPr lang="fr-BE" dirty="0"/>
                        <a:t>C3</a:t>
                      </a:r>
                    </a:p>
                  </a:txBody>
                  <a:tcPr/>
                </a:tc>
                <a:tc>
                  <a:txBody>
                    <a:bodyPr/>
                    <a:lstStyle/>
                    <a:p>
                      <a:r>
                        <a:rPr lang="fr-BE" dirty="0"/>
                        <a:t>C4</a:t>
                      </a:r>
                    </a:p>
                  </a:txBody>
                  <a:tcPr/>
                </a:tc>
                <a:extLst>
                  <a:ext uri="{0D108BD9-81ED-4DB2-BD59-A6C34878D82A}">
                    <a16:rowId xmlns:a16="http://schemas.microsoft.com/office/drawing/2014/main" val="10000"/>
                  </a:ext>
                </a:extLst>
              </a:tr>
              <a:tr h="370840">
                <a:tc>
                  <a:txBody>
                    <a:bodyPr/>
                    <a:lstStyle/>
                    <a:p>
                      <a:r>
                        <a:rPr lang="fr-BE" dirty="0"/>
                        <a:t>1</a:t>
                      </a:r>
                    </a:p>
                  </a:txBody>
                  <a:tcPr/>
                </a:tc>
                <a:tc>
                  <a:txBody>
                    <a:bodyPr/>
                    <a:lstStyle/>
                    <a:p>
                      <a:r>
                        <a:rPr lang="fr-BE" dirty="0"/>
                        <a:t>1</a:t>
                      </a:r>
                    </a:p>
                  </a:txBody>
                  <a:tcPr/>
                </a:tc>
                <a:tc>
                  <a:txBody>
                    <a:bodyPr/>
                    <a:lstStyle/>
                    <a:p>
                      <a:r>
                        <a:rPr lang="fr-BE" dirty="0"/>
                        <a:t>A</a:t>
                      </a:r>
                    </a:p>
                  </a:txBody>
                  <a:tcPr/>
                </a:tc>
                <a:extLst>
                  <a:ext uri="{0D108BD9-81ED-4DB2-BD59-A6C34878D82A}">
                    <a16:rowId xmlns:a16="http://schemas.microsoft.com/office/drawing/2014/main" val="10001"/>
                  </a:ext>
                </a:extLst>
              </a:tr>
              <a:tr h="370840">
                <a:tc>
                  <a:txBody>
                    <a:bodyPr/>
                    <a:lstStyle/>
                    <a:p>
                      <a:r>
                        <a:rPr lang="fr-BE" dirty="0"/>
                        <a:t>1</a:t>
                      </a:r>
                    </a:p>
                  </a:txBody>
                  <a:tcPr/>
                </a:tc>
                <a:tc>
                  <a:txBody>
                    <a:bodyPr/>
                    <a:lstStyle/>
                    <a:p>
                      <a:r>
                        <a:rPr lang="fr-BE" dirty="0"/>
                        <a:t>1</a:t>
                      </a:r>
                    </a:p>
                  </a:txBody>
                  <a:tcPr/>
                </a:tc>
                <a:tc>
                  <a:txBody>
                    <a:bodyPr/>
                    <a:lstStyle/>
                    <a:p>
                      <a:r>
                        <a:rPr lang="fr-BE" dirty="0"/>
                        <a:t>A</a:t>
                      </a:r>
                    </a:p>
                  </a:txBody>
                  <a:tcPr/>
                </a:tc>
                <a:extLst>
                  <a:ext uri="{0D108BD9-81ED-4DB2-BD59-A6C34878D82A}">
                    <a16:rowId xmlns:a16="http://schemas.microsoft.com/office/drawing/2014/main" val="10002"/>
                  </a:ext>
                </a:extLst>
              </a:tr>
              <a:tr h="370840">
                <a:tc>
                  <a:txBody>
                    <a:bodyPr/>
                    <a:lstStyle/>
                    <a:p>
                      <a:r>
                        <a:rPr lang="fr-BE" dirty="0"/>
                        <a:t>2</a:t>
                      </a:r>
                    </a:p>
                  </a:txBody>
                  <a:tcPr/>
                </a:tc>
                <a:tc>
                  <a:txBody>
                    <a:bodyPr/>
                    <a:lstStyle/>
                    <a:p>
                      <a:r>
                        <a:rPr lang="fr-BE" dirty="0"/>
                        <a:t>4</a:t>
                      </a:r>
                    </a:p>
                  </a:txBody>
                  <a:tcPr/>
                </a:tc>
                <a:tc>
                  <a:txBody>
                    <a:bodyPr/>
                    <a:lstStyle/>
                    <a:p>
                      <a:r>
                        <a:rPr lang="fr-BE" dirty="0"/>
                        <a:t>B</a:t>
                      </a:r>
                    </a:p>
                  </a:txBody>
                  <a:tcPr/>
                </a:tc>
                <a:extLst>
                  <a:ext uri="{0D108BD9-81ED-4DB2-BD59-A6C34878D82A}">
                    <a16:rowId xmlns:a16="http://schemas.microsoft.com/office/drawing/2014/main" val="10003"/>
                  </a:ext>
                </a:extLst>
              </a:tr>
              <a:tr h="370840">
                <a:tc>
                  <a:txBody>
                    <a:bodyPr/>
                    <a:lstStyle/>
                    <a:p>
                      <a:r>
                        <a:rPr lang="fr-BE" dirty="0"/>
                        <a:t>3</a:t>
                      </a:r>
                    </a:p>
                  </a:txBody>
                  <a:tcPr/>
                </a:tc>
                <a:tc>
                  <a:txBody>
                    <a:bodyPr/>
                    <a:lstStyle/>
                    <a:p>
                      <a:r>
                        <a:rPr lang="fr-BE" dirty="0"/>
                        <a:t>5</a:t>
                      </a:r>
                    </a:p>
                  </a:txBody>
                  <a:tcPr/>
                </a:tc>
                <a:tc>
                  <a:txBody>
                    <a:bodyPr/>
                    <a:lstStyle/>
                    <a:p>
                      <a:r>
                        <a:rPr lang="fr-BE" dirty="0"/>
                        <a:t>C</a:t>
                      </a:r>
                    </a:p>
                  </a:txBody>
                  <a:tcPr/>
                </a:tc>
                <a:extLst>
                  <a:ext uri="{0D108BD9-81ED-4DB2-BD59-A6C34878D82A}">
                    <a16:rowId xmlns:a16="http://schemas.microsoft.com/office/drawing/2014/main" val="10004"/>
                  </a:ext>
                </a:extLst>
              </a:tr>
            </a:tbl>
          </a:graphicData>
        </a:graphic>
      </p:graphicFrame>
      <p:sp>
        <p:nvSpPr>
          <p:cNvPr id="4" name="ZoneTexte 3"/>
          <p:cNvSpPr txBox="1"/>
          <p:nvPr/>
        </p:nvSpPr>
        <p:spPr>
          <a:xfrm>
            <a:off x="3763926" y="3965944"/>
            <a:ext cx="1860697" cy="369332"/>
          </a:xfrm>
          <a:prstGeom prst="rect">
            <a:avLst/>
          </a:prstGeom>
          <a:noFill/>
        </p:spPr>
        <p:txBody>
          <a:bodyPr wrap="square" rtlCol="0">
            <a:spAutoFit/>
          </a:bodyPr>
          <a:lstStyle/>
          <a:p>
            <a:r>
              <a:rPr lang="fr-BE" dirty="0"/>
              <a:t>Pas de doublon !!</a:t>
            </a:r>
          </a:p>
        </p:txBody>
      </p:sp>
      <p:cxnSp>
        <p:nvCxnSpPr>
          <p:cNvPr id="64" name="Connecteur droit 63"/>
          <p:cNvCxnSpPr/>
          <p:nvPr/>
        </p:nvCxnSpPr>
        <p:spPr>
          <a:xfrm>
            <a:off x="3763926" y="5348177"/>
            <a:ext cx="1860697" cy="7168"/>
          </a:xfrm>
          <a:prstGeom prst="line">
            <a:avLst/>
          </a:prstGeom>
          <a:ln w="38100" cmpd="dbl">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66" name="Tableau 65"/>
          <p:cNvGraphicFramePr>
            <a:graphicFrameLocks noGrp="1"/>
          </p:cNvGraphicFramePr>
          <p:nvPr>
            <p:extLst>
              <p:ext uri="{D42A27DB-BD31-4B8C-83A1-F6EECF244321}">
                <p14:modId xmlns:p14="http://schemas.microsoft.com/office/powerpoint/2010/main" val="2776993336"/>
              </p:ext>
            </p:extLst>
          </p:nvPr>
        </p:nvGraphicFramePr>
        <p:xfrm>
          <a:off x="6459936" y="4430785"/>
          <a:ext cx="1494522" cy="1478280"/>
        </p:xfrm>
        <a:graphic>
          <a:graphicData uri="http://schemas.openxmlformats.org/drawingml/2006/table">
            <a:tbl>
              <a:tblPr firstRow="1" bandRow="1">
                <a:tableStyleId>{5C22544A-7EE6-4342-B048-85BDC9FD1C3A}</a:tableStyleId>
              </a:tblPr>
              <a:tblGrid>
                <a:gridCol w="498174">
                  <a:extLst>
                    <a:ext uri="{9D8B030D-6E8A-4147-A177-3AD203B41FA5}">
                      <a16:colId xmlns:a16="http://schemas.microsoft.com/office/drawing/2014/main" val="20000"/>
                    </a:ext>
                  </a:extLst>
                </a:gridCol>
                <a:gridCol w="498174">
                  <a:extLst>
                    <a:ext uri="{9D8B030D-6E8A-4147-A177-3AD203B41FA5}">
                      <a16:colId xmlns:a16="http://schemas.microsoft.com/office/drawing/2014/main" val="20001"/>
                    </a:ext>
                  </a:extLst>
                </a:gridCol>
                <a:gridCol w="498174">
                  <a:extLst>
                    <a:ext uri="{9D8B030D-6E8A-4147-A177-3AD203B41FA5}">
                      <a16:colId xmlns:a16="http://schemas.microsoft.com/office/drawing/2014/main" val="20002"/>
                    </a:ext>
                  </a:extLst>
                </a:gridCol>
              </a:tblGrid>
              <a:tr h="0">
                <a:tc>
                  <a:txBody>
                    <a:bodyPr/>
                    <a:lstStyle/>
                    <a:p>
                      <a:r>
                        <a:rPr lang="fr-BE" dirty="0"/>
                        <a:t>C1</a:t>
                      </a:r>
                    </a:p>
                  </a:txBody>
                  <a:tcPr/>
                </a:tc>
                <a:tc>
                  <a:txBody>
                    <a:bodyPr/>
                    <a:lstStyle/>
                    <a:p>
                      <a:r>
                        <a:rPr lang="fr-BE" dirty="0"/>
                        <a:t>C3</a:t>
                      </a:r>
                    </a:p>
                  </a:txBody>
                  <a:tcPr/>
                </a:tc>
                <a:tc>
                  <a:txBody>
                    <a:bodyPr/>
                    <a:lstStyle/>
                    <a:p>
                      <a:r>
                        <a:rPr lang="fr-BE" dirty="0"/>
                        <a:t>C4</a:t>
                      </a:r>
                    </a:p>
                  </a:txBody>
                  <a:tcPr/>
                </a:tc>
                <a:extLst>
                  <a:ext uri="{0D108BD9-81ED-4DB2-BD59-A6C34878D82A}">
                    <a16:rowId xmlns:a16="http://schemas.microsoft.com/office/drawing/2014/main" val="10000"/>
                  </a:ext>
                </a:extLst>
              </a:tr>
              <a:tr h="370840">
                <a:tc>
                  <a:txBody>
                    <a:bodyPr/>
                    <a:lstStyle/>
                    <a:p>
                      <a:r>
                        <a:rPr lang="fr-BE" dirty="0"/>
                        <a:t>1</a:t>
                      </a:r>
                    </a:p>
                  </a:txBody>
                  <a:tcPr/>
                </a:tc>
                <a:tc>
                  <a:txBody>
                    <a:bodyPr/>
                    <a:lstStyle/>
                    <a:p>
                      <a:r>
                        <a:rPr lang="fr-BE" dirty="0"/>
                        <a:t>1</a:t>
                      </a:r>
                    </a:p>
                  </a:txBody>
                  <a:tcPr/>
                </a:tc>
                <a:tc>
                  <a:txBody>
                    <a:bodyPr/>
                    <a:lstStyle/>
                    <a:p>
                      <a:r>
                        <a:rPr lang="fr-BE" dirty="0"/>
                        <a:t>A</a:t>
                      </a:r>
                    </a:p>
                  </a:txBody>
                  <a:tcPr/>
                </a:tc>
                <a:extLst>
                  <a:ext uri="{0D108BD9-81ED-4DB2-BD59-A6C34878D82A}">
                    <a16:rowId xmlns:a16="http://schemas.microsoft.com/office/drawing/2014/main" val="10001"/>
                  </a:ext>
                </a:extLst>
              </a:tr>
              <a:tr h="370840">
                <a:tc>
                  <a:txBody>
                    <a:bodyPr/>
                    <a:lstStyle/>
                    <a:p>
                      <a:r>
                        <a:rPr lang="fr-BE" dirty="0"/>
                        <a:t>2</a:t>
                      </a:r>
                    </a:p>
                  </a:txBody>
                  <a:tcPr/>
                </a:tc>
                <a:tc>
                  <a:txBody>
                    <a:bodyPr/>
                    <a:lstStyle/>
                    <a:p>
                      <a:r>
                        <a:rPr lang="fr-BE" dirty="0"/>
                        <a:t>4</a:t>
                      </a:r>
                    </a:p>
                  </a:txBody>
                  <a:tcPr/>
                </a:tc>
                <a:tc>
                  <a:txBody>
                    <a:bodyPr/>
                    <a:lstStyle/>
                    <a:p>
                      <a:r>
                        <a:rPr lang="fr-BE" dirty="0"/>
                        <a:t>B</a:t>
                      </a:r>
                    </a:p>
                  </a:txBody>
                  <a:tcPr/>
                </a:tc>
                <a:extLst>
                  <a:ext uri="{0D108BD9-81ED-4DB2-BD59-A6C34878D82A}">
                    <a16:rowId xmlns:a16="http://schemas.microsoft.com/office/drawing/2014/main" val="10002"/>
                  </a:ext>
                </a:extLst>
              </a:tr>
              <a:tr h="370840">
                <a:tc>
                  <a:txBody>
                    <a:bodyPr/>
                    <a:lstStyle/>
                    <a:p>
                      <a:r>
                        <a:rPr lang="fr-BE" dirty="0"/>
                        <a:t>3</a:t>
                      </a:r>
                    </a:p>
                  </a:txBody>
                  <a:tcPr/>
                </a:tc>
                <a:tc>
                  <a:txBody>
                    <a:bodyPr/>
                    <a:lstStyle/>
                    <a:p>
                      <a:r>
                        <a:rPr lang="fr-BE" dirty="0"/>
                        <a:t>5</a:t>
                      </a:r>
                    </a:p>
                  </a:txBody>
                  <a:tcPr/>
                </a:tc>
                <a:tc>
                  <a:txBody>
                    <a:bodyPr/>
                    <a:lstStyle/>
                    <a:p>
                      <a:r>
                        <a:rPr lang="fr-BE" dirty="0"/>
                        <a:t>C</a:t>
                      </a:r>
                    </a:p>
                  </a:txBody>
                  <a:tcPr/>
                </a:tc>
                <a:extLst>
                  <a:ext uri="{0D108BD9-81ED-4DB2-BD59-A6C34878D82A}">
                    <a16:rowId xmlns:a16="http://schemas.microsoft.com/office/drawing/2014/main" val="10003"/>
                  </a:ext>
                </a:extLst>
              </a:tr>
            </a:tbl>
          </a:graphicData>
        </a:graphic>
      </p:graphicFrame>
      <p:sp>
        <p:nvSpPr>
          <p:cNvPr id="67" name="ZoneTexte 66"/>
          <p:cNvSpPr txBox="1"/>
          <p:nvPr/>
        </p:nvSpPr>
        <p:spPr>
          <a:xfrm>
            <a:off x="6266121" y="3980120"/>
            <a:ext cx="1860697" cy="369332"/>
          </a:xfrm>
          <a:prstGeom prst="rect">
            <a:avLst/>
          </a:prstGeom>
          <a:noFill/>
        </p:spPr>
        <p:txBody>
          <a:bodyPr wrap="square" rtlCol="0">
            <a:spAutoFit/>
          </a:bodyPr>
          <a:lstStyle/>
          <a:p>
            <a:r>
              <a:rPr lang="fr-BE" dirty="0"/>
              <a:t>Résultat final : </a:t>
            </a:r>
          </a:p>
        </p:txBody>
      </p:sp>
    </p:spTree>
    <p:extLst>
      <p:ext uri="{BB962C8B-B14F-4D97-AF65-F5344CB8AC3E}">
        <p14:creationId xmlns:p14="http://schemas.microsoft.com/office/powerpoint/2010/main" val="33749475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10. Les opérateurs relationnels</a:t>
            </a:r>
          </a:p>
        </p:txBody>
      </p:sp>
      <p:sp>
        <p:nvSpPr>
          <p:cNvPr id="3" name="Espace réservé du contenu 2"/>
          <p:cNvSpPr>
            <a:spLocks noGrp="1"/>
          </p:cNvSpPr>
          <p:nvPr>
            <p:ph idx="1"/>
          </p:nvPr>
        </p:nvSpPr>
        <p:spPr/>
        <p:txBody>
          <a:bodyPr anchor="ctr">
            <a:normAutofit fontScale="92500" lnSpcReduction="20000"/>
          </a:bodyPr>
          <a:lstStyle/>
          <a:p>
            <a:pPr marL="0" indent="0" algn="ctr">
              <a:buNone/>
            </a:pP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Sélection    X = SELECTION (R / Critère)</a:t>
            </a:r>
            <a:endPar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endParaRPr>
          </a:p>
          <a:p>
            <a:pPr marL="0" indent="0">
              <a:buNone/>
            </a:pPr>
            <a:endParaRPr lang="fr-BE" sz="1700" dirty="0"/>
          </a:p>
          <a:p>
            <a:pPr marL="0" indent="0">
              <a:buNone/>
            </a:pPr>
            <a:r>
              <a:rPr lang="fr-BE" dirty="0"/>
              <a:t>L’opération de sélection, selon un critère C, appliquée à une relation R donne une relation R’ de même schéma dont les tuples sont ceux de R satisfaisant le critère C.</a:t>
            </a:r>
          </a:p>
          <a:p>
            <a:pPr marL="0" indent="0">
              <a:buNone/>
            </a:pPr>
            <a:endParaRPr lang="fr-BE" sz="2100" dirty="0"/>
          </a:p>
          <a:p>
            <a:pPr marL="0" indent="0">
              <a:buNone/>
            </a:pPr>
            <a:r>
              <a:rPr lang="fr-BE" dirty="0"/>
              <a:t>Critère de sélection : prédicat ou expression logique de prédicats.  Chaque prédicat exprime une comparaison entre une colonne d’une table et une constante au moyen d’un opérateur de comparaison (&lt;, &lt;=, =, &lt;&gt;, &gt;, &gt;=).</a:t>
            </a:r>
          </a:p>
          <a:p>
            <a:pPr marL="0" indent="0">
              <a:buNone/>
            </a:pPr>
            <a:r>
              <a:rPr lang="fr-BE" sz="2100" dirty="0"/>
              <a:t>Exemples : </a:t>
            </a:r>
            <a:r>
              <a:rPr lang="fr-BE" sz="2100" dirty="0" err="1"/>
              <a:t>Annee</a:t>
            </a:r>
            <a:r>
              <a:rPr lang="fr-BE" sz="2100" dirty="0"/>
              <a:t> = 2010</a:t>
            </a:r>
          </a:p>
          <a:p>
            <a:pPr marL="0" indent="0">
              <a:buNone/>
            </a:pPr>
            <a:r>
              <a:rPr lang="fr-BE" sz="2100" dirty="0"/>
              <a:t>	    NumOuvrage &gt; 3 ET </a:t>
            </a:r>
            <a:r>
              <a:rPr lang="fr-BE" sz="2100" dirty="0" err="1"/>
              <a:t>Annee</a:t>
            </a:r>
            <a:r>
              <a:rPr lang="fr-BE" sz="2100" dirty="0"/>
              <a:t> &gt;= 2005</a:t>
            </a:r>
          </a:p>
          <a:p>
            <a:pPr marL="0" indent="0">
              <a:buNone/>
            </a:pPr>
            <a:r>
              <a:rPr lang="fr-BE" sz="2100" dirty="0"/>
              <a:t>	    (NumOuvrage &lt; 2 ET </a:t>
            </a:r>
            <a:r>
              <a:rPr lang="fr-BE" sz="2100" dirty="0" err="1"/>
              <a:t>Annee</a:t>
            </a:r>
            <a:r>
              <a:rPr lang="fr-BE" sz="2100" dirty="0"/>
              <a:t> = 2006) OU </a:t>
            </a:r>
            <a:r>
              <a:rPr lang="fr-BE" sz="2100" dirty="0" err="1"/>
              <a:t>Annee</a:t>
            </a:r>
            <a:r>
              <a:rPr lang="fr-BE" sz="2100" dirty="0"/>
              <a:t> = 2002</a:t>
            </a:r>
          </a:p>
        </p:txBody>
      </p:sp>
      <p:sp>
        <p:nvSpPr>
          <p:cNvPr id="5" name="Espace réservé du pied de page 4"/>
          <p:cNvSpPr>
            <a:spLocks noGrp="1"/>
          </p:cNvSpPr>
          <p:nvPr>
            <p:ph type="ftr" sz="quarter" idx="11"/>
          </p:nvPr>
        </p:nvSpPr>
        <p:spPr/>
        <p:txBody>
          <a:bodyPr/>
          <a:lstStyle/>
          <a:p>
            <a:r>
              <a:rPr lang="fr-BE" dirty="0"/>
              <a:t>SGBD – Chapitre 2 : Le modèle relationnel / 10. Les opérateurs relationnels</a:t>
            </a:r>
          </a:p>
        </p:txBody>
      </p:sp>
    </p:spTree>
    <p:extLst>
      <p:ext uri="{BB962C8B-B14F-4D97-AF65-F5344CB8AC3E}">
        <p14:creationId xmlns:p14="http://schemas.microsoft.com/office/powerpoint/2010/main" val="41063499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10. Les opérateurs relationnels</a:t>
            </a:r>
          </a:p>
        </p:txBody>
      </p:sp>
      <p:sp>
        <p:nvSpPr>
          <p:cNvPr id="5" name="Espace réservé du pied de page 4"/>
          <p:cNvSpPr>
            <a:spLocks noGrp="1"/>
          </p:cNvSpPr>
          <p:nvPr>
            <p:ph type="ftr" sz="quarter" idx="11"/>
          </p:nvPr>
        </p:nvSpPr>
        <p:spPr/>
        <p:txBody>
          <a:bodyPr/>
          <a:lstStyle/>
          <a:p>
            <a:r>
              <a:rPr lang="fr-BE" dirty="0"/>
              <a:t>SGBD – Chapitre 2 : Le modèle relationnel / 10. Les opérateurs relationnels</a:t>
            </a:r>
          </a:p>
        </p:txBody>
      </p:sp>
      <p:sp>
        <p:nvSpPr>
          <p:cNvPr id="7" name="Text Box 12"/>
          <p:cNvSpPr txBox="1">
            <a:spLocks noChangeArrowheads="1"/>
          </p:cNvSpPr>
          <p:nvPr/>
        </p:nvSpPr>
        <p:spPr bwMode="auto">
          <a:xfrm>
            <a:off x="2496671" y="2097882"/>
            <a:ext cx="4915056"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b="1">
                <a:solidFill>
                  <a:schemeClr val="tx1"/>
                </a:solidFill>
                <a:latin typeface="Times New Roman" pitchFamily="18" charset="0"/>
              </a:defRPr>
            </a:lvl1pPr>
            <a:lvl2pPr marL="742950" indent="-285750">
              <a:spcBef>
                <a:spcPct val="20000"/>
              </a:spcBef>
              <a:buChar char="–"/>
              <a:defRPr sz="2000" b="1">
                <a:solidFill>
                  <a:schemeClr val="tx1"/>
                </a:solidFill>
                <a:latin typeface="Times New Roman" pitchFamily="18" charset="0"/>
              </a:defRPr>
            </a:lvl2pPr>
            <a:lvl3pPr marL="1143000" indent="-228600">
              <a:spcBef>
                <a:spcPct val="20000"/>
              </a:spcBef>
              <a:buChar char="•"/>
              <a:defRPr sz="2400" b="1">
                <a:solidFill>
                  <a:schemeClr val="tx1"/>
                </a:solidFill>
                <a:latin typeface="Times New Roman" pitchFamily="18" charset="0"/>
              </a:defRPr>
            </a:lvl3pPr>
            <a:lvl4pPr marL="1600200" indent="-228600">
              <a:spcBef>
                <a:spcPct val="20000"/>
              </a:spcBef>
              <a:buChar char="–"/>
              <a:defRPr sz="2000" b="1">
                <a:solidFill>
                  <a:schemeClr val="tx1"/>
                </a:solidFill>
                <a:latin typeface="Times New Roman" pitchFamily="18" charset="0"/>
              </a:defRPr>
            </a:lvl4pPr>
            <a:lvl5pPr marL="2057400" indent="-228600">
              <a:spcBef>
                <a:spcPct val="20000"/>
              </a:spcBef>
              <a:buChar char="»"/>
              <a:defRPr sz="2000" b="1">
                <a:solidFill>
                  <a:schemeClr val="tx1"/>
                </a:solidFill>
                <a:latin typeface="Times New Roman" pitchFamily="18" charset="0"/>
              </a:defRPr>
            </a:lvl5pPr>
            <a:lvl6pPr marL="2514600" indent="-228600" eaLnBrk="0" fontAlgn="base" hangingPunct="0">
              <a:spcBef>
                <a:spcPct val="20000"/>
              </a:spcBef>
              <a:spcAft>
                <a:spcPct val="0"/>
              </a:spcAft>
              <a:buChar char="»"/>
              <a:defRPr sz="2000" b="1">
                <a:solidFill>
                  <a:schemeClr val="tx1"/>
                </a:solidFill>
                <a:latin typeface="Times New Roman" pitchFamily="18" charset="0"/>
              </a:defRPr>
            </a:lvl6pPr>
            <a:lvl7pPr marL="2971800" indent="-228600" eaLnBrk="0" fontAlgn="base" hangingPunct="0">
              <a:spcBef>
                <a:spcPct val="20000"/>
              </a:spcBef>
              <a:spcAft>
                <a:spcPct val="0"/>
              </a:spcAft>
              <a:buChar char="»"/>
              <a:defRPr sz="2000" b="1">
                <a:solidFill>
                  <a:schemeClr val="tx1"/>
                </a:solidFill>
                <a:latin typeface="Times New Roman" pitchFamily="18" charset="0"/>
              </a:defRPr>
            </a:lvl7pPr>
            <a:lvl8pPr marL="3429000" indent="-228600" eaLnBrk="0" fontAlgn="base" hangingPunct="0">
              <a:spcBef>
                <a:spcPct val="20000"/>
              </a:spcBef>
              <a:spcAft>
                <a:spcPct val="0"/>
              </a:spcAft>
              <a:buChar char="»"/>
              <a:defRPr sz="2000" b="1">
                <a:solidFill>
                  <a:schemeClr val="tx1"/>
                </a:solidFill>
                <a:latin typeface="Times New Roman" pitchFamily="18" charset="0"/>
              </a:defRPr>
            </a:lvl8pPr>
            <a:lvl9pPr marL="3886200" indent="-228600" eaLnBrk="0" fontAlgn="base" hangingPunct="0">
              <a:spcBef>
                <a:spcPct val="20000"/>
              </a:spcBef>
              <a:spcAft>
                <a:spcPct val="0"/>
              </a:spcAft>
              <a:buChar char="»"/>
              <a:defRPr sz="2000" b="1">
                <a:solidFill>
                  <a:schemeClr val="tx1"/>
                </a:solidFill>
                <a:latin typeface="Times New Roman" pitchFamily="18" charset="0"/>
              </a:defRPr>
            </a:lvl9pPr>
          </a:lstStyle>
          <a:p>
            <a:pPr eaLnBrk="1" hangingPunct="1">
              <a:spcBef>
                <a:spcPct val="50000"/>
              </a:spcBef>
              <a:buFontTx/>
              <a:buNone/>
            </a:pPr>
            <a:r>
              <a:rPr lang="fr-BE" altLang="fr-FR" sz="2000" b="0" dirty="0">
                <a:solidFill>
                  <a:srgbClr val="FF0000"/>
                </a:solidFill>
                <a:latin typeface="+mn-lt"/>
              </a:rPr>
              <a:t>SELECTION</a:t>
            </a:r>
            <a:r>
              <a:rPr lang="fr-BE" altLang="fr-FR" sz="2000" b="0" dirty="0">
                <a:latin typeface="+mn-lt"/>
              </a:rPr>
              <a:t> (R/C4=A)</a:t>
            </a:r>
          </a:p>
          <a:p>
            <a:pPr eaLnBrk="1" hangingPunct="1">
              <a:spcBef>
                <a:spcPct val="50000"/>
              </a:spcBef>
              <a:buFontTx/>
              <a:buNone/>
            </a:pPr>
            <a:r>
              <a:rPr lang="fr-BE" altLang="fr-FR" sz="2000" b="0" dirty="0">
                <a:latin typeface="+mn-lt"/>
              </a:rPr>
              <a:t>EXTRACTION DE TUPLES</a:t>
            </a:r>
          </a:p>
        </p:txBody>
      </p:sp>
      <p:graphicFrame>
        <p:nvGraphicFramePr>
          <p:cNvPr id="3" name="Tableau 2"/>
          <p:cNvGraphicFramePr>
            <a:graphicFrameLocks noGrp="1"/>
          </p:cNvGraphicFramePr>
          <p:nvPr>
            <p:extLst>
              <p:ext uri="{D42A27DB-BD31-4B8C-83A1-F6EECF244321}">
                <p14:modId xmlns:p14="http://schemas.microsoft.com/office/powerpoint/2010/main" val="4033708406"/>
              </p:ext>
            </p:extLst>
          </p:nvPr>
        </p:nvGraphicFramePr>
        <p:xfrm>
          <a:off x="1534632" y="4124787"/>
          <a:ext cx="2569535" cy="1854200"/>
        </p:xfrm>
        <a:graphic>
          <a:graphicData uri="http://schemas.openxmlformats.org/drawingml/2006/table">
            <a:tbl>
              <a:tblPr firstRow="1" bandRow="1">
                <a:tableStyleId>{5C22544A-7EE6-4342-B048-85BDC9FD1C3A}</a:tableStyleId>
              </a:tblPr>
              <a:tblGrid>
                <a:gridCol w="513907">
                  <a:extLst>
                    <a:ext uri="{9D8B030D-6E8A-4147-A177-3AD203B41FA5}">
                      <a16:colId xmlns:a16="http://schemas.microsoft.com/office/drawing/2014/main" val="20000"/>
                    </a:ext>
                  </a:extLst>
                </a:gridCol>
                <a:gridCol w="513907">
                  <a:extLst>
                    <a:ext uri="{9D8B030D-6E8A-4147-A177-3AD203B41FA5}">
                      <a16:colId xmlns:a16="http://schemas.microsoft.com/office/drawing/2014/main" val="20001"/>
                    </a:ext>
                  </a:extLst>
                </a:gridCol>
                <a:gridCol w="513907">
                  <a:extLst>
                    <a:ext uri="{9D8B030D-6E8A-4147-A177-3AD203B41FA5}">
                      <a16:colId xmlns:a16="http://schemas.microsoft.com/office/drawing/2014/main" val="20002"/>
                    </a:ext>
                  </a:extLst>
                </a:gridCol>
                <a:gridCol w="513907">
                  <a:extLst>
                    <a:ext uri="{9D8B030D-6E8A-4147-A177-3AD203B41FA5}">
                      <a16:colId xmlns:a16="http://schemas.microsoft.com/office/drawing/2014/main" val="20003"/>
                    </a:ext>
                  </a:extLst>
                </a:gridCol>
                <a:gridCol w="513907">
                  <a:extLst>
                    <a:ext uri="{9D8B030D-6E8A-4147-A177-3AD203B41FA5}">
                      <a16:colId xmlns:a16="http://schemas.microsoft.com/office/drawing/2014/main" val="20004"/>
                    </a:ext>
                  </a:extLst>
                </a:gridCol>
              </a:tblGrid>
              <a:tr h="370840">
                <a:tc>
                  <a:txBody>
                    <a:bodyPr/>
                    <a:lstStyle/>
                    <a:p>
                      <a:r>
                        <a:rPr lang="fr-BE" dirty="0"/>
                        <a:t>C1</a:t>
                      </a:r>
                    </a:p>
                  </a:txBody>
                  <a:tcPr/>
                </a:tc>
                <a:tc>
                  <a:txBody>
                    <a:bodyPr/>
                    <a:lstStyle/>
                    <a:p>
                      <a:r>
                        <a:rPr lang="fr-BE" dirty="0"/>
                        <a:t>C2</a:t>
                      </a:r>
                    </a:p>
                  </a:txBody>
                  <a:tcPr/>
                </a:tc>
                <a:tc>
                  <a:txBody>
                    <a:bodyPr/>
                    <a:lstStyle/>
                    <a:p>
                      <a:r>
                        <a:rPr lang="fr-BE" dirty="0"/>
                        <a:t>C3</a:t>
                      </a:r>
                    </a:p>
                  </a:txBody>
                  <a:tcPr/>
                </a:tc>
                <a:tc>
                  <a:txBody>
                    <a:bodyPr/>
                    <a:lstStyle/>
                    <a:p>
                      <a:r>
                        <a:rPr lang="fr-BE" dirty="0"/>
                        <a:t>C4</a:t>
                      </a:r>
                    </a:p>
                  </a:txBody>
                  <a:tcPr/>
                </a:tc>
                <a:tc>
                  <a:txBody>
                    <a:bodyPr/>
                    <a:lstStyle/>
                    <a:p>
                      <a:r>
                        <a:rPr lang="fr-BE" dirty="0"/>
                        <a:t>C5</a:t>
                      </a:r>
                    </a:p>
                  </a:txBody>
                  <a:tcPr/>
                </a:tc>
                <a:extLst>
                  <a:ext uri="{0D108BD9-81ED-4DB2-BD59-A6C34878D82A}">
                    <a16:rowId xmlns:a16="http://schemas.microsoft.com/office/drawing/2014/main" val="10000"/>
                  </a:ext>
                </a:extLst>
              </a:tr>
              <a:tr h="370840">
                <a:tc>
                  <a:txBody>
                    <a:bodyPr/>
                    <a:lstStyle/>
                    <a:p>
                      <a:r>
                        <a:rPr lang="fr-BE" dirty="0"/>
                        <a:t>1</a:t>
                      </a:r>
                    </a:p>
                  </a:txBody>
                  <a:tcPr/>
                </a:tc>
                <a:tc>
                  <a:txBody>
                    <a:bodyPr/>
                    <a:lstStyle/>
                    <a:p>
                      <a:r>
                        <a:rPr lang="fr-BE" dirty="0"/>
                        <a:t>X</a:t>
                      </a:r>
                    </a:p>
                  </a:txBody>
                  <a:tcPr/>
                </a:tc>
                <a:tc>
                  <a:txBody>
                    <a:bodyPr/>
                    <a:lstStyle/>
                    <a:p>
                      <a:r>
                        <a:rPr lang="fr-BE" dirty="0"/>
                        <a:t>1</a:t>
                      </a:r>
                    </a:p>
                  </a:txBody>
                  <a:tcPr/>
                </a:tc>
                <a:tc>
                  <a:txBody>
                    <a:bodyPr/>
                    <a:lstStyle/>
                    <a:p>
                      <a:r>
                        <a:rPr lang="fr-BE" dirty="0"/>
                        <a:t>A</a:t>
                      </a:r>
                    </a:p>
                  </a:txBody>
                  <a:tcPr/>
                </a:tc>
                <a:tc>
                  <a:txBody>
                    <a:bodyPr/>
                    <a:lstStyle/>
                    <a:p>
                      <a:r>
                        <a:rPr lang="fr-BE" dirty="0"/>
                        <a:t>B</a:t>
                      </a:r>
                    </a:p>
                  </a:txBody>
                  <a:tcPr/>
                </a:tc>
                <a:extLst>
                  <a:ext uri="{0D108BD9-81ED-4DB2-BD59-A6C34878D82A}">
                    <a16:rowId xmlns:a16="http://schemas.microsoft.com/office/drawing/2014/main" val="10001"/>
                  </a:ext>
                </a:extLst>
              </a:tr>
              <a:tr h="370840">
                <a:tc>
                  <a:txBody>
                    <a:bodyPr/>
                    <a:lstStyle/>
                    <a:p>
                      <a:r>
                        <a:rPr lang="fr-BE" dirty="0"/>
                        <a:t>1</a:t>
                      </a:r>
                    </a:p>
                  </a:txBody>
                  <a:tcPr/>
                </a:tc>
                <a:tc>
                  <a:txBody>
                    <a:bodyPr/>
                    <a:lstStyle/>
                    <a:p>
                      <a:r>
                        <a:rPr lang="fr-BE" dirty="0"/>
                        <a:t>Y</a:t>
                      </a:r>
                    </a:p>
                  </a:txBody>
                  <a:tcPr/>
                </a:tc>
                <a:tc>
                  <a:txBody>
                    <a:bodyPr/>
                    <a:lstStyle/>
                    <a:p>
                      <a:r>
                        <a:rPr lang="fr-BE" dirty="0"/>
                        <a:t>1</a:t>
                      </a:r>
                    </a:p>
                  </a:txBody>
                  <a:tcPr/>
                </a:tc>
                <a:tc>
                  <a:txBody>
                    <a:bodyPr/>
                    <a:lstStyle/>
                    <a:p>
                      <a:r>
                        <a:rPr lang="fr-BE" dirty="0"/>
                        <a:t>A</a:t>
                      </a:r>
                    </a:p>
                  </a:txBody>
                  <a:tcPr/>
                </a:tc>
                <a:tc>
                  <a:txBody>
                    <a:bodyPr/>
                    <a:lstStyle/>
                    <a:p>
                      <a:r>
                        <a:rPr lang="fr-BE" dirty="0"/>
                        <a:t>D</a:t>
                      </a:r>
                    </a:p>
                  </a:txBody>
                  <a:tcPr/>
                </a:tc>
                <a:extLst>
                  <a:ext uri="{0D108BD9-81ED-4DB2-BD59-A6C34878D82A}">
                    <a16:rowId xmlns:a16="http://schemas.microsoft.com/office/drawing/2014/main" val="10002"/>
                  </a:ext>
                </a:extLst>
              </a:tr>
              <a:tr h="370840">
                <a:tc>
                  <a:txBody>
                    <a:bodyPr/>
                    <a:lstStyle/>
                    <a:p>
                      <a:r>
                        <a:rPr lang="fr-BE" dirty="0"/>
                        <a:t>2</a:t>
                      </a:r>
                    </a:p>
                  </a:txBody>
                  <a:tcPr/>
                </a:tc>
                <a:tc>
                  <a:txBody>
                    <a:bodyPr/>
                    <a:lstStyle/>
                    <a:p>
                      <a:r>
                        <a:rPr lang="fr-BE" dirty="0"/>
                        <a:t>Z</a:t>
                      </a:r>
                    </a:p>
                  </a:txBody>
                  <a:tcPr/>
                </a:tc>
                <a:tc>
                  <a:txBody>
                    <a:bodyPr/>
                    <a:lstStyle/>
                    <a:p>
                      <a:r>
                        <a:rPr lang="fr-BE" dirty="0"/>
                        <a:t>4</a:t>
                      </a:r>
                    </a:p>
                  </a:txBody>
                  <a:tcPr/>
                </a:tc>
                <a:tc>
                  <a:txBody>
                    <a:bodyPr/>
                    <a:lstStyle/>
                    <a:p>
                      <a:r>
                        <a:rPr lang="fr-BE" dirty="0"/>
                        <a:t>B</a:t>
                      </a:r>
                    </a:p>
                  </a:txBody>
                  <a:tcPr/>
                </a:tc>
                <a:tc>
                  <a:txBody>
                    <a:bodyPr/>
                    <a:lstStyle/>
                    <a:p>
                      <a:r>
                        <a:rPr lang="fr-BE" dirty="0"/>
                        <a:t>C</a:t>
                      </a:r>
                    </a:p>
                  </a:txBody>
                  <a:tcPr/>
                </a:tc>
                <a:extLst>
                  <a:ext uri="{0D108BD9-81ED-4DB2-BD59-A6C34878D82A}">
                    <a16:rowId xmlns:a16="http://schemas.microsoft.com/office/drawing/2014/main" val="10003"/>
                  </a:ext>
                </a:extLst>
              </a:tr>
              <a:tr h="370840">
                <a:tc>
                  <a:txBody>
                    <a:bodyPr/>
                    <a:lstStyle/>
                    <a:p>
                      <a:r>
                        <a:rPr lang="fr-BE" dirty="0"/>
                        <a:t>3</a:t>
                      </a:r>
                    </a:p>
                  </a:txBody>
                  <a:tcPr/>
                </a:tc>
                <a:tc>
                  <a:txBody>
                    <a:bodyPr/>
                    <a:lstStyle/>
                    <a:p>
                      <a:r>
                        <a:rPr lang="fr-BE" dirty="0"/>
                        <a:t>Z</a:t>
                      </a:r>
                    </a:p>
                  </a:txBody>
                  <a:tcPr/>
                </a:tc>
                <a:tc>
                  <a:txBody>
                    <a:bodyPr/>
                    <a:lstStyle/>
                    <a:p>
                      <a:r>
                        <a:rPr lang="fr-BE" dirty="0"/>
                        <a:t>5</a:t>
                      </a:r>
                    </a:p>
                  </a:txBody>
                  <a:tcPr/>
                </a:tc>
                <a:tc>
                  <a:txBody>
                    <a:bodyPr/>
                    <a:lstStyle/>
                    <a:p>
                      <a:r>
                        <a:rPr lang="fr-BE" dirty="0"/>
                        <a:t>C</a:t>
                      </a:r>
                    </a:p>
                  </a:txBody>
                  <a:tcPr/>
                </a:tc>
                <a:tc>
                  <a:txBody>
                    <a:bodyPr/>
                    <a:lstStyle/>
                    <a:p>
                      <a:r>
                        <a:rPr lang="fr-BE" dirty="0"/>
                        <a:t>A</a:t>
                      </a:r>
                    </a:p>
                  </a:txBody>
                  <a:tcPr/>
                </a:tc>
                <a:extLst>
                  <a:ext uri="{0D108BD9-81ED-4DB2-BD59-A6C34878D82A}">
                    <a16:rowId xmlns:a16="http://schemas.microsoft.com/office/drawing/2014/main" val="10004"/>
                  </a:ext>
                </a:extLst>
              </a:tr>
            </a:tbl>
          </a:graphicData>
        </a:graphic>
      </p:graphicFrame>
      <p:graphicFrame>
        <p:nvGraphicFramePr>
          <p:cNvPr id="26" name="Tableau 25"/>
          <p:cNvGraphicFramePr>
            <a:graphicFrameLocks noGrp="1"/>
          </p:cNvGraphicFramePr>
          <p:nvPr>
            <p:extLst>
              <p:ext uri="{D42A27DB-BD31-4B8C-83A1-F6EECF244321}">
                <p14:modId xmlns:p14="http://schemas.microsoft.com/office/powerpoint/2010/main" val="2608099082"/>
              </p:ext>
            </p:extLst>
          </p:nvPr>
        </p:nvGraphicFramePr>
        <p:xfrm>
          <a:off x="5450958" y="4114061"/>
          <a:ext cx="2569535" cy="1112520"/>
        </p:xfrm>
        <a:graphic>
          <a:graphicData uri="http://schemas.openxmlformats.org/drawingml/2006/table">
            <a:tbl>
              <a:tblPr firstRow="1" bandRow="1">
                <a:tableStyleId>{5C22544A-7EE6-4342-B048-85BDC9FD1C3A}</a:tableStyleId>
              </a:tblPr>
              <a:tblGrid>
                <a:gridCol w="513907">
                  <a:extLst>
                    <a:ext uri="{9D8B030D-6E8A-4147-A177-3AD203B41FA5}">
                      <a16:colId xmlns:a16="http://schemas.microsoft.com/office/drawing/2014/main" val="20000"/>
                    </a:ext>
                  </a:extLst>
                </a:gridCol>
                <a:gridCol w="513907">
                  <a:extLst>
                    <a:ext uri="{9D8B030D-6E8A-4147-A177-3AD203B41FA5}">
                      <a16:colId xmlns:a16="http://schemas.microsoft.com/office/drawing/2014/main" val="20001"/>
                    </a:ext>
                  </a:extLst>
                </a:gridCol>
                <a:gridCol w="513907">
                  <a:extLst>
                    <a:ext uri="{9D8B030D-6E8A-4147-A177-3AD203B41FA5}">
                      <a16:colId xmlns:a16="http://schemas.microsoft.com/office/drawing/2014/main" val="20002"/>
                    </a:ext>
                  </a:extLst>
                </a:gridCol>
                <a:gridCol w="513907">
                  <a:extLst>
                    <a:ext uri="{9D8B030D-6E8A-4147-A177-3AD203B41FA5}">
                      <a16:colId xmlns:a16="http://schemas.microsoft.com/office/drawing/2014/main" val="20003"/>
                    </a:ext>
                  </a:extLst>
                </a:gridCol>
                <a:gridCol w="513907">
                  <a:extLst>
                    <a:ext uri="{9D8B030D-6E8A-4147-A177-3AD203B41FA5}">
                      <a16:colId xmlns:a16="http://schemas.microsoft.com/office/drawing/2014/main" val="20004"/>
                    </a:ext>
                  </a:extLst>
                </a:gridCol>
              </a:tblGrid>
              <a:tr h="370840">
                <a:tc>
                  <a:txBody>
                    <a:bodyPr/>
                    <a:lstStyle/>
                    <a:p>
                      <a:r>
                        <a:rPr lang="fr-BE" dirty="0"/>
                        <a:t>C1</a:t>
                      </a:r>
                    </a:p>
                  </a:txBody>
                  <a:tcPr/>
                </a:tc>
                <a:tc>
                  <a:txBody>
                    <a:bodyPr/>
                    <a:lstStyle/>
                    <a:p>
                      <a:r>
                        <a:rPr lang="fr-BE" dirty="0"/>
                        <a:t>C2</a:t>
                      </a:r>
                    </a:p>
                  </a:txBody>
                  <a:tcPr/>
                </a:tc>
                <a:tc>
                  <a:txBody>
                    <a:bodyPr/>
                    <a:lstStyle/>
                    <a:p>
                      <a:r>
                        <a:rPr lang="fr-BE" dirty="0"/>
                        <a:t>C3</a:t>
                      </a:r>
                    </a:p>
                  </a:txBody>
                  <a:tcPr/>
                </a:tc>
                <a:tc>
                  <a:txBody>
                    <a:bodyPr/>
                    <a:lstStyle/>
                    <a:p>
                      <a:r>
                        <a:rPr lang="fr-BE" dirty="0"/>
                        <a:t>C4</a:t>
                      </a:r>
                    </a:p>
                  </a:txBody>
                  <a:tcPr/>
                </a:tc>
                <a:tc>
                  <a:txBody>
                    <a:bodyPr/>
                    <a:lstStyle/>
                    <a:p>
                      <a:r>
                        <a:rPr lang="fr-BE" dirty="0"/>
                        <a:t>C5</a:t>
                      </a:r>
                    </a:p>
                  </a:txBody>
                  <a:tcPr/>
                </a:tc>
                <a:extLst>
                  <a:ext uri="{0D108BD9-81ED-4DB2-BD59-A6C34878D82A}">
                    <a16:rowId xmlns:a16="http://schemas.microsoft.com/office/drawing/2014/main" val="10000"/>
                  </a:ext>
                </a:extLst>
              </a:tr>
              <a:tr h="370840">
                <a:tc>
                  <a:txBody>
                    <a:bodyPr/>
                    <a:lstStyle/>
                    <a:p>
                      <a:r>
                        <a:rPr lang="fr-BE" dirty="0"/>
                        <a:t>1</a:t>
                      </a:r>
                    </a:p>
                  </a:txBody>
                  <a:tcPr/>
                </a:tc>
                <a:tc>
                  <a:txBody>
                    <a:bodyPr/>
                    <a:lstStyle/>
                    <a:p>
                      <a:r>
                        <a:rPr lang="fr-BE" dirty="0"/>
                        <a:t>X</a:t>
                      </a:r>
                    </a:p>
                  </a:txBody>
                  <a:tcPr/>
                </a:tc>
                <a:tc>
                  <a:txBody>
                    <a:bodyPr/>
                    <a:lstStyle/>
                    <a:p>
                      <a:r>
                        <a:rPr lang="fr-BE" dirty="0"/>
                        <a:t>1</a:t>
                      </a:r>
                    </a:p>
                  </a:txBody>
                  <a:tcPr/>
                </a:tc>
                <a:tc>
                  <a:txBody>
                    <a:bodyPr/>
                    <a:lstStyle/>
                    <a:p>
                      <a:r>
                        <a:rPr lang="fr-BE" dirty="0"/>
                        <a:t>A</a:t>
                      </a:r>
                    </a:p>
                  </a:txBody>
                  <a:tcPr/>
                </a:tc>
                <a:tc>
                  <a:txBody>
                    <a:bodyPr/>
                    <a:lstStyle/>
                    <a:p>
                      <a:r>
                        <a:rPr lang="fr-BE" dirty="0"/>
                        <a:t>B</a:t>
                      </a:r>
                    </a:p>
                  </a:txBody>
                  <a:tcPr/>
                </a:tc>
                <a:extLst>
                  <a:ext uri="{0D108BD9-81ED-4DB2-BD59-A6C34878D82A}">
                    <a16:rowId xmlns:a16="http://schemas.microsoft.com/office/drawing/2014/main" val="10001"/>
                  </a:ext>
                </a:extLst>
              </a:tr>
              <a:tr h="370840">
                <a:tc>
                  <a:txBody>
                    <a:bodyPr/>
                    <a:lstStyle/>
                    <a:p>
                      <a:r>
                        <a:rPr lang="fr-BE" dirty="0"/>
                        <a:t>1</a:t>
                      </a:r>
                    </a:p>
                  </a:txBody>
                  <a:tcPr/>
                </a:tc>
                <a:tc>
                  <a:txBody>
                    <a:bodyPr/>
                    <a:lstStyle/>
                    <a:p>
                      <a:r>
                        <a:rPr lang="fr-BE" dirty="0"/>
                        <a:t>Y</a:t>
                      </a:r>
                    </a:p>
                  </a:txBody>
                  <a:tcPr/>
                </a:tc>
                <a:tc>
                  <a:txBody>
                    <a:bodyPr/>
                    <a:lstStyle/>
                    <a:p>
                      <a:r>
                        <a:rPr lang="fr-BE" dirty="0"/>
                        <a:t>1</a:t>
                      </a:r>
                    </a:p>
                  </a:txBody>
                  <a:tcPr/>
                </a:tc>
                <a:tc>
                  <a:txBody>
                    <a:bodyPr/>
                    <a:lstStyle/>
                    <a:p>
                      <a:r>
                        <a:rPr lang="fr-BE" dirty="0"/>
                        <a:t>A</a:t>
                      </a:r>
                    </a:p>
                  </a:txBody>
                  <a:tcPr/>
                </a:tc>
                <a:tc>
                  <a:txBody>
                    <a:bodyPr/>
                    <a:lstStyle/>
                    <a:p>
                      <a:r>
                        <a:rPr lang="fr-BE" dirty="0"/>
                        <a:t>D</a:t>
                      </a:r>
                    </a:p>
                  </a:txBody>
                  <a:tcPr/>
                </a:tc>
                <a:extLst>
                  <a:ext uri="{0D108BD9-81ED-4DB2-BD59-A6C34878D82A}">
                    <a16:rowId xmlns:a16="http://schemas.microsoft.com/office/drawing/2014/main" val="10002"/>
                  </a:ext>
                </a:extLst>
              </a:tr>
            </a:tbl>
          </a:graphicData>
        </a:graphic>
      </p:graphicFrame>
      <p:sp>
        <p:nvSpPr>
          <p:cNvPr id="27" name="ZoneTexte 26"/>
          <p:cNvSpPr txBox="1"/>
          <p:nvPr/>
        </p:nvSpPr>
        <p:spPr>
          <a:xfrm>
            <a:off x="5139070" y="3610788"/>
            <a:ext cx="1860697" cy="369332"/>
          </a:xfrm>
          <a:prstGeom prst="rect">
            <a:avLst/>
          </a:prstGeom>
          <a:noFill/>
        </p:spPr>
        <p:txBody>
          <a:bodyPr wrap="square" rtlCol="0">
            <a:spAutoFit/>
          </a:bodyPr>
          <a:lstStyle/>
          <a:p>
            <a:r>
              <a:rPr lang="fr-BE" dirty="0"/>
              <a:t>Résultat final : </a:t>
            </a:r>
          </a:p>
        </p:txBody>
      </p:sp>
    </p:spTree>
    <p:extLst>
      <p:ext uri="{BB962C8B-B14F-4D97-AF65-F5344CB8AC3E}">
        <p14:creationId xmlns:p14="http://schemas.microsoft.com/office/powerpoint/2010/main" val="8126141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dirty="0"/>
              <a:t>Chapitre 2. Le modèle relationnel</a:t>
            </a:r>
          </a:p>
        </p:txBody>
      </p:sp>
      <p:sp>
        <p:nvSpPr>
          <p:cNvPr id="3" name="Espace réservé du contenu 2"/>
          <p:cNvSpPr>
            <a:spLocks noGrp="1"/>
          </p:cNvSpPr>
          <p:nvPr>
            <p:ph idx="1"/>
          </p:nvPr>
        </p:nvSpPr>
        <p:spPr/>
        <p:txBody>
          <a:bodyPr anchor="ctr">
            <a:normAutofit fontScale="92500" lnSpcReduction="10000"/>
          </a:bodyPr>
          <a:lstStyle/>
          <a:p>
            <a:pPr marL="514350" indent="-514350">
              <a:buFont typeface="+mj-lt"/>
              <a:buAutoNum type="arabicPeriod"/>
            </a:pPr>
            <a:r>
              <a:rPr lang="fr-BE" dirty="0"/>
              <a:t>Introduction</a:t>
            </a:r>
          </a:p>
          <a:p>
            <a:pPr marL="514350" indent="-514350">
              <a:buFont typeface="+mj-lt"/>
              <a:buAutoNum type="arabicPeriod"/>
            </a:pPr>
            <a:r>
              <a:rPr lang="fr-BE" dirty="0"/>
              <a:t>Relation, domaine et attribut</a:t>
            </a:r>
          </a:p>
          <a:p>
            <a:pPr marL="514350" indent="-514350">
              <a:buFont typeface="+mj-lt"/>
              <a:buAutoNum type="arabicPeriod"/>
            </a:pPr>
            <a:r>
              <a:rPr lang="fr-BE" dirty="0"/>
              <a:t>Clé primaire</a:t>
            </a:r>
          </a:p>
          <a:p>
            <a:pPr marL="514350" indent="-514350">
              <a:buFont typeface="+mj-lt"/>
              <a:buAutoNum type="arabicPeriod"/>
            </a:pPr>
            <a:r>
              <a:rPr lang="fr-BE" dirty="0"/>
              <a:t>Domaine primaire – clé étrangère</a:t>
            </a:r>
          </a:p>
          <a:p>
            <a:pPr marL="514350" indent="-514350">
              <a:buFont typeface="+mj-lt"/>
              <a:buAutoNum type="arabicPeriod"/>
            </a:pPr>
            <a:r>
              <a:rPr lang="fr-BE" dirty="0"/>
              <a:t>Intégrité de domaine</a:t>
            </a:r>
          </a:p>
          <a:p>
            <a:pPr marL="514350" indent="-514350">
              <a:buFont typeface="+mj-lt"/>
              <a:buAutoNum type="arabicPeriod"/>
            </a:pPr>
            <a:r>
              <a:rPr lang="fr-BE" dirty="0"/>
              <a:t>Intégrité d’entité ou de relation</a:t>
            </a:r>
          </a:p>
          <a:p>
            <a:pPr marL="514350" indent="-514350">
              <a:buFont typeface="+mj-lt"/>
              <a:buAutoNum type="arabicPeriod"/>
            </a:pPr>
            <a:r>
              <a:rPr lang="fr-BE" dirty="0"/>
              <a:t>Intégrité de référence</a:t>
            </a:r>
          </a:p>
          <a:p>
            <a:pPr marL="514350" indent="-514350">
              <a:buFont typeface="+mj-lt"/>
              <a:buAutoNum type="arabicPeriod"/>
            </a:pPr>
            <a:r>
              <a:rPr lang="fr-BE" dirty="0"/>
              <a:t>Les opérateurs sémantiques</a:t>
            </a:r>
          </a:p>
          <a:p>
            <a:pPr marL="514350" indent="-514350">
              <a:buFont typeface="+mj-lt"/>
              <a:buAutoNum type="arabicPeriod"/>
            </a:pPr>
            <a:r>
              <a:rPr lang="fr-BE" dirty="0"/>
              <a:t>Les opérateurs ensemblistes</a:t>
            </a:r>
          </a:p>
          <a:p>
            <a:pPr marL="514350" indent="-514350">
              <a:buFont typeface="+mj-lt"/>
              <a:buAutoNum type="arabicPeriod"/>
            </a:pPr>
            <a:r>
              <a:rPr lang="fr-BE" dirty="0"/>
              <a:t>Les opérateurs relationnels</a:t>
            </a:r>
          </a:p>
          <a:p>
            <a:pPr marL="514350" indent="-514350">
              <a:buFont typeface="+mj-lt"/>
              <a:buAutoNum type="arabicPeriod"/>
            </a:pPr>
            <a:r>
              <a:rPr lang="fr-BE" dirty="0"/>
              <a:t>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a:t>
            </a:r>
          </a:p>
        </p:txBody>
      </p:sp>
    </p:spTree>
    <p:extLst>
      <p:ext uri="{BB962C8B-B14F-4D97-AF65-F5344CB8AC3E}">
        <p14:creationId xmlns:p14="http://schemas.microsoft.com/office/powerpoint/2010/main" val="202709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0" end="10"/>
                                            </p:txEl>
                                          </p:spTgt>
                                        </p:tgtEl>
                                        <p:attrNameLst>
                                          <p:attrName>style.color</p:attrName>
                                        </p:attrNameLst>
                                      </p:cBhvr>
                                      <p:to>
                                        <a:schemeClr val="accent2"/>
                                      </p:to>
                                    </p:animClr>
                                    <p:animClr clrSpc="rgb" dir="cw">
                                      <p:cBhvr>
                                        <p:cTn id="7" dur="500" fill="hold"/>
                                        <p:tgtEl>
                                          <p:spTgt spid="3">
                                            <p:txEl>
                                              <p:pRg st="10" end="10"/>
                                            </p:txEl>
                                          </p:spTgt>
                                        </p:tgtEl>
                                        <p:attrNameLst>
                                          <p:attrName>fillcolor</p:attrName>
                                        </p:attrNameLst>
                                      </p:cBhvr>
                                      <p:to>
                                        <a:schemeClr val="accent2"/>
                                      </p:to>
                                    </p:animClr>
                                    <p:set>
                                      <p:cBhvr>
                                        <p:cTn id="8" dur="500" fill="hold"/>
                                        <p:tgtEl>
                                          <p:spTgt spid="3">
                                            <p:txEl>
                                              <p:pRg st="10" end="10"/>
                                            </p:txEl>
                                          </p:spTgt>
                                        </p:tgtEl>
                                        <p:attrNameLst>
                                          <p:attrName>fill.type</p:attrName>
                                        </p:attrNameLst>
                                      </p:cBhvr>
                                      <p:to>
                                        <p:strVal val="solid"/>
                                      </p:to>
                                    </p:set>
                                    <p:set>
                                      <p:cBhvr>
                                        <p:cTn id="9" dur="500" fill="hold"/>
                                        <p:tgtEl>
                                          <p:spTgt spid="3">
                                            <p:txEl>
                                              <p:pRg st="10" end="1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p:sp>
        <p:nvSpPr>
          <p:cNvPr id="3" name="Espace réservé du contenu 2"/>
          <p:cNvSpPr>
            <a:spLocks noGrp="1"/>
          </p:cNvSpPr>
          <p:nvPr>
            <p:ph idx="1"/>
          </p:nvPr>
        </p:nvSpPr>
        <p:spPr/>
        <p:txBody>
          <a:bodyPr anchor="ctr"/>
          <a:lstStyle/>
          <a:p>
            <a:pPr marL="0" indent="0">
              <a:buNone/>
            </a:pPr>
            <a:r>
              <a:rPr lang="fr-BE" dirty="0"/>
              <a:t>Les cinq opérateurs vus jusqu'à présent sont suffisants pour exprimer une requête quelconque de l’algèbre relationnelle.  Cependant, certaines requêtes, même banales, sont très longues à exprimer.</a:t>
            </a:r>
          </a:p>
          <a:p>
            <a:pPr marL="0" indent="0">
              <a:buNone/>
            </a:pPr>
            <a:r>
              <a:rPr lang="fr-BE" dirty="0"/>
              <a:t>	Opérateurs additionnels : </a:t>
            </a:r>
          </a:p>
          <a:p>
            <a:pPr marL="1800000" lvl="1">
              <a:buClr>
                <a:schemeClr val="accent2">
                  <a:lumMod val="50000"/>
                </a:schemeClr>
              </a:buClr>
              <a:buFont typeface="Wingdings" panose="05000000000000000000" pitchFamily="2" charset="2"/>
              <a:buChar char="Ø"/>
            </a:pPr>
            <a:r>
              <a:rPr lang="fr-BE" dirty="0"/>
              <a:t>Intersection</a:t>
            </a:r>
          </a:p>
          <a:p>
            <a:pPr marL="1800000" lvl="1">
              <a:buClr>
                <a:schemeClr val="accent2">
                  <a:lumMod val="50000"/>
                </a:schemeClr>
              </a:buClr>
              <a:buFont typeface="Wingdings" panose="05000000000000000000" pitchFamily="2" charset="2"/>
              <a:buChar char="Ø"/>
            </a:pPr>
            <a:r>
              <a:rPr lang="fr-BE" dirty="0"/>
              <a:t>Jointure</a:t>
            </a:r>
          </a:p>
          <a:p>
            <a:pPr marL="1800000" lvl="1">
              <a:buClr>
                <a:schemeClr val="accent2">
                  <a:lumMod val="50000"/>
                </a:schemeClr>
              </a:buClr>
              <a:buFont typeface="Wingdings" panose="05000000000000000000" pitchFamily="2" charset="2"/>
              <a:buChar char="Ø"/>
            </a:pPr>
            <a:r>
              <a:rPr lang="fr-BE" dirty="0"/>
              <a:t>Jointure externe</a:t>
            </a:r>
          </a:p>
          <a:p>
            <a:pPr marL="1800000" lvl="1">
              <a:buClr>
                <a:schemeClr val="accent2">
                  <a:lumMod val="50000"/>
                </a:schemeClr>
              </a:buClr>
              <a:buFont typeface="Wingdings" panose="05000000000000000000" pitchFamily="2" charset="2"/>
              <a:buChar char="Ø"/>
            </a:pPr>
            <a:r>
              <a:rPr lang="fr-BE" dirty="0"/>
              <a:t>Division </a:t>
            </a:r>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
        <p:nvSpPr>
          <p:cNvPr id="8" name="Flèche droite 7"/>
          <p:cNvSpPr/>
          <p:nvPr/>
        </p:nvSpPr>
        <p:spPr>
          <a:xfrm>
            <a:off x="1296932" y="3996000"/>
            <a:ext cx="506838" cy="200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5991750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chor="ctr">
                <a:normAutofit/>
              </a:bodyPr>
              <a:lstStyle/>
              <a:p>
                <a:pPr marL="57150" indent="0" algn="ctr">
                  <a:buClr>
                    <a:schemeClr val="accent3">
                      <a:lumMod val="50000"/>
                    </a:schemeClr>
                  </a:buClr>
                  <a:buNone/>
                </a:pP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Intersection	      X = R</a:t>
                </a:r>
                <a:r>
                  <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1</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a:t>
                </a:r>
                <a14:m>
                  <m:oMath xmlns:m="http://schemas.openxmlformats.org/officeDocument/2006/math">
                    <m:r>
                      <a:rPr lang="fr-BE" b="0" i="1" dirty="0" smtClean="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latin typeface="Cambria Math"/>
                        <a:ea typeface="Cambria Math"/>
                      </a:rPr>
                      <m:t>∩</m:t>
                    </m:r>
                  </m:oMath>
                </a14:m>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R</a:t>
                </a:r>
                <a:r>
                  <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2</a:t>
                </a:r>
              </a:p>
              <a:p>
                <a:pPr marL="57150" indent="0">
                  <a:buClr>
                    <a:schemeClr val="accent3">
                      <a:lumMod val="50000"/>
                    </a:schemeClr>
                  </a:buClr>
                  <a:buNone/>
                </a:pPr>
                <a:endParaRPr lang="fr-BE" baseline="-25000" dirty="0"/>
              </a:p>
              <a:p>
                <a:pPr marL="57150" indent="0">
                  <a:buClr>
                    <a:schemeClr val="accent3">
                      <a:lumMod val="50000"/>
                    </a:schemeClr>
                  </a:buClr>
                  <a:buNone/>
                </a:pPr>
                <a:r>
                  <a:rPr lang="fr-BE" sz="2400" dirty="0"/>
                  <a:t>L’intersection de deux relations R</a:t>
                </a:r>
                <a:r>
                  <a:rPr lang="fr-BE" sz="2400" baseline="-25000" dirty="0"/>
                  <a:t>1</a:t>
                </a:r>
                <a:r>
                  <a:rPr lang="fr-BE" sz="2400" dirty="0"/>
                  <a:t> et R</a:t>
                </a:r>
                <a:r>
                  <a:rPr lang="fr-BE" sz="2400" baseline="-25000" dirty="0"/>
                  <a:t>2</a:t>
                </a:r>
                <a:r>
                  <a:rPr lang="fr-BE" sz="2400" dirty="0"/>
                  <a:t> union-compatibles est une relation X contenant les tuples appartenant à R</a:t>
                </a:r>
                <a:r>
                  <a:rPr lang="fr-BE" sz="2400" baseline="-25000" dirty="0"/>
                  <a:t>1</a:t>
                </a:r>
                <a:r>
                  <a:rPr lang="fr-BE" sz="2400" dirty="0"/>
                  <a:t> et à R</a:t>
                </a:r>
                <a:r>
                  <a:rPr lang="fr-BE" sz="2400" baseline="-25000" dirty="0"/>
                  <a:t>2</a:t>
                </a:r>
                <a:r>
                  <a:rPr lang="fr-BE" sz="2400" dirty="0"/>
                  <a:t>.</a:t>
                </a:r>
              </a:p>
              <a:p>
                <a:pPr marL="57150" indent="0">
                  <a:buClr>
                    <a:schemeClr val="accent3">
                      <a:lumMod val="50000"/>
                    </a:schemeClr>
                  </a:buClr>
                  <a:buNone/>
                </a:pPr>
                <a:endParaRPr lang="fr-BE" sz="1000" dirty="0"/>
              </a:p>
              <a:p>
                <a:pPr marL="57150" indent="0" algn="ctr">
                  <a:buClr>
                    <a:schemeClr val="accent3">
                      <a:lumMod val="50000"/>
                    </a:schemeClr>
                  </a:buClr>
                  <a:buNone/>
                </a:pPr>
                <a14:m>
                  <m:oMath xmlns:m="http://schemas.openxmlformats.org/officeDocument/2006/math">
                    <m:r>
                      <m:rPr>
                        <m:sty m:val="p"/>
                      </m:rPr>
                      <a:rPr lang="fr-BE" b="0" i="0" smtClean="0">
                        <a:latin typeface="Cambria Math"/>
                      </a:rPr>
                      <m:t>A</m:t>
                    </m:r>
                    <m:r>
                      <a:rPr lang="fr-BE" b="0" i="0" smtClean="0">
                        <a:latin typeface="Cambria Math"/>
                      </a:rPr>
                      <m:t> </m:t>
                    </m:r>
                    <m:r>
                      <a:rPr lang="fr-BE" b="0" i="1" smtClean="0">
                        <a:latin typeface="Cambria Math"/>
                        <a:ea typeface="Cambria Math"/>
                      </a:rPr>
                      <m:t>∩</m:t>
                    </m:r>
                    <m:r>
                      <m:rPr>
                        <m:sty m:val="p"/>
                      </m:rPr>
                      <a:rPr lang="fr-BE" b="0" i="0" smtClean="0">
                        <a:latin typeface="Cambria Math"/>
                        <a:ea typeface="Cambria Math"/>
                      </a:rPr>
                      <m:t>B</m:t>
                    </m:r>
                    <m:r>
                      <a:rPr lang="fr-BE" b="0" i="0" smtClean="0">
                        <a:latin typeface="Cambria Math"/>
                        <a:ea typeface="Cambria Math"/>
                      </a:rPr>
                      <m:t>= </m:t>
                    </m:r>
                    <m:d>
                      <m:dPr>
                        <m:begChr m:val="{"/>
                        <m:endChr m:val="}"/>
                        <m:ctrlPr>
                          <a:rPr lang="fr-BE" b="0" i="1" smtClean="0">
                            <a:latin typeface="Cambria Math" panose="02040503050406030204" pitchFamily="18" charset="0"/>
                            <a:ea typeface="Cambria Math"/>
                          </a:rPr>
                        </m:ctrlPr>
                      </m:dPr>
                      <m:e>
                        <m:r>
                          <m:rPr>
                            <m:sty m:val="p"/>
                          </m:rPr>
                          <a:rPr lang="fr-BE" b="0" i="0" smtClean="0">
                            <a:latin typeface="Cambria Math"/>
                            <a:ea typeface="Cambria Math"/>
                          </a:rPr>
                          <m:t>x</m:t>
                        </m:r>
                        <m:r>
                          <a:rPr lang="fr-BE" b="0" i="0" smtClean="0">
                            <a:latin typeface="Cambria Math"/>
                            <a:ea typeface="Cambria Math"/>
                          </a:rPr>
                          <m:t> </m:t>
                        </m:r>
                      </m:e>
                      <m:e>
                        <m:r>
                          <a:rPr lang="fr-BE" b="0" i="0" smtClean="0">
                            <a:latin typeface="Cambria Math"/>
                            <a:ea typeface="Cambria Math"/>
                          </a:rPr>
                          <m:t> </m:t>
                        </m:r>
                        <m:r>
                          <m:rPr>
                            <m:sty m:val="p"/>
                          </m:rPr>
                          <a:rPr lang="fr-BE" b="0" i="0" smtClean="0">
                            <a:latin typeface="Cambria Math"/>
                            <a:ea typeface="Cambria Math"/>
                          </a:rPr>
                          <m:t>x</m:t>
                        </m:r>
                        <m:r>
                          <a:rPr lang="fr-BE" b="0" i="0" smtClean="0">
                            <a:latin typeface="Cambria Math"/>
                            <a:ea typeface="Cambria Math"/>
                          </a:rPr>
                          <m:t> ∈</m:t>
                        </m:r>
                        <m:r>
                          <m:rPr>
                            <m:sty m:val="p"/>
                          </m:rPr>
                          <a:rPr lang="fr-BE" b="0" i="0" smtClean="0">
                            <a:latin typeface="Cambria Math"/>
                            <a:ea typeface="Cambria Math"/>
                          </a:rPr>
                          <m:t>A</m:t>
                        </m:r>
                        <m:r>
                          <a:rPr lang="fr-BE" b="0" i="0" smtClean="0">
                            <a:latin typeface="Cambria Math"/>
                            <a:ea typeface="Cambria Math"/>
                          </a:rPr>
                          <m:t> </m:t>
                        </m:r>
                        <m:r>
                          <m:rPr>
                            <m:sty m:val="p"/>
                          </m:rPr>
                          <a:rPr lang="fr-BE" b="0" i="0" smtClean="0">
                            <a:latin typeface="Cambria Math"/>
                            <a:ea typeface="Cambria Math"/>
                          </a:rPr>
                          <m:t>et</m:t>
                        </m:r>
                        <m:r>
                          <a:rPr lang="fr-BE" b="0" i="0" smtClean="0">
                            <a:latin typeface="Cambria Math"/>
                            <a:ea typeface="Cambria Math"/>
                          </a:rPr>
                          <m:t> </m:t>
                        </m:r>
                        <m:r>
                          <m:rPr>
                            <m:sty m:val="p"/>
                          </m:rPr>
                          <a:rPr lang="fr-BE" b="0" i="0" smtClean="0">
                            <a:latin typeface="Cambria Math"/>
                            <a:ea typeface="Cambria Math"/>
                          </a:rPr>
                          <m:t>x</m:t>
                        </m:r>
                        <m:r>
                          <a:rPr lang="fr-BE" b="0" i="0" smtClean="0">
                            <a:latin typeface="Cambria Math"/>
                            <a:ea typeface="Cambria Math"/>
                          </a:rPr>
                          <m:t> </m:t>
                        </m:r>
                        <m:r>
                          <a:rPr lang="fr-BE" b="0" i="1" smtClean="0">
                            <a:latin typeface="Cambria Math"/>
                            <a:ea typeface="Cambria Math"/>
                          </a:rPr>
                          <m:t>∈</m:t>
                        </m:r>
                        <m:r>
                          <m:rPr>
                            <m:sty m:val="p"/>
                          </m:rPr>
                          <a:rPr lang="fr-BE" b="0" i="0" smtClean="0">
                            <a:latin typeface="Cambria Math"/>
                            <a:ea typeface="Cambria Math"/>
                          </a:rPr>
                          <m:t>B</m:t>
                        </m:r>
                      </m:e>
                    </m:d>
                  </m:oMath>
                </a14:m>
                <a:r>
                  <a:rPr lang="fr-BE" dirty="0"/>
                  <a:t> </a:t>
                </a:r>
              </a:p>
              <a:p>
                <a:pPr marL="57150" indent="0">
                  <a:buClr>
                    <a:schemeClr val="accent3">
                      <a:lumMod val="50000"/>
                    </a:schemeClr>
                  </a:buClr>
                  <a:buNone/>
                </a:pPr>
                <a:endParaRPr lang="fr-BE" dirty="0"/>
              </a:p>
              <a:p>
                <a:pPr marL="57150" indent="0">
                  <a:buClr>
                    <a:schemeClr val="accent3">
                      <a:lumMod val="50000"/>
                    </a:schemeClr>
                  </a:buClr>
                  <a:buNone/>
                </a:pPr>
                <a:endParaRPr lang="fr-BE" dirty="0"/>
              </a:p>
              <a:p>
                <a:pPr marL="57150" indent="0">
                  <a:buClr>
                    <a:schemeClr val="accent3">
                      <a:lumMod val="50000"/>
                    </a:schemeClr>
                  </a:buClr>
                  <a:buNone/>
                </a:pPr>
                <a:endParaRPr lang="fr-BE"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457"/>
                </a:stretch>
              </a:blipFill>
            </p:spPr>
            <p:txBody>
              <a:bodyPr/>
              <a:lstStyle/>
              <a:p>
                <a:r>
                  <a:rPr lang="fr-BE">
                    <a:noFill/>
                  </a:rPr>
                  <a:t> </a:t>
                </a:r>
              </a:p>
            </p:txBody>
          </p:sp>
        </mc:Fallback>
      </mc:AlternateContent>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
        <p:nvSpPr>
          <p:cNvPr id="8" name="Ellipse 7"/>
          <p:cNvSpPr/>
          <p:nvPr/>
        </p:nvSpPr>
        <p:spPr>
          <a:xfrm>
            <a:off x="4396635" y="4885151"/>
            <a:ext cx="1503123" cy="1089764"/>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rgbClr val="FFFFFF"/>
              </a:solidFill>
            </a:endParaRPr>
          </a:p>
        </p:txBody>
      </p:sp>
      <p:sp>
        <p:nvSpPr>
          <p:cNvPr id="9" name="ZoneTexte 8"/>
          <p:cNvSpPr txBox="1"/>
          <p:nvPr/>
        </p:nvSpPr>
        <p:spPr>
          <a:xfrm>
            <a:off x="3269293" y="4878888"/>
            <a:ext cx="375781" cy="369332"/>
          </a:xfrm>
          <a:prstGeom prst="rect">
            <a:avLst/>
          </a:prstGeom>
          <a:noFill/>
        </p:spPr>
        <p:txBody>
          <a:bodyPr wrap="square" rtlCol="0">
            <a:spAutoFit/>
          </a:bodyPr>
          <a:lstStyle/>
          <a:p>
            <a:r>
              <a:rPr lang="fr-BE" dirty="0">
                <a:solidFill>
                  <a:srgbClr val="000000"/>
                </a:solidFill>
                <a:latin typeface="Corbel" panose="020B0503020204020204" pitchFamily="34" charset="0"/>
              </a:rPr>
              <a:t>A</a:t>
            </a:r>
          </a:p>
        </p:txBody>
      </p:sp>
      <p:sp>
        <p:nvSpPr>
          <p:cNvPr id="10" name="ZoneTexte 9"/>
          <p:cNvSpPr txBox="1"/>
          <p:nvPr/>
        </p:nvSpPr>
        <p:spPr>
          <a:xfrm>
            <a:off x="5837127" y="4846622"/>
            <a:ext cx="375781" cy="369332"/>
          </a:xfrm>
          <a:prstGeom prst="rect">
            <a:avLst/>
          </a:prstGeom>
          <a:noFill/>
        </p:spPr>
        <p:txBody>
          <a:bodyPr wrap="square" rtlCol="0">
            <a:spAutoFit/>
          </a:bodyPr>
          <a:lstStyle/>
          <a:p>
            <a:r>
              <a:rPr lang="fr-BE" dirty="0">
                <a:solidFill>
                  <a:srgbClr val="000000"/>
                </a:solidFill>
                <a:latin typeface="Corbel" panose="020B0503020204020204" pitchFamily="34" charset="0"/>
              </a:rPr>
              <a:t>B</a:t>
            </a:r>
          </a:p>
        </p:txBody>
      </p:sp>
      <p:sp>
        <p:nvSpPr>
          <p:cNvPr id="11" name="Ellipse 10"/>
          <p:cNvSpPr/>
          <p:nvPr/>
        </p:nvSpPr>
        <p:spPr>
          <a:xfrm>
            <a:off x="3645074" y="4885151"/>
            <a:ext cx="1503122" cy="1083501"/>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rgbClr val="FFFFFF"/>
              </a:solidFill>
            </a:endParaRPr>
          </a:p>
        </p:txBody>
      </p:sp>
      <p:sp>
        <p:nvSpPr>
          <p:cNvPr id="23" name="Forme libre 22"/>
          <p:cNvSpPr/>
          <p:nvPr/>
        </p:nvSpPr>
        <p:spPr>
          <a:xfrm>
            <a:off x="4396635" y="4958171"/>
            <a:ext cx="751561" cy="937459"/>
          </a:xfrm>
          <a:custGeom>
            <a:avLst/>
            <a:gdLst>
              <a:gd name="connsiteX0" fmla="*/ 366834 w 738976"/>
              <a:gd name="connsiteY0" fmla="*/ 1794 h 937459"/>
              <a:gd name="connsiteX1" fmla="*/ 353544 w 738976"/>
              <a:gd name="connsiteY1" fmla="*/ 12427 h 937459"/>
              <a:gd name="connsiteX2" fmla="*/ 345569 w 738976"/>
              <a:gd name="connsiteY2" fmla="*/ 15085 h 937459"/>
              <a:gd name="connsiteX3" fmla="*/ 340253 w 738976"/>
              <a:gd name="connsiteY3" fmla="*/ 23059 h 937459"/>
              <a:gd name="connsiteX4" fmla="*/ 321646 w 738976"/>
              <a:gd name="connsiteY4" fmla="*/ 25718 h 937459"/>
              <a:gd name="connsiteX5" fmla="*/ 313672 w 738976"/>
              <a:gd name="connsiteY5" fmla="*/ 31034 h 937459"/>
              <a:gd name="connsiteX6" fmla="*/ 300381 w 738976"/>
              <a:gd name="connsiteY6" fmla="*/ 44325 h 937459"/>
              <a:gd name="connsiteX7" fmla="*/ 292406 w 738976"/>
              <a:gd name="connsiteY7" fmla="*/ 46983 h 937459"/>
              <a:gd name="connsiteX8" fmla="*/ 276458 w 738976"/>
              <a:gd name="connsiteY8" fmla="*/ 54957 h 937459"/>
              <a:gd name="connsiteX9" fmla="*/ 268483 w 738976"/>
              <a:gd name="connsiteY9" fmla="*/ 60273 h 937459"/>
              <a:gd name="connsiteX10" fmla="*/ 249876 w 738976"/>
              <a:gd name="connsiteY10" fmla="*/ 62932 h 937459"/>
              <a:gd name="connsiteX11" fmla="*/ 241902 w 738976"/>
              <a:gd name="connsiteY11" fmla="*/ 68248 h 937459"/>
              <a:gd name="connsiteX12" fmla="*/ 233927 w 738976"/>
              <a:gd name="connsiteY12" fmla="*/ 70906 h 937459"/>
              <a:gd name="connsiteX13" fmla="*/ 231269 w 738976"/>
              <a:gd name="connsiteY13" fmla="*/ 78880 h 937459"/>
              <a:gd name="connsiteX14" fmla="*/ 225953 w 738976"/>
              <a:gd name="connsiteY14" fmla="*/ 84197 h 937459"/>
              <a:gd name="connsiteX15" fmla="*/ 210004 w 738976"/>
              <a:gd name="connsiteY15" fmla="*/ 92171 h 937459"/>
              <a:gd name="connsiteX16" fmla="*/ 202030 w 738976"/>
              <a:gd name="connsiteY16" fmla="*/ 97487 h 937459"/>
              <a:gd name="connsiteX17" fmla="*/ 196713 w 738976"/>
              <a:gd name="connsiteY17" fmla="*/ 102804 h 937459"/>
              <a:gd name="connsiteX18" fmla="*/ 188739 w 738976"/>
              <a:gd name="connsiteY18" fmla="*/ 105462 h 937459"/>
              <a:gd name="connsiteX19" fmla="*/ 178106 w 738976"/>
              <a:gd name="connsiteY19" fmla="*/ 118753 h 937459"/>
              <a:gd name="connsiteX20" fmla="*/ 170132 w 738976"/>
              <a:gd name="connsiteY20" fmla="*/ 124069 h 937459"/>
              <a:gd name="connsiteX21" fmla="*/ 167474 w 738976"/>
              <a:gd name="connsiteY21" fmla="*/ 132043 h 937459"/>
              <a:gd name="connsiteX22" fmla="*/ 159499 w 738976"/>
              <a:gd name="connsiteY22" fmla="*/ 134701 h 937459"/>
              <a:gd name="connsiteX23" fmla="*/ 154183 w 738976"/>
              <a:gd name="connsiteY23" fmla="*/ 140018 h 937459"/>
              <a:gd name="connsiteX24" fmla="*/ 148867 w 738976"/>
              <a:gd name="connsiteY24" fmla="*/ 147992 h 937459"/>
              <a:gd name="connsiteX25" fmla="*/ 127602 w 738976"/>
              <a:gd name="connsiteY25" fmla="*/ 166599 h 937459"/>
              <a:gd name="connsiteX26" fmla="*/ 122285 w 738976"/>
              <a:gd name="connsiteY26" fmla="*/ 171915 h 937459"/>
              <a:gd name="connsiteX27" fmla="*/ 116969 w 738976"/>
              <a:gd name="connsiteY27" fmla="*/ 179890 h 937459"/>
              <a:gd name="connsiteX28" fmla="*/ 101020 w 738976"/>
              <a:gd name="connsiteY28" fmla="*/ 190522 h 937459"/>
              <a:gd name="connsiteX29" fmla="*/ 90388 w 738976"/>
              <a:gd name="connsiteY29" fmla="*/ 203813 h 937459"/>
              <a:gd name="connsiteX30" fmla="*/ 87730 w 738976"/>
              <a:gd name="connsiteY30" fmla="*/ 211787 h 937459"/>
              <a:gd name="connsiteX31" fmla="*/ 82413 w 738976"/>
              <a:gd name="connsiteY31" fmla="*/ 217104 h 937459"/>
              <a:gd name="connsiteX32" fmla="*/ 77097 w 738976"/>
              <a:gd name="connsiteY32" fmla="*/ 233053 h 937459"/>
              <a:gd name="connsiteX33" fmla="*/ 74439 w 738976"/>
              <a:gd name="connsiteY33" fmla="*/ 241027 h 937459"/>
              <a:gd name="connsiteX34" fmla="*/ 69123 w 738976"/>
              <a:gd name="connsiteY34" fmla="*/ 249001 h 937459"/>
              <a:gd name="connsiteX35" fmla="*/ 58490 w 738976"/>
              <a:gd name="connsiteY35" fmla="*/ 262292 h 937459"/>
              <a:gd name="connsiteX36" fmla="*/ 45199 w 738976"/>
              <a:gd name="connsiteY36" fmla="*/ 283557 h 937459"/>
              <a:gd name="connsiteX37" fmla="*/ 39883 w 738976"/>
              <a:gd name="connsiteY37" fmla="*/ 291532 h 937459"/>
              <a:gd name="connsiteX38" fmla="*/ 34567 w 738976"/>
              <a:gd name="connsiteY38" fmla="*/ 307480 h 937459"/>
              <a:gd name="connsiteX39" fmla="*/ 31909 w 738976"/>
              <a:gd name="connsiteY39" fmla="*/ 315455 h 937459"/>
              <a:gd name="connsiteX40" fmla="*/ 26592 w 738976"/>
              <a:gd name="connsiteY40" fmla="*/ 320771 h 937459"/>
              <a:gd name="connsiteX41" fmla="*/ 21276 w 738976"/>
              <a:gd name="connsiteY41" fmla="*/ 365959 h 937459"/>
              <a:gd name="connsiteX42" fmla="*/ 18618 w 738976"/>
              <a:gd name="connsiteY42" fmla="*/ 384566 h 937459"/>
              <a:gd name="connsiteX43" fmla="*/ 10644 w 738976"/>
              <a:gd name="connsiteY43" fmla="*/ 387225 h 937459"/>
              <a:gd name="connsiteX44" fmla="*/ 13302 w 738976"/>
              <a:gd name="connsiteY44" fmla="*/ 403173 h 937459"/>
              <a:gd name="connsiteX45" fmla="*/ 7985 w 738976"/>
              <a:gd name="connsiteY45" fmla="*/ 421780 h 937459"/>
              <a:gd name="connsiteX46" fmla="*/ 2669 w 738976"/>
              <a:gd name="connsiteY46" fmla="*/ 427097 h 937459"/>
              <a:gd name="connsiteX47" fmla="*/ 11 w 738976"/>
              <a:gd name="connsiteY47" fmla="*/ 445704 h 937459"/>
              <a:gd name="connsiteX48" fmla="*/ 5327 w 738976"/>
              <a:gd name="connsiteY48" fmla="*/ 517473 h 937459"/>
              <a:gd name="connsiteX49" fmla="*/ 7985 w 738976"/>
              <a:gd name="connsiteY49" fmla="*/ 554687 h 937459"/>
              <a:gd name="connsiteX50" fmla="*/ 13302 w 738976"/>
              <a:gd name="connsiteY50" fmla="*/ 575953 h 937459"/>
              <a:gd name="connsiteX51" fmla="*/ 15960 w 738976"/>
              <a:gd name="connsiteY51" fmla="*/ 589243 h 937459"/>
              <a:gd name="connsiteX52" fmla="*/ 21276 w 738976"/>
              <a:gd name="connsiteY52" fmla="*/ 597218 h 937459"/>
              <a:gd name="connsiteX53" fmla="*/ 29251 w 738976"/>
              <a:gd name="connsiteY53" fmla="*/ 610508 h 937459"/>
              <a:gd name="connsiteX54" fmla="*/ 37225 w 738976"/>
              <a:gd name="connsiteY54" fmla="*/ 634432 h 937459"/>
              <a:gd name="connsiteX55" fmla="*/ 39883 w 738976"/>
              <a:gd name="connsiteY55" fmla="*/ 642406 h 937459"/>
              <a:gd name="connsiteX56" fmla="*/ 45199 w 738976"/>
              <a:gd name="connsiteY56" fmla="*/ 650380 h 937459"/>
              <a:gd name="connsiteX57" fmla="*/ 55832 w 738976"/>
              <a:gd name="connsiteY57" fmla="*/ 687594 h 937459"/>
              <a:gd name="connsiteX58" fmla="*/ 63806 w 738976"/>
              <a:gd name="connsiteY58" fmla="*/ 703543 h 937459"/>
              <a:gd name="connsiteX59" fmla="*/ 74439 w 738976"/>
              <a:gd name="connsiteY59" fmla="*/ 714176 h 937459"/>
              <a:gd name="connsiteX60" fmla="*/ 85072 w 738976"/>
              <a:gd name="connsiteY60" fmla="*/ 735441 h 937459"/>
              <a:gd name="connsiteX61" fmla="*/ 87730 w 738976"/>
              <a:gd name="connsiteY61" fmla="*/ 746073 h 937459"/>
              <a:gd name="connsiteX62" fmla="*/ 90388 w 738976"/>
              <a:gd name="connsiteY62" fmla="*/ 754048 h 937459"/>
              <a:gd name="connsiteX63" fmla="*/ 106337 w 738976"/>
              <a:gd name="connsiteY63" fmla="*/ 759364 h 937459"/>
              <a:gd name="connsiteX64" fmla="*/ 119627 w 738976"/>
              <a:gd name="connsiteY64" fmla="*/ 769997 h 937459"/>
              <a:gd name="connsiteX65" fmla="*/ 122285 w 738976"/>
              <a:gd name="connsiteY65" fmla="*/ 777971 h 937459"/>
              <a:gd name="connsiteX66" fmla="*/ 130260 w 738976"/>
              <a:gd name="connsiteY66" fmla="*/ 783287 h 937459"/>
              <a:gd name="connsiteX67" fmla="*/ 143551 w 738976"/>
              <a:gd name="connsiteY67" fmla="*/ 791262 h 937459"/>
              <a:gd name="connsiteX68" fmla="*/ 148867 w 738976"/>
              <a:gd name="connsiteY68" fmla="*/ 799236 h 937459"/>
              <a:gd name="connsiteX69" fmla="*/ 156841 w 738976"/>
              <a:gd name="connsiteY69" fmla="*/ 815185 h 937459"/>
              <a:gd name="connsiteX70" fmla="*/ 167474 w 738976"/>
              <a:gd name="connsiteY70" fmla="*/ 825818 h 937459"/>
              <a:gd name="connsiteX71" fmla="*/ 178106 w 738976"/>
              <a:gd name="connsiteY71" fmla="*/ 841766 h 937459"/>
              <a:gd name="connsiteX72" fmla="*/ 194055 w 738976"/>
              <a:gd name="connsiteY72" fmla="*/ 852399 h 937459"/>
              <a:gd name="connsiteX73" fmla="*/ 210004 w 738976"/>
              <a:gd name="connsiteY73" fmla="*/ 857715 h 937459"/>
              <a:gd name="connsiteX74" fmla="*/ 225953 w 738976"/>
              <a:gd name="connsiteY74" fmla="*/ 865690 h 937459"/>
              <a:gd name="connsiteX75" fmla="*/ 241902 w 738976"/>
              <a:gd name="connsiteY75" fmla="*/ 871006 h 937459"/>
              <a:gd name="connsiteX76" fmla="*/ 252534 w 738976"/>
              <a:gd name="connsiteY76" fmla="*/ 884297 h 937459"/>
              <a:gd name="connsiteX77" fmla="*/ 257851 w 738976"/>
              <a:gd name="connsiteY77" fmla="*/ 889613 h 937459"/>
              <a:gd name="connsiteX78" fmla="*/ 273799 w 738976"/>
              <a:gd name="connsiteY78" fmla="*/ 897587 h 937459"/>
              <a:gd name="connsiteX79" fmla="*/ 295065 w 738976"/>
              <a:gd name="connsiteY79" fmla="*/ 908220 h 937459"/>
              <a:gd name="connsiteX80" fmla="*/ 303039 w 738976"/>
              <a:gd name="connsiteY80" fmla="*/ 910878 h 937459"/>
              <a:gd name="connsiteX81" fmla="*/ 311013 w 738976"/>
              <a:gd name="connsiteY81" fmla="*/ 913536 h 937459"/>
              <a:gd name="connsiteX82" fmla="*/ 318988 w 738976"/>
              <a:gd name="connsiteY82" fmla="*/ 910878 h 937459"/>
              <a:gd name="connsiteX83" fmla="*/ 313672 w 738976"/>
              <a:gd name="connsiteY83" fmla="*/ 902904 h 937459"/>
              <a:gd name="connsiteX84" fmla="*/ 308355 w 738976"/>
              <a:gd name="connsiteY84" fmla="*/ 908220 h 937459"/>
              <a:gd name="connsiteX85" fmla="*/ 324304 w 738976"/>
              <a:gd name="connsiteY85" fmla="*/ 913536 h 937459"/>
              <a:gd name="connsiteX86" fmla="*/ 332279 w 738976"/>
              <a:gd name="connsiteY86" fmla="*/ 916194 h 937459"/>
              <a:gd name="connsiteX87" fmla="*/ 329620 w 738976"/>
              <a:gd name="connsiteY87" fmla="*/ 926827 h 937459"/>
              <a:gd name="connsiteX88" fmla="*/ 342911 w 738976"/>
              <a:gd name="connsiteY88" fmla="*/ 937459 h 937459"/>
              <a:gd name="connsiteX89" fmla="*/ 385441 w 738976"/>
              <a:gd name="connsiteY89" fmla="*/ 934801 h 937459"/>
              <a:gd name="connsiteX90" fmla="*/ 401390 w 738976"/>
              <a:gd name="connsiteY90" fmla="*/ 926827 h 937459"/>
              <a:gd name="connsiteX91" fmla="*/ 409365 w 738976"/>
              <a:gd name="connsiteY91" fmla="*/ 918853 h 937459"/>
              <a:gd name="connsiteX92" fmla="*/ 417339 w 738976"/>
              <a:gd name="connsiteY92" fmla="*/ 913536 h 937459"/>
              <a:gd name="connsiteX93" fmla="*/ 422655 w 738976"/>
              <a:gd name="connsiteY93" fmla="*/ 905562 h 937459"/>
              <a:gd name="connsiteX94" fmla="*/ 435946 w 738976"/>
              <a:gd name="connsiteY94" fmla="*/ 894929 h 937459"/>
              <a:gd name="connsiteX95" fmla="*/ 443920 w 738976"/>
              <a:gd name="connsiteY95" fmla="*/ 897587 h 937459"/>
              <a:gd name="connsiteX96" fmla="*/ 462527 w 738976"/>
              <a:gd name="connsiteY96" fmla="*/ 894929 h 937459"/>
              <a:gd name="connsiteX97" fmla="*/ 486451 w 738976"/>
              <a:gd name="connsiteY97" fmla="*/ 865690 h 937459"/>
              <a:gd name="connsiteX98" fmla="*/ 502399 w 738976"/>
              <a:gd name="connsiteY98" fmla="*/ 860373 h 937459"/>
              <a:gd name="connsiteX99" fmla="*/ 521006 w 738976"/>
              <a:gd name="connsiteY99" fmla="*/ 855057 h 937459"/>
              <a:gd name="connsiteX100" fmla="*/ 523665 w 738976"/>
              <a:gd name="connsiteY100" fmla="*/ 847083 h 937459"/>
              <a:gd name="connsiteX101" fmla="*/ 531639 w 738976"/>
              <a:gd name="connsiteY101" fmla="*/ 844425 h 937459"/>
              <a:gd name="connsiteX102" fmla="*/ 539613 w 738976"/>
              <a:gd name="connsiteY102" fmla="*/ 839108 h 937459"/>
              <a:gd name="connsiteX103" fmla="*/ 544930 w 738976"/>
              <a:gd name="connsiteY103" fmla="*/ 833792 h 937459"/>
              <a:gd name="connsiteX104" fmla="*/ 552904 w 738976"/>
              <a:gd name="connsiteY104" fmla="*/ 828476 h 937459"/>
              <a:gd name="connsiteX105" fmla="*/ 558220 w 738976"/>
              <a:gd name="connsiteY105" fmla="*/ 823159 h 937459"/>
              <a:gd name="connsiteX106" fmla="*/ 574169 w 738976"/>
              <a:gd name="connsiteY106" fmla="*/ 812527 h 937459"/>
              <a:gd name="connsiteX107" fmla="*/ 582144 w 738976"/>
              <a:gd name="connsiteY107" fmla="*/ 807211 h 937459"/>
              <a:gd name="connsiteX108" fmla="*/ 587460 w 738976"/>
              <a:gd name="connsiteY108" fmla="*/ 799236 h 937459"/>
              <a:gd name="connsiteX109" fmla="*/ 595434 w 738976"/>
              <a:gd name="connsiteY109" fmla="*/ 793920 h 937459"/>
              <a:gd name="connsiteX110" fmla="*/ 600751 w 738976"/>
              <a:gd name="connsiteY110" fmla="*/ 788604 h 937459"/>
              <a:gd name="connsiteX111" fmla="*/ 611383 w 738976"/>
              <a:gd name="connsiteY111" fmla="*/ 775313 h 937459"/>
              <a:gd name="connsiteX112" fmla="*/ 622016 w 738976"/>
              <a:gd name="connsiteY112" fmla="*/ 764680 h 937459"/>
              <a:gd name="connsiteX113" fmla="*/ 637965 w 738976"/>
              <a:gd name="connsiteY113" fmla="*/ 743415 h 937459"/>
              <a:gd name="connsiteX114" fmla="*/ 656572 w 738976"/>
              <a:gd name="connsiteY114" fmla="*/ 724808 h 937459"/>
              <a:gd name="connsiteX115" fmla="*/ 667204 w 738976"/>
              <a:gd name="connsiteY115" fmla="*/ 714176 h 937459"/>
              <a:gd name="connsiteX116" fmla="*/ 669862 w 738976"/>
              <a:gd name="connsiteY116" fmla="*/ 706201 h 937459"/>
              <a:gd name="connsiteX117" fmla="*/ 675179 w 738976"/>
              <a:gd name="connsiteY117" fmla="*/ 700885 h 937459"/>
              <a:gd name="connsiteX118" fmla="*/ 680495 w 738976"/>
              <a:gd name="connsiteY118" fmla="*/ 692911 h 937459"/>
              <a:gd name="connsiteX119" fmla="*/ 683153 w 738976"/>
              <a:gd name="connsiteY119" fmla="*/ 684936 h 937459"/>
              <a:gd name="connsiteX120" fmla="*/ 693785 w 738976"/>
              <a:gd name="connsiteY120" fmla="*/ 661013 h 937459"/>
              <a:gd name="connsiteX121" fmla="*/ 701760 w 738976"/>
              <a:gd name="connsiteY121" fmla="*/ 631773 h 937459"/>
              <a:gd name="connsiteX122" fmla="*/ 704418 w 738976"/>
              <a:gd name="connsiteY122" fmla="*/ 623799 h 937459"/>
              <a:gd name="connsiteX123" fmla="*/ 709734 w 738976"/>
              <a:gd name="connsiteY123" fmla="*/ 615825 h 937459"/>
              <a:gd name="connsiteX124" fmla="*/ 720367 w 738976"/>
              <a:gd name="connsiteY124" fmla="*/ 583927 h 937459"/>
              <a:gd name="connsiteX125" fmla="*/ 723025 w 738976"/>
              <a:gd name="connsiteY125" fmla="*/ 575953 h 937459"/>
              <a:gd name="connsiteX126" fmla="*/ 725683 w 738976"/>
              <a:gd name="connsiteY126" fmla="*/ 567978 h 937459"/>
              <a:gd name="connsiteX127" fmla="*/ 730999 w 738976"/>
              <a:gd name="connsiteY127" fmla="*/ 560004 h 937459"/>
              <a:gd name="connsiteX128" fmla="*/ 736316 w 738976"/>
              <a:gd name="connsiteY128" fmla="*/ 544055 h 937459"/>
              <a:gd name="connsiteX129" fmla="*/ 738974 w 738976"/>
              <a:gd name="connsiteY129" fmla="*/ 445704 h 937459"/>
              <a:gd name="connsiteX130" fmla="*/ 733658 w 738976"/>
              <a:gd name="connsiteY130" fmla="*/ 403173 h 937459"/>
              <a:gd name="connsiteX131" fmla="*/ 728341 w 738976"/>
              <a:gd name="connsiteY131" fmla="*/ 395199 h 937459"/>
              <a:gd name="connsiteX132" fmla="*/ 717709 w 738976"/>
              <a:gd name="connsiteY132" fmla="*/ 371276 h 937459"/>
              <a:gd name="connsiteX133" fmla="*/ 712392 w 738976"/>
              <a:gd name="connsiteY133" fmla="*/ 331404 h 937459"/>
              <a:gd name="connsiteX134" fmla="*/ 707076 w 738976"/>
              <a:gd name="connsiteY134" fmla="*/ 315455 h 937459"/>
              <a:gd name="connsiteX135" fmla="*/ 701760 w 738976"/>
              <a:gd name="connsiteY135" fmla="*/ 299506 h 937459"/>
              <a:gd name="connsiteX136" fmla="*/ 696444 w 738976"/>
              <a:gd name="connsiteY136" fmla="*/ 280899 h 937459"/>
              <a:gd name="connsiteX137" fmla="*/ 691127 w 738976"/>
              <a:gd name="connsiteY137" fmla="*/ 264950 h 937459"/>
              <a:gd name="connsiteX138" fmla="*/ 680495 w 738976"/>
              <a:gd name="connsiteY138" fmla="*/ 251659 h 937459"/>
              <a:gd name="connsiteX139" fmla="*/ 672520 w 738976"/>
              <a:gd name="connsiteY139" fmla="*/ 238369 h 937459"/>
              <a:gd name="connsiteX140" fmla="*/ 661888 w 738976"/>
              <a:gd name="connsiteY140" fmla="*/ 225078 h 937459"/>
              <a:gd name="connsiteX141" fmla="*/ 653913 w 738976"/>
              <a:gd name="connsiteY141" fmla="*/ 211787 h 937459"/>
              <a:gd name="connsiteX142" fmla="*/ 648597 w 738976"/>
              <a:gd name="connsiteY142" fmla="*/ 203813 h 937459"/>
              <a:gd name="connsiteX143" fmla="*/ 640623 w 738976"/>
              <a:gd name="connsiteY143" fmla="*/ 201155 h 937459"/>
              <a:gd name="connsiteX144" fmla="*/ 629990 w 738976"/>
              <a:gd name="connsiteY144" fmla="*/ 190522 h 937459"/>
              <a:gd name="connsiteX145" fmla="*/ 614041 w 738976"/>
              <a:gd name="connsiteY145" fmla="*/ 185206 h 937459"/>
              <a:gd name="connsiteX146" fmla="*/ 608725 w 738976"/>
              <a:gd name="connsiteY146" fmla="*/ 177232 h 937459"/>
              <a:gd name="connsiteX147" fmla="*/ 600751 w 738976"/>
              <a:gd name="connsiteY147" fmla="*/ 174573 h 937459"/>
              <a:gd name="connsiteX148" fmla="*/ 595434 w 738976"/>
              <a:gd name="connsiteY148" fmla="*/ 169257 h 937459"/>
              <a:gd name="connsiteX149" fmla="*/ 590118 w 738976"/>
              <a:gd name="connsiteY149" fmla="*/ 153308 h 937459"/>
              <a:gd name="connsiteX150" fmla="*/ 576827 w 738976"/>
              <a:gd name="connsiteY150" fmla="*/ 142676 h 937459"/>
              <a:gd name="connsiteX151" fmla="*/ 563537 w 738976"/>
              <a:gd name="connsiteY151" fmla="*/ 132043 h 937459"/>
              <a:gd name="connsiteX152" fmla="*/ 558220 w 738976"/>
              <a:gd name="connsiteY152" fmla="*/ 126727 h 937459"/>
              <a:gd name="connsiteX153" fmla="*/ 539613 w 738976"/>
              <a:gd name="connsiteY153" fmla="*/ 110778 h 937459"/>
              <a:gd name="connsiteX154" fmla="*/ 528981 w 738976"/>
              <a:gd name="connsiteY154" fmla="*/ 97487 h 937459"/>
              <a:gd name="connsiteX155" fmla="*/ 523665 w 738976"/>
              <a:gd name="connsiteY155" fmla="*/ 89513 h 937459"/>
              <a:gd name="connsiteX156" fmla="*/ 515690 w 738976"/>
              <a:gd name="connsiteY156" fmla="*/ 84197 h 937459"/>
              <a:gd name="connsiteX157" fmla="*/ 510374 w 738976"/>
              <a:gd name="connsiteY157" fmla="*/ 78880 h 937459"/>
              <a:gd name="connsiteX158" fmla="*/ 502399 w 738976"/>
              <a:gd name="connsiteY158" fmla="*/ 76222 h 937459"/>
              <a:gd name="connsiteX159" fmla="*/ 486451 w 738976"/>
              <a:gd name="connsiteY159" fmla="*/ 68248 h 937459"/>
              <a:gd name="connsiteX160" fmla="*/ 478476 w 738976"/>
              <a:gd name="connsiteY160" fmla="*/ 62932 h 937459"/>
              <a:gd name="connsiteX161" fmla="*/ 473160 w 738976"/>
              <a:gd name="connsiteY161" fmla="*/ 57615 h 937459"/>
              <a:gd name="connsiteX162" fmla="*/ 465185 w 738976"/>
              <a:gd name="connsiteY162" fmla="*/ 54957 h 937459"/>
              <a:gd name="connsiteX163" fmla="*/ 441262 w 738976"/>
              <a:gd name="connsiteY163" fmla="*/ 39008 h 937459"/>
              <a:gd name="connsiteX164" fmla="*/ 433288 w 738976"/>
              <a:gd name="connsiteY164" fmla="*/ 33692 h 937459"/>
              <a:gd name="connsiteX165" fmla="*/ 425313 w 738976"/>
              <a:gd name="connsiteY165" fmla="*/ 28376 h 937459"/>
              <a:gd name="connsiteX166" fmla="*/ 419997 w 738976"/>
              <a:gd name="connsiteY166" fmla="*/ 23059 h 937459"/>
              <a:gd name="connsiteX167" fmla="*/ 414681 w 738976"/>
              <a:gd name="connsiteY167" fmla="*/ 15085 h 937459"/>
              <a:gd name="connsiteX168" fmla="*/ 406706 w 738976"/>
              <a:gd name="connsiteY168" fmla="*/ 12427 h 937459"/>
              <a:gd name="connsiteX169" fmla="*/ 398732 w 738976"/>
              <a:gd name="connsiteY169" fmla="*/ 4453 h 937459"/>
              <a:gd name="connsiteX170" fmla="*/ 366834 w 738976"/>
              <a:gd name="connsiteY170" fmla="*/ 1794 h 93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738976" h="937459">
                <a:moveTo>
                  <a:pt x="366834" y="1794"/>
                </a:moveTo>
                <a:cubicBezTo>
                  <a:pt x="359303" y="3123"/>
                  <a:pt x="358355" y="9420"/>
                  <a:pt x="353544" y="12427"/>
                </a:cubicBezTo>
                <a:cubicBezTo>
                  <a:pt x="351168" y="13912"/>
                  <a:pt x="347757" y="13335"/>
                  <a:pt x="345569" y="15085"/>
                </a:cubicBezTo>
                <a:cubicBezTo>
                  <a:pt x="343074" y="17081"/>
                  <a:pt x="343172" y="21762"/>
                  <a:pt x="340253" y="23059"/>
                </a:cubicBezTo>
                <a:cubicBezTo>
                  <a:pt x="334528" y="25604"/>
                  <a:pt x="327848" y="24832"/>
                  <a:pt x="321646" y="25718"/>
                </a:cubicBezTo>
                <a:cubicBezTo>
                  <a:pt x="318988" y="27490"/>
                  <a:pt x="316076" y="28930"/>
                  <a:pt x="313672" y="31034"/>
                </a:cubicBezTo>
                <a:cubicBezTo>
                  <a:pt x="308957" y="35160"/>
                  <a:pt x="306325" y="42344"/>
                  <a:pt x="300381" y="44325"/>
                </a:cubicBezTo>
                <a:lnTo>
                  <a:pt x="292406" y="46983"/>
                </a:lnTo>
                <a:cubicBezTo>
                  <a:pt x="269558" y="62215"/>
                  <a:pt x="298463" y="43955"/>
                  <a:pt x="276458" y="54957"/>
                </a:cubicBezTo>
                <a:cubicBezTo>
                  <a:pt x="273600" y="56386"/>
                  <a:pt x="271543" y="59355"/>
                  <a:pt x="268483" y="60273"/>
                </a:cubicBezTo>
                <a:cubicBezTo>
                  <a:pt x="262482" y="62073"/>
                  <a:pt x="256078" y="62046"/>
                  <a:pt x="249876" y="62932"/>
                </a:cubicBezTo>
                <a:cubicBezTo>
                  <a:pt x="247218" y="64704"/>
                  <a:pt x="244759" y="66819"/>
                  <a:pt x="241902" y="68248"/>
                </a:cubicBezTo>
                <a:cubicBezTo>
                  <a:pt x="239396" y="69501"/>
                  <a:pt x="235908" y="68925"/>
                  <a:pt x="233927" y="70906"/>
                </a:cubicBezTo>
                <a:cubicBezTo>
                  <a:pt x="231946" y="72887"/>
                  <a:pt x="232710" y="76477"/>
                  <a:pt x="231269" y="78880"/>
                </a:cubicBezTo>
                <a:cubicBezTo>
                  <a:pt x="229980" y="81029"/>
                  <a:pt x="227910" y="82631"/>
                  <a:pt x="225953" y="84197"/>
                </a:cubicBezTo>
                <a:cubicBezTo>
                  <a:pt x="218593" y="90086"/>
                  <a:pt x="218426" y="89364"/>
                  <a:pt x="210004" y="92171"/>
                </a:cubicBezTo>
                <a:cubicBezTo>
                  <a:pt x="207346" y="93943"/>
                  <a:pt x="204524" y="95491"/>
                  <a:pt x="202030" y="97487"/>
                </a:cubicBezTo>
                <a:cubicBezTo>
                  <a:pt x="200073" y="99053"/>
                  <a:pt x="198862" y="101514"/>
                  <a:pt x="196713" y="102804"/>
                </a:cubicBezTo>
                <a:cubicBezTo>
                  <a:pt x="194311" y="104246"/>
                  <a:pt x="191397" y="104576"/>
                  <a:pt x="188739" y="105462"/>
                </a:cubicBezTo>
                <a:cubicBezTo>
                  <a:pt x="184791" y="111384"/>
                  <a:pt x="183517" y="114424"/>
                  <a:pt x="178106" y="118753"/>
                </a:cubicBezTo>
                <a:cubicBezTo>
                  <a:pt x="175612" y="120749"/>
                  <a:pt x="172790" y="122297"/>
                  <a:pt x="170132" y="124069"/>
                </a:cubicBezTo>
                <a:cubicBezTo>
                  <a:pt x="169246" y="126727"/>
                  <a:pt x="169455" y="130062"/>
                  <a:pt x="167474" y="132043"/>
                </a:cubicBezTo>
                <a:cubicBezTo>
                  <a:pt x="165493" y="134024"/>
                  <a:pt x="161902" y="133259"/>
                  <a:pt x="159499" y="134701"/>
                </a:cubicBezTo>
                <a:cubicBezTo>
                  <a:pt x="157350" y="135990"/>
                  <a:pt x="155749" y="138061"/>
                  <a:pt x="154183" y="140018"/>
                </a:cubicBezTo>
                <a:cubicBezTo>
                  <a:pt x="152187" y="142513"/>
                  <a:pt x="150971" y="145588"/>
                  <a:pt x="148867" y="147992"/>
                </a:cubicBezTo>
                <a:cubicBezTo>
                  <a:pt x="129743" y="169848"/>
                  <a:pt x="142612" y="154592"/>
                  <a:pt x="127602" y="166599"/>
                </a:cubicBezTo>
                <a:cubicBezTo>
                  <a:pt x="125645" y="168165"/>
                  <a:pt x="123851" y="169958"/>
                  <a:pt x="122285" y="171915"/>
                </a:cubicBezTo>
                <a:cubicBezTo>
                  <a:pt x="120289" y="174410"/>
                  <a:pt x="119373" y="177786"/>
                  <a:pt x="116969" y="179890"/>
                </a:cubicBezTo>
                <a:cubicBezTo>
                  <a:pt x="112161" y="184097"/>
                  <a:pt x="101020" y="190522"/>
                  <a:pt x="101020" y="190522"/>
                </a:cubicBezTo>
                <a:cubicBezTo>
                  <a:pt x="94339" y="210566"/>
                  <a:pt x="104128" y="186638"/>
                  <a:pt x="90388" y="203813"/>
                </a:cubicBezTo>
                <a:cubicBezTo>
                  <a:pt x="88638" y="206001"/>
                  <a:pt x="89172" y="209385"/>
                  <a:pt x="87730" y="211787"/>
                </a:cubicBezTo>
                <a:cubicBezTo>
                  <a:pt x="86440" y="213936"/>
                  <a:pt x="84185" y="215332"/>
                  <a:pt x="82413" y="217104"/>
                </a:cubicBezTo>
                <a:lnTo>
                  <a:pt x="77097" y="233053"/>
                </a:lnTo>
                <a:cubicBezTo>
                  <a:pt x="76211" y="235711"/>
                  <a:pt x="75993" y="238696"/>
                  <a:pt x="74439" y="241027"/>
                </a:cubicBezTo>
                <a:cubicBezTo>
                  <a:pt x="72667" y="243685"/>
                  <a:pt x="71119" y="246507"/>
                  <a:pt x="69123" y="249001"/>
                </a:cubicBezTo>
                <a:cubicBezTo>
                  <a:pt x="63600" y="255905"/>
                  <a:pt x="62580" y="253089"/>
                  <a:pt x="58490" y="262292"/>
                </a:cubicBezTo>
                <a:cubicBezTo>
                  <a:pt x="49167" y="283269"/>
                  <a:pt x="59545" y="273994"/>
                  <a:pt x="45199" y="283557"/>
                </a:cubicBezTo>
                <a:cubicBezTo>
                  <a:pt x="43427" y="286215"/>
                  <a:pt x="41180" y="288613"/>
                  <a:pt x="39883" y="291532"/>
                </a:cubicBezTo>
                <a:cubicBezTo>
                  <a:pt x="37607" y="296653"/>
                  <a:pt x="36339" y="302164"/>
                  <a:pt x="34567" y="307480"/>
                </a:cubicBezTo>
                <a:cubicBezTo>
                  <a:pt x="33681" y="310138"/>
                  <a:pt x="33891" y="313474"/>
                  <a:pt x="31909" y="315455"/>
                </a:cubicBezTo>
                <a:lnTo>
                  <a:pt x="26592" y="320771"/>
                </a:lnTo>
                <a:cubicBezTo>
                  <a:pt x="24513" y="339484"/>
                  <a:pt x="23711" y="347692"/>
                  <a:pt x="21276" y="365959"/>
                </a:cubicBezTo>
                <a:cubicBezTo>
                  <a:pt x="20448" y="372169"/>
                  <a:pt x="21420" y="378962"/>
                  <a:pt x="18618" y="384566"/>
                </a:cubicBezTo>
                <a:cubicBezTo>
                  <a:pt x="17365" y="387072"/>
                  <a:pt x="13302" y="386339"/>
                  <a:pt x="10644" y="387225"/>
                </a:cubicBezTo>
                <a:cubicBezTo>
                  <a:pt x="11530" y="392541"/>
                  <a:pt x="13302" y="397784"/>
                  <a:pt x="13302" y="403173"/>
                </a:cubicBezTo>
                <a:cubicBezTo>
                  <a:pt x="13302" y="404335"/>
                  <a:pt x="9240" y="419688"/>
                  <a:pt x="7985" y="421780"/>
                </a:cubicBezTo>
                <a:cubicBezTo>
                  <a:pt x="6696" y="423929"/>
                  <a:pt x="4441" y="425325"/>
                  <a:pt x="2669" y="427097"/>
                </a:cubicBezTo>
                <a:cubicBezTo>
                  <a:pt x="1783" y="433299"/>
                  <a:pt x="11" y="439439"/>
                  <a:pt x="11" y="445704"/>
                </a:cubicBezTo>
                <a:cubicBezTo>
                  <a:pt x="11" y="494380"/>
                  <a:pt x="-495" y="488363"/>
                  <a:pt x="5327" y="517473"/>
                </a:cubicBezTo>
                <a:cubicBezTo>
                  <a:pt x="6213" y="529878"/>
                  <a:pt x="6683" y="542319"/>
                  <a:pt x="7985" y="554687"/>
                </a:cubicBezTo>
                <a:cubicBezTo>
                  <a:pt x="9766" y="571601"/>
                  <a:pt x="10101" y="563149"/>
                  <a:pt x="13302" y="575953"/>
                </a:cubicBezTo>
                <a:cubicBezTo>
                  <a:pt x="14398" y="580336"/>
                  <a:pt x="14374" y="585013"/>
                  <a:pt x="15960" y="589243"/>
                </a:cubicBezTo>
                <a:cubicBezTo>
                  <a:pt x="17082" y="592234"/>
                  <a:pt x="19847" y="594360"/>
                  <a:pt x="21276" y="597218"/>
                </a:cubicBezTo>
                <a:cubicBezTo>
                  <a:pt x="28176" y="611018"/>
                  <a:pt x="18867" y="600126"/>
                  <a:pt x="29251" y="610508"/>
                </a:cubicBezTo>
                <a:lnTo>
                  <a:pt x="37225" y="634432"/>
                </a:lnTo>
                <a:cubicBezTo>
                  <a:pt x="38111" y="637090"/>
                  <a:pt x="38329" y="640075"/>
                  <a:pt x="39883" y="642406"/>
                </a:cubicBezTo>
                <a:cubicBezTo>
                  <a:pt x="41655" y="645064"/>
                  <a:pt x="43902" y="647461"/>
                  <a:pt x="45199" y="650380"/>
                </a:cubicBezTo>
                <a:cubicBezTo>
                  <a:pt x="52027" y="665743"/>
                  <a:pt x="50199" y="670694"/>
                  <a:pt x="55832" y="687594"/>
                </a:cubicBezTo>
                <a:cubicBezTo>
                  <a:pt x="58405" y="695313"/>
                  <a:pt x="58185" y="696985"/>
                  <a:pt x="63806" y="703543"/>
                </a:cubicBezTo>
                <a:cubicBezTo>
                  <a:pt x="67068" y="707349"/>
                  <a:pt x="74439" y="714176"/>
                  <a:pt x="74439" y="714176"/>
                </a:cubicBezTo>
                <a:cubicBezTo>
                  <a:pt x="80547" y="732503"/>
                  <a:pt x="75792" y="726163"/>
                  <a:pt x="85072" y="735441"/>
                </a:cubicBezTo>
                <a:cubicBezTo>
                  <a:pt x="85958" y="738985"/>
                  <a:pt x="86726" y="742560"/>
                  <a:pt x="87730" y="746073"/>
                </a:cubicBezTo>
                <a:cubicBezTo>
                  <a:pt x="88500" y="748767"/>
                  <a:pt x="88108" y="752419"/>
                  <a:pt x="90388" y="754048"/>
                </a:cubicBezTo>
                <a:cubicBezTo>
                  <a:pt x="94948" y="757305"/>
                  <a:pt x="106337" y="759364"/>
                  <a:pt x="106337" y="759364"/>
                </a:cubicBezTo>
                <a:cubicBezTo>
                  <a:pt x="109961" y="761780"/>
                  <a:pt x="117101" y="765787"/>
                  <a:pt x="119627" y="769997"/>
                </a:cubicBezTo>
                <a:cubicBezTo>
                  <a:pt x="121068" y="772400"/>
                  <a:pt x="120535" y="775783"/>
                  <a:pt x="122285" y="777971"/>
                </a:cubicBezTo>
                <a:cubicBezTo>
                  <a:pt x="124281" y="780466"/>
                  <a:pt x="127765" y="781291"/>
                  <a:pt x="130260" y="783287"/>
                </a:cubicBezTo>
                <a:cubicBezTo>
                  <a:pt x="140687" y="791629"/>
                  <a:pt x="129699" y="786645"/>
                  <a:pt x="143551" y="791262"/>
                </a:cubicBezTo>
                <a:cubicBezTo>
                  <a:pt x="145323" y="793920"/>
                  <a:pt x="147438" y="796379"/>
                  <a:pt x="148867" y="799236"/>
                </a:cubicBezTo>
                <a:cubicBezTo>
                  <a:pt x="154527" y="810557"/>
                  <a:pt x="147700" y="804520"/>
                  <a:pt x="156841" y="815185"/>
                </a:cubicBezTo>
                <a:cubicBezTo>
                  <a:pt x="160103" y="818991"/>
                  <a:pt x="164694" y="821647"/>
                  <a:pt x="167474" y="825818"/>
                </a:cubicBezTo>
                <a:cubicBezTo>
                  <a:pt x="171018" y="831134"/>
                  <a:pt x="172790" y="838222"/>
                  <a:pt x="178106" y="841766"/>
                </a:cubicBezTo>
                <a:cubicBezTo>
                  <a:pt x="183422" y="845310"/>
                  <a:pt x="187993" y="850379"/>
                  <a:pt x="194055" y="852399"/>
                </a:cubicBezTo>
                <a:lnTo>
                  <a:pt x="210004" y="857715"/>
                </a:lnTo>
                <a:cubicBezTo>
                  <a:pt x="218543" y="866256"/>
                  <a:pt x="211956" y="861491"/>
                  <a:pt x="225953" y="865690"/>
                </a:cubicBezTo>
                <a:cubicBezTo>
                  <a:pt x="231321" y="867300"/>
                  <a:pt x="241902" y="871006"/>
                  <a:pt x="241902" y="871006"/>
                </a:cubicBezTo>
                <a:cubicBezTo>
                  <a:pt x="257786" y="881595"/>
                  <a:pt x="243973" y="870029"/>
                  <a:pt x="252534" y="884297"/>
                </a:cubicBezTo>
                <a:cubicBezTo>
                  <a:pt x="253823" y="886446"/>
                  <a:pt x="255894" y="888047"/>
                  <a:pt x="257851" y="889613"/>
                </a:cubicBezTo>
                <a:cubicBezTo>
                  <a:pt x="265213" y="895502"/>
                  <a:pt x="265376" y="894779"/>
                  <a:pt x="273799" y="897587"/>
                </a:cubicBezTo>
                <a:cubicBezTo>
                  <a:pt x="283079" y="906867"/>
                  <a:pt x="276738" y="902111"/>
                  <a:pt x="295065" y="908220"/>
                </a:cubicBezTo>
                <a:lnTo>
                  <a:pt x="303039" y="910878"/>
                </a:lnTo>
                <a:lnTo>
                  <a:pt x="311013" y="913536"/>
                </a:lnTo>
                <a:cubicBezTo>
                  <a:pt x="313671" y="912650"/>
                  <a:pt x="318308" y="913596"/>
                  <a:pt x="318988" y="910878"/>
                </a:cubicBezTo>
                <a:cubicBezTo>
                  <a:pt x="319763" y="907779"/>
                  <a:pt x="316771" y="903679"/>
                  <a:pt x="313672" y="902904"/>
                </a:cubicBezTo>
                <a:cubicBezTo>
                  <a:pt x="311241" y="902296"/>
                  <a:pt x="310127" y="906448"/>
                  <a:pt x="308355" y="908220"/>
                </a:cubicBezTo>
                <a:lnTo>
                  <a:pt x="324304" y="913536"/>
                </a:lnTo>
                <a:lnTo>
                  <a:pt x="332279" y="916194"/>
                </a:lnTo>
                <a:cubicBezTo>
                  <a:pt x="331393" y="919738"/>
                  <a:pt x="329103" y="923210"/>
                  <a:pt x="329620" y="926827"/>
                </a:cubicBezTo>
                <a:cubicBezTo>
                  <a:pt x="330822" y="935242"/>
                  <a:pt x="336878" y="935448"/>
                  <a:pt x="342911" y="937459"/>
                </a:cubicBezTo>
                <a:cubicBezTo>
                  <a:pt x="357088" y="936573"/>
                  <a:pt x="371315" y="936288"/>
                  <a:pt x="385441" y="934801"/>
                </a:cubicBezTo>
                <a:cubicBezTo>
                  <a:pt x="390931" y="934223"/>
                  <a:pt x="397373" y="930174"/>
                  <a:pt x="401390" y="926827"/>
                </a:cubicBezTo>
                <a:cubicBezTo>
                  <a:pt x="404278" y="924420"/>
                  <a:pt x="406477" y="921260"/>
                  <a:pt x="409365" y="918853"/>
                </a:cubicBezTo>
                <a:cubicBezTo>
                  <a:pt x="411819" y="916808"/>
                  <a:pt x="414681" y="915308"/>
                  <a:pt x="417339" y="913536"/>
                </a:cubicBezTo>
                <a:cubicBezTo>
                  <a:pt x="419111" y="910878"/>
                  <a:pt x="420659" y="908056"/>
                  <a:pt x="422655" y="905562"/>
                </a:cubicBezTo>
                <a:cubicBezTo>
                  <a:pt x="426982" y="900154"/>
                  <a:pt x="430029" y="898875"/>
                  <a:pt x="435946" y="894929"/>
                </a:cubicBezTo>
                <a:cubicBezTo>
                  <a:pt x="438604" y="895815"/>
                  <a:pt x="441118" y="897587"/>
                  <a:pt x="443920" y="897587"/>
                </a:cubicBezTo>
                <a:cubicBezTo>
                  <a:pt x="450185" y="897587"/>
                  <a:pt x="457241" y="898293"/>
                  <a:pt x="462527" y="894929"/>
                </a:cubicBezTo>
                <a:cubicBezTo>
                  <a:pt x="476893" y="885787"/>
                  <a:pt x="468389" y="871712"/>
                  <a:pt x="486451" y="865690"/>
                </a:cubicBezTo>
                <a:cubicBezTo>
                  <a:pt x="491767" y="863918"/>
                  <a:pt x="496963" y="861732"/>
                  <a:pt x="502399" y="860373"/>
                </a:cubicBezTo>
                <a:cubicBezTo>
                  <a:pt x="515750" y="857036"/>
                  <a:pt x="509566" y="858870"/>
                  <a:pt x="521006" y="855057"/>
                </a:cubicBezTo>
                <a:cubicBezTo>
                  <a:pt x="521892" y="852399"/>
                  <a:pt x="521684" y="849064"/>
                  <a:pt x="523665" y="847083"/>
                </a:cubicBezTo>
                <a:cubicBezTo>
                  <a:pt x="525646" y="845102"/>
                  <a:pt x="529133" y="845678"/>
                  <a:pt x="531639" y="844425"/>
                </a:cubicBezTo>
                <a:cubicBezTo>
                  <a:pt x="534496" y="842996"/>
                  <a:pt x="537118" y="841104"/>
                  <a:pt x="539613" y="839108"/>
                </a:cubicBezTo>
                <a:cubicBezTo>
                  <a:pt x="541570" y="837542"/>
                  <a:pt x="542973" y="835358"/>
                  <a:pt x="544930" y="833792"/>
                </a:cubicBezTo>
                <a:cubicBezTo>
                  <a:pt x="547425" y="831796"/>
                  <a:pt x="550410" y="830472"/>
                  <a:pt x="552904" y="828476"/>
                </a:cubicBezTo>
                <a:cubicBezTo>
                  <a:pt x="554861" y="826910"/>
                  <a:pt x="556215" y="824663"/>
                  <a:pt x="558220" y="823159"/>
                </a:cubicBezTo>
                <a:cubicBezTo>
                  <a:pt x="563331" y="819325"/>
                  <a:pt x="568853" y="816071"/>
                  <a:pt x="574169" y="812527"/>
                </a:cubicBezTo>
                <a:lnTo>
                  <a:pt x="582144" y="807211"/>
                </a:lnTo>
                <a:cubicBezTo>
                  <a:pt x="583916" y="804553"/>
                  <a:pt x="585201" y="801495"/>
                  <a:pt x="587460" y="799236"/>
                </a:cubicBezTo>
                <a:cubicBezTo>
                  <a:pt x="589719" y="796977"/>
                  <a:pt x="592939" y="795916"/>
                  <a:pt x="595434" y="793920"/>
                </a:cubicBezTo>
                <a:cubicBezTo>
                  <a:pt x="597391" y="792354"/>
                  <a:pt x="598979" y="790376"/>
                  <a:pt x="600751" y="788604"/>
                </a:cubicBezTo>
                <a:cubicBezTo>
                  <a:pt x="607432" y="768560"/>
                  <a:pt x="597643" y="792488"/>
                  <a:pt x="611383" y="775313"/>
                </a:cubicBezTo>
                <a:cubicBezTo>
                  <a:pt x="621694" y="762424"/>
                  <a:pt x="604615" y="770482"/>
                  <a:pt x="622016" y="764680"/>
                </a:cubicBezTo>
                <a:cubicBezTo>
                  <a:pt x="628932" y="743931"/>
                  <a:pt x="617601" y="773963"/>
                  <a:pt x="637965" y="743415"/>
                </a:cubicBezTo>
                <a:cubicBezTo>
                  <a:pt x="650151" y="725134"/>
                  <a:pt x="642535" y="729486"/>
                  <a:pt x="656572" y="724808"/>
                </a:cubicBezTo>
                <a:cubicBezTo>
                  <a:pt x="663661" y="703542"/>
                  <a:pt x="653027" y="728354"/>
                  <a:pt x="667204" y="714176"/>
                </a:cubicBezTo>
                <a:cubicBezTo>
                  <a:pt x="669185" y="712195"/>
                  <a:pt x="668420" y="708604"/>
                  <a:pt x="669862" y="706201"/>
                </a:cubicBezTo>
                <a:cubicBezTo>
                  <a:pt x="671151" y="704052"/>
                  <a:pt x="673613" y="702842"/>
                  <a:pt x="675179" y="700885"/>
                </a:cubicBezTo>
                <a:cubicBezTo>
                  <a:pt x="677175" y="698391"/>
                  <a:pt x="678723" y="695569"/>
                  <a:pt x="680495" y="692911"/>
                </a:cubicBezTo>
                <a:cubicBezTo>
                  <a:pt x="681381" y="690253"/>
                  <a:pt x="681900" y="687442"/>
                  <a:pt x="683153" y="684936"/>
                </a:cubicBezTo>
                <a:cubicBezTo>
                  <a:pt x="690579" y="670083"/>
                  <a:pt x="689210" y="683881"/>
                  <a:pt x="693785" y="661013"/>
                </a:cubicBezTo>
                <a:cubicBezTo>
                  <a:pt x="697543" y="642228"/>
                  <a:pt x="695016" y="652007"/>
                  <a:pt x="701760" y="631773"/>
                </a:cubicBezTo>
                <a:cubicBezTo>
                  <a:pt x="702646" y="629115"/>
                  <a:pt x="702864" y="626130"/>
                  <a:pt x="704418" y="623799"/>
                </a:cubicBezTo>
                <a:lnTo>
                  <a:pt x="709734" y="615825"/>
                </a:lnTo>
                <a:lnTo>
                  <a:pt x="720367" y="583927"/>
                </a:lnTo>
                <a:lnTo>
                  <a:pt x="723025" y="575953"/>
                </a:lnTo>
                <a:cubicBezTo>
                  <a:pt x="723911" y="573295"/>
                  <a:pt x="724129" y="570309"/>
                  <a:pt x="725683" y="567978"/>
                </a:cubicBezTo>
                <a:cubicBezTo>
                  <a:pt x="727455" y="565320"/>
                  <a:pt x="729702" y="562923"/>
                  <a:pt x="730999" y="560004"/>
                </a:cubicBezTo>
                <a:cubicBezTo>
                  <a:pt x="733275" y="554883"/>
                  <a:pt x="736316" y="544055"/>
                  <a:pt x="736316" y="544055"/>
                </a:cubicBezTo>
                <a:cubicBezTo>
                  <a:pt x="737202" y="511271"/>
                  <a:pt x="738974" y="478500"/>
                  <a:pt x="738974" y="445704"/>
                </a:cubicBezTo>
                <a:cubicBezTo>
                  <a:pt x="738974" y="440132"/>
                  <a:pt x="739272" y="414400"/>
                  <a:pt x="733658" y="403173"/>
                </a:cubicBezTo>
                <a:cubicBezTo>
                  <a:pt x="732229" y="400316"/>
                  <a:pt x="730113" y="397857"/>
                  <a:pt x="728341" y="395199"/>
                </a:cubicBezTo>
                <a:cubicBezTo>
                  <a:pt x="722015" y="376219"/>
                  <a:pt x="726133" y="383913"/>
                  <a:pt x="717709" y="371276"/>
                </a:cubicBezTo>
                <a:cubicBezTo>
                  <a:pt x="710159" y="348623"/>
                  <a:pt x="721066" y="383441"/>
                  <a:pt x="712392" y="331404"/>
                </a:cubicBezTo>
                <a:cubicBezTo>
                  <a:pt x="711471" y="325876"/>
                  <a:pt x="708848" y="320771"/>
                  <a:pt x="707076" y="315455"/>
                </a:cubicBezTo>
                <a:lnTo>
                  <a:pt x="701760" y="299506"/>
                </a:lnTo>
                <a:cubicBezTo>
                  <a:pt x="692821" y="272689"/>
                  <a:pt x="706465" y="314301"/>
                  <a:pt x="696444" y="280899"/>
                </a:cubicBezTo>
                <a:cubicBezTo>
                  <a:pt x="694834" y="275531"/>
                  <a:pt x="694236" y="269613"/>
                  <a:pt x="691127" y="264950"/>
                </a:cubicBezTo>
                <a:cubicBezTo>
                  <a:pt x="684421" y="254891"/>
                  <a:pt x="688070" y="259235"/>
                  <a:pt x="680495" y="251659"/>
                </a:cubicBezTo>
                <a:cubicBezTo>
                  <a:pt x="672965" y="229068"/>
                  <a:pt x="683468" y="256615"/>
                  <a:pt x="672520" y="238369"/>
                </a:cubicBezTo>
                <a:cubicBezTo>
                  <a:pt x="663959" y="224101"/>
                  <a:pt x="677772" y="235667"/>
                  <a:pt x="661888" y="225078"/>
                </a:cubicBezTo>
                <a:cubicBezTo>
                  <a:pt x="657272" y="211230"/>
                  <a:pt x="662254" y="222213"/>
                  <a:pt x="653913" y="211787"/>
                </a:cubicBezTo>
                <a:cubicBezTo>
                  <a:pt x="651917" y="209293"/>
                  <a:pt x="651091" y="205809"/>
                  <a:pt x="648597" y="203813"/>
                </a:cubicBezTo>
                <a:cubicBezTo>
                  <a:pt x="646409" y="202063"/>
                  <a:pt x="643281" y="202041"/>
                  <a:pt x="640623" y="201155"/>
                </a:cubicBezTo>
                <a:cubicBezTo>
                  <a:pt x="637079" y="197611"/>
                  <a:pt x="634745" y="192107"/>
                  <a:pt x="629990" y="190522"/>
                </a:cubicBezTo>
                <a:lnTo>
                  <a:pt x="614041" y="185206"/>
                </a:lnTo>
                <a:cubicBezTo>
                  <a:pt x="612269" y="182548"/>
                  <a:pt x="611219" y="179228"/>
                  <a:pt x="608725" y="177232"/>
                </a:cubicBezTo>
                <a:cubicBezTo>
                  <a:pt x="606537" y="175482"/>
                  <a:pt x="603154" y="176015"/>
                  <a:pt x="600751" y="174573"/>
                </a:cubicBezTo>
                <a:cubicBezTo>
                  <a:pt x="598602" y="173284"/>
                  <a:pt x="597206" y="171029"/>
                  <a:pt x="595434" y="169257"/>
                </a:cubicBezTo>
                <a:cubicBezTo>
                  <a:pt x="593662" y="163941"/>
                  <a:pt x="594781" y="156416"/>
                  <a:pt x="590118" y="153308"/>
                </a:cubicBezTo>
                <a:cubicBezTo>
                  <a:pt x="584200" y="149363"/>
                  <a:pt x="581154" y="148085"/>
                  <a:pt x="576827" y="142676"/>
                </a:cubicBezTo>
                <a:cubicBezTo>
                  <a:pt x="568082" y="131745"/>
                  <a:pt x="576186" y="136259"/>
                  <a:pt x="563537" y="132043"/>
                </a:cubicBezTo>
                <a:cubicBezTo>
                  <a:pt x="561765" y="130271"/>
                  <a:pt x="560177" y="128293"/>
                  <a:pt x="558220" y="126727"/>
                </a:cubicBezTo>
                <a:cubicBezTo>
                  <a:pt x="549632" y="119857"/>
                  <a:pt x="546925" y="121746"/>
                  <a:pt x="539613" y="110778"/>
                </a:cubicBezTo>
                <a:cubicBezTo>
                  <a:pt x="523252" y="86236"/>
                  <a:pt x="544130" y="116425"/>
                  <a:pt x="528981" y="97487"/>
                </a:cubicBezTo>
                <a:cubicBezTo>
                  <a:pt x="526985" y="94992"/>
                  <a:pt x="525924" y="91772"/>
                  <a:pt x="523665" y="89513"/>
                </a:cubicBezTo>
                <a:cubicBezTo>
                  <a:pt x="521406" y="87254"/>
                  <a:pt x="518185" y="86193"/>
                  <a:pt x="515690" y="84197"/>
                </a:cubicBezTo>
                <a:cubicBezTo>
                  <a:pt x="513733" y="82631"/>
                  <a:pt x="512523" y="80169"/>
                  <a:pt x="510374" y="78880"/>
                </a:cubicBezTo>
                <a:cubicBezTo>
                  <a:pt x="507971" y="77438"/>
                  <a:pt x="505057" y="77108"/>
                  <a:pt x="502399" y="76222"/>
                </a:cubicBezTo>
                <a:cubicBezTo>
                  <a:pt x="479551" y="60990"/>
                  <a:pt x="508456" y="79250"/>
                  <a:pt x="486451" y="68248"/>
                </a:cubicBezTo>
                <a:cubicBezTo>
                  <a:pt x="483593" y="66819"/>
                  <a:pt x="480971" y="64928"/>
                  <a:pt x="478476" y="62932"/>
                </a:cubicBezTo>
                <a:cubicBezTo>
                  <a:pt x="476519" y="61366"/>
                  <a:pt x="475309" y="58904"/>
                  <a:pt x="473160" y="57615"/>
                </a:cubicBezTo>
                <a:cubicBezTo>
                  <a:pt x="470757" y="56173"/>
                  <a:pt x="467843" y="55843"/>
                  <a:pt x="465185" y="54957"/>
                </a:cubicBezTo>
                <a:lnTo>
                  <a:pt x="441262" y="39008"/>
                </a:lnTo>
                <a:lnTo>
                  <a:pt x="433288" y="33692"/>
                </a:lnTo>
                <a:cubicBezTo>
                  <a:pt x="430630" y="31920"/>
                  <a:pt x="427572" y="30635"/>
                  <a:pt x="425313" y="28376"/>
                </a:cubicBezTo>
                <a:cubicBezTo>
                  <a:pt x="423541" y="26604"/>
                  <a:pt x="421563" y="25016"/>
                  <a:pt x="419997" y="23059"/>
                </a:cubicBezTo>
                <a:cubicBezTo>
                  <a:pt x="418001" y="20564"/>
                  <a:pt x="417176" y="17081"/>
                  <a:pt x="414681" y="15085"/>
                </a:cubicBezTo>
                <a:cubicBezTo>
                  <a:pt x="412493" y="13335"/>
                  <a:pt x="409364" y="13313"/>
                  <a:pt x="406706" y="12427"/>
                </a:cubicBezTo>
                <a:cubicBezTo>
                  <a:pt x="404048" y="9769"/>
                  <a:pt x="402018" y="6279"/>
                  <a:pt x="398732" y="4453"/>
                </a:cubicBezTo>
                <a:cubicBezTo>
                  <a:pt x="386135" y="-2545"/>
                  <a:pt x="374365" y="465"/>
                  <a:pt x="366834" y="1794"/>
                </a:cubicBezTo>
                <a:close/>
              </a:path>
            </a:pathLst>
          </a:custGeom>
          <a:solidFill>
            <a:schemeClr val="accent2">
              <a:lumMod val="75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4154070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chor="ctr">
                <a:normAutofit/>
              </a:bodyPr>
              <a:lstStyle/>
              <a:p>
                <a:pPr marL="57150" indent="0" algn="ctr">
                  <a:buClr>
                    <a:schemeClr val="accent3">
                      <a:lumMod val="50000"/>
                    </a:schemeClr>
                  </a:buClr>
                  <a:buNone/>
                </a:pP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Intersection	      X = R</a:t>
                </a:r>
                <a:r>
                  <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1</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a:t>
                </a:r>
                <a14:m>
                  <m:oMath xmlns:m="http://schemas.openxmlformats.org/officeDocument/2006/math">
                    <m:r>
                      <a:rPr lang="fr-BE" b="0" i="1" dirty="0" smtClean="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latin typeface="Cambria Math"/>
                        <a:ea typeface="Cambria Math"/>
                      </a:rPr>
                      <m:t>∩</m:t>
                    </m:r>
                  </m:oMath>
                </a14:m>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R</a:t>
                </a:r>
                <a:r>
                  <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2</a:t>
                </a:r>
              </a:p>
              <a:p>
                <a:pPr marL="57150" indent="0">
                  <a:buClr>
                    <a:schemeClr val="accent3">
                      <a:lumMod val="50000"/>
                    </a:schemeClr>
                  </a:buClr>
                  <a:buNone/>
                </a:pPr>
                <a:endParaRPr lang="fr-BE" baseline="-25000" dirty="0"/>
              </a:p>
              <a:p>
                <a:pPr marL="57150" indent="0">
                  <a:buClr>
                    <a:schemeClr val="accent3">
                      <a:lumMod val="50000"/>
                    </a:schemeClr>
                  </a:buClr>
                  <a:buNone/>
                </a:pPr>
                <a:r>
                  <a:rPr lang="fr-BE" dirty="0"/>
                  <a:t>On peut aussi définir l’intersection au moyen de la différence : </a:t>
                </a:r>
              </a:p>
              <a:p>
                <a:pPr marL="57150" indent="0" algn="ctr">
                  <a:buClr>
                    <a:schemeClr val="accent3">
                      <a:lumMod val="50000"/>
                    </a:schemeClr>
                  </a:buClr>
                  <a:buNone/>
                </a:pP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X = R</a:t>
                </a:r>
                <a:r>
                  <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1</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a:t>
                </a:r>
                <a14:m>
                  <m:oMath xmlns:m="http://schemas.openxmlformats.org/officeDocument/2006/math">
                    <m:r>
                      <a:rPr lang="fr-BE" b="0" i="1" dirty="0" smtClean="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latin typeface="Cambria Math"/>
                        <a:ea typeface="Cambria Math"/>
                      </a:rPr>
                      <m:t>\</m:t>
                    </m:r>
                  </m:oMath>
                </a14:m>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 R</a:t>
                </a:r>
                <a:r>
                  <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1</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  R</a:t>
                </a:r>
                <a:r>
                  <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2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 R</a:t>
                </a:r>
                <a:r>
                  <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2</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a:t>
                </a:r>
                <a14:m>
                  <m:oMath xmlns:m="http://schemas.openxmlformats.org/officeDocument/2006/math">
                    <m:r>
                      <a:rPr lang="fr-BE" i="1"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latin typeface="Cambria Math"/>
                        <a:ea typeface="Cambria Math"/>
                      </a:rPr>
                      <m:t>\</m:t>
                    </m:r>
                  </m:oMath>
                </a14:m>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 R</a:t>
                </a:r>
                <a:r>
                  <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2</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  R</a:t>
                </a:r>
                <a:r>
                  <a:rPr lang="fr-BE"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1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a:t>
                </a:r>
                <a:endParaRPr lang="fr-BE" dirty="0"/>
              </a:p>
              <a:p>
                <a:pPr marL="57150" indent="0">
                  <a:buClr>
                    <a:schemeClr val="accent3">
                      <a:lumMod val="50000"/>
                    </a:schemeClr>
                  </a:buClr>
                  <a:buNone/>
                </a:pPr>
                <a:endParaRPr lang="fr-BE" dirty="0"/>
              </a:p>
              <a:p>
                <a:pPr marL="57150" indent="0">
                  <a:buClr>
                    <a:schemeClr val="accent3">
                      <a:lumMod val="50000"/>
                    </a:schemeClr>
                  </a:buClr>
                  <a:buNone/>
                </a:pPr>
                <a:endParaRPr lang="fr-BE" dirty="0"/>
              </a:p>
              <a:p>
                <a:pPr marL="57150" indent="0">
                  <a:buClr>
                    <a:schemeClr val="accent3">
                      <a:lumMod val="50000"/>
                    </a:schemeClr>
                  </a:buClr>
                  <a:buNone/>
                </a:pPr>
                <a:endParaRPr lang="fr-BE"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838"/>
                </a:stretch>
              </a:blipFill>
            </p:spPr>
            <p:txBody>
              <a:bodyPr/>
              <a:lstStyle/>
              <a:p>
                <a:r>
                  <a:rPr lang="fr-BE">
                    <a:noFill/>
                  </a:rPr>
                  <a:t> </a:t>
                </a:r>
              </a:p>
            </p:txBody>
          </p:sp>
        </mc:Fallback>
      </mc:AlternateContent>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
        <p:nvSpPr>
          <p:cNvPr id="8" name="Ellipse 7"/>
          <p:cNvSpPr/>
          <p:nvPr/>
        </p:nvSpPr>
        <p:spPr>
          <a:xfrm>
            <a:off x="4396635" y="4885151"/>
            <a:ext cx="1503123" cy="1089764"/>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rgbClr val="FFFFFF"/>
              </a:solidFill>
            </a:endParaRPr>
          </a:p>
        </p:txBody>
      </p:sp>
      <p:sp>
        <p:nvSpPr>
          <p:cNvPr id="9" name="ZoneTexte 8"/>
          <p:cNvSpPr txBox="1"/>
          <p:nvPr/>
        </p:nvSpPr>
        <p:spPr>
          <a:xfrm>
            <a:off x="3269293" y="4878888"/>
            <a:ext cx="375781" cy="369332"/>
          </a:xfrm>
          <a:prstGeom prst="rect">
            <a:avLst/>
          </a:prstGeom>
          <a:noFill/>
        </p:spPr>
        <p:txBody>
          <a:bodyPr wrap="square" rtlCol="0">
            <a:spAutoFit/>
          </a:bodyPr>
          <a:lstStyle/>
          <a:p>
            <a:r>
              <a:rPr lang="fr-BE" dirty="0">
                <a:solidFill>
                  <a:srgbClr val="000000"/>
                </a:solidFill>
                <a:latin typeface="Corbel" panose="020B0503020204020204" pitchFamily="34" charset="0"/>
              </a:rPr>
              <a:t>A</a:t>
            </a:r>
          </a:p>
        </p:txBody>
      </p:sp>
      <p:sp>
        <p:nvSpPr>
          <p:cNvPr id="10" name="ZoneTexte 9"/>
          <p:cNvSpPr txBox="1"/>
          <p:nvPr/>
        </p:nvSpPr>
        <p:spPr>
          <a:xfrm>
            <a:off x="5837127" y="4846622"/>
            <a:ext cx="375781" cy="369332"/>
          </a:xfrm>
          <a:prstGeom prst="rect">
            <a:avLst/>
          </a:prstGeom>
          <a:noFill/>
        </p:spPr>
        <p:txBody>
          <a:bodyPr wrap="square" rtlCol="0">
            <a:spAutoFit/>
          </a:bodyPr>
          <a:lstStyle/>
          <a:p>
            <a:r>
              <a:rPr lang="fr-BE" dirty="0">
                <a:solidFill>
                  <a:srgbClr val="000000"/>
                </a:solidFill>
                <a:latin typeface="Corbel" panose="020B0503020204020204" pitchFamily="34" charset="0"/>
              </a:rPr>
              <a:t>B</a:t>
            </a:r>
          </a:p>
        </p:txBody>
      </p:sp>
      <p:sp>
        <p:nvSpPr>
          <p:cNvPr id="11" name="Ellipse 10"/>
          <p:cNvSpPr/>
          <p:nvPr/>
        </p:nvSpPr>
        <p:spPr>
          <a:xfrm>
            <a:off x="3645074" y="4885151"/>
            <a:ext cx="1503122" cy="1083501"/>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rgbClr val="FFFFFF"/>
              </a:solidFill>
            </a:endParaRPr>
          </a:p>
        </p:txBody>
      </p:sp>
      <p:sp>
        <p:nvSpPr>
          <p:cNvPr id="12" name="Forme libre 11"/>
          <p:cNvSpPr/>
          <p:nvPr/>
        </p:nvSpPr>
        <p:spPr>
          <a:xfrm>
            <a:off x="4396635" y="4958171"/>
            <a:ext cx="751561" cy="937459"/>
          </a:xfrm>
          <a:custGeom>
            <a:avLst/>
            <a:gdLst>
              <a:gd name="connsiteX0" fmla="*/ 366834 w 738976"/>
              <a:gd name="connsiteY0" fmla="*/ 1794 h 937459"/>
              <a:gd name="connsiteX1" fmla="*/ 353544 w 738976"/>
              <a:gd name="connsiteY1" fmla="*/ 12427 h 937459"/>
              <a:gd name="connsiteX2" fmla="*/ 345569 w 738976"/>
              <a:gd name="connsiteY2" fmla="*/ 15085 h 937459"/>
              <a:gd name="connsiteX3" fmla="*/ 340253 w 738976"/>
              <a:gd name="connsiteY3" fmla="*/ 23059 h 937459"/>
              <a:gd name="connsiteX4" fmla="*/ 321646 w 738976"/>
              <a:gd name="connsiteY4" fmla="*/ 25718 h 937459"/>
              <a:gd name="connsiteX5" fmla="*/ 313672 w 738976"/>
              <a:gd name="connsiteY5" fmla="*/ 31034 h 937459"/>
              <a:gd name="connsiteX6" fmla="*/ 300381 w 738976"/>
              <a:gd name="connsiteY6" fmla="*/ 44325 h 937459"/>
              <a:gd name="connsiteX7" fmla="*/ 292406 w 738976"/>
              <a:gd name="connsiteY7" fmla="*/ 46983 h 937459"/>
              <a:gd name="connsiteX8" fmla="*/ 276458 w 738976"/>
              <a:gd name="connsiteY8" fmla="*/ 54957 h 937459"/>
              <a:gd name="connsiteX9" fmla="*/ 268483 w 738976"/>
              <a:gd name="connsiteY9" fmla="*/ 60273 h 937459"/>
              <a:gd name="connsiteX10" fmla="*/ 249876 w 738976"/>
              <a:gd name="connsiteY10" fmla="*/ 62932 h 937459"/>
              <a:gd name="connsiteX11" fmla="*/ 241902 w 738976"/>
              <a:gd name="connsiteY11" fmla="*/ 68248 h 937459"/>
              <a:gd name="connsiteX12" fmla="*/ 233927 w 738976"/>
              <a:gd name="connsiteY12" fmla="*/ 70906 h 937459"/>
              <a:gd name="connsiteX13" fmla="*/ 231269 w 738976"/>
              <a:gd name="connsiteY13" fmla="*/ 78880 h 937459"/>
              <a:gd name="connsiteX14" fmla="*/ 225953 w 738976"/>
              <a:gd name="connsiteY14" fmla="*/ 84197 h 937459"/>
              <a:gd name="connsiteX15" fmla="*/ 210004 w 738976"/>
              <a:gd name="connsiteY15" fmla="*/ 92171 h 937459"/>
              <a:gd name="connsiteX16" fmla="*/ 202030 w 738976"/>
              <a:gd name="connsiteY16" fmla="*/ 97487 h 937459"/>
              <a:gd name="connsiteX17" fmla="*/ 196713 w 738976"/>
              <a:gd name="connsiteY17" fmla="*/ 102804 h 937459"/>
              <a:gd name="connsiteX18" fmla="*/ 188739 w 738976"/>
              <a:gd name="connsiteY18" fmla="*/ 105462 h 937459"/>
              <a:gd name="connsiteX19" fmla="*/ 178106 w 738976"/>
              <a:gd name="connsiteY19" fmla="*/ 118753 h 937459"/>
              <a:gd name="connsiteX20" fmla="*/ 170132 w 738976"/>
              <a:gd name="connsiteY20" fmla="*/ 124069 h 937459"/>
              <a:gd name="connsiteX21" fmla="*/ 167474 w 738976"/>
              <a:gd name="connsiteY21" fmla="*/ 132043 h 937459"/>
              <a:gd name="connsiteX22" fmla="*/ 159499 w 738976"/>
              <a:gd name="connsiteY22" fmla="*/ 134701 h 937459"/>
              <a:gd name="connsiteX23" fmla="*/ 154183 w 738976"/>
              <a:gd name="connsiteY23" fmla="*/ 140018 h 937459"/>
              <a:gd name="connsiteX24" fmla="*/ 148867 w 738976"/>
              <a:gd name="connsiteY24" fmla="*/ 147992 h 937459"/>
              <a:gd name="connsiteX25" fmla="*/ 127602 w 738976"/>
              <a:gd name="connsiteY25" fmla="*/ 166599 h 937459"/>
              <a:gd name="connsiteX26" fmla="*/ 122285 w 738976"/>
              <a:gd name="connsiteY26" fmla="*/ 171915 h 937459"/>
              <a:gd name="connsiteX27" fmla="*/ 116969 w 738976"/>
              <a:gd name="connsiteY27" fmla="*/ 179890 h 937459"/>
              <a:gd name="connsiteX28" fmla="*/ 101020 w 738976"/>
              <a:gd name="connsiteY28" fmla="*/ 190522 h 937459"/>
              <a:gd name="connsiteX29" fmla="*/ 90388 w 738976"/>
              <a:gd name="connsiteY29" fmla="*/ 203813 h 937459"/>
              <a:gd name="connsiteX30" fmla="*/ 87730 w 738976"/>
              <a:gd name="connsiteY30" fmla="*/ 211787 h 937459"/>
              <a:gd name="connsiteX31" fmla="*/ 82413 w 738976"/>
              <a:gd name="connsiteY31" fmla="*/ 217104 h 937459"/>
              <a:gd name="connsiteX32" fmla="*/ 77097 w 738976"/>
              <a:gd name="connsiteY32" fmla="*/ 233053 h 937459"/>
              <a:gd name="connsiteX33" fmla="*/ 74439 w 738976"/>
              <a:gd name="connsiteY33" fmla="*/ 241027 h 937459"/>
              <a:gd name="connsiteX34" fmla="*/ 69123 w 738976"/>
              <a:gd name="connsiteY34" fmla="*/ 249001 h 937459"/>
              <a:gd name="connsiteX35" fmla="*/ 58490 w 738976"/>
              <a:gd name="connsiteY35" fmla="*/ 262292 h 937459"/>
              <a:gd name="connsiteX36" fmla="*/ 45199 w 738976"/>
              <a:gd name="connsiteY36" fmla="*/ 283557 h 937459"/>
              <a:gd name="connsiteX37" fmla="*/ 39883 w 738976"/>
              <a:gd name="connsiteY37" fmla="*/ 291532 h 937459"/>
              <a:gd name="connsiteX38" fmla="*/ 34567 w 738976"/>
              <a:gd name="connsiteY38" fmla="*/ 307480 h 937459"/>
              <a:gd name="connsiteX39" fmla="*/ 31909 w 738976"/>
              <a:gd name="connsiteY39" fmla="*/ 315455 h 937459"/>
              <a:gd name="connsiteX40" fmla="*/ 26592 w 738976"/>
              <a:gd name="connsiteY40" fmla="*/ 320771 h 937459"/>
              <a:gd name="connsiteX41" fmla="*/ 21276 w 738976"/>
              <a:gd name="connsiteY41" fmla="*/ 365959 h 937459"/>
              <a:gd name="connsiteX42" fmla="*/ 18618 w 738976"/>
              <a:gd name="connsiteY42" fmla="*/ 384566 h 937459"/>
              <a:gd name="connsiteX43" fmla="*/ 10644 w 738976"/>
              <a:gd name="connsiteY43" fmla="*/ 387225 h 937459"/>
              <a:gd name="connsiteX44" fmla="*/ 13302 w 738976"/>
              <a:gd name="connsiteY44" fmla="*/ 403173 h 937459"/>
              <a:gd name="connsiteX45" fmla="*/ 7985 w 738976"/>
              <a:gd name="connsiteY45" fmla="*/ 421780 h 937459"/>
              <a:gd name="connsiteX46" fmla="*/ 2669 w 738976"/>
              <a:gd name="connsiteY46" fmla="*/ 427097 h 937459"/>
              <a:gd name="connsiteX47" fmla="*/ 11 w 738976"/>
              <a:gd name="connsiteY47" fmla="*/ 445704 h 937459"/>
              <a:gd name="connsiteX48" fmla="*/ 5327 w 738976"/>
              <a:gd name="connsiteY48" fmla="*/ 517473 h 937459"/>
              <a:gd name="connsiteX49" fmla="*/ 7985 w 738976"/>
              <a:gd name="connsiteY49" fmla="*/ 554687 h 937459"/>
              <a:gd name="connsiteX50" fmla="*/ 13302 w 738976"/>
              <a:gd name="connsiteY50" fmla="*/ 575953 h 937459"/>
              <a:gd name="connsiteX51" fmla="*/ 15960 w 738976"/>
              <a:gd name="connsiteY51" fmla="*/ 589243 h 937459"/>
              <a:gd name="connsiteX52" fmla="*/ 21276 w 738976"/>
              <a:gd name="connsiteY52" fmla="*/ 597218 h 937459"/>
              <a:gd name="connsiteX53" fmla="*/ 29251 w 738976"/>
              <a:gd name="connsiteY53" fmla="*/ 610508 h 937459"/>
              <a:gd name="connsiteX54" fmla="*/ 37225 w 738976"/>
              <a:gd name="connsiteY54" fmla="*/ 634432 h 937459"/>
              <a:gd name="connsiteX55" fmla="*/ 39883 w 738976"/>
              <a:gd name="connsiteY55" fmla="*/ 642406 h 937459"/>
              <a:gd name="connsiteX56" fmla="*/ 45199 w 738976"/>
              <a:gd name="connsiteY56" fmla="*/ 650380 h 937459"/>
              <a:gd name="connsiteX57" fmla="*/ 55832 w 738976"/>
              <a:gd name="connsiteY57" fmla="*/ 687594 h 937459"/>
              <a:gd name="connsiteX58" fmla="*/ 63806 w 738976"/>
              <a:gd name="connsiteY58" fmla="*/ 703543 h 937459"/>
              <a:gd name="connsiteX59" fmla="*/ 74439 w 738976"/>
              <a:gd name="connsiteY59" fmla="*/ 714176 h 937459"/>
              <a:gd name="connsiteX60" fmla="*/ 85072 w 738976"/>
              <a:gd name="connsiteY60" fmla="*/ 735441 h 937459"/>
              <a:gd name="connsiteX61" fmla="*/ 87730 w 738976"/>
              <a:gd name="connsiteY61" fmla="*/ 746073 h 937459"/>
              <a:gd name="connsiteX62" fmla="*/ 90388 w 738976"/>
              <a:gd name="connsiteY62" fmla="*/ 754048 h 937459"/>
              <a:gd name="connsiteX63" fmla="*/ 106337 w 738976"/>
              <a:gd name="connsiteY63" fmla="*/ 759364 h 937459"/>
              <a:gd name="connsiteX64" fmla="*/ 119627 w 738976"/>
              <a:gd name="connsiteY64" fmla="*/ 769997 h 937459"/>
              <a:gd name="connsiteX65" fmla="*/ 122285 w 738976"/>
              <a:gd name="connsiteY65" fmla="*/ 777971 h 937459"/>
              <a:gd name="connsiteX66" fmla="*/ 130260 w 738976"/>
              <a:gd name="connsiteY66" fmla="*/ 783287 h 937459"/>
              <a:gd name="connsiteX67" fmla="*/ 143551 w 738976"/>
              <a:gd name="connsiteY67" fmla="*/ 791262 h 937459"/>
              <a:gd name="connsiteX68" fmla="*/ 148867 w 738976"/>
              <a:gd name="connsiteY68" fmla="*/ 799236 h 937459"/>
              <a:gd name="connsiteX69" fmla="*/ 156841 w 738976"/>
              <a:gd name="connsiteY69" fmla="*/ 815185 h 937459"/>
              <a:gd name="connsiteX70" fmla="*/ 167474 w 738976"/>
              <a:gd name="connsiteY70" fmla="*/ 825818 h 937459"/>
              <a:gd name="connsiteX71" fmla="*/ 178106 w 738976"/>
              <a:gd name="connsiteY71" fmla="*/ 841766 h 937459"/>
              <a:gd name="connsiteX72" fmla="*/ 194055 w 738976"/>
              <a:gd name="connsiteY72" fmla="*/ 852399 h 937459"/>
              <a:gd name="connsiteX73" fmla="*/ 210004 w 738976"/>
              <a:gd name="connsiteY73" fmla="*/ 857715 h 937459"/>
              <a:gd name="connsiteX74" fmla="*/ 225953 w 738976"/>
              <a:gd name="connsiteY74" fmla="*/ 865690 h 937459"/>
              <a:gd name="connsiteX75" fmla="*/ 241902 w 738976"/>
              <a:gd name="connsiteY75" fmla="*/ 871006 h 937459"/>
              <a:gd name="connsiteX76" fmla="*/ 252534 w 738976"/>
              <a:gd name="connsiteY76" fmla="*/ 884297 h 937459"/>
              <a:gd name="connsiteX77" fmla="*/ 257851 w 738976"/>
              <a:gd name="connsiteY77" fmla="*/ 889613 h 937459"/>
              <a:gd name="connsiteX78" fmla="*/ 273799 w 738976"/>
              <a:gd name="connsiteY78" fmla="*/ 897587 h 937459"/>
              <a:gd name="connsiteX79" fmla="*/ 295065 w 738976"/>
              <a:gd name="connsiteY79" fmla="*/ 908220 h 937459"/>
              <a:gd name="connsiteX80" fmla="*/ 303039 w 738976"/>
              <a:gd name="connsiteY80" fmla="*/ 910878 h 937459"/>
              <a:gd name="connsiteX81" fmla="*/ 311013 w 738976"/>
              <a:gd name="connsiteY81" fmla="*/ 913536 h 937459"/>
              <a:gd name="connsiteX82" fmla="*/ 318988 w 738976"/>
              <a:gd name="connsiteY82" fmla="*/ 910878 h 937459"/>
              <a:gd name="connsiteX83" fmla="*/ 313672 w 738976"/>
              <a:gd name="connsiteY83" fmla="*/ 902904 h 937459"/>
              <a:gd name="connsiteX84" fmla="*/ 308355 w 738976"/>
              <a:gd name="connsiteY84" fmla="*/ 908220 h 937459"/>
              <a:gd name="connsiteX85" fmla="*/ 324304 w 738976"/>
              <a:gd name="connsiteY85" fmla="*/ 913536 h 937459"/>
              <a:gd name="connsiteX86" fmla="*/ 332279 w 738976"/>
              <a:gd name="connsiteY86" fmla="*/ 916194 h 937459"/>
              <a:gd name="connsiteX87" fmla="*/ 329620 w 738976"/>
              <a:gd name="connsiteY87" fmla="*/ 926827 h 937459"/>
              <a:gd name="connsiteX88" fmla="*/ 342911 w 738976"/>
              <a:gd name="connsiteY88" fmla="*/ 937459 h 937459"/>
              <a:gd name="connsiteX89" fmla="*/ 385441 w 738976"/>
              <a:gd name="connsiteY89" fmla="*/ 934801 h 937459"/>
              <a:gd name="connsiteX90" fmla="*/ 401390 w 738976"/>
              <a:gd name="connsiteY90" fmla="*/ 926827 h 937459"/>
              <a:gd name="connsiteX91" fmla="*/ 409365 w 738976"/>
              <a:gd name="connsiteY91" fmla="*/ 918853 h 937459"/>
              <a:gd name="connsiteX92" fmla="*/ 417339 w 738976"/>
              <a:gd name="connsiteY92" fmla="*/ 913536 h 937459"/>
              <a:gd name="connsiteX93" fmla="*/ 422655 w 738976"/>
              <a:gd name="connsiteY93" fmla="*/ 905562 h 937459"/>
              <a:gd name="connsiteX94" fmla="*/ 435946 w 738976"/>
              <a:gd name="connsiteY94" fmla="*/ 894929 h 937459"/>
              <a:gd name="connsiteX95" fmla="*/ 443920 w 738976"/>
              <a:gd name="connsiteY95" fmla="*/ 897587 h 937459"/>
              <a:gd name="connsiteX96" fmla="*/ 462527 w 738976"/>
              <a:gd name="connsiteY96" fmla="*/ 894929 h 937459"/>
              <a:gd name="connsiteX97" fmla="*/ 486451 w 738976"/>
              <a:gd name="connsiteY97" fmla="*/ 865690 h 937459"/>
              <a:gd name="connsiteX98" fmla="*/ 502399 w 738976"/>
              <a:gd name="connsiteY98" fmla="*/ 860373 h 937459"/>
              <a:gd name="connsiteX99" fmla="*/ 521006 w 738976"/>
              <a:gd name="connsiteY99" fmla="*/ 855057 h 937459"/>
              <a:gd name="connsiteX100" fmla="*/ 523665 w 738976"/>
              <a:gd name="connsiteY100" fmla="*/ 847083 h 937459"/>
              <a:gd name="connsiteX101" fmla="*/ 531639 w 738976"/>
              <a:gd name="connsiteY101" fmla="*/ 844425 h 937459"/>
              <a:gd name="connsiteX102" fmla="*/ 539613 w 738976"/>
              <a:gd name="connsiteY102" fmla="*/ 839108 h 937459"/>
              <a:gd name="connsiteX103" fmla="*/ 544930 w 738976"/>
              <a:gd name="connsiteY103" fmla="*/ 833792 h 937459"/>
              <a:gd name="connsiteX104" fmla="*/ 552904 w 738976"/>
              <a:gd name="connsiteY104" fmla="*/ 828476 h 937459"/>
              <a:gd name="connsiteX105" fmla="*/ 558220 w 738976"/>
              <a:gd name="connsiteY105" fmla="*/ 823159 h 937459"/>
              <a:gd name="connsiteX106" fmla="*/ 574169 w 738976"/>
              <a:gd name="connsiteY106" fmla="*/ 812527 h 937459"/>
              <a:gd name="connsiteX107" fmla="*/ 582144 w 738976"/>
              <a:gd name="connsiteY107" fmla="*/ 807211 h 937459"/>
              <a:gd name="connsiteX108" fmla="*/ 587460 w 738976"/>
              <a:gd name="connsiteY108" fmla="*/ 799236 h 937459"/>
              <a:gd name="connsiteX109" fmla="*/ 595434 w 738976"/>
              <a:gd name="connsiteY109" fmla="*/ 793920 h 937459"/>
              <a:gd name="connsiteX110" fmla="*/ 600751 w 738976"/>
              <a:gd name="connsiteY110" fmla="*/ 788604 h 937459"/>
              <a:gd name="connsiteX111" fmla="*/ 611383 w 738976"/>
              <a:gd name="connsiteY111" fmla="*/ 775313 h 937459"/>
              <a:gd name="connsiteX112" fmla="*/ 622016 w 738976"/>
              <a:gd name="connsiteY112" fmla="*/ 764680 h 937459"/>
              <a:gd name="connsiteX113" fmla="*/ 637965 w 738976"/>
              <a:gd name="connsiteY113" fmla="*/ 743415 h 937459"/>
              <a:gd name="connsiteX114" fmla="*/ 656572 w 738976"/>
              <a:gd name="connsiteY114" fmla="*/ 724808 h 937459"/>
              <a:gd name="connsiteX115" fmla="*/ 667204 w 738976"/>
              <a:gd name="connsiteY115" fmla="*/ 714176 h 937459"/>
              <a:gd name="connsiteX116" fmla="*/ 669862 w 738976"/>
              <a:gd name="connsiteY116" fmla="*/ 706201 h 937459"/>
              <a:gd name="connsiteX117" fmla="*/ 675179 w 738976"/>
              <a:gd name="connsiteY117" fmla="*/ 700885 h 937459"/>
              <a:gd name="connsiteX118" fmla="*/ 680495 w 738976"/>
              <a:gd name="connsiteY118" fmla="*/ 692911 h 937459"/>
              <a:gd name="connsiteX119" fmla="*/ 683153 w 738976"/>
              <a:gd name="connsiteY119" fmla="*/ 684936 h 937459"/>
              <a:gd name="connsiteX120" fmla="*/ 693785 w 738976"/>
              <a:gd name="connsiteY120" fmla="*/ 661013 h 937459"/>
              <a:gd name="connsiteX121" fmla="*/ 701760 w 738976"/>
              <a:gd name="connsiteY121" fmla="*/ 631773 h 937459"/>
              <a:gd name="connsiteX122" fmla="*/ 704418 w 738976"/>
              <a:gd name="connsiteY122" fmla="*/ 623799 h 937459"/>
              <a:gd name="connsiteX123" fmla="*/ 709734 w 738976"/>
              <a:gd name="connsiteY123" fmla="*/ 615825 h 937459"/>
              <a:gd name="connsiteX124" fmla="*/ 720367 w 738976"/>
              <a:gd name="connsiteY124" fmla="*/ 583927 h 937459"/>
              <a:gd name="connsiteX125" fmla="*/ 723025 w 738976"/>
              <a:gd name="connsiteY125" fmla="*/ 575953 h 937459"/>
              <a:gd name="connsiteX126" fmla="*/ 725683 w 738976"/>
              <a:gd name="connsiteY126" fmla="*/ 567978 h 937459"/>
              <a:gd name="connsiteX127" fmla="*/ 730999 w 738976"/>
              <a:gd name="connsiteY127" fmla="*/ 560004 h 937459"/>
              <a:gd name="connsiteX128" fmla="*/ 736316 w 738976"/>
              <a:gd name="connsiteY128" fmla="*/ 544055 h 937459"/>
              <a:gd name="connsiteX129" fmla="*/ 738974 w 738976"/>
              <a:gd name="connsiteY129" fmla="*/ 445704 h 937459"/>
              <a:gd name="connsiteX130" fmla="*/ 733658 w 738976"/>
              <a:gd name="connsiteY130" fmla="*/ 403173 h 937459"/>
              <a:gd name="connsiteX131" fmla="*/ 728341 w 738976"/>
              <a:gd name="connsiteY131" fmla="*/ 395199 h 937459"/>
              <a:gd name="connsiteX132" fmla="*/ 717709 w 738976"/>
              <a:gd name="connsiteY132" fmla="*/ 371276 h 937459"/>
              <a:gd name="connsiteX133" fmla="*/ 712392 w 738976"/>
              <a:gd name="connsiteY133" fmla="*/ 331404 h 937459"/>
              <a:gd name="connsiteX134" fmla="*/ 707076 w 738976"/>
              <a:gd name="connsiteY134" fmla="*/ 315455 h 937459"/>
              <a:gd name="connsiteX135" fmla="*/ 701760 w 738976"/>
              <a:gd name="connsiteY135" fmla="*/ 299506 h 937459"/>
              <a:gd name="connsiteX136" fmla="*/ 696444 w 738976"/>
              <a:gd name="connsiteY136" fmla="*/ 280899 h 937459"/>
              <a:gd name="connsiteX137" fmla="*/ 691127 w 738976"/>
              <a:gd name="connsiteY137" fmla="*/ 264950 h 937459"/>
              <a:gd name="connsiteX138" fmla="*/ 680495 w 738976"/>
              <a:gd name="connsiteY138" fmla="*/ 251659 h 937459"/>
              <a:gd name="connsiteX139" fmla="*/ 672520 w 738976"/>
              <a:gd name="connsiteY139" fmla="*/ 238369 h 937459"/>
              <a:gd name="connsiteX140" fmla="*/ 661888 w 738976"/>
              <a:gd name="connsiteY140" fmla="*/ 225078 h 937459"/>
              <a:gd name="connsiteX141" fmla="*/ 653913 w 738976"/>
              <a:gd name="connsiteY141" fmla="*/ 211787 h 937459"/>
              <a:gd name="connsiteX142" fmla="*/ 648597 w 738976"/>
              <a:gd name="connsiteY142" fmla="*/ 203813 h 937459"/>
              <a:gd name="connsiteX143" fmla="*/ 640623 w 738976"/>
              <a:gd name="connsiteY143" fmla="*/ 201155 h 937459"/>
              <a:gd name="connsiteX144" fmla="*/ 629990 w 738976"/>
              <a:gd name="connsiteY144" fmla="*/ 190522 h 937459"/>
              <a:gd name="connsiteX145" fmla="*/ 614041 w 738976"/>
              <a:gd name="connsiteY145" fmla="*/ 185206 h 937459"/>
              <a:gd name="connsiteX146" fmla="*/ 608725 w 738976"/>
              <a:gd name="connsiteY146" fmla="*/ 177232 h 937459"/>
              <a:gd name="connsiteX147" fmla="*/ 600751 w 738976"/>
              <a:gd name="connsiteY147" fmla="*/ 174573 h 937459"/>
              <a:gd name="connsiteX148" fmla="*/ 595434 w 738976"/>
              <a:gd name="connsiteY148" fmla="*/ 169257 h 937459"/>
              <a:gd name="connsiteX149" fmla="*/ 590118 w 738976"/>
              <a:gd name="connsiteY149" fmla="*/ 153308 h 937459"/>
              <a:gd name="connsiteX150" fmla="*/ 576827 w 738976"/>
              <a:gd name="connsiteY150" fmla="*/ 142676 h 937459"/>
              <a:gd name="connsiteX151" fmla="*/ 563537 w 738976"/>
              <a:gd name="connsiteY151" fmla="*/ 132043 h 937459"/>
              <a:gd name="connsiteX152" fmla="*/ 558220 w 738976"/>
              <a:gd name="connsiteY152" fmla="*/ 126727 h 937459"/>
              <a:gd name="connsiteX153" fmla="*/ 539613 w 738976"/>
              <a:gd name="connsiteY153" fmla="*/ 110778 h 937459"/>
              <a:gd name="connsiteX154" fmla="*/ 528981 w 738976"/>
              <a:gd name="connsiteY154" fmla="*/ 97487 h 937459"/>
              <a:gd name="connsiteX155" fmla="*/ 523665 w 738976"/>
              <a:gd name="connsiteY155" fmla="*/ 89513 h 937459"/>
              <a:gd name="connsiteX156" fmla="*/ 515690 w 738976"/>
              <a:gd name="connsiteY156" fmla="*/ 84197 h 937459"/>
              <a:gd name="connsiteX157" fmla="*/ 510374 w 738976"/>
              <a:gd name="connsiteY157" fmla="*/ 78880 h 937459"/>
              <a:gd name="connsiteX158" fmla="*/ 502399 w 738976"/>
              <a:gd name="connsiteY158" fmla="*/ 76222 h 937459"/>
              <a:gd name="connsiteX159" fmla="*/ 486451 w 738976"/>
              <a:gd name="connsiteY159" fmla="*/ 68248 h 937459"/>
              <a:gd name="connsiteX160" fmla="*/ 478476 w 738976"/>
              <a:gd name="connsiteY160" fmla="*/ 62932 h 937459"/>
              <a:gd name="connsiteX161" fmla="*/ 473160 w 738976"/>
              <a:gd name="connsiteY161" fmla="*/ 57615 h 937459"/>
              <a:gd name="connsiteX162" fmla="*/ 465185 w 738976"/>
              <a:gd name="connsiteY162" fmla="*/ 54957 h 937459"/>
              <a:gd name="connsiteX163" fmla="*/ 441262 w 738976"/>
              <a:gd name="connsiteY163" fmla="*/ 39008 h 937459"/>
              <a:gd name="connsiteX164" fmla="*/ 433288 w 738976"/>
              <a:gd name="connsiteY164" fmla="*/ 33692 h 937459"/>
              <a:gd name="connsiteX165" fmla="*/ 425313 w 738976"/>
              <a:gd name="connsiteY165" fmla="*/ 28376 h 937459"/>
              <a:gd name="connsiteX166" fmla="*/ 419997 w 738976"/>
              <a:gd name="connsiteY166" fmla="*/ 23059 h 937459"/>
              <a:gd name="connsiteX167" fmla="*/ 414681 w 738976"/>
              <a:gd name="connsiteY167" fmla="*/ 15085 h 937459"/>
              <a:gd name="connsiteX168" fmla="*/ 406706 w 738976"/>
              <a:gd name="connsiteY168" fmla="*/ 12427 h 937459"/>
              <a:gd name="connsiteX169" fmla="*/ 398732 w 738976"/>
              <a:gd name="connsiteY169" fmla="*/ 4453 h 937459"/>
              <a:gd name="connsiteX170" fmla="*/ 366834 w 738976"/>
              <a:gd name="connsiteY170" fmla="*/ 1794 h 93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738976" h="937459">
                <a:moveTo>
                  <a:pt x="366834" y="1794"/>
                </a:moveTo>
                <a:cubicBezTo>
                  <a:pt x="359303" y="3123"/>
                  <a:pt x="358355" y="9420"/>
                  <a:pt x="353544" y="12427"/>
                </a:cubicBezTo>
                <a:cubicBezTo>
                  <a:pt x="351168" y="13912"/>
                  <a:pt x="347757" y="13335"/>
                  <a:pt x="345569" y="15085"/>
                </a:cubicBezTo>
                <a:cubicBezTo>
                  <a:pt x="343074" y="17081"/>
                  <a:pt x="343172" y="21762"/>
                  <a:pt x="340253" y="23059"/>
                </a:cubicBezTo>
                <a:cubicBezTo>
                  <a:pt x="334528" y="25604"/>
                  <a:pt x="327848" y="24832"/>
                  <a:pt x="321646" y="25718"/>
                </a:cubicBezTo>
                <a:cubicBezTo>
                  <a:pt x="318988" y="27490"/>
                  <a:pt x="316076" y="28930"/>
                  <a:pt x="313672" y="31034"/>
                </a:cubicBezTo>
                <a:cubicBezTo>
                  <a:pt x="308957" y="35160"/>
                  <a:pt x="306325" y="42344"/>
                  <a:pt x="300381" y="44325"/>
                </a:cubicBezTo>
                <a:lnTo>
                  <a:pt x="292406" y="46983"/>
                </a:lnTo>
                <a:cubicBezTo>
                  <a:pt x="269558" y="62215"/>
                  <a:pt x="298463" y="43955"/>
                  <a:pt x="276458" y="54957"/>
                </a:cubicBezTo>
                <a:cubicBezTo>
                  <a:pt x="273600" y="56386"/>
                  <a:pt x="271543" y="59355"/>
                  <a:pt x="268483" y="60273"/>
                </a:cubicBezTo>
                <a:cubicBezTo>
                  <a:pt x="262482" y="62073"/>
                  <a:pt x="256078" y="62046"/>
                  <a:pt x="249876" y="62932"/>
                </a:cubicBezTo>
                <a:cubicBezTo>
                  <a:pt x="247218" y="64704"/>
                  <a:pt x="244759" y="66819"/>
                  <a:pt x="241902" y="68248"/>
                </a:cubicBezTo>
                <a:cubicBezTo>
                  <a:pt x="239396" y="69501"/>
                  <a:pt x="235908" y="68925"/>
                  <a:pt x="233927" y="70906"/>
                </a:cubicBezTo>
                <a:cubicBezTo>
                  <a:pt x="231946" y="72887"/>
                  <a:pt x="232710" y="76477"/>
                  <a:pt x="231269" y="78880"/>
                </a:cubicBezTo>
                <a:cubicBezTo>
                  <a:pt x="229980" y="81029"/>
                  <a:pt x="227910" y="82631"/>
                  <a:pt x="225953" y="84197"/>
                </a:cubicBezTo>
                <a:cubicBezTo>
                  <a:pt x="218593" y="90086"/>
                  <a:pt x="218426" y="89364"/>
                  <a:pt x="210004" y="92171"/>
                </a:cubicBezTo>
                <a:cubicBezTo>
                  <a:pt x="207346" y="93943"/>
                  <a:pt x="204524" y="95491"/>
                  <a:pt x="202030" y="97487"/>
                </a:cubicBezTo>
                <a:cubicBezTo>
                  <a:pt x="200073" y="99053"/>
                  <a:pt x="198862" y="101514"/>
                  <a:pt x="196713" y="102804"/>
                </a:cubicBezTo>
                <a:cubicBezTo>
                  <a:pt x="194311" y="104246"/>
                  <a:pt x="191397" y="104576"/>
                  <a:pt x="188739" y="105462"/>
                </a:cubicBezTo>
                <a:cubicBezTo>
                  <a:pt x="184791" y="111384"/>
                  <a:pt x="183517" y="114424"/>
                  <a:pt x="178106" y="118753"/>
                </a:cubicBezTo>
                <a:cubicBezTo>
                  <a:pt x="175612" y="120749"/>
                  <a:pt x="172790" y="122297"/>
                  <a:pt x="170132" y="124069"/>
                </a:cubicBezTo>
                <a:cubicBezTo>
                  <a:pt x="169246" y="126727"/>
                  <a:pt x="169455" y="130062"/>
                  <a:pt x="167474" y="132043"/>
                </a:cubicBezTo>
                <a:cubicBezTo>
                  <a:pt x="165493" y="134024"/>
                  <a:pt x="161902" y="133259"/>
                  <a:pt x="159499" y="134701"/>
                </a:cubicBezTo>
                <a:cubicBezTo>
                  <a:pt x="157350" y="135990"/>
                  <a:pt x="155749" y="138061"/>
                  <a:pt x="154183" y="140018"/>
                </a:cubicBezTo>
                <a:cubicBezTo>
                  <a:pt x="152187" y="142513"/>
                  <a:pt x="150971" y="145588"/>
                  <a:pt x="148867" y="147992"/>
                </a:cubicBezTo>
                <a:cubicBezTo>
                  <a:pt x="129743" y="169848"/>
                  <a:pt x="142612" y="154592"/>
                  <a:pt x="127602" y="166599"/>
                </a:cubicBezTo>
                <a:cubicBezTo>
                  <a:pt x="125645" y="168165"/>
                  <a:pt x="123851" y="169958"/>
                  <a:pt x="122285" y="171915"/>
                </a:cubicBezTo>
                <a:cubicBezTo>
                  <a:pt x="120289" y="174410"/>
                  <a:pt x="119373" y="177786"/>
                  <a:pt x="116969" y="179890"/>
                </a:cubicBezTo>
                <a:cubicBezTo>
                  <a:pt x="112161" y="184097"/>
                  <a:pt x="101020" y="190522"/>
                  <a:pt x="101020" y="190522"/>
                </a:cubicBezTo>
                <a:cubicBezTo>
                  <a:pt x="94339" y="210566"/>
                  <a:pt x="104128" y="186638"/>
                  <a:pt x="90388" y="203813"/>
                </a:cubicBezTo>
                <a:cubicBezTo>
                  <a:pt x="88638" y="206001"/>
                  <a:pt x="89172" y="209385"/>
                  <a:pt x="87730" y="211787"/>
                </a:cubicBezTo>
                <a:cubicBezTo>
                  <a:pt x="86440" y="213936"/>
                  <a:pt x="84185" y="215332"/>
                  <a:pt x="82413" y="217104"/>
                </a:cubicBezTo>
                <a:lnTo>
                  <a:pt x="77097" y="233053"/>
                </a:lnTo>
                <a:cubicBezTo>
                  <a:pt x="76211" y="235711"/>
                  <a:pt x="75993" y="238696"/>
                  <a:pt x="74439" y="241027"/>
                </a:cubicBezTo>
                <a:cubicBezTo>
                  <a:pt x="72667" y="243685"/>
                  <a:pt x="71119" y="246507"/>
                  <a:pt x="69123" y="249001"/>
                </a:cubicBezTo>
                <a:cubicBezTo>
                  <a:pt x="63600" y="255905"/>
                  <a:pt x="62580" y="253089"/>
                  <a:pt x="58490" y="262292"/>
                </a:cubicBezTo>
                <a:cubicBezTo>
                  <a:pt x="49167" y="283269"/>
                  <a:pt x="59545" y="273994"/>
                  <a:pt x="45199" y="283557"/>
                </a:cubicBezTo>
                <a:cubicBezTo>
                  <a:pt x="43427" y="286215"/>
                  <a:pt x="41180" y="288613"/>
                  <a:pt x="39883" y="291532"/>
                </a:cubicBezTo>
                <a:cubicBezTo>
                  <a:pt x="37607" y="296653"/>
                  <a:pt x="36339" y="302164"/>
                  <a:pt x="34567" y="307480"/>
                </a:cubicBezTo>
                <a:cubicBezTo>
                  <a:pt x="33681" y="310138"/>
                  <a:pt x="33891" y="313474"/>
                  <a:pt x="31909" y="315455"/>
                </a:cubicBezTo>
                <a:lnTo>
                  <a:pt x="26592" y="320771"/>
                </a:lnTo>
                <a:cubicBezTo>
                  <a:pt x="24513" y="339484"/>
                  <a:pt x="23711" y="347692"/>
                  <a:pt x="21276" y="365959"/>
                </a:cubicBezTo>
                <a:cubicBezTo>
                  <a:pt x="20448" y="372169"/>
                  <a:pt x="21420" y="378962"/>
                  <a:pt x="18618" y="384566"/>
                </a:cubicBezTo>
                <a:cubicBezTo>
                  <a:pt x="17365" y="387072"/>
                  <a:pt x="13302" y="386339"/>
                  <a:pt x="10644" y="387225"/>
                </a:cubicBezTo>
                <a:cubicBezTo>
                  <a:pt x="11530" y="392541"/>
                  <a:pt x="13302" y="397784"/>
                  <a:pt x="13302" y="403173"/>
                </a:cubicBezTo>
                <a:cubicBezTo>
                  <a:pt x="13302" y="404335"/>
                  <a:pt x="9240" y="419688"/>
                  <a:pt x="7985" y="421780"/>
                </a:cubicBezTo>
                <a:cubicBezTo>
                  <a:pt x="6696" y="423929"/>
                  <a:pt x="4441" y="425325"/>
                  <a:pt x="2669" y="427097"/>
                </a:cubicBezTo>
                <a:cubicBezTo>
                  <a:pt x="1783" y="433299"/>
                  <a:pt x="11" y="439439"/>
                  <a:pt x="11" y="445704"/>
                </a:cubicBezTo>
                <a:cubicBezTo>
                  <a:pt x="11" y="494380"/>
                  <a:pt x="-495" y="488363"/>
                  <a:pt x="5327" y="517473"/>
                </a:cubicBezTo>
                <a:cubicBezTo>
                  <a:pt x="6213" y="529878"/>
                  <a:pt x="6683" y="542319"/>
                  <a:pt x="7985" y="554687"/>
                </a:cubicBezTo>
                <a:cubicBezTo>
                  <a:pt x="9766" y="571601"/>
                  <a:pt x="10101" y="563149"/>
                  <a:pt x="13302" y="575953"/>
                </a:cubicBezTo>
                <a:cubicBezTo>
                  <a:pt x="14398" y="580336"/>
                  <a:pt x="14374" y="585013"/>
                  <a:pt x="15960" y="589243"/>
                </a:cubicBezTo>
                <a:cubicBezTo>
                  <a:pt x="17082" y="592234"/>
                  <a:pt x="19847" y="594360"/>
                  <a:pt x="21276" y="597218"/>
                </a:cubicBezTo>
                <a:cubicBezTo>
                  <a:pt x="28176" y="611018"/>
                  <a:pt x="18867" y="600126"/>
                  <a:pt x="29251" y="610508"/>
                </a:cubicBezTo>
                <a:lnTo>
                  <a:pt x="37225" y="634432"/>
                </a:lnTo>
                <a:cubicBezTo>
                  <a:pt x="38111" y="637090"/>
                  <a:pt x="38329" y="640075"/>
                  <a:pt x="39883" y="642406"/>
                </a:cubicBezTo>
                <a:cubicBezTo>
                  <a:pt x="41655" y="645064"/>
                  <a:pt x="43902" y="647461"/>
                  <a:pt x="45199" y="650380"/>
                </a:cubicBezTo>
                <a:cubicBezTo>
                  <a:pt x="52027" y="665743"/>
                  <a:pt x="50199" y="670694"/>
                  <a:pt x="55832" y="687594"/>
                </a:cubicBezTo>
                <a:cubicBezTo>
                  <a:pt x="58405" y="695313"/>
                  <a:pt x="58185" y="696985"/>
                  <a:pt x="63806" y="703543"/>
                </a:cubicBezTo>
                <a:cubicBezTo>
                  <a:pt x="67068" y="707349"/>
                  <a:pt x="74439" y="714176"/>
                  <a:pt x="74439" y="714176"/>
                </a:cubicBezTo>
                <a:cubicBezTo>
                  <a:pt x="80547" y="732503"/>
                  <a:pt x="75792" y="726163"/>
                  <a:pt x="85072" y="735441"/>
                </a:cubicBezTo>
                <a:cubicBezTo>
                  <a:pt x="85958" y="738985"/>
                  <a:pt x="86726" y="742560"/>
                  <a:pt x="87730" y="746073"/>
                </a:cubicBezTo>
                <a:cubicBezTo>
                  <a:pt x="88500" y="748767"/>
                  <a:pt x="88108" y="752419"/>
                  <a:pt x="90388" y="754048"/>
                </a:cubicBezTo>
                <a:cubicBezTo>
                  <a:pt x="94948" y="757305"/>
                  <a:pt x="106337" y="759364"/>
                  <a:pt x="106337" y="759364"/>
                </a:cubicBezTo>
                <a:cubicBezTo>
                  <a:pt x="109961" y="761780"/>
                  <a:pt x="117101" y="765787"/>
                  <a:pt x="119627" y="769997"/>
                </a:cubicBezTo>
                <a:cubicBezTo>
                  <a:pt x="121068" y="772400"/>
                  <a:pt x="120535" y="775783"/>
                  <a:pt x="122285" y="777971"/>
                </a:cubicBezTo>
                <a:cubicBezTo>
                  <a:pt x="124281" y="780466"/>
                  <a:pt x="127765" y="781291"/>
                  <a:pt x="130260" y="783287"/>
                </a:cubicBezTo>
                <a:cubicBezTo>
                  <a:pt x="140687" y="791629"/>
                  <a:pt x="129699" y="786645"/>
                  <a:pt x="143551" y="791262"/>
                </a:cubicBezTo>
                <a:cubicBezTo>
                  <a:pt x="145323" y="793920"/>
                  <a:pt x="147438" y="796379"/>
                  <a:pt x="148867" y="799236"/>
                </a:cubicBezTo>
                <a:cubicBezTo>
                  <a:pt x="154527" y="810557"/>
                  <a:pt x="147700" y="804520"/>
                  <a:pt x="156841" y="815185"/>
                </a:cubicBezTo>
                <a:cubicBezTo>
                  <a:pt x="160103" y="818991"/>
                  <a:pt x="164694" y="821647"/>
                  <a:pt x="167474" y="825818"/>
                </a:cubicBezTo>
                <a:cubicBezTo>
                  <a:pt x="171018" y="831134"/>
                  <a:pt x="172790" y="838222"/>
                  <a:pt x="178106" y="841766"/>
                </a:cubicBezTo>
                <a:cubicBezTo>
                  <a:pt x="183422" y="845310"/>
                  <a:pt x="187993" y="850379"/>
                  <a:pt x="194055" y="852399"/>
                </a:cubicBezTo>
                <a:lnTo>
                  <a:pt x="210004" y="857715"/>
                </a:lnTo>
                <a:cubicBezTo>
                  <a:pt x="218543" y="866256"/>
                  <a:pt x="211956" y="861491"/>
                  <a:pt x="225953" y="865690"/>
                </a:cubicBezTo>
                <a:cubicBezTo>
                  <a:pt x="231321" y="867300"/>
                  <a:pt x="241902" y="871006"/>
                  <a:pt x="241902" y="871006"/>
                </a:cubicBezTo>
                <a:cubicBezTo>
                  <a:pt x="257786" y="881595"/>
                  <a:pt x="243973" y="870029"/>
                  <a:pt x="252534" y="884297"/>
                </a:cubicBezTo>
                <a:cubicBezTo>
                  <a:pt x="253823" y="886446"/>
                  <a:pt x="255894" y="888047"/>
                  <a:pt x="257851" y="889613"/>
                </a:cubicBezTo>
                <a:cubicBezTo>
                  <a:pt x="265213" y="895502"/>
                  <a:pt x="265376" y="894779"/>
                  <a:pt x="273799" y="897587"/>
                </a:cubicBezTo>
                <a:cubicBezTo>
                  <a:pt x="283079" y="906867"/>
                  <a:pt x="276738" y="902111"/>
                  <a:pt x="295065" y="908220"/>
                </a:cubicBezTo>
                <a:lnTo>
                  <a:pt x="303039" y="910878"/>
                </a:lnTo>
                <a:lnTo>
                  <a:pt x="311013" y="913536"/>
                </a:lnTo>
                <a:cubicBezTo>
                  <a:pt x="313671" y="912650"/>
                  <a:pt x="318308" y="913596"/>
                  <a:pt x="318988" y="910878"/>
                </a:cubicBezTo>
                <a:cubicBezTo>
                  <a:pt x="319763" y="907779"/>
                  <a:pt x="316771" y="903679"/>
                  <a:pt x="313672" y="902904"/>
                </a:cubicBezTo>
                <a:cubicBezTo>
                  <a:pt x="311241" y="902296"/>
                  <a:pt x="310127" y="906448"/>
                  <a:pt x="308355" y="908220"/>
                </a:cubicBezTo>
                <a:lnTo>
                  <a:pt x="324304" y="913536"/>
                </a:lnTo>
                <a:lnTo>
                  <a:pt x="332279" y="916194"/>
                </a:lnTo>
                <a:cubicBezTo>
                  <a:pt x="331393" y="919738"/>
                  <a:pt x="329103" y="923210"/>
                  <a:pt x="329620" y="926827"/>
                </a:cubicBezTo>
                <a:cubicBezTo>
                  <a:pt x="330822" y="935242"/>
                  <a:pt x="336878" y="935448"/>
                  <a:pt x="342911" y="937459"/>
                </a:cubicBezTo>
                <a:cubicBezTo>
                  <a:pt x="357088" y="936573"/>
                  <a:pt x="371315" y="936288"/>
                  <a:pt x="385441" y="934801"/>
                </a:cubicBezTo>
                <a:cubicBezTo>
                  <a:pt x="390931" y="934223"/>
                  <a:pt x="397373" y="930174"/>
                  <a:pt x="401390" y="926827"/>
                </a:cubicBezTo>
                <a:cubicBezTo>
                  <a:pt x="404278" y="924420"/>
                  <a:pt x="406477" y="921260"/>
                  <a:pt x="409365" y="918853"/>
                </a:cubicBezTo>
                <a:cubicBezTo>
                  <a:pt x="411819" y="916808"/>
                  <a:pt x="414681" y="915308"/>
                  <a:pt x="417339" y="913536"/>
                </a:cubicBezTo>
                <a:cubicBezTo>
                  <a:pt x="419111" y="910878"/>
                  <a:pt x="420659" y="908056"/>
                  <a:pt x="422655" y="905562"/>
                </a:cubicBezTo>
                <a:cubicBezTo>
                  <a:pt x="426982" y="900154"/>
                  <a:pt x="430029" y="898875"/>
                  <a:pt x="435946" y="894929"/>
                </a:cubicBezTo>
                <a:cubicBezTo>
                  <a:pt x="438604" y="895815"/>
                  <a:pt x="441118" y="897587"/>
                  <a:pt x="443920" y="897587"/>
                </a:cubicBezTo>
                <a:cubicBezTo>
                  <a:pt x="450185" y="897587"/>
                  <a:pt x="457241" y="898293"/>
                  <a:pt x="462527" y="894929"/>
                </a:cubicBezTo>
                <a:cubicBezTo>
                  <a:pt x="476893" y="885787"/>
                  <a:pt x="468389" y="871712"/>
                  <a:pt x="486451" y="865690"/>
                </a:cubicBezTo>
                <a:cubicBezTo>
                  <a:pt x="491767" y="863918"/>
                  <a:pt x="496963" y="861732"/>
                  <a:pt x="502399" y="860373"/>
                </a:cubicBezTo>
                <a:cubicBezTo>
                  <a:pt x="515750" y="857036"/>
                  <a:pt x="509566" y="858870"/>
                  <a:pt x="521006" y="855057"/>
                </a:cubicBezTo>
                <a:cubicBezTo>
                  <a:pt x="521892" y="852399"/>
                  <a:pt x="521684" y="849064"/>
                  <a:pt x="523665" y="847083"/>
                </a:cubicBezTo>
                <a:cubicBezTo>
                  <a:pt x="525646" y="845102"/>
                  <a:pt x="529133" y="845678"/>
                  <a:pt x="531639" y="844425"/>
                </a:cubicBezTo>
                <a:cubicBezTo>
                  <a:pt x="534496" y="842996"/>
                  <a:pt x="537118" y="841104"/>
                  <a:pt x="539613" y="839108"/>
                </a:cubicBezTo>
                <a:cubicBezTo>
                  <a:pt x="541570" y="837542"/>
                  <a:pt x="542973" y="835358"/>
                  <a:pt x="544930" y="833792"/>
                </a:cubicBezTo>
                <a:cubicBezTo>
                  <a:pt x="547425" y="831796"/>
                  <a:pt x="550410" y="830472"/>
                  <a:pt x="552904" y="828476"/>
                </a:cubicBezTo>
                <a:cubicBezTo>
                  <a:pt x="554861" y="826910"/>
                  <a:pt x="556215" y="824663"/>
                  <a:pt x="558220" y="823159"/>
                </a:cubicBezTo>
                <a:cubicBezTo>
                  <a:pt x="563331" y="819325"/>
                  <a:pt x="568853" y="816071"/>
                  <a:pt x="574169" y="812527"/>
                </a:cubicBezTo>
                <a:lnTo>
                  <a:pt x="582144" y="807211"/>
                </a:lnTo>
                <a:cubicBezTo>
                  <a:pt x="583916" y="804553"/>
                  <a:pt x="585201" y="801495"/>
                  <a:pt x="587460" y="799236"/>
                </a:cubicBezTo>
                <a:cubicBezTo>
                  <a:pt x="589719" y="796977"/>
                  <a:pt x="592939" y="795916"/>
                  <a:pt x="595434" y="793920"/>
                </a:cubicBezTo>
                <a:cubicBezTo>
                  <a:pt x="597391" y="792354"/>
                  <a:pt x="598979" y="790376"/>
                  <a:pt x="600751" y="788604"/>
                </a:cubicBezTo>
                <a:cubicBezTo>
                  <a:pt x="607432" y="768560"/>
                  <a:pt x="597643" y="792488"/>
                  <a:pt x="611383" y="775313"/>
                </a:cubicBezTo>
                <a:cubicBezTo>
                  <a:pt x="621694" y="762424"/>
                  <a:pt x="604615" y="770482"/>
                  <a:pt x="622016" y="764680"/>
                </a:cubicBezTo>
                <a:cubicBezTo>
                  <a:pt x="628932" y="743931"/>
                  <a:pt x="617601" y="773963"/>
                  <a:pt x="637965" y="743415"/>
                </a:cubicBezTo>
                <a:cubicBezTo>
                  <a:pt x="650151" y="725134"/>
                  <a:pt x="642535" y="729486"/>
                  <a:pt x="656572" y="724808"/>
                </a:cubicBezTo>
                <a:cubicBezTo>
                  <a:pt x="663661" y="703542"/>
                  <a:pt x="653027" y="728354"/>
                  <a:pt x="667204" y="714176"/>
                </a:cubicBezTo>
                <a:cubicBezTo>
                  <a:pt x="669185" y="712195"/>
                  <a:pt x="668420" y="708604"/>
                  <a:pt x="669862" y="706201"/>
                </a:cubicBezTo>
                <a:cubicBezTo>
                  <a:pt x="671151" y="704052"/>
                  <a:pt x="673613" y="702842"/>
                  <a:pt x="675179" y="700885"/>
                </a:cubicBezTo>
                <a:cubicBezTo>
                  <a:pt x="677175" y="698391"/>
                  <a:pt x="678723" y="695569"/>
                  <a:pt x="680495" y="692911"/>
                </a:cubicBezTo>
                <a:cubicBezTo>
                  <a:pt x="681381" y="690253"/>
                  <a:pt x="681900" y="687442"/>
                  <a:pt x="683153" y="684936"/>
                </a:cubicBezTo>
                <a:cubicBezTo>
                  <a:pt x="690579" y="670083"/>
                  <a:pt x="689210" y="683881"/>
                  <a:pt x="693785" y="661013"/>
                </a:cubicBezTo>
                <a:cubicBezTo>
                  <a:pt x="697543" y="642228"/>
                  <a:pt x="695016" y="652007"/>
                  <a:pt x="701760" y="631773"/>
                </a:cubicBezTo>
                <a:cubicBezTo>
                  <a:pt x="702646" y="629115"/>
                  <a:pt x="702864" y="626130"/>
                  <a:pt x="704418" y="623799"/>
                </a:cubicBezTo>
                <a:lnTo>
                  <a:pt x="709734" y="615825"/>
                </a:lnTo>
                <a:lnTo>
                  <a:pt x="720367" y="583927"/>
                </a:lnTo>
                <a:lnTo>
                  <a:pt x="723025" y="575953"/>
                </a:lnTo>
                <a:cubicBezTo>
                  <a:pt x="723911" y="573295"/>
                  <a:pt x="724129" y="570309"/>
                  <a:pt x="725683" y="567978"/>
                </a:cubicBezTo>
                <a:cubicBezTo>
                  <a:pt x="727455" y="565320"/>
                  <a:pt x="729702" y="562923"/>
                  <a:pt x="730999" y="560004"/>
                </a:cubicBezTo>
                <a:cubicBezTo>
                  <a:pt x="733275" y="554883"/>
                  <a:pt x="736316" y="544055"/>
                  <a:pt x="736316" y="544055"/>
                </a:cubicBezTo>
                <a:cubicBezTo>
                  <a:pt x="737202" y="511271"/>
                  <a:pt x="738974" y="478500"/>
                  <a:pt x="738974" y="445704"/>
                </a:cubicBezTo>
                <a:cubicBezTo>
                  <a:pt x="738974" y="440132"/>
                  <a:pt x="739272" y="414400"/>
                  <a:pt x="733658" y="403173"/>
                </a:cubicBezTo>
                <a:cubicBezTo>
                  <a:pt x="732229" y="400316"/>
                  <a:pt x="730113" y="397857"/>
                  <a:pt x="728341" y="395199"/>
                </a:cubicBezTo>
                <a:cubicBezTo>
                  <a:pt x="722015" y="376219"/>
                  <a:pt x="726133" y="383913"/>
                  <a:pt x="717709" y="371276"/>
                </a:cubicBezTo>
                <a:cubicBezTo>
                  <a:pt x="710159" y="348623"/>
                  <a:pt x="721066" y="383441"/>
                  <a:pt x="712392" y="331404"/>
                </a:cubicBezTo>
                <a:cubicBezTo>
                  <a:pt x="711471" y="325876"/>
                  <a:pt x="708848" y="320771"/>
                  <a:pt x="707076" y="315455"/>
                </a:cubicBezTo>
                <a:lnTo>
                  <a:pt x="701760" y="299506"/>
                </a:lnTo>
                <a:cubicBezTo>
                  <a:pt x="692821" y="272689"/>
                  <a:pt x="706465" y="314301"/>
                  <a:pt x="696444" y="280899"/>
                </a:cubicBezTo>
                <a:cubicBezTo>
                  <a:pt x="694834" y="275531"/>
                  <a:pt x="694236" y="269613"/>
                  <a:pt x="691127" y="264950"/>
                </a:cubicBezTo>
                <a:cubicBezTo>
                  <a:pt x="684421" y="254891"/>
                  <a:pt x="688070" y="259235"/>
                  <a:pt x="680495" y="251659"/>
                </a:cubicBezTo>
                <a:cubicBezTo>
                  <a:pt x="672965" y="229068"/>
                  <a:pt x="683468" y="256615"/>
                  <a:pt x="672520" y="238369"/>
                </a:cubicBezTo>
                <a:cubicBezTo>
                  <a:pt x="663959" y="224101"/>
                  <a:pt x="677772" y="235667"/>
                  <a:pt x="661888" y="225078"/>
                </a:cubicBezTo>
                <a:cubicBezTo>
                  <a:pt x="657272" y="211230"/>
                  <a:pt x="662254" y="222213"/>
                  <a:pt x="653913" y="211787"/>
                </a:cubicBezTo>
                <a:cubicBezTo>
                  <a:pt x="651917" y="209293"/>
                  <a:pt x="651091" y="205809"/>
                  <a:pt x="648597" y="203813"/>
                </a:cubicBezTo>
                <a:cubicBezTo>
                  <a:pt x="646409" y="202063"/>
                  <a:pt x="643281" y="202041"/>
                  <a:pt x="640623" y="201155"/>
                </a:cubicBezTo>
                <a:cubicBezTo>
                  <a:pt x="637079" y="197611"/>
                  <a:pt x="634745" y="192107"/>
                  <a:pt x="629990" y="190522"/>
                </a:cubicBezTo>
                <a:lnTo>
                  <a:pt x="614041" y="185206"/>
                </a:lnTo>
                <a:cubicBezTo>
                  <a:pt x="612269" y="182548"/>
                  <a:pt x="611219" y="179228"/>
                  <a:pt x="608725" y="177232"/>
                </a:cubicBezTo>
                <a:cubicBezTo>
                  <a:pt x="606537" y="175482"/>
                  <a:pt x="603154" y="176015"/>
                  <a:pt x="600751" y="174573"/>
                </a:cubicBezTo>
                <a:cubicBezTo>
                  <a:pt x="598602" y="173284"/>
                  <a:pt x="597206" y="171029"/>
                  <a:pt x="595434" y="169257"/>
                </a:cubicBezTo>
                <a:cubicBezTo>
                  <a:pt x="593662" y="163941"/>
                  <a:pt x="594781" y="156416"/>
                  <a:pt x="590118" y="153308"/>
                </a:cubicBezTo>
                <a:cubicBezTo>
                  <a:pt x="584200" y="149363"/>
                  <a:pt x="581154" y="148085"/>
                  <a:pt x="576827" y="142676"/>
                </a:cubicBezTo>
                <a:cubicBezTo>
                  <a:pt x="568082" y="131745"/>
                  <a:pt x="576186" y="136259"/>
                  <a:pt x="563537" y="132043"/>
                </a:cubicBezTo>
                <a:cubicBezTo>
                  <a:pt x="561765" y="130271"/>
                  <a:pt x="560177" y="128293"/>
                  <a:pt x="558220" y="126727"/>
                </a:cubicBezTo>
                <a:cubicBezTo>
                  <a:pt x="549632" y="119857"/>
                  <a:pt x="546925" y="121746"/>
                  <a:pt x="539613" y="110778"/>
                </a:cubicBezTo>
                <a:cubicBezTo>
                  <a:pt x="523252" y="86236"/>
                  <a:pt x="544130" y="116425"/>
                  <a:pt x="528981" y="97487"/>
                </a:cubicBezTo>
                <a:cubicBezTo>
                  <a:pt x="526985" y="94992"/>
                  <a:pt x="525924" y="91772"/>
                  <a:pt x="523665" y="89513"/>
                </a:cubicBezTo>
                <a:cubicBezTo>
                  <a:pt x="521406" y="87254"/>
                  <a:pt x="518185" y="86193"/>
                  <a:pt x="515690" y="84197"/>
                </a:cubicBezTo>
                <a:cubicBezTo>
                  <a:pt x="513733" y="82631"/>
                  <a:pt x="512523" y="80169"/>
                  <a:pt x="510374" y="78880"/>
                </a:cubicBezTo>
                <a:cubicBezTo>
                  <a:pt x="507971" y="77438"/>
                  <a:pt x="505057" y="77108"/>
                  <a:pt x="502399" y="76222"/>
                </a:cubicBezTo>
                <a:cubicBezTo>
                  <a:pt x="479551" y="60990"/>
                  <a:pt x="508456" y="79250"/>
                  <a:pt x="486451" y="68248"/>
                </a:cubicBezTo>
                <a:cubicBezTo>
                  <a:pt x="483593" y="66819"/>
                  <a:pt x="480971" y="64928"/>
                  <a:pt x="478476" y="62932"/>
                </a:cubicBezTo>
                <a:cubicBezTo>
                  <a:pt x="476519" y="61366"/>
                  <a:pt x="475309" y="58904"/>
                  <a:pt x="473160" y="57615"/>
                </a:cubicBezTo>
                <a:cubicBezTo>
                  <a:pt x="470757" y="56173"/>
                  <a:pt x="467843" y="55843"/>
                  <a:pt x="465185" y="54957"/>
                </a:cubicBezTo>
                <a:lnTo>
                  <a:pt x="441262" y="39008"/>
                </a:lnTo>
                <a:lnTo>
                  <a:pt x="433288" y="33692"/>
                </a:lnTo>
                <a:cubicBezTo>
                  <a:pt x="430630" y="31920"/>
                  <a:pt x="427572" y="30635"/>
                  <a:pt x="425313" y="28376"/>
                </a:cubicBezTo>
                <a:cubicBezTo>
                  <a:pt x="423541" y="26604"/>
                  <a:pt x="421563" y="25016"/>
                  <a:pt x="419997" y="23059"/>
                </a:cubicBezTo>
                <a:cubicBezTo>
                  <a:pt x="418001" y="20564"/>
                  <a:pt x="417176" y="17081"/>
                  <a:pt x="414681" y="15085"/>
                </a:cubicBezTo>
                <a:cubicBezTo>
                  <a:pt x="412493" y="13335"/>
                  <a:pt x="409364" y="13313"/>
                  <a:pt x="406706" y="12427"/>
                </a:cubicBezTo>
                <a:cubicBezTo>
                  <a:pt x="404048" y="9769"/>
                  <a:pt x="402018" y="6279"/>
                  <a:pt x="398732" y="4453"/>
                </a:cubicBezTo>
                <a:cubicBezTo>
                  <a:pt x="386135" y="-2545"/>
                  <a:pt x="374365" y="465"/>
                  <a:pt x="366834" y="1794"/>
                </a:cubicBezTo>
                <a:close/>
              </a:path>
            </a:pathLst>
          </a:custGeom>
          <a:solidFill>
            <a:schemeClr val="accent2">
              <a:lumMod val="75000"/>
            </a:schemeClr>
          </a:solid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624629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 Introduction</a:t>
            </a:r>
          </a:p>
        </p:txBody>
      </p:sp>
      <p:sp>
        <p:nvSpPr>
          <p:cNvPr id="3" name="Espace réservé du contenu 2"/>
          <p:cNvSpPr>
            <a:spLocks noGrp="1"/>
          </p:cNvSpPr>
          <p:nvPr>
            <p:ph idx="1"/>
          </p:nvPr>
        </p:nvSpPr>
        <p:spPr>
          <a:xfrm>
            <a:off x="650086" y="1818082"/>
            <a:ext cx="7020000" cy="4140000"/>
          </a:xfrm>
        </p:spPr>
        <p:txBody>
          <a:bodyPr anchor="ctr">
            <a:normAutofit lnSpcReduction="10000"/>
          </a:bodyPr>
          <a:lstStyle/>
          <a:p>
            <a:pPr marL="68580" indent="0">
              <a:buClr>
                <a:schemeClr val="bg2">
                  <a:lumMod val="50000"/>
                </a:schemeClr>
              </a:buClr>
              <a:buNone/>
            </a:pPr>
            <a:r>
              <a:rPr lang="fr-BE" dirty="0"/>
              <a:t>1.  Rigueur des concepts de base</a:t>
            </a:r>
          </a:p>
          <a:p>
            <a:pPr marL="400050" lvl="1" indent="0">
              <a:buClr>
                <a:srgbClr val="00B050"/>
              </a:buClr>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Le modèle relationnel s’appuie sur une base formelle : la théorie des ensembles ou la théorie des prédicats.</a:t>
            </a:r>
            <a:endParaRPr lang="fr-BE" dirty="0"/>
          </a:p>
          <a:p>
            <a:pPr marL="400050" lvl="1" indent="0">
              <a:buClr>
                <a:srgbClr val="00B050"/>
              </a:buClr>
              <a:buNone/>
            </a:pPr>
            <a:endParaRPr lang="fr-BE" dirty="0"/>
          </a:p>
          <a:p>
            <a:pPr marL="742950" lvl="1" indent="-342900">
              <a:buClr>
                <a:schemeClr val="bg2">
                  <a:lumMod val="50000"/>
                </a:schemeClr>
              </a:buClr>
              <a:buFont typeface="Arial" panose="020B0604020202020204" pitchFamily="34" charset="0"/>
              <a:buChar char="•"/>
            </a:pPr>
            <a:r>
              <a:rPr lang="fr-BE" dirty="0"/>
              <a:t>Un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ensemble</a:t>
            </a:r>
            <a:r>
              <a:rPr lang="fr-BE" dirty="0"/>
              <a:t> est une collection, un regroupement d’objets, de nombres, d’identités concrètes ou abstraites.</a:t>
            </a:r>
          </a:p>
          <a:p>
            <a:pPr marL="742950" lvl="1" indent="-342900">
              <a:buClr>
                <a:schemeClr val="bg2">
                  <a:lumMod val="50000"/>
                </a:schemeClr>
              </a:buClr>
              <a:buFont typeface="Arial" panose="020B0604020202020204" pitchFamily="34" charset="0"/>
              <a:buChar char="•"/>
            </a:pPr>
            <a:r>
              <a:rPr lang="fr-BE" dirty="0"/>
              <a:t>Les objets particuliers qui appartiennent à un ensemble sont appelés les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éléments</a:t>
            </a:r>
            <a:r>
              <a:rPr lang="fr-BE" dirty="0"/>
              <a:t> de cet ensemble.</a:t>
            </a:r>
          </a:p>
          <a:p>
            <a:pPr marL="742950" lvl="1" indent="-342900">
              <a:buClr>
                <a:schemeClr val="bg2">
                  <a:lumMod val="50000"/>
                </a:schemeClr>
              </a:buClr>
              <a:buFont typeface="Arial" panose="020B0604020202020204" pitchFamily="34" charset="0"/>
              <a:buChar char="•"/>
            </a:pPr>
            <a:r>
              <a:rPr lang="fr-BE" dirty="0"/>
              <a:t>On peut représenter graphiquement les ensembles et les opérations sur les ensembles par des </a:t>
            </a: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diagrammes de </a:t>
            </a:r>
            <a:r>
              <a:rPr lang="fr-BE"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Venn</a:t>
            </a:r>
            <a:endParaRPr lang="fr-BE" dirty="0"/>
          </a:p>
        </p:txBody>
      </p:sp>
      <p:sp>
        <p:nvSpPr>
          <p:cNvPr id="5" name="Espace réservé du pied de page 4"/>
          <p:cNvSpPr>
            <a:spLocks noGrp="1"/>
          </p:cNvSpPr>
          <p:nvPr>
            <p:ph type="ftr" sz="quarter" idx="11"/>
          </p:nvPr>
        </p:nvSpPr>
        <p:spPr/>
        <p:txBody>
          <a:bodyPr/>
          <a:lstStyle/>
          <a:p>
            <a:r>
              <a:rPr lang="fr-BE" dirty="0"/>
              <a:t>SGBD – Chapitre 2 : Le modèle relationnel / 1. Introduction</a:t>
            </a:r>
          </a:p>
        </p:txBody>
      </p:sp>
    </p:spTree>
    <p:extLst>
      <p:ext uri="{BB962C8B-B14F-4D97-AF65-F5344CB8AC3E}">
        <p14:creationId xmlns:p14="http://schemas.microsoft.com/office/powerpoint/2010/main" val="24746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chor="ctr">
                <a:normAutofit/>
              </a:bodyPr>
              <a:lstStyle/>
              <a:p>
                <a:pPr marL="57150" indent="0">
                  <a:buClr>
                    <a:schemeClr val="accent3">
                      <a:lumMod val="50000"/>
                    </a:schemeClr>
                  </a:buClr>
                  <a:buNone/>
                </a:pPr>
                <a:r>
                  <a:rPr lang="fr-BE" dirty="0"/>
                  <a:t>Exemple :</a:t>
                </a:r>
              </a:p>
              <a:p>
                <a:pPr marL="57150" indent="0">
                  <a:buClr>
                    <a:schemeClr val="accent3">
                      <a:lumMod val="50000"/>
                    </a:schemeClr>
                  </a:buClr>
                  <a:buNone/>
                </a:pPr>
                <a:r>
                  <a:rPr lang="fr-BE" dirty="0"/>
                  <a:t>	A = {2, 3, 4, 5}</a:t>
                </a:r>
              </a:p>
              <a:p>
                <a:pPr marL="57150" indent="0">
                  <a:buClr>
                    <a:schemeClr val="accent3">
                      <a:lumMod val="50000"/>
                    </a:schemeClr>
                  </a:buClr>
                  <a:buNone/>
                </a:pPr>
                <a:r>
                  <a:rPr lang="fr-BE" dirty="0"/>
                  <a:t>	B = {1, 3, 6, 8}</a:t>
                </a:r>
              </a:p>
              <a:p>
                <a:pPr marL="57150" indent="0">
                  <a:buClr>
                    <a:schemeClr val="accent3">
                      <a:lumMod val="50000"/>
                    </a:schemeClr>
                  </a:buClr>
                  <a:buNone/>
                </a:pPr>
                <a:r>
                  <a:rPr lang="fr-BE" dirty="0"/>
                  <a:t>	C = {2, 5, 10}</a:t>
                </a:r>
              </a:p>
              <a:p>
                <a:pPr marL="57150" indent="0">
                  <a:buClr>
                    <a:schemeClr val="accent3">
                      <a:lumMod val="50000"/>
                    </a:schemeClr>
                  </a:buClr>
                  <a:buNone/>
                </a:pPr>
                <a:r>
                  <a:rPr lang="fr-BE" dirty="0"/>
                  <a:t>			</a:t>
                </a:r>
                <a14:m>
                  <m:oMath xmlns:m="http://schemas.openxmlformats.org/officeDocument/2006/math">
                    <m:r>
                      <m:rPr>
                        <m:sty m:val="p"/>
                      </m:rPr>
                      <a:rPr lang="fr-BE">
                        <a:latin typeface="Cambria Math"/>
                      </a:rPr>
                      <m:t>A</m:t>
                    </m:r>
                    <m:r>
                      <a:rPr lang="fr-BE" i="1">
                        <a:latin typeface="Cambria Math"/>
                        <a:ea typeface="Cambria Math"/>
                      </a:rPr>
                      <m:t>∩</m:t>
                    </m:r>
                    <m:r>
                      <m:rPr>
                        <m:sty m:val="p"/>
                      </m:rPr>
                      <a:rPr lang="fr-BE">
                        <a:latin typeface="Cambria Math"/>
                        <a:ea typeface="Cambria Math"/>
                      </a:rPr>
                      <m:t>B</m:t>
                    </m:r>
                    <m:r>
                      <a:rPr lang="fr-BE">
                        <a:latin typeface="Cambria Math"/>
                        <a:ea typeface="Cambria Math"/>
                      </a:rPr>
                      <m:t>=</m:t>
                    </m:r>
                    <m:d>
                      <m:dPr>
                        <m:begChr m:val="{"/>
                        <m:endChr m:val="}"/>
                        <m:ctrlPr>
                          <a:rPr lang="fr-BE" b="0" i="1" smtClean="0">
                            <a:latin typeface="Cambria Math" panose="02040503050406030204" pitchFamily="18" charset="0"/>
                            <a:ea typeface="Cambria Math"/>
                          </a:rPr>
                        </m:ctrlPr>
                      </m:dPr>
                      <m:e>
                        <m:r>
                          <a:rPr lang="fr-BE" b="0" i="1" smtClean="0">
                            <a:latin typeface="Cambria Math"/>
                            <a:ea typeface="Cambria Math"/>
                          </a:rPr>
                          <m:t> 3</m:t>
                        </m:r>
                      </m:e>
                    </m:d>
                  </m:oMath>
                </a14:m>
                <a:endParaRPr lang="fr-BE" b="0" dirty="0">
                  <a:ea typeface="Cambria Math"/>
                </a:endParaRPr>
              </a:p>
              <a:p>
                <a:pPr marL="57150" indent="0">
                  <a:buClr>
                    <a:schemeClr val="accent3">
                      <a:lumMod val="50000"/>
                    </a:schemeClr>
                  </a:buClr>
                  <a:buNone/>
                </a:pPr>
                <a:r>
                  <a:rPr lang="fr-BE" dirty="0"/>
                  <a:t>		       	B </a:t>
                </a:r>
                <a14:m>
                  <m:oMath xmlns:m="http://schemas.openxmlformats.org/officeDocument/2006/math">
                    <m:r>
                      <a:rPr lang="fr-BE" i="1">
                        <a:latin typeface="Cambria Math"/>
                        <a:ea typeface="Cambria Math"/>
                      </a:rPr>
                      <m:t>∩</m:t>
                    </m:r>
                  </m:oMath>
                </a14:m>
                <a:r>
                  <a:rPr lang="fr-BE" dirty="0"/>
                  <a:t> C = {}</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521"/>
                </a:stretch>
              </a:blipFill>
            </p:spPr>
            <p:txBody>
              <a:bodyPr/>
              <a:lstStyle/>
              <a:p>
                <a:r>
                  <a:rPr lang="fr-BE">
                    <a:noFill/>
                  </a:rPr>
                  <a:t> </a:t>
                </a:r>
              </a:p>
            </p:txBody>
          </p:sp>
        </mc:Fallback>
      </mc:AlternateContent>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Tree>
    <p:extLst>
      <p:ext uri="{BB962C8B-B14F-4D97-AF65-F5344CB8AC3E}">
        <p14:creationId xmlns:p14="http://schemas.microsoft.com/office/powerpoint/2010/main" val="56429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043491" y="2051998"/>
                <a:ext cx="7020000" cy="4277549"/>
              </a:xfrm>
            </p:spPr>
            <p:txBody>
              <a:bodyPr anchor="ctr">
                <a:normAutofit lnSpcReduction="10000"/>
              </a:bodyPr>
              <a:lstStyle/>
              <a:p>
                <a:pPr marL="57150" indent="0">
                  <a:buClr>
                    <a:schemeClr val="accent3">
                      <a:lumMod val="50000"/>
                    </a:schemeClr>
                  </a:buClr>
                  <a:buNone/>
                </a:pPr>
                <a:r>
                  <a:rPr lang="fr-BE" dirty="0"/>
                  <a:t>Exemple :</a:t>
                </a:r>
              </a:p>
              <a:p>
                <a:pPr marL="57150" indent="0">
                  <a:buClr>
                    <a:schemeClr val="accent3">
                      <a:lumMod val="50000"/>
                    </a:schemeClr>
                  </a:buClr>
                  <a:buNone/>
                </a:pPr>
                <a:r>
                  <a:rPr lang="fr-BE" dirty="0"/>
                  <a:t>	A = {2, 3, 4, 5}</a:t>
                </a:r>
              </a:p>
              <a:p>
                <a:pPr marL="57150" indent="0">
                  <a:buClr>
                    <a:schemeClr val="accent3">
                      <a:lumMod val="50000"/>
                    </a:schemeClr>
                  </a:buClr>
                  <a:buNone/>
                </a:pPr>
                <a:r>
                  <a:rPr lang="fr-BE" dirty="0"/>
                  <a:t>	B = {1, 3, 6, 8}</a:t>
                </a:r>
              </a:p>
              <a:p>
                <a:pPr marL="57150" indent="0">
                  <a:buClr>
                    <a:schemeClr val="accent3">
                      <a:lumMod val="50000"/>
                    </a:schemeClr>
                  </a:buClr>
                  <a:buNone/>
                </a:pPr>
                <a:r>
                  <a:rPr lang="fr-BE" dirty="0"/>
                  <a:t>	C = {2, 5, 10}</a:t>
                </a:r>
              </a:p>
              <a:p>
                <a:pPr marL="57150" indent="0">
                  <a:buClr>
                    <a:schemeClr val="accent3">
                      <a:lumMod val="50000"/>
                    </a:schemeClr>
                  </a:buClr>
                  <a:buNone/>
                </a:pPr>
                <a:r>
                  <a:rPr lang="fr-BE" dirty="0"/>
                  <a:t>			</a:t>
                </a:r>
                <a14:m>
                  <m:oMath xmlns:m="http://schemas.openxmlformats.org/officeDocument/2006/math">
                    <m:r>
                      <m:rPr>
                        <m:sty m:val="p"/>
                      </m:rPr>
                      <a:rPr lang="fr-BE">
                        <a:latin typeface="Cambria Math"/>
                      </a:rPr>
                      <m:t>A</m:t>
                    </m:r>
                    <m:r>
                      <a:rPr lang="fr-BE" i="1">
                        <a:latin typeface="Cambria Math"/>
                        <a:ea typeface="Cambria Math"/>
                      </a:rPr>
                      <m:t>∩</m:t>
                    </m:r>
                    <m:r>
                      <m:rPr>
                        <m:sty m:val="p"/>
                      </m:rPr>
                      <a:rPr lang="fr-BE">
                        <a:latin typeface="Cambria Math"/>
                        <a:ea typeface="Cambria Math"/>
                      </a:rPr>
                      <m:t>B</m:t>
                    </m:r>
                    <m:r>
                      <a:rPr lang="fr-BE">
                        <a:latin typeface="Cambria Math"/>
                        <a:ea typeface="Cambria Math"/>
                      </a:rPr>
                      <m:t>=</m:t>
                    </m:r>
                    <m:d>
                      <m:dPr>
                        <m:begChr m:val="{"/>
                        <m:endChr m:val="}"/>
                        <m:ctrlPr>
                          <a:rPr lang="fr-BE" b="0" i="1" smtClean="0">
                            <a:latin typeface="Cambria Math" panose="02040503050406030204" pitchFamily="18" charset="0"/>
                            <a:ea typeface="Cambria Math"/>
                          </a:rPr>
                        </m:ctrlPr>
                      </m:dPr>
                      <m:e>
                        <m:r>
                          <a:rPr lang="fr-BE" b="0" i="1" smtClean="0">
                            <a:latin typeface="Cambria Math"/>
                            <a:ea typeface="Cambria Math"/>
                          </a:rPr>
                          <m:t> 3</m:t>
                        </m:r>
                      </m:e>
                    </m:d>
                  </m:oMath>
                </a14:m>
                <a:endParaRPr lang="fr-BE" b="0" dirty="0">
                  <a:ea typeface="Cambria Math"/>
                </a:endParaRPr>
              </a:p>
              <a:p>
                <a:pPr marL="57150" indent="0">
                  <a:buClr>
                    <a:schemeClr val="accent3">
                      <a:lumMod val="50000"/>
                    </a:schemeClr>
                  </a:buClr>
                  <a:buNone/>
                </a:pPr>
                <a:endParaRPr lang="fr-BE" b="0" dirty="0">
                  <a:ea typeface="Cambria Math"/>
                </a:endParaRPr>
              </a:p>
              <a:p>
                <a:pPr marL="57150" indent="0">
                  <a:buClr>
                    <a:schemeClr val="accent3">
                      <a:lumMod val="50000"/>
                    </a:schemeClr>
                  </a:buClr>
                  <a:buNone/>
                </a:pPr>
                <a14:m>
                  <m:oMath xmlns:m="http://schemas.openxmlformats.org/officeDocument/2006/math">
                    <m:r>
                      <m:rPr>
                        <m:sty m:val="p"/>
                      </m:rPr>
                      <a:rPr lang="fr-BE">
                        <a:latin typeface="Cambria Math"/>
                      </a:rPr>
                      <m:t>A</m:t>
                    </m:r>
                    <m:r>
                      <a:rPr lang="fr-BE" i="1">
                        <a:latin typeface="Cambria Math"/>
                        <a:ea typeface="Cambria Math"/>
                      </a:rPr>
                      <m:t>∩</m:t>
                    </m:r>
                    <m:r>
                      <m:rPr>
                        <m:sty m:val="p"/>
                      </m:rPr>
                      <a:rPr lang="fr-BE">
                        <a:latin typeface="Cambria Math"/>
                        <a:ea typeface="Cambria Math"/>
                      </a:rPr>
                      <m:t>B</m:t>
                    </m:r>
                    <m:r>
                      <a:rPr lang="fr-BE">
                        <a:latin typeface="Cambria Math"/>
                        <a:ea typeface="Cambria Math"/>
                      </a:rPr>
                      <m:t>=</m:t>
                    </m:r>
                  </m:oMath>
                </a14:m>
                <a:r>
                  <a:rPr lang="fr-BE" b="0" dirty="0">
                    <a:ea typeface="Cambria Math"/>
                  </a:rPr>
                  <a:t> A – (A – B) = B – (B – A)</a:t>
                </a:r>
              </a:p>
              <a:p>
                <a:pPr marL="57150" indent="0">
                  <a:buClr>
                    <a:schemeClr val="accent3">
                      <a:lumMod val="50000"/>
                    </a:schemeClr>
                  </a:buClr>
                  <a:buNone/>
                </a:pPr>
                <a:r>
                  <a:rPr lang="fr-BE" dirty="0">
                    <a:ea typeface="Cambria Math"/>
                  </a:rPr>
                  <a:t>A – B = {2, 4, 5}      A – (A – B) = {3}</a:t>
                </a:r>
              </a:p>
              <a:p>
                <a:pPr marL="57150" indent="0">
                  <a:buClr>
                    <a:schemeClr val="accent3">
                      <a:lumMod val="50000"/>
                    </a:schemeClr>
                  </a:buClr>
                  <a:buNone/>
                </a:pPr>
                <a:r>
                  <a:rPr lang="fr-BE" b="0" dirty="0">
                    <a:ea typeface="Cambria Math"/>
                  </a:rPr>
                  <a:t>B – A = {1, 6, 8}      B – (B – A) = {3}</a:t>
                </a:r>
              </a:p>
              <a:p>
                <a:pPr marL="57150" indent="0">
                  <a:buClr>
                    <a:schemeClr val="accent3">
                      <a:lumMod val="50000"/>
                    </a:schemeClr>
                  </a:buClr>
                  <a:buNone/>
                </a:pPr>
                <a:r>
                  <a:rPr lang="fr-BE" dirty="0"/>
                  <a:t>		       	</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043491" y="2051998"/>
                <a:ext cx="7020000" cy="4277549"/>
              </a:xfrm>
              <a:blipFill rotWithShape="1">
                <a:blip r:embed="rId2"/>
                <a:stretch>
                  <a:fillRect l="-521"/>
                </a:stretch>
              </a:blipFill>
            </p:spPr>
            <p:txBody>
              <a:bodyPr/>
              <a:lstStyle/>
              <a:p>
                <a:r>
                  <a:rPr lang="fr-BE">
                    <a:noFill/>
                  </a:rPr>
                  <a:t> </a:t>
                </a:r>
              </a:p>
            </p:txBody>
          </p:sp>
        </mc:Fallback>
      </mc:AlternateContent>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Tree>
    <p:extLst>
      <p:ext uri="{BB962C8B-B14F-4D97-AF65-F5344CB8AC3E}">
        <p14:creationId xmlns:p14="http://schemas.microsoft.com/office/powerpoint/2010/main" val="35685021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p:sp>
        <p:nvSpPr>
          <p:cNvPr id="3" name="Espace réservé du contenu 2"/>
          <p:cNvSpPr>
            <a:spLocks noGrp="1"/>
          </p:cNvSpPr>
          <p:nvPr>
            <p:ph idx="1"/>
          </p:nvPr>
        </p:nvSpPr>
        <p:spPr/>
        <p:txBody>
          <a:bodyPr anchor="ctr">
            <a:normAutofit lnSpcReduction="10000"/>
          </a:bodyPr>
          <a:lstStyle/>
          <a:p>
            <a:pPr marL="57150" indent="0" algn="ctr">
              <a:buClr>
                <a:schemeClr val="accent3">
                  <a:lumMod val="50000"/>
                </a:schemeClr>
              </a:buClr>
              <a:buNone/>
            </a:pPr>
            <a:r>
              <a:rPr lang="fr-BE" sz="24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Jointure	X = JOINTURE (R</a:t>
            </a:r>
            <a:r>
              <a:rPr lang="fr-BE" sz="2400"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1</a:t>
            </a:r>
            <a:r>
              <a:rPr lang="fr-BE" sz="24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 R</a:t>
            </a:r>
            <a:r>
              <a:rPr lang="fr-BE" sz="2400"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2  </a:t>
            </a:r>
            <a:r>
              <a:rPr lang="fr-BE" sz="24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C)</a:t>
            </a:r>
          </a:p>
          <a:p>
            <a:pPr marL="57150" indent="0">
              <a:buClr>
                <a:schemeClr val="accent3">
                  <a:lumMod val="50000"/>
                </a:schemeClr>
              </a:buClr>
              <a:buNone/>
            </a:pPr>
            <a:endParaRPr lang="fr-BE" sz="2400" baseline="-25000" dirty="0"/>
          </a:p>
          <a:p>
            <a:pPr marL="57150" indent="0">
              <a:buClr>
                <a:schemeClr val="accent3">
                  <a:lumMod val="50000"/>
                </a:schemeClr>
              </a:buClr>
              <a:buNone/>
            </a:pPr>
            <a:r>
              <a:rPr lang="fr-BE" dirty="0"/>
              <a:t>La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jointure </a:t>
            </a:r>
            <a:r>
              <a:rPr lang="fr-BE" dirty="0"/>
              <a:t>de deux relations R</a:t>
            </a:r>
            <a:r>
              <a:rPr lang="fr-BE" baseline="-25000" dirty="0"/>
              <a:t>1</a:t>
            </a:r>
            <a:r>
              <a:rPr lang="fr-BE" dirty="0"/>
              <a:t> et R</a:t>
            </a:r>
            <a:r>
              <a:rPr lang="fr-BE" baseline="-25000" dirty="0"/>
              <a:t>2</a:t>
            </a:r>
            <a:r>
              <a:rPr lang="fr-BE" dirty="0"/>
              <a:t> selon un critère généralisé C est l’ensemble des tuples du produit cartésien R</a:t>
            </a:r>
            <a:r>
              <a:rPr lang="fr-BE" baseline="-25000" dirty="0"/>
              <a:t>1</a:t>
            </a:r>
            <a:r>
              <a:rPr lang="fr-BE" dirty="0"/>
              <a:t> X R</a:t>
            </a:r>
            <a:r>
              <a:rPr lang="fr-BE" baseline="-25000" dirty="0"/>
              <a:t>2</a:t>
            </a:r>
            <a:r>
              <a:rPr lang="fr-BE" dirty="0"/>
              <a:t> satisfaisant le critère C.</a:t>
            </a:r>
          </a:p>
          <a:p>
            <a:pPr marL="57150" indent="0">
              <a:buClr>
                <a:schemeClr val="accent3">
                  <a:lumMod val="50000"/>
                </a:schemeClr>
              </a:buClr>
              <a:buNone/>
            </a:pPr>
            <a:endParaRPr lang="fr-BE" sz="1000" dirty="0"/>
          </a:p>
          <a:p>
            <a:pPr marL="57150" indent="0">
              <a:buClr>
                <a:schemeClr val="accent3">
                  <a:lumMod val="50000"/>
                </a:schemeClr>
              </a:buClr>
              <a:buNone/>
            </a:pPr>
            <a:r>
              <a:rPr lang="fr-BE" sz="2400" dirty="0"/>
              <a:t>Le critère C est une expression logique de prédicats dans laquelle chaque prédicat exprime une comparaison entre un attribut et une constante ou un attribut et un autre attribut.</a:t>
            </a:r>
          </a:p>
          <a:p>
            <a:pPr marL="57150" indent="0">
              <a:buClr>
                <a:schemeClr val="accent3">
                  <a:lumMod val="50000"/>
                </a:schemeClr>
              </a:buClr>
              <a:buNone/>
            </a:pPr>
            <a:r>
              <a:rPr lang="fr-BE" sz="2400" dirty="0"/>
              <a:t>Les attributs comparés doivent impérativement être définis sur des domaines compatibles !</a:t>
            </a:r>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Tree>
    <p:extLst>
      <p:ext uri="{BB962C8B-B14F-4D97-AF65-F5344CB8AC3E}">
        <p14:creationId xmlns:p14="http://schemas.microsoft.com/office/powerpoint/2010/main" val="24777687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p:sp>
        <p:nvSpPr>
          <p:cNvPr id="3" name="Espace réservé du contenu 2"/>
          <p:cNvSpPr>
            <a:spLocks noGrp="1"/>
          </p:cNvSpPr>
          <p:nvPr>
            <p:ph idx="1"/>
          </p:nvPr>
        </p:nvSpPr>
        <p:spPr/>
        <p:txBody>
          <a:bodyPr anchor="ctr">
            <a:normAutofit/>
          </a:bodyPr>
          <a:lstStyle/>
          <a:p>
            <a:pPr marL="57150" indent="0" algn="ctr">
              <a:buClr>
                <a:schemeClr val="accent3">
                  <a:lumMod val="50000"/>
                </a:schemeClr>
              </a:buClr>
              <a:buNone/>
            </a:pPr>
            <a:r>
              <a:rPr lang="fr-BE" sz="24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Jointure	X = JOINTURE (R</a:t>
            </a:r>
            <a:r>
              <a:rPr lang="fr-BE" sz="2400"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1</a:t>
            </a:r>
            <a:r>
              <a:rPr lang="fr-BE" sz="24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 R</a:t>
            </a:r>
            <a:r>
              <a:rPr lang="fr-BE" sz="2400"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2  </a:t>
            </a:r>
            <a:r>
              <a:rPr lang="fr-BE" sz="24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C)</a:t>
            </a:r>
          </a:p>
          <a:p>
            <a:pPr marL="57150" indent="0" algn="ctr">
              <a:buClr>
                <a:schemeClr val="accent3">
                  <a:lumMod val="50000"/>
                </a:schemeClr>
              </a:buClr>
              <a:buNone/>
            </a:pPr>
            <a:endPar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endParaRPr>
          </a:p>
          <a:p>
            <a:pPr marL="57150" indent="0" algn="ctr">
              <a:buClr>
                <a:schemeClr val="accent3">
                  <a:lumMod val="50000"/>
                </a:schemeClr>
              </a:buClr>
              <a:buNone/>
            </a:pPr>
            <a:endParaRPr lang="fr-BE" sz="24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endParaRPr>
          </a:p>
          <a:p>
            <a:pPr marL="57150" indent="0">
              <a:buClr>
                <a:schemeClr val="accent3">
                  <a:lumMod val="50000"/>
                </a:schemeClr>
              </a:buClr>
              <a:buNone/>
            </a:pPr>
            <a:endParaRPr lang="fr-BE" sz="2400" baseline="-25000" dirty="0"/>
          </a:p>
          <a:p>
            <a:pPr marL="57150" indent="0">
              <a:buClr>
                <a:schemeClr val="accent3">
                  <a:lumMod val="50000"/>
                </a:schemeClr>
              </a:buClr>
              <a:buNone/>
            </a:pPr>
            <a:r>
              <a:rPr lang="fr-BE" sz="2000" b="1" dirty="0">
                <a:latin typeface="Courier New" panose="02070309020205020404" pitchFamily="49" charset="0"/>
                <a:cs typeface="Courier New" panose="02070309020205020404" pitchFamily="49" charset="0"/>
              </a:rPr>
              <a:t>X = JOIN (AUTEURS, A_ECRIT /</a:t>
            </a:r>
          </a:p>
          <a:p>
            <a:pPr marL="57150" indent="0">
              <a:buClr>
                <a:schemeClr val="accent3">
                  <a:lumMod val="50000"/>
                </a:schemeClr>
              </a:buClr>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AUTEURS.NumAuteur</a:t>
            </a: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A_ECRIT.NumAuteur</a:t>
            </a:r>
            <a:r>
              <a:rPr lang="fr-BE" sz="2000"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Tree>
    <p:extLst>
      <p:ext uri="{BB962C8B-B14F-4D97-AF65-F5344CB8AC3E}">
        <p14:creationId xmlns:p14="http://schemas.microsoft.com/office/powerpoint/2010/main" val="33335945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p:sp>
        <p:nvSpPr>
          <p:cNvPr id="3" name="Espace réservé du contenu 2"/>
          <p:cNvSpPr>
            <a:spLocks noGrp="1"/>
          </p:cNvSpPr>
          <p:nvPr>
            <p:ph idx="1"/>
          </p:nvPr>
        </p:nvSpPr>
        <p:spPr/>
        <p:txBody>
          <a:bodyPr anchor="ctr">
            <a:normAutofit fontScale="92500" lnSpcReduction="10000"/>
          </a:bodyPr>
          <a:lstStyle/>
          <a:p>
            <a:pPr marL="57150" indent="0">
              <a:buClr>
                <a:schemeClr val="accent3">
                  <a:lumMod val="50000"/>
                </a:schemeClr>
              </a:buClr>
              <a:buNone/>
            </a:pPr>
            <a:r>
              <a:rPr lang="fr-BE" sz="2600" dirty="0"/>
              <a:t>Plusieurs cas particuliers de </a:t>
            </a:r>
            <a:r>
              <a:rPr lang="fr-BE" sz="26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jointures :</a:t>
            </a:r>
          </a:p>
          <a:p>
            <a:pPr marL="514350" indent="-457200">
              <a:buClr>
                <a:schemeClr val="accent3">
                  <a:lumMod val="50000"/>
                </a:schemeClr>
              </a:buClr>
              <a:buFont typeface="Wingdings" panose="05000000000000000000" pitchFamily="2" charset="2"/>
              <a:buChar char="Ø"/>
            </a:pPr>
            <a:r>
              <a:rPr lang="fr-BE" sz="2600" dirty="0"/>
              <a:t>L’</a:t>
            </a:r>
            <a:r>
              <a:rPr lang="fr-BE" sz="2600" dirty="0" err="1">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équi-jointure</a:t>
            </a:r>
            <a:r>
              <a:rPr lang="fr-BE" sz="26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a:t>
            </a:r>
            <a:r>
              <a:rPr lang="fr-BE" sz="2600" dirty="0"/>
              <a:t>de R1 et R2 sur les attributs C</a:t>
            </a:r>
            <a:r>
              <a:rPr lang="fr-BE" sz="2600" baseline="-25000" dirty="0"/>
              <a:t>R1</a:t>
            </a:r>
            <a:r>
              <a:rPr lang="fr-BE" sz="2600" dirty="0"/>
              <a:t> et C</a:t>
            </a:r>
            <a:r>
              <a:rPr lang="fr-BE" sz="2600" baseline="-25000" dirty="0"/>
              <a:t>R2</a:t>
            </a:r>
            <a:r>
              <a:rPr lang="fr-BE" sz="2600" dirty="0"/>
              <a:t> est la jointure selon le critère C</a:t>
            </a:r>
            <a:r>
              <a:rPr lang="fr-BE" sz="2600" baseline="-25000" dirty="0"/>
              <a:t>R1</a:t>
            </a:r>
            <a:r>
              <a:rPr lang="fr-BE" sz="2600" dirty="0"/>
              <a:t> = C</a:t>
            </a:r>
            <a:r>
              <a:rPr lang="fr-BE" sz="2600" baseline="-25000" dirty="0"/>
              <a:t>R2 </a:t>
            </a:r>
            <a:r>
              <a:rPr lang="fr-BE" sz="2600" dirty="0"/>
              <a:t>(</a:t>
            </a:r>
            <a:r>
              <a:rPr lang="fr-BE" sz="2000" dirty="0">
                <a:latin typeface="Courier New" panose="02070309020205020404" pitchFamily="49" charset="0"/>
                <a:cs typeface="Courier New" panose="02070309020205020404" pitchFamily="49" charset="0"/>
              </a:rPr>
              <a:t>[INNER] JOIN</a:t>
            </a:r>
            <a:r>
              <a:rPr lang="fr-BE" sz="2600" dirty="0"/>
              <a:t>)</a:t>
            </a:r>
            <a:endParaRPr lang="fr-BE" sz="2600" baseline="-25000" dirty="0"/>
          </a:p>
          <a:p>
            <a:pPr marL="514350" indent="-457200">
              <a:buClr>
                <a:schemeClr val="accent3">
                  <a:lumMod val="50000"/>
                </a:schemeClr>
              </a:buClr>
              <a:buFont typeface="Wingdings" panose="05000000000000000000" pitchFamily="2" charset="2"/>
              <a:buChar char="Ø"/>
            </a:pPr>
            <a:r>
              <a:rPr lang="fr-BE" sz="2600" dirty="0"/>
              <a:t>L’</a:t>
            </a:r>
            <a:r>
              <a:rPr lang="fr-BE" sz="26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auto-jointure</a:t>
            </a:r>
            <a:r>
              <a:rPr lang="fr-BE" sz="2600" dirty="0">
                <a:ln>
                  <a:solidFill>
                    <a:schemeClr val="accent1"/>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rPr>
              <a:t> </a:t>
            </a:r>
            <a:r>
              <a:rPr lang="fr-BE" sz="2600" dirty="0"/>
              <a:t>de R selon C</a:t>
            </a:r>
            <a:r>
              <a:rPr lang="fr-BE" sz="2600" baseline="-25000" dirty="0"/>
              <a:t>i</a:t>
            </a:r>
            <a:r>
              <a:rPr lang="fr-BE" sz="2600" dirty="0"/>
              <a:t> est la jointure de R avec elle-même selon le critère C = C</a:t>
            </a:r>
          </a:p>
          <a:p>
            <a:pPr marL="514350" indent="-457200">
              <a:buClr>
                <a:schemeClr val="accent3">
                  <a:lumMod val="50000"/>
                </a:schemeClr>
              </a:buClr>
              <a:buFont typeface="Wingdings" panose="05000000000000000000" pitchFamily="2" charset="2"/>
              <a:buChar char="Ø"/>
            </a:pPr>
            <a:r>
              <a:rPr lang="fr-BE" sz="2600" dirty="0"/>
              <a:t>La </a:t>
            </a:r>
            <a:r>
              <a:rPr lang="fr-BE" sz="26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jointure naturelle</a:t>
            </a:r>
            <a:r>
              <a:rPr lang="fr-BE" sz="2600" dirty="0"/>
              <a:t> de R</a:t>
            </a:r>
            <a:r>
              <a:rPr lang="fr-BE" sz="2600" baseline="-25000" dirty="0"/>
              <a:t>1</a:t>
            </a:r>
            <a:r>
              <a:rPr lang="fr-BE" sz="2600" dirty="0"/>
              <a:t> et R</a:t>
            </a:r>
            <a:r>
              <a:rPr lang="fr-BE" sz="2600" baseline="-25000" dirty="0"/>
              <a:t>2</a:t>
            </a:r>
            <a:r>
              <a:rPr lang="fr-BE" sz="2600" dirty="0"/>
              <a:t> est l’équijointure de R</a:t>
            </a:r>
            <a:r>
              <a:rPr lang="fr-BE" sz="2600" baseline="-25000" dirty="0"/>
              <a:t>1</a:t>
            </a:r>
            <a:r>
              <a:rPr lang="fr-BE" sz="2600" dirty="0"/>
              <a:t> et R</a:t>
            </a:r>
            <a:r>
              <a:rPr lang="fr-BE" sz="2600" baseline="-25000" dirty="0"/>
              <a:t>2</a:t>
            </a:r>
            <a:r>
              <a:rPr lang="fr-BE" sz="2600" dirty="0"/>
              <a:t> sur tous les attributs ayant le même nom dans R</a:t>
            </a:r>
            <a:r>
              <a:rPr lang="fr-BE" sz="2600" baseline="-25000" dirty="0"/>
              <a:t>1</a:t>
            </a:r>
            <a:r>
              <a:rPr lang="fr-BE" sz="2600" dirty="0"/>
              <a:t> et R</a:t>
            </a:r>
            <a:r>
              <a:rPr lang="fr-BE" sz="2600" baseline="-25000" dirty="0"/>
              <a:t>2</a:t>
            </a:r>
            <a:r>
              <a:rPr lang="fr-BE" sz="2600" dirty="0"/>
              <a:t>, suivie d’une projection qui permet de conserver un seul de ces attributs égaux de même nom. (</a:t>
            </a:r>
            <a:r>
              <a:rPr lang="fr-BE" sz="2000" dirty="0">
                <a:latin typeface="Courier New" panose="02070309020205020404" pitchFamily="49" charset="0"/>
                <a:cs typeface="Courier New" panose="02070309020205020404" pitchFamily="49" charset="0"/>
              </a:rPr>
              <a:t>NATURAL JOIN</a:t>
            </a:r>
            <a:r>
              <a:rPr lang="fr-BE" sz="2600" dirty="0"/>
              <a:t>)</a:t>
            </a:r>
            <a:endParaRPr lang="fr-BE" sz="2400" dirty="0"/>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Tree>
    <p:extLst>
      <p:ext uri="{BB962C8B-B14F-4D97-AF65-F5344CB8AC3E}">
        <p14:creationId xmlns:p14="http://schemas.microsoft.com/office/powerpoint/2010/main" val="10651105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p:sp>
        <p:nvSpPr>
          <p:cNvPr id="3" name="Espace réservé du contenu 2"/>
          <p:cNvSpPr>
            <a:spLocks noGrp="1"/>
          </p:cNvSpPr>
          <p:nvPr>
            <p:ph idx="1"/>
          </p:nvPr>
        </p:nvSpPr>
        <p:spPr>
          <a:ln w="15875">
            <a:solidFill>
              <a:schemeClr val="accent1">
                <a:lumMod val="50000"/>
              </a:schemeClr>
            </a:solidFill>
          </a:ln>
        </p:spPr>
        <p:txBody>
          <a:bodyPr anchor="ctr">
            <a:normAutofit fontScale="92500" lnSpcReduction="10000"/>
          </a:bodyPr>
          <a:lstStyle/>
          <a:p>
            <a:pPr marL="57150" indent="0">
              <a:buClr>
                <a:schemeClr val="accent3">
                  <a:lumMod val="50000"/>
                </a:schemeClr>
              </a:buClr>
              <a:buNone/>
            </a:pPr>
            <a:r>
              <a:rPr lang="fr-BE" sz="2600" dirty="0"/>
              <a:t>Plusieurs cas particuliers de </a:t>
            </a:r>
            <a:r>
              <a:rPr lang="fr-BE" sz="26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jointures :</a:t>
            </a:r>
          </a:p>
          <a:p>
            <a:pPr marL="514350" indent="-457200">
              <a:buClr>
                <a:schemeClr val="accent3">
                  <a:lumMod val="50000"/>
                </a:schemeClr>
              </a:buClr>
              <a:buFont typeface="Wingdings" panose="05000000000000000000" pitchFamily="2" charset="2"/>
              <a:buChar char="Ø"/>
            </a:pPr>
            <a:r>
              <a:rPr lang="fr-BE" sz="2600" dirty="0"/>
              <a:t>L’</a:t>
            </a:r>
            <a:r>
              <a:rPr lang="fr-BE" sz="2600" dirty="0" err="1">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équi-jointure</a:t>
            </a:r>
            <a:r>
              <a:rPr lang="fr-BE" sz="26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a:t>
            </a:r>
            <a:r>
              <a:rPr lang="fr-BE" sz="2600" dirty="0"/>
              <a:t>de R1 et R2 sur les attributs C</a:t>
            </a:r>
            <a:r>
              <a:rPr lang="fr-BE" sz="2600" baseline="-25000" dirty="0"/>
              <a:t>R1</a:t>
            </a:r>
            <a:r>
              <a:rPr lang="fr-BE" sz="2600" dirty="0"/>
              <a:t> et C</a:t>
            </a:r>
            <a:r>
              <a:rPr lang="fr-BE" sz="2600" baseline="-25000" dirty="0"/>
              <a:t>R2</a:t>
            </a:r>
            <a:r>
              <a:rPr lang="fr-BE" sz="2600" dirty="0"/>
              <a:t> est la jointure selon le critère C</a:t>
            </a:r>
            <a:r>
              <a:rPr lang="fr-BE" sz="2600" baseline="-25000" dirty="0"/>
              <a:t>R1</a:t>
            </a:r>
            <a:r>
              <a:rPr lang="fr-BE" sz="2600" dirty="0"/>
              <a:t> = C</a:t>
            </a:r>
            <a:r>
              <a:rPr lang="fr-BE" sz="2600" baseline="-25000" dirty="0"/>
              <a:t>R2 </a:t>
            </a:r>
            <a:r>
              <a:rPr lang="fr-BE" sz="2600" dirty="0"/>
              <a:t>(</a:t>
            </a:r>
            <a:r>
              <a:rPr lang="fr-BE" sz="2000" dirty="0">
                <a:latin typeface="Courier New" panose="02070309020205020404" pitchFamily="49" charset="0"/>
                <a:cs typeface="Courier New" panose="02070309020205020404" pitchFamily="49" charset="0"/>
              </a:rPr>
              <a:t>[INNER] JOIN</a:t>
            </a:r>
            <a:r>
              <a:rPr lang="fr-BE" sz="2600" dirty="0"/>
              <a:t>)</a:t>
            </a:r>
            <a:endParaRPr lang="fr-BE" sz="2600" baseline="-25000" dirty="0"/>
          </a:p>
          <a:p>
            <a:pPr marL="514350" indent="-457200">
              <a:buClr>
                <a:schemeClr val="accent3">
                  <a:lumMod val="50000"/>
                </a:schemeClr>
              </a:buClr>
              <a:buFont typeface="Wingdings" panose="05000000000000000000" pitchFamily="2" charset="2"/>
              <a:buChar char="Ø"/>
            </a:pPr>
            <a:r>
              <a:rPr lang="fr-BE" sz="2600" dirty="0"/>
              <a:t>L’</a:t>
            </a:r>
            <a:r>
              <a:rPr lang="fr-BE" sz="26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auto-jointure</a:t>
            </a:r>
            <a:r>
              <a:rPr lang="fr-BE" sz="2600" dirty="0">
                <a:ln>
                  <a:solidFill>
                    <a:schemeClr val="accent1"/>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rPr>
              <a:t> </a:t>
            </a:r>
            <a:r>
              <a:rPr lang="fr-BE" sz="2600" dirty="0"/>
              <a:t>de R selon C</a:t>
            </a:r>
            <a:r>
              <a:rPr lang="fr-BE" sz="2600" baseline="-25000" dirty="0"/>
              <a:t>i</a:t>
            </a:r>
            <a:r>
              <a:rPr lang="fr-BE" sz="2600" dirty="0"/>
              <a:t> est la jointure de R avec elle-même selon le critère C = C</a:t>
            </a:r>
          </a:p>
          <a:p>
            <a:pPr marL="514350" indent="-457200">
              <a:buClr>
                <a:schemeClr val="accent3">
                  <a:lumMod val="50000"/>
                </a:schemeClr>
              </a:buClr>
              <a:buFont typeface="Wingdings" panose="05000000000000000000" pitchFamily="2" charset="2"/>
              <a:buChar char="Ø"/>
            </a:pPr>
            <a:r>
              <a:rPr lang="fr-BE" sz="2600" dirty="0"/>
              <a:t>La </a:t>
            </a:r>
            <a:r>
              <a:rPr lang="fr-BE" sz="26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jointure naturelle</a:t>
            </a:r>
            <a:r>
              <a:rPr lang="fr-BE" sz="2600" dirty="0"/>
              <a:t> de R</a:t>
            </a:r>
            <a:r>
              <a:rPr lang="fr-BE" sz="2600" baseline="-25000" dirty="0"/>
              <a:t>1</a:t>
            </a:r>
            <a:r>
              <a:rPr lang="fr-BE" sz="2600" dirty="0"/>
              <a:t> et R</a:t>
            </a:r>
            <a:r>
              <a:rPr lang="fr-BE" sz="2600" baseline="-25000" dirty="0"/>
              <a:t>2</a:t>
            </a:r>
            <a:r>
              <a:rPr lang="fr-BE" sz="2600" dirty="0"/>
              <a:t> est l’équijointure de R</a:t>
            </a:r>
            <a:r>
              <a:rPr lang="fr-BE" sz="2600" baseline="-25000" dirty="0"/>
              <a:t>1</a:t>
            </a:r>
            <a:r>
              <a:rPr lang="fr-BE" sz="2600" dirty="0"/>
              <a:t> et R</a:t>
            </a:r>
            <a:r>
              <a:rPr lang="fr-BE" sz="2600" baseline="-25000" dirty="0"/>
              <a:t>2</a:t>
            </a:r>
            <a:r>
              <a:rPr lang="fr-BE" sz="2600" dirty="0"/>
              <a:t> sur tous les attributs ayant le même nom dans R</a:t>
            </a:r>
            <a:r>
              <a:rPr lang="fr-BE" sz="2600" baseline="-25000" dirty="0"/>
              <a:t>1</a:t>
            </a:r>
            <a:r>
              <a:rPr lang="fr-BE" sz="2600" dirty="0"/>
              <a:t> et R</a:t>
            </a:r>
            <a:r>
              <a:rPr lang="fr-BE" sz="2600" baseline="-25000" dirty="0"/>
              <a:t>2</a:t>
            </a:r>
            <a:r>
              <a:rPr lang="fr-BE" sz="2600" dirty="0"/>
              <a:t>, suivie d’une projection qui permet de conserver un seul de ces attributs égaux de même nom. (</a:t>
            </a:r>
            <a:r>
              <a:rPr lang="fr-BE" sz="2000" dirty="0">
                <a:latin typeface="Courier New" panose="02070309020205020404" pitchFamily="49" charset="0"/>
                <a:cs typeface="Courier New" panose="02070309020205020404" pitchFamily="49" charset="0"/>
              </a:rPr>
              <a:t>NATURAL JOIN</a:t>
            </a:r>
            <a:r>
              <a:rPr lang="fr-BE" sz="2600" dirty="0"/>
              <a:t>)</a:t>
            </a:r>
            <a:endParaRPr lang="fr-BE" sz="2400" dirty="0"/>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
        <p:nvSpPr>
          <p:cNvPr id="4" name="ZoneTexte 3"/>
          <p:cNvSpPr txBox="1"/>
          <p:nvPr/>
        </p:nvSpPr>
        <p:spPr>
          <a:xfrm>
            <a:off x="1828800" y="4334172"/>
            <a:ext cx="6932428" cy="1200329"/>
          </a:xfrm>
          <a:prstGeom prst="rect">
            <a:avLst/>
          </a:prstGeom>
          <a:solidFill>
            <a:schemeClr val="accent1"/>
          </a:solidFill>
          <a:ln w="15875">
            <a:solidFill>
              <a:schemeClr val="accent1">
                <a:lumMod val="50000"/>
              </a:schemeClr>
            </a:solidFill>
          </a:ln>
        </p:spPr>
        <p:txBody>
          <a:bodyPr wrap="square" rtlCol="0">
            <a:spAutoFit/>
          </a:bodyPr>
          <a:lstStyle/>
          <a:p>
            <a:r>
              <a:rPr lang="fr-BE" dirty="0"/>
              <a:t>Exemple d'auto-jointure : </a:t>
            </a:r>
          </a:p>
          <a:p>
            <a:endParaRPr lang="fr-BE" dirty="0"/>
          </a:p>
          <a:p>
            <a:r>
              <a:rPr lang="fr-BE" b="1" dirty="0">
                <a:latin typeface="Courier New" panose="02070309020205020404" pitchFamily="49" charset="0"/>
                <a:cs typeface="Courier New" panose="02070309020205020404" pitchFamily="49" charset="0"/>
              </a:rPr>
              <a:t>X = JOIN (AUTEURS A1, AUTEURS A2/ </a:t>
            </a:r>
          </a:p>
          <a:p>
            <a:r>
              <a:rPr lang="fr-BE" b="1" dirty="0">
                <a:latin typeface="Courier New" panose="02070309020205020404" pitchFamily="49" charset="0"/>
                <a:cs typeface="Courier New" panose="02070309020205020404" pitchFamily="49" charset="0"/>
              </a:rPr>
              <a:t>                           A1.Nom = A2.Nom)</a:t>
            </a:r>
          </a:p>
        </p:txBody>
      </p:sp>
    </p:spTree>
    <p:extLst>
      <p:ext uri="{BB962C8B-B14F-4D97-AF65-F5344CB8AC3E}">
        <p14:creationId xmlns:p14="http://schemas.microsoft.com/office/powerpoint/2010/main" val="42691528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p:sp>
        <p:nvSpPr>
          <p:cNvPr id="3" name="Espace réservé du contenu 2"/>
          <p:cNvSpPr>
            <a:spLocks noGrp="1"/>
          </p:cNvSpPr>
          <p:nvPr>
            <p:ph idx="1"/>
          </p:nvPr>
        </p:nvSpPr>
        <p:spPr>
          <a:ln w="15875">
            <a:solidFill>
              <a:schemeClr val="accent1">
                <a:lumMod val="50000"/>
              </a:schemeClr>
            </a:solidFill>
          </a:ln>
        </p:spPr>
        <p:txBody>
          <a:bodyPr anchor="ctr">
            <a:normAutofit fontScale="92500" lnSpcReduction="10000"/>
          </a:bodyPr>
          <a:lstStyle/>
          <a:p>
            <a:pPr marL="57150" indent="0">
              <a:buClr>
                <a:schemeClr val="accent3">
                  <a:lumMod val="50000"/>
                </a:schemeClr>
              </a:buClr>
              <a:buNone/>
            </a:pPr>
            <a:r>
              <a:rPr lang="fr-BE" sz="2600" dirty="0"/>
              <a:t>Plusieurs cas particuliers de </a:t>
            </a:r>
            <a:r>
              <a:rPr lang="fr-BE" sz="26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jointures :</a:t>
            </a:r>
          </a:p>
          <a:p>
            <a:pPr marL="514350" indent="-457200">
              <a:buClr>
                <a:schemeClr val="accent3">
                  <a:lumMod val="50000"/>
                </a:schemeClr>
              </a:buClr>
              <a:buFont typeface="Wingdings" panose="05000000000000000000" pitchFamily="2" charset="2"/>
              <a:buChar char="Ø"/>
            </a:pPr>
            <a:r>
              <a:rPr lang="fr-BE" sz="2600" dirty="0"/>
              <a:t>L’</a:t>
            </a:r>
            <a:r>
              <a:rPr lang="fr-BE" sz="2600" dirty="0" err="1">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équi-jointure</a:t>
            </a:r>
            <a:r>
              <a:rPr lang="fr-BE" sz="26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a:t>
            </a:r>
            <a:r>
              <a:rPr lang="fr-BE" sz="2600" dirty="0"/>
              <a:t>de R1 et R2 sur les attributs C</a:t>
            </a:r>
            <a:r>
              <a:rPr lang="fr-BE" sz="2600" baseline="-25000" dirty="0"/>
              <a:t>R1</a:t>
            </a:r>
            <a:r>
              <a:rPr lang="fr-BE" sz="2600" dirty="0"/>
              <a:t> et C</a:t>
            </a:r>
            <a:r>
              <a:rPr lang="fr-BE" sz="2600" baseline="-25000" dirty="0"/>
              <a:t>R2</a:t>
            </a:r>
            <a:r>
              <a:rPr lang="fr-BE" sz="2600" dirty="0"/>
              <a:t> est la jointure selon le critère C</a:t>
            </a:r>
            <a:r>
              <a:rPr lang="fr-BE" sz="2600" baseline="-25000" dirty="0"/>
              <a:t>R1</a:t>
            </a:r>
            <a:r>
              <a:rPr lang="fr-BE" sz="2600" dirty="0"/>
              <a:t> = C</a:t>
            </a:r>
            <a:r>
              <a:rPr lang="fr-BE" sz="2600" baseline="-25000" dirty="0"/>
              <a:t>R2 </a:t>
            </a:r>
            <a:r>
              <a:rPr lang="fr-BE" sz="2600" dirty="0"/>
              <a:t>(</a:t>
            </a:r>
            <a:r>
              <a:rPr lang="fr-BE" sz="2000" dirty="0">
                <a:latin typeface="Courier New" panose="02070309020205020404" pitchFamily="49" charset="0"/>
                <a:cs typeface="Courier New" panose="02070309020205020404" pitchFamily="49" charset="0"/>
              </a:rPr>
              <a:t>[INNER] JOIN</a:t>
            </a:r>
            <a:r>
              <a:rPr lang="fr-BE" sz="2600" dirty="0"/>
              <a:t>)</a:t>
            </a:r>
            <a:endParaRPr lang="fr-BE" sz="2600" baseline="-25000" dirty="0"/>
          </a:p>
          <a:p>
            <a:pPr marL="514350" indent="-457200">
              <a:buClr>
                <a:schemeClr val="accent3">
                  <a:lumMod val="50000"/>
                </a:schemeClr>
              </a:buClr>
              <a:buFont typeface="Wingdings" panose="05000000000000000000" pitchFamily="2" charset="2"/>
              <a:buChar char="Ø"/>
            </a:pPr>
            <a:r>
              <a:rPr lang="fr-BE" sz="2600" dirty="0"/>
              <a:t>L’</a:t>
            </a:r>
            <a:r>
              <a:rPr lang="fr-BE" sz="26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auto-jointure</a:t>
            </a:r>
            <a:r>
              <a:rPr lang="fr-BE" sz="2600" dirty="0">
                <a:ln>
                  <a:solidFill>
                    <a:schemeClr val="accent1"/>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rPr>
              <a:t> </a:t>
            </a:r>
            <a:r>
              <a:rPr lang="fr-BE" sz="2600" dirty="0"/>
              <a:t>de R selon C</a:t>
            </a:r>
            <a:r>
              <a:rPr lang="fr-BE" sz="2600" baseline="-25000" dirty="0"/>
              <a:t>i</a:t>
            </a:r>
            <a:r>
              <a:rPr lang="fr-BE" sz="2600" dirty="0"/>
              <a:t> est la jointure de R avec elle-même selon le critère C = C</a:t>
            </a:r>
          </a:p>
          <a:p>
            <a:pPr marL="514350" indent="-457200">
              <a:buClr>
                <a:schemeClr val="accent3">
                  <a:lumMod val="50000"/>
                </a:schemeClr>
              </a:buClr>
              <a:buFont typeface="Wingdings" panose="05000000000000000000" pitchFamily="2" charset="2"/>
              <a:buChar char="Ø"/>
            </a:pPr>
            <a:r>
              <a:rPr lang="fr-BE" sz="2600" dirty="0"/>
              <a:t>La </a:t>
            </a:r>
            <a:r>
              <a:rPr lang="fr-BE" sz="26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jointure naturelle</a:t>
            </a:r>
            <a:r>
              <a:rPr lang="fr-BE" sz="2600" dirty="0"/>
              <a:t> de R</a:t>
            </a:r>
            <a:r>
              <a:rPr lang="fr-BE" sz="2600" baseline="-25000" dirty="0"/>
              <a:t>1</a:t>
            </a:r>
            <a:r>
              <a:rPr lang="fr-BE" sz="2600" dirty="0"/>
              <a:t> et R</a:t>
            </a:r>
            <a:r>
              <a:rPr lang="fr-BE" sz="2600" baseline="-25000" dirty="0"/>
              <a:t>2</a:t>
            </a:r>
            <a:r>
              <a:rPr lang="fr-BE" sz="2600" dirty="0"/>
              <a:t> est l’équijointure de R</a:t>
            </a:r>
            <a:r>
              <a:rPr lang="fr-BE" sz="2600" baseline="-25000" dirty="0"/>
              <a:t>1</a:t>
            </a:r>
            <a:r>
              <a:rPr lang="fr-BE" sz="2600" dirty="0"/>
              <a:t> et R</a:t>
            </a:r>
            <a:r>
              <a:rPr lang="fr-BE" sz="2600" baseline="-25000" dirty="0"/>
              <a:t>2</a:t>
            </a:r>
            <a:r>
              <a:rPr lang="fr-BE" sz="2600" dirty="0"/>
              <a:t> sur tous les attributs ayant le même nom dans R</a:t>
            </a:r>
            <a:r>
              <a:rPr lang="fr-BE" sz="2600" baseline="-25000" dirty="0"/>
              <a:t>1</a:t>
            </a:r>
            <a:r>
              <a:rPr lang="fr-BE" sz="2600" dirty="0"/>
              <a:t> et R</a:t>
            </a:r>
            <a:r>
              <a:rPr lang="fr-BE" sz="2600" baseline="-25000" dirty="0"/>
              <a:t>2</a:t>
            </a:r>
            <a:r>
              <a:rPr lang="fr-BE" sz="2600" dirty="0"/>
              <a:t>, suivie d’une projection qui permet de conserver un seul de ces attributs égaux de même nom. (</a:t>
            </a:r>
            <a:r>
              <a:rPr lang="fr-BE" sz="2000" dirty="0">
                <a:latin typeface="Courier New" panose="02070309020205020404" pitchFamily="49" charset="0"/>
                <a:cs typeface="Courier New" panose="02070309020205020404" pitchFamily="49" charset="0"/>
              </a:rPr>
              <a:t>NATURAL JOIN</a:t>
            </a:r>
            <a:r>
              <a:rPr lang="fr-BE" sz="2600" dirty="0"/>
              <a:t>)</a:t>
            </a:r>
            <a:endParaRPr lang="fr-BE" sz="2400" dirty="0"/>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
        <p:nvSpPr>
          <p:cNvPr id="4" name="ZoneTexte 3"/>
          <p:cNvSpPr txBox="1"/>
          <p:nvPr/>
        </p:nvSpPr>
        <p:spPr>
          <a:xfrm>
            <a:off x="1818169" y="3431234"/>
            <a:ext cx="6932428" cy="923330"/>
          </a:xfrm>
          <a:prstGeom prst="rect">
            <a:avLst/>
          </a:prstGeom>
          <a:solidFill>
            <a:schemeClr val="accent1"/>
          </a:solidFill>
          <a:ln w="15875">
            <a:solidFill>
              <a:schemeClr val="accent1">
                <a:lumMod val="50000"/>
              </a:schemeClr>
            </a:solidFill>
          </a:ln>
        </p:spPr>
        <p:txBody>
          <a:bodyPr wrap="square" rtlCol="0">
            <a:spAutoFit/>
          </a:bodyPr>
          <a:lstStyle/>
          <a:p>
            <a:r>
              <a:rPr lang="fr-BE" dirty="0"/>
              <a:t>Exemple de jointure naturelle : </a:t>
            </a:r>
          </a:p>
          <a:p>
            <a:endParaRPr lang="fr-BE" dirty="0"/>
          </a:p>
          <a:p>
            <a:r>
              <a:rPr lang="fr-BE" b="1" dirty="0">
                <a:latin typeface="Courier New" panose="02070309020205020404" pitchFamily="49" charset="0"/>
                <a:cs typeface="Courier New" panose="02070309020205020404" pitchFamily="49" charset="0"/>
              </a:rPr>
              <a:t>X = JOIN (AUTEURS, A_ECRIT)</a:t>
            </a:r>
          </a:p>
        </p:txBody>
      </p:sp>
    </p:spTree>
    <p:extLst>
      <p:ext uri="{BB962C8B-B14F-4D97-AF65-F5344CB8AC3E}">
        <p14:creationId xmlns:p14="http://schemas.microsoft.com/office/powerpoint/2010/main" val="18591111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p:sp>
        <p:nvSpPr>
          <p:cNvPr id="3" name="Espace réservé du contenu 2"/>
          <p:cNvSpPr>
            <a:spLocks noGrp="1"/>
          </p:cNvSpPr>
          <p:nvPr>
            <p:ph idx="1"/>
          </p:nvPr>
        </p:nvSpPr>
        <p:spPr/>
        <p:txBody>
          <a:bodyPr anchor="ctr">
            <a:normAutofit/>
          </a:bodyPr>
          <a:lstStyle/>
          <a:p>
            <a:pPr marL="57150" indent="0" algn="ctr">
              <a:buClr>
                <a:schemeClr val="accent3">
                  <a:lumMod val="50000"/>
                </a:schemeClr>
              </a:buClr>
              <a:buNone/>
            </a:pPr>
            <a:r>
              <a:rPr lang="fr-BE" sz="24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Jointure externe	X = JOIN EXT (R</a:t>
            </a:r>
            <a:r>
              <a:rPr lang="fr-BE" sz="2400"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1</a:t>
            </a:r>
            <a:r>
              <a:rPr lang="fr-BE" sz="24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 R</a:t>
            </a:r>
            <a:r>
              <a:rPr lang="fr-BE" sz="2400"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2  </a:t>
            </a:r>
            <a:r>
              <a:rPr lang="fr-BE" sz="24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C)</a:t>
            </a:r>
          </a:p>
          <a:p>
            <a:pPr marL="57150" indent="0">
              <a:buClr>
                <a:schemeClr val="accent3">
                  <a:lumMod val="50000"/>
                </a:schemeClr>
              </a:buClr>
              <a:buNone/>
            </a:pPr>
            <a:endParaRPr lang="fr-BE" sz="2400" baseline="-25000" dirty="0"/>
          </a:p>
          <a:p>
            <a:pPr marL="57150" indent="0">
              <a:buClr>
                <a:schemeClr val="accent3">
                  <a:lumMod val="50000"/>
                </a:schemeClr>
              </a:buClr>
              <a:buNone/>
            </a:pPr>
            <a:r>
              <a:rPr lang="fr-BE" dirty="0"/>
              <a:t>La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jointure externe </a:t>
            </a:r>
            <a:r>
              <a:rPr lang="fr-BE" dirty="0"/>
              <a:t>de deux relations R</a:t>
            </a:r>
            <a:r>
              <a:rPr lang="fr-BE" baseline="-25000" dirty="0"/>
              <a:t>1</a:t>
            </a:r>
            <a:r>
              <a:rPr lang="fr-BE" dirty="0"/>
              <a:t> et R</a:t>
            </a:r>
            <a:r>
              <a:rPr lang="fr-BE" baseline="-25000" dirty="0"/>
              <a:t>2</a:t>
            </a:r>
            <a:r>
              <a:rPr lang="fr-BE" dirty="0"/>
              <a:t> est obtenue en deux étapes :</a:t>
            </a:r>
          </a:p>
          <a:p>
            <a:pPr marL="571500" indent="-514350">
              <a:buClr>
                <a:schemeClr val="accent3">
                  <a:lumMod val="50000"/>
                </a:schemeClr>
              </a:buClr>
              <a:buAutoNum type="arabicPeriod"/>
            </a:pPr>
            <a:r>
              <a:rPr lang="fr-BE" dirty="0"/>
              <a:t>On effectue une jointure de R</a:t>
            </a:r>
            <a:r>
              <a:rPr lang="fr-BE" baseline="-25000" dirty="0"/>
              <a:t>1</a:t>
            </a:r>
            <a:r>
              <a:rPr lang="fr-BE" dirty="0"/>
              <a:t> et R</a:t>
            </a:r>
            <a:r>
              <a:rPr lang="fr-BE" baseline="-25000" dirty="0"/>
              <a:t>2</a:t>
            </a:r>
            <a:r>
              <a:rPr lang="fr-BE" dirty="0"/>
              <a:t> </a:t>
            </a:r>
          </a:p>
          <a:p>
            <a:pPr marL="571500" indent="-514350">
              <a:buClr>
                <a:schemeClr val="accent3">
                  <a:lumMod val="50000"/>
                </a:schemeClr>
              </a:buClr>
              <a:buAutoNum type="arabicPeriod"/>
            </a:pPr>
            <a:r>
              <a:rPr lang="fr-BE" dirty="0"/>
              <a:t>On ajoute à la relation obtenue en (1) les tuples de R</a:t>
            </a:r>
            <a:r>
              <a:rPr lang="fr-BE" baseline="-25000" dirty="0"/>
              <a:t>1</a:t>
            </a:r>
            <a:r>
              <a:rPr lang="fr-BE" dirty="0"/>
              <a:t> et R</a:t>
            </a:r>
            <a:r>
              <a:rPr lang="fr-BE" baseline="-25000" dirty="0"/>
              <a:t>2</a:t>
            </a:r>
            <a:r>
              <a:rPr lang="fr-BE" dirty="0"/>
              <a:t> qui ne participent pas à la jointure complétés avec des valeurs nulles pour les attributs de l’autre relation  </a:t>
            </a:r>
          </a:p>
          <a:p>
            <a:pPr marL="57150" indent="0" algn="ctr">
              <a:buClr>
                <a:schemeClr val="accent3">
                  <a:lumMod val="50000"/>
                </a:schemeClr>
              </a:buClr>
              <a:buNone/>
            </a:pPr>
            <a:r>
              <a:rPr lang="fr-BE" dirty="0"/>
              <a:t>( </a:t>
            </a:r>
            <a:r>
              <a:rPr lang="fr-BE" dirty="0">
                <a:latin typeface="Courier New" panose="02070309020205020404" pitchFamily="49" charset="0"/>
                <a:cs typeface="Courier New" panose="02070309020205020404" pitchFamily="49" charset="0"/>
              </a:rPr>
              <a:t>{ LEFT | RIGHT | FULL } OUTER JOIN </a:t>
            </a:r>
            <a:r>
              <a:rPr lang="fr-BE" dirty="0"/>
              <a:t>)</a:t>
            </a:r>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Tree>
    <p:extLst>
      <p:ext uri="{BB962C8B-B14F-4D97-AF65-F5344CB8AC3E}">
        <p14:creationId xmlns:p14="http://schemas.microsoft.com/office/powerpoint/2010/main" val="12650799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p:sp>
        <p:nvSpPr>
          <p:cNvPr id="3" name="Espace réservé du contenu 2"/>
          <p:cNvSpPr>
            <a:spLocks noGrp="1"/>
          </p:cNvSpPr>
          <p:nvPr>
            <p:ph idx="1"/>
          </p:nvPr>
        </p:nvSpPr>
        <p:spPr/>
        <p:txBody>
          <a:bodyPr anchor="ctr">
            <a:normAutofit/>
          </a:bodyPr>
          <a:lstStyle/>
          <a:p>
            <a:pPr marL="57150" indent="0" algn="ctr">
              <a:buClr>
                <a:schemeClr val="accent3">
                  <a:lumMod val="50000"/>
                </a:schemeClr>
              </a:buClr>
              <a:buNone/>
            </a:pPr>
            <a:r>
              <a:rPr lang="fr-BE" sz="24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Jointure externe	X = JOIN EXT (R</a:t>
            </a:r>
            <a:r>
              <a:rPr lang="fr-BE" sz="2400"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1</a:t>
            </a:r>
            <a:r>
              <a:rPr lang="fr-BE" sz="24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 R</a:t>
            </a:r>
            <a:r>
              <a:rPr lang="fr-BE" sz="2400"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2  </a:t>
            </a:r>
            <a:r>
              <a:rPr lang="fr-BE" sz="24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C)</a:t>
            </a:r>
          </a:p>
          <a:p>
            <a:pPr marL="57150" indent="0" algn="ctr">
              <a:buClr>
                <a:schemeClr val="accent3">
                  <a:lumMod val="50000"/>
                </a:schemeClr>
              </a:buClr>
              <a:buNone/>
            </a:pPr>
            <a:endParaRPr lang="fr-BE" sz="24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endParaRPr>
          </a:p>
          <a:p>
            <a:pPr marL="57150" indent="0" algn="ctr">
              <a:buClr>
                <a:schemeClr val="accent3">
                  <a:lumMod val="50000"/>
                </a:schemeClr>
              </a:buClr>
              <a:buNone/>
            </a:pPr>
            <a:endParaRPr lang="fr-BE" sz="24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endParaRPr>
          </a:p>
          <a:p>
            <a:pPr marL="57150" indent="0">
              <a:buClr>
                <a:schemeClr val="accent3">
                  <a:lumMod val="50000"/>
                </a:schemeClr>
              </a:buClr>
              <a:buNone/>
            </a:pPr>
            <a:endParaRPr lang="fr-BE" sz="2400" baseline="-25000" dirty="0"/>
          </a:p>
          <a:p>
            <a:pPr marL="57150" indent="0">
              <a:buClr>
                <a:schemeClr val="accent3">
                  <a:lumMod val="50000"/>
                </a:schemeClr>
              </a:buClr>
              <a:buNone/>
            </a:pPr>
            <a:r>
              <a:rPr lang="fr-BE" sz="2000" b="1" dirty="0">
                <a:latin typeface="Courier New" panose="02070309020205020404" pitchFamily="49" charset="0"/>
                <a:cs typeface="Courier New" panose="02070309020205020404" pitchFamily="49" charset="0"/>
              </a:rPr>
              <a:t>X = JOIN EXT LEFT (AUTEURS, A_ECRIT /</a:t>
            </a:r>
          </a:p>
          <a:p>
            <a:pPr marL="57150" indent="0">
              <a:buClr>
                <a:schemeClr val="accent3">
                  <a:lumMod val="50000"/>
                </a:schemeClr>
              </a:buClr>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AUTEURS.NumAuteur</a:t>
            </a: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A_ECRIT.NumAuteur</a:t>
            </a:r>
            <a:r>
              <a:rPr lang="fr-BE" sz="2000"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Tree>
    <p:extLst>
      <p:ext uri="{BB962C8B-B14F-4D97-AF65-F5344CB8AC3E}">
        <p14:creationId xmlns:p14="http://schemas.microsoft.com/office/powerpoint/2010/main" val="6068989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chor="ctr">
                <a:normAutofit/>
              </a:bodyPr>
              <a:lstStyle/>
              <a:p>
                <a:pPr marL="57150" indent="0" algn="ctr">
                  <a:buClr>
                    <a:schemeClr val="accent3">
                      <a:lumMod val="50000"/>
                    </a:schemeClr>
                  </a:buClr>
                  <a:buNone/>
                </a:pPr>
                <a:r>
                  <a:rPr lang="fr-BE" sz="24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Division	X = R</a:t>
                </a:r>
                <a:r>
                  <a:rPr lang="fr-BE" sz="2400"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1</a:t>
                </a:r>
                <a:r>
                  <a:rPr lang="fr-BE" sz="24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a:t>
                </a:r>
                <a14:m>
                  <m:oMath xmlns:m="http://schemas.openxmlformats.org/officeDocument/2006/math">
                    <m:r>
                      <a:rPr lang="fr-BE" sz="2400" i="1" smtClean="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latin typeface="Cambria Math"/>
                        <a:ea typeface="Cambria Math"/>
                      </a:rPr>
                      <m:t>÷</m:t>
                    </m:r>
                  </m:oMath>
                </a14:m>
                <a:r>
                  <a:rPr lang="fr-BE" sz="24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   R</a:t>
                </a:r>
                <a:r>
                  <a:rPr lang="fr-BE" sz="2400" baseline="-250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2  </a:t>
                </a:r>
                <a:endParaRPr lang="fr-BE" sz="2400"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endParaRPr>
              </a:p>
              <a:p>
                <a:pPr marL="57150" indent="0">
                  <a:buClr>
                    <a:schemeClr val="accent3">
                      <a:lumMod val="50000"/>
                    </a:schemeClr>
                  </a:buClr>
                  <a:buNone/>
                </a:pPr>
                <a:endParaRPr lang="fr-BE" sz="2400" baseline="-25000" dirty="0"/>
              </a:p>
              <a:p>
                <a:pPr marL="57150" indent="0">
                  <a:buClr>
                    <a:schemeClr val="accent3">
                      <a:lumMod val="50000"/>
                    </a:schemeClr>
                  </a:buClr>
                  <a:buNone/>
                </a:pPr>
                <a:r>
                  <a:rPr lang="fr-BE" dirty="0"/>
                  <a:t>Le </a:t>
                </a:r>
                <a:r>
                  <a:rPr lang="fr-BE" dirty="0">
                    <a:ln>
                      <a:solidFill>
                        <a:schemeClr val="accent1">
                          <a:shade val="88000"/>
                          <a:satMod val="110000"/>
                        </a:schemeClr>
                      </a:solidFill>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scaled="0"/>
                    </a:gradFill>
                  </a:rPr>
                  <a:t>quotient </a:t>
                </a:r>
                <a:r>
                  <a:rPr lang="fr-BE" dirty="0"/>
                  <a:t>de la relation R</a:t>
                </a:r>
                <a:r>
                  <a:rPr lang="fr-BE" baseline="-25000" dirty="0"/>
                  <a:t>1</a:t>
                </a:r>
                <a:r>
                  <a:rPr lang="fr-BE" dirty="0"/>
                  <a:t> de schéma R</a:t>
                </a:r>
                <a:r>
                  <a:rPr lang="fr-BE" baseline="-25000" dirty="0"/>
                  <a:t>1</a:t>
                </a:r>
                <a:r>
                  <a:rPr lang="fr-BE" dirty="0"/>
                  <a:t> (C</a:t>
                </a:r>
                <a:r>
                  <a:rPr lang="fr-BE" baseline="-25000" dirty="0"/>
                  <a:t>1</a:t>
                </a:r>
                <a:r>
                  <a:rPr lang="fr-BE" dirty="0"/>
                  <a:t>, C</a:t>
                </a:r>
                <a:r>
                  <a:rPr lang="fr-BE" baseline="-25000" dirty="0"/>
                  <a:t>2</a:t>
                </a:r>
                <a:r>
                  <a:rPr lang="fr-BE" dirty="0"/>
                  <a:t>, …, C</a:t>
                </a:r>
                <a:r>
                  <a:rPr lang="fr-BE" baseline="-25000" dirty="0"/>
                  <a:t>p</a:t>
                </a:r>
                <a:r>
                  <a:rPr lang="fr-BE" dirty="0"/>
                  <a:t>, C</a:t>
                </a:r>
                <a:r>
                  <a:rPr lang="fr-BE" baseline="-25000" dirty="0"/>
                  <a:t>p+1</a:t>
                </a:r>
                <a:r>
                  <a:rPr lang="fr-BE" dirty="0"/>
                  <a:t>, …, </a:t>
                </a:r>
                <a:r>
                  <a:rPr lang="fr-BE" dirty="0" err="1"/>
                  <a:t>C</a:t>
                </a:r>
                <a:r>
                  <a:rPr lang="fr-BE" baseline="-25000" dirty="0" err="1"/>
                  <a:t>n</a:t>
                </a:r>
                <a:r>
                  <a:rPr lang="fr-BE" dirty="0"/>
                  <a:t>) par la sous-relation R</a:t>
                </a:r>
                <a:r>
                  <a:rPr lang="fr-BE" baseline="-25000" dirty="0"/>
                  <a:t>2</a:t>
                </a:r>
                <a:r>
                  <a:rPr lang="fr-BE" dirty="0"/>
                  <a:t> de schéma R</a:t>
                </a:r>
                <a:r>
                  <a:rPr lang="fr-BE" baseline="-25000" dirty="0"/>
                  <a:t>2 </a:t>
                </a:r>
                <a:r>
                  <a:rPr lang="fr-BE" dirty="0"/>
                  <a:t>(C</a:t>
                </a:r>
                <a:r>
                  <a:rPr lang="fr-BE" baseline="-25000" dirty="0"/>
                  <a:t>p+1</a:t>
                </a:r>
                <a:r>
                  <a:rPr lang="fr-BE" dirty="0"/>
                  <a:t>, … , </a:t>
                </a:r>
                <a:r>
                  <a:rPr lang="fr-BE" dirty="0" err="1"/>
                  <a:t>C</a:t>
                </a:r>
                <a:r>
                  <a:rPr lang="fr-BE" baseline="-25000" dirty="0" err="1"/>
                  <a:t>n</a:t>
                </a:r>
                <a:r>
                  <a:rPr lang="fr-BE" dirty="0"/>
                  <a:t>) est la relation D de schéma D (C</a:t>
                </a:r>
                <a:r>
                  <a:rPr lang="fr-BE" baseline="-25000" dirty="0"/>
                  <a:t>1</a:t>
                </a:r>
                <a:r>
                  <a:rPr lang="fr-BE" dirty="0"/>
                  <a:t>, C</a:t>
                </a:r>
                <a:r>
                  <a:rPr lang="fr-BE" baseline="-25000" dirty="0"/>
                  <a:t>2</a:t>
                </a:r>
                <a:r>
                  <a:rPr lang="fr-BE" dirty="0"/>
                  <a:t>, … C</a:t>
                </a:r>
                <a:r>
                  <a:rPr lang="fr-BE" baseline="-25000" dirty="0"/>
                  <a:t>p</a:t>
                </a:r>
                <a:r>
                  <a:rPr lang="fr-BE" dirty="0"/>
                  <a:t>) formée de tous les tuples qui concaténés à chacun des tuples de R</a:t>
                </a:r>
                <a:r>
                  <a:rPr lang="fr-BE" baseline="-25000" dirty="0"/>
                  <a:t>2</a:t>
                </a:r>
                <a:r>
                  <a:rPr lang="fr-BE" dirty="0"/>
                  <a:t> donne toujours un tuple de R</a:t>
                </a:r>
                <a:r>
                  <a:rPr lang="fr-BE" baseline="-25000" dirty="0"/>
                  <a:t>1</a:t>
                </a:r>
                <a:r>
                  <a:rPr lang="fr-BE" dirty="0"/>
                  <a:t>.</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3"/>
                <a:stretch>
                  <a:fillRect l="-521"/>
                </a:stretch>
              </a:blipFill>
            </p:spPr>
            <p:txBody>
              <a:bodyPr/>
              <a:lstStyle/>
              <a:p>
                <a:r>
                  <a:rPr lang="fr-BE">
                    <a:noFill/>
                  </a:rPr>
                  <a:t> </a:t>
                </a:r>
              </a:p>
            </p:txBody>
          </p:sp>
        </mc:Fallback>
      </mc:AlternateContent>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Tree>
    <p:extLst>
      <p:ext uri="{BB962C8B-B14F-4D97-AF65-F5344CB8AC3E}">
        <p14:creationId xmlns:p14="http://schemas.microsoft.com/office/powerpoint/2010/main" val="2903350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 Introduction</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647943" y="1864426"/>
                <a:ext cx="8003232" cy="4585886"/>
              </a:xfrm>
            </p:spPr>
            <p:txBody>
              <a:bodyPr anchor="ctr">
                <a:normAutofit fontScale="92500" lnSpcReduction="10000"/>
              </a:bodyPr>
              <a:lstStyle/>
              <a:p>
                <a:pPr marL="68580" indent="0">
                  <a:buClr>
                    <a:schemeClr val="bg2">
                      <a:lumMod val="50000"/>
                    </a:schemeClr>
                  </a:buClr>
                  <a:buNone/>
                </a:pPr>
                <a:r>
                  <a:rPr lang="fr-BE" sz="2600" dirty="0"/>
                  <a:t>1.  Rigueur des concepts de base</a:t>
                </a:r>
              </a:p>
              <a:p>
                <a:pPr marL="400050" lvl="1" indent="0">
                  <a:buClr>
                    <a:srgbClr val="00B050"/>
                  </a:buClr>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Le modèle relationnel s’appuie sur une base formelle : la théorie des ensembles ou la théorie des prédicats.</a:t>
                </a:r>
                <a:endParaRPr lang="fr-BE" sz="2600" dirty="0"/>
              </a:p>
              <a:p>
                <a:pPr marL="400050" lvl="1" indent="0">
                  <a:buClr>
                    <a:srgbClr val="00B050"/>
                  </a:buClr>
                  <a:buNone/>
                </a:pPr>
                <a:r>
                  <a:rPr lang="fr-BE" sz="2600" dirty="0"/>
                  <a:t>Un </a:t>
                </a: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prédicat</a:t>
                </a:r>
                <a:r>
                  <a:rPr lang="fr-BE" sz="2600" dirty="0"/>
                  <a:t> est une phrase qui peut comporter des paramètres et qui peut être vraie ou fausse</a:t>
                </a:r>
              </a:p>
              <a:p>
                <a:pPr marL="400050" lvl="1" indent="0">
                  <a:buClr>
                    <a:srgbClr val="00B050"/>
                  </a:buClr>
                  <a:buNone/>
                </a:pPr>
                <a:r>
                  <a:rPr lang="fr-BE" sz="1700" dirty="0"/>
                  <a:t>Symboles :</a:t>
                </a:r>
              </a:p>
              <a:p>
                <a:pPr marL="400050" lvl="1" indent="0">
                  <a:buClr>
                    <a:srgbClr val="00B050"/>
                  </a:buClr>
                  <a:buNone/>
                </a:pPr>
                <a:r>
                  <a:rPr lang="fr-BE" sz="1700" dirty="0"/>
                  <a:t>	des prédicats			P, Q, …</a:t>
                </a:r>
              </a:p>
              <a:p>
                <a:pPr marL="400050" lvl="1" indent="0">
                  <a:buClr>
                    <a:srgbClr val="00B050"/>
                  </a:buClr>
                  <a:buNone/>
                </a:pPr>
                <a:r>
                  <a:rPr lang="fr-BE" sz="1700" dirty="0"/>
                  <a:t>	des connecteurs logiques		et, ou, non, </a:t>
                </a:r>
                <a14:m>
                  <m:oMath xmlns:m="http://schemas.openxmlformats.org/officeDocument/2006/math">
                    <m:r>
                      <a:rPr lang="fr-BE" sz="1700" i="1" dirty="0" smtClean="0">
                        <a:latin typeface="Cambria Math"/>
                      </a:rPr>
                      <m:t>=&gt;</m:t>
                    </m:r>
                  </m:oMath>
                </a14:m>
                <a:r>
                  <a:rPr lang="fr-BE" sz="1700" dirty="0"/>
                  <a:t> (implique)</a:t>
                </a:r>
              </a:p>
              <a:p>
                <a:pPr marL="400050" lvl="1" indent="0">
                  <a:buClr>
                    <a:srgbClr val="00B050"/>
                  </a:buClr>
                  <a:buNone/>
                </a:pPr>
                <a:r>
                  <a:rPr lang="fr-BE" sz="1700" dirty="0"/>
                  <a:t>	des quantificateurs			</a:t>
                </a:r>
                <a14:m>
                  <m:oMath xmlns:m="http://schemas.openxmlformats.org/officeDocument/2006/math">
                    <m:r>
                      <a:rPr lang="fr-BE" sz="1700" i="1" smtClean="0">
                        <a:latin typeface="Cambria Math"/>
                        <a:ea typeface="Cambria Math"/>
                      </a:rPr>
                      <m:t>∀</m:t>
                    </m:r>
                    <m:r>
                      <a:rPr lang="fr-BE" sz="1700" b="0" i="1" smtClean="0">
                        <a:latin typeface="Cambria Math"/>
                        <a:ea typeface="Cambria Math"/>
                      </a:rPr>
                      <m:t> </m:t>
                    </m:r>
                    <m:d>
                      <m:dPr>
                        <m:ctrlPr>
                          <a:rPr lang="fr-BE" sz="1700" b="0" i="1" smtClean="0">
                            <a:latin typeface="Cambria Math" panose="02040503050406030204" pitchFamily="18" charset="0"/>
                            <a:ea typeface="Cambria Math"/>
                          </a:rPr>
                        </m:ctrlPr>
                      </m:dPr>
                      <m:e>
                        <m:r>
                          <m:rPr>
                            <m:sty m:val="p"/>
                          </m:rPr>
                          <a:rPr lang="fr-BE" sz="1700" b="0" i="0" smtClean="0">
                            <a:latin typeface="Cambria Math"/>
                            <a:ea typeface="Cambria Math"/>
                          </a:rPr>
                          <m:t>quel</m:t>
                        </m:r>
                        <m:r>
                          <a:rPr lang="fr-BE" sz="1700" b="0" i="0" smtClean="0">
                            <a:latin typeface="Cambria Math"/>
                            <a:ea typeface="Cambria Math"/>
                          </a:rPr>
                          <m:t> </m:t>
                        </m:r>
                        <m:r>
                          <m:rPr>
                            <m:sty m:val="p"/>
                          </m:rPr>
                          <a:rPr lang="fr-BE" sz="1700" b="0" i="0" smtClean="0">
                            <a:latin typeface="Cambria Math"/>
                            <a:ea typeface="Cambria Math"/>
                          </a:rPr>
                          <m:t>que</m:t>
                        </m:r>
                        <m:r>
                          <a:rPr lang="fr-BE" sz="1700" b="0" i="0" smtClean="0">
                            <a:latin typeface="Cambria Math"/>
                            <a:ea typeface="Cambria Math"/>
                          </a:rPr>
                          <m:t> </m:t>
                        </m:r>
                        <m:r>
                          <m:rPr>
                            <m:sty m:val="p"/>
                          </m:rPr>
                          <a:rPr lang="fr-BE" sz="1700" b="0" i="0" smtClean="0">
                            <a:latin typeface="Cambria Math"/>
                            <a:ea typeface="Cambria Math"/>
                          </a:rPr>
                          <m:t>soit</m:t>
                        </m:r>
                      </m:e>
                    </m:d>
                    <m:r>
                      <a:rPr lang="fr-BE" sz="1700" b="0" i="1" smtClean="0">
                        <a:latin typeface="Cambria Math"/>
                        <a:ea typeface="Cambria Math"/>
                      </a:rPr>
                      <m:t>, ∃ </m:t>
                    </m:r>
                    <m:r>
                      <a:rPr lang="fr-BE" sz="1700" b="0" i="0" smtClean="0">
                        <a:latin typeface="Cambria Math"/>
                        <a:ea typeface="Cambria Math"/>
                      </a:rPr>
                      <m:t>(</m:t>
                    </m:r>
                    <m:r>
                      <m:rPr>
                        <m:sty m:val="p"/>
                      </m:rPr>
                      <a:rPr lang="fr-BE" sz="1700" b="0" i="0" smtClean="0">
                        <a:latin typeface="Cambria Math"/>
                        <a:ea typeface="Cambria Math"/>
                      </a:rPr>
                      <m:t>il</m:t>
                    </m:r>
                    <m:r>
                      <a:rPr lang="fr-BE" sz="1700" b="0" i="0" smtClean="0">
                        <a:latin typeface="Cambria Math"/>
                        <a:ea typeface="Cambria Math"/>
                      </a:rPr>
                      <m:t> </m:t>
                    </m:r>
                    <m:r>
                      <m:rPr>
                        <m:sty m:val="p"/>
                      </m:rPr>
                      <a:rPr lang="fr-BE" sz="1700" b="0" i="0" smtClean="0">
                        <a:latin typeface="Cambria Math"/>
                        <a:ea typeface="Cambria Math"/>
                      </a:rPr>
                      <m:t>existe</m:t>
                    </m:r>
                    <m:r>
                      <a:rPr lang="fr-BE" sz="1700" b="0" i="0" smtClean="0">
                        <a:latin typeface="Cambria Math"/>
                        <a:ea typeface="Cambria Math"/>
                      </a:rPr>
                      <m:t>)</m:t>
                    </m:r>
                  </m:oMath>
                </a14:m>
                <a:endParaRPr lang="fr-BE" sz="1700" dirty="0"/>
              </a:p>
              <a:p>
                <a:pPr marL="400050" lvl="1" indent="0">
                  <a:buClr>
                    <a:srgbClr val="00B050"/>
                  </a:buClr>
                  <a:buNone/>
                </a:pPr>
                <a:r>
                  <a:rPr lang="fr-BE" sz="1700" dirty="0"/>
                  <a:t>	des variables			x, y, …</a:t>
                </a:r>
              </a:p>
              <a:p>
                <a:pPr marL="400050" lvl="1" indent="0">
                  <a:buClr>
                    <a:srgbClr val="00B050"/>
                  </a:buClr>
                  <a:buNone/>
                </a:pPr>
                <a:r>
                  <a:rPr lang="fr-BE" sz="1700" dirty="0"/>
                  <a:t>	des constantes			a, b, …</a:t>
                </a:r>
              </a:p>
              <a:p>
                <a:pPr marL="400050" lvl="1" indent="0">
                  <a:buClr>
                    <a:srgbClr val="00B050"/>
                  </a:buClr>
                  <a:buNone/>
                </a:pPr>
                <a:r>
                  <a:rPr lang="fr-BE" sz="1700" dirty="0"/>
                  <a:t>	des fonctions			f, g, …</a:t>
                </a:r>
              </a:p>
              <a:p>
                <a:pPr marL="400050" lvl="1" indent="0">
                  <a:buClr>
                    <a:srgbClr val="00B050"/>
                  </a:buClr>
                  <a:buNone/>
                </a:pPr>
                <a:r>
                  <a:rPr lang="fr-BE" sz="1700" dirty="0"/>
                  <a:t>Exemple :</a:t>
                </a:r>
              </a:p>
              <a:p>
                <a:pPr marL="400050" lvl="1" indent="0">
                  <a:buClr>
                    <a:srgbClr val="00B050"/>
                  </a:buClr>
                  <a:buNone/>
                </a:pPr>
                <a:r>
                  <a:rPr lang="fr-BE" sz="1700" dirty="0"/>
                  <a:t>	p(</a:t>
                </a:r>
                <a:r>
                  <a:rPr lang="fr-BE" sz="1700" dirty="0" err="1"/>
                  <a:t>x,y</a:t>
                </a:r>
                <a:r>
                  <a:rPr lang="fr-BE" sz="1700" dirty="0"/>
                  <a:t>) = « x est un employé du département y »</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647943" y="1864426"/>
                <a:ext cx="8003232" cy="4585886"/>
              </a:xfrm>
              <a:blipFill rotWithShape="1">
                <a:blip r:embed="rId2"/>
                <a:stretch>
                  <a:fillRect l="-305" r="-305"/>
                </a:stretch>
              </a:blipFill>
            </p:spPr>
            <p:txBody>
              <a:bodyPr/>
              <a:lstStyle/>
              <a:p>
                <a:r>
                  <a:rPr lang="fr-BE">
                    <a:noFill/>
                  </a:rPr>
                  <a:t> </a:t>
                </a:r>
              </a:p>
            </p:txBody>
          </p:sp>
        </mc:Fallback>
      </mc:AlternateContent>
      <p:sp>
        <p:nvSpPr>
          <p:cNvPr id="5" name="Espace réservé du pied de page 4"/>
          <p:cNvSpPr>
            <a:spLocks noGrp="1"/>
          </p:cNvSpPr>
          <p:nvPr>
            <p:ph type="ftr" sz="quarter" idx="11"/>
          </p:nvPr>
        </p:nvSpPr>
        <p:spPr/>
        <p:txBody>
          <a:bodyPr/>
          <a:lstStyle/>
          <a:p>
            <a:r>
              <a:rPr lang="fr-BE" dirty="0"/>
              <a:t>SGBD – Chapitre 2 : Le modèle relationnel / 1. Introduction</a:t>
            </a:r>
          </a:p>
        </p:txBody>
      </p:sp>
    </p:spTree>
    <p:extLst>
      <p:ext uri="{BB962C8B-B14F-4D97-AF65-F5344CB8AC3E}">
        <p14:creationId xmlns:p14="http://schemas.microsoft.com/office/powerpoint/2010/main" val="37176679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
        <p:nvSpPr>
          <p:cNvPr id="3" name="Espace réservé du contenu 2"/>
          <p:cNvSpPr>
            <a:spLocks noGrp="1"/>
          </p:cNvSpPr>
          <p:nvPr>
            <p:ph idx="1"/>
          </p:nvPr>
        </p:nvSpPr>
        <p:spPr/>
        <p:txBody>
          <a:bodyPr>
            <a:normAutofit/>
          </a:bodyPr>
          <a:lstStyle/>
          <a:p>
            <a:pPr>
              <a:buFontTx/>
              <a:buNone/>
            </a:pPr>
            <a:r>
              <a:rPr lang="fr-FR" altLang="fr-FR" dirty="0">
                <a:solidFill>
                  <a:srgbClr val="0070C0"/>
                </a:solidFill>
              </a:rPr>
              <a:t>PROJECTION</a:t>
            </a:r>
            <a:r>
              <a:rPr lang="fr-FR" altLang="fr-FR" dirty="0"/>
              <a:t> (</a:t>
            </a:r>
          </a:p>
          <a:p>
            <a:pPr>
              <a:buFontTx/>
              <a:buNone/>
            </a:pPr>
            <a:r>
              <a:rPr lang="fr-FR" altLang="fr-FR" dirty="0"/>
              <a:t>	</a:t>
            </a:r>
            <a:r>
              <a:rPr lang="fr-FR" altLang="fr-FR" dirty="0">
                <a:solidFill>
                  <a:srgbClr val="FF0000"/>
                </a:solidFill>
              </a:rPr>
              <a:t>JOIN</a:t>
            </a:r>
            <a:r>
              <a:rPr lang="fr-FR" altLang="fr-FR" dirty="0"/>
              <a:t> (</a:t>
            </a:r>
            <a:r>
              <a:rPr lang="fr-FR" altLang="fr-FR" dirty="0" err="1"/>
              <a:t>Dept</a:t>
            </a:r>
            <a:r>
              <a:rPr lang="fr-FR" altLang="fr-FR" dirty="0"/>
              <a:t>, </a:t>
            </a:r>
            <a:r>
              <a:rPr lang="fr-FR" altLang="fr-FR" dirty="0" err="1"/>
              <a:t>Emp</a:t>
            </a:r>
            <a:r>
              <a:rPr lang="fr-FR" altLang="fr-FR" dirty="0"/>
              <a:t>/</a:t>
            </a:r>
            <a:r>
              <a:rPr lang="fr-FR" altLang="fr-FR" dirty="0" err="1"/>
              <a:t>Dept.NrDept</a:t>
            </a:r>
            <a:r>
              <a:rPr lang="fr-FR" altLang="fr-FR" dirty="0"/>
              <a:t> = </a:t>
            </a:r>
            <a:r>
              <a:rPr lang="fr-FR" altLang="fr-FR" dirty="0" err="1"/>
              <a:t>Emp.NrDept</a:t>
            </a:r>
            <a:r>
              <a:rPr lang="fr-FR" altLang="fr-FR" dirty="0"/>
              <a:t>) /</a:t>
            </a:r>
          </a:p>
          <a:p>
            <a:pPr>
              <a:buFontTx/>
              <a:buNone/>
            </a:pPr>
            <a:r>
              <a:rPr lang="fr-FR" altLang="fr-FR" dirty="0"/>
              <a:t>			</a:t>
            </a:r>
            <a:r>
              <a:rPr lang="fr-FR" altLang="fr-FR" dirty="0" err="1"/>
              <a:t>Emp.nom,Dept.nom</a:t>
            </a:r>
            <a:r>
              <a:rPr lang="fr-FR" altLang="fr-FR" dirty="0"/>
              <a:t>  )</a:t>
            </a:r>
          </a:p>
          <a:p>
            <a:endParaRPr lang="fr-FR" altLang="fr-FR" dirty="0"/>
          </a:p>
          <a:p>
            <a:r>
              <a:rPr lang="fr-FR" altLang="fr-FR" dirty="0"/>
              <a:t>Donner le résultat de cette expression.</a:t>
            </a:r>
          </a:p>
          <a:p>
            <a:endParaRPr lang="fr-FR" altLang="fr-FR" dirty="0"/>
          </a:p>
          <a:p>
            <a:endParaRPr lang="fr-FR" altLang="fr-FR" dirty="0"/>
          </a:p>
          <a:p>
            <a:endParaRPr lang="fr-FR" altLang="fr-FR" dirty="0"/>
          </a:p>
          <a:p>
            <a:r>
              <a:rPr lang="fr-FR" altLang="fr-FR" dirty="0"/>
              <a:t>Quelle est la question à poser pour obtenir ce résultat ?</a:t>
            </a:r>
            <a:endParaRPr lang="fr-BE" altLang="fr-FR" dirty="0"/>
          </a:p>
          <a:p>
            <a:pPr marL="68580" indent="0">
              <a:buNone/>
            </a:pPr>
            <a:endParaRPr lang="fr-BE" dirty="0"/>
          </a:p>
        </p:txBody>
      </p:sp>
    </p:spTree>
    <p:extLst>
      <p:ext uri="{BB962C8B-B14F-4D97-AF65-F5344CB8AC3E}">
        <p14:creationId xmlns:p14="http://schemas.microsoft.com/office/powerpoint/2010/main" val="23428042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graphicFrame>
        <p:nvGraphicFramePr>
          <p:cNvPr id="3" name="Tableau 2"/>
          <p:cNvGraphicFramePr>
            <a:graphicFrameLocks noGrp="1"/>
          </p:cNvGraphicFramePr>
          <p:nvPr>
            <p:extLst>
              <p:ext uri="{D42A27DB-BD31-4B8C-83A1-F6EECF244321}">
                <p14:modId xmlns:p14="http://schemas.microsoft.com/office/powerpoint/2010/main" val="1177735164"/>
              </p:ext>
            </p:extLst>
          </p:nvPr>
        </p:nvGraphicFramePr>
        <p:xfrm>
          <a:off x="886045" y="2325375"/>
          <a:ext cx="2845981" cy="1608670"/>
        </p:xfrm>
        <a:graphic>
          <a:graphicData uri="http://schemas.openxmlformats.org/drawingml/2006/table">
            <a:tbl>
              <a:tblPr firstRow="1" bandRow="1">
                <a:tableStyleId>{5C22544A-7EE6-4342-B048-85BDC9FD1C3A}</a:tableStyleId>
              </a:tblPr>
              <a:tblGrid>
                <a:gridCol w="825795">
                  <a:extLst>
                    <a:ext uri="{9D8B030D-6E8A-4147-A177-3AD203B41FA5}">
                      <a16:colId xmlns:a16="http://schemas.microsoft.com/office/drawing/2014/main" val="20000"/>
                    </a:ext>
                  </a:extLst>
                </a:gridCol>
                <a:gridCol w="2020186">
                  <a:extLst>
                    <a:ext uri="{9D8B030D-6E8A-4147-A177-3AD203B41FA5}">
                      <a16:colId xmlns:a16="http://schemas.microsoft.com/office/drawing/2014/main" val="20001"/>
                    </a:ext>
                  </a:extLst>
                </a:gridCol>
              </a:tblGrid>
              <a:tr h="321734">
                <a:tc>
                  <a:txBody>
                    <a:bodyPr/>
                    <a:lstStyle/>
                    <a:p>
                      <a:r>
                        <a:rPr lang="fr-BE" sz="1400" dirty="0" err="1"/>
                        <a:t>NrDept</a:t>
                      </a:r>
                      <a:endParaRPr lang="fr-BE" sz="1400" dirty="0"/>
                    </a:p>
                  </a:txBody>
                  <a:tcPr/>
                </a:tc>
                <a:tc>
                  <a:txBody>
                    <a:bodyPr/>
                    <a:lstStyle/>
                    <a:p>
                      <a:r>
                        <a:rPr lang="fr-BE" sz="1400" dirty="0"/>
                        <a:t>Nom</a:t>
                      </a:r>
                    </a:p>
                  </a:txBody>
                  <a:tcPr/>
                </a:tc>
                <a:extLst>
                  <a:ext uri="{0D108BD9-81ED-4DB2-BD59-A6C34878D82A}">
                    <a16:rowId xmlns:a16="http://schemas.microsoft.com/office/drawing/2014/main" val="10000"/>
                  </a:ext>
                </a:extLst>
              </a:tr>
              <a:tr h="321734">
                <a:tc>
                  <a:txBody>
                    <a:bodyPr/>
                    <a:lstStyle/>
                    <a:p>
                      <a:r>
                        <a:rPr lang="fr-BE" sz="1400" dirty="0"/>
                        <a:t>D01</a:t>
                      </a:r>
                    </a:p>
                  </a:txBody>
                  <a:tcPr/>
                </a:tc>
                <a:tc>
                  <a:txBody>
                    <a:bodyPr/>
                    <a:lstStyle/>
                    <a:p>
                      <a:r>
                        <a:rPr lang="fr-BE" sz="1400" dirty="0"/>
                        <a:t>Informatique</a:t>
                      </a:r>
                    </a:p>
                  </a:txBody>
                  <a:tcPr/>
                </a:tc>
                <a:extLst>
                  <a:ext uri="{0D108BD9-81ED-4DB2-BD59-A6C34878D82A}">
                    <a16:rowId xmlns:a16="http://schemas.microsoft.com/office/drawing/2014/main" val="10001"/>
                  </a:ext>
                </a:extLst>
              </a:tr>
              <a:tr h="321734">
                <a:tc>
                  <a:txBody>
                    <a:bodyPr/>
                    <a:lstStyle/>
                    <a:p>
                      <a:r>
                        <a:rPr lang="fr-BE" sz="1400" dirty="0"/>
                        <a:t>D02</a:t>
                      </a:r>
                    </a:p>
                  </a:txBody>
                  <a:tcPr/>
                </a:tc>
                <a:tc>
                  <a:txBody>
                    <a:bodyPr/>
                    <a:lstStyle/>
                    <a:p>
                      <a:r>
                        <a:rPr lang="fr-BE" sz="1400" dirty="0"/>
                        <a:t>Informatique industrielle</a:t>
                      </a:r>
                    </a:p>
                  </a:txBody>
                  <a:tcPr/>
                </a:tc>
                <a:extLst>
                  <a:ext uri="{0D108BD9-81ED-4DB2-BD59-A6C34878D82A}">
                    <a16:rowId xmlns:a16="http://schemas.microsoft.com/office/drawing/2014/main" val="10002"/>
                  </a:ext>
                </a:extLst>
              </a:tr>
              <a:tr h="321734">
                <a:tc>
                  <a:txBody>
                    <a:bodyPr/>
                    <a:lstStyle/>
                    <a:p>
                      <a:r>
                        <a:rPr lang="fr-BE" sz="1400" dirty="0"/>
                        <a:t>D03</a:t>
                      </a:r>
                    </a:p>
                  </a:txBody>
                  <a:tcPr/>
                </a:tc>
                <a:tc>
                  <a:txBody>
                    <a:bodyPr/>
                    <a:lstStyle/>
                    <a:p>
                      <a:r>
                        <a:rPr lang="fr-BE" sz="1400" dirty="0"/>
                        <a:t>Electromécanique</a:t>
                      </a:r>
                    </a:p>
                  </a:txBody>
                  <a:tcPr/>
                </a:tc>
                <a:extLst>
                  <a:ext uri="{0D108BD9-81ED-4DB2-BD59-A6C34878D82A}">
                    <a16:rowId xmlns:a16="http://schemas.microsoft.com/office/drawing/2014/main" val="10003"/>
                  </a:ext>
                </a:extLst>
              </a:tr>
              <a:tr h="321734">
                <a:tc>
                  <a:txBody>
                    <a:bodyPr/>
                    <a:lstStyle/>
                    <a:p>
                      <a:r>
                        <a:rPr lang="fr-BE" sz="1400" dirty="0"/>
                        <a:t>D04</a:t>
                      </a:r>
                    </a:p>
                  </a:txBody>
                  <a:tcPr/>
                </a:tc>
                <a:tc>
                  <a:txBody>
                    <a:bodyPr/>
                    <a:lstStyle/>
                    <a:p>
                      <a:r>
                        <a:rPr lang="fr-BE" sz="1400" dirty="0"/>
                        <a:t>Infographie</a:t>
                      </a:r>
                    </a:p>
                  </a:txBody>
                  <a:tcPr/>
                </a:tc>
                <a:extLst>
                  <a:ext uri="{0D108BD9-81ED-4DB2-BD59-A6C34878D82A}">
                    <a16:rowId xmlns:a16="http://schemas.microsoft.com/office/drawing/2014/main" val="10004"/>
                  </a:ext>
                </a:extLst>
              </a:tr>
            </a:tbl>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1211549739"/>
              </p:ext>
            </p:extLst>
          </p:nvPr>
        </p:nvGraphicFramePr>
        <p:xfrm>
          <a:off x="967563" y="4664738"/>
          <a:ext cx="2700670" cy="1370565"/>
        </p:xfrm>
        <a:graphic>
          <a:graphicData uri="http://schemas.openxmlformats.org/drawingml/2006/table">
            <a:tbl>
              <a:tblPr firstRow="1" bandRow="1">
                <a:tableStyleId>{5C22544A-7EE6-4342-B048-85BDC9FD1C3A}</a:tableStyleId>
              </a:tblPr>
              <a:tblGrid>
                <a:gridCol w="510362">
                  <a:extLst>
                    <a:ext uri="{9D8B030D-6E8A-4147-A177-3AD203B41FA5}">
                      <a16:colId xmlns:a16="http://schemas.microsoft.com/office/drawing/2014/main" val="20000"/>
                    </a:ext>
                  </a:extLst>
                </a:gridCol>
                <a:gridCol w="1275907">
                  <a:extLst>
                    <a:ext uri="{9D8B030D-6E8A-4147-A177-3AD203B41FA5}">
                      <a16:colId xmlns:a16="http://schemas.microsoft.com/office/drawing/2014/main" val="20001"/>
                    </a:ext>
                  </a:extLst>
                </a:gridCol>
                <a:gridCol w="914401">
                  <a:extLst>
                    <a:ext uri="{9D8B030D-6E8A-4147-A177-3AD203B41FA5}">
                      <a16:colId xmlns:a16="http://schemas.microsoft.com/office/drawing/2014/main" val="20002"/>
                    </a:ext>
                  </a:extLst>
                </a:gridCol>
              </a:tblGrid>
              <a:tr h="287524">
                <a:tc>
                  <a:txBody>
                    <a:bodyPr/>
                    <a:lstStyle/>
                    <a:p>
                      <a:r>
                        <a:rPr lang="fr-BE" sz="1400" dirty="0"/>
                        <a:t>Nr</a:t>
                      </a:r>
                    </a:p>
                  </a:txBody>
                  <a:tcPr/>
                </a:tc>
                <a:tc>
                  <a:txBody>
                    <a:bodyPr/>
                    <a:lstStyle/>
                    <a:p>
                      <a:r>
                        <a:rPr lang="fr-BE" sz="1400" dirty="0"/>
                        <a:t>Nom</a:t>
                      </a:r>
                    </a:p>
                  </a:txBody>
                  <a:tcPr/>
                </a:tc>
                <a:tc>
                  <a:txBody>
                    <a:bodyPr/>
                    <a:lstStyle/>
                    <a:p>
                      <a:r>
                        <a:rPr lang="fr-BE" sz="1400" dirty="0" err="1"/>
                        <a:t>NrDept</a:t>
                      </a:r>
                      <a:endParaRPr lang="fr-BE" sz="1400" dirty="0"/>
                    </a:p>
                  </a:txBody>
                  <a:tcPr/>
                </a:tc>
                <a:extLst>
                  <a:ext uri="{0D108BD9-81ED-4DB2-BD59-A6C34878D82A}">
                    <a16:rowId xmlns:a16="http://schemas.microsoft.com/office/drawing/2014/main" val="10000"/>
                  </a:ext>
                </a:extLst>
              </a:tr>
              <a:tr h="327087">
                <a:tc>
                  <a:txBody>
                    <a:bodyPr/>
                    <a:lstStyle/>
                    <a:p>
                      <a:r>
                        <a:rPr lang="fr-BE" sz="1400" dirty="0"/>
                        <a:t>60</a:t>
                      </a:r>
                    </a:p>
                  </a:txBody>
                  <a:tcPr/>
                </a:tc>
                <a:tc>
                  <a:txBody>
                    <a:bodyPr/>
                    <a:lstStyle/>
                    <a:p>
                      <a:r>
                        <a:rPr lang="fr-BE" sz="1400" dirty="0"/>
                        <a:t>Dupont</a:t>
                      </a:r>
                    </a:p>
                  </a:txBody>
                  <a:tcPr/>
                </a:tc>
                <a:tc>
                  <a:txBody>
                    <a:bodyPr/>
                    <a:lstStyle/>
                    <a:p>
                      <a:r>
                        <a:rPr lang="fr-BE" sz="1400" dirty="0"/>
                        <a:t>D01</a:t>
                      </a:r>
                    </a:p>
                  </a:txBody>
                  <a:tcPr/>
                </a:tc>
                <a:extLst>
                  <a:ext uri="{0D108BD9-81ED-4DB2-BD59-A6C34878D82A}">
                    <a16:rowId xmlns:a16="http://schemas.microsoft.com/office/drawing/2014/main" val="10001"/>
                  </a:ext>
                </a:extLst>
              </a:tr>
              <a:tr h="350490">
                <a:tc>
                  <a:txBody>
                    <a:bodyPr/>
                    <a:lstStyle/>
                    <a:p>
                      <a:r>
                        <a:rPr lang="fr-BE" sz="1400" dirty="0"/>
                        <a:t>13</a:t>
                      </a:r>
                    </a:p>
                  </a:txBody>
                  <a:tcPr/>
                </a:tc>
                <a:tc>
                  <a:txBody>
                    <a:bodyPr/>
                    <a:lstStyle/>
                    <a:p>
                      <a:r>
                        <a:rPr lang="fr-BE" sz="1400" dirty="0"/>
                        <a:t>Dubois</a:t>
                      </a:r>
                    </a:p>
                  </a:txBody>
                  <a:tcPr/>
                </a:tc>
                <a:tc>
                  <a:txBody>
                    <a:bodyPr/>
                    <a:lstStyle/>
                    <a:p>
                      <a:r>
                        <a:rPr lang="fr-BE" sz="1400" dirty="0"/>
                        <a:t>D01</a:t>
                      </a:r>
                    </a:p>
                  </a:txBody>
                  <a:tcPr/>
                </a:tc>
                <a:extLst>
                  <a:ext uri="{0D108BD9-81ED-4DB2-BD59-A6C34878D82A}">
                    <a16:rowId xmlns:a16="http://schemas.microsoft.com/office/drawing/2014/main" val="10002"/>
                  </a:ext>
                </a:extLst>
              </a:tr>
              <a:tr h="388188">
                <a:tc>
                  <a:txBody>
                    <a:bodyPr/>
                    <a:lstStyle/>
                    <a:p>
                      <a:r>
                        <a:rPr lang="fr-BE" sz="1400" dirty="0"/>
                        <a:t>15</a:t>
                      </a:r>
                    </a:p>
                  </a:txBody>
                  <a:tcPr/>
                </a:tc>
                <a:tc>
                  <a:txBody>
                    <a:bodyPr/>
                    <a:lstStyle/>
                    <a:p>
                      <a:r>
                        <a:rPr lang="fr-BE" sz="1400" dirty="0"/>
                        <a:t>Tartempion</a:t>
                      </a:r>
                    </a:p>
                  </a:txBody>
                  <a:tcPr/>
                </a:tc>
                <a:tc>
                  <a:txBody>
                    <a:bodyPr/>
                    <a:lstStyle/>
                    <a:p>
                      <a:r>
                        <a:rPr lang="fr-BE" sz="1400" dirty="0"/>
                        <a:t>D02</a:t>
                      </a:r>
                    </a:p>
                  </a:txBody>
                  <a:tcPr/>
                </a:tc>
                <a:extLst>
                  <a:ext uri="{0D108BD9-81ED-4DB2-BD59-A6C34878D82A}">
                    <a16:rowId xmlns:a16="http://schemas.microsoft.com/office/drawing/2014/main" val="10003"/>
                  </a:ext>
                </a:extLst>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2910265235"/>
              </p:ext>
            </p:extLst>
          </p:nvPr>
        </p:nvGraphicFramePr>
        <p:xfrm>
          <a:off x="3895061" y="1995849"/>
          <a:ext cx="5080000" cy="4481688"/>
        </p:xfrm>
        <a:graphic>
          <a:graphicData uri="http://schemas.openxmlformats.org/drawingml/2006/table">
            <a:tbl>
              <a:tblPr firstRow="1" bandRow="1">
                <a:tableStyleId>{5C22544A-7EE6-4342-B048-85BDC9FD1C3A}</a:tableStyleId>
              </a:tblPr>
              <a:tblGrid>
                <a:gridCol w="783265">
                  <a:extLst>
                    <a:ext uri="{9D8B030D-6E8A-4147-A177-3AD203B41FA5}">
                      <a16:colId xmlns:a16="http://schemas.microsoft.com/office/drawing/2014/main" val="20000"/>
                    </a:ext>
                  </a:extLst>
                </a:gridCol>
                <a:gridCol w="197765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1084521">
                  <a:extLst>
                    <a:ext uri="{9D8B030D-6E8A-4147-A177-3AD203B41FA5}">
                      <a16:colId xmlns:a16="http://schemas.microsoft.com/office/drawing/2014/main" val="20003"/>
                    </a:ext>
                  </a:extLst>
                </a:gridCol>
                <a:gridCol w="777359">
                  <a:extLst>
                    <a:ext uri="{9D8B030D-6E8A-4147-A177-3AD203B41FA5}">
                      <a16:colId xmlns:a16="http://schemas.microsoft.com/office/drawing/2014/main" val="20004"/>
                    </a:ext>
                  </a:extLst>
                </a:gridCol>
              </a:tblGrid>
              <a:tr h="348074">
                <a:tc>
                  <a:txBody>
                    <a:bodyPr/>
                    <a:lstStyle/>
                    <a:p>
                      <a:r>
                        <a:rPr lang="fr-BE" sz="1400" dirty="0" err="1"/>
                        <a:t>NrDept</a:t>
                      </a:r>
                      <a:endParaRPr lang="fr-BE" sz="1400" dirty="0"/>
                    </a:p>
                  </a:txBody>
                  <a:tcPr/>
                </a:tc>
                <a:tc>
                  <a:txBody>
                    <a:bodyPr/>
                    <a:lstStyle/>
                    <a:p>
                      <a:r>
                        <a:rPr lang="fr-BE" sz="1400" dirty="0"/>
                        <a:t>Nom</a:t>
                      </a:r>
                    </a:p>
                  </a:txBody>
                  <a:tcPr/>
                </a:tc>
                <a:tc>
                  <a:txBody>
                    <a:bodyPr/>
                    <a:lstStyle/>
                    <a:p>
                      <a:r>
                        <a:rPr lang="fr-BE" sz="1400" dirty="0"/>
                        <a:t>Nr</a:t>
                      </a:r>
                    </a:p>
                  </a:txBody>
                  <a:tcPr/>
                </a:tc>
                <a:tc>
                  <a:txBody>
                    <a:bodyPr/>
                    <a:lstStyle/>
                    <a:p>
                      <a:r>
                        <a:rPr lang="fr-BE" sz="1400" dirty="0"/>
                        <a:t>Nom</a:t>
                      </a:r>
                    </a:p>
                  </a:txBody>
                  <a:tcPr/>
                </a:tc>
                <a:tc>
                  <a:txBody>
                    <a:bodyPr/>
                    <a:lstStyle/>
                    <a:p>
                      <a:r>
                        <a:rPr lang="fr-BE" sz="1400" dirty="0" err="1"/>
                        <a:t>NrDept</a:t>
                      </a:r>
                      <a:endParaRPr lang="fr-BE" sz="1400" dirty="0"/>
                    </a:p>
                  </a:txBody>
                  <a:tcPr/>
                </a:tc>
                <a:extLst>
                  <a:ext uri="{0D108BD9-81ED-4DB2-BD59-A6C34878D82A}">
                    <a16:rowId xmlns:a16="http://schemas.microsoft.com/office/drawing/2014/main" val="10000"/>
                  </a:ext>
                </a:extLst>
              </a:tr>
              <a:tr h="348074">
                <a:tc>
                  <a:txBody>
                    <a:bodyPr/>
                    <a:lstStyle/>
                    <a:p>
                      <a:r>
                        <a:rPr lang="fr-BE" sz="1400" dirty="0"/>
                        <a:t>D01</a:t>
                      </a:r>
                    </a:p>
                  </a:txBody>
                  <a:tcPr/>
                </a:tc>
                <a:tc>
                  <a:txBody>
                    <a:bodyPr/>
                    <a:lstStyle/>
                    <a:p>
                      <a:r>
                        <a:rPr lang="fr-BE" sz="1400" dirty="0"/>
                        <a:t>Informatique</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D01</a:t>
                      </a:r>
                    </a:p>
                  </a:txBody>
                  <a:tcPr/>
                </a:tc>
                <a:extLst>
                  <a:ext uri="{0D108BD9-81ED-4DB2-BD59-A6C34878D82A}">
                    <a16:rowId xmlns:a16="http://schemas.microsoft.com/office/drawing/2014/main" val="10001"/>
                  </a:ext>
                </a:extLst>
              </a:tr>
              <a:tr h="348074">
                <a:tc>
                  <a:txBody>
                    <a:bodyPr/>
                    <a:lstStyle/>
                    <a:p>
                      <a:r>
                        <a:rPr lang="fr-BE" sz="1400" dirty="0"/>
                        <a:t>D01</a:t>
                      </a:r>
                    </a:p>
                  </a:txBody>
                  <a:tcPr/>
                </a:tc>
                <a:tc>
                  <a:txBody>
                    <a:bodyPr/>
                    <a:lstStyle/>
                    <a:p>
                      <a:r>
                        <a:rPr lang="fr-BE" sz="1400" dirty="0"/>
                        <a:t>Informatique</a:t>
                      </a:r>
                    </a:p>
                  </a:txBody>
                  <a:tcPr/>
                </a:tc>
                <a:tc>
                  <a:txBody>
                    <a:bodyPr/>
                    <a:lstStyle/>
                    <a:p>
                      <a:r>
                        <a:rPr lang="fr-BE" sz="1400" dirty="0"/>
                        <a:t>13</a:t>
                      </a:r>
                    </a:p>
                  </a:txBody>
                  <a:tcPr/>
                </a:tc>
                <a:tc>
                  <a:txBody>
                    <a:bodyPr/>
                    <a:lstStyle/>
                    <a:p>
                      <a:r>
                        <a:rPr lang="fr-BE" sz="1400" dirty="0"/>
                        <a:t>Dubois</a:t>
                      </a:r>
                    </a:p>
                  </a:txBody>
                  <a:tcPr/>
                </a:tc>
                <a:tc>
                  <a:txBody>
                    <a:bodyPr/>
                    <a:lstStyle/>
                    <a:p>
                      <a:r>
                        <a:rPr lang="fr-BE" sz="1400" dirty="0"/>
                        <a:t>D01</a:t>
                      </a:r>
                    </a:p>
                  </a:txBody>
                  <a:tcPr/>
                </a:tc>
                <a:extLst>
                  <a:ext uri="{0D108BD9-81ED-4DB2-BD59-A6C34878D82A}">
                    <a16:rowId xmlns:a16="http://schemas.microsoft.com/office/drawing/2014/main" val="10002"/>
                  </a:ext>
                </a:extLst>
              </a:tr>
              <a:tr h="348074">
                <a:tc>
                  <a:txBody>
                    <a:bodyPr/>
                    <a:lstStyle/>
                    <a:p>
                      <a:r>
                        <a:rPr lang="fr-BE" sz="1400" dirty="0"/>
                        <a:t>D01</a:t>
                      </a:r>
                    </a:p>
                  </a:txBody>
                  <a:tcPr/>
                </a:tc>
                <a:tc>
                  <a:txBody>
                    <a:bodyPr/>
                    <a:lstStyle/>
                    <a:p>
                      <a:r>
                        <a:rPr lang="fr-BE" sz="1400" dirty="0"/>
                        <a:t>Informatique</a:t>
                      </a:r>
                    </a:p>
                  </a:txBody>
                  <a:tcPr/>
                </a:tc>
                <a:tc>
                  <a:txBody>
                    <a:bodyPr/>
                    <a:lstStyle/>
                    <a:p>
                      <a:r>
                        <a:rPr lang="fr-BE" sz="1400" dirty="0"/>
                        <a:t>15</a:t>
                      </a:r>
                    </a:p>
                  </a:txBody>
                  <a:tcPr/>
                </a:tc>
                <a:tc>
                  <a:txBody>
                    <a:bodyPr/>
                    <a:lstStyle/>
                    <a:p>
                      <a:r>
                        <a:rPr lang="fr-BE" sz="1400" dirty="0"/>
                        <a:t>Tartempion</a:t>
                      </a:r>
                    </a:p>
                  </a:txBody>
                  <a:tcPr/>
                </a:tc>
                <a:tc>
                  <a:txBody>
                    <a:bodyPr/>
                    <a:lstStyle/>
                    <a:p>
                      <a:r>
                        <a:rPr lang="fr-BE" sz="1400" dirty="0"/>
                        <a:t>D02</a:t>
                      </a:r>
                    </a:p>
                  </a:txBody>
                  <a:tcPr/>
                </a:tc>
                <a:extLst>
                  <a:ext uri="{0D108BD9-81ED-4DB2-BD59-A6C34878D82A}">
                    <a16:rowId xmlns:a16="http://schemas.microsoft.com/office/drawing/2014/main" val="10003"/>
                  </a:ext>
                </a:extLst>
              </a:tr>
              <a:tr h="348074">
                <a:tc>
                  <a:txBody>
                    <a:bodyPr/>
                    <a:lstStyle/>
                    <a:p>
                      <a:r>
                        <a:rPr lang="fr-BE" sz="1400" dirty="0"/>
                        <a:t>D02</a:t>
                      </a:r>
                    </a:p>
                  </a:txBody>
                  <a:tcPr/>
                </a:tc>
                <a:tc>
                  <a:txBody>
                    <a:bodyPr/>
                    <a:lstStyle/>
                    <a:p>
                      <a:r>
                        <a:rPr lang="fr-BE" sz="1400" dirty="0"/>
                        <a:t>Informatique industrielle</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D01</a:t>
                      </a:r>
                    </a:p>
                  </a:txBody>
                  <a:tcPr/>
                </a:tc>
                <a:extLst>
                  <a:ext uri="{0D108BD9-81ED-4DB2-BD59-A6C34878D82A}">
                    <a16:rowId xmlns:a16="http://schemas.microsoft.com/office/drawing/2014/main" val="10004"/>
                  </a:ext>
                </a:extLst>
              </a:tr>
              <a:tr h="348074">
                <a:tc>
                  <a:txBody>
                    <a:bodyPr/>
                    <a:lstStyle/>
                    <a:p>
                      <a:r>
                        <a:rPr lang="fr-BE" sz="1400" dirty="0"/>
                        <a:t>D02</a:t>
                      </a:r>
                    </a:p>
                  </a:txBody>
                  <a:tcPr/>
                </a:tc>
                <a:tc>
                  <a:txBody>
                    <a:bodyPr/>
                    <a:lstStyle/>
                    <a:p>
                      <a:r>
                        <a:rPr lang="fr-BE" sz="1400" dirty="0"/>
                        <a:t>Informatique industrielle</a:t>
                      </a:r>
                    </a:p>
                  </a:txBody>
                  <a:tcPr/>
                </a:tc>
                <a:tc>
                  <a:txBody>
                    <a:bodyPr/>
                    <a:lstStyle/>
                    <a:p>
                      <a:r>
                        <a:rPr lang="fr-BE" sz="1400" dirty="0"/>
                        <a:t>13</a:t>
                      </a:r>
                    </a:p>
                  </a:txBody>
                  <a:tcPr/>
                </a:tc>
                <a:tc>
                  <a:txBody>
                    <a:bodyPr/>
                    <a:lstStyle/>
                    <a:p>
                      <a:r>
                        <a:rPr lang="fr-BE" sz="1400" dirty="0"/>
                        <a:t>Dubois</a:t>
                      </a:r>
                    </a:p>
                  </a:txBody>
                  <a:tcPr/>
                </a:tc>
                <a:tc>
                  <a:txBody>
                    <a:bodyPr/>
                    <a:lstStyle/>
                    <a:p>
                      <a:r>
                        <a:rPr lang="fr-BE" sz="1400" dirty="0"/>
                        <a:t>D01</a:t>
                      </a:r>
                    </a:p>
                  </a:txBody>
                  <a:tcPr/>
                </a:tc>
                <a:extLst>
                  <a:ext uri="{0D108BD9-81ED-4DB2-BD59-A6C34878D82A}">
                    <a16:rowId xmlns:a16="http://schemas.microsoft.com/office/drawing/2014/main" val="10005"/>
                  </a:ext>
                </a:extLst>
              </a:tr>
              <a:tr h="348074">
                <a:tc>
                  <a:txBody>
                    <a:bodyPr/>
                    <a:lstStyle/>
                    <a:p>
                      <a:r>
                        <a:rPr lang="fr-BE" sz="1400" dirty="0"/>
                        <a:t>D02</a:t>
                      </a:r>
                    </a:p>
                  </a:txBody>
                  <a:tcPr/>
                </a:tc>
                <a:tc>
                  <a:txBody>
                    <a:bodyPr/>
                    <a:lstStyle/>
                    <a:p>
                      <a:r>
                        <a:rPr lang="fr-BE" sz="1400" dirty="0"/>
                        <a:t>Informatique industrielle</a:t>
                      </a:r>
                    </a:p>
                  </a:txBody>
                  <a:tcPr/>
                </a:tc>
                <a:tc>
                  <a:txBody>
                    <a:bodyPr/>
                    <a:lstStyle/>
                    <a:p>
                      <a:r>
                        <a:rPr lang="fr-BE" sz="1400" dirty="0"/>
                        <a:t>15</a:t>
                      </a:r>
                    </a:p>
                  </a:txBody>
                  <a:tcPr/>
                </a:tc>
                <a:tc>
                  <a:txBody>
                    <a:bodyPr/>
                    <a:lstStyle/>
                    <a:p>
                      <a:r>
                        <a:rPr lang="fr-BE" sz="1400" dirty="0"/>
                        <a:t>Tartempion</a:t>
                      </a:r>
                    </a:p>
                  </a:txBody>
                  <a:tcPr/>
                </a:tc>
                <a:tc>
                  <a:txBody>
                    <a:bodyPr/>
                    <a:lstStyle/>
                    <a:p>
                      <a:r>
                        <a:rPr lang="fr-BE" sz="1400" dirty="0"/>
                        <a:t>D02</a:t>
                      </a:r>
                    </a:p>
                  </a:txBody>
                  <a:tcPr/>
                </a:tc>
                <a:extLst>
                  <a:ext uri="{0D108BD9-81ED-4DB2-BD59-A6C34878D82A}">
                    <a16:rowId xmlns:a16="http://schemas.microsoft.com/office/drawing/2014/main" val="10006"/>
                  </a:ext>
                </a:extLst>
              </a:tr>
              <a:tr h="348074">
                <a:tc>
                  <a:txBody>
                    <a:bodyPr/>
                    <a:lstStyle/>
                    <a:p>
                      <a:r>
                        <a:rPr lang="fr-BE" sz="1400" dirty="0"/>
                        <a:t>D03</a:t>
                      </a:r>
                    </a:p>
                  </a:txBody>
                  <a:tcPr/>
                </a:tc>
                <a:tc>
                  <a:txBody>
                    <a:bodyPr/>
                    <a:lstStyle/>
                    <a:p>
                      <a:r>
                        <a:rPr lang="fr-BE" sz="1400" dirty="0"/>
                        <a:t>Electromécanique</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D01</a:t>
                      </a:r>
                    </a:p>
                  </a:txBody>
                  <a:tcPr/>
                </a:tc>
                <a:extLst>
                  <a:ext uri="{0D108BD9-81ED-4DB2-BD59-A6C34878D82A}">
                    <a16:rowId xmlns:a16="http://schemas.microsoft.com/office/drawing/2014/main" val="10007"/>
                  </a:ext>
                </a:extLst>
              </a:tr>
              <a:tr h="348074">
                <a:tc>
                  <a:txBody>
                    <a:bodyPr/>
                    <a:lstStyle/>
                    <a:p>
                      <a:r>
                        <a:rPr lang="fr-BE" sz="1400" dirty="0"/>
                        <a:t>D03</a:t>
                      </a:r>
                    </a:p>
                  </a:txBody>
                  <a:tcPr/>
                </a:tc>
                <a:tc>
                  <a:txBody>
                    <a:bodyPr/>
                    <a:lstStyle/>
                    <a:p>
                      <a:r>
                        <a:rPr lang="fr-BE" sz="1400" dirty="0"/>
                        <a:t>Electromécanique</a:t>
                      </a:r>
                    </a:p>
                  </a:txBody>
                  <a:tcPr/>
                </a:tc>
                <a:tc>
                  <a:txBody>
                    <a:bodyPr/>
                    <a:lstStyle/>
                    <a:p>
                      <a:r>
                        <a:rPr lang="fr-BE" sz="1400" dirty="0"/>
                        <a:t>13</a:t>
                      </a:r>
                    </a:p>
                  </a:txBody>
                  <a:tcPr/>
                </a:tc>
                <a:tc>
                  <a:txBody>
                    <a:bodyPr/>
                    <a:lstStyle/>
                    <a:p>
                      <a:r>
                        <a:rPr lang="fr-BE" sz="1400" dirty="0"/>
                        <a:t>Dubois</a:t>
                      </a:r>
                    </a:p>
                  </a:txBody>
                  <a:tcPr/>
                </a:tc>
                <a:tc>
                  <a:txBody>
                    <a:bodyPr/>
                    <a:lstStyle/>
                    <a:p>
                      <a:r>
                        <a:rPr lang="fr-BE" sz="1400" dirty="0"/>
                        <a:t>D01</a:t>
                      </a:r>
                    </a:p>
                  </a:txBody>
                  <a:tcPr/>
                </a:tc>
                <a:extLst>
                  <a:ext uri="{0D108BD9-81ED-4DB2-BD59-A6C34878D82A}">
                    <a16:rowId xmlns:a16="http://schemas.microsoft.com/office/drawing/2014/main" val="10008"/>
                  </a:ext>
                </a:extLst>
              </a:tr>
              <a:tr h="348074">
                <a:tc>
                  <a:txBody>
                    <a:bodyPr/>
                    <a:lstStyle/>
                    <a:p>
                      <a:r>
                        <a:rPr lang="fr-BE" sz="1400" dirty="0"/>
                        <a:t>D03</a:t>
                      </a:r>
                    </a:p>
                  </a:txBody>
                  <a:tcPr/>
                </a:tc>
                <a:tc>
                  <a:txBody>
                    <a:bodyPr/>
                    <a:lstStyle/>
                    <a:p>
                      <a:r>
                        <a:rPr lang="fr-BE" sz="1400" dirty="0"/>
                        <a:t>Electromécanique</a:t>
                      </a:r>
                    </a:p>
                  </a:txBody>
                  <a:tcPr/>
                </a:tc>
                <a:tc>
                  <a:txBody>
                    <a:bodyPr/>
                    <a:lstStyle/>
                    <a:p>
                      <a:r>
                        <a:rPr lang="fr-BE" sz="1400" dirty="0"/>
                        <a:t>15</a:t>
                      </a:r>
                    </a:p>
                  </a:txBody>
                  <a:tcPr/>
                </a:tc>
                <a:tc>
                  <a:txBody>
                    <a:bodyPr/>
                    <a:lstStyle/>
                    <a:p>
                      <a:r>
                        <a:rPr lang="fr-BE" sz="1400" dirty="0"/>
                        <a:t>Tartempion</a:t>
                      </a:r>
                    </a:p>
                  </a:txBody>
                  <a:tcPr/>
                </a:tc>
                <a:tc>
                  <a:txBody>
                    <a:bodyPr/>
                    <a:lstStyle/>
                    <a:p>
                      <a:r>
                        <a:rPr lang="fr-BE" sz="1400" dirty="0"/>
                        <a:t>D02</a:t>
                      </a:r>
                    </a:p>
                  </a:txBody>
                  <a:tcPr/>
                </a:tc>
                <a:extLst>
                  <a:ext uri="{0D108BD9-81ED-4DB2-BD59-A6C34878D82A}">
                    <a16:rowId xmlns:a16="http://schemas.microsoft.com/office/drawing/2014/main" val="10009"/>
                  </a:ext>
                </a:extLst>
              </a:tr>
              <a:tr h="348074">
                <a:tc>
                  <a:txBody>
                    <a:bodyPr/>
                    <a:lstStyle/>
                    <a:p>
                      <a:r>
                        <a:rPr lang="fr-BE" sz="1400" dirty="0"/>
                        <a:t>D04</a:t>
                      </a:r>
                    </a:p>
                  </a:txBody>
                  <a:tcPr/>
                </a:tc>
                <a:tc>
                  <a:txBody>
                    <a:bodyPr/>
                    <a:lstStyle/>
                    <a:p>
                      <a:r>
                        <a:rPr lang="fr-BE" sz="1400" dirty="0"/>
                        <a:t>Infographie</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D01</a:t>
                      </a:r>
                    </a:p>
                  </a:txBody>
                  <a:tcPr/>
                </a:tc>
                <a:extLst>
                  <a:ext uri="{0D108BD9-81ED-4DB2-BD59-A6C34878D82A}">
                    <a16:rowId xmlns:a16="http://schemas.microsoft.com/office/drawing/2014/main" val="10010"/>
                  </a:ext>
                </a:extLst>
              </a:tr>
              <a:tr h="348074">
                <a:tc>
                  <a:txBody>
                    <a:bodyPr/>
                    <a:lstStyle/>
                    <a:p>
                      <a:r>
                        <a:rPr lang="fr-BE" sz="1400" dirty="0"/>
                        <a:t>D04</a:t>
                      </a:r>
                    </a:p>
                  </a:txBody>
                  <a:tcPr/>
                </a:tc>
                <a:tc>
                  <a:txBody>
                    <a:bodyPr/>
                    <a:lstStyle/>
                    <a:p>
                      <a:r>
                        <a:rPr lang="fr-BE" sz="1400" dirty="0"/>
                        <a:t>Infographie</a:t>
                      </a:r>
                    </a:p>
                  </a:txBody>
                  <a:tcPr/>
                </a:tc>
                <a:tc>
                  <a:txBody>
                    <a:bodyPr/>
                    <a:lstStyle/>
                    <a:p>
                      <a:r>
                        <a:rPr lang="fr-BE" sz="1400" dirty="0"/>
                        <a:t>13</a:t>
                      </a:r>
                    </a:p>
                  </a:txBody>
                  <a:tcPr/>
                </a:tc>
                <a:tc>
                  <a:txBody>
                    <a:bodyPr/>
                    <a:lstStyle/>
                    <a:p>
                      <a:r>
                        <a:rPr lang="fr-BE" sz="1400" dirty="0"/>
                        <a:t>Dubois</a:t>
                      </a:r>
                    </a:p>
                  </a:txBody>
                  <a:tcPr/>
                </a:tc>
                <a:tc>
                  <a:txBody>
                    <a:bodyPr/>
                    <a:lstStyle/>
                    <a:p>
                      <a:r>
                        <a:rPr lang="fr-BE" sz="1400" dirty="0"/>
                        <a:t>D01</a:t>
                      </a:r>
                    </a:p>
                  </a:txBody>
                  <a:tcPr/>
                </a:tc>
                <a:extLst>
                  <a:ext uri="{0D108BD9-81ED-4DB2-BD59-A6C34878D82A}">
                    <a16:rowId xmlns:a16="http://schemas.microsoft.com/office/drawing/2014/main" val="10011"/>
                  </a:ext>
                </a:extLst>
              </a:tr>
              <a:tr h="302488">
                <a:tc>
                  <a:txBody>
                    <a:bodyPr/>
                    <a:lstStyle/>
                    <a:p>
                      <a:r>
                        <a:rPr lang="fr-BE" sz="1400" dirty="0"/>
                        <a:t>D04</a:t>
                      </a:r>
                    </a:p>
                  </a:txBody>
                  <a:tcPr/>
                </a:tc>
                <a:tc>
                  <a:txBody>
                    <a:bodyPr/>
                    <a:lstStyle/>
                    <a:p>
                      <a:r>
                        <a:rPr lang="fr-BE" sz="1400" dirty="0"/>
                        <a:t>Infographie</a:t>
                      </a:r>
                    </a:p>
                  </a:txBody>
                  <a:tcPr/>
                </a:tc>
                <a:tc>
                  <a:txBody>
                    <a:bodyPr/>
                    <a:lstStyle/>
                    <a:p>
                      <a:r>
                        <a:rPr lang="fr-BE" sz="1400" dirty="0"/>
                        <a:t>15</a:t>
                      </a:r>
                    </a:p>
                  </a:txBody>
                  <a:tcPr/>
                </a:tc>
                <a:tc>
                  <a:txBody>
                    <a:bodyPr/>
                    <a:lstStyle/>
                    <a:p>
                      <a:r>
                        <a:rPr lang="fr-BE" sz="1400" dirty="0"/>
                        <a:t>Tartempion</a:t>
                      </a:r>
                    </a:p>
                  </a:txBody>
                  <a:tcPr/>
                </a:tc>
                <a:tc>
                  <a:txBody>
                    <a:bodyPr/>
                    <a:lstStyle/>
                    <a:p>
                      <a:r>
                        <a:rPr lang="fr-BE" sz="1400" dirty="0"/>
                        <a:t>D02</a:t>
                      </a:r>
                    </a:p>
                  </a:txBody>
                  <a:tcPr/>
                </a:tc>
                <a:extLst>
                  <a:ext uri="{0D108BD9-81ED-4DB2-BD59-A6C34878D82A}">
                    <a16:rowId xmlns:a16="http://schemas.microsoft.com/office/drawing/2014/main" val="10012"/>
                  </a:ext>
                </a:extLst>
              </a:tr>
            </a:tbl>
          </a:graphicData>
        </a:graphic>
      </p:graphicFrame>
      <p:sp>
        <p:nvSpPr>
          <p:cNvPr id="10" name="ZoneTexte 9"/>
          <p:cNvSpPr txBox="1"/>
          <p:nvPr/>
        </p:nvSpPr>
        <p:spPr>
          <a:xfrm>
            <a:off x="552891" y="1945759"/>
            <a:ext cx="1626781" cy="369332"/>
          </a:xfrm>
          <a:prstGeom prst="rect">
            <a:avLst/>
          </a:prstGeom>
          <a:noFill/>
        </p:spPr>
        <p:txBody>
          <a:bodyPr wrap="square" rtlCol="0">
            <a:spAutoFit/>
          </a:bodyPr>
          <a:lstStyle/>
          <a:p>
            <a:r>
              <a:rPr lang="fr-BE" dirty="0" err="1"/>
              <a:t>Dept</a:t>
            </a:r>
            <a:endParaRPr lang="fr-BE" dirty="0"/>
          </a:p>
        </p:txBody>
      </p:sp>
      <p:sp>
        <p:nvSpPr>
          <p:cNvPr id="11" name="ZoneTexte 10"/>
          <p:cNvSpPr txBox="1"/>
          <p:nvPr/>
        </p:nvSpPr>
        <p:spPr>
          <a:xfrm>
            <a:off x="552891" y="4224671"/>
            <a:ext cx="1626781" cy="369332"/>
          </a:xfrm>
          <a:prstGeom prst="rect">
            <a:avLst/>
          </a:prstGeom>
          <a:noFill/>
        </p:spPr>
        <p:txBody>
          <a:bodyPr wrap="square" rtlCol="0">
            <a:spAutoFit/>
          </a:bodyPr>
          <a:lstStyle/>
          <a:p>
            <a:r>
              <a:rPr lang="fr-BE" dirty="0" err="1"/>
              <a:t>Emp</a:t>
            </a:r>
            <a:endParaRPr lang="fr-BE" dirty="0"/>
          </a:p>
        </p:txBody>
      </p:sp>
    </p:spTree>
    <p:extLst>
      <p:ext uri="{BB962C8B-B14F-4D97-AF65-F5344CB8AC3E}">
        <p14:creationId xmlns:p14="http://schemas.microsoft.com/office/powerpoint/2010/main" val="5720199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graphicFrame>
        <p:nvGraphicFramePr>
          <p:cNvPr id="3" name="Tableau 2"/>
          <p:cNvGraphicFramePr>
            <a:graphicFrameLocks noGrp="1"/>
          </p:cNvGraphicFramePr>
          <p:nvPr>
            <p:extLst>
              <p:ext uri="{D42A27DB-BD31-4B8C-83A1-F6EECF244321}">
                <p14:modId xmlns:p14="http://schemas.microsoft.com/office/powerpoint/2010/main" val="2638000737"/>
              </p:ext>
            </p:extLst>
          </p:nvPr>
        </p:nvGraphicFramePr>
        <p:xfrm>
          <a:off x="886045" y="2325375"/>
          <a:ext cx="2845981" cy="1608670"/>
        </p:xfrm>
        <a:graphic>
          <a:graphicData uri="http://schemas.openxmlformats.org/drawingml/2006/table">
            <a:tbl>
              <a:tblPr firstRow="1" bandRow="1">
                <a:tableStyleId>{5C22544A-7EE6-4342-B048-85BDC9FD1C3A}</a:tableStyleId>
              </a:tblPr>
              <a:tblGrid>
                <a:gridCol w="825795">
                  <a:extLst>
                    <a:ext uri="{9D8B030D-6E8A-4147-A177-3AD203B41FA5}">
                      <a16:colId xmlns:a16="http://schemas.microsoft.com/office/drawing/2014/main" val="20000"/>
                    </a:ext>
                  </a:extLst>
                </a:gridCol>
                <a:gridCol w="2020186">
                  <a:extLst>
                    <a:ext uri="{9D8B030D-6E8A-4147-A177-3AD203B41FA5}">
                      <a16:colId xmlns:a16="http://schemas.microsoft.com/office/drawing/2014/main" val="20001"/>
                    </a:ext>
                  </a:extLst>
                </a:gridCol>
              </a:tblGrid>
              <a:tr h="321734">
                <a:tc>
                  <a:txBody>
                    <a:bodyPr/>
                    <a:lstStyle/>
                    <a:p>
                      <a:r>
                        <a:rPr lang="fr-BE" sz="1400" dirty="0" err="1"/>
                        <a:t>NrDept</a:t>
                      </a:r>
                      <a:endParaRPr lang="fr-BE" sz="1400" dirty="0"/>
                    </a:p>
                  </a:txBody>
                  <a:tcPr/>
                </a:tc>
                <a:tc>
                  <a:txBody>
                    <a:bodyPr/>
                    <a:lstStyle/>
                    <a:p>
                      <a:r>
                        <a:rPr lang="fr-BE" sz="1400" dirty="0"/>
                        <a:t>Nom</a:t>
                      </a:r>
                    </a:p>
                  </a:txBody>
                  <a:tcPr/>
                </a:tc>
                <a:extLst>
                  <a:ext uri="{0D108BD9-81ED-4DB2-BD59-A6C34878D82A}">
                    <a16:rowId xmlns:a16="http://schemas.microsoft.com/office/drawing/2014/main" val="10000"/>
                  </a:ext>
                </a:extLst>
              </a:tr>
              <a:tr h="321734">
                <a:tc>
                  <a:txBody>
                    <a:bodyPr/>
                    <a:lstStyle/>
                    <a:p>
                      <a:r>
                        <a:rPr lang="fr-BE" sz="1400" dirty="0"/>
                        <a:t>D01</a:t>
                      </a:r>
                    </a:p>
                  </a:txBody>
                  <a:tcPr/>
                </a:tc>
                <a:tc>
                  <a:txBody>
                    <a:bodyPr/>
                    <a:lstStyle/>
                    <a:p>
                      <a:r>
                        <a:rPr lang="fr-BE" sz="1400" dirty="0"/>
                        <a:t>Informatique</a:t>
                      </a:r>
                    </a:p>
                  </a:txBody>
                  <a:tcPr/>
                </a:tc>
                <a:extLst>
                  <a:ext uri="{0D108BD9-81ED-4DB2-BD59-A6C34878D82A}">
                    <a16:rowId xmlns:a16="http://schemas.microsoft.com/office/drawing/2014/main" val="10001"/>
                  </a:ext>
                </a:extLst>
              </a:tr>
              <a:tr h="321734">
                <a:tc>
                  <a:txBody>
                    <a:bodyPr/>
                    <a:lstStyle/>
                    <a:p>
                      <a:r>
                        <a:rPr lang="fr-BE" sz="1400" dirty="0"/>
                        <a:t>D02</a:t>
                      </a:r>
                    </a:p>
                  </a:txBody>
                  <a:tcPr/>
                </a:tc>
                <a:tc>
                  <a:txBody>
                    <a:bodyPr/>
                    <a:lstStyle/>
                    <a:p>
                      <a:r>
                        <a:rPr lang="fr-BE" sz="1400" dirty="0"/>
                        <a:t>Informatique industrielle</a:t>
                      </a:r>
                    </a:p>
                  </a:txBody>
                  <a:tcPr/>
                </a:tc>
                <a:extLst>
                  <a:ext uri="{0D108BD9-81ED-4DB2-BD59-A6C34878D82A}">
                    <a16:rowId xmlns:a16="http://schemas.microsoft.com/office/drawing/2014/main" val="10002"/>
                  </a:ext>
                </a:extLst>
              </a:tr>
              <a:tr h="321734">
                <a:tc>
                  <a:txBody>
                    <a:bodyPr/>
                    <a:lstStyle/>
                    <a:p>
                      <a:r>
                        <a:rPr lang="fr-BE" sz="1400" dirty="0"/>
                        <a:t>D03</a:t>
                      </a:r>
                    </a:p>
                  </a:txBody>
                  <a:tcPr/>
                </a:tc>
                <a:tc>
                  <a:txBody>
                    <a:bodyPr/>
                    <a:lstStyle/>
                    <a:p>
                      <a:r>
                        <a:rPr lang="fr-BE" sz="1400" dirty="0"/>
                        <a:t>Electromécanique</a:t>
                      </a:r>
                    </a:p>
                  </a:txBody>
                  <a:tcPr/>
                </a:tc>
                <a:extLst>
                  <a:ext uri="{0D108BD9-81ED-4DB2-BD59-A6C34878D82A}">
                    <a16:rowId xmlns:a16="http://schemas.microsoft.com/office/drawing/2014/main" val="10003"/>
                  </a:ext>
                </a:extLst>
              </a:tr>
              <a:tr h="321734">
                <a:tc>
                  <a:txBody>
                    <a:bodyPr/>
                    <a:lstStyle/>
                    <a:p>
                      <a:r>
                        <a:rPr lang="fr-BE" sz="1400" dirty="0"/>
                        <a:t>D04</a:t>
                      </a:r>
                    </a:p>
                  </a:txBody>
                  <a:tcPr/>
                </a:tc>
                <a:tc>
                  <a:txBody>
                    <a:bodyPr/>
                    <a:lstStyle/>
                    <a:p>
                      <a:r>
                        <a:rPr lang="fr-BE" sz="1400" dirty="0"/>
                        <a:t>Infographie</a:t>
                      </a:r>
                    </a:p>
                  </a:txBody>
                  <a:tcPr/>
                </a:tc>
                <a:extLst>
                  <a:ext uri="{0D108BD9-81ED-4DB2-BD59-A6C34878D82A}">
                    <a16:rowId xmlns:a16="http://schemas.microsoft.com/office/drawing/2014/main" val="10004"/>
                  </a:ext>
                </a:extLst>
              </a:tr>
            </a:tbl>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1381758577"/>
              </p:ext>
            </p:extLst>
          </p:nvPr>
        </p:nvGraphicFramePr>
        <p:xfrm>
          <a:off x="967563" y="4664738"/>
          <a:ext cx="2700670" cy="1370565"/>
        </p:xfrm>
        <a:graphic>
          <a:graphicData uri="http://schemas.openxmlformats.org/drawingml/2006/table">
            <a:tbl>
              <a:tblPr firstRow="1" bandRow="1">
                <a:tableStyleId>{5C22544A-7EE6-4342-B048-85BDC9FD1C3A}</a:tableStyleId>
              </a:tblPr>
              <a:tblGrid>
                <a:gridCol w="510362">
                  <a:extLst>
                    <a:ext uri="{9D8B030D-6E8A-4147-A177-3AD203B41FA5}">
                      <a16:colId xmlns:a16="http://schemas.microsoft.com/office/drawing/2014/main" val="20000"/>
                    </a:ext>
                  </a:extLst>
                </a:gridCol>
                <a:gridCol w="1275907">
                  <a:extLst>
                    <a:ext uri="{9D8B030D-6E8A-4147-A177-3AD203B41FA5}">
                      <a16:colId xmlns:a16="http://schemas.microsoft.com/office/drawing/2014/main" val="20001"/>
                    </a:ext>
                  </a:extLst>
                </a:gridCol>
                <a:gridCol w="914401">
                  <a:extLst>
                    <a:ext uri="{9D8B030D-6E8A-4147-A177-3AD203B41FA5}">
                      <a16:colId xmlns:a16="http://schemas.microsoft.com/office/drawing/2014/main" val="20002"/>
                    </a:ext>
                  </a:extLst>
                </a:gridCol>
              </a:tblGrid>
              <a:tr h="287524">
                <a:tc>
                  <a:txBody>
                    <a:bodyPr/>
                    <a:lstStyle/>
                    <a:p>
                      <a:r>
                        <a:rPr lang="fr-BE" sz="1400" dirty="0"/>
                        <a:t>Nr</a:t>
                      </a:r>
                    </a:p>
                  </a:txBody>
                  <a:tcPr/>
                </a:tc>
                <a:tc>
                  <a:txBody>
                    <a:bodyPr/>
                    <a:lstStyle/>
                    <a:p>
                      <a:r>
                        <a:rPr lang="fr-BE" sz="1400" dirty="0"/>
                        <a:t>Nom</a:t>
                      </a:r>
                    </a:p>
                  </a:txBody>
                  <a:tcPr/>
                </a:tc>
                <a:tc>
                  <a:txBody>
                    <a:bodyPr/>
                    <a:lstStyle/>
                    <a:p>
                      <a:r>
                        <a:rPr lang="fr-BE" sz="1400" dirty="0" err="1"/>
                        <a:t>NrDept</a:t>
                      </a:r>
                      <a:endParaRPr lang="fr-BE" sz="1400" dirty="0"/>
                    </a:p>
                  </a:txBody>
                  <a:tcPr/>
                </a:tc>
                <a:extLst>
                  <a:ext uri="{0D108BD9-81ED-4DB2-BD59-A6C34878D82A}">
                    <a16:rowId xmlns:a16="http://schemas.microsoft.com/office/drawing/2014/main" val="10000"/>
                  </a:ext>
                </a:extLst>
              </a:tr>
              <a:tr h="327087">
                <a:tc>
                  <a:txBody>
                    <a:bodyPr/>
                    <a:lstStyle/>
                    <a:p>
                      <a:r>
                        <a:rPr lang="fr-BE" sz="1400" dirty="0"/>
                        <a:t>60</a:t>
                      </a:r>
                    </a:p>
                  </a:txBody>
                  <a:tcPr/>
                </a:tc>
                <a:tc>
                  <a:txBody>
                    <a:bodyPr/>
                    <a:lstStyle/>
                    <a:p>
                      <a:r>
                        <a:rPr lang="fr-BE" sz="1400" dirty="0"/>
                        <a:t>Dupont</a:t>
                      </a:r>
                    </a:p>
                  </a:txBody>
                  <a:tcPr/>
                </a:tc>
                <a:tc>
                  <a:txBody>
                    <a:bodyPr/>
                    <a:lstStyle/>
                    <a:p>
                      <a:r>
                        <a:rPr lang="fr-BE" sz="1400" dirty="0"/>
                        <a:t>D01</a:t>
                      </a:r>
                    </a:p>
                  </a:txBody>
                  <a:tcPr/>
                </a:tc>
                <a:extLst>
                  <a:ext uri="{0D108BD9-81ED-4DB2-BD59-A6C34878D82A}">
                    <a16:rowId xmlns:a16="http://schemas.microsoft.com/office/drawing/2014/main" val="10001"/>
                  </a:ext>
                </a:extLst>
              </a:tr>
              <a:tr h="350490">
                <a:tc>
                  <a:txBody>
                    <a:bodyPr/>
                    <a:lstStyle/>
                    <a:p>
                      <a:r>
                        <a:rPr lang="fr-BE" sz="1400" dirty="0"/>
                        <a:t>13</a:t>
                      </a:r>
                    </a:p>
                  </a:txBody>
                  <a:tcPr/>
                </a:tc>
                <a:tc>
                  <a:txBody>
                    <a:bodyPr/>
                    <a:lstStyle/>
                    <a:p>
                      <a:r>
                        <a:rPr lang="fr-BE" sz="1400" dirty="0"/>
                        <a:t>Dubois</a:t>
                      </a:r>
                    </a:p>
                  </a:txBody>
                  <a:tcPr/>
                </a:tc>
                <a:tc>
                  <a:txBody>
                    <a:bodyPr/>
                    <a:lstStyle/>
                    <a:p>
                      <a:r>
                        <a:rPr lang="fr-BE" sz="1400" dirty="0"/>
                        <a:t>D01</a:t>
                      </a:r>
                    </a:p>
                  </a:txBody>
                  <a:tcPr/>
                </a:tc>
                <a:extLst>
                  <a:ext uri="{0D108BD9-81ED-4DB2-BD59-A6C34878D82A}">
                    <a16:rowId xmlns:a16="http://schemas.microsoft.com/office/drawing/2014/main" val="10002"/>
                  </a:ext>
                </a:extLst>
              </a:tr>
              <a:tr h="388188">
                <a:tc>
                  <a:txBody>
                    <a:bodyPr/>
                    <a:lstStyle/>
                    <a:p>
                      <a:r>
                        <a:rPr lang="fr-BE" sz="1400" dirty="0"/>
                        <a:t>15</a:t>
                      </a:r>
                    </a:p>
                  </a:txBody>
                  <a:tcPr/>
                </a:tc>
                <a:tc>
                  <a:txBody>
                    <a:bodyPr/>
                    <a:lstStyle/>
                    <a:p>
                      <a:r>
                        <a:rPr lang="fr-BE" sz="1400" dirty="0"/>
                        <a:t>Tartempion</a:t>
                      </a:r>
                    </a:p>
                  </a:txBody>
                  <a:tcPr/>
                </a:tc>
                <a:tc>
                  <a:txBody>
                    <a:bodyPr/>
                    <a:lstStyle/>
                    <a:p>
                      <a:r>
                        <a:rPr lang="fr-BE" sz="1400" dirty="0"/>
                        <a:t>D02</a:t>
                      </a:r>
                    </a:p>
                  </a:txBody>
                  <a:tcPr/>
                </a:tc>
                <a:extLst>
                  <a:ext uri="{0D108BD9-81ED-4DB2-BD59-A6C34878D82A}">
                    <a16:rowId xmlns:a16="http://schemas.microsoft.com/office/drawing/2014/main" val="10003"/>
                  </a:ext>
                </a:extLst>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1799350805"/>
              </p:ext>
            </p:extLst>
          </p:nvPr>
        </p:nvGraphicFramePr>
        <p:xfrm>
          <a:off x="3895061" y="1995849"/>
          <a:ext cx="5080000" cy="4481688"/>
        </p:xfrm>
        <a:graphic>
          <a:graphicData uri="http://schemas.openxmlformats.org/drawingml/2006/table">
            <a:tbl>
              <a:tblPr firstRow="1" bandRow="1">
                <a:tableStyleId>{5C22544A-7EE6-4342-B048-85BDC9FD1C3A}</a:tableStyleId>
              </a:tblPr>
              <a:tblGrid>
                <a:gridCol w="783265">
                  <a:extLst>
                    <a:ext uri="{9D8B030D-6E8A-4147-A177-3AD203B41FA5}">
                      <a16:colId xmlns:a16="http://schemas.microsoft.com/office/drawing/2014/main" val="20000"/>
                    </a:ext>
                  </a:extLst>
                </a:gridCol>
                <a:gridCol w="197765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1084521">
                  <a:extLst>
                    <a:ext uri="{9D8B030D-6E8A-4147-A177-3AD203B41FA5}">
                      <a16:colId xmlns:a16="http://schemas.microsoft.com/office/drawing/2014/main" val="20003"/>
                    </a:ext>
                  </a:extLst>
                </a:gridCol>
                <a:gridCol w="777359">
                  <a:extLst>
                    <a:ext uri="{9D8B030D-6E8A-4147-A177-3AD203B41FA5}">
                      <a16:colId xmlns:a16="http://schemas.microsoft.com/office/drawing/2014/main" val="20004"/>
                    </a:ext>
                  </a:extLst>
                </a:gridCol>
              </a:tblGrid>
              <a:tr h="348074">
                <a:tc>
                  <a:txBody>
                    <a:bodyPr/>
                    <a:lstStyle/>
                    <a:p>
                      <a:r>
                        <a:rPr lang="fr-BE" sz="1400" dirty="0" err="1"/>
                        <a:t>NrDept</a:t>
                      </a:r>
                      <a:endParaRPr lang="fr-BE" sz="1400" dirty="0"/>
                    </a:p>
                  </a:txBody>
                  <a:tcPr/>
                </a:tc>
                <a:tc>
                  <a:txBody>
                    <a:bodyPr/>
                    <a:lstStyle/>
                    <a:p>
                      <a:r>
                        <a:rPr lang="fr-BE" sz="1400" dirty="0"/>
                        <a:t>Nom</a:t>
                      </a:r>
                    </a:p>
                  </a:txBody>
                  <a:tcPr/>
                </a:tc>
                <a:tc>
                  <a:txBody>
                    <a:bodyPr/>
                    <a:lstStyle/>
                    <a:p>
                      <a:r>
                        <a:rPr lang="fr-BE" sz="1400" dirty="0"/>
                        <a:t>Nr</a:t>
                      </a:r>
                    </a:p>
                  </a:txBody>
                  <a:tcPr/>
                </a:tc>
                <a:tc>
                  <a:txBody>
                    <a:bodyPr/>
                    <a:lstStyle/>
                    <a:p>
                      <a:r>
                        <a:rPr lang="fr-BE" sz="1400" dirty="0"/>
                        <a:t>Nom</a:t>
                      </a:r>
                    </a:p>
                  </a:txBody>
                  <a:tcPr/>
                </a:tc>
                <a:tc>
                  <a:txBody>
                    <a:bodyPr/>
                    <a:lstStyle/>
                    <a:p>
                      <a:r>
                        <a:rPr lang="fr-BE" sz="1400" dirty="0" err="1"/>
                        <a:t>NrDept</a:t>
                      </a:r>
                      <a:endParaRPr lang="fr-BE" sz="1400" dirty="0"/>
                    </a:p>
                  </a:txBody>
                  <a:tcPr/>
                </a:tc>
                <a:extLst>
                  <a:ext uri="{0D108BD9-81ED-4DB2-BD59-A6C34878D82A}">
                    <a16:rowId xmlns:a16="http://schemas.microsoft.com/office/drawing/2014/main" val="10000"/>
                  </a:ext>
                </a:extLst>
              </a:tr>
              <a:tr h="348074">
                <a:tc>
                  <a:txBody>
                    <a:bodyPr/>
                    <a:lstStyle/>
                    <a:p>
                      <a:r>
                        <a:rPr lang="fr-BE" sz="1400" dirty="0"/>
                        <a:t>D01</a:t>
                      </a:r>
                    </a:p>
                  </a:txBody>
                  <a:tcPr/>
                </a:tc>
                <a:tc>
                  <a:txBody>
                    <a:bodyPr/>
                    <a:lstStyle/>
                    <a:p>
                      <a:r>
                        <a:rPr lang="fr-BE" sz="1400" dirty="0"/>
                        <a:t>Informatique</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D01</a:t>
                      </a:r>
                    </a:p>
                  </a:txBody>
                  <a:tcPr/>
                </a:tc>
                <a:extLst>
                  <a:ext uri="{0D108BD9-81ED-4DB2-BD59-A6C34878D82A}">
                    <a16:rowId xmlns:a16="http://schemas.microsoft.com/office/drawing/2014/main" val="10001"/>
                  </a:ext>
                </a:extLst>
              </a:tr>
              <a:tr h="348074">
                <a:tc>
                  <a:txBody>
                    <a:bodyPr/>
                    <a:lstStyle/>
                    <a:p>
                      <a:r>
                        <a:rPr lang="fr-BE" sz="1400" dirty="0"/>
                        <a:t>D01</a:t>
                      </a:r>
                    </a:p>
                  </a:txBody>
                  <a:tcPr/>
                </a:tc>
                <a:tc>
                  <a:txBody>
                    <a:bodyPr/>
                    <a:lstStyle/>
                    <a:p>
                      <a:r>
                        <a:rPr lang="fr-BE" sz="1400" dirty="0"/>
                        <a:t>Informatique</a:t>
                      </a:r>
                    </a:p>
                  </a:txBody>
                  <a:tcPr/>
                </a:tc>
                <a:tc>
                  <a:txBody>
                    <a:bodyPr/>
                    <a:lstStyle/>
                    <a:p>
                      <a:r>
                        <a:rPr lang="fr-BE" sz="1400" dirty="0"/>
                        <a:t>13</a:t>
                      </a:r>
                    </a:p>
                  </a:txBody>
                  <a:tcPr/>
                </a:tc>
                <a:tc>
                  <a:txBody>
                    <a:bodyPr/>
                    <a:lstStyle/>
                    <a:p>
                      <a:r>
                        <a:rPr lang="fr-BE" sz="1400" dirty="0"/>
                        <a:t>Dubois</a:t>
                      </a:r>
                    </a:p>
                  </a:txBody>
                  <a:tcPr/>
                </a:tc>
                <a:tc>
                  <a:txBody>
                    <a:bodyPr/>
                    <a:lstStyle/>
                    <a:p>
                      <a:r>
                        <a:rPr lang="fr-BE" sz="1400" dirty="0"/>
                        <a:t>D01</a:t>
                      </a:r>
                    </a:p>
                  </a:txBody>
                  <a:tcPr/>
                </a:tc>
                <a:extLst>
                  <a:ext uri="{0D108BD9-81ED-4DB2-BD59-A6C34878D82A}">
                    <a16:rowId xmlns:a16="http://schemas.microsoft.com/office/drawing/2014/main" val="10002"/>
                  </a:ext>
                </a:extLst>
              </a:tr>
              <a:tr h="348074">
                <a:tc>
                  <a:txBody>
                    <a:bodyPr/>
                    <a:lstStyle/>
                    <a:p>
                      <a:r>
                        <a:rPr lang="fr-BE" sz="1400" dirty="0"/>
                        <a:t>D01</a:t>
                      </a:r>
                    </a:p>
                  </a:txBody>
                  <a:tcPr/>
                </a:tc>
                <a:tc>
                  <a:txBody>
                    <a:bodyPr/>
                    <a:lstStyle/>
                    <a:p>
                      <a:r>
                        <a:rPr lang="fr-BE" sz="1400" dirty="0"/>
                        <a:t>Informatique</a:t>
                      </a:r>
                    </a:p>
                  </a:txBody>
                  <a:tcPr/>
                </a:tc>
                <a:tc>
                  <a:txBody>
                    <a:bodyPr/>
                    <a:lstStyle/>
                    <a:p>
                      <a:r>
                        <a:rPr lang="fr-BE" sz="1400" dirty="0"/>
                        <a:t>15</a:t>
                      </a:r>
                    </a:p>
                  </a:txBody>
                  <a:tcPr/>
                </a:tc>
                <a:tc>
                  <a:txBody>
                    <a:bodyPr/>
                    <a:lstStyle/>
                    <a:p>
                      <a:r>
                        <a:rPr lang="fr-BE" sz="1400" dirty="0"/>
                        <a:t>Tartempion</a:t>
                      </a:r>
                    </a:p>
                  </a:txBody>
                  <a:tcPr/>
                </a:tc>
                <a:tc>
                  <a:txBody>
                    <a:bodyPr/>
                    <a:lstStyle/>
                    <a:p>
                      <a:r>
                        <a:rPr lang="fr-BE" sz="1400" dirty="0"/>
                        <a:t>D02</a:t>
                      </a:r>
                    </a:p>
                  </a:txBody>
                  <a:tcPr/>
                </a:tc>
                <a:extLst>
                  <a:ext uri="{0D108BD9-81ED-4DB2-BD59-A6C34878D82A}">
                    <a16:rowId xmlns:a16="http://schemas.microsoft.com/office/drawing/2014/main" val="10003"/>
                  </a:ext>
                </a:extLst>
              </a:tr>
              <a:tr h="348074">
                <a:tc>
                  <a:txBody>
                    <a:bodyPr/>
                    <a:lstStyle/>
                    <a:p>
                      <a:r>
                        <a:rPr lang="fr-BE" sz="1400" dirty="0"/>
                        <a:t>D02</a:t>
                      </a:r>
                    </a:p>
                  </a:txBody>
                  <a:tcPr/>
                </a:tc>
                <a:tc>
                  <a:txBody>
                    <a:bodyPr/>
                    <a:lstStyle/>
                    <a:p>
                      <a:r>
                        <a:rPr lang="fr-BE" sz="1400" dirty="0"/>
                        <a:t>Informatique industrielle</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D01</a:t>
                      </a:r>
                    </a:p>
                  </a:txBody>
                  <a:tcPr/>
                </a:tc>
                <a:extLst>
                  <a:ext uri="{0D108BD9-81ED-4DB2-BD59-A6C34878D82A}">
                    <a16:rowId xmlns:a16="http://schemas.microsoft.com/office/drawing/2014/main" val="10004"/>
                  </a:ext>
                </a:extLst>
              </a:tr>
              <a:tr h="348074">
                <a:tc>
                  <a:txBody>
                    <a:bodyPr/>
                    <a:lstStyle/>
                    <a:p>
                      <a:r>
                        <a:rPr lang="fr-BE" sz="1400" dirty="0"/>
                        <a:t>D02</a:t>
                      </a:r>
                    </a:p>
                  </a:txBody>
                  <a:tcPr/>
                </a:tc>
                <a:tc>
                  <a:txBody>
                    <a:bodyPr/>
                    <a:lstStyle/>
                    <a:p>
                      <a:r>
                        <a:rPr lang="fr-BE" sz="1400" dirty="0"/>
                        <a:t>Informatique industrielle</a:t>
                      </a:r>
                    </a:p>
                  </a:txBody>
                  <a:tcPr/>
                </a:tc>
                <a:tc>
                  <a:txBody>
                    <a:bodyPr/>
                    <a:lstStyle/>
                    <a:p>
                      <a:r>
                        <a:rPr lang="fr-BE" sz="1400" dirty="0"/>
                        <a:t>13</a:t>
                      </a:r>
                    </a:p>
                  </a:txBody>
                  <a:tcPr/>
                </a:tc>
                <a:tc>
                  <a:txBody>
                    <a:bodyPr/>
                    <a:lstStyle/>
                    <a:p>
                      <a:r>
                        <a:rPr lang="fr-BE" sz="1400" dirty="0"/>
                        <a:t>Dubois</a:t>
                      </a:r>
                    </a:p>
                  </a:txBody>
                  <a:tcPr/>
                </a:tc>
                <a:tc>
                  <a:txBody>
                    <a:bodyPr/>
                    <a:lstStyle/>
                    <a:p>
                      <a:r>
                        <a:rPr lang="fr-BE" sz="1400" dirty="0"/>
                        <a:t>D01</a:t>
                      </a:r>
                    </a:p>
                  </a:txBody>
                  <a:tcPr/>
                </a:tc>
                <a:extLst>
                  <a:ext uri="{0D108BD9-81ED-4DB2-BD59-A6C34878D82A}">
                    <a16:rowId xmlns:a16="http://schemas.microsoft.com/office/drawing/2014/main" val="10005"/>
                  </a:ext>
                </a:extLst>
              </a:tr>
              <a:tr h="348074">
                <a:tc>
                  <a:txBody>
                    <a:bodyPr/>
                    <a:lstStyle/>
                    <a:p>
                      <a:r>
                        <a:rPr lang="fr-BE" sz="1400" dirty="0"/>
                        <a:t>D02</a:t>
                      </a:r>
                    </a:p>
                  </a:txBody>
                  <a:tcPr/>
                </a:tc>
                <a:tc>
                  <a:txBody>
                    <a:bodyPr/>
                    <a:lstStyle/>
                    <a:p>
                      <a:r>
                        <a:rPr lang="fr-BE" sz="1400" dirty="0"/>
                        <a:t>Informatique industrielle</a:t>
                      </a:r>
                    </a:p>
                  </a:txBody>
                  <a:tcPr/>
                </a:tc>
                <a:tc>
                  <a:txBody>
                    <a:bodyPr/>
                    <a:lstStyle/>
                    <a:p>
                      <a:r>
                        <a:rPr lang="fr-BE" sz="1400" dirty="0"/>
                        <a:t>15</a:t>
                      </a:r>
                    </a:p>
                  </a:txBody>
                  <a:tcPr/>
                </a:tc>
                <a:tc>
                  <a:txBody>
                    <a:bodyPr/>
                    <a:lstStyle/>
                    <a:p>
                      <a:r>
                        <a:rPr lang="fr-BE" sz="1400" dirty="0"/>
                        <a:t>Tartempion</a:t>
                      </a:r>
                    </a:p>
                  </a:txBody>
                  <a:tcPr/>
                </a:tc>
                <a:tc>
                  <a:txBody>
                    <a:bodyPr/>
                    <a:lstStyle/>
                    <a:p>
                      <a:r>
                        <a:rPr lang="fr-BE" sz="1400" dirty="0"/>
                        <a:t>D02</a:t>
                      </a:r>
                    </a:p>
                  </a:txBody>
                  <a:tcPr/>
                </a:tc>
                <a:extLst>
                  <a:ext uri="{0D108BD9-81ED-4DB2-BD59-A6C34878D82A}">
                    <a16:rowId xmlns:a16="http://schemas.microsoft.com/office/drawing/2014/main" val="10006"/>
                  </a:ext>
                </a:extLst>
              </a:tr>
              <a:tr h="348074">
                <a:tc>
                  <a:txBody>
                    <a:bodyPr/>
                    <a:lstStyle/>
                    <a:p>
                      <a:r>
                        <a:rPr lang="fr-BE" sz="1400" dirty="0"/>
                        <a:t>D03</a:t>
                      </a:r>
                    </a:p>
                  </a:txBody>
                  <a:tcPr/>
                </a:tc>
                <a:tc>
                  <a:txBody>
                    <a:bodyPr/>
                    <a:lstStyle/>
                    <a:p>
                      <a:r>
                        <a:rPr lang="fr-BE" sz="1400" dirty="0"/>
                        <a:t>Electromécanique</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D01</a:t>
                      </a:r>
                    </a:p>
                  </a:txBody>
                  <a:tcPr/>
                </a:tc>
                <a:extLst>
                  <a:ext uri="{0D108BD9-81ED-4DB2-BD59-A6C34878D82A}">
                    <a16:rowId xmlns:a16="http://schemas.microsoft.com/office/drawing/2014/main" val="10007"/>
                  </a:ext>
                </a:extLst>
              </a:tr>
              <a:tr h="348074">
                <a:tc>
                  <a:txBody>
                    <a:bodyPr/>
                    <a:lstStyle/>
                    <a:p>
                      <a:r>
                        <a:rPr lang="fr-BE" sz="1400" dirty="0"/>
                        <a:t>D03</a:t>
                      </a:r>
                    </a:p>
                  </a:txBody>
                  <a:tcPr/>
                </a:tc>
                <a:tc>
                  <a:txBody>
                    <a:bodyPr/>
                    <a:lstStyle/>
                    <a:p>
                      <a:r>
                        <a:rPr lang="fr-BE" sz="1400" dirty="0"/>
                        <a:t>Electromécanique</a:t>
                      </a:r>
                    </a:p>
                  </a:txBody>
                  <a:tcPr/>
                </a:tc>
                <a:tc>
                  <a:txBody>
                    <a:bodyPr/>
                    <a:lstStyle/>
                    <a:p>
                      <a:r>
                        <a:rPr lang="fr-BE" sz="1400" dirty="0"/>
                        <a:t>13</a:t>
                      </a:r>
                    </a:p>
                  </a:txBody>
                  <a:tcPr/>
                </a:tc>
                <a:tc>
                  <a:txBody>
                    <a:bodyPr/>
                    <a:lstStyle/>
                    <a:p>
                      <a:r>
                        <a:rPr lang="fr-BE" sz="1400" dirty="0"/>
                        <a:t>Dubois</a:t>
                      </a:r>
                    </a:p>
                  </a:txBody>
                  <a:tcPr/>
                </a:tc>
                <a:tc>
                  <a:txBody>
                    <a:bodyPr/>
                    <a:lstStyle/>
                    <a:p>
                      <a:r>
                        <a:rPr lang="fr-BE" sz="1400" dirty="0"/>
                        <a:t>D01</a:t>
                      </a:r>
                    </a:p>
                  </a:txBody>
                  <a:tcPr/>
                </a:tc>
                <a:extLst>
                  <a:ext uri="{0D108BD9-81ED-4DB2-BD59-A6C34878D82A}">
                    <a16:rowId xmlns:a16="http://schemas.microsoft.com/office/drawing/2014/main" val="10008"/>
                  </a:ext>
                </a:extLst>
              </a:tr>
              <a:tr h="348074">
                <a:tc>
                  <a:txBody>
                    <a:bodyPr/>
                    <a:lstStyle/>
                    <a:p>
                      <a:r>
                        <a:rPr lang="fr-BE" sz="1400" dirty="0"/>
                        <a:t>D03</a:t>
                      </a:r>
                    </a:p>
                  </a:txBody>
                  <a:tcPr/>
                </a:tc>
                <a:tc>
                  <a:txBody>
                    <a:bodyPr/>
                    <a:lstStyle/>
                    <a:p>
                      <a:r>
                        <a:rPr lang="fr-BE" sz="1400" dirty="0"/>
                        <a:t>Electromécanique</a:t>
                      </a:r>
                    </a:p>
                  </a:txBody>
                  <a:tcPr/>
                </a:tc>
                <a:tc>
                  <a:txBody>
                    <a:bodyPr/>
                    <a:lstStyle/>
                    <a:p>
                      <a:r>
                        <a:rPr lang="fr-BE" sz="1400" dirty="0"/>
                        <a:t>15</a:t>
                      </a:r>
                    </a:p>
                  </a:txBody>
                  <a:tcPr/>
                </a:tc>
                <a:tc>
                  <a:txBody>
                    <a:bodyPr/>
                    <a:lstStyle/>
                    <a:p>
                      <a:r>
                        <a:rPr lang="fr-BE" sz="1400" dirty="0"/>
                        <a:t>Tartempion</a:t>
                      </a:r>
                    </a:p>
                  </a:txBody>
                  <a:tcPr/>
                </a:tc>
                <a:tc>
                  <a:txBody>
                    <a:bodyPr/>
                    <a:lstStyle/>
                    <a:p>
                      <a:r>
                        <a:rPr lang="fr-BE" sz="1400" dirty="0"/>
                        <a:t>D02</a:t>
                      </a:r>
                    </a:p>
                  </a:txBody>
                  <a:tcPr/>
                </a:tc>
                <a:extLst>
                  <a:ext uri="{0D108BD9-81ED-4DB2-BD59-A6C34878D82A}">
                    <a16:rowId xmlns:a16="http://schemas.microsoft.com/office/drawing/2014/main" val="10009"/>
                  </a:ext>
                </a:extLst>
              </a:tr>
              <a:tr h="348074">
                <a:tc>
                  <a:txBody>
                    <a:bodyPr/>
                    <a:lstStyle/>
                    <a:p>
                      <a:r>
                        <a:rPr lang="fr-BE" sz="1400" dirty="0"/>
                        <a:t>D04</a:t>
                      </a:r>
                    </a:p>
                  </a:txBody>
                  <a:tcPr/>
                </a:tc>
                <a:tc>
                  <a:txBody>
                    <a:bodyPr/>
                    <a:lstStyle/>
                    <a:p>
                      <a:r>
                        <a:rPr lang="fr-BE" sz="1400" dirty="0"/>
                        <a:t>Infographie</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D01</a:t>
                      </a:r>
                    </a:p>
                  </a:txBody>
                  <a:tcPr/>
                </a:tc>
                <a:extLst>
                  <a:ext uri="{0D108BD9-81ED-4DB2-BD59-A6C34878D82A}">
                    <a16:rowId xmlns:a16="http://schemas.microsoft.com/office/drawing/2014/main" val="10010"/>
                  </a:ext>
                </a:extLst>
              </a:tr>
              <a:tr h="348074">
                <a:tc>
                  <a:txBody>
                    <a:bodyPr/>
                    <a:lstStyle/>
                    <a:p>
                      <a:r>
                        <a:rPr lang="fr-BE" sz="1400" dirty="0"/>
                        <a:t>D04</a:t>
                      </a:r>
                    </a:p>
                  </a:txBody>
                  <a:tcPr/>
                </a:tc>
                <a:tc>
                  <a:txBody>
                    <a:bodyPr/>
                    <a:lstStyle/>
                    <a:p>
                      <a:r>
                        <a:rPr lang="fr-BE" sz="1400" dirty="0"/>
                        <a:t>Infographie</a:t>
                      </a:r>
                    </a:p>
                  </a:txBody>
                  <a:tcPr/>
                </a:tc>
                <a:tc>
                  <a:txBody>
                    <a:bodyPr/>
                    <a:lstStyle/>
                    <a:p>
                      <a:r>
                        <a:rPr lang="fr-BE" sz="1400" dirty="0"/>
                        <a:t>13</a:t>
                      </a:r>
                    </a:p>
                  </a:txBody>
                  <a:tcPr/>
                </a:tc>
                <a:tc>
                  <a:txBody>
                    <a:bodyPr/>
                    <a:lstStyle/>
                    <a:p>
                      <a:r>
                        <a:rPr lang="fr-BE" sz="1400" dirty="0"/>
                        <a:t>Dubois</a:t>
                      </a:r>
                    </a:p>
                  </a:txBody>
                  <a:tcPr/>
                </a:tc>
                <a:tc>
                  <a:txBody>
                    <a:bodyPr/>
                    <a:lstStyle/>
                    <a:p>
                      <a:r>
                        <a:rPr lang="fr-BE" sz="1400" dirty="0"/>
                        <a:t>D01</a:t>
                      </a:r>
                    </a:p>
                  </a:txBody>
                  <a:tcPr/>
                </a:tc>
                <a:extLst>
                  <a:ext uri="{0D108BD9-81ED-4DB2-BD59-A6C34878D82A}">
                    <a16:rowId xmlns:a16="http://schemas.microsoft.com/office/drawing/2014/main" val="10011"/>
                  </a:ext>
                </a:extLst>
              </a:tr>
              <a:tr h="302488">
                <a:tc>
                  <a:txBody>
                    <a:bodyPr/>
                    <a:lstStyle/>
                    <a:p>
                      <a:r>
                        <a:rPr lang="fr-BE" sz="1400" dirty="0"/>
                        <a:t>D04</a:t>
                      </a:r>
                    </a:p>
                  </a:txBody>
                  <a:tcPr/>
                </a:tc>
                <a:tc>
                  <a:txBody>
                    <a:bodyPr/>
                    <a:lstStyle/>
                    <a:p>
                      <a:r>
                        <a:rPr lang="fr-BE" sz="1400" dirty="0"/>
                        <a:t>Infographie</a:t>
                      </a:r>
                    </a:p>
                  </a:txBody>
                  <a:tcPr/>
                </a:tc>
                <a:tc>
                  <a:txBody>
                    <a:bodyPr/>
                    <a:lstStyle/>
                    <a:p>
                      <a:r>
                        <a:rPr lang="fr-BE" sz="1400" dirty="0"/>
                        <a:t>15</a:t>
                      </a:r>
                    </a:p>
                  </a:txBody>
                  <a:tcPr/>
                </a:tc>
                <a:tc>
                  <a:txBody>
                    <a:bodyPr/>
                    <a:lstStyle/>
                    <a:p>
                      <a:r>
                        <a:rPr lang="fr-BE" sz="1400" dirty="0"/>
                        <a:t>Tartempion</a:t>
                      </a:r>
                    </a:p>
                  </a:txBody>
                  <a:tcPr/>
                </a:tc>
                <a:tc>
                  <a:txBody>
                    <a:bodyPr/>
                    <a:lstStyle/>
                    <a:p>
                      <a:r>
                        <a:rPr lang="fr-BE" sz="1400" dirty="0"/>
                        <a:t>D02</a:t>
                      </a:r>
                    </a:p>
                  </a:txBody>
                  <a:tcPr/>
                </a:tc>
                <a:extLst>
                  <a:ext uri="{0D108BD9-81ED-4DB2-BD59-A6C34878D82A}">
                    <a16:rowId xmlns:a16="http://schemas.microsoft.com/office/drawing/2014/main" val="10012"/>
                  </a:ext>
                </a:extLst>
              </a:tr>
            </a:tbl>
          </a:graphicData>
        </a:graphic>
      </p:graphicFrame>
      <p:sp>
        <p:nvSpPr>
          <p:cNvPr id="10" name="ZoneTexte 9"/>
          <p:cNvSpPr txBox="1"/>
          <p:nvPr/>
        </p:nvSpPr>
        <p:spPr>
          <a:xfrm>
            <a:off x="552891" y="1945759"/>
            <a:ext cx="1626781" cy="369332"/>
          </a:xfrm>
          <a:prstGeom prst="rect">
            <a:avLst/>
          </a:prstGeom>
          <a:noFill/>
        </p:spPr>
        <p:txBody>
          <a:bodyPr wrap="square" rtlCol="0">
            <a:spAutoFit/>
          </a:bodyPr>
          <a:lstStyle/>
          <a:p>
            <a:r>
              <a:rPr lang="fr-BE" dirty="0" err="1"/>
              <a:t>Dept</a:t>
            </a:r>
            <a:endParaRPr lang="fr-BE" dirty="0"/>
          </a:p>
        </p:txBody>
      </p:sp>
      <p:sp>
        <p:nvSpPr>
          <p:cNvPr id="11" name="ZoneTexte 10"/>
          <p:cNvSpPr txBox="1"/>
          <p:nvPr/>
        </p:nvSpPr>
        <p:spPr>
          <a:xfrm>
            <a:off x="552891" y="4224671"/>
            <a:ext cx="1626781" cy="369332"/>
          </a:xfrm>
          <a:prstGeom prst="rect">
            <a:avLst/>
          </a:prstGeom>
          <a:noFill/>
        </p:spPr>
        <p:txBody>
          <a:bodyPr wrap="square" rtlCol="0">
            <a:spAutoFit/>
          </a:bodyPr>
          <a:lstStyle/>
          <a:p>
            <a:r>
              <a:rPr lang="fr-BE" dirty="0" err="1"/>
              <a:t>Emp</a:t>
            </a:r>
            <a:endParaRPr lang="fr-BE" dirty="0"/>
          </a:p>
        </p:txBody>
      </p:sp>
      <p:sp>
        <p:nvSpPr>
          <p:cNvPr id="4" name="Ellipse 3"/>
          <p:cNvSpPr/>
          <p:nvPr/>
        </p:nvSpPr>
        <p:spPr>
          <a:xfrm>
            <a:off x="3795823" y="2315090"/>
            <a:ext cx="5135526" cy="3962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2" name="Ellipse 11"/>
          <p:cNvSpPr/>
          <p:nvPr/>
        </p:nvSpPr>
        <p:spPr>
          <a:xfrm>
            <a:off x="3795823" y="2665595"/>
            <a:ext cx="5135526" cy="3962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3" name="Ellipse 12"/>
          <p:cNvSpPr/>
          <p:nvPr/>
        </p:nvSpPr>
        <p:spPr>
          <a:xfrm>
            <a:off x="3795823" y="4026565"/>
            <a:ext cx="5135526" cy="3962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Ellipse 5"/>
          <p:cNvSpPr/>
          <p:nvPr/>
        </p:nvSpPr>
        <p:spPr>
          <a:xfrm>
            <a:off x="4635795" y="2315090"/>
            <a:ext cx="1212112" cy="35050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4" name="Ellipse 13"/>
          <p:cNvSpPr/>
          <p:nvPr/>
        </p:nvSpPr>
        <p:spPr>
          <a:xfrm>
            <a:off x="4639339" y="2688448"/>
            <a:ext cx="1212112" cy="35050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7013944" y="2688448"/>
            <a:ext cx="1212112" cy="35050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Ellipse 15"/>
          <p:cNvSpPr/>
          <p:nvPr/>
        </p:nvSpPr>
        <p:spPr>
          <a:xfrm>
            <a:off x="7013944" y="2315090"/>
            <a:ext cx="1212112" cy="35050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Ellipse 16"/>
          <p:cNvSpPr/>
          <p:nvPr/>
        </p:nvSpPr>
        <p:spPr>
          <a:xfrm>
            <a:off x="4639339" y="4062743"/>
            <a:ext cx="2048540" cy="35050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7013944" y="4062743"/>
            <a:ext cx="1212112" cy="35050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3071905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
        <p:nvSpPr>
          <p:cNvPr id="4" name="Espace réservé du contenu 3"/>
          <p:cNvSpPr>
            <a:spLocks noGrp="1"/>
          </p:cNvSpPr>
          <p:nvPr>
            <p:ph idx="1"/>
          </p:nvPr>
        </p:nvSpPr>
        <p:spPr/>
        <p:txBody>
          <a:bodyPr/>
          <a:lstStyle/>
          <a:p>
            <a:pPr>
              <a:buFontTx/>
              <a:buNone/>
            </a:pPr>
            <a:endParaRPr lang="fr-FR" altLang="fr-FR" dirty="0">
              <a:solidFill>
                <a:schemeClr val="tx1"/>
              </a:solidFill>
            </a:endParaRPr>
          </a:p>
          <a:p>
            <a:pPr>
              <a:buFontTx/>
              <a:buNone/>
            </a:pPr>
            <a:r>
              <a:rPr lang="fr-FR" altLang="fr-FR" dirty="0">
                <a:solidFill>
                  <a:schemeClr val="tx1"/>
                </a:solidFill>
              </a:rPr>
              <a:t>NATURAL  JOIN (</a:t>
            </a:r>
            <a:r>
              <a:rPr lang="fr-FR" altLang="fr-FR" dirty="0" err="1">
                <a:solidFill>
                  <a:schemeClr val="tx1"/>
                </a:solidFill>
              </a:rPr>
              <a:t>Dept</a:t>
            </a:r>
            <a:r>
              <a:rPr lang="fr-FR" altLang="fr-FR" dirty="0">
                <a:solidFill>
                  <a:schemeClr val="tx1"/>
                </a:solidFill>
              </a:rPr>
              <a:t>, </a:t>
            </a:r>
            <a:r>
              <a:rPr lang="fr-FR" altLang="fr-FR" dirty="0" err="1">
                <a:solidFill>
                  <a:schemeClr val="tx1"/>
                </a:solidFill>
              </a:rPr>
              <a:t>Emp</a:t>
            </a:r>
            <a:r>
              <a:rPr lang="fr-FR" altLang="fr-FR" dirty="0">
                <a:solidFill>
                  <a:schemeClr val="tx1"/>
                </a:solidFill>
              </a:rPr>
              <a:t>)               ????</a:t>
            </a:r>
            <a:endParaRPr lang="fr-BE" dirty="0">
              <a:solidFill>
                <a:schemeClr val="tx1"/>
              </a:solidFill>
            </a:endParaRPr>
          </a:p>
        </p:txBody>
      </p:sp>
      <p:sp>
        <p:nvSpPr>
          <p:cNvPr id="8" name="Flèche droite 7"/>
          <p:cNvSpPr/>
          <p:nvPr/>
        </p:nvSpPr>
        <p:spPr>
          <a:xfrm>
            <a:off x="5305647" y="2592000"/>
            <a:ext cx="616688" cy="28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graphicFrame>
        <p:nvGraphicFramePr>
          <p:cNvPr id="9" name="Tableau 8"/>
          <p:cNvGraphicFramePr>
            <a:graphicFrameLocks noGrp="1"/>
          </p:cNvGraphicFramePr>
          <p:nvPr>
            <p:extLst>
              <p:ext uri="{D42A27DB-BD31-4B8C-83A1-F6EECF244321}">
                <p14:modId xmlns:p14="http://schemas.microsoft.com/office/powerpoint/2010/main" val="2881848704"/>
              </p:ext>
            </p:extLst>
          </p:nvPr>
        </p:nvGraphicFramePr>
        <p:xfrm>
          <a:off x="1366281" y="4573276"/>
          <a:ext cx="2845981" cy="1608670"/>
        </p:xfrm>
        <a:graphic>
          <a:graphicData uri="http://schemas.openxmlformats.org/drawingml/2006/table">
            <a:tbl>
              <a:tblPr firstRow="1" bandRow="1">
                <a:tableStyleId>{5C22544A-7EE6-4342-B048-85BDC9FD1C3A}</a:tableStyleId>
              </a:tblPr>
              <a:tblGrid>
                <a:gridCol w="825795">
                  <a:extLst>
                    <a:ext uri="{9D8B030D-6E8A-4147-A177-3AD203B41FA5}">
                      <a16:colId xmlns:a16="http://schemas.microsoft.com/office/drawing/2014/main" val="20000"/>
                    </a:ext>
                  </a:extLst>
                </a:gridCol>
                <a:gridCol w="2020186">
                  <a:extLst>
                    <a:ext uri="{9D8B030D-6E8A-4147-A177-3AD203B41FA5}">
                      <a16:colId xmlns:a16="http://schemas.microsoft.com/office/drawing/2014/main" val="20001"/>
                    </a:ext>
                  </a:extLst>
                </a:gridCol>
              </a:tblGrid>
              <a:tr h="321734">
                <a:tc>
                  <a:txBody>
                    <a:bodyPr/>
                    <a:lstStyle/>
                    <a:p>
                      <a:r>
                        <a:rPr lang="fr-BE" sz="1400" dirty="0" err="1"/>
                        <a:t>NrDept</a:t>
                      </a:r>
                      <a:endParaRPr lang="fr-BE" sz="1400" dirty="0"/>
                    </a:p>
                  </a:txBody>
                  <a:tcPr/>
                </a:tc>
                <a:tc>
                  <a:txBody>
                    <a:bodyPr/>
                    <a:lstStyle/>
                    <a:p>
                      <a:r>
                        <a:rPr lang="fr-BE" sz="1400" dirty="0"/>
                        <a:t>Nom</a:t>
                      </a:r>
                    </a:p>
                  </a:txBody>
                  <a:tcPr/>
                </a:tc>
                <a:extLst>
                  <a:ext uri="{0D108BD9-81ED-4DB2-BD59-A6C34878D82A}">
                    <a16:rowId xmlns:a16="http://schemas.microsoft.com/office/drawing/2014/main" val="10000"/>
                  </a:ext>
                </a:extLst>
              </a:tr>
              <a:tr h="321734">
                <a:tc>
                  <a:txBody>
                    <a:bodyPr/>
                    <a:lstStyle/>
                    <a:p>
                      <a:r>
                        <a:rPr lang="fr-BE" sz="1400" dirty="0"/>
                        <a:t>D01</a:t>
                      </a:r>
                    </a:p>
                  </a:txBody>
                  <a:tcPr/>
                </a:tc>
                <a:tc>
                  <a:txBody>
                    <a:bodyPr/>
                    <a:lstStyle/>
                    <a:p>
                      <a:r>
                        <a:rPr lang="fr-BE" sz="1400" dirty="0"/>
                        <a:t>Informatique</a:t>
                      </a:r>
                    </a:p>
                  </a:txBody>
                  <a:tcPr/>
                </a:tc>
                <a:extLst>
                  <a:ext uri="{0D108BD9-81ED-4DB2-BD59-A6C34878D82A}">
                    <a16:rowId xmlns:a16="http://schemas.microsoft.com/office/drawing/2014/main" val="10001"/>
                  </a:ext>
                </a:extLst>
              </a:tr>
              <a:tr h="321734">
                <a:tc>
                  <a:txBody>
                    <a:bodyPr/>
                    <a:lstStyle/>
                    <a:p>
                      <a:r>
                        <a:rPr lang="fr-BE" sz="1400" dirty="0"/>
                        <a:t>D02</a:t>
                      </a:r>
                    </a:p>
                  </a:txBody>
                  <a:tcPr/>
                </a:tc>
                <a:tc>
                  <a:txBody>
                    <a:bodyPr/>
                    <a:lstStyle/>
                    <a:p>
                      <a:r>
                        <a:rPr lang="fr-BE" sz="1400" dirty="0"/>
                        <a:t>Informatique industrielle</a:t>
                      </a:r>
                    </a:p>
                  </a:txBody>
                  <a:tcPr/>
                </a:tc>
                <a:extLst>
                  <a:ext uri="{0D108BD9-81ED-4DB2-BD59-A6C34878D82A}">
                    <a16:rowId xmlns:a16="http://schemas.microsoft.com/office/drawing/2014/main" val="10002"/>
                  </a:ext>
                </a:extLst>
              </a:tr>
              <a:tr h="321734">
                <a:tc>
                  <a:txBody>
                    <a:bodyPr/>
                    <a:lstStyle/>
                    <a:p>
                      <a:r>
                        <a:rPr lang="fr-BE" sz="1400" dirty="0"/>
                        <a:t>D03</a:t>
                      </a:r>
                    </a:p>
                  </a:txBody>
                  <a:tcPr/>
                </a:tc>
                <a:tc>
                  <a:txBody>
                    <a:bodyPr/>
                    <a:lstStyle/>
                    <a:p>
                      <a:r>
                        <a:rPr lang="fr-BE" sz="1400" dirty="0"/>
                        <a:t>Electromécanique</a:t>
                      </a:r>
                    </a:p>
                  </a:txBody>
                  <a:tcPr/>
                </a:tc>
                <a:extLst>
                  <a:ext uri="{0D108BD9-81ED-4DB2-BD59-A6C34878D82A}">
                    <a16:rowId xmlns:a16="http://schemas.microsoft.com/office/drawing/2014/main" val="10003"/>
                  </a:ext>
                </a:extLst>
              </a:tr>
              <a:tr h="321734">
                <a:tc>
                  <a:txBody>
                    <a:bodyPr/>
                    <a:lstStyle/>
                    <a:p>
                      <a:r>
                        <a:rPr lang="fr-BE" sz="1400" dirty="0"/>
                        <a:t>D04</a:t>
                      </a:r>
                    </a:p>
                  </a:txBody>
                  <a:tcPr/>
                </a:tc>
                <a:tc>
                  <a:txBody>
                    <a:bodyPr/>
                    <a:lstStyle/>
                    <a:p>
                      <a:r>
                        <a:rPr lang="fr-BE" sz="1400" dirty="0"/>
                        <a:t>Infographie</a:t>
                      </a:r>
                    </a:p>
                  </a:txBody>
                  <a:tcPr/>
                </a:tc>
                <a:extLst>
                  <a:ext uri="{0D108BD9-81ED-4DB2-BD59-A6C34878D82A}">
                    <a16:rowId xmlns:a16="http://schemas.microsoft.com/office/drawing/2014/main" val="10004"/>
                  </a:ext>
                </a:extLst>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1260632867"/>
              </p:ext>
            </p:extLst>
          </p:nvPr>
        </p:nvGraphicFramePr>
        <p:xfrm>
          <a:off x="5613991" y="4594003"/>
          <a:ext cx="2700670" cy="1370565"/>
        </p:xfrm>
        <a:graphic>
          <a:graphicData uri="http://schemas.openxmlformats.org/drawingml/2006/table">
            <a:tbl>
              <a:tblPr firstRow="1" bandRow="1">
                <a:tableStyleId>{5C22544A-7EE6-4342-B048-85BDC9FD1C3A}</a:tableStyleId>
              </a:tblPr>
              <a:tblGrid>
                <a:gridCol w="510362">
                  <a:extLst>
                    <a:ext uri="{9D8B030D-6E8A-4147-A177-3AD203B41FA5}">
                      <a16:colId xmlns:a16="http://schemas.microsoft.com/office/drawing/2014/main" val="20000"/>
                    </a:ext>
                  </a:extLst>
                </a:gridCol>
                <a:gridCol w="1275907">
                  <a:extLst>
                    <a:ext uri="{9D8B030D-6E8A-4147-A177-3AD203B41FA5}">
                      <a16:colId xmlns:a16="http://schemas.microsoft.com/office/drawing/2014/main" val="20001"/>
                    </a:ext>
                  </a:extLst>
                </a:gridCol>
                <a:gridCol w="914401">
                  <a:extLst>
                    <a:ext uri="{9D8B030D-6E8A-4147-A177-3AD203B41FA5}">
                      <a16:colId xmlns:a16="http://schemas.microsoft.com/office/drawing/2014/main" val="20002"/>
                    </a:ext>
                  </a:extLst>
                </a:gridCol>
              </a:tblGrid>
              <a:tr h="287524">
                <a:tc>
                  <a:txBody>
                    <a:bodyPr/>
                    <a:lstStyle/>
                    <a:p>
                      <a:r>
                        <a:rPr lang="fr-BE" sz="1400" dirty="0"/>
                        <a:t>Nr</a:t>
                      </a:r>
                    </a:p>
                  </a:txBody>
                  <a:tcPr/>
                </a:tc>
                <a:tc>
                  <a:txBody>
                    <a:bodyPr/>
                    <a:lstStyle/>
                    <a:p>
                      <a:r>
                        <a:rPr lang="fr-BE" sz="1400" dirty="0"/>
                        <a:t>Nom</a:t>
                      </a:r>
                    </a:p>
                  </a:txBody>
                  <a:tcPr/>
                </a:tc>
                <a:tc>
                  <a:txBody>
                    <a:bodyPr/>
                    <a:lstStyle/>
                    <a:p>
                      <a:r>
                        <a:rPr lang="fr-BE" sz="1400" dirty="0" err="1"/>
                        <a:t>NrDept</a:t>
                      </a:r>
                      <a:endParaRPr lang="fr-BE" sz="1400" dirty="0"/>
                    </a:p>
                  </a:txBody>
                  <a:tcPr/>
                </a:tc>
                <a:extLst>
                  <a:ext uri="{0D108BD9-81ED-4DB2-BD59-A6C34878D82A}">
                    <a16:rowId xmlns:a16="http://schemas.microsoft.com/office/drawing/2014/main" val="10000"/>
                  </a:ext>
                </a:extLst>
              </a:tr>
              <a:tr h="327087">
                <a:tc>
                  <a:txBody>
                    <a:bodyPr/>
                    <a:lstStyle/>
                    <a:p>
                      <a:r>
                        <a:rPr lang="fr-BE" sz="1400" dirty="0"/>
                        <a:t>60</a:t>
                      </a:r>
                    </a:p>
                  </a:txBody>
                  <a:tcPr/>
                </a:tc>
                <a:tc>
                  <a:txBody>
                    <a:bodyPr/>
                    <a:lstStyle/>
                    <a:p>
                      <a:r>
                        <a:rPr lang="fr-BE" sz="1400" dirty="0"/>
                        <a:t>Dupont</a:t>
                      </a:r>
                    </a:p>
                  </a:txBody>
                  <a:tcPr/>
                </a:tc>
                <a:tc>
                  <a:txBody>
                    <a:bodyPr/>
                    <a:lstStyle/>
                    <a:p>
                      <a:r>
                        <a:rPr lang="fr-BE" sz="1400" dirty="0"/>
                        <a:t>D01</a:t>
                      </a:r>
                    </a:p>
                  </a:txBody>
                  <a:tcPr/>
                </a:tc>
                <a:extLst>
                  <a:ext uri="{0D108BD9-81ED-4DB2-BD59-A6C34878D82A}">
                    <a16:rowId xmlns:a16="http://schemas.microsoft.com/office/drawing/2014/main" val="10001"/>
                  </a:ext>
                </a:extLst>
              </a:tr>
              <a:tr h="350490">
                <a:tc>
                  <a:txBody>
                    <a:bodyPr/>
                    <a:lstStyle/>
                    <a:p>
                      <a:r>
                        <a:rPr lang="fr-BE" sz="1400" dirty="0"/>
                        <a:t>13</a:t>
                      </a:r>
                    </a:p>
                  </a:txBody>
                  <a:tcPr/>
                </a:tc>
                <a:tc>
                  <a:txBody>
                    <a:bodyPr/>
                    <a:lstStyle/>
                    <a:p>
                      <a:r>
                        <a:rPr lang="fr-BE" sz="1400" dirty="0"/>
                        <a:t>Dubois</a:t>
                      </a:r>
                    </a:p>
                  </a:txBody>
                  <a:tcPr/>
                </a:tc>
                <a:tc>
                  <a:txBody>
                    <a:bodyPr/>
                    <a:lstStyle/>
                    <a:p>
                      <a:r>
                        <a:rPr lang="fr-BE" sz="1400" dirty="0"/>
                        <a:t>D01</a:t>
                      </a:r>
                    </a:p>
                  </a:txBody>
                  <a:tcPr/>
                </a:tc>
                <a:extLst>
                  <a:ext uri="{0D108BD9-81ED-4DB2-BD59-A6C34878D82A}">
                    <a16:rowId xmlns:a16="http://schemas.microsoft.com/office/drawing/2014/main" val="10002"/>
                  </a:ext>
                </a:extLst>
              </a:tr>
              <a:tr h="388188">
                <a:tc>
                  <a:txBody>
                    <a:bodyPr/>
                    <a:lstStyle/>
                    <a:p>
                      <a:r>
                        <a:rPr lang="fr-BE" sz="1400" dirty="0"/>
                        <a:t>15</a:t>
                      </a:r>
                    </a:p>
                  </a:txBody>
                  <a:tcPr/>
                </a:tc>
                <a:tc>
                  <a:txBody>
                    <a:bodyPr/>
                    <a:lstStyle/>
                    <a:p>
                      <a:r>
                        <a:rPr lang="fr-BE" sz="1400" dirty="0"/>
                        <a:t>Tartempion</a:t>
                      </a:r>
                    </a:p>
                  </a:txBody>
                  <a:tcPr/>
                </a:tc>
                <a:tc>
                  <a:txBody>
                    <a:bodyPr/>
                    <a:lstStyle/>
                    <a:p>
                      <a:r>
                        <a:rPr lang="fr-BE" sz="1400" dirty="0"/>
                        <a:t>D02</a:t>
                      </a:r>
                    </a:p>
                  </a:txBody>
                  <a:tcPr/>
                </a:tc>
                <a:extLst>
                  <a:ext uri="{0D108BD9-81ED-4DB2-BD59-A6C34878D82A}">
                    <a16:rowId xmlns:a16="http://schemas.microsoft.com/office/drawing/2014/main" val="10003"/>
                  </a:ext>
                </a:extLst>
              </a:tr>
            </a:tbl>
          </a:graphicData>
        </a:graphic>
      </p:graphicFrame>
      <p:sp>
        <p:nvSpPr>
          <p:cNvPr id="11" name="ZoneTexte 10"/>
          <p:cNvSpPr txBox="1"/>
          <p:nvPr/>
        </p:nvSpPr>
        <p:spPr>
          <a:xfrm>
            <a:off x="1033127" y="4193660"/>
            <a:ext cx="1626781" cy="369332"/>
          </a:xfrm>
          <a:prstGeom prst="rect">
            <a:avLst/>
          </a:prstGeom>
          <a:noFill/>
        </p:spPr>
        <p:txBody>
          <a:bodyPr wrap="square" rtlCol="0">
            <a:spAutoFit/>
          </a:bodyPr>
          <a:lstStyle/>
          <a:p>
            <a:r>
              <a:rPr lang="fr-BE" dirty="0" err="1"/>
              <a:t>Dept</a:t>
            </a:r>
            <a:endParaRPr lang="fr-BE" dirty="0"/>
          </a:p>
        </p:txBody>
      </p:sp>
      <p:sp>
        <p:nvSpPr>
          <p:cNvPr id="12" name="ZoneTexte 11"/>
          <p:cNvSpPr txBox="1"/>
          <p:nvPr/>
        </p:nvSpPr>
        <p:spPr>
          <a:xfrm>
            <a:off x="5199319" y="4153936"/>
            <a:ext cx="1626781" cy="369332"/>
          </a:xfrm>
          <a:prstGeom prst="rect">
            <a:avLst/>
          </a:prstGeom>
          <a:noFill/>
        </p:spPr>
        <p:txBody>
          <a:bodyPr wrap="square" rtlCol="0">
            <a:spAutoFit/>
          </a:bodyPr>
          <a:lstStyle/>
          <a:p>
            <a:r>
              <a:rPr lang="fr-BE" dirty="0" err="1"/>
              <a:t>Emp</a:t>
            </a:r>
            <a:endParaRPr lang="fr-BE" dirty="0"/>
          </a:p>
        </p:txBody>
      </p:sp>
    </p:spTree>
    <p:extLst>
      <p:ext uri="{BB962C8B-B14F-4D97-AF65-F5344CB8AC3E}">
        <p14:creationId xmlns:p14="http://schemas.microsoft.com/office/powerpoint/2010/main" val="24228314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
        <p:nvSpPr>
          <p:cNvPr id="4" name="Espace réservé du contenu 3"/>
          <p:cNvSpPr>
            <a:spLocks noGrp="1"/>
          </p:cNvSpPr>
          <p:nvPr>
            <p:ph idx="1"/>
          </p:nvPr>
        </p:nvSpPr>
        <p:spPr>
          <a:xfrm>
            <a:off x="1043490" y="2051999"/>
            <a:ext cx="7530493" cy="4140000"/>
          </a:xfrm>
        </p:spPr>
        <p:txBody>
          <a:bodyPr>
            <a:normAutofit lnSpcReduction="10000"/>
          </a:bodyPr>
          <a:lstStyle/>
          <a:p>
            <a:pPr>
              <a:buFontTx/>
              <a:buNone/>
            </a:pPr>
            <a:r>
              <a:rPr lang="fr-FR" altLang="fr-FR" sz="2200" dirty="0"/>
              <a:t>PROJECTION (  </a:t>
            </a:r>
          </a:p>
          <a:p>
            <a:pPr>
              <a:buFontTx/>
              <a:buNone/>
            </a:pPr>
            <a:r>
              <a:rPr lang="fr-FR" altLang="fr-FR" sz="2200" dirty="0"/>
              <a:t>     SELECTION (LEFT OUTER JOIN (</a:t>
            </a:r>
            <a:r>
              <a:rPr lang="fr-FR" altLang="fr-FR" sz="2200" dirty="0" err="1"/>
              <a:t>Dept</a:t>
            </a:r>
            <a:r>
              <a:rPr lang="fr-FR" altLang="fr-FR" sz="2200" dirty="0"/>
              <a:t>, </a:t>
            </a:r>
            <a:r>
              <a:rPr lang="fr-FR" altLang="fr-FR" sz="2200" dirty="0" err="1"/>
              <a:t>Emp</a:t>
            </a:r>
            <a:r>
              <a:rPr lang="fr-FR" altLang="fr-FR" sz="2200" dirty="0"/>
              <a:t> / </a:t>
            </a:r>
          </a:p>
          <a:p>
            <a:pPr>
              <a:buFontTx/>
              <a:buNone/>
            </a:pPr>
            <a:r>
              <a:rPr lang="fr-FR" altLang="fr-FR" sz="2200" dirty="0"/>
              <a:t>                                        </a:t>
            </a:r>
            <a:r>
              <a:rPr lang="fr-FR" altLang="fr-FR" sz="2200" dirty="0" err="1"/>
              <a:t>Dept.NrDept</a:t>
            </a:r>
            <a:r>
              <a:rPr lang="fr-FR" altLang="fr-FR" sz="2200" dirty="0"/>
              <a:t> = </a:t>
            </a:r>
            <a:r>
              <a:rPr lang="fr-FR" altLang="fr-FR" sz="2200" dirty="0" err="1"/>
              <a:t>Emp.NrDept</a:t>
            </a:r>
            <a:r>
              <a:rPr lang="fr-FR" altLang="fr-FR" sz="2200" dirty="0"/>
              <a:t>)</a:t>
            </a:r>
          </a:p>
          <a:p>
            <a:pPr>
              <a:buFontTx/>
              <a:buNone/>
            </a:pPr>
            <a:r>
              <a:rPr lang="fr-FR" altLang="fr-FR" sz="2200" dirty="0"/>
              <a:t>			/ Nr est inconnu) /</a:t>
            </a:r>
          </a:p>
          <a:p>
            <a:pPr>
              <a:buFontTx/>
              <a:buNone/>
            </a:pPr>
            <a:r>
              <a:rPr lang="fr-FR" altLang="fr-FR" sz="2200" dirty="0"/>
              <a:t>	 </a:t>
            </a:r>
            <a:r>
              <a:rPr lang="fr-FR" altLang="fr-FR" sz="2200" dirty="0" err="1"/>
              <a:t>Dept.Nom</a:t>
            </a:r>
            <a:r>
              <a:rPr lang="fr-FR" altLang="fr-FR" sz="2200" dirty="0"/>
              <a:t>) </a:t>
            </a:r>
          </a:p>
          <a:p>
            <a:pPr>
              <a:buFontTx/>
              <a:buNone/>
            </a:pPr>
            <a:endParaRPr lang="fr-FR" altLang="fr-FR" sz="2200" dirty="0"/>
          </a:p>
          <a:p>
            <a:r>
              <a:rPr lang="fr-FR" altLang="fr-FR" sz="2200" dirty="0"/>
              <a:t>Donner le résultat de cette expression.</a:t>
            </a:r>
          </a:p>
          <a:p>
            <a:endParaRPr lang="fr-FR" altLang="fr-FR" sz="2200" dirty="0"/>
          </a:p>
          <a:p>
            <a:endParaRPr lang="fr-FR" altLang="fr-FR" sz="2200" dirty="0"/>
          </a:p>
          <a:p>
            <a:endParaRPr lang="fr-FR" altLang="fr-FR" sz="2200" dirty="0"/>
          </a:p>
          <a:p>
            <a:r>
              <a:rPr lang="fr-FR" altLang="fr-FR" sz="2200" dirty="0"/>
              <a:t>Quelle est la question à poser pour obtenir ce résultat ?</a:t>
            </a:r>
            <a:endParaRPr lang="fr-BE" altLang="fr-FR" sz="2200" dirty="0"/>
          </a:p>
          <a:p>
            <a:pPr marL="68580" indent="0">
              <a:buNone/>
            </a:pPr>
            <a:endParaRPr lang="fr-BE" dirty="0"/>
          </a:p>
        </p:txBody>
      </p:sp>
    </p:spTree>
    <p:extLst>
      <p:ext uri="{BB962C8B-B14F-4D97-AF65-F5344CB8AC3E}">
        <p14:creationId xmlns:p14="http://schemas.microsoft.com/office/powerpoint/2010/main" val="30730089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
        <p:nvSpPr>
          <p:cNvPr id="4" name="Espace réservé du contenu 3"/>
          <p:cNvSpPr>
            <a:spLocks noGrp="1"/>
          </p:cNvSpPr>
          <p:nvPr>
            <p:ph idx="1"/>
          </p:nvPr>
        </p:nvSpPr>
        <p:spPr/>
        <p:txBody>
          <a:bodyPr/>
          <a:lstStyle/>
          <a:p>
            <a:pPr marL="68580" indent="0">
              <a:buNone/>
            </a:pPr>
            <a:r>
              <a:rPr lang="fr-BE" dirty="0"/>
              <a:t>                     JOIN (</a:t>
            </a:r>
            <a:r>
              <a:rPr lang="fr-BE" dirty="0" err="1"/>
              <a:t>Dept</a:t>
            </a:r>
            <a:r>
              <a:rPr lang="fr-BE" dirty="0"/>
              <a:t>, </a:t>
            </a:r>
            <a:r>
              <a:rPr lang="fr-BE" dirty="0" err="1"/>
              <a:t>Emp</a:t>
            </a:r>
            <a:r>
              <a:rPr lang="fr-BE" dirty="0"/>
              <a:t> / </a:t>
            </a:r>
          </a:p>
          <a:p>
            <a:pPr marL="68580" indent="0">
              <a:buNone/>
            </a:pPr>
            <a:r>
              <a:rPr lang="fr-BE" dirty="0"/>
              <a:t>                        	     </a:t>
            </a:r>
            <a:r>
              <a:rPr lang="fr-BE" dirty="0" err="1"/>
              <a:t>Dept.NrDept</a:t>
            </a:r>
            <a:r>
              <a:rPr lang="fr-BE" dirty="0"/>
              <a:t> = </a:t>
            </a:r>
            <a:r>
              <a:rPr lang="fr-BE" dirty="0" err="1"/>
              <a:t>Emp.NrDept</a:t>
            </a:r>
            <a:r>
              <a:rPr lang="fr-BE" dirty="0"/>
              <a:t>)</a:t>
            </a:r>
          </a:p>
          <a:p>
            <a:pPr marL="68580" indent="0">
              <a:buNone/>
            </a:pPr>
            <a:endParaRPr lang="fr-BE" dirty="0"/>
          </a:p>
        </p:txBody>
      </p:sp>
      <p:graphicFrame>
        <p:nvGraphicFramePr>
          <p:cNvPr id="8" name="Tableau 7"/>
          <p:cNvGraphicFramePr>
            <a:graphicFrameLocks noGrp="1"/>
          </p:cNvGraphicFramePr>
          <p:nvPr>
            <p:extLst>
              <p:ext uri="{D42A27DB-BD31-4B8C-83A1-F6EECF244321}">
                <p14:modId xmlns:p14="http://schemas.microsoft.com/office/powerpoint/2010/main" val="284004545"/>
              </p:ext>
            </p:extLst>
          </p:nvPr>
        </p:nvGraphicFramePr>
        <p:xfrm>
          <a:off x="878367" y="2894382"/>
          <a:ext cx="2845981" cy="1608670"/>
        </p:xfrm>
        <a:graphic>
          <a:graphicData uri="http://schemas.openxmlformats.org/drawingml/2006/table">
            <a:tbl>
              <a:tblPr firstRow="1" bandRow="1">
                <a:tableStyleId>{5C22544A-7EE6-4342-B048-85BDC9FD1C3A}</a:tableStyleId>
              </a:tblPr>
              <a:tblGrid>
                <a:gridCol w="825795">
                  <a:extLst>
                    <a:ext uri="{9D8B030D-6E8A-4147-A177-3AD203B41FA5}">
                      <a16:colId xmlns:a16="http://schemas.microsoft.com/office/drawing/2014/main" val="20000"/>
                    </a:ext>
                  </a:extLst>
                </a:gridCol>
                <a:gridCol w="2020186">
                  <a:extLst>
                    <a:ext uri="{9D8B030D-6E8A-4147-A177-3AD203B41FA5}">
                      <a16:colId xmlns:a16="http://schemas.microsoft.com/office/drawing/2014/main" val="20001"/>
                    </a:ext>
                  </a:extLst>
                </a:gridCol>
              </a:tblGrid>
              <a:tr h="321734">
                <a:tc>
                  <a:txBody>
                    <a:bodyPr/>
                    <a:lstStyle/>
                    <a:p>
                      <a:r>
                        <a:rPr lang="fr-BE" sz="1400" dirty="0" err="1"/>
                        <a:t>NrDept</a:t>
                      </a:r>
                      <a:endParaRPr lang="fr-BE" sz="1400" dirty="0"/>
                    </a:p>
                  </a:txBody>
                  <a:tcPr/>
                </a:tc>
                <a:tc>
                  <a:txBody>
                    <a:bodyPr/>
                    <a:lstStyle/>
                    <a:p>
                      <a:r>
                        <a:rPr lang="fr-BE" sz="1400" dirty="0"/>
                        <a:t>Nom</a:t>
                      </a:r>
                    </a:p>
                  </a:txBody>
                  <a:tcPr/>
                </a:tc>
                <a:extLst>
                  <a:ext uri="{0D108BD9-81ED-4DB2-BD59-A6C34878D82A}">
                    <a16:rowId xmlns:a16="http://schemas.microsoft.com/office/drawing/2014/main" val="10000"/>
                  </a:ext>
                </a:extLst>
              </a:tr>
              <a:tr h="321734">
                <a:tc>
                  <a:txBody>
                    <a:bodyPr/>
                    <a:lstStyle/>
                    <a:p>
                      <a:r>
                        <a:rPr lang="fr-BE" sz="1400" dirty="0"/>
                        <a:t>D01</a:t>
                      </a:r>
                    </a:p>
                  </a:txBody>
                  <a:tcPr/>
                </a:tc>
                <a:tc>
                  <a:txBody>
                    <a:bodyPr/>
                    <a:lstStyle/>
                    <a:p>
                      <a:r>
                        <a:rPr lang="fr-BE" sz="1400" dirty="0"/>
                        <a:t>Informatique</a:t>
                      </a:r>
                    </a:p>
                  </a:txBody>
                  <a:tcPr/>
                </a:tc>
                <a:extLst>
                  <a:ext uri="{0D108BD9-81ED-4DB2-BD59-A6C34878D82A}">
                    <a16:rowId xmlns:a16="http://schemas.microsoft.com/office/drawing/2014/main" val="10001"/>
                  </a:ext>
                </a:extLst>
              </a:tr>
              <a:tr h="321734">
                <a:tc>
                  <a:txBody>
                    <a:bodyPr/>
                    <a:lstStyle/>
                    <a:p>
                      <a:r>
                        <a:rPr lang="fr-BE" sz="1400" dirty="0"/>
                        <a:t>D02</a:t>
                      </a:r>
                    </a:p>
                  </a:txBody>
                  <a:tcPr/>
                </a:tc>
                <a:tc>
                  <a:txBody>
                    <a:bodyPr/>
                    <a:lstStyle/>
                    <a:p>
                      <a:r>
                        <a:rPr lang="fr-BE" sz="1400" dirty="0"/>
                        <a:t>Informatique industrielle</a:t>
                      </a:r>
                    </a:p>
                  </a:txBody>
                  <a:tcPr/>
                </a:tc>
                <a:extLst>
                  <a:ext uri="{0D108BD9-81ED-4DB2-BD59-A6C34878D82A}">
                    <a16:rowId xmlns:a16="http://schemas.microsoft.com/office/drawing/2014/main" val="10002"/>
                  </a:ext>
                </a:extLst>
              </a:tr>
              <a:tr h="321734">
                <a:tc>
                  <a:txBody>
                    <a:bodyPr/>
                    <a:lstStyle/>
                    <a:p>
                      <a:r>
                        <a:rPr lang="fr-BE" sz="1400" dirty="0"/>
                        <a:t>D03</a:t>
                      </a:r>
                    </a:p>
                  </a:txBody>
                  <a:tcPr/>
                </a:tc>
                <a:tc>
                  <a:txBody>
                    <a:bodyPr/>
                    <a:lstStyle/>
                    <a:p>
                      <a:r>
                        <a:rPr lang="fr-BE" sz="1400" dirty="0"/>
                        <a:t>Electromécanique</a:t>
                      </a:r>
                    </a:p>
                  </a:txBody>
                  <a:tcPr/>
                </a:tc>
                <a:extLst>
                  <a:ext uri="{0D108BD9-81ED-4DB2-BD59-A6C34878D82A}">
                    <a16:rowId xmlns:a16="http://schemas.microsoft.com/office/drawing/2014/main" val="10003"/>
                  </a:ext>
                </a:extLst>
              </a:tr>
              <a:tr h="321734">
                <a:tc>
                  <a:txBody>
                    <a:bodyPr/>
                    <a:lstStyle/>
                    <a:p>
                      <a:r>
                        <a:rPr lang="fr-BE" sz="1400" dirty="0"/>
                        <a:t>D04</a:t>
                      </a:r>
                    </a:p>
                  </a:txBody>
                  <a:tcPr/>
                </a:tc>
                <a:tc>
                  <a:txBody>
                    <a:bodyPr/>
                    <a:lstStyle/>
                    <a:p>
                      <a:r>
                        <a:rPr lang="fr-BE" sz="1400" dirty="0"/>
                        <a:t>Infographie</a:t>
                      </a:r>
                    </a:p>
                  </a:txBody>
                  <a:tcPr/>
                </a:tc>
                <a:extLst>
                  <a:ext uri="{0D108BD9-81ED-4DB2-BD59-A6C34878D82A}">
                    <a16:rowId xmlns:a16="http://schemas.microsoft.com/office/drawing/2014/main" val="10004"/>
                  </a:ext>
                </a:extLst>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2806660483"/>
              </p:ext>
            </p:extLst>
          </p:nvPr>
        </p:nvGraphicFramePr>
        <p:xfrm>
          <a:off x="967563" y="4994882"/>
          <a:ext cx="2700670" cy="1370565"/>
        </p:xfrm>
        <a:graphic>
          <a:graphicData uri="http://schemas.openxmlformats.org/drawingml/2006/table">
            <a:tbl>
              <a:tblPr firstRow="1" bandRow="1">
                <a:tableStyleId>{5C22544A-7EE6-4342-B048-85BDC9FD1C3A}</a:tableStyleId>
              </a:tblPr>
              <a:tblGrid>
                <a:gridCol w="510362">
                  <a:extLst>
                    <a:ext uri="{9D8B030D-6E8A-4147-A177-3AD203B41FA5}">
                      <a16:colId xmlns:a16="http://schemas.microsoft.com/office/drawing/2014/main" val="20000"/>
                    </a:ext>
                  </a:extLst>
                </a:gridCol>
                <a:gridCol w="1275907">
                  <a:extLst>
                    <a:ext uri="{9D8B030D-6E8A-4147-A177-3AD203B41FA5}">
                      <a16:colId xmlns:a16="http://schemas.microsoft.com/office/drawing/2014/main" val="20001"/>
                    </a:ext>
                  </a:extLst>
                </a:gridCol>
                <a:gridCol w="914401">
                  <a:extLst>
                    <a:ext uri="{9D8B030D-6E8A-4147-A177-3AD203B41FA5}">
                      <a16:colId xmlns:a16="http://schemas.microsoft.com/office/drawing/2014/main" val="20002"/>
                    </a:ext>
                  </a:extLst>
                </a:gridCol>
              </a:tblGrid>
              <a:tr h="287524">
                <a:tc>
                  <a:txBody>
                    <a:bodyPr/>
                    <a:lstStyle/>
                    <a:p>
                      <a:r>
                        <a:rPr lang="fr-BE" sz="1400" dirty="0"/>
                        <a:t>Nr</a:t>
                      </a:r>
                    </a:p>
                  </a:txBody>
                  <a:tcPr/>
                </a:tc>
                <a:tc>
                  <a:txBody>
                    <a:bodyPr/>
                    <a:lstStyle/>
                    <a:p>
                      <a:r>
                        <a:rPr lang="fr-BE" sz="1400" dirty="0"/>
                        <a:t>Nom</a:t>
                      </a:r>
                    </a:p>
                  </a:txBody>
                  <a:tcPr/>
                </a:tc>
                <a:tc>
                  <a:txBody>
                    <a:bodyPr/>
                    <a:lstStyle/>
                    <a:p>
                      <a:r>
                        <a:rPr lang="fr-BE" sz="1400" dirty="0" err="1"/>
                        <a:t>NrDept</a:t>
                      </a:r>
                      <a:endParaRPr lang="fr-BE" sz="1400" dirty="0"/>
                    </a:p>
                  </a:txBody>
                  <a:tcPr/>
                </a:tc>
                <a:extLst>
                  <a:ext uri="{0D108BD9-81ED-4DB2-BD59-A6C34878D82A}">
                    <a16:rowId xmlns:a16="http://schemas.microsoft.com/office/drawing/2014/main" val="10000"/>
                  </a:ext>
                </a:extLst>
              </a:tr>
              <a:tr h="327087">
                <a:tc>
                  <a:txBody>
                    <a:bodyPr/>
                    <a:lstStyle/>
                    <a:p>
                      <a:r>
                        <a:rPr lang="fr-BE" sz="1400" dirty="0"/>
                        <a:t>60</a:t>
                      </a:r>
                    </a:p>
                  </a:txBody>
                  <a:tcPr/>
                </a:tc>
                <a:tc>
                  <a:txBody>
                    <a:bodyPr/>
                    <a:lstStyle/>
                    <a:p>
                      <a:r>
                        <a:rPr lang="fr-BE" sz="1400" dirty="0"/>
                        <a:t>Dupont</a:t>
                      </a:r>
                    </a:p>
                  </a:txBody>
                  <a:tcPr/>
                </a:tc>
                <a:tc>
                  <a:txBody>
                    <a:bodyPr/>
                    <a:lstStyle/>
                    <a:p>
                      <a:r>
                        <a:rPr lang="fr-BE" sz="1400" dirty="0"/>
                        <a:t>D01</a:t>
                      </a:r>
                    </a:p>
                  </a:txBody>
                  <a:tcPr/>
                </a:tc>
                <a:extLst>
                  <a:ext uri="{0D108BD9-81ED-4DB2-BD59-A6C34878D82A}">
                    <a16:rowId xmlns:a16="http://schemas.microsoft.com/office/drawing/2014/main" val="10001"/>
                  </a:ext>
                </a:extLst>
              </a:tr>
              <a:tr h="350490">
                <a:tc>
                  <a:txBody>
                    <a:bodyPr/>
                    <a:lstStyle/>
                    <a:p>
                      <a:r>
                        <a:rPr lang="fr-BE" sz="1400" dirty="0"/>
                        <a:t>13</a:t>
                      </a:r>
                    </a:p>
                  </a:txBody>
                  <a:tcPr/>
                </a:tc>
                <a:tc>
                  <a:txBody>
                    <a:bodyPr/>
                    <a:lstStyle/>
                    <a:p>
                      <a:r>
                        <a:rPr lang="fr-BE" sz="1400" dirty="0"/>
                        <a:t>Dubois</a:t>
                      </a:r>
                    </a:p>
                  </a:txBody>
                  <a:tcPr/>
                </a:tc>
                <a:tc>
                  <a:txBody>
                    <a:bodyPr/>
                    <a:lstStyle/>
                    <a:p>
                      <a:r>
                        <a:rPr lang="fr-BE" sz="1400" dirty="0"/>
                        <a:t>D01</a:t>
                      </a:r>
                    </a:p>
                  </a:txBody>
                  <a:tcPr/>
                </a:tc>
                <a:extLst>
                  <a:ext uri="{0D108BD9-81ED-4DB2-BD59-A6C34878D82A}">
                    <a16:rowId xmlns:a16="http://schemas.microsoft.com/office/drawing/2014/main" val="10002"/>
                  </a:ext>
                </a:extLst>
              </a:tr>
              <a:tr h="388188">
                <a:tc>
                  <a:txBody>
                    <a:bodyPr/>
                    <a:lstStyle/>
                    <a:p>
                      <a:r>
                        <a:rPr lang="fr-BE" sz="1400" dirty="0"/>
                        <a:t>15</a:t>
                      </a:r>
                    </a:p>
                  </a:txBody>
                  <a:tcPr/>
                </a:tc>
                <a:tc>
                  <a:txBody>
                    <a:bodyPr/>
                    <a:lstStyle/>
                    <a:p>
                      <a:r>
                        <a:rPr lang="fr-BE" sz="1400" dirty="0"/>
                        <a:t>Tartempion</a:t>
                      </a:r>
                    </a:p>
                  </a:txBody>
                  <a:tcPr/>
                </a:tc>
                <a:tc>
                  <a:txBody>
                    <a:bodyPr/>
                    <a:lstStyle/>
                    <a:p>
                      <a:r>
                        <a:rPr lang="fr-BE" sz="1400" dirty="0"/>
                        <a:t>D02</a:t>
                      </a:r>
                    </a:p>
                  </a:txBody>
                  <a:tcPr/>
                </a:tc>
                <a:extLst>
                  <a:ext uri="{0D108BD9-81ED-4DB2-BD59-A6C34878D82A}">
                    <a16:rowId xmlns:a16="http://schemas.microsoft.com/office/drawing/2014/main" val="10003"/>
                  </a:ext>
                </a:extLst>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2892762829"/>
              </p:ext>
            </p:extLst>
          </p:nvPr>
        </p:nvGraphicFramePr>
        <p:xfrm>
          <a:off x="3823586" y="3028972"/>
          <a:ext cx="5080000" cy="3132666"/>
        </p:xfrm>
        <a:graphic>
          <a:graphicData uri="http://schemas.openxmlformats.org/drawingml/2006/table">
            <a:tbl>
              <a:tblPr firstRow="1" bandRow="1">
                <a:tableStyleId>{5C22544A-7EE6-4342-B048-85BDC9FD1C3A}</a:tableStyleId>
              </a:tblPr>
              <a:tblGrid>
                <a:gridCol w="783265">
                  <a:extLst>
                    <a:ext uri="{9D8B030D-6E8A-4147-A177-3AD203B41FA5}">
                      <a16:colId xmlns:a16="http://schemas.microsoft.com/office/drawing/2014/main" val="20000"/>
                    </a:ext>
                  </a:extLst>
                </a:gridCol>
                <a:gridCol w="197765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1084521">
                  <a:extLst>
                    <a:ext uri="{9D8B030D-6E8A-4147-A177-3AD203B41FA5}">
                      <a16:colId xmlns:a16="http://schemas.microsoft.com/office/drawing/2014/main" val="20003"/>
                    </a:ext>
                  </a:extLst>
                </a:gridCol>
                <a:gridCol w="777359">
                  <a:extLst>
                    <a:ext uri="{9D8B030D-6E8A-4147-A177-3AD203B41FA5}">
                      <a16:colId xmlns:a16="http://schemas.microsoft.com/office/drawing/2014/main" val="20004"/>
                    </a:ext>
                  </a:extLst>
                </a:gridCol>
              </a:tblGrid>
              <a:tr h="348074">
                <a:tc>
                  <a:txBody>
                    <a:bodyPr/>
                    <a:lstStyle/>
                    <a:p>
                      <a:r>
                        <a:rPr lang="fr-BE" sz="1400" dirty="0" err="1"/>
                        <a:t>NrDept</a:t>
                      </a:r>
                      <a:endParaRPr lang="fr-BE" sz="1400" dirty="0"/>
                    </a:p>
                  </a:txBody>
                  <a:tcPr/>
                </a:tc>
                <a:tc>
                  <a:txBody>
                    <a:bodyPr/>
                    <a:lstStyle/>
                    <a:p>
                      <a:r>
                        <a:rPr lang="fr-BE" sz="1400" dirty="0"/>
                        <a:t>Nom</a:t>
                      </a:r>
                    </a:p>
                  </a:txBody>
                  <a:tcPr/>
                </a:tc>
                <a:tc>
                  <a:txBody>
                    <a:bodyPr/>
                    <a:lstStyle/>
                    <a:p>
                      <a:r>
                        <a:rPr lang="fr-BE" sz="1400" dirty="0"/>
                        <a:t>Nr</a:t>
                      </a:r>
                    </a:p>
                  </a:txBody>
                  <a:tcPr/>
                </a:tc>
                <a:tc>
                  <a:txBody>
                    <a:bodyPr/>
                    <a:lstStyle/>
                    <a:p>
                      <a:r>
                        <a:rPr lang="fr-BE" sz="1400" dirty="0"/>
                        <a:t>Nom</a:t>
                      </a:r>
                    </a:p>
                  </a:txBody>
                  <a:tcPr/>
                </a:tc>
                <a:tc>
                  <a:txBody>
                    <a:bodyPr/>
                    <a:lstStyle/>
                    <a:p>
                      <a:r>
                        <a:rPr lang="fr-BE" sz="1400" dirty="0" err="1"/>
                        <a:t>NrDept</a:t>
                      </a:r>
                      <a:endParaRPr lang="fr-BE" sz="1400" dirty="0"/>
                    </a:p>
                  </a:txBody>
                  <a:tcPr/>
                </a:tc>
                <a:extLst>
                  <a:ext uri="{0D108BD9-81ED-4DB2-BD59-A6C34878D82A}">
                    <a16:rowId xmlns:a16="http://schemas.microsoft.com/office/drawing/2014/main" val="10000"/>
                  </a:ext>
                </a:extLst>
              </a:tr>
              <a:tr h="348074">
                <a:tc>
                  <a:txBody>
                    <a:bodyPr/>
                    <a:lstStyle/>
                    <a:p>
                      <a:r>
                        <a:rPr lang="fr-BE" sz="1400" dirty="0"/>
                        <a:t>D01</a:t>
                      </a:r>
                    </a:p>
                  </a:txBody>
                  <a:tcPr/>
                </a:tc>
                <a:tc>
                  <a:txBody>
                    <a:bodyPr/>
                    <a:lstStyle/>
                    <a:p>
                      <a:r>
                        <a:rPr lang="fr-BE" sz="1400" dirty="0"/>
                        <a:t>Informatique</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D01</a:t>
                      </a:r>
                    </a:p>
                  </a:txBody>
                  <a:tcPr/>
                </a:tc>
                <a:extLst>
                  <a:ext uri="{0D108BD9-81ED-4DB2-BD59-A6C34878D82A}">
                    <a16:rowId xmlns:a16="http://schemas.microsoft.com/office/drawing/2014/main" val="10001"/>
                  </a:ext>
                </a:extLst>
              </a:tr>
              <a:tr h="348074">
                <a:tc>
                  <a:txBody>
                    <a:bodyPr/>
                    <a:lstStyle/>
                    <a:p>
                      <a:r>
                        <a:rPr lang="fr-BE" sz="1400" dirty="0"/>
                        <a:t>D01</a:t>
                      </a:r>
                    </a:p>
                  </a:txBody>
                  <a:tcPr/>
                </a:tc>
                <a:tc>
                  <a:txBody>
                    <a:bodyPr/>
                    <a:lstStyle/>
                    <a:p>
                      <a:r>
                        <a:rPr lang="fr-BE" sz="1400" dirty="0"/>
                        <a:t>Informatique</a:t>
                      </a:r>
                    </a:p>
                  </a:txBody>
                  <a:tcPr/>
                </a:tc>
                <a:tc>
                  <a:txBody>
                    <a:bodyPr/>
                    <a:lstStyle/>
                    <a:p>
                      <a:r>
                        <a:rPr lang="fr-BE" sz="1400" dirty="0"/>
                        <a:t>13</a:t>
                      </a:r>
                    </a:p>
                  </a:txBody>
                  <a:tcPr/>
                </a:tc>
                <a:tc>
                  <a:txBody>
                    <a:bodyPr/>
                    <a:lstStyle/>
                    <a:p>
                      <a:r>
                        <a:rPr lang="fr-BE" sz="1400" dirty="0"/>
                        <a:t>Dubois</a:t>
                      </a:r>
                    </a:p>
                  </a:txBody>
                  <a:tcPr/>
                </a:tc>
                <a:tc>
                  <a:txBody>
                    <a:bodyPr/>
                    <a:lstStyle/>
                    <a:p>
                      <a:r>
                        <a:rPr lang="fr-BE" sz="1400" dirty="0"/>
                        <a:t>D01</a:t>
                      </a:r>
                    </a:p>
                  </a:txBody>
                  <a:tcPr/>
                </a:tc>
                <a:extLst>
                  <a:ext uri="{0D108BD9-81ED-4DB2-BD59-A6C34878D82A}">
                    <a16:rowId xmlns:a16="http://schemas.microsoft.com/office/drawing/2014/main" val="10002"/>
                  </a:ext>
                </a:extLst>
              </a:tr>
              <a:tr h="348074">
                <a:tc>
                  <a:txBody>
                    <a:bodyPr/>
                    <a:lstStyle/>
                    <a:p>
                      <a:r>
                        <a:rPr lang="fr-BE" sz="1400" dirty="0"/>
                        <a:t>D01</a:t>
                      </a:r>
                    </a:p>
                  </a:txBody>
                  <a:tcPr/>
                </a:tc>
                <a:tc>
                  <a:txBody>
                    <a:bodyPr/>
                    <a:lstStyle/>
                    <a:p>
                      <a:r>
                        <a:rPr lang="fr-BE" sz="1400" dirty="0"/>
                        <a:t>Informatique</a:t>
                      </a:r>
                    </a:p>
                  </a:txBody>
                  <a:tcPr/>
                </a:tc>
                <a:tc>
                  <a:txBody>
                    <a:bodyPr/>
                    <a:lstStyle/>
                    <a:p>
                      <a:r>
                        <a:rPr lang="fr-BE" sz="1400" dirty="0"/>
                        <a:t>15</a:t>
                      </a:r>
                    </a:p>
                  </a:txBody>
                  <a:tcPr/>
                </a:tc>
                <a:tc>
                  <a:txBody>
                    <a:bodyPr/>
                    <a:lstStyle/>
                    <a:p>
                      <a:r>
                        <a:rPr lang="fr-BE" sz="1400" dirty="0"/>
                        <a:t>Tartempion</a:t>
                      </a:r>
                    </a:p>
                  </a:txBody>
                  <a:tcPr/>
                </a:tc>
                <a:tc>
                  <a:txBody>
                    <a:bodyPr/>
                    <a:lstStyle/>
                    <a:p>
                      <a:r>
                        <a:rPr lang="fr-BE" sz="1400" dirty="0"/>
                        <a:t>D02</a:t>
                      </a:r>
                    </a:p>
                  </a:txBody>
                  <a:tcPr/>
                </a:tc>
                <a:extLst>
                  <a:ext uri="{0D108BD9-81ED-4DB2-BD59-A6C34878D82A}">
                    <a16:rowId xmlns:a16="http://schemas.microsoft.com/office/drawing/2014/main" val="10003"/>
                  </a:ext>
                </a:extLst>
              </a:tr>
              <a:tr h="348074">
                <a:tc>
                  <a:txBody>
                    <a:bodyPr/>
                    <a:lstStyle/>
                    <a:p>
                      <a:r>
                        <a:rPr lang="fr-BE" sz="1400" dirty="0"/>
                        <a:t>D02</a:t>
                      </a:r>
                    </a:p>
                  </a:txBody>
                  <a:tcPr/>
                </a:tc>
                <a:tc>
                  <a:txBody>
                    <a:bodyPr/>
                    <a:lstStyle/>
                    <a:p>
                      <a:r>
                        <a:rPr lang="fr-BE" sz="1400" dirty="0"/>
                        <a:t>Informatique industrielle</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D01</a:t>
                      </a:r>
                    </a:p>
                  </a:txBody>
                  <a:tcPr/>
                </a:tc>
                <a:extLst>
                  <a:ext uri="{0D108BD9-81ED-4DB2-BD59-A6C34878D82A}">
                    <a16:rowId xmlns:a16="http://schemas.microsoft.com/office/drawing/2014/main" val="10004"/>
                  </a:ext>
                </a:extLst>
              </a:tr>
              <a:tr h="348074">
                <a:tc>
                  <a:txBody>
                    <a:bodyPr/>
                    <a:lstStyle/>
                    <a:p>
                      <a:r>
                        <a:rPr lang="fr-BE" sz="1400" dirty="0"/>
                        <a:t>D02</a:t>
                      </a:r>
                    </a:p>
                  </a:txBody>
                  <a:tcPr/>
                </a:tc>
                <a:tc>
                  <a:txBody>
                    <a:bodyPr/>
                    <a:lstStyle/>
                    <a:p>
                      <a:r>
                        <a:rPr lang="fr-BE" sz="1400" dirty="0"/>
                        <a:t>Informatique industrielle</a:t>
                      </a:r>
                    </a:p>
                  </a:txBody>
                  <a:tcPr/>
                </a:tc>
                <a:tc>
                  <a:txBody>
                    <a:bodyPr/>
                    <a:lstStyle/>
                    <a:p>
                      <a:r>
                        <a:rPr lang="fr-BE" sz="1400" dirty="0"/>
                        <a:t>13</a:t>
                      </a:r>
                    </a:p>
                  </a:txBody>
                  <a:tcPr/>
                </a:tc>
                <a:tc>
                  <a:txBody>
                    <a:bodyPr/>
                    <a:lstStyle/>
                    <a:p>
                      <a:r>
                        <a:rPr lang="fr-BE" sz="1400" dirty="0"/>
                        <a:t>Dubois</a:t>
                      </a:r>
                    </a:p>
                  </a:txBody>
                  <a:tcPr/>
                </a:tc>
                <a:tc>
                  <a:txBody>
                    <a:bodyPr/>
                    <a:lstStyle/>
                    <a:p>
                      <a:r>
                        <a:rPr lang="fr-BE" sz="1400" dirty="0"/>
                        <a:t>D01</a:t>
                      </a:r>
                    </a:p>
                  </a:txBody>
                  <a:tcPr/>
                </a:tc>
                <a:extLst>
                  <a:ext uri="{0D108BD9-81ED-4DB2-BD59-A6C34878D82A}">
                    <a16:rowId xmlns:a16="http://schemas.microsoft.com/office/drawing/2014/main" val="10005"/>
                  </a:ext>
                </a:extLst>
              </a:tr>
              <a:tr h="348074">
                <a:tc>
                  <a:txBody>
                    <a:bodyPr/>
                    <a:lstStyle/>
                    <a:p>
                      <a:r>
                        <a:rPr lang="fr-BE" sz="1400" dirty="0"/>
                        <a:t>D02</a:t>
                      </a:r>
                    </a:p>
                  </a:txBody>
                  <a:tcPr/>
                </a:tc>
                <a:tc>
                  <a:txBody>
                    <a:bodyPr/>
                    <a:lstStyle/>
                    <a:p>
                      <a:r>
                        <a:rPr lang="fr-BE" sz="1400" dirty="0"/>
                        <a:t>Informatique industrielle</a:t>
                      </a:r>
                    </a:p>
                  </a:txBody>
                  <a:tcPr/>
                </a:tc>
                <a:tc>
                  <a:txBody>
                    <a:bodyPr/>
                    <a:lstStyle/>
                    <a:p>
                      <a:r>
                        <a:rPr lang="fr-BE" sz="1400" dirty="0"/>
                        <a:t>15</a:t>
                      </a:r>
                    </a:p>
                  </a:txBody>
                  <a:tcPr/>
                </a:tc>
                <a:tc>
                  <a:txBody>
                    <a:bodyPr/>
                    <a:lstStyle/>
                    <a:p>
                      <a:r>
                        <a:rPr lang="fr-BE" sz="1400" dirty="0"/>
                        <a:t>Tartempion</a:t>
                      </a:r>
                    </a:p>
                  </a:txBody>
                  <a:tcPr/>
                </a:tc>
                <a:tc>
                  <a:txBody>
                    <a:bodyPr/>
                    <a:lstStyle/>
                    <a:p>
                      <a:r>
                        <a:rPr lang="fr-BE" sz="1400" dirty="0"/>
                        <a:t>D02</a:t>
                      </a:r>
                    </a:p>
                  </a:txBody>
                  <a:tcPr/>
                </a:tc>
                <a:extLst>
                  <a:ext uri="{0D108BD9-81ED-4DB2-BD59-A6C34878D82A}">
                    <a16:rowId xmlns:a16="http://schemas.microsoft.com/office/drawing/2014/main" val="10006"/>
                  </a:ext>
                </a:extLst>
              </a:tr>
              <a:tr h="348074">
                <a:tc>
                  <a:txBody>
                    <a:bodyPr/>
                    <a:lstStyle/>
                    <a:p>
                      <a:r>
                        <a:rPr lang="fr-BE" sz="1400" dirty="0"/>
                        <a:t>D03</a:t>
                      </a:r>
                    </a:p>
                  </a:txBody>
                  <a:tcPr/>
                </a:tc>
                <a:tc>
                  <a:txBody>
                    <a:bodyPr/>
                    <a:lstStyle/>
                    <a:p>
                      <a:r>
                        <a:rPr lang="fr-BE" sz="1400" dirty="0"/>
                        <a:t>Electromécanique</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D01</a:t>
                      </a:r>
                    </a:p>
                  </a:txBody>
                  <a:tcPr/>
                </a:tc>
                <a:extLst>
                  <a:ext uri="{0D108BD9-81ED-4DB2-BD59-A6C34878D82A}">
                    <a16:rowId xmlns:a16="http://schemas.microsoft.com/office/drawing/2014/main" val="10007"/>
                  </a:ext>
                </a:extLst>
              </a:tr>
              <a:tr h="348074">
                <a:tc>
                  <a:txBody>
                    <a:bodyPr/>
                    <a:lstStyle/>
                    <a:p>
                      <a:r>
                        <a:rPr lang="fr-BE" sz="1400" dirty="0"/>
                        <a:t>…</a:t>
                      </a:r>
                    </a:p>
                  </a:txBody>
                  <a:tcPr/>
                </a:tc>
                <a:tc>
                  <a:txBody>
                    <a:bodyPr/>
                    <a:lstStyle/>
                    <a:p>
                      <a:endParaRPr lang="fr-BE" sz="1400" dirty="0"/>
                    </a:p>
                  </a:txBody>
                  <a:tcPr/>
                </a:tc>
                <a:tc>
                  <a:txBody>
                    <a:bodyPr/>
                    <a:lstStyle/>
                    <a:p>
                      <a:endParaRPr lang="fr-BE" sz="1400" dirty="0"/>
                    </a:p>
                  </a:txBody>
                  <a:tcPr/>
                </a:tc>
                <a:tc>
                  <a:txBody>
                    <a:bodyPr/>
                    <a:lstStyle/>
                    <a:p>
                      <a:endParaRPr lang="fr-BE" sz="1400" dirty="0"/>
                    </a:p>
                  </a:txBody>
                  <a:tcPr/>
                </a:tc>
                <a:tc>
                  <a:txBody>
                    <a:bodyPr/>
                    <a:lstStyle/>
                    <a:p>
                      <a:endParaRPr lang="fr-BE" sz="1400" dirty="0"/>
                    </a:p>
                  </a:txBody>
                  <a:tcPr/>
                </a:tc>
                <a:extLst>
                  <a:ext uri="{0D108BD9-81ED-4DB2-BD59-A6C34878D82A}">
                    <a16:rowId xmlns:a16="http://schemas.microsoft.com/office/drawing/2014/main" val="10008"/>
                  </a:ext>
                </a:extLst>
              </a:tr>
            </a:tbl>
          </a:graphicData>
        </a:graphic>
      </p:graphicFrame>
      <p:sp>
        <p:nvSpPr>
          <p:cNvPr id="11" name="ZoneTexte 10"/>
          <p:cNvSpPr txBox="1"/>
          <p:nvPr/>
        </p:nvSpPr>
        <p:spPr>
          <a:xfrm>
            <a:off x="552891" y="2482370"/>
            <a:ext cx="1626781" cy="369332"/>
          </a:xfrm>
          <a:prstGeom prst="rect">
            <a:avLst/>
          </a:prstGeom>
          <a:noFill/>
        </p:spPr>
        <p:txBody>
          <a:bodyPr wrap="square" rtlCol="0">
            <a:spAutoFit/>
          </a:bodyPr>
          <a:lstStyle/>
          <a:p>
            <a:r>
              <a:rPr lang="fr-BE" dirty="0" err="1"/>
              <a:t>Dept</a:t>
            </a:r>
            <a:endParaRPr lang="fr-BE" dirty="0"/>
          </a:p>
        </p:txBody>
      </p:sp>
      <p:sp>
        <p:nvSpPr>
          <p:cNvPr id="12" name="ZoneTexte 11"/>
          <p:cNvSpPr txBox="1"/>
          <p:nvPr/>
        </p:nvSpPr>
        <p:spPr>
          <a:xfrm>
            <a:off x="552891" y="4554815"/>
            <a:ext cx="1626781" cy="369332"/>
          </a:xfrm>
          <a:prstGeom prst="rect">
            <a:avLst/>
          </a:prstGeom>
          <a:noFill/>
        </p:spPr>
        <p:txBody>
          <a:bodyPr wrap="square" rtlCol="0">
            <a:spAutoFit/>
          </a:bodyPr>
          <a:lstStyle/>
          <a:p>
            <a:r>
              <a:rPr lang="fr-BE" dirty="0" err="1"/>
              <a:t>Emp</a:t>
            </a:r>
            <a:endParaRPr lang="fr-BE" dirty="0"/>
          </a:p>
        </p:txBody>
      </p:sp>
      <p:sp>
        <p:nvSpPr>
          <p:cNvPr id="13" name="Ellipse 12"/>
          <p:cNvSpPr/>
          <p:nvPr/>
        </p:nvSpPr>
        <p:spPr>
          <a:xfrm>
            <a:off x="3724348" y="3348213"/>
            <a:ext cx="5135526" cy="3962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4" name="Ellipse 13"/>
          <p:cNvSpPr/>
          <p:nvPr/>
        </p:nvSpPr>
        <p:spPr>
          <a:xfrm>
            <a:off x="3724348" y="3698718"/>
            <a:ext cx="5135526" cy="3962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3724348" y="5059688"/>
            <a:ext cx="5135526" cy="3962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624660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
        <p:nvSpPr>
          <p:cNvPr id="4" name="Espace réservé du contenu 3"/>
          <p:cNvSpPr>
            <a:spLocks noGrp="1"/>
          </p:cNvSpPr>
          <p:nvPr>
            <p:ph idx="1"/>
          </p:nvPr>
        </p:nvSpPr>
        <p:spPr/>
        <p:txBody>
          <a:bodyPr/>
          <a:lstStyle/>
          <a:p>
            <a:pPr marL="68580" indent="0">
              <a:buNone/>
            </a:pPr>
            <a:r>
              <a:rPr lang="fr-BE" dirty="0"/>
              <a:t>LEFT OUTER JOIN (</a:t>
            </a:r>
            <a:r>
              <a:rPr lang="fr-BE" dirty="0" err="1"/>
              <a:t>Dept</a:t>
            </a:r>
            <a:r>
              <a:rPr lang="fr-BE" dirty="0"/>
              <a:t>, </a:t>
            </a:r>
            <a:r>
              <a:rPr lang="fr-BE" dirty="0" err="1"/>
              <a:t>Emp</a:t>
            </a:r>
            <a:r>
              <a:rPr lang="fr-BE" dirty="0"/>
              <a:t> / </a:t>
            </a:r>
          </a:p>
          <a:p>
            <a:pPr marL="68580" indent="0">
              <a:buNone/>
            </a:pPr>
            <a:r>
              <a:rPr lang="fr-BE" dirty="0"/>
              <a:t>                        	     </a:t>
            </a:r>
            <a:r>
              <a:rPr lang="fr-BE" dirty="0" err="1"/>
              <a:t>Dept.NrDept</a:t>
            </a:r>
            <a:r>
              <a:rPr lang="fr-BE" dirty="0"/>
              <a:t> = </a:t>
            </a:r>
            <a:r>
              <a:rPr lang="fr-BE" dirty="0" err="1"/>
              <a:t>Emp.NrDept</a:t>
            </a:r>
            <a:r>
              <a:rPr lang="fr-BE" dirty="0"/>
              <a:t>)</a:t>
            </a:r>
          </a:p>
          <a:p>
            <a:pPr marL="68580" indent="0">
              <a:buNone/>
            </a:pPr>
            <a:endParaRPr lang="fr-BE" dirty="0"/>
          </a:p>
        </p:txBody>
      </p:sp>
      <p:graphicFrame>
        <p:nvGraphicFramePr>
          <p:cNvPr id="8" name="Tableau 7"/>
          <p:cNvGraphicFramePr>
            <a:graphicFrameLocks noGrp="1"/>
          </p:cNvGraphicFramePr>
          <p:nvPr>
            <p:extLst>
              <p:ext uri="{D42A27DB-BD31-4B8C-83A1-F6EECF244321}">
                <p14:modId xmlns:p14="http://schemas.microsoft.com/office/powerpoint/2010/main" val="2716531408"/>
              </p:ext>
            </p:extLst>
          </p:nvPr>
        </p:nvGraphicFramePr>
        <p:xfrm>
          <a:off x="886045" y="2848894"/>
          <a:ext cx="2845981" cy="1608670"/>
        </p:xfrm>
        <a:graphic>
          <a:graphicData uri="http://schemas.openxmlformats.org/drawingml/2006/table">
            <a:tbl>
              <a:tblPr firstRow="1" bandRow="1">
                <a:tableStyleId>{5C22544A-7EE6-4342-B048-85BDC9FD1C3A}</a:tableStyleId>
              </a:tblPr>
              <a:tblGrid>
                <a:gridCol w="825795">
                  <a:extLst>
                    <a:ext uri="{9D8B030D-6E8A-4147-A177-3AD203B41FA5}">
                      <a16:colId xmlns:a16="http://schemas.microsoft.com/office/drawing/2014/main" val="20000"/>
                    </a:ext>
                  </a:extLst>
                </a:gridCol>
                <a:gridCol w="2020186">
                  <a:extLst>
                    <a:ext uri="{9D8B030D-6E8A-4147-A177-3AD203B41FA5}">
                      <a16:colId xmlns:a16="http://schemas.microsoft.com/office/drawing/2014/main" val="20001"/>
                    </a:ext>
                  </a:extLst>
                </a:gridCol>
              </a:tblGrid>
              <a:tr h="321734">
                <a:tc>
                  <a:txBody>
                    <a:bodyPr/>
                    <a:lstStyle/>
                    <a:p>
                      <a:r>
                        <a:rPr lang="fr-BE" sz="1400" dirty="0" err="1"/>
                        <a:t>NrDept</a:t>
                      </a:r>
                      <a:endParaRPr lang="fr-BE" sz="1400" dirty="0"/>
                    </a:p>
                  </a:txBody>
                  <a:tcPr/>
                </a:tc>
                <a:tc>
                  <a:txBody>
                    <a:bodyPr/>
                    <a:lstStyle/>
                    <a:p>
                      <a:r>
                        <a:rPr lang="fr-BE" sz="1400" dirty="0"/>
                        <a:t>Nom</a:t>
                      </a:r>
                    </a:p>
                  </a:txBody>
                  <a:tcPr/>
                </a:tc>
                <a:extLst>
                  <a:ext uri="{0D108BD9-81ED-4DB2-BD59-A6C34878D82A}">
                    <a16:rowId xmlns:a16="http://schemas.microsoft.com/office/drawing/2014/main" val="10000"/>
                  </a:ext>
                </a:extLst>
              </a:tr>
              <a:tr h="321734">
                <a:tc>
                  <a:txBody>
                    <a:bodyPr/>
                    <a:lstStyle/>
                    <a:p>
                      <a:r>
                        <a:rPr lang="fr-BE" sz="1400" dirty="0"/>
                        <a:t>D01</a:t>
                      </a:r>
                    </a:p>
                  </a:txBody>
                  <a:tcPr/>
                </a:tc>
                <a:tc>
                  <a:txBody>
                    <a:bodyPr/>
                    <a:lstStyle/>
                    <a:p>
                      <a:r>
                        <a:rPr lang="fr-BE" sz="1400" dirty="0"/>
                        <a:t>Informatique</a:t>
                      </a:r>
                    </a:p>
                  </a:txBody>
                  <a:tcPr/>
                </a:tc>
                <a:extLst>
                  <a:ext uri="{0D108BD9-81ED-4DB2-BD59-A6C34878D82A}">
                    <a16:rowId xmlns:a16="http://schemas.microsoft.com/office/drawing/2014/main" val="10001"/>
                  </a:ext>
                </a:extLst>
              </a:tr>
              <a:tr h="321734">
                <a:tc>
                  <a:txBody>
                    <a:bodyPr/>
                    <a:lstStyle/>
                    <a:p>
                      <a:r>
                        <a:rPr lang="fr-BE" sz="1400" dirty="0"/>
                        <a:t>D02</a:t>
                      </a:r>
                    </a:p>
                  </a:txBody>
                  <a:tcPr/>
                </a:tc>
                <a:tc>
                  <a:txBody>
                    <a:bodyPr/>
                    <a:lstStyle/>
                    <a:p>
                      <a:r>
                        <a:rPr lang="fr-BE" sz="1400" dirty="0"/>
                        <a:t>Informatique industrielle</a:t>
                      </a:r>
                    </a:p>
                  </a:txBody>
                  <a:tcPr/>
                </a:tc>
                <a:extLst>
                  <a:ext uri="{0D108BD9-81ED-4DB2-BD59-A6C34878D82A}">
                    <a16:rowId xmlns:a16="http://schemas.microsoft.com/office/drawing/2014/main" val="10002"/>
                  </a:ext>
                </a:extLst>
              </a:tr>
              <a:tr h="321734">
                <a:tc>
                  <a:txBody>
                    <a:bodyPr/>
                    <a:lstStyle/>
                    <a:p>
                      <a:r>
                        <a:rPr lang="fr-BE" sz="1400" dirty="0"/>
                        <a:t>D03</a:t>
                      </a:r>
                    </a:p>
                  </a:txBody>
                  <a:tcPr/>
                </a:tc>
                <a:tc>
                  <a:txBody>
                    <a:bodyPr/>
                    <a:lstStyle/>
                    <a:p>
                      <a:r>
                        <a:rPr lang="fr-BE" sz="1400" dirty="0"/>
                        <a:t>Electromécanique</a:t>
                      </a:r>
                    </a:p>
                  </a:txBody>
                  <a:tcPr/>
                </a:tc>
                <a:extLst>
                  <a:ext uri="{0D108BD9-81ED-4DB2-BD59-A6C34878D82A}">
                    <a16:rowId xmlns:a16="http://schemas.microsoft.com/office/drawing/2014/main" val="10003"/>
                  </a:ext>
                </a:extLst>
              </a:tr>
              <a:tr h="321734">
                <a:tc>
                  <a:txBody>
                    <a:bodyPr/>
                    <a:lstStyle/>
                    <a:p>
                      <a:r>
                        <a:rPr lang="fr-BE" sz="1400" dirty="0"/>
                        <a:t>D04</a:t>
                      </a:r>
                    </a:p>
                  </a:txBody>
                  <a:tcPr/>
                </a:tc>
                <a:tc>
                  <a:txBody>
                    <a:bodyPr/>
                    <a:lstStyle/>
                    <a:p>
                      <a:r>
                        <a:rPr lang="fr-BE" sz="1400" dirty="0"/>
                        <a:t>Infographie</a:t>
                      </a:r>
                    </a:p>
                  </a:txBody>
                  <a:tcPr/>
                </a:tc>
                <a:extLst>
                  <a:ext uri="{0D108BD9-81ED-4DB2-BD59-A6C34878D82A}">
                    <a16:rowId xmlns:a16="http://schemas.microsoft.com/office/drawing/2014/main" val="10004"/>
                  </a:ext>
                </a:extLst>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2796784471"/>
              </p:ext>
            </p:extLst>
          </p:nvPr>
        </p:nvGraphicFramePr>
        <p:xfrm>
          <a:off x="967563" y="4994882"/>
          <a:ext cx="2700670" cy="1370565"/>
        </p:xfrm>
        <a:graphic>
          <a:graphicData uri="http://schemas.openxmlformats.org/drawingml/2006/table">
            <a:tbl>
              <a:tblPr firstRow="1" bandRow="1">
                <a:tableStyleId>{5C22544A-7EE6-4342-B048-85BDC9FD1C3A}</a:tableStyleId>
              </a:tblPr>
              <a:tblGrid>
                <a:gridCol w="510362">
                  <a:extLst>
                    <a:ext uri="{9D8B030D-6E8A-4147-A177-3AD203B41FA5}">
                      <a16:colId xmlns:a16="http://schemas.microsoft.com/office/drawing/2014/main" val="20000"/>
                    </a:ext>
                  </a:extLst>
                </a:gridCol>
                <a:gridCol w="1275907">
                  <a:extLst>
                    <a:ext uri="{9D8B030D-6E8A-4147-A177-3AD203B41FA5}">
                      <a16:colId xmlns:a16="http://schemas.microsoft.com/office/drawing/2014/main" val="20001"/>
                    </a:ext>
                  </a:extLst>
                </a:gridCol>
                <a:gridCol w="914401">
                  <a:extLst>
                    <a:ext uri="{9D8B030D-6E8A-4147-A177-3AD203B41FA5}">
                      <a16:colId xmlns:a16="http://schemas.microsoft.com/office/drawing/2014/main" val="20002"/>
                    </a:ext>
                  </a:extLst>
                </a:gridCol>
              </a:tblGrid>
              <a:tr h="287524">
                <a:tc>
                  <a:txBody>
                    <a:bodyPr/>
                    <a:lstStyle/>
                    <a:p>
                      <a:r>
                        <a:rPr lang="fr-BE" sz="1400" dirty="0"/>
                        <a:t>Nr</a:t>
                      </a:r>
                    </a:p>
                  </a:txBody>
                  <a:tcPr/>
                </a:tc>
                <a:tc>
                  <a:txBody>
                    <a:bodyPr/>
                    <a:lstStyle/>
                    <a:p>
                      <a:r>
                        <a:rPr lang="fr-BE" sz="1400" dirty="0"/>
                        <a:t>Nom</a:t>
                      </a:r>
                    </a:p>
                  </a:txBody>
                  <a:tcPr/>
                </a:tc>
                <a:tc>
                  <a:txBody>
                    <a:bodyPr/>
                    <a:lstStyle/>
                    <a:p>
                      <a:r>
                        <a:rPr lang="fr-BE" sz="1400" dirty="0" err="1"/>
                        <a:t>NrDept</a:t>
                      </a:r>
                      <a:endParaRPr lang="fr-BE" sz="1400" dirty="0"/>
                    </a:p>
                  </a:txBody>
                  <a:tcPr/>
                </a:tc>
                <a:extLst>
                  <a:ext uri="{0D108BD9-81ED-4DB2-BD59-A6C34878D82A}">
                    <a16:rowId xmlns:a16="http://schemas.microsoft.com/office/drawing/2014/main" val="10000"/>
                  </a:ext>
                </a:extLst>
              </a:tr>
              <a:tr h="327087">
                <a:tc>
                  <a:txBody>
                    <a:bodyPr/>
                    <a:lstStyle/>
                    <a:p>
                      <a:r>
                        <a:rPr lang="fr-BE" sz="1400" dirty="0"/>
                        <a:t>60</a:t>
                      </a:r>
                    </a:p>
                  </a:txBody>
                  <a:tcPr/>
                </a:tc>
                <a:tc>
                  <a:txBody>
                    <a:bodyPr/>
                    <a:lstStyle/>
                    <a:p>
                      <a:r>
                        <a:rPr lang="fr-BE" sz="1400" dirty="0"/>
                        <a:t>Dupont</a:t>
                      </a:r>
                    </a:p>
                  </a:txBody>
                  <a:tcPr/>
                </a:tc>
                <a:tc>
                  <a:txBody>
                    <a:bodyPr/>
                    <a:lstStyle/>
                    <a:p>
                      <a:r>
                        <a:rPr lang="fr-BE" sz="1400" dirty="0"/>
                        <a:t>D01</a:t>
                      </a:r>
                    </a:p>
                  </a:txBody>
                  <a:tcPr/>
                </a:tc>
                <a:extLst>
                  <a:ext uri="{0D108BD9-81ED-4DB2-BD59-A6C34878D82A}">
                    <a16:rowId xmlns:a16="http://schemas.microsoft.com/office/drawing/2014/main" val="10001"/>
                  </a:ext>
                </a:extLst>
              </a:tr>
              <a:tr h="350490">
                <a:tc>
                  <a:txBody>
                    <a:bodyPr/>
                    <a:lstStyle/>
                    <a:p>
                      <a:r>
                        <a:rPr lang="fr-BE" sz="1400" dirty="0"/>
                        <a:t>13</a:t>
                      </a:r>
                    </a:p>
                  </a:txBody>
                  <a:tcPr/>
                </a:tc>
                <a:tc>
                  <a:txBody>
                    <a:bodyPr/>
                    <a:lstStyle/>
                    <a:p>
                      <a:r>
                        <a:rPr lang="fr-BE" sz="1400" dirty="0"/>
                        <a:t>Dubois</a:t>
                      </a:r>
                    </a:p>
                  </a:txBody>
                  <a:tcPr/>
                </a:tc>
                <a:tc>
                  <a:txBody>
                    <a:bodyPr/>
                    <a:lstStyle/>
                    <a:p>
                      <a:r>
                        <a:rPr lang="fr-BE" sz="1400" dirty="0"/>
                        <a:t>D01</a:t>
                      </a:r>
                    </a:p>
                  </a:txBody>
                  <a:tcPr/>
                </a:tc>
                <a:extLst>
                  <a:ext uri="{0D108BD9-81ED-4DB2-BD59-A6C34878D82A}">
                    <a16:rowId xmlns:a16="http://schemas.microsoft.com/office/drawing/2014/main" val="10002"/>
                  </a:ext>
                </a:extLst>
              </a:tr>
              <a:tr h="388188">
                <a:tc>
                  <a:txBody>
                    <a:bodyPr/>
                    <a:lstStyle/>
                    <a:p>
                      <a:r>
                        <a:rPr lang="fr-BE" sz="1400" dirty="0"/>
                        <a:t>15</a:t>
                      </a:r>
                    </a:p>
                  </a:txBody>
                  <a:tcPr/>
                </a:tc>
                <a:tc>
                  <a:txBody>
                    <a:bodyPr/>
                    <a:lstStyle/>
                    <a:p>
                      <a:r>
                        <a:rPr lang="fr-BE" sz="1400" dirty="0"/>
                        <a:t>Tartempion</a:t>
                      </a:r>
                    </a:p>
                  </a:txBody>
                  <a:tcPr/>
                </a:tc>
                <a:tc>
                  <a:txBody>
                    <a:bodyPr/>
                    <a:lstStyle/>
                    <a:p>
                      <a:r>
                        <a:rPr lang="fr-BE" sz="1400" dirty="0"/>
                        <a:t>D02</a:t>
                      </a:r>
                    </a:p>
                  </a:txBody>
                  <a:tcPr/>
                </a:tc>
                <a:extLst>
                  <a:ext uri="{0D108BD9-81ED-4DB2-BD59-A6C34878D82A}">
                    <a16:rowId xmlns:a16="http://schemas.microsoft.com/office/drawing/2014/main" val="10003"/>
                  </a:ext>
                </a:extLst>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481816575"/>
              </p:ext>
            </p:extLst>
          </p:nvPr>
        </p:nvGraphicFramePr>
        <p:xfrm>
          <a:off x="3795824" y="3510593"/>
          <a:ext cx="5252484" cy="2088444"/>
        </p:xfrm>
        <a:graphic>
          <a:graphicData uri="http://schemas.openxmlformats.org/drawingml/2006/table">
            <a:tbl>
              <a:tblPr firstRow="1" bandRow="1">
                <a:tableStyleId>{5C22544A-7EE6-4342-B048-85BDC9FD1C3A}</a:tableStyleId>
              </a:tblPr>
              <a:tblGrid>
                <a:gridCol w="786808">
                  <a:extLst>
                    <a:ext uri="{9D8B030D-6E8A-4147-A177-3AD203B41FA5}">
                      <a16:colId xmlns:a16="http://schemas.microsoft.com/office/drawing/2014/main" val="20000"/>
                    </a:ext>
                  </a:extLst>
                </a:gridCol>
                <a:gridCol w="1935126">
                  <a:extLst>
                    <a:ext uri="{9D8B030D-6E8A-4147-A177-3AD203B41FA5}">
                      <a16:colId xmlns:a16="http://schemas.microsoft.com/office/drawing/2014/main" val="20001"/>
                    </a:ext>
                  </a:extLst>
                </a:gridCol>
                <a:gridCol w="684519">
                  <a:extLst>
                    <a:ext uri="{9D8B030D-6E8A-4147-A177-3AD203B41FA5}">
                      <a16:colId xmlns:a16="http://schemas.microsoft.com/office/drawing/2014/main" val="20002"/>
                    </a:ext>
                  </a:extLst>
                </a:gridCol>
                <a:gridCol w="1041075">
                  <a:extLst>
                    <a:ext uri="{9D8B030D-6E8A-4147-A177-3AD203B41FA5}">
                      <a16:colId xmlns:a16="http://schemas.microsoft.com/office/drawing/2014/main" val="20003"/>
                    </a:ext>
                  </a:extLst>
                </a:gridCol>
                <a:gridCol w="804956">
                  <a:extLst>
                    <a:ext uri="{9D8B030D-6E8A-4147-A177-3AD203B41FA5}">
                      <a16:colId xmlns:a16="http://schemas.microsoft.com/office/drawing/2014/main" val="20004"/>
                    </a:ext>
                  </a:extLst>
                </a:gridCol>
              </a:tblGrid>
              <a:tr h="348074">
                <a:tc>
                  <a:txBody>
                    <a:bodyPr/>
                    <a:lstStyle/>
                    <a:p>
                      <a:r>
                        <a:rPr lang="fr-BE" sz="1400" dirty="0" err="1"/>
                        <a:t>NrDept</a:t>
                      </a:r>
                      <a:endParaRPr lang="fr-BE" sz="1400" dirty="0"/>
                    </a:p>
                  </a:txBody>
                  <a:tcPr/>
                </a:tc>
                <a:tc>
                  <a:txBody>
                    <a:bodyPr/>
                    <a:lstStyle/>
                    <a:p>
                      <a:r>
                        <a:rPr lang="fr-BE" sz="1400" dirty="0"/>
                        <a:t>Nom</a:t>
                      </a:r>
                    </a:p>
                  </a:txBody>
                  <a:tcPr/>
                </a:tc>
                <a:tc>
                  <a:txBody>
                    <a:bodyPr/>
                    <a:lstStyle/>
                    <a:p>
                      <a:r>
                        <a:rPr lang="fr-BE" sz="1400" dirty="0"/>
                        <a:t>Nr</a:t>
                      </a:r>
                    </a:p>
                  </a:txBody>
                  <a:tcPr/>
                </a:tc>
                <a:tc>
                  <a:txBody>
                    <a:bodyPr/>
                    <a:lstStyle/>
                    <a:p>
                      <a:r>
                        <a:rPr lang="fr-BE" sz="1400" dirty="0"/>
                        <a:t>Nom</a:t>
                      </a:r>
                    </a:p>
                  </a:txBody>
                  <a:tcPr/>
                </a:tc>
                <a:tc>
                  <a:txBody>
                    <a:bodyPr/>
                    <a:lstStyle/>
                    <a:p>
                      <a:r>
                        <a:rPr lang="fr-BE" sz="1400" dirty="0" err="1"/>
                        <a:t>NrDept</a:t>
                      </a:r>
                      <a:endParaRPr lang="fr-BE" sz="1400" dirty="0"/>
                    </a:p>
                  </a:txBody>
                  <a:tcPr/>
                </a:tc>
                <a:extLst>
                  <a:ext uri="{0D108BD9-81ED-4DB2-BD59-A6C34878D82A}">
                    <a16:rowId xmlns:a16="http://schemas.microsoft.com/office/drawing/2014/main" val="10000"/>
                  </a:ext>
                </a:extLst>
              </a:tr>
              <a:tr h="348074">
                <a:tc>
                  <a:txBody>
                    <a:bodyPr/>
                    <a:lstStyle/>
                    <a:p>
                      <a:r>
                        <a:rPr lang="fr-BE" sz="1400" dirty="0"/>
                        <a:t>D01</a:t>
                      </a:r>
                    </a:p>
                  </a:txBody>
                  <a:tcPr/>
                </a:tc>
                <a:tc>
                  <a:txBody>
                    <a:bodyPr/>
                    <a:lstStyle/>
                    <a:p>
                      <a:r>
                        <a:rPr lang="fr-BE" sz="1400" dirty="0"/>
                        <a:t>Informatique</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D01</a:t>
                      </a:r>
                    </a:p>
                  </a:txBody>
                  <a:tcPr/>
                </a:tc>
                <a:extLst>
                  <a:ext uri="{0D108BD9-81ED-4DB2-BD59-A6C34878D82A}">
                    <a16:rowId xmlns:a16="http://schemas.microsoft.com/office/drawing/2014/main" val="10001"/>
                  </a:ext>
                </a:extLst>
              </a:tr>
              <a:tr h="348074">
                <a:tc>
                  <a:txBody>
                    <a:bodyPr/>
                    <a:lstStyle/>
                    <a:p>
                      <a:r>
                        <a:rPr lang="fr-BE" sz="1400" dirty="0"/>
                        <a:t>D01</a:t>
                      </a:r>
                    </a:p>
                  </a:txBody>
                  <a:tcPr/>
                </a:tc>
                <a:tc>
                  <a:txBody>
                    <a:bodyPr/>
                    <a:lstStyle/>
                    <a:p>
                      <a:r>
                        <a:rPr lang="fr-BE" sz="1400" dirty="0"/>
                        <a:t>Informatique</a:t>
                      </a:r>
                    </a:p>
                  </a:txBody>
                  <a:tcPr/>
                </a:tc>
                <a:tc>
                  <a:txBody>
                    <a:bodyPr/>
                    <a:lstStyle/>
                    <a:p>
                      <a:r>
                        <a:rPr lang="fr-BE" sz="1400" dirty="0"/>
                        <a:t>13</a:t>
                      </a:r>
                    </a:p>
                  </a:txBody>
                  <a:tcPr/>
                </a:tc>
                <a:tc>
                  <a:txBody>
                    <a:bodyPr/>
                    <a:lstStyle/>
                    <a:p>
                      <a:r>
                        <a:rPr lang="fr-BE" sz="1400" dirty="0"/>
                        <a:t>Dubois</a:t>
                      </a:r>
                    </a:p>
                  </a:txBody>
                  <a:tcPr/>
                </a:tc>
                <a:tc>
                  <a:txBody>
                    <a:bodyPr/>
                    <a:lstStyle/>
                    <a:p>
                      <a:r>
                        <a:rPr lang="fr-BE" sz="1400" dirty="0"/>
                        <a:t>D01</a:t>
                      </a:r>
                    </a:p>
                  </a:txBody>
                  <a:tcPr/>
                </a:tc>
                <a:extLst>
                  <a:ext uri="{0D108BD9-81ED-4DB2-BD59-A6C34878D82A}">
                    <a16:rowId xmlns:a16="http://schemas.microsoft.com/office/drawing/2014/main" val="10002"/>
                  </a:ext>
                </a:extLst>
              </a:tr>
              <a:tr h="348074">
                <a:tc>
                  <a:txBody>
                    <a:bodyPr/>
                    <a:lstStyle/>
                    <a:p>
                      <a:r>
                        <a:rPr lang="fr-BE" sz="1400" dirty="0"/>
                        <a:t>D02</a:t>
                      </a:r>
                    </a:p>
                  </a:txBody>
                  <a:tcPr/>
                </a:tc>
                <a:tc>
                  <a:txBody>
                    <a:bodyPr/>
                    <a:lstStyle/>
                    <a:p>
                      <a:r>
                        <a:rPr lang="fr-BE" sz="1400" dirty="0"/>
                        <a:t>Informatique industrielle</a:t>
                      </a:r>
                    </a:p>
                  </a:txBody>
                  <a:tcPr/>
                </a:tc>
                <a:tc>
                  <a:txBody>
                    <a:bodyPr/>
                    <a:lstStyle/>
                    <a:p>
                      <a:r>
                        <a:rPr lang="fr-BE" sz="1400" dirty="0"/>
                        <a:t>15</a:t>
                      </a:r>
                    </a:p>
                  </a:txBody>
                  <a:tcPr/>
                </a:tc>
                <a:tc>
                  <a:txBody>
                    <a:bodyPr/>
                    <a:lstStyle/>
                    <a:p>
                      <a:r>
                        <a:rPr lang="fr-BE" sz="1400" dirty="0"/>
                        <a:t>Tartempion</a:t>
                      </a:r>
                    </a:p>
                  </a:txBody>
                  <a:tcPr/>
                </a:tc>
                <a:tc>
                  <a:txBody>
                    <a:bodyPr/>
                    <a:lstStyle/>
                    <a:p>
                      <a:r>
                        <a:rPr lang="fr-BE" sz="1400" dirty="0"/>
                        <a:t>D02</a:t>
                      </a:r>
                    </a:p>
                  </a:txBody>
                  <a:tcPr/>
                </a:tc>
                <a:extLst>
                  <a:ext uri="{0D108BD9-81ED-4DB2-BD59-A6C34878D82A}">
                    <a16:rowId xmlns:a16="http://schemas.microsoft.com/office/drawing/2014/main" val="10003"/>
                  </a:ext>
                </a:extLst>
              </a:tr>
              <a:tr h="348074">
                <a:tc>
                  <a:txBody>
                    <a:bodyPr/>
                    <a:lstStyle/>
                    <a:p>
                      <a:r>
                        <a:rPr lang="fr-BE" sz="1400" dirty="0"/>
                        <a:t>D03</a:t>
                      </a:r>
                    </a:p>
                  </a:txBody>
                  <a:tcPr/>
                </a:tc>
                <a:tc>
                  <a:txBody>
                    <a:bodyPr/>
                    <a:lstStyle/>
                    <a:p>
                      <a:r>
                        <a:rPr lang="fr-BE" sz="1400" dirty="0"/>
                        <a:t>Electromécanique</a:t>
                      </a:r>
                    </a:p>
                  </a:txBody>
                  <a:tcPr/>
                </a:tc>
                <a:tc>
                  <a:txBody>
                    <a:bodyPr/>
                    <a:lstStyle/>
                    <a:p>
                      <a:r>
                        <a:rPr lang="fr-BE" sz="1400" dirty="0"/>
                        <a:t>NULL</a:t>
                      </a:r>
                    </a:p>
                  </a:txBody>
                  <a:tcPr/>
                </a:tc>
                <a:tc>
                  <a:txBody>
                    <a:bodyPr/>
                    <a:lstStyle/>
                    <a:p>
                      <a:r>
                        <a:rPr lang="fr-BE" sz="1400" dirty="0"/>
                        <a:t>NULL</a:t>
                      </a:r>
                    </a:p>
                  </a:txBody>
                  <a:tcPr/>
                </a:tc>
                <a:tc>
                  <a:txBody>
                    <a:bodyPr/>
                    <a:lstStyle/>
                    <a:p>
                      <a:r>
                        <a:rPr lang="fr-BE" sz="1400" dirty="0"/>
                        <a:t>NULL</a:t>
                      </a:r>
                    </a:p>
                  </a:txBody>
                  <a:tcPr/>
                </a:tc>
                <a:extLst>
                  <a:ext uri="{0D108BD9-81ED-4DB2-BD59-A6C34878D82A}">
                    <a16:rowId xmlns:a16="http://schemas.microsoft.com/office/drawing/2014/main" val="10004"/>
                  </a:ext>
                </a:extLst>
              </a:tr>
              <a:tr h="348074">
                <a:tc>
                  <a:txBody>
                    <a:bodyPr/>
                    <a:lstStyle/>
                    <a:p>
                      <a:r>
                        <a:rPr lang="fr-BE" sz="1400" dirty="0"/>
                        <a:t>D04</a:t>
                      </a:r>
                    </a:p>
                  </a:txBody>
                  <a:tcPr/>
                </a:tc>
                <a:tc>
                  <a:txBody>
                    <a:bodyPr/>
                    <a:lstStyle/>
                    <a:p>
                      <a:r>
                        <a:rPr lang="fr-BE" sz="1400" dirty="0"/>
                        <a:t>Infographie</a:t>
                      </a:r>
                    </a:p>
                  </a:txBody>
                  <a:tcPr/>
                </a:tc>
                <a:tc>
                  <a:txBody>
                    <a:bodyPr/>
                    <a:lstStyle/>
                    <a:p>
                      <a:r>
                        <a:rPr lang="fr-BE" sz="1400" dirty="0"/>
                        <a:t>NULL</a:t>
                      </a:r>
                    </a:p>
                  </a:txBody>
                  <a:tcPr/>
                </a:tc>
                <a:tc>
                  <a:txBody>
                    <a:bodyPr/>
                    <a:lstStyle/>
                    <a:p>
                      <a:r>
                        <a:rPr lang="fr-BE" sz="1400" dirty="0"/>
                        <a:t>NULL</a:t>
                      </a:r>
                    </a:p>
                  </a:txBody>
                  <a:tcPr/>
                </a:tc>
                <a:tc>
                  <a:txBody>
                    <a:bodyPr/>
                    <a:lstStyle/>
                    <a:p>
                      <a:r>
                        <a:rPr lang="fr-BE" sz="1400" dirty="0"/>
                        <a:t>NULL</a:t>
                      </a:r>
                    </a:p>
                  </a:txBody>
                  <a:tcPr/>
                </a:tc>
                <a:extLst>
                  <a:ext uri="{0D108BD9-81ED-4DB2-BD59-A6C34878D82A}">
                    <a16:rowId xmlns:a16="http://schemas.microsoft.com/office/drawing/2014/main" val="10005"/>
                  </a:ext>
                </a:extLst>
              </a:tr>
            </a:tbl>
          </a:graphicData>
        </a:graphic>
      </p:graphicFrame>
      <p:sp>
        <p:nvSpPr>
          <p:cNvPr id="11" name="ZoneTexte 10"/>
          <p:cNvSpPr txBox="1"/>
          <p:nvPr/>
        </p:nvSpPr>
        <p:spPr>
          <a:xfrm>
            <a:off x="552891" y="2460569"/>
            <a:ext cx="1626781" cy="369332"/>
          </a:xfrm>
          <a:prstGeom prst="rect">
            <a:avLst/>
          </a:prstGeom>
          <a:noFill/>
        </p:spPr>
        <p:txBody>
          <a:bodyPr wrap="square" rtlCol="0">
            <a:spAutoFit/>
          </a:bodyPr>
          <a:lstStyle/>
          <a:p>
            <a:r>
              <a:rPr lang="fr-BE" dirty="0" err="1"/>
              <a:t>Dept</a:t>
            </a:r>
            <a:endParaRPr lang="fr-BE" dirty="0"/>
          </a:p>
        </p:txBody>
      </p:sp>
      <p:sp>
        <p:nvSpPr>
          <p:cNvPr id="12" name="ZoneTexte 11"/>
          <p:cNvSpPr txBox="1"/>
          <p:nvPr/>
        </p:nvSpPr>
        <p:spPr>
          <a:xfrm>
            <a:off x="552891" y="4554815"/>
            <a:ext cx="1626781" cy="369332"/>
          </a:xfrm>
          <a:prstGeom prst="rect">
            <a:avLst/>
          </a:prstGeom>
          <a:noFill/>
        </p:spPr>
        <p:txBody>
          <a:bodyPr wrap="square" rtlCol="0">
            <a:spAutoFit/>
          </a:bodyPr>
          <a:lstStyle/>
          <a:p>
            <a:r>
              <a:rPr lang="fr-BE" dirty="0" err="1"/>
              <a:t>Emp</a:t>
            </a:r>
            <a:endParaRPr lang="fr-BE" dirty="0"/>
          </a:p>
        </p:txBody>
      </p:sp>
    </p:spTree>
    <p:extLst>
      <p:ext uri="{BB962C8B-B14F-4D97-AF65-F5344CB8AC3E}">
        <p14:creationId xmlns:p14="http://schemas.microsoft.com/office/powerpoint/2010/main" val="564319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
        <p:nvSpPr>
          <p:cNvPr id="4" name="Espace réservé du contenu 3"/>
          <p:cNvSpPr>
            <a:spLocks noGrp="1"/>
          </p:cNvSpPr>
          <p:nvPr>
            <p:ph idx="1"/>
          </p:nvPr>
        </p:nvSpPr>
        <p:spPr>
          <a:xfrm>
            <a:off x="1043490" y="2051999"/>
            <a:ext cx="7420025" cy="4140000"/>
          </a:xfrm>
        </p:spPr>
        <p:txBody>
          <a:bodyPr>
            <a:normAutofit/>
          </a:bodyPr>
          <a:lstStyle/>
          <a:p>
            <a:pPr marL="68580" indent="0">
              <a:buNone/>
            </a:pPr>
            <a:r>
              <a:rPr lang="fr-FR" altLang="fr-FR" sz="2000" dirty="0"/>
              <a:t>          </a:t>
            </a:r>
            <a:r>
              <a:rPr lang="fr-FR" altLang="fr-FR" sz="2000" dirty="0">
                <a:solidFill>
                  <a:srgbClr val="FF0000"/>
                </a:solidFill>
              </a:rPr>
              <a:t>SELECTION</a:t>
            </a:r>
            <a:r>
              <a:rPr lang="fr-FR" altLang="fr-FR" sz="2000" dirty="0"/>
              <a:t> (</a:t>
            </a:r>
            <a:r>
              <a:rPr lang="fr-BE" sz="2000" dirty="0"/>
              <a:t>LEFT OUTER JOIN (</a:t>
            </a:r>
            <a:r>
              <a:rPr lang="fr-BE" sz="2000" dirty="0" err="1"/>
              <a:t>Dept</a:t>
            </a:r>
            <a:r>
              <a:rPr lang="fr-BE" sz="2000" dirty="0"/>
              <a:t>, </a:t>
            </a:r>
            <a:r>
              <a:rPr lang="fr-BE" sz="2000" dirty="0" err="1"/>
              <a:t>Emp</a:t>
            </a:r>
            <a:r>
              <a:rPr lang="fr-BE" sz="2000" dirty="0"/>
              <a:t> / </a:t>
            </a:r>
          </a:p>
          <a:p>
            <a:pPr marL="68580" indent="0">
              <a:buNone/>
            </a:pPr>
            <a:r>
              <a:rPr lang="fr-BE" sz="2000" dirty="0"/>
              <a:t>                          </a:t>
            </a:r>
            <a:r>
              <a:rPr lang="fr-BE" sz="2000" dirty="0" err="1"/>
              <a:t>Dept.NrDept</a:t>
            </a:r>
            <a:r>
              <a:rPr lang="fr-BE" sz="2000" dirty="0"/>
              <a:t> = </a:t>
            </a:r>
            <a:r>
              <a:rPr lang="fr-BE" sz="2000" dirty="0" err="1"/>
              <a:t>Emp.NrDept</a:t>
            </a:r>
            <a:r>
              <a:rPr lang="fr-BE" sz="2000" dirty="0"/>
              <a:t>) </a:t>
            </a:r>
            <a:r>
              <a:rPr lang="fr-FR" altLang="fr-FR" sz="2000" dirty="0"/>
              <a:t>/ Nr est inconnu)</a:t>
            </a:r>
            <a:endParaRPr lang="fr-BE" sz="2000" dirty="0"/>
          </a:p>
          <a:p>
            <a:pPr marL="68580" indent="0">
              <a:buNone/>
            </a:pPr>
            <a:endParaRPr lang="fr-BE" sz="2000" dirty="0"/>
          </a:p>
        </p:txBody>
      </p:sp>
      <p:graphicFrame>
        <p:nvGraphicFramePr>
          <p:cNvPr id="8" name="Tableau 7"/>
          <p:cNvGraphicFramePr>
            <a:graphicFrameLocks noGrp="1"/>
          </p:cNvGraphicFramePr>
          <p:nvPr>
            <p:extLst>
              <p:ext uri="{D42A27DB-BD31-4B8C-83A1-F6EECF244321}">
                <p14:modId xmlns:p14="http://schemas.microsoft.com/office/powerpoint/2010/main" val="2587596989"/>
              </p:ext>
            </p:extLst>
          </p:nvPr>
        </p:nvGraphicFramePr>
        <p:xfrm>
          <a:off x="886045" y="2848894"/>
          <a:ext cx="2845981" cy="1608670"/>
        </p:xfrm>
        <a:graphic>
          <a:graphicData uri="http://schemas.openxmlformats.org/drawingml/2006/table">
            <a:tbl>
              <a:tblPr firstRow="1" bandRow="1">
                <a:tableStyleId>{5C22544A-7EE6-4342-B048-85BDC9FD1C3A}</a:tableStyleId>
              </a:tblPr>
              <a:tblGrid>
                <a:gridCol w="825795">
                  <a:extLst>
                    <a:ext uri="{9D8B030D-6E8A-4147-A177-3AD203B41FA5}">
                      <a16:colId xmlns:a16="http://schemas.microsoft.com/office/drawing/2014/main" val="20000"/>
                    </a:ext>
                  </a:extLst>
                </a:gridCol>
                <a:gridCol w="2020186">
                  <a:extLst>
                    <a:ext uri="{9D8B030D-6E8A-4147-A177-3AD203B41FA5}">
                      <a16:colId xmlns:a16="http://schemas.microsoft.com/office/drawing/2014/main" val="20001"/>
                    </a:ext>
                  </a:extLst>
                </a:gridCol>
              </a:tblGrid>
              <a:tr h="321734">
                <a:tc>
                  <a:txBody>
                    <a:bodyPr/>
                    <a:lstStyle/>
                    <a:p>
                      <a:r>
                        <a:rPr lang="fr-BE" sz="1400" dirty="0" err="1"/>
                        <a:t>NrDept</a:t>
                      </a:r>
                      <a:endParaRPr lang="fr-BE" sz="1400" dirty="0"/>
                    </a:p>
                  </a:txBody>
                  <a:tcPr/>
                </a:tc>
                <a:tc>
                  <a:txBody>
                    <a:bodyPr/>
                    <a:lstStyle/>
                    <a:p>
                      <a:r>
                        <a:rPr lang="fr-BE" sz="1400" dirty="0"/>
                        <a:t>Nom</a:t>
                      </a:r>
                    </a:p>
                  </a:txBody>
                  <a:tcPr/>
                </a:tc>
                <a:extLst>
                  <a:ext uri="{0D108BD9-81ED-4DB2-BD59-A6C34878D82A}">
                    <a16:rowId xmlns:a16="http://schemas.microsoft.com/office/drawing/2014/main" val="10000"/>
                  </a:ext>
                </a:extLst>
              </a:tr>
              <a:tr h="321734">
                <a:tc>
                  <a:txBody>
                    <a:bodyPr/>
                    <a:lstStyle/>
                    <a:p>
                      <a:r>
                        <a:rPr lang="fr-BE" sz="1400" dirty="0"/>
                        <a:t>D01</a:t>
                      </a:r>
                    </a:p>
                  </a:txBody>
                  <a:tcPr/>
                </a:tc>
                <a:tc>
                  <a:txBody>
                    <a:bodyPr/>
                    <a:lstStyle/>
                    <a:p>
                      <a:r>
                        <a:rPr lang="fr-BE" sz="1400" dirty="0"/>
                        <a:t>Informatique</a:t>
                      </a:r>
                    </a:p>
                  </a:txBody>
                  <a:tcPr/>
                </a:tc>
                <a:extLst>
                  <a:ext uri="{0D108BD9-81ED-4DB2-BD59-A6C34878D82A}">
                    <a16:rowId xmlns:a16="http://schemas.microsoft.com/office/drawing/2014/main" val="10001"/>
                  </a:ext>
                </a:extLst>
              </a:tr>
              <a:tr h="321734">
                <a:tc>
                  <a:txBody>
                    <a:bodyPr/>
                    <a:lstStyle/>
                    <a:p>
                      <a:r>
                        <a:rPr lang="fr-BE" sz="1400" dirty="0"/>
                        <a:t>D02</a:t>
                      </a:r>
                    </a:p>
                  </a:txBody>
                  <a:tcPr/>
                </a:tc>
                <a:tc>
                  <a:txBody>
                    <a:bodyPr/>
                    <a:lstStyle/>
                    <a:p>
                      <a:r>
                        <a:rPr lang="fr-BE" sz="1400" dirty="0"/>
                        <a:t>Informatique industrielle</a:t>
                      </a:r>
                    </a:p>
                  </a:txBody>
                  <a:tcPr/>
                </a:tc>
                <a:extLst>
                  <a:ext uri="{0D108BD9-81ED-4DB2-BD59-A6C34878D82A}">
                    <a16:rowId xmlns:a16="http://schemas.microsoft.com/office/drawing/2014/main" val="10002"/>
                  </a:ext>
                </a:extLst>
              </a:tr>
              <a:tr h="321734">
                <a:tc>
                  <a:txBody>
                    <a:bodyPr/>
                    <a:lstStyle/>
                    <a:p>
                      <a:r>
                        <a:rPr lang="fr-BE" sz="1400" dirty="0"/>
                        <a:t>D03</a:t>
                      </a:r>
                    </a:p>
                  </a:txBody>
                  <a:tcPr/>
                </a:tc>
                <a:tc>
                  <a:txBody>
                    <a:bodyPr/>
                    <a:lstStyle/>
                    <a:p>
                      <a:r>
                        <a:rPr lang="fr-BE" sz="1400" dirty="0"/>
                        <a:t>Electromécanique</a:t>
                      </a:r>
                    </a:p>
                  </a:txBody>
                  <a:tcPr/>
                </a:tc>
                <a:extLst>
                  <a:ext uri="{0D108BD9-81ED-4DB2-BD59-A6C34878D82A}">
                    <a16:rowId xmlns:a16="http://schemas.microsoft.com/office/drawing/2014/main" val="10003"/>
                  </a:ext>
                </a:extLst>
              </a:tr>
              <a:tr h="321734">
                <a:tc>
                  <a:txBody>
                    <a:bodyPr/>
                    <a:lstStyle/>
                    <a:p>
                      <a:r>
                        <a:rPr lang="fr-BE" sz="1400" dirty="0"/>
                        <a:t>D04</a:t>
                      </a:r>
                    </a:p>
                  </a:txBody>
                  <a:tcPr/>
                </a:tc>
                <a:tc>
                  <a:txBody>
                    <a:bodyPr/>
                    <a:lstStyle/>
                    <a:p>
                      <a:r>
                        <a:rPr lang="fr-BE" sz="1400" dirty="0"/>
                        <a:t>Infographie</a:t>
                      </a:r>
                    </a:p>
                  </a:txBody>
                  <a:tcPr/>
                </a:tc>
                <a:extLst>
                  <a:ext uri="{0D108BD9-81ED-4DB2-BD59-A6C34878D82A}">
                    <a16:rowId xmlns:a16="http://schemas.microsoft.com/office/drawing/2014/main" val="10004"/>
                  </a:ext>
                </a:extLst>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603045165"/>
              </p:ext>
            </p:extLst>
          </p:nvPr>
        </p:nvGraphicFramePr>
        <p:xfrm>
          <a:off x="967563" y="4994882"/>
          <a:ext cx="2700670" cy="1370565"/>
        </p:xfrm>
        <a:graphic>
          <a:graphicData uri="http://schemas.openxmlformats.org/drawingml/2006/table">
            <a:tbl>
              <a:tblPr firstRow="1" bandRow="1">
                <a:tableStyleId>{5C22544A-7EE6-4342-B048-85BDC9FD1C3A}</a:tableStyleId>
              </a:tblPr>
              <a:tblGrid>
                <a:gridCol w="510362">
                  <a:extLst>
                    <a:ext uri="{9D8B030D-6E8A-4147-A177-3AD203B41FA5}">
                      <a16:colId xmlns:a16="http://schemas.microsoft.com/office/drawing/2014/main" val="20000"/>
                    </a:ext>
                  </a:extLst>
                </a:gridCol>
                <a:gridCol w="1275907">
                  <a:extLst>
                    <a:ext uri="{9D8B030D-6E8A-4147-A177-3AD203B41FA5}">
                      <a16:colId xmlns:a16="http://schemas.microsoft.com/office/drawing/2014/main" val="20001"/>
                    </a:ext>
                  </a:extLst>
                </a:gridCol>
                <a:gridCol w="914401">
                  <a:extLst>
                    <a:ext uri="{9D8B030D-6E8A-4147-A177-3AD203B41FA5}">
                      <a16:colId xmlns:a16="http://schemas.microsoft.com/office/drawing/2014/main" val="20002"/>
                    </a:ext>
                  </a:extLst>
                </a:gridCol>
              </a:tblGrid>
              <a:tr h="287524">
                <a:tc>
                  <a:txBody>
                    <a:bodyPr/>
                    <a:lstStyle/>
                    <a:p>
                      <a:r>
                        <a:rPr lang="fr-BE" sz="1400" dirty="0"/>
                        <a:t>Nr</a:t>
                      </a:r>
                    </a:p>
                  </a:txBody>
                  <a:tcPr/>
                </a:tc>
                <a:tc>
                  <a:txBody>
                    <a:bodyPr/>
                    <a:lstStyle/>
                    <a:p>
                      <a:r>
                        <a:rPr lang="fr-BE" sz="1400" dirty="0"/>
                        <a:t>Nom</a:t>
                      </a:r>
                    </a:p>
                  </a:txBody>
                  <a:tcPr/>
                </a:tc>
                <a:tc>
                  <a:txBody>
                    <a:bodyPr/>
                    <a:lstStyle/>
                    <a:p>
                      <a:r>
                        <a:rPr lang="fr-BE" sz="1400" dirty="0" err="1"/>
                        <a:t>NrDept</a:t>
                      </a:r>
                      <a:endParaRPr lang="fr-BE" sz="1400" dirty="0"/>
                    </a:p>
                  </a:txBody>
                  <a:tcPr/>
                </a:tc>
                <a:extLst>
                  <a:ext uri="{0D108BD9-81ED-4DB2-BD59-A6C34878D82A}">
                    <a16:rowId xmlns:a16="http://schemas.microsoft.com/office/drawing/2014/main" val="10000"/>
                  </a:ext>
                </a:extLst>
              </a:tr>
              <a:tr h="327087">
                <a:tc>
                  <a:txBody>
                    <a:bodyPr/>
                    <a:lstStyle/>
                    <a:p>
                      <a:r>
                        <a:rPr lang="fr-BE" sz="1400" dirty="0"/>
                        <a:t>60</a:t>
                      </a:r>
                    </a:p>
                  </a:txBody>
                  <a:tcPr/>
                </a:tc>
                <a:tc>
                  <a:txBody>
                    <a:bodyPr/>
                    <a:lstStyle/>
                    <a:p>
                      <a:r>
                        <a:rPr lang="fr-BE" sz="1400" dirty="0"/>
                        <a:t>Dupont</a:t>
                      </a:r>
                    </a:p>
                  </a:txBody>
                  <a:tcPr/>
                </a:tc>
                <a:tc>
                  <a:txBody>
                    <a:bodyPr/>
                    <a:lstStyle/>
                    <a:p>
                      <a:r>
                        <a:rPr lang="fr-BE" sz="1400" dirty="0"/>
                        <a:t>D01</a:t>
                      </a:r>
                    </a:p>
                  </a:txBody>
                  <a:tcPr/>
                </a:tc>
                <a:extLst>
                  <a:ext uri="{0D108BD9-81ED-4DB2-BD59-A6C34878D82A}">
                    <a16:rowId xmlns:a16="http://schemas.microsoft.com/office/drawing/2014/main" val="10001"/>
                  </a:ext>
                </a:extLst>
              </a:tr>
              <a:tr h="350490">
                <a:tc>
                  <a:txBody>
                    <a:bodyPr/>
                    <a:lstStyle/>
                    <a:p>
                      <a:r>
                        <a:rPr lang="fr-BE" sz="1400" dirty="0"/>
                        <a:t>13</a:t>
                      </a:r>
                    </a:p>
                  </a:txBody>
                  <a:tcPr/>
                </a:tc>
                <a:tc>
                  <a:txBody>
                    <a:bodyPr/>
                    <a:lstStyle/>
                    <a:p>
                      <a:r>
                        <a:rPr lang="fr-BE" sz="1400" dirty="0"/>
                        <a:t>Dubois</a:t>
                      </a:r>
                    </a:p>
                  </a:txBody>
                  <a:tcPr/>
                </a:tc>
                <a:tc>
                  <a:txBody>
                    <a:bodyPr/>
                    <a:lstStyle/>
                    <a:p>
                      <a:r>
                        <a:rPr lang="fr-BE" sz="1400" dirty="0"/>
                        <a:t>D01</a:t>
                      </a:r>
                    </a:p>
                  </a:txBody>
                  <a:tcPr/>
                </a:tc>
                <a:extLst>
                  <a:ext uri="{0D108BD9-81ED-4DB2-BD59-A6C34878D82A}">
                    <a16:rowId xmlns:a16="http://schemas.microsoft.com/office/drawing/2014/main" val="10002"/>
                  </a:ext>
                </a:extLst>
              </a:tr>
              <a:tr h="388188">
                <a:tc>
                  <a:txBody>
                    <a:bodyPr/>
                    <a:lstStyle/>
                    <a:p>
                      <a:r>
                        <a:rPr lang="fr-BE" sz="1400" dirty="0"/>
                        <a:t>15</a:t>
                      </a:r>
                    </a:p>
                  </a:txBody>
                  <a:tcPr/>
                </a:tc>
                <a:tc>
                  <a:txBody>
                    <a:bodyPr/>
                    <a:lstStyle/>
                    <a:p>
                      <a:r>
                        <a:rPr lang="fr-BE" sz="1400" dirty="0"/>
                        <a:t>Tartempion</a:t>
                      </a:r>
                    </a:p>
                  </a:txBody>
                  <a:tcPr/>
                </a:tc>
                <a:tc>
                  <a:txBody>
                    <a:bodyPr/>
                    <a:lstStyle/>
                    <a:p>
                      <a:r>
                        <a:rPr lang="fr-BE" sz="1400" dirty="0"/>
                        <a:t>D02</a:t>
                      </a:r>
                    </a:p>
                  </a:txBody>
                  <a:tcPr/>
                </a:tc>
                <a:extLst>
                  <a:ext uri="{0D108BD9-81ED-4DB2-BD59-A6C34878D82A}">
                    <a16:rowId xmlns:a16="http://schemas.microsoft.com/office/drawing/2014/main" val="10003"/>
                  </a:ext>
                </a:extLst>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1247670110"/>
              </p:ext>
            </p:extLst>
          </p:nvPr>
        </p:nvGraphicFramePr>
        <p:xfrm>
          <a:off x="3795824" y="3510593"/>
          <a:ext cx="5252484" cy="2088444"/>
        </p:xfrm>
        <a:graphic>
          <a:graphicData uri="http://schemas.openxmlformats.org/drawingml/2006/table">
            <a:tbl>
              <a:tblPr firstRow="1" bandRow="1">
                <a:tableStyleId>{5C22544A-7EE6-4342-B048-85BDC9FD1C3A}</a:tableStyleId>
              </a:tblPr>
              <a:tblGrid>
                <a:gridCol w="786808">
                  <a:extLst>
                    <a:ext uri="{9D8B030D-6E8A-4147-A177-3AD203B41FA5}">
                      <a16:colId xmlns:a16="http://schemas.microsoft.com/office/drawing/2014/main" val="20000"/>
                    </a:ext>
                  </a:extLst>
                </a:gridCol>
                <a:gridCol w="1935126">
                  <a:extLst>
                    <a:ext uri="{9D8B030D-6E8A-4147-A177-3AD203B41FA5}">
                      <a16:colId xmlns:a16="http://schemas.microsoft.com/office/drawing/2014/main" val="20001"/>
                    </a:ext>
                  </a:extLst>
                </a:gridCol>
                <a:gridCol w="684519">
                  <a:extLst>
                    <a:ext uri="{9D8B030D-6E8A-4147-A177-3AD203B41FA5}">
                      <a16:colId xmlns:a16="http://schemas.microsoft.com/office/drawing/2014/main" val="20002"/>
                    </a:ext>
                  </a:extLst>
                </a:gridCol>
                <a:gridCol w="1041075">
                  <a:extLst>
                    <a:ext uri="{9D8B030D-6E8A-4147-A177-3AD203B41FA5}">
                      <a16:colId xmlns:a16="http://schemas.microsoft.com/office/drawing/2014/main" val="20003"/>
                    </a:ext>
                  </a:extLst>
                </a:gridCol>
                <a:gridCol w="804956">
                  <a:extLst>
                    <a:ext uri="{9D8B030D-6E8A-4147-A177-3AD203B41FA5}">
                      <a16:colId xmlns:a16="http://schemas.microsoft.com/office/drawing/2014/main" val="20004"/>
                    </a:ext>
                  </a:extLst>
                </a:gridCol>
              </a:tblGrid>
              <a:tr h="348074">
                <a:tc>
                  <a:txBody>
                    <a:bodyPr/>
                    <a:lstStyle/>
                    <a:p>
                      <a:r>
                        <a:rPr lang="fr-BE" sz="1400" dirty="0" err="1"/>
                        <a:t>NrDept</a:t>
                      </a:r>
                      <a:endParaRPr lang="fr-BE" sz="1400" dirty="0"/>
                    </a:p>
                  </a:txBody>
                  <a:tcPr/>
                </a:tc>
                <a:tc>
                  <a:txBody>
                    <a:bodyPr/>
                    <a:lstStyle/>
                    <a:p>
                      <a:r>
                        <a:rPr lang="fr-BE" sz="1400" dirty="0"/>
                        <a:t>Nom</a:t>
                      </a:r>
                    </a:p>
                  </a:txBody>
                  <a:tcPr/>
                </a:tc>
                <a:tc>
                  <a:txBody>
                    <a:bodyPr/>
                    <a:lstStyle/>
                    <a:p>
                      <a:r>
                        <a:rPr lang="fr-BE" sz="1400" dirty="0"/>
                        <a:t>Nr</a:t>
                      </a:r>
                    </a:p>
                  </a:txBody>
                  <a:tcPr/>
                </a:tc>
                <a:tc>
                  <a:txBody>
                    <a:bodyPr/>
                    <a:lstStyle/>
                    <a:p>
                      <a:r>
                        <a:rPr lang="fr-BE" sz="1400" dirty="0"/>
                        <a:t>Nom</a:t>
                      </a:r>
                    </a:p>
                  </a:txBody>
                  <a:tcPr/>
                </a:tc>
                <a:tc>
                  <a:txBody>
                    <a:bodyPr/>
                    <a:lstStyle/>
                    <a:p>
                      <a:r>
                        <a:rPr lang="fr-BE" sz="1400" dirty="0" err="1"/>
                        <a:t>NrDept</a:t>
                      </a:r>
                      <a:endParaRPr lang="fr-BE" sz="1400" dirty="0"/>
                    </a:p>
                  </a:txBody>
                  <a:tcPr/>
                </a:tc>
                <a:extLst>
                  <a:ext uri="{0D108BD9-81ED-4DB2-BD59-A6C34878D82A}">
                    <a16:rowId xmlns:a16="http://schemas.microsoft.com/office/drawing/2014/main" val="10000"/>
                  </a:ext>
                </a:extLst>
              </a:tr>
              <a:tr h="348074">
                <a:tc>
                  <a:txBody>
                    <a:bodyPr/>
                    <a:lstStyle/>
                    <a:p>
                      <a:r>
                        <a:rPr lang="fr-BE" sz="1400" dirty="0"/>
                        <a:t>D01</a:t>
                      </a:r>
                    </a:p>
                  </a:txBody>
                  <a:tcPr/>
                </a:tc>
                <a:tc>
                  <a:txBody>
                    <a:bodyPr/>
                    <a:lstStyle/>
                    <a:p>
                      <a:r>
                        <a:rPr lang="fr-BE" sz="1400" dirty="0"/>
                        <a:t>Informatique</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D01</a:t>
                      </a:r>
                    </a:p>
                  </a:txBody>
                  <a:tcPr/>
                </a:tc>
                <a:extLst>
                  <a:ext uri="{0D108BD9-81ED-4DB2-BD59-A6C34878D82A}">
                    <a16:rowId xmlns:a16="http://schemas.microsoft.com/office/drawing/2014/main" val="10001"/>
                  </a:ext>
                </a:extLst>
              </a:tr>
              <a:tr h="348074">
                <a:tc>
                  <a:txBody>
                    <a:bodyPr/>
                    <a:lstStyle/>
                    <a:p>
                      <a:r>
                        <a:rPr lang="fr-BE" sz="1400" dirty="0"/>
                        <a:t>D01</a:t>
                      </a:r>
                    </a:p>
                  </a:txBody>
                  <a:tcPr/>
                </a:tc>
                <a:tc>
                  <a:txBody>
                    <a:bodyPr/>
                    <a:lstStyle/>
                    <a:p>
                      <a:r>
                        <a:rPr lang="fr-BE" sz="1400" dirty="0"/>
                        <a:t>Informatique</a:t>
                      </a:r>
                    </a:p>
                  </a:txBody>
                  <a:tcPr/>
                </a:tc>
                <a:tc>
                  <a:txBody>
                    <a:bodyPr/>
                    <a:lstStyle/>
                    <a:p>
                      <a:r>
                        <a:rPr lang="fr-BE" sz="1400" dirty="0"/>
                        <a:t>13</a:t>
                      </a:r>
                    </a:p>
                  </a:txBody>
                  <a:tcPr/>
                </a:tc>
                <a:tc>
                  <a:txBody>
                    <a:bodyPr/>
                    <a:lstStyle/>
                    <a:p>
                      <a:r>
                        <a:rPr lang="fr-BE" sz="1400" dirty="0"/>
                        <a:t>Dubois</a:t>
                      </a:r>
                    </a:p>
                  </a:txBody>
                  <a:tcPr/>
                </a:tc>
                <a:tc>
                  <a:txBody>
                    <a:bodyPr/>
                    <a:lstStyle/>
                    <a:p>
                      <a:r>
                        <a:rPr lang="fr-BE" sz="1400" dirty="0"/>
                        <a:t>D01</a:t>
                      </a:r>
                    </a:p>
                  </a:txBody>
                  <a:tcPr/>
                </a:tc>
                <a:extLst>
                  <a:ext uri="{0D108BD9-81ED-4DB2-BD59-A6C34878D82A}">
                    <a16:rowId xmlns:a16="http://schemas.microsoft.com/office/drawing/2014/main" val="10002"/>
                  </a:ext>
                </a:extLst>
              </a:tr>
              <a:tr h="348074">
                <a:tc>
                  <a:txBody>
                    <a:bodyPr/>
                    <a:lstStyle/>
                    <a:p>
                      <a:r>
                        <a:rPr lang="fr-BE" sz="1400" dirty="0"/>
                        <a:t>D02</a:t>
                      </a:r>
                    </a:p>
                  </a:txBody>
                  <a:tcPr/>
                </a:tc>
                <a:tc>
                  <a:txBody>
                    <a:bodyPr/>
                    <a:lstStyle/>
                    <a:p>
                      <a:r>
                        <a:rPr lang="fr-BE" sz="1400" dirty="0"/>
                        <a:t>Informatique industrielle</a:t>
                      </a:r>
                    </a:p>
                  </a:txBody>
                  <a:tcPr/>
                </a:tc>
                <a:tc>
                  <a:txBody>
                    <a:bodyPr/>
                    <a:lstStyle/>
                    <a:p>
                      <a:r>
                        <a:rPr lang="fr-BE" sz="1400" dirty="0"/>
                        <a:t>15</a:t>
                      </a:r>
                    </a:p>
                  </a:txBody>
                  <a:tcPr/>
                </a:tc>
                <a:tc>
                  <a:txBody>
                    <a:bodyPr/>
                    <a:lstStyle/>
                    <a:p>
                      <a:r>
                        <a:rPr lang="fr-BE" sz="1400" dirty="0"/>
                        <a:t>Tartempion</a:t>
                      </a:r>
                    </a:p>
                  </a:txBody>
                  <a:tcPr/>
                </a:tc>
                <a:tc>
                  <a:txBody>
                    <a:bodyPr/>
                    <a:lstStyle/>
                    <a:p>
                      <a:r>
                        <a:rPr lang="fr-BE" sz="1400" dirty="0"/>
                        <a:t>D02</a:t>
                      </a:r>
                    </a:p>
                  </a:txBody>
                  <a:tcPr/>
                </a:tc>
                <a:extLst>
                  <a:ext uri="{0D108BD9-81ED-4DB2-BD59-A6C34878D82A}">
                    <a16:rowId xmlns:a16="http://schemas.microsoft.com/office/drawing/2014/main" val="10003"/>
                  </a:ext>
                </a:extLst>
              </a:tr>
              <a:tr h="348074">
                <a:tc>
                  <a:txBody>
                    <a:bodyPr/>
                    <a:lstStyle/>
                    <a:p>
                      <a:r>
                        <a:rPr lang="fr-BE" sz="1400" dirty="0"/>
                        <a:t>D03</a:t>
                      </a:r>
                    </a:p>
                  </a:txBody>
                  <a:tcPr/>
                </a:tc>
                <a:tc>
                  <a:txBody>
                    <a:bodyPr/>
                    <a:lstStyle/>
                    <a:p>
                      <a:r>
                        <a:rPr lang="fr-BE" sz="1400" dirty="0"/>
                        <a:t>Electromécanique</a:t>
                      </a:r>
                    </a:p>
                  </a:txBody>
                  <a:tcPr/>
                </a:tc>
                <a:tc>
                  <a:txBody>
                    <a:bodyPr/>
                    <a:lstStyle/>
                    <a:p>
                      <a:r>
                        <a:rPr lang="fr-BE" sz="1400" dirty="0"/>
                        <a:t>NULL</a:t>
                      </a:r>
                    </a:p>
                  </a:txBody>
                  <a:tcPr/>
                </a:tc>
                <a:tc>
                  <a:txBody>
                    <a:bodyPr/>
                    <a:lstStyle/>
                    <a:p>
                      <a:r>
                        <a:rPr lang="fr-BE" sz="1400" dirty="0"/>
                        <a:t>NULL</a:t>
                      </a:r>
                    </a:p>
                  </a:txBody>
                  <a:tcPr/>
                </a:tc>
                <a:tc>
                  <a:txBody>
                    <a:bodyPr/>
                    <a:lstStyle/>
                    <a:p>
                      <a:r>
                        <a:rPr lang="fr-BE" sz="1400" dirty="0"/>
                        <a:t>NULL</a:t>
                      </a:r>
                    </a:p>
                  </a:txBody>
                  <a:tcPr/>
                </a:tc>
                <a:extLst>
                  <a:ext uri="{0D108BD9-81ED-4DB2-BD59-A6C34878D82A}">
                    <a16:rowId xmlns:a16="http://schemas.microsoft.com/office/drawing/2014/main" val="10004"/>
                  </a:ext>
                </a:extLst>
              </a:tr>
              <a:tr h="348074">
                <a:tc>
                  <a:txBody>
                    <a:bodyPr/>
                    <a:lstStyle/>
                    <a:p>
                      <a:r>
                        <a:rPr lang="fr-BE" sz="1400" dirty="0"/>
                        <a:t>D04</a:t>
                      </a:r>
                    </a:p>
                  </a:txBody>
                  <a:tcPr/>
                </a:tc>
                <a:tc>
                  <a:txBody>
                    <a:bodyPr/>
                    <a:lstStyle/>
                    <a:p>
                      <a:r>
                        <a:rPr lang="fr-BE" sz="1400" dirty="0"/>
                        <a:t>Infographie</a:t>
                      </a:r>
                    </a:p>
                  </a:txBody>
                  <a:tcPr/>
                </a:tc>
                <a:tc>
                  <a:txBody>
                    <a:bodyPr/>
                    <a:lstStyle/>
                    <a:p>
                      <a:r>
                        <a:rPr lang="fr-BE" sz="1400" dirty="0"/>
                        <a:t>NULL</a:t>
                      </a:r>
                    </a:p>
                  </a:txBody>
                  <a:tcPr/>
                </a:tc>
                <a:tc>
                  <a:txBody>
                    <a:bodyPr/>
                    <a:lstStyle/>
                    <a:p>
                      <a:r>
                        <a:rPr lang="fr-BE" sz="1400" dirty="0"/>
                        <a:t>NULL</a:t>
                      </a:r>
                    </a:p>
                  </a:txBody>
                  <a:tcPr/>
                </a:tc>
                <a:tc>
                  <a:txBody>
                    <a:bodyPr/>
                    <a:lstStyle/>
                    <a:p>
                      <a:r>
                        <a:rPr lang="fr-BE" sz="1400" dirty="0"/>
                        <a:t>NULL</a:t>
                      </a:r>
                    </a:p>
                  </a:txBody>
                  <a:tcPr/>
                </a:tc>
                <a:extLst>
                  <a:ext uri="{0D108BD9-81ED-4DB2-BD59-A6C34878D82A}">
                    <a16:rowId xmlns:a16="http://schemas.microsoft.com/office/drawing/2014/main" val="10005"/>
                  </a:ext>
                </a:extLst>
              </a:tr>
            </a:tbl>
          </a:graphicData>
        </a:graphic>
      </p:graphicFrame>
      <p:sp>
        <p:nvSpPr>
          <p:cNvPr id="11" name="ZoneTexte 10"/>
          <p:cNvSpPr txBox="1"/>
          <p:nvPr/>
        </p:nvSpPr>
        <p:spPr>
          <a:xfrm>
            <a:off x="552891" y="2460569"/>
            <a:ext cx="1626781" cy="369332"/>
          </a:xfrm>
          <a:prstGeom prst="rect">
            <a:avLst/>
          </a:prstGeom>
          <a:noFill/>
        </p:spPr>
        <p:txBody>
          <a:bodyPr wrap="square" rtlCol="0">
            <a:spAutoFit/>
          </a:bodyPr>
          <a:lstStyle/>
          <a:p>
            <a:r>
              <a:rPr lang="fr-BE" dirty="0" err="1"/>
              <a:t>Dept</a:t>
            </a:r>
            <a:endParaRPr lang="fr-BE" dirty="0"/>
          </a:p>
        </p:txBody>
      </p:sp>
      <p:sp>
        <p:nvSpPr>
          <p:cNvPr id="12" name="ZoneTexte 11"/>
          <p:cNvSpPr txBox="1"/>
          <p:nvPr/>
        </p:nvSpPr>
        <p:spPr>
          <a:xfrm>
            <a:off x="552891" y="4554815"/>
            <a:ext cx="1626781" cy="369332"/>
          </a:xfrm>
          <a:prstGeom prst="rect">
            <a:avLst/>
          </a:prstGeom>
          <a:noFill/>
        </p:spPr>
        <p:txBody>
          <a:bodyPr wrap="square" rtlCol="0">
            <a:spAutoFit/>
          </a:bodyPr>
          <a:lstStyle/>
          <a:p>
            <a:r>
              <a:rPr lang="fr-BE" dirty="0" err="1"/>
              <a:t>Emp</a:t>
            </a:r>
            <a:endParaRPr lang="fr-BE" dirty="0"/>
          </a:p>
        </p:txBody>
      </p:sp>
      <p:sp>
        <p:nvSpPr>
          <p:cNvPr id="3" name="Ellipse 2"/>
          <p:cNvSpPr/>
          <p:nvPr/>
        </p:nvSpPr>
        <p:spPr>
          <a:xfrm>
            <a:off x="3668232" y="4739481"/>
            <a:ext cx="5326912" cy="945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38548468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
        <p:nvSpPr>
          <p:cNvPr id="4" name="Espace réservé du contenu 3"/>
          <p:cNvSpPr>
            <a:spLocks noGrp="1"/>
          </p:cNvSpPr>
          <p:nvPr>
            <p:ph idx="1"/>
          </p:nvPr>
        </p:nvSpPr>
        <p:spPr>
          <a:xfrm>
            <a:off x="1043490" y="2051999"/>
            <a:ext cx="7420025" cy="4140000"/>
          </a:xfrm>
        </p:spPr>
        <p:txBody>
          <a:bodyPr>
            <a:normAutofit/>
          </a:bodyPr>
          <a:lstStyle/>
          <a:p>
            <a:pPr marL="68580" indent="0">
              <a:buNone/>
            </a:pPr>
            <a:r>
              <a:rPr lang="fr-FR" altLang="fr-FR" sz="2000" dirty="0"/>
              <a:t> </a:t>
            </a:r>
            <a:r>
              <a:rPr lang="fr-FR" altLang="fr-FR" sz="2000" dirty="0">
                <a:solidFill>
                  <a:srgbClr val="0070C0"/>
                </a:solidFill>
              </a:rPr>
              <a:t>PROJECTION</a:t>
            </a:r>
            <a:r>
              <a:rPr lang="fr-FR" altLang="fr-FR" sz="2000" dirty="0"/>
              <a:t> (</a:t>
            </a:r>
            <a:r>
              <a:rPr lang="fr-FR" altLang="fr-FR" sz="2000" dirty="0">
                <a:solidFill>
                  <a:srgbClr val="FF0000"/>
                </a:solidFill>
              </a:rPr>
              <a:t>SELECTION</a:t>
            </a:r>
            <a:r>
              <a:rPr lang="fr-FR" altLang="fr-FR" sz="2000" dirty="0"/>
              <a:t> (</a:t>
            </a:r>
            <a:r>
              <a:rPr lang="fr-BE" sz="2000" dirty="0"/>
              <a:t>LEFT OUTER JOIN (</a:t>
            </a:r>
            <a:r>
              <a:rPr lang="fr-BE" sz="2000" dirty="0" err="1"/>
              <a:t>Dept</a:t>
            </a:r>
            <a:r>
              <a:rPr lang="fr-BE" sz="2000" dirty="0"/>
              <a:t>, </a:t>
            </a:r>
            <a:r>
              <a:rPr lang="fr-BE" sz="2000" dirty="0" err="1"/>
              <a:t>Emp</a:t>
            </a:r>
            <a:r>
              <a:rPr lang="fr-BE" sz="2000" dirty="0"/>
              <a:t> / </a:t>
            </a:r>
          </a:p>
          <a:p>
            <a:pPr marL="68580" indent="0">
              <a:buNone/>
            </a:pPr>
            <a:r>
              <a:rPr lang="fr-BE" sz="2000" dirty="0"/>
              <a:t>            </a:t>
            </a:r>
            <a:r>
              <a:rPr lang="fr-BE" sz="2000" dirty="0" err="1"/>
              <a:t>Dept.NrDept</a:t>
            </a:r>
            <a:r>
              <a:rPr lang="fr-BE" sz="2000" dirty="0"/>
              <a:t> = </a:t>
            </a:r>
            <a:r>
              <a:rPr lang="fr-BE" sz="2000" dirty="0" err="1"/>
              <a:t>Emp.NrDept</a:t>
            </a:r>
            <a:r>
              <a:rPr lang="fr-BE" sz="2000" dirty="0"/>
              <a:t>) </a:t>
            </a:r>
            <a:r>
              <a:rPr lang="fr-FR" altLang="fr-FR" sz="2000" dirty="0"/>
              <a:t>/ Nr est inconnu)) / </a:t>
            </a:r>
            <a:r>
              <a:rPr lang="fr-FR" altLang="fr-FR" sz="2000" dirty="0" err="1"/>
              <a:t>Dept.Nom</a:t>
            </a:r>
            <a:r>
              <a:rPr lang="fr-FR" altLang="fr-FR" sz="2000" dirty="0"/>
              <a:t>)</a:t>
            </a:r>
            <a:endParaRPr lang="fr-BE" sz="2000" dirty="0"/>
          </a:p>
          <a:p>
            <a:pPr marL="68580" indent="0">
              <a:buNone/>
            </a:pPr>
            <a:endParaRPr lang="fr-BE" sz="2000" dirty="0"/>
          </a:p>
        </p:txBody>
      </p:sp>
      <p:graphicFrame>
        <p:nvGraphicFramePr>
          <p:cNvPr id="8" name="Tableau 7"/>
          <p:cNvGraphicFramePr>
            <a:graphicFrameLocks noGrp="1"/>
          </p:cNvGraphicFramePr>
          <p:nvPr>
            <p:extLst>
              <p:ext uri="{D42A27DB-BD31-4B8C-83A1-F6EECF244321}">
                <p14:modId xmlns:p14="http://schemas.microsoft.com/office/powerpoint/2010/main" val="3386882348"/>
              </p:ext>
            </p:extLst>
          </p:nvPr>
        </p:nvGraphicFramePr>
        <p:xfrm>
          <a:off x="886045" y="2848894"/>
          <a:ext cx="2845981" cy="1608670"/>
        </p:xfrm>
        <a:graphic>
          <a:graphicData uri="http://schemas.openxmlformats.org/drawingml/2006/table">
            <a:tbl>
              <a:tblPr firstRow="1" bandRow="1">
                <a:tableStyleId>{5C22544A-7EE6-4342-B048-85BDC9FD1C3A}</a:tableStyleId>
              </a:tblPr>
              <a:tblGrid>
                <a:gridCol w="825795">
                  <a:extLst>
                    <a:ext uri="{9D8B030D-6E8A-4147-A177-3AD203B41FA5}">
                      <a16:colId xmlns:a16="http://schemas.microsoft.com/office/drawing/2014/main" val="20000"/>
                    </a:ext>
                  </a:extLst>
                </a:gridCol>
                <a:gridCol w="2020186">
                  <a:extLst>
                    <a:ext uri="{9D8B030D-6E8A-4147-A177-3AD203B41FA5}">
                      <a16:colId xmlns:a16="http://schemas.microsoft.com/office/drawing/2014/main" val="20001"/>
                    </a:ext>
                  </a:extLst>
                </a:gridCol>
              </a:tblGrid>
              <a:tr h="321734">
                <a:tc>
                  <a:txBody>
                    <a:bodyPr/>
                    <a:lstStyle/>
                    <a:p>
                      <a:r>
                        <a:rPr lang="fr-BE" sz="1400" dirty="0" err="1"/>
                        <a:t>NrDept</a:t>
                      </a:r>
                      <a:endParaRPr lang="fr-BE" sz="1400" dirty="0"/>
                    </a:p>
                  </a:txBody>
                  <a:tcPr/>
                </a:tc>
                <a:tc>
                  <a:txBody>
                    <a:bodyPr/>
                    <a:lstStyle/>
                    <a:p>
                      <a:r>
                        <a:rPr lang="fr-BE" sz="1400" dirty="0"/>
                        <a:t>Nom</a:t>
                      </a:r>
                    </a:p>
                  </a:txBody>
                  <a:tcPr/>
                </a:tc>
                <a:extLst>
                  <a:ext uri="{0D108BD9-81ED-4DB2-BD59-A6C34878D82A}">
                    <a16:rowId xmlns:a16="http://schemas.microsoft.com/office/drawing/2014/main" val="10000"/>
                  </a:ext>
                </a:extLst>
              </a:tr>
              <a:tr h="321734">
                <a:tc>
                  <a:txBody>
                    <a:bodyPr/>
                    <a:lstStyle/>
                    <a:p>
                      <a:r>
                        <a:rPr lang="fr-BE" sz="1400" dirty="0"/>
                        <a:t>D01</a:t>
                      </a:r>
                    </a:p>
                  </a:txBody>
                  <a:tcPr/>
                </a:tc>
                <a:tc>
                  <a:txBody>
                    <a:bodyPr/>
                    <a:lstStyle/>
                    <a:p>
                      <a:r>
                        <a:rPr lang="fr-BE" sz="1400" dirty="0"/>
                        <a:t>Informatique</a:t>
                      </a:r>
                    </a:p>
                  </a:txBody>
                  <a:tcPr/>
                </a:tc>
                <a:extLst>
                  <a:ext uri="{0D108BD9-81ED-4DB2-BD59-A6C34878D82A}">
                    <a16:rowId xmlns:a16="http://schemas.microsoft.com/office/drawing/2014/main" val="10001"/>
                  </a:ext>
                </a:extLst>
              </a:tr>
              <a:tr h="321734">
                <a:tc>
                  <a:txBody>
                    <a:bodyPr/>
                    <a:lstStyle/>
                    <a:p>
                      <a:r>
                        <a:rPr lang="fr-BE" sz="1400" dirty="0"/>
                        <a:t>D02</a:t>
                      </a:r>
                    </a:p>
                  </a:txBody>
                  <a:tcPr/>
                </a:tc>
                <a:tc>
                  <a:txBody>
                    <a:bodyPr/>
                    <a:lstStyle/>
                    <a:p>
                      <a:r>
                        <a:rPr lang="fr-BE" sz="1400" dirty="0"/>
                        <a:t>Informatique industrielle</a:t>
                      </a:r>
                    </a:p>
                  </a:txBody>
                  <a:tcPr/>
                </a:tc>
                <a:extLst>
                  <a:ext uri="{0D108BD9-81ED-4DB2-BD59-A6C34878D82A}">
                    <a16:rowId xmlns:a16="http://schemas.microsoft.com/office/drawing/2014/main" val="10002"/>
                  </a:ext>
                </a:extLst>
              </a:tr>
              <a:tr h="321734">
                <a:tc>
                  <a:txBody>
                    <a:bodyPr/>
                    <a:lstStyle/>
                    <a:p>
                      <a:r>
                        <a:rPr lang="fr-BE" sz="1400" dirty="0"/>
                        <a:t>D03</a:t>
                      </a:r>
                    </a:p>
                  </a:txBody>
                  <a:tcPr/>
                </a:tc>
                <a:tc>
                  <a:txBody>
                    <a:bodyPr/>
                    <a:lstStyle/>
                    <a:p>
                      <a:r>
                        <a:rPr lang="fr-BE" sz="1400" dirty="0"/>
                        <a:t>Electromécanique</a:t>
                      </a:r>
                    </a:p>
                  </a:txBody>
                  <a:tcPr/>
                </a:tc>
                <a:extLst>
                  <a:ext uri="{0D108BD9-81ED-4DB2-BD59-A6C34878D82A}">
                    <a16:rowId xmlns:a16="http://schemas.microsoft.com/office/drawing/2014/main" val="10003"/>
                  </a:ext>
                </a:extLst>
              </a:tr>
              <a:tr h="321734">
                <a:tc>
                  <a:txBody>
                    <a:bodyPr/>
                    <a:lstStyle/>
                    <a:p>
                      <a:r>
                        <a:rPr lang="fr-BE" sz="1400" dirty="0"/>
                        <a:t>D04</a:t>
                      </a:r>
                    </a:p>
                  </a:txBody>
                  <a:tcPr/>
                </a:tc>
                <a:tc>
                  <a:txBody>
                    <a:bodyPr/>
                    <a:lstStyle/>
                    <a:p>
                      <a:r>
                        <a:rPr lang="fr-BE" sz="1400" dirty="0"/>
                        <a:t>Infographie</a:t>
                      </a:r>
                    </a:p>
                  </a:txBody>
                  <a:tcPr/>
                </a:tc>
                <a:extLst>
                  <a:ext uri="{0D108BD9-81ED-4DB2-BD59-A6C34878D82A}">
                    <a16:rowId xmlns:a16="http://schemas.microsoft.com/office/drawing/2014/main" val="10004"/>
                  </a:ext>
                </a:extLst>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1805201938"/>
              </p:ext>
            </p:extLst>
          </p:nvPr>
        </p:nvGraphicFramePr>
        <p:xfrm>
          <a:off x="967563" y="4994882"/>
          <a:ext cx="2700670" cy="1370565"/>
        </p:xfrm>
        <a:graphic>
          <a:graphicData uri="http://schemas.openxmlformats.org/drawingml/2006/table">
            <a:tbl>
              <a:tblPr firstRow="1" bandRow="1">
                <a:tableStyleId>{5C22544A-7EE6-4342-B048-85BDC9FD1C3A}</a:tableStyleId>
              </a:tblPr>
              <a:tblGrid>
                <a:gridCol w="510362">
                  <a:extLst>
                    <a:ext uri="{9D8B030D-6E8A-4147-A177-3AD203B41FA5}">
                      <a16:colId xmlns:a16="http://schemas.microsoft.com/office/drawing/2014/main" val="20000"/>
                    </a:ext>
                  </a:extLst>
                </a:gridCol>
                <a:gridCol w="1275907">
                  <a:extLst>
                    <a:ext uri="{9D8B030D-6E8A-4147-A177-3AD203B41FA5}">
                      <a16:colId xmlns:a16="http://schemas.microsoft.com/office/drawing/2014/main" val="20001"/>
                    </a:ext>
                  </a:extLst>
                </a:gridCol>
                <a:gridCol w="914401">
                  <a:extLst>
                    <a:ext uri="{9D8B030D-6E8A-4147-A177-3AD203B41FA5}">
                      <a16:colId xmlns:a16="http://schemas.microsoft.com/office/drawing/2014/main" val="20002"/>
                    </a:ext>
                  </a:extLst>
                </a:gridCol>
              </a:tblGrid>
              <a:tr h="287524">
                <a:tc>
                  <a:txBody>
                    <a:bodyPr/>
                    <a:lstStyle/>
                    <a:p>
                      <a:r>
                        <a:rPr lang="fr-BE" sz="1400" dirty="0"/>
                        <a:t>Nr</a:t>
                      </a:r>
                    </a:p>
                  </a:txBody>
                  <a:tcPr/>
                </a:tc>
                <a:tc>
                  <a:txBody>
                    <a:bodyPr/>
                    <a:lstStyle/>
                    <a:p>
                      <a:r>
                        <a:rPr lang="fr-BE" sz="1400" dirty="0"/>
                        <a:t>Nom</a:t>
                      </a:r>
                    </a:p>
                  </a:txBody>
                  <a:tcPr/>
                </a:tc>
                <a:tc>
                  <a:txBody>
                    <a:bodyPr/>
                    <a:lstStyle/>
                    <a:p>
                      <a:r>
                        <a:rPr lang="fr-BE" sz="1400" dirty="0" err="1"/>
                        <a:t>NrDept</a:t>
                      </a:r>
                      <a:endParaRPr lang="fr-BE" sz="1400" dirty="0"/>
                    </a:p>
                  </a:txBody>
                  <a:tcPr/>
                </a:tc>
                <a:extLst>
                  <a:ext uri="{0D108BD9-81ED-4DB2-BD59-A6C34878D82A}">
                    <a16:rowId xmlns:a16="http://schemas.microsoft.com/office/drawing/2014/main" val="10000"/>
                  </a:ext>
                </a:extLst>
              </a:tr>
              <a:tr h="327087">
                <a:tc>
                  <a:txBody>
                    <a:bodyPr/>
                    <a:lstStyle/>
                    <a:p>
                      <a:r>
                        <a:rPr lang="fr-BE" sz="1400" dirty="0"/>
                        <a:t>60</a:t>
                      </a:r>
                    </a:p>
                  </a:txBody>
                  <a:tcPr/>
                </a:tc>
                <a:tc>
                  <a:txBody>
                    <a:bodyPr/>
                    <a:lstStyle/>
                    <a:p>
                      <a:r>
                        <a:rPr lang="fr-BE" sz="1400" dirty="0"/>
                        <a:t>Dupont</a:t>
                      </a:r>
                    </a:p>
                  </a:txBody>
                  <a:tcPr/>
                </a:tc>
                <a:tc>
                  <a:txBody>
                    <a:bodyPr/>
                    <a:lstStyle/>
                    <a:p>
                      <a:r>
                        <a:rPr lang="fr-BE" sz="1400" dirty="0"/>
                        <a:t>D01</a:t>
                      </a:r>
                    </a:p>
                  </a:txBody>
                  <a:tcPr/>
                </a:tc>
                <a:extLst>
                  <a:ext uri="{0D108BD9-81ED-4DB2-BD59-A6C34878D82A}">
                    <a16:rowId xmlns:a16="http://schemas.microsoft.com/office/drawing/2014/main" val="10001"/>
                  </a:ext>
                </a:extLst>
              </a:tr>
              <a:tr h="350490">
                <a:tc>
                  <a:txBody>
                    <a:bodyPr/>
                    <a:lstStyle/>
                    <a:p>
                      <a:r>
                        <a:rPr lang="fr-BE" sz="1400" dirty="0"/>
                        <a:t>13</a:t>
                      </a:r>
                    </a:p>
                  </a:txBody>
                  <a:tcPr/>
                </a:tc>
                <a:tc>
                  <a:txBody>
                    <a:bodyPr/>
                    <a:lstStyle/>
                    <a:p>
                      <a:r>
                        <a:rPr lang="fr-BE" sz="1400" dirty="0"/>
                        <a:t>Dubois</a:t>
                      </a:r>
                    </a:p>
                  </a:txBody>
                  <a:tcPr/>
                </a:tc>
                <a:tc>
                  <a:txBody>
                    <a:bodyPr/>
                    <a:lstStyle/>
                    <a:p>
                      <a:r>
                        <a:rPr lang="fr-BE" sz="1400" dirty="0"/>
                        <a:t>D01</a:t>
                      </a:r>
                    </a:p>
                  </a:txBody>
                  <a:tcPr/>
                </a:tc>
                <a:extLst>
                  <a:ext uri="{0D108BD9-81ED-4DB2-BD59-A6C34878D82A}">
                    <a16:rowId xmlns:a16="http://schemas.microsoft.com/office/drawing/2014/main" val="10002"/>
                  </a:ext>
                </a:extLst>
              </a:tr>
              <a:tr h="388188">
                <a:tc>
                  <a:txBody>
                    <a:bodyPr/>
                    <a:lstStyle/>
                    <a:p>
                      <a:r>
                        <a:rPr lang="fr-BE" sz="1400" dirty="0"/>
                        <a:t>15</a:t>
                      </a:r>
                    </a:p>
                  </a:txBody>
                  <a:tcPr/>
                </a:tc>
                <a:tc>
                  <a:txBody>
                    <a:bodyPr/>
                    <a:lstStyle/>
                    <a:p>
                      <a:r>
                        <a:rPr lang="fr-BE" sz="1400" dirty="0"/>
                        <a:t>Tartempion</a:t>
                      </a:r>
                    </a:p>
                  </a:txBody>
                  <a:tcPr/>
                </a:tc>
                <a:tc>
                  <a:txBody>
                    <a:bodyPr/>
                    <a:lstStyle/>
                    <a:p>
                      <a:r>
                        <a:rPr lang="fr-BE" sz="1400" dirty="0"/>
                        <a:t>D02</a:t>
                      </a:r>
                    </a:p>
                  </a:txBody>
                  <a:tcPr/>
                </a:tc>
                <a:extLst>
                  <a:ext uri="{0D108BD9-81ED-4DB2-BD59-A6C34878D82A}">
                    <a16:rowId xmlns:a16="http://schemas.microsoft.com/office/drawing/2014/main" val="10003"/>
                  </a:ext>
                </a:extLst>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1342367653"/>
              </p:ext>
            </p:extLst>
          </p:nvPr>
        </p:nvGraphicFramePr>
        <p:xfrm>
          <a:off x="3795824" y="3510593"/>
          <a:ext cx="5252484" cy="2088444"/>
        </p:xfrm>
        <a:graphic>
          <a:graphicData uri="http://schemas.openxmlformats.org/drawingml/2006/table">
            <a:tbl>
              <a:tblPr firstRow="1" bandRow="1">
                <a:tableStyleId>{5C22544A-7EE6-4342-B048-85BDC9FD1C3A}</a:tableStyleId>
              </a:tblPr>
              <a:tblGrid>
                <a:gridCol w="786808">
                  <a:extLst>
                    <a:ext uri="{9D8B030D-6E8A-4147-A177-3AD203B41FA5}">
                      <a16:colId xmlns:a16="http://schemas.microsoft.com/office/drawing/2014/main" val="20000"/>
                    </a:ext>
                  </a:extLst>
                </a:gridCol>
                <a:gridCol w="1935126">
                  <a:extLst>
                    <a:ext uri="{9D8B030D-6E8A-4147-A177-3AD203B41FA5}">
                      <a16:colId xmlns:a16="http://schemas.microsoft.com/office/drawing/2014/main" val="20001"/>
                    </a:ext>
                  </a:extLst>
                </a:gridCol>
                <a:gridCol w="684519">
                  <a:extLst>
                    <a:ext uri="{9D8B030D-6E8A-4147-A177-3AD203B41FA5}">
                      <a16:colId xmlns:a16="http://schemas.microsoft.com/office/drawing/2014/main" val="20002"/>
                    </a:ext>
                  </a:extLst>
                </a:gridCol>
                <a:gridCol w="1041075">
                  <a:extLst>
                    <a:ext uri="{9D8B030D-6E8A-4147-A177-3AD203B41FA5}">
                      <a16:colId xmlns:a16="http://schemas.microsoft.com/office/drawing/2014/main" val="20003"/>
                    </a:ext>
                  </a:extLst>
                </a:gridCol>
                <a:gridCol w="804956">
                  <a:extLst>
                    <a:ext uri="{9D8B030D-6E8A-4147-A177-3AD203B41FA5}">
                      <a16:colId xmlns:a16="http://schemas.microsoft.com/office/drawing/2014/main" val="20004"/>
                    </a:ext>
                  </a:extLst>
                </a:gridCol>
              </a:tblGrid>
              <a:tr h="348074">
                <a:tc>
                  <a:txBody>
                    <a:bodyPr/>
                    <a:lstStyle/>
                    <a:p>
                      <a:r>
                        <a:rPr lang="fr-BE" sz="1400" dirty="0" err="1"/>
                        <a:t>NrDept</a:t>
                      </a:r>
                      <a:endParaRPr lang="fr-BE" sz="1400" dirty="0"/>
                    </a:p>
                  </a:txBody>
                  <a:tcPr/>
                </a:tc>
                <a:tc>
                  <a:txBody>
                    <a:bodyPr/>
                    <a:lstStyle/>
                    <a:p>
                      <a:r>
                        <a:rPr lang="fr-BE" sz="1400" dirty="0"/>
                        <a:t>Nom</a:t>
                      </a:r>
                    </a:p>
                  </a:txBody>
                  <a:tcPr/>
                </a:tc>
                <a:tc>
                  <a:txBody>
                    <a:bodyPr/>
                    <a:lstStyle/>
                    <a:p>
                      <a:r>
                        <a:rPr lang="fr-BE" sz="1400" dirty="0"/>
                        <a:t>Nr</a:t>
                      </a:r>
                    </a:p>
                  </a:txBody>
                  <a:tcPr/>
                </a:tc>
                <a:tc>
                  <a:txBody>
                    <a:bodyPr/>
                    <a:lstStyle/>
                    <a:p>
                      <a:r>
                        <a:rPr lang="fr-BE" sz="1400" dirty="0"/>
                        <a:t>Nom</a:t>
                      </a:r>
                    </a:p>
                  </a:txBody>
                  <a:tcPr/>
                </a:tc>
                <a:tc>
                  <a:txBody>
                    <a:bodyPr/>
                    <a:lstStyle/>
                    <a:p>
                      <a:r>
                        <a:rPr lang="fr-BE" sz="1400" dirty="0" err="1"/>
                        <a:t>NrDept</a:t>
                      </a:r>
                      <a:endParaRPr lang="fr-BE" sz="1400" dirty="0"/>
                    </a:p>
                  </a:txBody>
                  <a:tcPr/>
                </a:tc>
                <a:extLst>
                  <a:ext uri="{0D108BD9-81ED-4DB2-BD59-A6C34878D82A}">
                    <a16:rowId xmlns:a16="http://schemas.microsoft.com/office/drawing/2014/main" val="10000"/>
                  </a:ext>
                </a:extLst>
              </a:tr>
              <a:tr h="348074">
                <a:tc>
                  <a:txBody>
                    <a:bodyPr/>
                    <a:lstStyle/>
                    <a:p>
                      <a:r>
                        <a:rPr lang="fr-BE" sz="1400" dirty="0"/>
                        <a:t>D01</a:t>
                      </a:r>
                    </a:p>
                  </a:txBody>
                  <a:tcPr/>
                </a:tc>
                <a:tc>
                  <a:txBody>
                    <a:bodyPr/>
                    <a:lstStyle/>
                    <a:p>
                      <a:r>
                        <a:rPr lang="fr-BE" sz="1400" dirty="0"/>
                        <a:t>Informatique</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D01</a:t>
                      </a:r>
                    </a:p>
                  </a:txBody>
                  <a:tcPr/>
                </a:tc>
                <a:extLst>
                  <a:ext uri="{0D108BD9-81ED-4DB2-BD59-A6C34878D82A}">
                    <a16:rowId xmlns:a16="http://schemas.microsoft.com/office/drawing/2014/main" val="10001"/>
                  </a:ext>
                </a:extLst>
              </a:tr>
              <a:tr h="348074">
                <a:tc>
                  <a:txBody>
                    <a:bodyPr/>
                    <a:lstStyle/>
                    <a:p>
                      <a:r>
                        <a:rPr lang="fr-BE" sz="1400" dirty="0"/>
                        <a:t>D01</a:t>
                      </a:r>
                    </a:p>
                  </a:txBody>
                  <a:tcPr/>
                </a:tc>
                <a:tc>
                  <a:txBody>
                    <a:bodyPr/>
                    <a:lstStyle/>
                    <a:p>
                      <a:r>
                        <a:rPr lang="fr-BE" sz="1400" dirty="0"/>
                        <a:t>Informatique</a:t>
                      </a:r>
                    </a:p>
                  </a:txBody>
                  <a:tcPr/>
                </a:tc>
                <a:tc>
                  <a:txBody>
                    <a:bodyPr/>
                    <a:lstStyle/>
                    <a:p>
                      <a:r>
                        <a:rPr lang="fr-BE" sz="1400" dirty="0"/>
                        <a:t>13</a:t>
                      </a:r>
                    </a:p>
                  </a:txBody>
                  <a:tcPr/>
                </a:tc>
                <a:tc>
                  <a:txBody>
                    <a:bodyPr/>
                    <a:lstStyle/>
                    <a:p>
                      <a:r>
                        <a:rPr lang="fr-BE" sz="1400" dirty="0"/>
                        <a:t>Dubois</a:t>
                      </a:r>
                    </a:p>
                  </a:txBody>
                  <a:tcPr/>
                </a:tc>
                <a:tc>
                  <a:txBody>
                    <a:bodyPr/>
                    <a:lstStyle/>
                    <a:p>
                      <a:r>
                        <a:rPr lang="fr-BE" sz="1400" dirty="0"/>
                        <a:t>D01</a:t>
                      </a:r>
                    </a:p>
                  </a:txBody>
                  <a:tcPr/>
                </a:tc>
                <a:extLst>
                  <a:ext uri="{0D108BD9-81ED-4DB2-BD59-A6C34878D82A}">
                    <a16:rowId xmlns:a16="http://schemas.microsoft.com/office/drawing/2014/main" val="10002"/>
                  </a:ext>
                </a:extLst>
              </a:tr>
              <a:tr h="348074">
                <a:tc>
                  <a:txBody>
                    <a:bodyPr/>
                    <a:lstStyle/>
                    <a:p>
                      <a:r>
                        <a:rPr lang="fr-BE" sz="1400" dirty="0"/>
                        <a:t>D02</a:t>
                      </a:r>
                    </a:p>
                  </a:txBody>
                  <a:tcPr/>
                </a:tc>
                <a:tc>
                  <a:txBody>
                    <a:bodyPr/>
                    <a:lstStyle/>
                    <a:p>
                      <a:r>
                        <a:rPr lang="fr-BE" sz="1400" dirty="0"/>
                        <a:t>Informatique industrielle</a:t>
                      </a:r>
                    </a:p>
                  </a:txBody>
                  <a:tcPr/>
                </a:tc>
                <a:tc>
                  <a:txBody>
                    <a:bodyPr/>
                    <a:lstStyle/>
                    <a:p>
                      <a:r>
                        <a:rPr lang="fr-BE" sz="1400" dirty="0"/>
                        <a:t>15</a:t>
                      </a:r>
                    </a:p>
                  </a:txBody>
                  <a:tcPr/>
                </a:tc>
                <a:tc>
                  <a:txBody>
                    <a:bodyPr/>
                    <a:lstStyle/>
                    <a:p>
                      <a:r>
                        <a:rPr lang="fr-BE" sz="1400" dirty="0"/>
                        <a:t>Tartempion</a:t>
                      </a:r>
                    </a:p>
                  </a:txBody>
                  <a:tcPr/>
                </a:tc>
                <a:tc>
                  <a:txBody>
                    <a:bodyPr/>
                    <a:lstStyle/>
                    <a:p>
                      <a:r>
                        <a:rPr lang="fr-BE" sz="1400" dirty="0"/>
                        <a:t>D02</a:t>
                      </a:r>
                    </a:p>
                  </a:txBody>
                  <a:tcPr/>
                </a:tc>
                <a:extLst>
                  <a:ext uri="{0D108BD9-81ED-4DB2-BD59-A6C34878D82A}">
                    <a16:rowId xmlns:a16="http://schemas.microsoft.com/office/drawing/2014/main" val="10003"/>
                  </a:ext>
                </a:extLst>
              </a:tr>
              <a:tr h="348074">
                <a:tc>
                  <a:txBody>
                    <a:bodyPr/>
                    <a:lstStyle/>
                    <a:p>
                      <a:r>
                        <a:rPr lang="fr-BE" sz="1400" dirty="0"/>
                        <a:t>D03</a:t>
                      </a:r>
                    </a:p>
                  </a:txBody>
                  <a:tcPr/>
                </a:tc>
                <a:tc>
                  <a:txBody>
                    <a:bodyPr/>
                    <a:lstStyle/>
                    <a:p>
                      <a:r>
                        <a:rPr lang="fr-BE" sz="1400" dirty="0"/>
                        <a:t>Electromécanique</a:t>
                      </a:r>
                    </a:p>
                  </a:txBody>
                  <a:tcPr/>
                </a:tc>
                <a:tc>
                  <a:txBody>
                    <a:bodyPr/>
                    <a:lstStyle/>
                    <a:p>
                      <a:r>
                        <a:rPr lang="fr-BE" sz="1400" dirty="0"/>
                        <a:t>NULL</a:t>
                      </a:r>
                    </a:p>
                  </a:txBody>
                  <a:tcPr/>
                </a:tc>
                <a:tc>
                  <a:txBody>
                    <a:bodyPr/>
                    <a:lstStyle/>
                    <a:p>
                      <a:r>
                        <a:rPr lang="fr-BE" sz="1400" dirty="0"/>
                        <a:t>NULL</a:t>
                      </a:r>
                    </a:p>
                  </a:txBody>
                  <a:tcPr/>
                </a:tc>
                <a:tc>
                  <a:txBody>
                    <a:bodyPr/>
                    <a:lstStyle/>
                    <a:p>
                      <a:r>
                        <a:rPr lang="fr-BE" sz="1400" dirty="0"/>
                        <a:t>NULL</a:t>
                      </a:r>
                    </a:p>
                  </a:txBody>
                  <a:tcPr/>
                </a:tc>
                <a:extLst>
                  <a:ext uri="{0D108BD9-81ED-4DB2-BD59-A6C34878D82A}">
                    <a16:rowId xmlns:a16="http://schemas.microsoft.com/office/drawing/2014/main" val="10004"/>
                  </a:ext>
                </a:extLst>
              </a:tr>
              <a:tr h="348074">
                <a:tc>
                  <a:txBody>
                    <a:bodyPr/>
                    <a:lstStyle/>
                    <a:p>
                      <a:r>
                        <a:rPr lang="fr-BE" sz="1400" dirty="0"/>
                        <a:t>D04</a:t>
                      </a:r>
                    </a:p>
                  </a:txBody>
                  <a:tcPr/>
                </a:tc>
                <a:tc>
                  <a:txBody>
                    <a:bodyPr/>
                    <a:lstStyle/>
                    <a:p>
                      <a:r>
                        <a:rPr lang="fr-BE" sz="1400" dirty="0"/>
                        <a:t>Infographie</a:t>
                      </a:r>
                    </a:p>
                  </a:txBody>
                  <a:tcPr/>
                </a:tc>
                <a:tc>
                  <a:txBody>
                    <a:bodyPr/>
                    <a:lstStyle/>
                    <a:p>
                      <a:r>
                        <a:rPr lang="fr-BE" sz="1400" dirty="0"/>
                        <a:t>NULL</a:t>
                      </a:r>
                    </a:p>
                  </a:txBody>
                  <a:tcPr/>
                </a:tc>
                <a:tc>
                  <a:txBody>
                    <a:bodyPr/>
                    <a:lstStyle/>
                    <a:p>
                      <a:r>
                        <a:rPr lang="fr-BE" sz="1400" dirty="0"/>
                        <a:t>NULL</a:t>
                      </a:r>
                    </a:p>
                  </a:txBody>
                  <a:tcPr/>
                </a:tc>
                <a:tc>
                  <a:txBody>
                    <a:bodyPr/>
                    <a:lstStyle/>
                    <a:p>
                      <a:r>
                        <a:rPr lang="fr-BE" sz="1400" dirty="0"/>
                        <a:t>NULL</a:t>
                      </a:r>
                    </a:p>
                  </a:txBody>
                  <a:tcPr/>
                </a:tc>
                <a:extLst>
                  <a:ext uri="{0D108BD9-81ED-4DB2-BD59-A6C34878D82A}">
                    <a16:rowId xmlns:a16="http://schemas.microsoft.com/office/drawing/2014/main" val="10005"/>
                  </a:ext>
                </a:extLst>
              </a:tr>
            </a:tbl>
          </a:graphicData>
        </a:graphic>
      </p:graphicFrame>
      <p:sp>
        <p:nvSpPr>
          <p:cNvPr id="11" name="ZoneTexte 10"/>
          <p:cNvSpPr txBox="1"/>
          <p:nvPr/>
        </p:nvSpPr>
        <p:spPr>
          <a:xfrm>
            <a:off x="552891" y="2460569"/>
            <a:ext cx="1626781" cy="369332"/>
          </a:xfrm>
          <a:prstGeom prst="rect">
            <a:avLst/>
          </a:prstGeom>
          <a:noFill/>
        </p:spPr>
        <p:txBody>
          <a:bodyPr wrap="square" rtlCol="0">
            <a:spAutoFit/>
          </a:bodyPr>
          <a:lstStyle/>
          <a:p>
            <a:r>
              <a:rPr lang="fr-BE" dirty="0" err="1"/>
              <a:t>Dept</a:t>
            </a:r>
            <a:endParaRPr lang="fr-BE" dirty="0"/>
          </a:p>
        </p:txBody>
      </p:sp>
      <p:sp>
        <p:nvSpPr>
          <p:cNvPr id="12" name="ZoneTexte 11"/>
          <p:cNvSpPr txBox="1"/>
          <p:nvPr/>
        </p:nvSpPr>
        <p:spPr>
          <a:xfrm>
            <a:off x="552891" y="4554815"/>
            <a:ext cx="1626781" cy="369332"/>
          </a:xfrm>
          <a:prstGeom prst="rect">
            <a:avLst/>
          </a:prstGeom>
          <a:noFill/>
        </p:spPr>
        <p:txBody>
          <a:bodyPr wrap="square" rtlCol="0">
            <a:spAutoFit/>
          </a:bodyPr>
          <a:lstStyle/>
          <a:p>
            <a:r>
              <a:rPr lang="fr-BE" dirty="0" err="1"/>
              <a:t>Emp</a:t>
            </a:r>
            <a:endParaRPr lang="fr-BE" dirty="0"/>
          </a:p>
        </p:txBody>
      </p:sp>
      <p:sp>
        <p:nvSpPr>
          <p:cNvPr id="3" name="Ellipse 2"/>
          <p:cNvSpPr/>
          <p:nvPr/>
        </p:nvSpPr>
        <p:spPr>
          <a:xfrm>
            <a:off x="3668232" y="4739481"/>
            <a:ext cx="5326912" cy="945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Ellipse 5"/>
          <p:cNvSpPr/>
          <p:nvPr/>
        </p:nvSpPr>
        <p:spPr>
          <a:xfrm>
            <a:off x="4455042" y="4785370"/>
            <a:ext cx="1605516" cy="85324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0709843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
        <p:nvSpPr>
          <p:cNvPr id="4" name="Espace réservé du contenu 3"/>
          <p:cNvSpPr>
            <a:spLocks noGrp="1"/>
          </p:cNvSpPr>
          <p:nvPr>
            <p:ph idx="1"/>
          </p:nvPr>
        </p:nvSpPr>
        <p:spPr>
          <a:xfrm>
            <a:off x="1043490" y="2051999"/>
            <a:ext cx="7530493" cy="4140000"/>
          </a:xfrm>
        </p:spPr>
        <p:txBody>
          <a:bodyPr>
            <a:normAutofit/>
          </a:bodyPr>
          <a:lstStyle/>
          <a:p>
            <a:pPr>
              <a:buFontTx/>
              <a:buNone/>
            </a:pPr>
            <a:r>
              <a:rPr lang="fr-FR" altLang="fr-FR" dirty="0"/>
              <a:t>PROJECTION (</a:t>
            </a:r>
          </a:p>
          <a:p>
            <a:pPr>
              <a:buFontTx/>
              <a:buNone/>
            </a:pPr>
            <a:r>
              <a:rPr lang="fr-FR" altLang="fr-FR" dirty="0"/>
              <a:t>	JOIN (</a:t>
            </a:r>
            <a:r>
              <a:rPr lang="fr-FR" altLang="fr-FR" dirty="0" err="1"/>
              <a:t>Emp</a:t>
            </a:r>
            <a:r>
              <a:rPr lang="fr-FR" altLang="fr-FR" dirty="0"/>
              <a:t> E1, </a:t>
            </a:r>
            <a:r>
              <a:rPr lang="fr-FR" altLang="fr-FR" dirty="0" err="1"/>
              <a:t>Emp</a:t>
            </a:r>
            <a:r>
              <a:rPr lang="fr-FR" altLang="fr-FR" dirty="0"/>
              <a:t> E2 / E1.NrChef  = E2.Nr) /</a:t>
            </a:r>
          </a:p>
          <a:p>
            <a:pPr>
              <a:buFontTx/>
              <a:buNone/>
            </a:pPr>
            <a:r>
              <a:rPr lang="fr-FR" altLang="fr-FR" dirty="0"/>
              <a:t>			E1.nom, E2.nom)</a:t>
            </a:r>
          </a:p>
          <a:p>
            <a:pPr>
              <a:buFontTx/>
              <a:buNone/>
            </a:pPr>
            <a:endParaRPr lang="fr-FR" altLang="fr-FR" dirty="0"/>
          </a:p>
          <a:p>
            <a:r>
              <a:rPr lang="fr-FR" altLang="fr-FR" dirty="0"/>
              <a:t>Donner le résultat de cette expression.</a:t>
            </a:r>
          </a:p>
          <a:p>
            <a:endParaRPr lang="fr-FR" altLang="fr-FR" dirty="0"/>
          </a:p>
          <a:p>
            <a:endParaRPr lang="fr-FR" altLang="fr-FR" dirty="0"/>
          </a:p>
          <a:p>
            <a:endParaRPr lang="fr-FR" altLang="fr-FR" dirty="0"/>
          </a:p>
          <a:p>
            <a:r>
              <a:rPr lang="fr-FR" altLang="fr-FR" dirty="0"/>
              <a:t>Quelle est la question à poser pour obtenir ce résultat ?</a:t>
            </a:r>
            <a:endParaRPr lang="fr-BE" altLang="fr-FR" dirty="0"/>
          </a:p>
        </p:txBody>
      </p:sp>
    </p:spTree>
    <p:extLst>
      <p:ext uri="{BB962C8B-B14F-4D97-AF65-F5344CB8AC3E}">
        <p14:creationId xmlns:p14="http://schemas.microsoft.com/office/powerpoint/2010/main" val="3104251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 Introduction</a:t>
            </a:r>
          </a:p>
        </p:txBody>
      </p:sp>
      <p:sp>
        <p:nvSpPr>
          <p:cNvPr id="3" name="Espace réservé du contenu 2"/>
          <p:cNvSpPr>
            <a:spLocks noGrp="1"/>
          </p:cNvSpPr>
          <p:nvPr>
            <p:ph idx="1"/>
          </p:nvPr>
        </p:nvSpPr>
        <p:spPr>
          <a:xfrm>
            <a:off x="672936" y="1803116"/>
            <a:ext cx="8003232" cy="4277127"/>
          </a:xfrm>
        </p:spPr>
        <p:txBody>
          <a:bodyPr anchor="ctr">
            <a:normAutofit fontScale="92500"/>
          </a:bodyPr>
          <a:lstStyle/>
          <a:p>
            <a:pPr marL="68580" indent="0">
              <a:buClr>
                <a:schemeClr val="bg2">
                  <a:lumMod val="50000"/>
                </a:schemeClr>
              </a:buClr>
              <a:buNone/>
            </a:pPr>
            <a:r>
              <a:rPr lang="fr-BE" sz="2600" dirty="0"/>
              <a:t>2.  Simplicité des concepts de base</a:t>
            </a:r>
          </a:p>
          <a:p>
            <a:pPr marL="400050" lvl="1" indent="0">
              <a:buClr>
                <a:srgbClr val="00B050"/>
              </a:buClr>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Une relation est un ensemble, au sens mathématique, qui va être visualisé sous la forme d’une table.</a:t>
            </a:r>
            <a:endParaRPr lang="fr-BE" sz="2600" dirty="0"/>
          </a:p>
          <a:p>
            <a:pPr marL="400050" lvl="1" indent="0">
              <a:buClr>
                <a:srgbClr val="00B050"/>
              </a:buClr>
              <a:buNone/>
            </a:pPr>
            <a:r>
              <a:rPr lang="fr-BE" sz="2600" dirty="0"/>
              <a:t>Il en résulte :</a:t>
            </a:r>
          </a:p>
          <a:p>
            <a:pPr marL="857250" lvl="1" indent="-457200">
              <a:buClr>
                <a:schemeClr val="bg2">
                  <a:lumMod val="50000"/>
                </a:schemeClr>
              </a:buClr>
              <a:buFont typeface="Wingdings" panose="05000000000000000000" pitchFamily="2" charset="2"/>
              <a:buChar char="ü"/>
            </a:pPr>
            <a:r>
              <a:rPr lang="fr-BE" sz="2600" dirty="0"/>
              <a:t>Facilité d’apprentissage (par développeurs et utilisateurs)</a:t>
            </a:r>
          </a:p>
          <a:p>
            <a:pPr marL="857250" lvl="1" indent="-457200">
              <a:buClr>
                <a:schemeClr val="bg2">
                  <a:lumMod val="50000"/>
                </a:schemeClr>
              </a:buClr>
              <a:buFont typeface="Wingdings" panose="05000000000000000000" pitchFamily="2" charset="2"/>
              <a:buChar char="ü"/>
            </a:pPr>
            <a:r>
              <a:rPr lang="fr-BE" sz="2600" dirty="0"/>
              <a:t>Plus grande communicabilité entre informaticiens et non-informaticiens</a:t>
            </a:r>
          </a:p>
          <a:p>
            <a:pPr marL="857250" lvl="1" indent="-457200">
              <a:buClr>
                <a:schemeClr val="bg2">
                  <a:lumMod val="50000"/>
                </a:schemeClr>
              </a:buClr>
              <a:buFont typeface="Wingdings" panose="05000000000000000000" pitchFamily="2" charset="2"/>
              <a:buChar char="ü"/>
            </a:pPr>
            <a:r>
              <a:rPr lang="fr-BE" sz="2600" dirty="0"/>
              <a:t>Plus aucune référence à une méthode d’accès à un fichier ou organisation particulière des données sur les supports.</a:t>
            </a:r>
          </a:p>
        </p:txBody>
      </p:sp>
      <p:sp>
        <p:nvSpPr>
          <p:cNvPr id="5" name="Espace réservé du pied de page 4"/>
          <p:cNvSpPr>
            <a:spLocks noGrp="1"/>
          </p:cNvSpPr>
          <p:nvPr>
            <p:ph type="ftr" sz="quarter" idx="11"/>
          </p:nvPr>
        </p:nvSpPr>
        <p:spPr/>
        <p:txBody>
          <a:bodyPr/>
          <a:lstStyle/>
          <a:p>
            <a:r>
              <a:rPr lang="fr-BE" dirty="0"/>
              <a:t>SGBD – Chapitre 2 : Le modèle relationnel / 1. Introduction</a:t>
            </a:r>
          </a:p>
        </p:txBody>
      </p:sp>
    </p:spTree>
    <p:extLst>
      <p:ext uri="{BB962C8B-B14F-4D97-AF65-F5344CB8AC3E}">
        <p14:creationId xmlns:p14="http://schemas.microsoft.com/office/powerpoint/2010/main" val="401154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
        <p:nvSpPr>
          <p:cNvPr id="4" name="Espace réservé du contenu 3"/>
          <p:cNvSpPr>
            <a:spLocks noGrp="1"/>
          </p:cNvSpPr>
          <p:nvPr>
            <p:ph idx="1"/>
          </p:nvPr>
        </p:nvSpPr>
        <p:spPr>
          <a:xfrm>
            <a:off x="1043490" y="1923803"/>
            <a:ext cx="7055481" cy="4268196"/>
          </a:xfrm>
        </p:spPr>
        <p:txBody>
          <a:bodyPr>
            <a:normAutofit/>
          </a:bodyPr>
          <a:lstStyle/>
          <a:p>
            <a:pPr marL="68580" indent="0">
              <a:buNone/>
            </a:pPr>
            <a:r>
              <a:rPr lang="fr-FR" altLang="fr-FR" sz="2000" dirty="0">
                <a:solidFill>
                  <a:srgbClr val="FF0000"/>
                </a:solidFill>
              </a:rPr>
              <a:t>     JOIN</a:t>
            </a:r>
            <a:r>
              <a:rPr lang="fr-FR" altLang="fr-FR" sz="2000" dirty="0"/>
              <a:t> (</a:t>
            </a:r>
            <a:r>
              <a:rPr lang="fr-FR" altLang="fr-FR" sz="2000" dirty="0" err="1"/>
              <a:t>Emp</a:t>
            </a:r>
            <a:r>
              <a:rPr lang="fr-FR" altLang="fr-FR" sz="2000" dirty="0"/>
              <a:t> E1, </a:t>
            </a:r>
            <a:r>
              <a:rPr lang="fr-FR" altLang="fr-FR" sz="2000" dirty="0" err="1"/>
              <a:t>Emp</a:t>
            </a:r>
            <a:r>
              <a:rPr lang="fr-FR" altLang="fr-FR" sz="2000" dirty="0"/>
              <a:t> E2 / E1.NrChef  = E2.Nr)    </a:t>
            </a:r>
          </a:p>
          <a:p>
            <a:pPr marL="68580" indent="0">
              <a:buNone/>
            </a:pPr>
            <a:r>
              <a:rPr lang="fr-FR" altLang="fr-FR" sz="2000" dirty="0"/>
              <a:t>     </a:t>
            </a:r>
            <a:endParaRPr lang="fr-BE" altLang="fr-FR" sz="2000" dirty="0"/>
          </a:p>
          <a:p>
            <a:pPr marL="68580" indent="0">
              <a:buNone/>
            </a:pPr>
            <a:endParaRPr lang="fr-BE" dirty="0"/>
          </a:p>
        </p:txBody>
      </p:sp>
      <p:graphicFrame>
        <p:nvGraphicFramePr>
          <p:cNvPr id="9" name="Tableau 8"/>
          <p:cNvGraphicFramePr>
            <a:graphicFrameLocks noGrp="1"/>
          </p:cNvGraphicFramePr>
          <p:nvPr>
            <p:extLst>
              <p:ext uri="{D42A27DB-BD31-4B8C-83A1-F6EECF244321}">
                <p14:modId xmlns:p14="http://schemas.microsoft.com/office/powerpoint/2010/main" val="3321048460"/>
              </p:ext>
            </p:extLst>
          </p:nvPr>
        </p:nvGraphicFramePr>
        <p:xfrm>
          <a:off x="3459123" y="2874871"/>
          <a:ext cx="4933506" cy="3480740"/>
        </p:xfrm>
        <a:graphic>
          <a:graphicData uri="http://schemas.openxmlformats.org/drawingml/2006/table">
            <a:tbl>
              <a:tblPr firstRow="1" bandRow="1">
                <a:tableStyleId>{5C22544A-7EE6-4342-B048-85BDC9FD1C3A}</a:tableStyleId>
              </a:tblPr>
              <a:tblGrid>
                <a:gridCol w="696091">
                  <a:extLst>
                    <a:ext uri="{9D8B030D-6E8A-4147-A177-3AD203B41FA5}">
                      <a16:colId xmlns:a16="http://schemas.microsoft.com/office/drawing/2014/main" val="20000"/>
                    </a:ext>
                  </a:extLst>
                </a:gridCol>
                <a:gridCol w="1015750">
                  <a:extLst>
                    <a:ext uri="{9D8B030D-6E8A-4147-A177-3AD203B41FA5}">
                      <a16:colId xmlns:a16="http://schemas.microsoft.com/office/drawing/2014/main" val="20001"/>
                    </a:ext>
                  </a:extLst>
                </a:gridCol>
                <a:gridCol w="776177">
                  <a:extLst>
                    <a:ext uri="{9D8B030D-6E8A-4147-A177-3AD203B41FA5}">
                      <a16:colId xmlns:a16="http://schemas.microsoft.com/office/drawing/2014/main" val="20002"/>
                    </a:ext>
                  </a:extLst>
                </a:gridCol>
                <a:gridCol w="510363">
                  <a:extLst>
                    <a:ext uri="{9D8B030D-6E8A-4147-A177-3AD203B41FA5}">
                      <a16:colId xmlns:a16="http://schemas.microsoft.com/office/drawing/2014/main" val="20003"/>
                    </a:ext>
                  </a:extLst>
                </a:gridCol>
                <a:gridCol w="1052623">
                  <a:extLst>
                    <a:ext uri="{9D8B030D-6E8A-4147-A177-3AD203B41FA5}">
                      <a16:colId xmlns:a16="http://schemas.microsoft.com/office/drawing/2014/main" val="20004"/>
                    </a:ext>
                  </a:extLst>
                </a:gridCol>
                <a:gridCol w="882502">
                  <a:extLst>
                    <a:ext uri="{9D8B030D-6E8A-4147-A177-3AD203B41FA5}">
                      <a16:colId xmlns:a16="http://schemas.microsoft.com/office/drawing/2014/main" val="20005"/>
                    </a:ext>
                  </a:extLst>
                </a:gridCol>
              </a:tblGrid>
              <a:tr h="348074">
                <a:tc>
                  <a:txBody>
                    <a:bodyPr/>
                    <a:lstStyle/>
                    <a:p>
                      <a:r>
                        <a:rPr lang="fr-BE" sz="1400" dirty="0"/>
                        <a:t>Nr</a:t>
                      </a:r>
                    </a:p>
                  </a:txBody>
                  <a:tcPr/>
                </a:tc>
                <a:tc>
                  <a:txBody>
                    <a:bodyPr/>
                    <a:lstStyle/>
                    <a:p>
                      <a:r>
                        <a:rPr lang="fr-BE" sz="1400" dirty="0"/>
                        <a:t>Nom</a:t>
                      </a:r>
                    </a:p>
                  </a:txBody>
                  <a:tcPr/>
                </a:tc>
                <a:tc>
                  <a:txBody>
                    <a:bodyPr/>
                    <a:lstStyle/>
                    <a:p>
                      <a:r>
                        <a:rPr lang="fr-BE" sz="1400" dirty="0" err="1"/>
                        <a:t>NrChef</a:t>
                      </a:r>
                      <a:endParaRPr lang="fr-BE" sz="1400" dirty="0"/>
                    </a:p>
                  </a:txBody>
                  <a:tcPr/>
                </a:tc>
                <a:tc>
                  <a:txBody>
                    <a:bodyPr/>
                    <a:lstStyle/>
                    <a:p>
                      <a:r>
                        <a:rPr lang="fr-BE" sz="1400" dirty="0"/>
                        <a:t>Nr</a:t>
                      </a:r>
                    </a:p>
                  </a:txBody>
                  <a:tcPr/>
                </a:tc>
                <a:tc>
                  <a:txBody>
                    <a:bodyPr/>
                    <a:lstStyle/>
                    <a:p>
                      <a:r>
                        <a:rPr lang="fr-BE" sz="1400" dirty="0"/>
                        <a:t>Nom</a:t>
                      </a:r>
                    </a:p>
                  </a:txBody>
                  <a:tcPr/>
                </a:tc>
                <a:tc>
                  <a:txBody>
                    <a:bodyPr/>
                    <a:lstStyle/>
                    <a:p>
                      <a:r>
                        <a:rPr lang="fr-BE" sz="1400" dirty="0" err="1"/>
                        <a:t>NrChef</a:t>
                      </a:r>
                      <a:endParaRPr lang="fr-BE" sz="1400" dirty="0"/>
                    </a:p>
                  </a:txBody>
                  <a:tcPr/>
                </a:tc>
                <a:extLst>
                  <a:ext uri="{0D108BD9-81ED-4DB2-BD59-A6C34878D82A}">
                    <a16:rowId xmlns:a16="http://schemas.microsoft.com/office/drawing/2014/main" val="10000"/>
                  </a:ext>
                </a:extLst>
              </a:tr>
              <a:tr h="348074">
                <a:tc>
                  <a:txBody>
                    <a:bodyPr/>
                    <a:lstStyle/>
                    <a:p>
                      <a:r>
                        <a:rPr lang="fr-BE" sz="1400" dirty="0"/>
                        <a:t>60</a:t>
                      </a:r>
                    </a:p>
                  </a:txBody>
                  <a:tcPr/>
                </a:tc>
                <a:tc>
                  <a:txBody>
                    <a:bodyPr/>
                    <a:lstStyle/>
                    <a:p>
                      <a:r>
                        <a:rPr lang="fr-BE" sz="1400" dirty="0"/>
                        <a:t>Dupont</a:t>
                      </a:r>
                    </a:p>
                  </a:txBody>
                  <a:tcPr/>
                </a:tc>
                <a:tc>
                  <a:txBody>
                    <a:bodyPr/>
                    <a:lstStyle/>
                    <a:p>
                      <a:r>
                        <a:rPr lang="fr-BE" sz="1400" dirty="0"/>
                        <a:t>15</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15</a:t>
                      </a:r>
                    </a:p>
                  </a:txBody>
                  <a:tcPr/>
                </a:tc>
                <a:extLst>
                  <a:ext uri="{0D108BD9-81ED-4DB2-BD59-A6C34878D82A}">
                    <a16:rowId xmlns:a16="http://schemas.microsoft.com/office/drawing/2014/main" val="10001"/>
                  </a:ext>
                </a:extLst>
              </a:tr>
              <a:tr h="348074">
                <a:tc>
                  <a:txBody>
                    <a:bodyPr/>
                    <a:lstStyle/>
                    <a:p>
                      <a:r>
                        <a:rPr lang="fr-BE" sz="1400" dirty="0"/>
                        <a:t>60</a:t>
                      </a:r>
                    </a:p>
                  </a:txBody>
                  <a:tcPr/>
                </a:tc>
                <a:tc>
                  <a:txBody>
                    <a:bodyPr/>
                    <a:lstStyle/>
                    <a:p>
                      <a:r>
                        <a:rPr lang="fr-BE" sz="1400" dirty="0"/>
                        <a:t>Dupont</a:t>
                      </a:r>
                    </a:p>
                  </a:txBody>
                  <a:tcPr/>
                </a:tc>
                <a:tc>
                  <a:txBody>
                    <a:bodyPr/>
                    <a:lstStyle/>
                    <a:p>
                      <a:r>
                        <a:rPr lang="fr-BE" sz="1400" dirty="0"/>
                        <a:t>15</a:t>
                      </a:r>
                    </a:p>
                  </a:txBody>
                  <a:tcPr/>
                </a:tc>
                <a:tc>
                  <a:txBody>
                    <a:bodyPr/>
                    <a:lstStyle/>
                    <a:p>
                      <a:r>
                        <a:rPr lang="fr-BE" sz="1400" dirty="0"/>
                        <a:t>13</a:t>
                      </a:r>
                    </a:p>
                  </a:txBody>
                  <a:tcPr/>
                </a:tc>
                <a:tc>
                  <a:txBody>
                    <a:bodyPr/>
                    <a:lstStyle/>
                    <a:p>
                      <a:r>
                        <a:rPr lang="fr-BE" sz="1400" dirty="0"/>
                        <a:t>Dubois</a:t>
                      </a:r>
                    </a:p>
                  </a:txBody>
                  <a:tcPr/>
                </a:tc>
                <a:tc>
                  <a:txBody>
                    <a:bodyPr/>
                    <a:lstStyle/>
                    <a:p>
                      <a:r>
                        <a:rPr lang="fr-BE" sz="1400" dirty="0"/>
                        <a:t>15</a:t>
                      </a:r>
                    </a:p>
                  </a:txBody>
                  <a:tcPr/>
                </a:tc>
                <a:extLst>
                  <a:ext uri="{0D108BD9-81ED-4DB2-BD59-A6C34878D82A}">
                    <a16:rowId xmlns:a16="http://schemas.microsoft.com/office/drawing/2014/main" val="10002"/>
                  </a:ext>
                </a:extLst>
              </a:tr>
              <a:tr h="348074">
                <a:tc>
                  <a:txBody>
                    <a:bodyPr/>
                    <a:lstStyle/>
                    <a:p>
                      <a:r>
                        <a:rPr lang="fr-BE" sz="1400" dirty="0"/>
                        <a:t>60</a:t>
                      </a:r>
                    </a:p>
                  </a:txBody>
                  <a:tcPr/>
                </a:tc>
                <a:tc>
                  <a:txBody>
                    <a:bodyPr/>
                    <a:lstStyle/>
                    <a:p>
                      <a:r>
                        <a:rPr lang="fr-BE" sz="1400" dirty="0"/>
                        <a:t>Dupont</a:t>
                      </a:r>
                    </a:p>
                  </a:txBody>
                  <a:tcPr/>
                </a:tc>
                <a:tc>
                  <a:txBody>
                    <a:bodyPr/>
                    <a:lstStyle/>
                    <a:p>
                      <a:r>
                        <a:rPr lang="fr-BE" sz="1400" dirty="0"/>
                        <a:t>15</a:t>
                      </a:r>
                    </a:p>
                  </a:txBody>
                  <a:tcPr/>
                </a:tc>
                <a:tc>
                  <a:txBody>
                    <a:bodyPr/>
                    <a:lstStyle/>
                    <a:p>
                      <a:r>
                        <a:rPr lang="fr-BE" sz="1400" dirty="0"/>
                        <a:t>15</a:t>
                      </a:r>
                    </a:p>
                  </a:txBody>
                  <a:tcPr/>
                </a:tc>
                <a:tc>
                  <a:txBody>
                    <a:bodyPr/>
                    <a:lstStyle/>
                    <a:p>
                      <a:r>
                        <a:rPr lang="fr-BE" sz="1400" dirty="0"/>
                        <a:t>Tartempion</a:t>
                      </a:r>
                    </a:p>
                  </a:txBody>
                  <a:tcPr/>
                </a:tc>
                <a:tc>
                  <a:txBody>
                    <a:bodyPr/>
                    <a:lstStyle/>
                    <a:p>
                      <a:r>
                        <a:rPr lang="fr-BE" sz="1400" dirty="0"/>
                        <a:t>NULL</a:t>
                      </a:r>
                    </a:p>
                  </a:txBody>
                  <a:tcPr/>
                </a:tc>
                <a:extLst>
                  <a:ext uri="{0D108BD9-81ED-4DB2-BD59-A6C34878D82A}">
                    <a16:rowId xmlns:a16="http://schemas.microsoft.com/office/drawing/2014/main" val="10003"/>
                  </a:ext>
                </a:extLst>
              </a:tr>
              <a:tr h="348074">
                <a:tc>
                  <a:txBody>
                    <a:bodyPr/>
                    <a:lstStyle/>
                    <a:p>
                      <a:r>
                        <a:rPr lang="fr-BE" sz="1400" dirty="0"/>
                        <a:t>13</a:t>
                      </a:r>
                    </a:p>
                  </a:txBody>
                  <a:tcPr/>
                </a:tc>
                <a:tc>
                  <a:txBody>
                    <a:bodyPr/>
                    <a:lstStyle/>
                    <a:p>
                      <a:r>
                        <a:rPr lang="fr-BE" sz="1400" dirty="0"/>
                        <a:t>Dubois</a:t>
                      </a:r>
                    </a:p>
                  </a:txBody>
                  <a:tcPr/>
                </a:tc>
                <a:tc>
                  <a:txBody>
                    <a:bodyPr/>
                    <a:lstStyle/>
                    <a:p>
                      <a:r>
                        <a:rPr lang="fr-BE" sz="1400" dirty="0"/>
                        <a:t>15</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15</a:t>
                      </a:r>
                    </a:p>
                  </a:txBody>
                  <a:tcPr/>
                </a:tc>
                <a:extLst>
                  <a:ext uri="{0D108BD9-81ED-4DB2-BD59-A6C34878D82A}">
                    <a16:rowId xmlns:a16="http://schemas.microsoft.com/office/drawing/2014/main" val="10004"/>
                  </a:ext>
                </a:extLst>
              </a:tr>
              <a:tr h="348074">
                <a:tc>
                  <a:txBody>
                    <a:bodyPr/>
                    <a:lstStyle/>
                    <a:p>
                      <a:r>
                        <a:rPr lang="fr-BE" sz="1400" dirty="0"/>
                        <a:t>13</a:t>
                      </a:r>
                    </a:p>
                  </a:txBody>
                  <a:tcPr/>
                </a:tc>
                <a:tc>
                  <a:txBody>
                    <a:bodyPr/>
                    <a:lstStyle/>
                    <a:p>
                      <a:r>
                        <a:rPr lang="fr-BE" sz="1400" dirty="0"/>
                        <a:t>Dubois</a:t>
                      </a:r>
                    </a:p>
                  </a:txBody>
                  <a:tcPr/>
                </a:tc>
                <a:tc>
                  <a:txBody>
                    <a:bodyPr/>
                    <a:lstStyle/>
                    <a:p>
                      <a:r>
                        <a:rPr lang="fr-BE" sz="1400" dirty="0"/>
                        <a:t>15</a:t>
                      </a:r>
                    </a:p>
                  </a:txBody>
                  <a:tcPr/>
                </a:tc>
                <a:tc>
                  <a:txBody>
                    <a:bodyPr/>
                    <a:lstStyle/>
                    <a:p>
                      <a:r>
                        <a:rPr lang="fr-BE" sz="1400" dirty="0"/>
                        <a:t>13</a:t>
                      </a:r>
                    </a:p>
                  </a:txBody>
                  <a:tcPr/>
                </a:tc>
                <a:tc>
                  <a:txBody>
                    <a:bodyPr/>
                    <a:lstStyle/>
                    <a:p>
                      <a:r>
                        <a:rPr lang="fr-BE" sz="1400" dirty="0"/>
                        <a:t>Dubois</a:t>
                      </a:r>
                    </a:p>
                  </a:txBody>
                  <a:tcPr/>
                </a:tc>
                <a:tc>
                  <a:txBody>
                    <a:bodyPr/>
                    <a:lstStyle/>
                    <a:p>
                      <a:r>
                        <a:rPr lang="fr-BE" sz="1400" dirty="0"/>
                        <a:t>15</a:t>
                      </a:r>
                    </a:p>
                  </a:txBody>
                  <a:tcPr/>
                </a:tc>
                <a:extLst>
                  <a:ext uri="{0D108BD9-81ED-4DB2-BD59-A6C34878D82A}">
                    <a16:rowId xmlns:a16="http://schemas.microsoft.com/office/drawing/2014/main" val="10005"/>
                  </a:ext>
                </a:extLst>
              </a:tr>
              <a:tr h="348074">
                <a:tc>
                  <a:txBody>
                    <a:bodyPr/>
                    <a:lstStyle/>
                    <a:p>
                      <a:r>
                        <a:rPr lang="fr-BE" sz="1400" dirty="0"/>
                        <a:t>13</a:t>
                      </a:r>
                    </a:p>
                  </a:txBody>
                  <a:tcPr/>
                </a:tc>
                <a:tc>
                  <a:txBody>
                    <a:bodyPr/>
                    <a:lstStyle/>
                    <a:p>
                      <a:r>
                        <a:rPr lang="fr-BE" sz="1400" dirty="0"/>
                        <a:t>Dubois</a:t>
                      </a:r>
                    </a:p>
                  </a:txBody>
                  <a:tcPr/>
                </a:tc>
                <a:tc>
                  <a:txBody>
                    <a:bodyPr/>
                    <a:lstStyle/>
                    <a:p>
                      <a:r>
                        <a:rPr lang="fr-BE" sz="1400" dirty="0"/>
                        <a:t>15</a:t>
                      </a:r>
                    </a:p>
                  </a:txBody>
                  <a:tcPr/>
                </a:tc>
                <a:tc>
                  <a:txBody>
                    <a:bodyPr/>
                    <a:lstStyle/>
                    <a:p>
                      <a:r>
                        <a:rPr lang="fr-BE" sz="1400" dirty="0"/>
                        <a:t>15</a:t>
                      </a:r>
                    </a:p>
                  </a:txBody>
                  <a:tcPr/>
                </a:tc>
                <a:tc>
                  <a:txBody>
                    <a:bodyPr/>
                    <a:lstStyle/>
                    <a:p>
                      <a:r>
                        <a:rPr lang="fr-BE" sz="1400" dirty="0"/>
                        <a:t>Tartempion</a:t>
                      </a:r>
                    </a:p>
                  </a:txBody>
                  <a:tcPr/>
                </a:tc>
                <a:tc>
                  <a:txBody>
                    <a:bodyPr/>
                    <a:lstStyle/>
                    <a:p>
                      <a:r>
                        <a:rPr lang="fr-BE" sz="1400" dirty="0"/>
                        <a:t>NULL</a:t>
                      </a:r>
                    </a:p>
                  </a:txBody>
                  <a:tcPr/>
                </a:tc>
                <a:extLst>
                  <a:ext uri="{0D108BD9-81ED-4DB2-BD59-A6C34878D82A}">
                    <a16:rowId xmlns:a16="http://schemas.microsoft.com/office/drawing/2014/main" val="10006"/>
                  </a:ext>
                </a:extLst>
              </a:tr>
              <a:tr h="348074">
                <a:tc>
                  <a:txBody>
                    <a:bodyPr/>
                    <a:lstStyle/>
                    <a:p>
                      <a:r>
                        <a:rPr lang="fr-BE" sz="1400" dirty="0"/>
                        <a:t>15</a:t>
                      </a:r>
                    </a:p>
                  </a:txBody>
                  <a:tcPr/>
                </a:tc>
                <a:tc>
                  <a:txBody>
                    <a:bodyPr/>
                    <a:lstStyle/>
                    <a:p>
                      <a:r>
                        <a:rPr lang="fr-BE" sz="1400" dirty="0"/>
                        <a:t>Tartempion</a:t>
                      </a:r>
                    </a:p>
                  </a:txBody>
                  <a:tcPr/>
                </a:tc>
                <a:tc>
                  <a:txBody>
                    <a:bodyPr/>
                    <a:lstStyle/>
                    <a:p>
                      <a:r>
                        <a:rPr lang="fr-BE" sz="1400" dirty="0"/>
                        <a:t>NULL</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15</a:t>
                      </a:r>
                    </a:p>
                  </a:txBody>
                  <a:tcPr/>
                </a:tc>
                <a:extLst>
                  <a:ext uri="{0D108BD9-81ED-4DB2-BD59-A6C34878D82A}">
                    <a16:rowId xmlns:a16="http://schemas.microsoft.com/office/drawing/2014/main" val="10007"/>
                  </a:ext>
                </a:extLst>
              </a:tr>
              <a:tr h="348074">
                <a:tc>
                  <a:txBody>
                    <a:bodyPr/>
                    <a:lstStyle/>
                    <a:p>
                      <a:r>
                        <a:rPr lang="fr-BE" sz="1400" dirty="0"/>
                        <a:t>15</a:t>
                      </a:r>
                    </a:p>
                  </a:txBody>
                  <a:tcPr/>
                </a:tc>
                <a:tc>
                  <a:txBody>
                    <a:bodyPr/>
                    <a:lstStyle/>
                    <a:p>
                      <a:r>
                        <a:rPr lang="fr-BE" sz="1400" dirty="0"/>
                        <a:t>Tartempion</a:t>
                      </a:r>
                    </a:p>
                  </a:txBody>
                  <a:tcPr/>
                </a:tc>
                <a:tc>
                  <a:txBody>
                    <a:bodyPr/>
                    <a:lstStyle/>
                    <a:p>
                      <a:r>
                        <a:rPr lang="fr-BE" sz="1400" dirty="0"/>
                        <a:t>NULL</a:t>
                      </a:r>
                    </a:p>
                  </a:txBody>
                  <a:tcPr/>
                </a:tc>
                <a:tc>
                  <a:txBody>
                    <a:bodyPr/>
                    <a:lstStyle/>
                    <a:p>
                      <a:r>
                        <a:rPr lang="fr-BE" sz="1400" dirty="0"/>
                        <a:t>13</a:t>
                      </a:r>
                    </a:p>
                  </a:txBody>
                  <a:tcPr/>
                </a:tc>
                <a:tc>
                  <a:txBody>
                    <a:bodyPr/>
                    <a:lstStyle/>
                    <a:p>
                      <a:r>
                        <a:rPr lang="fr-BE" sz="1400" dirty="0"/>
                        <a:t>Dubois</a:t>
                      </a:r>
                    </a:p>
                  </a:txBody>
                  <a:tcPr/>
                </a:tc>
                <a:tc>
                  <a:txBody>
                    <a:bodyPr/>
                    <a:lstStyle/>
                    <a:p>
                      <a:r>
                        <a:rPr lang="fr-BE" sz="1400" dirty="0"/>
                        <a:t>15</a:t>
                      </a:r>
                    </a:p>
                  </a:txBody>
                  <a:tcPr/>
                </a:tc>
                <a:extLst>
                  <a:ext uri="{0D108BD9-81ED-4DB2-BD59-A6C34878D82A}">
                    <a16:rowId xmlns:a16="http://schemas.microsoft.com/office/drawing/2014/main" val="10008"/>
                  </a:ext>
                </a:extLst>
              </a:tr>
              <a:tr h="348074">
                <a:tc>
                  <a:txBody>
                    <a:bodyPr/>
                    <a:lstStyle/>
                    <a:p>
                      <a:r>
                        <a:rPr lang="fr-BE" sz="1400" dirty="0"/>
                        <a:t>15</a:t>
                      </a:r>
                    </a:p>
                  </a:txBody>
                  <a:tcPr/>
                </a:tc>
                <a:tc>
                  <a:txBody>
                    <a:bodyPr/>
                    <a:lstStyle/>
                    <a:p>
                      <a:r>
                        <a:rPr lang="fr-BE" sz="1400" dirty="0"/>
                        <a:t>Tartempion</a:t>
                      </a:r>
                    </a:p>
                  </a:txBody>
                  <a:tcPr/>
                </a:tc>
                <a:tc>
                  <a:txBody>
                    <a:bodyPr/>
                    <a:lstStyle/>
                    <a:p>
                      <a:r>
                        <a:rPr lang="fr-BE" sz="1400" dirty="0"/>
                        <a:t>NULL</a:t>
                      </a:r>
                    </a:p>
                  </a:txBody>
                  <a:tcPr/>
                </a:tc>
                <a:tc>
                  <a:txBody>
                    <a:bodyPr/>
                    <a:lstStyle/>
                    <a:p>
                      <a:r>
                        <a:rPr lang="fr-BE" sz="1400" dirty="0"/>
                        <a:t>15</a:t>
                      </a:r>
                    </a:p>
                  </a:txBody>
                  <a:tcPr/>
                </a:tc>
                <a:tc>
                  <a:txBody>
                    <a:bodyPr/>
                    <a:lstStyle/>
                    <a:p>
                      <a:r>
                        <a:rPr lang="fr-BE" sz="1400" dirty="0"/>
                        <a:t>Tartempion</a:t>
                      </a:r>
                    </a:p>
                  </a:txBody>
                  <a:tcPr/>
                </a:tc>
                <a:tc>
                  <a:txBody>
                    <a:bodyPr/>
                    <a:lstStyle/>
                    <a:p>
                      <a:r>
                        <a:rPr lang="fr-BE" sz="1400" dirty="0"/>
                        <a:t>NULL</a:t>
                      </a:r>
                    </a:p>
                  </a:txBody>
                  <a:tcPr/>
                </a:tc>
                <a:extLst>
                  <a:ext uri="{0D108BD9-81ED-4DB2-BD59-A6C34878D82A}">
                    <a16:rowId xmlns:a16="http://schemas.microsoft.com/office/drawing/2014/main" val="10009"/>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2599422623"/>
              </p:ext>
            </p:extLst>
          </p:nvPr>
        </p:nvGraphicFramePr>
        <p:xfrm>
          <a:off x="552890" y="3244203"/>
          <a:ext cx="2700670" cy="1370565"/>
        </p:xfrm>
        <a:graphic>
          <a:graphicData uri="http://schemas.openxmlformats.org/drawingml/2006/table">
            <a:tbl>
              <a:tblPr firstRow="1" bandRow="1">
                <a:tableStyleId>{5C22544A-7EE6-4342-B048-85BDC9FD1C3A}</a:tableStyleId>
              </a:tblPr>
              <a:tblGrid>
                <a:gridCol w="510362">
                  <a:extLst>
                    <a:ext uri="{9D8B030D-6E8A-4147-A177-3AD203B41FA5}">
                      <a16:colId xmlns:a16="http://schemas.microsoft.com/office/drawing/2014/main" val="20000"/>
                    </a:ext>
                  </a:extLst>
                </a:gridCol>
                <a:gridCol w="1275907">
                  <a:extLst>
                    <a:ext uri="{9D8B030D-6E8A-4147-A177-3AD203B41FA5}">
                      <a16:colId xmlns:a16="http://schemas.microsoft.com/office/drawing/2014/main" val="20001"/>
                    </a:ext>
                  </a:extLst>
                </a:gridCol>
                <a:gridCol w="914401">
                  <a:extLst>
                    <a:ext uri="{9D8B030D-6E8A-4147-A177-3AD203B41FA5}">
                      <a16:colId xmlns:a16="http://schemas.microsoft.com/office/drawing/2014/main" val="20002"/>
                    </a:ext>
                  </a:extLst>
                </a:gridCol>
              </a:tblGrid>
              <a:tr h="287524">
                <a:tc>
                  <a:txBody>
                    <a:bodyPr/>
                    <a:lstStyle/>
                    <a:p>
                      <a:r>
                        <a:rPr lang="fr-BE" sz="1400" dirty="0"/>
                        <a:t>Nr</a:t>
                      </a:r>
                    </a:p>
                  </a:txBody>
                  <a:tcPr/>
                </a:tc>
                <a:tc>
                  <a:txBody>
                    <a:bodyPr/>
                    <a:lstStyle/>
                    <a:p>
                      <a:r>
                        <a:rPr lang="fr-BE" sz="1400" dirty="0"/>
                        <a:t>Nom</a:t>
                      </a:r>
                    </a:p>
                  </a:txBody>
                  <a:tcPr/>
                </a:tc>
                <a:tc>
                  <a:txBody>
                    <a:bodyPr/>
                    <a:lstStyle/>
                    <a:p>
                      <a:r>
                        <a:rPr lang="fr-BE" sz="1400" dirty="0" err="1"/>
                        <a:t>NrChef</a:t>
                      </a:r>
                      <a:endParaRPr lang="fr-BE" sz="1400" dirty="0"/>
                    </a:p>
                  </a:txBody>
                  <a:tcPr/>
                </a:tc>
                <a:extLst>
                  <a:ext uri="{0D108BD9-81ED-4DB2-BD59-A6C34878D82A}">
                    <a16:rowId xmlns:a16="http://schemas.microsoft.com/office/drawing/2014/main" val="10000"/>
                  </a:ext>
                </a:extLst>
              </a:tr>
              <a:tr h="327087">
                <a:tc>
                  <a:txBody>
                    <a:bodyPr/>
                    <a:lstStyle/>
                    <a:p>
                      <a:r>
                        <a:rPr lang="fr-BE" sz="1400" dirty="0"/>
                        <a:t>60</a:t>
                      </a:r>
                    </a:p>
                  </a:txBody>
                  <a:tcPr/>
                </a:tc>
                <a:tc>
                  <a:txBody>
                    <a:bodyPr/>
                    <a:lstStyle/>
                    <a:p>
                      <a:r>
                        <a:rPr lang="fr-BE" sz="1400" dirty="0"/>
                        <a:t>Dupont</a:t>
                      </a:r>
                    </a:p>
                  </a:txBody>
                  <a:tcPr/>
                </a:tc>
                <a:tc>
                  <a:txBody>
                    <a:bodyPr/>
                    <a:lstStyle/>
                    <a:p>
                      <a:r>
                        <a:rPr lang="fr-BE" sz="1400" dirty="0"/>
                        <a:t>15</a:t>
                      </a:r>
                    </a:p>
                  </a:txBody>
                  <a:tcPr/>
                </a:tc>
                <a:extLst>
                  <a:ext uri="{0D108BD9-81ED-4DB2-BD59-A6C34878D82A}">
                    <a16:rowId xmlns:a16="http://schemas.microsoft.com/office/drawing/2014/main" val="10001"/>
                  </a:ext>
                </a:extLst>
              </a:tr>
              <a:tr h="350490">
                <a:tc>
                  <a:txBody>
                    <a:bodyPr/>
                    <a:lstStyle/>
                    <a:p>
                      <a:r>
                        <a:rPr lang="fr-BE" sz="1400" dirty="0"/>
                        <a:t>13</a:t>
                      </a:r>
                    </a:p>
                  </a:txBody>
                  <a:tcPr/>
                </a:tc>
                <a:tc>
                  <a:txBody>
                    <a:bodyPr/>
                    <a:lstStyle/>
                    <a:p>
                      <a:r>
                        <a:rPr lang="fr-BE" sz="1400" dirty="0"/>
                        <a:t>Dubois</a:t>
                      </a:r>
                    </a:p>
                  </a:txBody>
                  <a:tcPr/>
                </a:tc>
                <a:tc>
                  <a:txBody>
                    <a:bodyPr/>
                    <a:lstStyle/>
                    <a:p>
                      <a:r>
                        <a:rPr lang="fr-BE" sz="1400" dirty="0"/>
                        <a:t>15</a:t>
                      </a:r>
                    </a:p>
                  </a:txBody>
                  <a:tcPr/>
                </a:tc>
                <a:extLst>
                  <a:ext uri="{0D108BD9-81ED-4DB2-BD59-A6C34878D82A}">
                    <a16:rowId xmlns:a16="http://schemas.microsoft.com/office/drawing/2014/main" val="10002"/>
                  </a:ext>
                </a:extLst>
              </a:tr>
              <a:tr h="388188">
                <a:tc>
                  <a:txBody>
                    <a:bodyPr/>
                    <a:lstStyle/>
                    <a:p>
                      <a:r>
                        <a:rPr lang="fr-BE" sz="1400" dirty="0"/>
                        <a:t>15</a:t>
                      </a:r>
                    </a:p>
                  </a:txBody>
                  <a:tcPr/>
                </a:tc>
                <a:tc>
                  <a:txBody>
                    <a:bodyPr/>
                    <a:lstStyle/>
                    <a:p>
                      <a:r>
                        <a:rPr lang="fr-BE" sz="1400" dirty="0"/>
                        <a:t>Tartempion</a:t>
                      </a:r>
                    </a:p>
                  </a:txBody>
                  <a:tcPr/>
                </a:tc>
                <a:tc>
                  <a:txBody>
                    <a:bodyPr/>
                    <a:lstStyle/>
                    <a:p>
                      <a:r>
                        <a:rPr lang="fr-BE" sz="1400" dirty="0"/>
                        <a:t>NULL</a:t>
                      </a:r>
                    </a:p>
                  </a:txBody>
                  <a:tcPr/>
                </a:tc>
                <a:extLst>
                  <a:ext uri="{0D108BD9-81ED-4DB2-BD59-A6C34878D82A}">
                    <a16:rowId xmlns:a16="http://schemas.microsoft.com/office/drawing/2014/main" val="10003"/>
                  </a:ext>
                </a:extLst>
              </a:tr>
            </a:tbl>
          </a:graphicData>
        </a:graphic>
      </p:graphicFrame>
      <p:sp>
        <p:nvSpPr>
          <p:cNvPr id="12" name="ZoneTexte 11"/>
          <p:cNvSpPr txBox="1"/>
          <p:nvPr/>
        </p:nvSpPr>
        <p:spPr>
          <a:xfrm>
            <a:off x="552890" y="2874871"/>
            <a:ext cx="1626781" cy="369332"/>
          </a:xfrm>
          <a:prstGeom prst="rect">
            <a:avLst/>
          </a:prstGeom>
          <a:noFill/>
        </p:spPr>
        <p:txBody>
          <a:bodyPr wrap="square" rtlCol="0">
            <a:spAutoFit/>
          </a:bodyPr>
          <a:lstStyle/>
          <a:p>
            <a:r>
              <a:rPr lang="fr-BE" dirty="0" err="1"/>
              <a:t>Emp</a:t>
            </a:r>
            <a:endParaRPr lang="fr-BE" dirty="0"/>
          </a:p>
        </p:txBody>
      </p:sp>
      <p:sp>
        <p:nvSpPr>
          <p:cNvPr id="13" name="ZoneTexte 12"/>
          <p:cNvSpPr txBox="1"/>
          <p:nvPr/>
        </p:nvSpPr>
        <p:spPr>
          <a:xfrm>
            <a:off x="6751675" y="2494441"/>
            <a:ext cx="1626781" cy="369332"/>
          </a:xfrm>
          <a:prstGeom prst="rect">
            <a:avLst/>
          </a:prstGeom>
          <a:noFill/>
        </p:spPr>
        <p:txBody>
          <a:bodyPr wrap="square" rtlCol="0">
            <a:spAutoFit/>
          </a:bodyPr>
          <a:lstStyle/>
          <a:p>
            <a:r>
              <a:rPr lang="fr-BE" dirty="0" err="1"/>
              <a:t>Emp</a:t>
            </a:r>
            <a:r>
              <a:rPr lang="fr-BE" dirty="0"/>
              <a:t>  X  </a:t>
            </a:r>
            <a:r>
              <a:rPr lang="fr-BE" dirty="0" err="1"/>
              <a:t>Emp</a:t>
            </a:r>
            <a:endParaRPr lang="fr-BE" dirty="0"/>
          </a:p>
        </p:txBody>
      </p:sp>
      <p:sp>
        <p:nvSpPr>
          <p:cNvPr id="3" name="ZoneTexte 2"/>
          <p:cNvSpPr txBox="1"/>
          <p:nvPr/>
        </p:nvSpPr>
        <p:spPr>
          <a:xfrm>
            <a:off x="637952" y="5337544"/>
            <a:ext cx="2721935" cy="923330"/>
          </a:xfrm>
          <a:prstGeom prst="rect">
            <a:avLst/>
          </a:prstGeom>
          <a:noFill/>
        </p:spPr>
        <p:txBody>
          <a:bodyPr wrap="square" rtlCol="0">
            <a:spAutoFit/>
          </a:bodyPr>
          <a:lstStyle/>
          <a:p>
            <a:r>
              <a:rPr lang="fr-BE" dirty="0"/>
              <a:t>Attention, pour les besoin de l'exercice, la table </a:t>
            </a:r>
            <a:r>
              <a:rPr lang="fr-BE" dirty="0" err="1"/>
              <a:t>Emp</a:t>
            </a:r>
            <a:r>
              <a:rPr lang="fr-BE" dirty="0"/>
              <a:t> a été modifiée</a:t>
            </a:r>
          </a:p>
        </p:txBody>
      </p:sp>
    </p:spTree>
    <p:extLst>
      <p:ext uri="{BB962C8B-B14F-4D97-AF65-F5344CB8AC3E}">
        <p14:creationId xmlns:p14="http://schemas.microsoft.com/office/powerpoint/2010/main" val="34008653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
        <p:nvSpPr>
          <p:cNvPr id="4" name="Espace réservé du contenu 3"/>
          <p:cNvSpPr>
            <a:spLocks noGrp="1"/>
          </p:cNvSpPr>
          <p:nvPr>
            <p:ph idx="1"/>
          </p:nvPr>
        </p:nvSpPr>
        <p:spPr>
          <a:xfrm>
            <a:off x="1043490" y="1923803"/>
            <a:ext cx="7055481" cy="4268196"/>
          </a:xfrm>
        </p:spPr>
        <p:txBody>
          <a:bodyPr>
            <a:normAutofit/>
          </a:bodyPr>
          <a:lstStyle/>
          <a:p>
            <a:pPr marL="68580" indent="0">
              <a:buNone/>
            </a:pPr>
            <a:r>
              <a:rPr lang="fr-FR" altLang="fr-FR" sz="2000" dirty="0">
                <a:solidFill>
                  <a:srgbClr val="0070C0"/>
                </a:solidFill>
              </a:rPr>
              <a:t>        </a:t>
            </a:r>
            <a:r>
              <a:rPr lang="fr-FR" altLang="fr-FR" sz="2000" dirty="0">
                <a:solidFill>
                  <a:srgbClr val="FF0000"/>
                </a:solidFill>
              </a:rPr>
              <a:t>JOIN</a:t>
            </a:r>
            <a:r>
              <a:rPr lang="fr-FR" altLang="fr-FR" sz="2000" dirty="0"/>
              <a:t> (</a:t>
            </a:r>
            <a:r>
              <a:rPr lang="fr-FR" altLang="fr-FR" sz="2000" dirty="0" err="1"/>
              <a:t>Emp</a:t>
            </a:r>
            <a:r>
              <a:rPr lang="fr-FR" altLang="fr-FR" sz="2000" dirty="0"/>
              <a:t> E1, </a:t>
            </a:r>
            <a:r>
              <a:rPr lang="fr-FR" altLang="fr-FR" sz="2000" dirty="0" err="1"/>
              <a:t>Emp</a:t>
            </a:r>
            <a:r>
              <a:rPr lang="fr-FR" altLang="fr-FR" sz="2000" dirty="0"/>
              <a:t> E2 / E1.NrChef  = E2.Nr)    </a:t>
            </a:r>
          </a:p>
        </p:txBody>
      </p:sp>
      <p:graphicFrame>
        <p:nvGraphicFramePr>
          <p:cNvPr id="9" name="Tableau 8"/>
          <p:cNvGraphicFramePr>
            <a:graphicFrameLocks noGrp="1"/>
          </p:cNvGraphicFramePr>
          <p:nvPr>
            <p:extLst>
              <p:ext uri="{D42A27DB-BD31-4B8C-83A1-F6EECF244321}">
                <p14:modId xmlns:p14="http://schemas.microsoft.com/office/powerpoint/2010/main" val="1504770169"/>
              </p:ext>
            </p:extLst>
          </p:nvPr>
        </p:nvGraphicFramePr>
        <p:xfrm>
          <a:off x="3459123" y="2874871"/>
          <a:ext cx="4933506" cy="3480740"/>
        </p:xfrm>
        <a:graphic>
          <a:graphicData uri="http://schemas.openxmlformats.org/drawingml/2006/table">
            <a:tbl>
              <a:tblPr firstRow="1" bandRow="1">
                <a:tableStyleId>{5C22544A-7EE6-4342-B048-85BDC9FD1C3A}</a:tableStyleId>
              </a:tblPr>
              <a:tblGrid>
                <a:gridCol w="696091">
                  <a:extLst>
                    <a:ext uri="{9D8B030D-6E8A-4147-A177-3AD203B41FA5}">
                      <a16:colId xmlns:a16="http://schemas.microsoft.com/office/drawing/2014/main" val="20000"/>
                    </a:ext>
                  </a:extLst>
                </a:gridCol>
                <a:gridCol w="1015750">
                  <a:extLst>
                    <a:ext uri="{9D8B030D-6E8A-4147-A177-3AD203B41FA5}">
                      <a16:colId xmlns:a16="http://schemas.microsoft.com/office/drawing/2014/main" val="20001"/>
                    </a:ext>
                  </a:extLst>
                </a:gridCol>
                <a:gridCol w="776177">
                  <a:extLst>
                    <a:ext uri="{9D8B030D-6E8A-4147-A177-3AD203B41FA5}">
                      <a16:colId xmlns:a16="http://schemas.microsoft.com/office/drawing/2014/main" val="20002"/>
                    </a:ext>
                  </a:extLst>
                </a:gridCol>
                <a:gridCol w="510363">
                  <a:extLst>
                    <a:ext uri="{9D8B030D-6E8A-4147-A177-3AD203B41FA5}">
                      <a16:colId xmlns:a16="http://schemas.microsoft.com/office/drawing/2014/main" val="20003"/>
                    </a:ext>
                  </a:extLst>
                </a:gridCol>
                <a:gridCol w="1052623">
                  <a:extLst>
                    <a:ext uri="{9D8B030D-6E8A-4147-A177-3AD203B41FA5}">
                      <a16:colId xmlns:a16="http://schemas.microsoft.com/office/drawing/2014/main" val="20004"/>
                    </a:ext>
                  </a:extLst>
                </a:gridCol>
                <a:gridCol w="882502">
                  <a:extLst>
                    <a:ext uri="{9D8B030D-6E8A-4147-A177-3AD203B41FA5}">
                      <a16:colId xmlns:a16="http://schemas.microsoft.com/office/drawing/2014/main" val="20005"/>
                    </a:ext>
                  </a:extLst>
                </a:gridCol>
              </a:tblGrid>
              <a:tr h="348074">
                <a:tc>
                  <a:txBody>
                    <a:bodyPr/>
                    <a:lstStyle/>
                    <a:p>
                      <a:r>
                        <a:rPr lang="fr-BE" sz="1400" dirty="0"/>
                        <a:t>Nr</a:t>
                      </a:r>
                    </a:p>
                  </a:txBody>
                  <a:tcPr/>
                </a:tc>
                <a:tc>
                  <a:txBody>
                    <a:bodyPr/>
                    <a:lstStyle/>
                    <a:p>
                      <a:r>
                        <a:rPr lang="fr-BE" sz="1400" dirty="0"/>
                        <a:t>Nom</a:t>
                      </a:r>
                    </a:p>
                  </a:txBody>
                  <a:tcPr/>
                </a:tc>
                <a:tc>
                  <a:txBody>
                    <a:bodyPr/>
                    <a:lstStyle/>
                    <a:p>
                      <a:r>
                        <a:rPr lang="fr-BE" sz="1400" dirty="0" err="1"/>
                        <a:t>NrChef</a:t>
                      </a:r>
                      <a:endParaRPr lang="fr-BE" sz="1400" dirty="0"/>
                    </a:p>
                  </a:txBody>
                  <a:tcPr/>
                </a:tc>
                <a:tc>
                  <a:txBody>
                    <a:bodyPr/>
                    <a:lstStyle/>
                    <a:p>
                      <a:r>
                        <a:rPr lang="fr-BE" sz="1400" dirty="0"/>
                        <a:t>Nr</a:t>
                      </a:r>
                    </a:p>
                  </a:txBody>
                  <a:tcPr/>
                </a:tc>
                <a:tc>
                  <a:txBody>
                    <a:bodyPr/>
                    <a:lstStyle/>
                    <a:p>
                      <a:r>
                        <a:rPr lang="fr-BE" sz="1400" dirty="0"/>
                        <a:t>Nom</a:t>
                      </a:r>
                    </a:p>
                  </a:txBody>
                  <a:tcPr/>
                </a:tc>
                <a:tc>
                  <a:txBody>
                    <a:bodyPr/>
                    <a:lstStyle/>
                    <a:p>
                      <a:r>
                        <a:rPr lang="fr-BE" sz="1400" dirty="0" err="1"/>
                        <a:t>NrChef</a:t>
                      </a:r>
                      <a:endParaRPr lang="fr-BE" sz="1400" dirty="0"/>
                    </a:p>
                  </a:txBody>
                  <a:tcPr/>
                </a:tc>
                <a:extLst>
                  <a:ext uri="{0D108BD9-81ED-4DB2-BD59-A6C34878D82A}">
                    <a16:rowId xmlns:a16="http://schemas.microsoft.com/office/drawing/2014/main" val="10000"/>
                  </a:ext>
                </a:extLst>
              </a:tr>
              <a:tr h="348074">
                <a:tc>
                  <a:txBody>
                    <a:bodyPr/>
                    <a:lstStyle/>
                    <a:p>
                      <a:r>
                        <a:rPr lang="fr-BE" sz="1400" dirty="0"/>
                        <a:t>60</a:t>
                      </a:r>
                    </a:p>
                  </a:txBody>
                  <a:tcPr/>
                </a:tc>
                <a:tc>
                  <a:txBody>
                    <a:bodyPr/>
                    <a:lstStyle/>
                    <a:p>
                      <a:r>
                        <a:rPr lang="fr-BE" sz="1400" dirty="0"/>
                        <a:t>Dupont</a:t>
                      </a:r>
                    </a:p>
                  </a:txBody>
                  <a:tcPr/>
                </a:tc>
                <a:tc>
                  <a:txBody>
                    <a:bodyPr/>
                    <a:lstStyle/>
                    <a:p>
                      <a:r>
                        <a:rPr lang="fr-BE" sz="1400" dirty="0"/>
                        <a:t>15</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15</a:t>
                      </a:r>
                    </a:p>
                  </a:txBody>
                  <a:tcPr/>
                </a:tc>
                <a:extLst>
                  <a:ext uri="{0D108BD9-81ED-4DB2-BD59-A6C34878D82A}">
                    <a16:rowId xmlns:a16="http://schemas.microsoft.com/office/drawing/2014/main" val="10001"/>
                  </a:ext>
                </a:extLst>
              </a:tr>
              <a:tr h="348074">
                <a:tc>
                  <a:txBody>
                    <a:bodyPr/>
                    <a:lstStyle/>
                    <a:p>
                      <a:r>
                        <a:rPr lang="fr-BE" sz="1400" dirty="0"/>
                        <a:t>60</a:t>
                      </a:r>
                    </a:p>
                  </a:txBody>
                  <a:tcPr/>
                </a:tc>
                <a:tc>
                  <a:txBody>
                    <a:bodyPr/>
                    <a:lstStyle/>
                    <a:p>
                      <a:r>
                        <a:rPr lang="fr-BE" sz="1400" dirty="0"/>
                        <a:t>Dupont</a:t>
                      </a:r>
                    </a:p>
                  </a:txBody>
                  <a:tcPr/>
                </a:tc>
                <a:tc>
                  <a:txBody>
                    <a:bodyPr/>
                    <a:lstStyle/>
                    <a:p>
                      <a:r>
                        <a:rPr lang="fr-BE" sz="1400" dirty="0"/>
                        <a:t>15</a:t>
                      </a:r>
                    </a:p>
                  </a:txBody>
                  <a:tcPr/>
                </a:tc>
                <a:tc>
                  <a:txBody>
                    <a:bodyPr/>
                    <a:lstStyle/>
                    <a:p>
                      <a:r>
                        <a:rPr lang="fr-BE" sz="1400" dirty="0"/>
                        <a:t>13</a:t>
                      </a:r>
                    </a:p>
                  </a:txBody>
                  <a:tcPr/>
                </a:tc>
                <a:tc>
                  <a:txBody>
                    <a:bodyPr/>
                    <a:lstStyle/>
                    <a:p>
                      <a:r>
                        <a:rPr lang="fr-BE" sz="1400" dirty="0"/>
                        <a:t>Dubois</a:t>
                      </a:r>
                    </a:p>
                  </a:txBody>
                  <a:tcPr/>
                </a:tc>
                <a:tc>
                  <a:txBody>
                    <a:bodyPr/>
                    <a:lstStyle/>
                    <a:p>
                      <a:r>
                        <a:rPr lang="fr-BE" sz="1400" dirty="0"/>
                        <a:t>15</a:t>
                      </a:r>
                    </a:p>
                  </a:txBody>
                  <a:tcPr/>
                </a:tc>
                <a:extLst>
                  <a:ext uri="{0D108BD9-81ED-4DB2-BD59-A6C34878D82A}">
                    <a16:rowId xmlns:a16="http://schemas.microsoft.com/office/drawing/2014/main" val="10002"/>
                  </a:ext>
                </a:extLst>
              </a:tr>
              <a:tr h="348074">
                <a:tc>
                  <a:txBody>
                    <a:bodyPr/>
                    <a:lstStyle/>
                    <a:p>
                      <a:r>
                        <a:rPr lang="fr-BE" sz="1400" dirty="0"/>
                        <a:t>60</a:t>
                      </a:r>
                    </a:p>
                  </a:txBody>
                  <a:tcPr/>
                </a:tc>
                <a:tc>
                  <a:txBody>
                    <a:bodyPr/>
                    <a:lstStyle/>
                    <a:p>
                      <a:r>
                        <a:rPr lang="fr-BE" sz="1400" dirty="0"/>
                        <a:t>Dupont</a:t>
                      </a:r>
                    </a:p>
                  </a:txBody>
                  <a:tcPr/>
                </a:tc>
                <a:tc>
                  <a:txBody>
                    <a:bodyPr/>
                    <a:lstStyle/>
                    <a:p>
                      <a:r>
                        <a:rPr lang="fr-BE" sz="1400" dirty="0"/>
                        <a:t>15</a:t>
                      </a:r>
                    </a:p>
                  </a:txBody>
                  <a:tcPr/>
                </a:tc>
                <a:tc>
                  <a:txBody>
                    <a:bodyPr/>
                    <a:lstStyle/>
                    <a:p>
                      <a:r>
                        <a:rPr lang="fr-BE" sz="1400" dirty="0"/>
                        <a:t>15</a:t>
                      </a:r>
                    </a:p>
                  </a:txBody>
                  <a:tcPr/>
                </a:tc>
                <a:tc>
                  <a:txBody>
                    <a:bodyPr/>
                    <a:lstStyle/>
                    <a:p>
                      <a:r>
                        <a:rPr lang="fr-BE" sz="1400" dirty="0"/>
                        <a:t>Tartempion</a:t>
                      </a:r>
                    </a:p>
                  </a:txBody>
                  <a:tcPr/>
                </a:tc>
                <a:tc>
                  <a:txBody>
                    <a:bodyPr/>
                    <a:lstStyle/>
                    <a:p>
                      <a:r>
                        <a:rPr lang="fr-BE" sz="1400" dirty="0"/>
                        <a:t>NULL</a:t>
                      </a:r>
                    </a:p>
                  </a:txBody>
                  <a:tcPr/>
                </a:tc>
                <a:extLst>
                  <a:ext uri="{0D108BD9-81ED-4DB2-BD59-A6C34878D82A}">
                    <a16:rowId xmlns:a16="http://schemas.microsoft.com/office/drawing/2014/main" val="10003"/>
                  </a:ext>
                </a:extLst>
              </a:tr>
              <a:tr h="348074">
                <a:tc>
                  <a:txBody>
                    <a:bodyPr/>
                    <a:lstStyle/>
                    <a:p>
                      <a:r>
                        <a:rPr lang="fr-BE" sz="1400" dirty="0"/>
                        <a:t>13</a:t>
                      </a:r>
                    </a:p>
                  </a:txBody>
                  <a:tcPr/>
                </a:tc>
                <a:tc>
                  <a:txBody>
                    <a:bodyPr/>
                    <a:lstStyle/>
                    <a:p>
                      <a:r>
                        <a:rPr lang="fr-BE" sz="1400" dirty="0"/>
                        <a:t>Dubois</a:t>
                      </a:r>
                    </a:p>
                  </a:txBody>
                  <a:tcPr/>
                </a:tc>
                <a:tc>
                  <a:txBody>
                    <a:bodyPr/>
                    <a:lstStyle/>
                    <a:p>
                      <a:r>
                        <a:rPr lang="fr-BE" sz="1400" dirty="0"/>
                        <a:t>15</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15</a:t>
                      </a:r>
                    </a:p>
                  </a:txBody>
                  <a:tcPr/>
                </a:tc>
                <a:extLst>
                  <a:ext uri="{0D108BD9-81ED-4DB2-BD59-A6C34878D82A}">
                    <a16:rowId xmlns:a16="http://schemas.microsoft.com/office/drawing/2014/main" val="10004"/>
                  </a:ext>
                </a:extLst>
              </a:tr>
              <a:tr h="348074">
                <a:tc>
                  <a:txBody>
                    <a:bodyPr/>
                    <a:lstStyle/>
                    <a:p>
                      <a:r>
                        <a:rPr lang="fr-BE" sz="1400" dirty="0"/>
                        <a:t>13</a:t>
                      </a:r>
                    </a:p>
                  </a:txBody>
                  <a:tcPr/>
                </a:tc>
                <a:tc>
                  <a:txBody>
                    <a:bodyPr/>
                    <a:lstStyle/>
                    <a:p>
                      <a:r>
                        <a:rPr lang="fr-BE" sz="1400" dirty="0"/>
                        <a:t>Dubois</a:t>
                      </a:r>
                    </a:p>
                  </a:txBody>
                  <a:tcPr/>
                </a:tc>
                <a:tc>
                  <a:txBody>
                    <a:bodyPr/>
                    <a:lstStyle/>
                    <a:p>
                      <a:r>
                        <a:rPr lang="fr-BE" sz="1400" dirty="0"/>
                        <a:t>15</a:t>
                      </a:r>
                    </a:p>
                  </a:txBody>
                  <a:tcPr/>
                </a:tc>
                <a:tc>
                  <a:txBody>
                    <a:bodyPr/>
                    <a:lstStyle/>
                    <a:p>
                      <a:r>
                        <a:rPr lang="fr-BE" sz="1400" dirty="0"/>
                        <a:t>13</a:t>
                      </a:r>
                    </a:p>
                  </a:txBody>
                  <a:tcPr/>
                </a:tc>
                <a:tc>
                  <a:txBody>
                    <a:bodyPr/>
                    <a:lstStyle/>
                    <a:p>
                      <a:r>
                        <a:rPr lang="fr-BE" sz="1400" dirty="0"/>
                        <a:t>Dubois</a:t>
                      </a:r>
                    </a:p>
                  </a:txBody>
                  <a:tcPr/>
                </a:tc>
                <a:tc>
                  <a:txBody>
                    <a:bodyPr/>
                    <a:lstStyle/>
                    <a:p>
                      <a:r>
                        <a:rPr lang="fr-BE" sz="1400" dirty="0"/>
                        <a:t>15</a:t>
                      </a:r>
                    </a:p>
                  </a:txBody>
                  <a:tcPr/>
                </a:tc>
                <a:extLst>
                  <a:ext uri="{0D108BD9-81ED-4DB2-BD59-A6C34878D82A}">
                    <a16:rowId xmlns:a16="http://schemas.microsoft.com/office/drawing/2014/main" val="10005"/>
                  </a:ext>
                </a:extLst>
              </a:tr>
              <a:tr h="348074">
                <a:tc>
                  <a:txBody>
                    <a:bodyPr/>
                    <a:lstStyle/>
                    <a:p>
                      <a:r>
                        <a:rPr lang="fr-BE" sz="1400" dirty="0"/>
                        <a:t>13</a:t>
                      </a:r>
                    </a:p>
                  </a:txBody>
                  <a:tcPr/>
                </a:tc>
                <a:tc>
                  <a:txBody>
                    <a:bodyPr/>
                    <a:lstStyle/>
                    <a:p>
                      <a:r>
                        <a:rPr lang="fr-BE" sz="1400" dirty="0"/>
                        <a:t>Dubois</a:t>
                      </a:r>
                    </a:p>
                  </a:txBody>
                  <a:tcPr/>
                </a:tc>
                <a:tc>
                  <a:txBody>
                    <a:bodyPr/>
                    <a:lstStyle/>
                    <a:p>
                      <a:r>
                        <a:rPr lang="fr-BE" sz="1400" dirty="0"/>
                        <a:t>15</a:t>
                      </a:r>
                    </a:p>
                  </a:txBody>
                  <a:tcPr/>
                </a:tc>
                <a:tc>
                  <a:txBody>
                    <a:bodyPr/>
                    <a:lstStyle/>
                    <a:p>
                      <a:r>
                        <a:rPr lang="fr-BE" sz="1400" dirty="0"/>
                        <a:t>15</a:t>
                      </a:r>
                    </a:p>
                  </a:txBody>
                  <a:tcPr/>
                </a:tc>
                <a:tc>
                  <a:txBody>
                    <a:bodyPr/>
                    <a:lstStyle/>
                    <a:p>
                      <a:r>
                        <a:rPr lang="fr-BE" sz="1400" dirty="0"/>
                        <a:t>Tartempion</a:t>
                      </a:r>
                    </a:p>
                  </a:txBody>
                  <a:tcPr/>
                </a:tc>
                <a:tc>
                  <a:txBody>
                    <a:bodyPr/>
                    <a:lstStyle/>
                    <a:p>
                      <a:r>
                        <a:rPr lang="fr-BE" sz="1400" dirty="0"/>
                        <a:t>NULL</a:t>
                      </a:r>
                    </a:p>
                  </a:txBody>
                  <a:tcPr/>
                </a:tc>
                <a:extLst>
                  <a:ext uri="{0D108BD9-81ED-4DB2-BD59-A6C34878D82A}">
                    <a16:rowId xmlns:a16="http://schemas.microsoft.com/office/drawing/2014/main" val="10006"/>
                  </a:ext>
                </a:extLst>
              </a:tr>
              <a:tr h="348074">
                <a:tc>
                  <a:txBody>
                    <a:bodyPr/>
                    <a:lstStyle/>
                    <a:p>
                      <a:r>
                        <a:rPr lang="fr-BE" sz="1400" dirty="0"/>
                        <a:t>15</a:t>
                      </a:r>
                    </a:p>
                  </a:txBody>
                  <a:tcPr/>
                </a:tc>
                <a:tc>
                  <a:txBody>
                    <a:bodyPr/>
                    <a:lstStyle/>
                    <a:p>
                      <a:r>
                        <a:rPr lang="fr-BE" sz="1400" dirty="0"/>
                        <a:t>Tartempion</a:t>
                      </a:r>
                    </a:p>
                  </a:txBody>
                  <a:tcPr/>
                </a:tc>
                <a:tc>
                  <a:txBody>
                    <a:bodyPr/>
                    <a:lstStyle/>
                    <a:p>
                      <a:r>
                        <a:rPr lang="fr-BE" sz="1400" dirty="0"/>
                        <a:t>NULL</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15</a:t>
                      </a:r>
                    </a:p>
                  </a:txBody>
                  <a:tcPr/>
                </a:tc>
                <a:extLst>
                  <a:ext uri="{0D108BD9-81ED-4DB2-BD59-A6C34878D82A}">
                    <a16:rowId xmlns:a16="http://schemas.microsoft.com/office/drawing/2014/main" val="10007"/>
                  </a:ext>
                </a:extLst>
              </a:tr>
              <a:tr h="348074">
                <a:tc>
                  <a:txBody>
                    <a:bodyPr/>
                    <a:lstStyle/>
                    <a:p>
                      <a:r>
                        <a:rPr lang="fr-BE" sz="1400" dirty="0"/>
                        <a:t>15</a:t>
                      </a:r>
                    </a:p>
                  </a:txBody>
                  <a:tcPr/>
                </a:tc>
                <a:tc>
                  <a:txBody>
                    <a:bodyPr/>
                    <a:lstStyle/>
                    <a:p>
                      <a:r>
                        <a:rPr lang="fr-BE" sz="1400" dirty="0"/>
                        <a:t>Tartempion</a:t>
                      </a:r>
                    </a:p>
                  </a:txBody>
                  <a:tcPr/>
                </a:tc>
                <a:tc>
                  <a:txBody>
                    <a:bodyPr/>
                    <a:lstStyle/>
                    <a:p>
                      <a:r>
                        <a:rPr lang="fr-BE" sz="1400" dirty="0"/>
                        <a:t>NULL</a:t>
                      </a:r>
                    </a:p>
                  </a:txBody>
                  <a:tcPr/>
                </a:tc>
                <a:tc>
                  <a:txBody>
                    <a:bodyPr/>
                    <a:lstStyle/>
                    <a:p>
                      <a:r>
                        <a:rPr lang="fr-BE" sz="1400" dirty="0"/>
                        <a:t>13</a:t>
                      </a:r>
                    </a:p>
                  </a:txBody>
                  <a:tcPr/>
                </a:tc>
                <a:tc>
                  <a:txBody>
                    <a:bodyPr/>
                    <a:lstStyle/>
                    <a:p>
                      <a:r>
                        <a:rPr lang="fr-BE" sz="1400" dirty="0"/>
                        <a:t>Dubois</a:t>
                      </a:r>
                    </a:p>
                  </a:txBody>
                  <a:tcPr/>
                </a:tc>
                <a:tc>
                  <a:txBody>
                    <a:bodyPr/>
                    <a:lstStyle/>
                    <a:p>
                      <a:r>
                        <a:rPr lang="fr-BE" sz="1400" dirty="0"/>
                        <a:t>15</a:t>
                      </a:r>
                    </a:p>
                  </a:txBody>
                  <a:tcPr/>
                </a:tc>
                <a:extLst>
                  <a:ext uri="{0D108BD9-81ED-4DB2-BD59-A6C34878D82A}">
                    <a16:rowId xmlns:a16="http://schemas.microsoft.com/office/drawing/2014/main" val="10008"/>
                  </a:ext>
                </a:extLst>
              </a:tr>
              <a:tr h="348074">
                <a:tc>
                  <a:txBody>
                    <a:bodyPr/>
                    <a:lstStyle/>
                    <a:p>
                      <a:r>
                        <a:rPr lang="fr-BE" sz="1400" dirty="0"/>
                        <a:t>15</a:t>
                      </a:r>
                    </a:p>
                  </a:txBody>
                  <a:tcPr/>
                </a:tc>
                <a:tc>
                  <a:txBody>
                    <a:bodyPr/>
                    <a:lstStyle/>
                    <a:p>
                      <a:r>
                        <a:rPr lang="fr-BE" sz="1400" dirty="0"/>
                        <a:t>Tartempion</a:t>
                      </a:r>
                    </a:p>
                  </a:txBody>
                  <a:tcPr/>
                </a:tc>
                <a:tc>
                  <a:txBody>
                    <a:bodyPr/>
                    <a:lstStyle/>
                    <a:p>
                      <a:r>
                        <a:rPr lang="fr-BE" sz="1400" dirty="0"/>
                        <a:t>NULL</a:t>
                      </a:r>
                    </a:p>
                  </a:txBody>
                  <a:tcPr/>
                </a:tc>
                <a:tc>
                  <a:txBody>
                    <a:bodyPr/>
                    <a:lstStyle/>
                    <a:p>
                      <a:r>
                        <a:rPr lang="fr-BE" sz="1400" dirty="0"/>
                        <a:t>15</a:t>
                      </a:r>
                    </a:p>
                  </a:txBody>
                  <a:tcPr/>
                </a:tc>
                <a:tc>
                  <a:txBody>
                    <a:bodyPr/>
                    <a:lstStyle/>
                    <a:p>
                      <a:r>
                        <a:rPr lang="fr-BE" sz="1400" dirty="0"/>
                        <a:t>Tartempion</a:t>
                      </a:r>
                    </a:p>
                  </a:txBody>
                  <a:tcPr/>
                </a:tc>
                <a:tc>
                  <a:txBody>
                    <a:bodyPr/>
                    <a:lstStyle/>
                    <a:p>
                      <a:r>
                        <a:rPr lang="fr-BE" sz="1400" dirty="0"/>
                        <a:t>NULL</a:t>
                      </a:r>
                    </a:p>
                  </a:txBody>
                  <a:tcPr/>
                </a:tc>
                <a:extLst>
                  <a:ext uri="{0D108BD9-81ED-4DB2-BD59-A6C34878D82A}">
                    <a16:rowId xmlns:a16="http://schemas.microsoft.com/office/drawing/2014/main" val="10009"/>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405448241"/>
              </p:ext>
            </p:extLst>
          </p:nvPr>
        </p:nvGraphicFramePr>
        <p:xfrm>
          <a:off x="552890" y="3244203"/>
          <a:ext cx="2700670" cy="1370565"/>
        </p:xfrm>
        <a:graphic>
          <a:graphicData uri="http://schemas.openxmlformats.org/drawingml/2006/table">
            <a:tbl>
              <a:tblPr firstRow="1" bandRow="1">
                <a:tableStyleId>{5C22544A-7EE6-4342-B048-85BDC9FD1C3A}</a:tableStyleId>
              </a:tblPr>
              <a:tblGrid>
                <a:gridCol w="510362">
                  <a:extLst>
                    <a:ext uri="{9D8B030D-6E8A-4147-A177-3AD203B41FA5}">
                      <a16:colId xmlns:a16="http://schemas.microsoft.com/office/drawing/2014/main" val="20000"/>
                    </a:ext>
                  </a:extLst>
                </a:gridCol>
                <a:gridCol w="1275907">
                  <a:extLst>
                    <a:ext uri="{9D8B030D-6E8A-4147-A177-3AD203B41FA5}">
                      <a16:colId xmlns:a16="http://schemas.microsoft.com/office/drawing/2014/main" val="20001"/>
                    </a:ext>
                  </a:extLst>
                </a:gridCol>
                <a:gridCol w="914401">
                  <a:extLst>
                    <a:ext uri="{9D8B030D-6E8A-4147-A177-3AD203B41FA5}">
                      <a16:colId xmlns:a16="http://schemas.microsoft.com/office/drawing/2014/main" val="20002"/>
                    </a:ext>
                  </a:extLst>
                </a:gridCol>
              </a:tblGrid>
              <a:tr h="287524">
                <a:tc>
                  <a:txBody>
                    <a:bodyPr/>
                    <a:lstStyle/>
                    <a:p>
                      <a:r>
                        <a:rPr lang="fr-BE" sz="1400" dirty="0"/>
                        <a:t>Nr</a:t>
                      </a:r>
                    </a:p>
                  </a:txBody>
                  <a:tcPr/>
                </a:tc>
                <a:tc>
                  <a:txBody>
                    <a:bodyPr/>
                    <a:lstStyle/>
                    <a:p>
                      <a:r>
                        <a:rPr lang="fr-BE" sz="1400" dirty="0"/>
                        <a:t>Nom</a:t>
                      </a:r>
                    </a:p>
                  </a:txBody>
                  <a:tcPr/>
                </a:tc>
                <a:tc>
                  <a:txBody>
                    <a:bodyPr/>
                    <a:lstStyle/>
                    <a:p>
                      <a:r>
                        <a:rPr lang="fr-BE" sz="1400" dirty="0" err="1"/>
                        <a:t>NrChef</a:t>
                      </a:r>
                      <a:endParaRPr lang="fr-BE" sz="1400" dirty="0"/>
                    </a:p>
                  </a:txBody>
                  <a:tcPr/>
                </a:tc>
                <a:extLst>
                  <a:ext uri="{0D108BD9-81ED-4DB2-BD59-A6C34878D82A}">
                    <a16:rowId xmlns:a16="http://schemas.microsoft.com/office/drawing/2014/main" val="10000"/>
                  </a:ext>
                </a:extLst>
              </a:tr>
              <a:tr h="327087">
                <a:tc>
                  <a:txBody>
                    <a:bodyPr/>
                    <a:lstStyle/>
                    <a:p>
                      <a:r>
                        <a:rPr lang="fr-BE" sz="1400" dirty="0"/>
                        <a:t>60</a:t>
                      </a:r>
                    </a:p>
                  </a:txBody>
                  <a:tcPr/>
                </a:tc>
                <a:tc>
                  <a:txBody>
                    <a:bodyPr/>
                    <a:lstStyle/>
                    <a:p>
                      <a:r>
                        <a:rPr lang="fr-BE" sz="1400" dirty="0"/>
                        <a:t>Dupont</a:t>
                      </a:r>
                    </a:p>
                  </a:txBody>
                  <a:tcPr/>
                </a:tc>
                <a:tc>
                  <a:txBody>
                    <a:bodyPr/>
                    <a:lstStyle/>
                    <a:p>
                      <a:r>
                        <a:rPr lang="fr-BE" sz="1400" dirty="0"/>
                        <a:t>15</a:t>
                      </a:r>
                    </a:p>
                  </a:txBody>
                  <a:tcPr/>
                </a:tc>
                <a:extLst>
                  <a:ext uri="{0D108BD9-81ED-4DB2-BD59-A6C34878D82A}">
                    <a16:rowId xmlns:a16="http://schemas.microsoft.com/office/drawing/2014/main" val="10001"/>
                  </a:ext>
                </a:extLst>
              </a:tr>
              <a:tr h="350490">
                <a:tc>
                  <a:txBody>
                    <a:bodyPr/>
                    <a:lstStyle/>
                    <a:p>
                      <a:r>
                        <a:rPr lang="fr-BE" sz="1400" dirty="0"/>
                        <a:t>13</a:t>
                      </a:r>
                    </a:p>
                  </a:txBody>
                  <a:tcPr/>
                </a:tc>
                <a:tc>
                  <a:txBody>
                    <a:bodyPr/>
                    <a:lstStyle/>
                    <a:p>
                      <a:r>
                        <a:rPr lang="fr-BE" sz="1400" dirty="0"/>
                        <a:t>Dubois</a:t>
                      </a:r>
                    </a:p>
                  </a:txBody>
                  <a:tcPr/>
                </a:tc>
                <a:tc>
                  <a:txBody>
                    <a:bodyPr/>
                    <a:lstStyle/>
                    <a:p>
                      <a:r>
                        <a:rPr lang="fr-BE" sz="1400" dirty="0"/>
                        <a:t>15</a:t>
                      </a:r>
                    </a:p>
                  </a:txBody>
                  <a:tcPr/>
                </a:tc>
                <a:extLst>
                  <a:ext uri="{0D108BD9-81ED-4DB2-BD59-A6C34878D82A}">
                    <a16:rowId xmlns:a16="http://schemas.microsoft.com/office/drawing/2014/main" val="10002"/>
                  </a:ext>
                </a:extLst>
              </a:tr>
              <a:tr h="388188">
                <a:tc>
                  <a:txBody>
                    <a:bodyPr/>
                    <a:lstStyle/>
                    <a:p>
                      <a:r>
                        <a:rPr lang="fr-BE" sz="1400" dirty="0"/>
                        <a:t>15</a:t>
                      </a:r>
                    </a:p>
                  </a:txBody>
                  <a:tcPr/>
                </a:tc>
                <a:tc>
                  <a:txBody>
                    <a:bodyPr/>
                    <a:lstStyle/>
                    <a:p>
                      <a:r>
                        <a:rPr lang="fr-BE" sz="1400" dirty="0"/>
                        <a:t>Tartempion</a:t>
                      </a:r>
                    </a:p>
                  </a:txBody>
                  <a:tcPr/>
                </a:tc>
                <a:tc>
                  <a:txBody>
                    <a:bodyPr/>
                    <a:lstStyle/>
                    <a:p>
                      <a:r>
                        <a:rPr lang="fr-BE" sz="1400" dirty="0"/>
                        <a:t>NULL</a:t>
                      </a:r>
                    </a:p>
                  </a:txBody>
                  <a:tcPr/>
                </a:tc>
                <a:extLst>
                  <a:ext uri="{0D108BD9-81ED-4DB2-BD59-A6C34878D82A}">
                    <a16:rowId xmlns:a16="http://schemas.microsoft.com/office/drawing/2014/main" val="10003"/>
                  </a:ext>
                </a:extLst>
              </a:tr>
            </a:tbl>
          </a:graphicData>
        </a:graphic>
      </p:graphicFrame>
      <p:sp>
        <p:nvSpPr>
          <p:cNvPr id="12" name="ZoneTexte 11"/>
          <p:cNvSpPr txBox="1"/>
          <p:nvPr/>
        </p:nvSpPr>
        <p:spPr>
          <a:xfrm>
            <a:off x="552890" y="2874871"/>
            <a:ext cx="1626781" cy="369332"/>
          </a:xfrm>
          <a:prstGeom prst="rect">
            <a:avLst/>
          </a:prstGeom>
          <a:noFill/>
        </p:spPr>
        <p:txBody>
          <a:bodyPr wrap="square" rtlCol="0">
            <a:spAutoFit/>
          </a:bodyPr>
          <a:lstStyle/>
          <a:p>
            <a:r>
              <a:rPr lang="fr-BE" dirty="0" err="1"/>
              <a:t>Emp</a:t>
            </a:r>
            <a:endParaRPr lang="fr-BE" dirty="0"/>
          </a:p>
        </p:txBody>
      </p:sp>
      <p:sp>
        <p:nvSpPr>
          <p:cNvPr id="13" name="ZoneTexte 12"/>
          <p:cNvSpPr txBox="1"/>
          <p:nvPr/>
        </p:nvSpPr>
        <p:spPr>
          <a:xfrm>
            <a:off x="6751675" y="2494441"/>
            <a:ext cx="1626781" cy="369332"/>
          </a:xfrm>
          <a:prstGeom prst="rect">
            <a:avLst/>
          </a:prstGeom>
          <a:noFill/>
        </p:spPr>
        <p:txBody>
          <a:bodyPr wrap="square" rtlCol="0">
            <a:spAutoFit/>
          </a:bodyPr>
          <a:lstStyle/>
          <a:p>
            <a:r>
              <a:rPr lang="fr-BE" dirty="0" err="1"/>
              <a:t>Emp</a:t>
            </a:r>
            <a:r>
              <a:rPr lang="fr-BE" dirty="0"/>
              <a:t>  X  </a:t>
            </a:r>
            <a:r>
              <a:rPr lang="fr-BE" dirty="0" err="1"/>
              <a:t>Emp</a:t>
            </a:r>
            <a:endParaRPr lang="fr-BE" dirty="0"/>
          </a:p>
        </p:txBody>
      </p:sp>
      <p:sp>
        <p:nvSpPr>
          <p:cNvPr id="3" name="ZoneTexte 2"/>
          <p:cNvSpPr txBox="1"/>
          <p:nvPr/>
        </p:nvSpPr>
        <p:spPr>
          <a:xfrm>
            <a:off x="637952" y="5337544"/>
            <a:ext cx="2721935" cy="923330"/>
          </a:xfrm>
          <a:prstGeom prst="rect">
            <a:avLst/>
          </a:prstGeom>
          <a:noFill/>
        </p:spPr>
        <p:txBody>
          <a:bodyPr wrap="square" rtlCol="0">
            <a:spAutoFit/>
          </a:bodyPr>
          <a:lstStyle/>
          <a:p>
            <a:r>
              <a:rPr lang="fr-BE" dirty="0"/>
              <a:t>Attention, pour les besoin de l'exercice, la table </a:t>
            </a:r>
            <a:r>
              <a:rPr lang="fr-BE" dirty="0" err="1"/>
              <a:t>Emp</a:t>
            </a:r>
            <a:r>
              <a:rPr lang="fr-BE" dirty="0"/>
              <a:t> a été modifiée</a:t>
            </a:r>
          </a:p>
        </p:txBody>
      </p:sp>
      <p:sp>
        <p:nvSpPr>
          <p:cNvPr id="6" name="Ellipse 5"/>
          <p:cNvSpPr/>
          <p:nvPr/>
        </p:nvSpPr>
        <p:spPr>
          <a:xfrm>
            <a:off x="3459122" y="3870251"/>
            <a:ext cx="4919334" cy="4146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4" name="Ellipse 13"/>
          <p:cNvSpPr/>
          <p:nvPr/>
        </p:nvSpPr>
        <p:spPr>
          <a:xfrm>
            <a:off x="3459122" y="4922874"/>
            <a:ext cx="4919334" cy="4146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096414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11. Les opérateurs additionnels</a:t>
            </a:r>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
        <p:nvSpPr>
          <p:cNvPr id="4" name="Espace réservé du contenu 3"/>
          <p:cNvSpPr>
            <a:spLocks noGrp="1"/>
          </p:cNvSpPr>
          <p:nvPr>
            <p:ph idx="1"/>
          </p:nvPr>
        </p:nvSpPr>
        <p:spPr>
          <a:xfrm>
            <a:off x="1043490" y="1923803"/>
            <a:ext cx="7055481" cy="4268196"/>
          </a:xfrm>
        </p:spPr>
        <p:txBody>
          <a:bodyPr>
            <a:normAutofit/>
          </a:bodyPr>
          <a:lstStyle/>
          <a:p>
            <a:pPr marL="68580" indent="0">
              <a:buNone/>
            </a:pPr>
            <a:r>
              <a:rPr lang="fr-FR" altLang="fr-FR" sz="2000" dirty="0">
                <a:solidFill>
                  <a:srgbClr val="0070C0"/>
                </a:solidFill>
              </a:rPr>
              <a:t>PROJECTION</a:t>
            </a:r>
            <a:r>
              <a:rPr lang="fr-FR" altLang="fr-FR" sz="2000" dirty="0">
                <a:solidFill>
                  <a:srgbClr val="FF0000"/>
                </a:solidFill>
              </a:rPr>
              <a:t> </a:t>
            </a:r>
            <a:r>
              <a:rPr lang="fr-FR" altLang="fr-FR" sz="2000" dirty="0">
                <a:solidFill>
                  <a:schemeClr val="tx1"/>
                </a:solidFill>
              </a:rPr>
              <a:t>(</a:t>
            </a:r>
            <a:r>
              <a:rPr lang="fr-FR" altLang="fr-FR" sz="2000" dirty="0">
                <a:solidFill>
                  <a:srgbClr val="FF0000"/>
                </a:solidFill>
              </a:rPr>
              <a:t>JOIN</a:t>
            </a:r>
            <a:r>
              <a:rPr lang="fr-FR" altLang="fr-FR" sz="2000" dirty="0"/>
              <a:t> (</a:t>
            </a:r>
            <a:r>
              <a:rPr lang="fr-FR" altLang="fr-FR" sz="2000" dirty="0" err="1"/>
              <a:t>Emp</a:t>
            </a:r>
            <a:r>
              <a:rPr lang="fr-FR" altLang="fr-FR" sz="2000" dirty="0"/>
              <a:t> E1, </a:t>
            </a:r>
            <a:r>
              <a:rPr lang="fr-FR" altLang="fr-FR" sz="2000" dirty="0" err="1"/>
              <a:t>Emp</a:t>
            </a:r>
            <a:r>
              <a:rPr lang="fr-FR" altLang="fr-FR" sz="2000" dirty="0"/>
              <a:t> E2 / E1.NrChef  = E2.Nr)    </a:t>
            </a:r>
          </a:p>
          <a:p>
            <a:pPr marL="68580" indent="0">
              <a:buNone/>
            </a:pPr>
            <a:r>
              <a:rPr lang="fr-FR" altLang="fr-FR" sz="2000" dirty="0"/>
              <a:t>      / E1.Nom, E2.Nom)</a:t>
            </a:r>
            <a:endParaRPr lang="fr-BE" altLang="fr-FR" sz="2000" dirty="0"/>
          </a:p>
          <a:p>
            <a:pPr marL="68580" indent="0">
              <a:buNone/>
            </a:pPr>
            <a:endParaRPr lang="fr-BE" dirty="0"/>
          </a:p>
        </p:txBody>
      </p:sp>
      <p:graphicFrame>
        <p:nvGraphicFramePr>
          <p:cNvPr id="9" name="Tableau 8"/>
          <p:cNvGraphicFramePr>
            <a:graphicFrameLocks noGrp="1"/>
          </p:cNvGraphicFramePr>
          <p:nvPr>
            <p:extLst>
              <p:ext uri="{D42A27DB-BD31-4B8C-83A1-F6EECF244321}">
                <p14:modId xmlns:p14="http://schemas.microsoft.com/office/powerpoint/2010/main" val="1339761079"/>
              </p:ext>
            </p:extLst>
          </p:nvPr>
        </p:nvGraphicFramePr>
        <p:xfrm>
          <a:off x="3459123" y="2874871"/>
          <a:ext cx="4933506" cy="3480740"/>
        </p:xfrm>
        <a:graphic>
          <a:graphicData uri="http://schemas.openxmlformats.org/drawingml/2006/table">
            <a:tbl>
              <a:tblPr firstRow="1" bandRow="1">
                <a:tableStyleId>{5C22544A-7EE6-4342-B048-85BDC9FD1C3A}</a:tableStyleId>
              </a:tblPr>
              <a:tblGrid>
                <a:gridCol w="696091">
                  <a:extLst>
                    <a:ext uri="{9D8B030D-6E8A-4147-A177-3AD203B41FA5}">
                      <a16:colId xmlns:a16="http://schemas.microsoft.com/office/drawing/2014/main" val="20000"/>
                    </a:ext>
                  </a:extLst>
                </a:gridCol>
                <a:gridCol w="1015750">
                  <a:extLst>
                    <a:ext uri="{9D8B030D-6E8A-4147-A177-3AD203B41FA5}">
                      <a16:colId xmlns:a16="http://schemas.microsoft.com/office/drawing/2014/main" val="20001"/>
                    </a:ext>
                  </a:extLst>
                </a:gridCol>
                <a:gridCol w="776177">
                  <a:extLst>
                    <a:ext uri="{9D8B030D-6E8A-4147-A177-3AD203B41FA5}">
                      <a16:colId xmlns:a16="http://schemas.microsoft.com/office/drawing/2014/main" val="20002"/>
                    </a:ext>
                  </a:extLst>
                </a:gridCol>
                <a:gridCol w="510363">
                  <a:extLst>
                    <a:ext uri="{9D8B030D-6E8A-4147-A177-3AD203B41FA5}">
                      <a16:colId xmlns:a16="http://schemas.microsoft.com/office/drawing/2014/main" val="20003"/>
                    </a:ext>
                  </a:extLst>
                </a:gridCol>
                <a:gridCol w="1052623">
                  <a:extLst>
                    <a:ext uri="{9D8B030D-6E8A-4147-A177-3AD203B41FA5}">
                      <a16:colId xmlns:a16="http://schemas.microsoft.com/office/drawing/2014/main" val="20004"/>
                    </a:ext>
                  </a:extLst>
                </a:gridCol>
                <a:gridCol w="882502">
                  <a:extLst>
                    <a:ext uri="{9D8B030D-6E8A-4147-A177-3AD203B41FA5}">
                      <a16:colId xmlns:a16="http://schemas.microsoft.com/office/drawing/2014/main" val="20005"/>
                    </a:ext>
                  </a:extLst>
                </a:gridCol>
              </a:tblGrid>
              <a:tr h="348074">
                <a:tc>
                  <a:txBody>
                    <a:bodyPr/>
                    <a:lstStyle/>
                    <a:p>
                      <a:r>
                        <a:rPr lang="fr-BE" sz="1400" dirty="0"/>
                        <a:t>Nr</a:t>
                      </a:r>
                    </a:p>
                  </a:txBody>
                  <a:tcPr/>
                </a:tc>
                <a:tc>
                  <a:txBody>
                    <a:bodyPr/>
                    <a:lstStyle/>
                    <a:p>
                      <a:r>
                        <a:rPr lang="fr-BE" sz="1400" dirty="0"/>
                        <a:t>Nom</a:t>
                      </a:r>
                    </a:p>
                  </a:txBody>
                  <a:tcPr/>
                </a:tc>
                <a:tc>
                  <a:txBody>
                    <a:bodyPr/>
                    <a:lstStyle/>
                    <a:p>
                      <a:r>
                        <a:rPr lang="fr-BE" sz="1400" dirty="0" err="1"/>
                        <a:t>NrChef</a:t>
                      </a:r>
                      <a:endParaRPr lang="fr-BE" sz="1400" dirty="0"/>
                    </a:p>
                  </a:txBody>
                  <a:tcPr/>
                </a:tc>
                <a:tc>
                  <a:txBody>
                    <a:bodyPr/>
                    <a:lstStyle/>
                    <a:p>
                      <a:r>
                        <a:rPr lang="fr-BE" sz="1400" dirty="0"/>
                        <a:t>Nr</a:t>
                      </a:r>
                    </a:p>
                  </a:txBody>
                  <a:tcPr/>
                </a:tc>
                <a:tc>
                  <a:txBody>
                    <a:bodyPr/>
                    <a:lstStyle/>
                    <a:p>
                      <a:r>
                        <a:rPr lang="fr-BE" sz="1400" dirty="0"/>
                        <a:t>Nom</a:t>
                      </a:r>
                    </a:p>
                  </a:txBody>
                  <a:tcPr/>
                </a:tc>
                <a:tc>
                  <a:txBody>
                    <a:bodyPr/>
                    <a:lstStyle/>
                    <a:p>
                      <a:r>
                        <a:rPr lang="fr-BE" sz="1400" dirty="0" err="1"/>
                        <a:t>NrChef</a:t>
                      </a:r>
                      <a:endParaRPr lang="fr-BE" sz="1400" dirty="0"/>
                    </a:p>
                  </a:txBody>
                  <a:tcPr/>
                </a:tc>
                <a:extLst>
                  <a:ext uri="{0D108BD9-81ED-4DB2-BD59-A6C34878D82A}">
                    <a16:rowId xmlns:a16="http://schemas.microsoft.com/office/drawing/2014/main" val="10000"/>
                  </a:ext>
                </a:extLst>
              </a:tr>
              <a:tr h="348074">
                <a:tc>
                  <a:txBody>
                    <a:bodyPr/>
                    <a:lstStyle/>
                    <a:p>
                      <a:r>
                        <a:rPr lang="fr-BE" sz="1400" dirty="0"/>
                        <a:t>60</a:t>
                      </a:r>
                    </a:p>
                  </a:txBody>
                  <a:tcPr/>
                </a:tc>
                <a:tc>
                  <a:txBody>
                    <a:bodyPr/>
                    <a:lstStyle/>
                    <a:p>
                      <a:r>
                        <a:rPr lang="fr-BE" sz="1400" dirty="0"/>
                        <a:t>Dupont</a:t>
                      </a:r>
                    </a:p>
                  </a:txBody>
                  <a:tcPr/>
                </a:tc>
                <a:tc>
                  <a:txBody>
                    <a:bodyPr/>
                    <a:lstStyle/>
                    <a:p>
                      <a:r>
                        <a:rPr lang="fr-BE" sz="1400" dirty="0"/>
                        <a:t>15</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15</a:t>
                      </a:r>
                    </a:p>
                  </a:txBody>
                  <a:tcPr/>
                </a:tc>
                <a:extLst>
                  <a:ext uri="{0D108BD9-81ED-4DB2-BD59-A6C34878D82A}">
                    <a16:rowId xmlns:a16="http://schemas.microsoft.com/office/drawing/2014/main" val="10001"/>
                  </a:ext>
                </a:extLst>
              </a:tr>
              <a:tr h="348074">
                <a:tc>
                  <a:txBody>
                    <a:bodyPr/>
                    <a:lstStyle/>
                    <a:p>
                      <a:r>
                        <a:rPr lang="fr-BE" sz="1400" dirty="0"/>
                        <a:t>60</a:t>
                      </a:r>
                    </a:p>
                  </a:txBody>
                  <a:tcPr/>
                </a:tc>
                <a:tc>
                  <a:txBody>
                    <a:bodyPr/>
                    <a:lstStyle/>
                    <a:p>
                      <a:r>
                        <a:rPr lang="fr-BE" sz="1400" dirty="0"/>
                        <a:t>Dupont</a:t>
                      </a:r>
                    </a:p>
                  </a:txBody>
                  <a:tcPr/>
                </a:tc>
                <a:tc>
                  <a:txBody>
                    <a:bodyPr/>
                    <a:lstStyle/>
                    <a:p>
                      <a:r>
                        <a:rPr lang="fr-BE" sz="1400" dirty="0"/>
                        <a:t>15</a:t>
                      </a:r>
                    </a:p>
                  </a:txBody>
                  <a:tcPr/>
                </a:tc>
                <a:tc>
                  <a:txBody>
                    <a:bodyPr/>
                    <a:lstStyle/>
                    <a:p>
                      <a:r>
                        <a:rPr lang="fr-BE" sz="1400" dirty="0"/>
                        <a:t>13</a:t>
                      </a:r>
                    </a:p>
                  </a:txBody>
                  <a:tcPr/>
                </a:tc>
                <a:tc>
                  <a:txBody>
                    <a:bodyPr/>
                    <a:lstStyle/>
                    <a:p>
                      <a:r>
                        <a:rPr lang="fr-BE" sz="1400" dirty="0"/>
                        <a:t>Dubois</a:t>
                      </a:r>
                    </a:p>
                  </a:txBody>
                  <a:tcPr/>
                </a:tc>
                <a:tc>
                  <a:txBody>
                    <a:bodyPr/>
                    <a:lstStyle/>
                    <a:p>
                      <a:r>
                        <a:rPr lang="fr-BE" sz="1400" dirty="0"/>
                        <a:t>15</a:t>
                      </a:r>
                    </a:p>
                  </a:txBody>
                  <a:tcPr/>
                </a:tc>
                <a:extLst>
                  <a:ext uri="{0D108BD9-81ED-4DB2-BD59-A6C34878D82A}">
                    <a16:rowId xmlns:a16="http://schemas.microsoft.com/office/drawing/2014/main" val="10002"/>
                  </a:ext>
                </a:extLst>
              </a:tr>
              <a:tr h="348074">
                <a:tc>
                  <a:txBody>
                    <a:bodyPr/>
                    <a:lstStyle/>
                    <a:p>
                      <a:r>
                        <a:rPr lang="fr-BE" sz="1400" dirty="0"/>
                        <a:t>60</a:t>
                      </a:r>
                    </a:p>
                  </a:txBody>
                  <a:tcPr/>
                </a:tc>
                <a:tc>
                  <a:txBody>
                    <a:bodyPr/>
                    <a:lstStyle/>
                    <a:p>
                      <a:r>
                        <a:rPr lang="fr-BE" sz="1400" dirty="0"/>
                        <a:t>Dupont</a:t>
                      </a:r>
                    </a:p>
                  </a:txBody>
                  <a:tcPr/>
                </a:tc>
                <a:tc>
                  <a:txBody>
                    <a:bodyPr/>
                    <a:lstStyle/>
                    <a:p>
                      <a:r>
                        <a:rPr lang="fr-BE" sz="1400" dirty="0"/>
                        <a:t>15</a:t>
                      </a:r>
                    </a:p>
                  </a:txBody>
                  <a:tcPr/>
                </a:tc>
                <a:tc>
                  <a:txBody>
                    <a:bodyPr/>
                    <a:lstStyle/>
                    <a:p>
                      <a:r>
                        <a:rPr lang="fr-BE" sz="1400" dirty="0"/>
                        <a:t>15</a:t>
                      </a:r>
                    </a:p>
                  </a:txBody>
                  <a:tcPr/>
                </a:tc>
                <a:tc>
                  <a:txBody>
                    <a:bodyPr/>
                    <a:lstStyle/>
                    <a:p>
                      <a:r>
                        <a:rPr lang="fr-BE" sz="1400" dirty="0"/>
                        <a:t>Tartempion</a:t>
                      </a:r>
                    </a:p>
                  </a:txBody>
                  <a:tcPr/>
                </a:tc>
                <a:tc>
                  <a:txBody>
                    <a:bodyPr/>
                    <a:lstStyle/>
                    <a:p>
                      <a:r>
                        <a:rPr lang="fr-BE" sz="1400" dirty="0"/>
                        <a:t>NULL</a:t>
                      </a:r>
                    </a:p>
                  </a:txBody>
                  <a:tcPr/>
                </a:tc>
                <a:extLst>
                  <a:ext uri="{0D108BD9-81ED-4DB2-BD59-A6C34878D82A}">
                    <a16:rowId xmlns:a16="http://schemas.microsoft.com/office/drawing/2014/main" val="10003"/>
                  </a:ext>
                </a:extLst>
              </a:tr>
              <a:tr h="348074">
                <a:tc>
                  <a:txBody>
                    <a:bodyPr/>
                    <a:lstStyle/>
                    <a:p>
                      <a:r>
                        <a:rPr lang="fr-BE" sz="1400" dirty="0"/>
                        <a:t>13</a:t>
                      </a:r>
                    </a:p>
                  </a:txBody>
                  <a:tcPr/>
                </a:tc>
                <a:tc>
                  <a:txBody>
                    <a:bodyPr/>
                    <a:lstStyle/>
                    <a:p>
                      <a:r>
                        <a:rPr lang="fr-BE" sz="1400" dirty="0"/>
                        <a:t>Dubois</a:t>
                      </a:r>
                    </a:p>
                  </a:txBody>
                  <a:tcPr/>
                </a:tc>
                <a:tc>
                  <a:txBody>
                    <a:bodyPr/>
                    <a:lstStyle/>
                    <a:p>
                      <a:r>
                        <a:rPr lang="fr-BE" sz="1400" dirty="0"/>
                        <a:t>15</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15</a:t>
                      </a:r>
                    </a:p>
                  </a:txBody>
                  <a:tcPr/>
                </a:tc>
                <a:extLst>
                  <a:ext uri="{0D108BD9-81ED-4DB2-BD59-A6C34878D82A}">
                    <a16:rowId xmlns:a16="http://schemas.microsoft.com/office/drawing/2014/main" val="10004"/>
                  </a:ext>
                </a:extLst>
              </a:tr>
              <a:tr h="348074">
                <a:tc>
                  <a:txBody>
                    <a:bodyPr/>
                    <a:lstStyle/>
                    <a:p>
                      <a:r>
                        <a:rPr lang="fr-BE" sz="1400" dirty="0"/>
                        <a:t>13</a:t>
                      </a:r>
                    </a:p>
                  </a:txBody>
                  <a:tcPr/>
                </a:tc>
                <a:tc>
                  <a:txBody>
                    <a:bodyPr/>
                    <a:lstStyle/>
                    <a:p>
                      <a:r>
                        <a:rPr lang="fr-BE" sz="1400" dirty="0"/>
                        <a:t>Dubois</a:t>
                      </a:r>
                    </a:p>
                  </a:txBody>
                  <a:tcPr/>
                </a:tc>
                <a:tc>
                  <a:txBody>
                    <a:bodyPr/>
                    <a:lstStyle/>
                    <a:p>
                      <a:r>
                        <a:rPr lang="fr-BE" sz="1400" dirty="0"/>
                        <a:t>15</a:t>
                      </a:r>
                    </a:p>
                  </a:txBody>
                  <a:tcPr/>
                </a:tc>
                <a:tc>
                  <a:txBody>
                    <a:bodyPr/>
                    <a:lstStyle/>
                    <a:p>
                      <a:r>
                        <a:rPr lang="fr-BE" sz="1400" dirty="0"/>
                        <a:t>13</a:t>
                      </a:r>
                    </a:p>
                  </a:txBody>
                  <a:tcPr/>
                </a:tc>
                <a:tc>
                  <a:txBody>
                    <a:bodyPr/>
                    <a:lstStyle/>
                    <a:p>
                      <a:r>
                        <a:rPr lang="fr-BE" sz="1400" dirty="0"/>
                        <a:t>Dubois</a:t>
                      </a:r>
                    </a:p>
                  </a:txBody>
                  <a:tcPr/>
                </a:tc>
                <a:tc>
                  <a:txBody>
                    <a:bodyPr/>
                    <a:lstStyle/>
                    <a:p>
                      <a:r>
                        <a:rPr lang="fr-BE" sz="1400" dirty="0"/>
                        <a:t>15</a:t>
                      </a:r>
                    </a:p>
                  </a:txBody>
                  <a:tcPr/>
                </a:tc>
                <a:extLst>
                  <a:ext uri="{0D108BD9-81ED-4DB2-BD59-A6C34878D82A}">
                    <a16:rowId xmlns:a16="http://schemas.microsoft.com/office/drawing/2014/main" val="10005"/>
                  </a:ext>
                </a:extLst>
              </a:tr>
              <a:tr h="348074">
                <a:tc>
                  <a:txBody>
                    <a:bodyPr/>
                    <a:lstStyle/>
                    <a:p>
                      <a:r>
                        <a:rPr lang="fr-BE" sz="1400" dirty="0"/>
                        <a:t>13</a:t>
                      </a:r>
                    </a:p>
                  </a:txBody>
                  <a:tcPr/>
                </a:tc>
                <a:tc>
                  <a:txBody>
                    <a:bodyPr/>
                    <a:lstStyle/>
                    <a:p>
                      <a:r>
                        <a:rPr lang="fr-BE" sz="1400" dirty="0"/>
                        <a:t>Dubois</a:t>
                      </a:r>
                    </a:p>
                  </a:txBody>
                  <a:tcPr/>
                </a:tc>
                <a:tc>
                  <a:txBody>
                    <a:bodyPr/>
                    <a:lstStyle/>
                    <a:p>
                      <a:r>
                        <a:rPr lang="fr-BE" sz="1400" dirty="0"/>
                        <a:t>15</a:t>
                      </a:r>
                    </a:p>
                  </a:txBody>
                  <a:tcPr/>
                </a:tc>
                <a:tc>
                  <a:txBody>
                    <a:bodyPr/>
                    <a:lstStyle/>
                    <a:p>
                      <a:r>
                        <a:rPr lang="fr-BE" sz="1400" dirty="0"/>
                        <a:t>15</a:t>
                      </a:r>
                    </a:p>
                  </a:txBody>
                  <a:tcPr/>
                </a:tc>
                <a:tc>
                  <a:txBody>
                    <a:bodyPr/>
                    <a:lstStyle/>
                    <a:p>
                      <a:r>
                        <a:rPr lang="fr-BE" sz="1400" dirty="0"/>
                        <a:t>Tartempion</a:t>
                      </a:r>
                    </a:p>
                  </a:txBody>
                  <a:tcPr/>
                </a:tc>
                <a:tc>
                  <a:txBody>
                    <a:bodyPr/>
                    <a:lstStyle/>
                    <a:p>
                      <a:r>
                        <a:rPr lang="fr-BE" sz="1400" dirty="0"/>
                        <a:t>NULL</a:t>
                      </a:r>
                    </a:p>
                  </a:txBody>
                  <a:tcPr/>
                </a:tc>
                <a:extLst>
                  <a:ext uri="{0D108BD9-81ED-4DB2-BD59-A6C34878D82A}">
                    <a16:rowId xmlns:a16="http://schemas.microsoft.com/office/drawing/2014/main" val="10006"/>
                  </a:ext>
                </a:extLst>
              </a:tr>
              <a:tr h="348074">
                <a:tc>
                  <a:txBody>
                    <a:bodyPr/>
                    <a:lstStyle/>
                    <a:p>
                      <a:r>
                        <a:rPr lang="fr-BE" sz="1400" dirty="0"/>
                        <a:t>15</a:t>
                      </a:r>
                    </a:p>
                  </a:txBody>
                  <a:tcPr/>
                </a:tc>
                <a:tc>
                  <a:txBody>
                    <a:bodyPr/>
                    <a:lstStyle/>
                    <a:p>
                      <a:r>
                        <a:rPr lang="fr-BE" sz="1400" dirty="0"/>
                        <a:t>Tartempion</a:t>
                      </a:r>
                    </a:p>
                  </a:txBody>
                  <a:tcPr/>
                </a:tc>
                <a:tc>
                  <a:txBody>
                    <a:bodyPr/>
                    <a:lstStyle/>
                    <a:p>
                      <a:r>
                        <a:rPr lang="fr-BE" sz="1400" dirty="0"/>
                        <a:t>NULL</a:t>
                      </a:r>
                    </a:p>
                  </a:txBody>
                  <a:tcPr/>
                </a:tc>
                <a:tc>
                  <a:txBody>
                    <a:bodyPr/>
                    <a:lstStyle/>
                    <a:p>
                      <a:r>
                        <a:rPr lang="fr-BE" sz="1400" dirty="0"/>
                        <a:t>60</a:t>
                      </a:r>
                    </a:p>
                  </a:txBody>
                  <a:tcPr/>
                </a:tc>
                <a:tc>
                  <a:txBody>
                    <a:bodyPr/>
                    <a:lstStyle/>
                    <a:p>
                      <a:r>
                        <a:rPr lang="fr-BE" sz="1400" dirty="0"/>
                        <a:t>Dupont</a:t>
                      </a:r>
                    </a:p>
                  </a:txBody>
                  <a:tcPr/>
                </a:tc>
                <a:tc>
                  <a:txBody>
                    <a:bodyPr/>
                    <a:lstStyle/>
                    <a:p>
                      <a:r>
                        <a:rPr lang="fr-BE" sz="1400" dirty="0"/>
                        <a:t>15</a:t>
                      </a:r>
                    </a:p>
                  </a:txBody>
                  <a:tcPr/>
                </a:tc>
                <a:extLst>
                  <a:ext uri="{0D108BD9-81ED-4DB2-BD59-A6C34878D82A}">
                    <a16:rowId xmlns:a16="http://schemas.microsoft.com/office/drawing/2014/main" val="10007"/>
                  </a:ext>
                </a:extLst>
              </a:tr>
              <a:tr h="348074">
                <a:tc>
                  <a:txBody>
                    <a:bodyPr/>
                    <a:lstStyle/>
                    <a:p>
                      <a:r>
                        <a:rPr lang="fr-BE" sz="1400" dirty="0"/>
                        <a:t>15</a:t>
                      </a:r>
                    </a:p>
                  </a:txBody>
                  <a:tcPr/>
                </a:tc>
                <a:tc>
                  <a:txBody>
                    <a:bodyPr/>
                    <a:lstStyle/>
                    <a:p>
                      <a:r>
                        <a:rPr lang="fr-BE" sz="1400" dirty="0"/>
                        <a:t>Tartempion</a:t>
                      </a:r>
                    </a:p>
                  </a:txBody>
                  <a:tcPr/>
                </a:tc>
                <a:tc>
                  <a:txBody>
                    <a:bodyPr/>
                    <a:lstStyle/>
                    <a:p>
                      <a:r>
                        <a:rPr lang="fr-BE" sz="1400" dirty="0"/>
                        <a:t>NULL</a:t>
                      </a:r>
                    </a:p>
                  </a:txBody>
                  <a:tcPr/>
                </a:tc>
                <a:tc>
                  <a:txBody>
                    <a:bodyPr/>
                    <a:lstStyle/>
                    <a:p>
                      <a:r>
                        <a:rPr lang="fr-BE" sz="1400" dirty="0"/>
                        <a:t>13</a:t>
                      </a:r>
                    </a:p>
                  </a:txBody>
                  <a:tcPr/>
                </a:tc>
                <a:tc>
                  <a:txBody>
                    <a:bodyPr/>
                    <a:lstStyle/>
                    <a:p>
                      <a:r>
                        <a:rPr lang="fr-BE" sz="1400" dirty="0"/>
                        <a:t>Dubois</a:t>
                      </a:r>
                    </a:p>
                  </a:txBody>
                  <a:tcPr/>
                </a:tc>
                <a:tc>
                  <a:txBody>
                    <a:bodyPr/>
                    <a:lstStyle/>
                    <a:p>
                      <a:r>
                        <a:rPr lang="fr-BE" sz="1400" dirty="0"/>
                        <a:t>15</a:t>
                      </a:r>
                    </a:p>
                  </a:txBody>
                  <a:tcPr/>
                </a:tc>
                <a:extLst>
                  <a:ext uri="{0D108BD9-81ED-4DB2-BD59-A6C34878D82A}">
                    <a16:rowId xmlns:a16="http://schemas.microsoft.com/office/drawing/2014/main" val="10008"/>
                  </a:ext>
                </a:extLst>
              </a:tr>
              <a:tr h="348074">
                <a:tc>
                  <a:txBody>
                    <a:bodyPr/>
                    <a:lstStyle/>
                    <a:p>
                      <a:r>
                        <a:rPr lang="fr-BE" sz="1400" dirty="0"/>
                        <a:t>15</a:t>
                      </a:r>
                    </a:p>
                  </a:txBody>
                  <a:tcPr/>
                </a:tc>
                <a:tc>
                  <a:txBody>
                    <a:bodyPr/>
                    <a:lstStyle/>
                    <a:p>
                      <a:r>
                        <a:rPr lang="fr-BE" sz="1400" dirty="0"/>
                        <a:t>Tartempion</a:t>
                      </a:r>
                    </a:p>
                  </a:txBody>
                  <a:tcPr/>
                </a:tc>
                <a:tc>
                  <a:txBody>
                    <a:bodyPr/>
                    <a:lstStyle/>
                    <a:p>
                      <a:r>
                        <a:rPr lang="fr-BE" sz="1400" dirty="0"/>
                        <a:t>NULL</a:t>
                      </a:r>
                    </a:p>
                  </a:txBody>
                  <a:tcPr/>
                </a:tc>
                <a:tc>
                  <a:txBody>
                    <a:bodyPr/>
                    <a:lstStyle/>
                    <a:p>
                      <a:r>
                        <a:rPr lang="fr-BE" sz="1400" dirty="0"/>
                        <a:t>15</a:t>
                      </a:r>
                    </a:p>
                  </a:txBody>
                  <a:tcPr/>
                </a:tc>
                <a:tc>
                  <a:txBody>
                    <a:bodyPr/>
                    <a:lstStyle/>
                    <a:p>
                      <a:r>
                        <a:rPr lang="fr-BE" sz="1400" dirty="0"/>
                        <a:t>Tartempion</a:t>
                      </a:r>
                    </a:p>
                  </a:txBody>
                  <a:tcPr/>
                </a:tc>
                <a:tc>
                  <a:txBody>
                    <a:bodyPr/>
                    <a:lstStyle/>
                    <a:p>
                      <a:r>
                        <a:rPr lang="fr-BE" sz="1400" dirty="0"/>
                        <a:t>NULL</a:t>
                      </a:r>
                    </a:p>
                  </a:txBody>
                  <a:tcPr/>
                </a:tc>
                <a:extLst>
                  <a:ext uri="{0D108BD9-81ED-4DB2-BD59-A6C34878D82A}">
                    <a16:rowId xmlns:a16="http://schemas.microsoft.com/office/drawing/2014/main" val="10009"/>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95264426"/>
              </p:ext>
            </p:extLst>
          </p:nvPr>
        </p:nvGraphicFramePr>
        <p:xfrm>
          <a:off x="552890" y="3244203"/>
          <a:ext cx="2700670" cy="1370565"/>
        </p:xfrm>
        <a:graphic>
          <a:graphicData uri="http://schemas.openxmlformats.org/drawingml/2006/table">
            <a:tbl>
              <a:tblPr firstRow="1" bandRow="1">
                <a:tableStyleId>{5C22544A-7EE6-4342-B048-85BDC9FD1C3A}</a:tableStyleId>
              </a:tblPr>
              <a:tblGrid>
                <a:gridCol w="510362">
                  <a:extLst>
                    <a:ext uri="{9D8B030D-6E8A-4147-A177-3AD203B41FA5}">
                      <a16:colId xmlns:a16="http://schemas.microsoft.com/office/drawing/2014/main" val="20000"/>
                    </a:ext>
                  </a:extLst>
                </a:gridCol>
                <a:gridCol w="1275907">
                  <a:extLst>
                    <a:ext uri="{9D8B030D-6E8A-4147-A177-3AD203B41FA5}">
                      <a16:colId xmlns:a16="http://schemas.microsoft.com/office/drawing/2014/main" val="20001"/>
                    </a:ext>
                  </a:extLst>
                </a:gridCol>
                <a:gridCol w="914401">
                  <a:extLst>
                    <a:ext uri="{9D8B030D-6E8A-4147-A177-3AD203B41FA5}">
                      <a16:colId xmlns:a16="http://schemas.microsoft.com/office/drawing/2014/main" val="20002"/>
                    </a:ext>
                  </a:extLst>
                </a:gridCol>
              </a:tblGrid>
              <a:tr h="287524">
                <a:tc>
                  <a:txBody>
                    <a:bodyPr/>
                    <a:lstStyle/>
                    <a:p>
                      <a:r>
                        <a:rPr lang="fr-BE" sz="1400" dirty="0"/>
                        <a:t>Nr</a:t>
                      </a:r>
                    </a:p>
                  </a:txBody>
                  <a:tcPr/>
                </a:tc>
                <a:tc>
                  <a:txBody>
                    <a:bodyPr/>
                    <a:lstStyle/>
                    <a:p>
                      <a:r>
                        <a:rPr lang="fr-BE" sz="1400" dirty="0"/>
                        <a:t>Nom</a:t>
                      </a:r>
                    </a:p>
                  </a:txBody>
                  <a:tcPr/>
                </a:tc>
                <a:tc>
                  <a:txBody>
                    <a:bodyPr/>
                    <a:lstStyle/>
                    <a:p>
                      <a:r>
                        <a:rPr lang="fr-BE" sz="1400" dirty="0" err="1"/>
                        <a:t>NrChef</a:t>
                      </a:r>
                      <a:endParaRPr lang="fr-BE" sz="1400" dirty="0"/>
                    </a:p>
                  </a:txBody>
                  <a:tcPr/>
                </a:tc>
                <a:extLst>
                  <a:ext uri="{0D108BD9-81ED-4DB2-BD59-A6C34878D82A}">
                    <a16:rowId xmlns:a16="http://schemas.microsoft.com/office/drawing/2014/main" val="10000"/>
                  </a:ext>
                </a:extLst>
              </a:tr>
              <a:tr h="327087">
                <a:tc>
                  <a:txBody>
                    <a:bodyPr/>
                    <a:lstStyle/>
                    <a:p>
                      <a:r>
                        <a:rPr lang="fr-BE" sz="1400" dirty="0"/>
                        <a:t>60</a:t>
                      </a:r>
                    </a:p>
                  </a:txBody>
                  <a:tcPr/>
                </a:tc>
                <a:tc>
                  <a:txBody>
                    <a:bodyPr/>
                    <a:lstStyle/>
                    <a:p>
                      <a:r>
                        <a:rPr lang="fr-BE" sz="1400" dirty="0"/>
                        <a:t>Dupont</a:t>
                      </a:r>
                    </a:p>
                  </a:txBody>
                  <a:tcPr/>
                </a:tc>
                <a:tc>
                  <a:txBody>
                    <a:bodyPr/>
                    <a:lstStyle/>
                    <a:p>
                      <a:r>
                        <a:rPr lang="fr-BE" sz="1400" dirty="0"/>
                        <a:t>15</a:t>
                      </a:r>
                    </a:p>
                  </a:txBody>
                  <a:tcPr/>
                </a:tc>
                <a:extLst>
                  <a:ext uri="{0D108BD9-81ED-4DB2-BD59-A6C34878D82A}">
                    <a16:rowId xmlns:a16="http://schemas.microsoft.com/office/drawing/2014/main" val="10001"/>
                  </a:ext>
                </a:extLst>
              </a:tr>
              <a:tr h="350490">
                <a:tc>
                  <a:txBody>
                    <a:bodyPr/>
                    <a:lstStyle/>
                    <a:p>
                      <a:r>
                        <a:rPr lang="fr-BE" sz="1400" dirty="0"/>
                        <a:t>13</a:t>
                      </a:r>
                    </a:p>
                  </a:txBody>
                  <a:tcPr/>
                </a:tc>
                <a:tc>
                  <a:txBody>
                    <a:bodyPr/>
                    <a:lstStyle/>
                    <a:p>
                      <a:r>
                        <a:rPr lang="fr-BE" sz="1400" dirty="0"/>
                        <a:t>Dubois</a:t>
                      </a:r>
                    </a:p>
                  </a:txBody>
                  <a:tcPr/>
                </a:tc>
                <a:tc>
                  <a:txBody>
                    <a:bodyPr/>
                    <a:lstStyle/>
                    <a:p>
                      <a:r>
                        <a:rPr lang="fr-BE" sz="1400" dirty="0"/>
                        <a:t>15</a:t>
                      </a:r>
                    </a:p>
                  </a:txBody>
                  <a:tcPr/>
                </a:tc>
                <a:extLst>
                  <a:ext uri="{0D108BD9-81ED-4DB2-BD59-A6C34878D82A}">
                    <a16:rowId xmlns:a16="http://schemas.microsoft.com/office/drawing/2014/main" val="10002"/>
                  </a:ext>
                </a:extLst>
              </a:tr>
              <a:tr h="388188">
                <a:tc>
                  <a:txBody>
                    <a:bodyPr/>
                    <a:lstStyle/>
                    <a:p>
                      <a:r>
                        <a:rPr lang="fr-BE" sz="1400" dirty="0"/>
                        <a:t>15</a:t>
                      </a:r>
                    </a:p>
                  </a:txBody>
                  <a:tcPr/>
                </a:tc>
                <a:tc>
                  <a:txBody>
                    <a:bodyPr/>
                    <a:lstStyle/>
                    <a:p>
                      <a:r>
                        <a:rPr lang="fr-BE" sz="1400" dirty="0"/>
                        <a:t>Tartempion</a:t>
                      </a:r>
                    </a:p>
                  </a:txBody>
                  <a:tcPr/>
                </a:tc>
                <a:tc>
                  <a:txBody>
                    <a:bodyPr/>
                    <a:lstStyle/>
                    <a:p>
                      <a:r>
                        <a:rPr lang="fr-BE" sz="1400" dirty="0"/>
                        <a:t>NULL</a:t>
                      </a:r>
                    </a:p>
                  </a:txBody>
                  <a:tcPr/>
                </a:tc>
                <a:extLst>
                  <a:ext uri="{0D108BD9-81ED-4DB2-BD59-A6C34878D82A}">
                    <a16:rowId xmlns:a16="http://schemas.microsoft.com/office/drawing/2014/main" val="10003"/>
                  </a:ext>
                </a:extLst>
              </a:tr>
            </a:tbl>
          </a:graphicData>
        </a:graphic>
      </p:graphicFrame>
      <p:sp>
        <p:nvSpPr>
          <p:cNvPr id="12" name="ZoneTexte 11"/>
          <p:cNvSpPr txBox="1"/>
          <p:nvPr/>
        </p:nvSpPr>
        <p:spPr>
          <a:xfrm>
            <a:off x="552890" y="2874871"/>
            <a:ext cx="1626781" cy="369332"/>
          </a:xfrm>
          <a:prstGeom prst="rect">
            <a:avLst/>
          </a:prstGeom>
          <a:noFill/>
        </p:spPr>
        <p:txBody>
          <a:bodyPr wrap="square" rtlCol="0">
            <a:spAutoFit/>
          </a:bodyPr>
          <a:lstStyle/>
          <a:p>
            <a:r>
              <a:rPr lang="fr-BE" dirty="0" err="1"/>
              <a:t>Emp</a:t>
            </a:r>
            <a:endParaRPr lang="fr-BE" dirty="0"/>
          </a:p>
        </p:txBody>
      </p:sp>
      <p:sp>
        <p:nvSpPr>
          <p:cNvPr id="13" name="ZoneTexte 12"/>
          <p:cNvSpPr txBox="1"/>
          <p:nvPr/>
        </p:nvSpPr>
        <p:spPr>
          <a:xfrm>
            <a:off x="6751675" y="2494441"/>
            <a:ext cx="1626781" cy="369332"/>
          </a:xfrm>
          <a:prstGeom prst="rect">
            <a:avLst/>
          </a:prstGeom>
          <a:noFill/>
        </p:spPr>
        <p:txBody>
          <a:bodyPr wrap="square" rtlCol="0">
            <a:spAutoFit/>
          </a:bodyPr>
          <a:lstStyle/>
          <a:p>
            <a:r>
              <a:rPr lang="fr-BE" dirty="0" err="1"/>
              <a:t>Emp</a:t>
            </a:r>
            <a:r>
              <a:rPr lang="fr-BE" dirty="0"/>
              <a:t>  X  </a:t>
            </a:r>
            <a:r>
              <a:rPr lang="fr-BE" dirty="0" err="1"/>
              <a:t>Emp</a:t>
            </a:r>
            <a:endParaRPr lang="fr-BE" dirty="0"/>
          </a:p>
        </p:txBody>
      </p:sp>
      <p:sp>
        <p:nvSpPr>
          <p:cNvPr id="3" name="ZoneTexte 2"/>
          <p:cNvSpPr txBox="1"/>
          <p:nvPr/>
        </p:nvSpPr>
        <p:spPr>
          <a:xfrm>
            <a:off x="637952" y="5337544"/>
            <a:ext cx="2721935" cy="923330"/>
          </a:xfrm>
          <a:prstGeom prst="rect">
            <a:avLst/>
          </a:prstGeom>
          <a:noFill/>
        </p:spPr>
        <p:txBody>
          <a:bodyPr wrap="square" rtlCol="0">
            <a:spAutoFit/>
          </a:bodyPr>
          <a:lstStyle/>
          <a:p>
            <a:r>
              <a:rPr lang="fr-BE" dirty="0"/>
              <a:t>Attention, pour les besoin de l'exercice, la table </a:t>
            </a:r>
            <a:r>
              <a:rPr lang="fr-BE" dirty="0" err="1"/>
              <a:t>Emp</a:t>
            </a:r>
            <a:r>
              <a:rPr lang="fr-BE" dirty="0"/>
              <a:t> a été modifiée</a:t>
            </a:r>
          </a:p>
        </p:txBody>
      </p:sp>
      <p:sp>
        <p:nvSpPr>
          <p:cNvPr id="6" name="Ellipse 5"/>
          <p:cNvSpPr/>
          <p:nvPr/>
        </p:nvSpPr>
        <p:spPr>
          <a:xfrm>
            <a:off x="3459122" y="3870251"/>
            <a:ext cx="4919334" cy="4146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4" name="Ellipse 13"/>
          <p:cNvSpPr/>
          <p:nvPr/>
        </p:nvSpPr>
        <p:spPr>
          <a:xfrm>
            <a:off x="3459122" y="4922874"/>
            <a:ext cx="4919334" cy="4146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4166187" y="3918097"/>
            <a:ext cx="813391" cy="31897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6466364" y="3911008"/>
            <a:ext cx="976427" cy="31897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Ellipse 15"/>
          <p:cNvSpPr/>
          <p:nvPr/>
        </p:nvSpPr>
        <p:spPr>
          <a:xfrm>
            <a:off x="4166186" y="4970720"/>
            <a:ext cx="813391" cy="31897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Ellipse 16"/>
          <p:cNvSpPr/>
          <p:nvPr/>
        </p:nvSpPr>
        <p:spPr>
          <a:xfrm>
            <a:off x="6466364" y="4970720"/>
            <a:ext cx="976427" cy="31897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41965842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Exercices : Schéma Coureurs</a:t>
            </a:r>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406" y="2285390"/>
            <a:ext cx="7960906" cy="3606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39907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2. Le modèle relationnel</a:t>
            </a:r>
            <a:br>
              <a:rPr lang="fr-BE" dirty="0"/>
            </a:br>
            <a:r>
              <a:rPr lang="fr-BE" sz="3200" dirty="0"/>
              <a:t>Exercices : Schéma Coureurs</a:t>
            </a:r>
          </a:p>
        </p:txBody>
      </p:sp>
      <p:sp>
        <p:nvSpPr>
          <p:cNvPr id="5" name="Espace réservé du pied de page 4"/>
          <p:cNvSpPr>
            <a:spLocks noGrp="1"/>
          </p:cNvSpPr>
          <p:nvPr>
            <p:ph type="ftr" sz="quarter" idx="11"/>
          </p:nvPr>
        </p:nvSpPr>
        <p:spPr/>
        <p:txBody>
          <a:bodyPr/>
          <a:lstStyle/>
          <a:p>
            <a:r>
              <a:rPr lang="fr-BE" dirty="0"/>
              <a:t>SGBD – Chapitre 2 : Le modèle relationnel / 11. Les opérateurs additionnels</a:t>
            </a:r>
          </a:p>
        </p:txBody>
      </p:sp>
      <p:sp>
        <p:nvSpPr>
          <p:cNvPr id="3" name="Espace réservé du contenu 2"/>
          <p:cNvSpPr>
            <a:spLocks noGrp="1"/>
          </p:cNvSpPr>
          <p:nvPr>
            <p:ph idx="1"/>
          </p:nvPr>
        </p:nvSpPr>
        <p:spPr/>
        <p:txBody>
          <a:bodyPr>
            <a:normAutofit fontScale="92500" lnSpcReduction="10000"/>
          </a:bodyPr>
          <a:lstStyle/>
          <a:p>
            <a:r>
              <a:rPr lang="fr-BE" dirty="0"/>
              <a:t>Afficher le nom des responsables des clubs</a:t>
            </a:r>
          </a:p>
          <a:p>
            <a:r>
              <a:rPr lang="fr-BE" dirty="0"/>
              <a:t>Afficher les noms des courses de moins de 10 km</a:t>
            </a:r>
          </a:p>
          <a:p>
            <a:r>
              <a:rPr lang="fr-BE" dirty="0"/>
              <a:t>Afficher les noms des coureurs du club de Seraing Athlétisme</a:t>
            </a:r>
          </a:p>
          <a:p>
            <a:r>
              <a:rPr lang="fr-BE" dirty="0"/>
              <a:t>Afficher les numéros des coureurs qui n'ont pas encore participé à une course</a:t>
            </a:r>
          </a:p>
          <a:p>
            <a:r>
              <a:rPr lang="fr-BE" dirty="0"/>
              <a:t>Afficher les noms des coureurs qui n'ont pas encore participé à une course</a:t>
            </a:r>
          </a:p>
          <a:p>
            <a:r>
              <a:rPr lang="fr-BE" dirty="0"/>
              <a:t>Afficher les numéros des coureurs qui ont participé aux 2 courses 01 et 02</a:t>
            </a:r>
          </a:p>
          <a:p>
            <a:r>
              <a:rPr lang="fr-BE" dirty="0"/>
              <a:t>Afficher les noms des coureurs des clubs OSGA et SER (il s'agit du nom de ces clubs)</a:t>
            </a:r>
          </a:p>
        </p:txBody>
      </p:sp>
    </p:spTree>
    <p:extLst>
      <p:ext uri="{BB962C8B-B14F-4D97-AF65-F5344CB8AC3E}">
        <p14:creationId xmlns:p14="http://schemas.microsoft.com/office/powerpoint/2010/main" val="2063751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Georgia-Garamond">
      <a:majorFont>
        <a:latin typeface="Georgia"/>
        <a:ea typeface=""/>
        <a:cs typeface=""/>
      </a:majorFont>
      <a:minorFont>
        <a:latin typeface="Garamond"/>
        <a:ea typeface=""/>
        <a:cs typeface=""/>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Modèle Vert-Brun SGBD 2ème</Template>
  <TotalTime>62902</TotalTime>
  <Words>8863</Words>
  <Application>Microsoft Macintosh PowerPoint</Application>
  <PresentationFormat>Affichage à l'écran (4:3)</PresentationFormat>
  <Paragraphs>1687</Paragraphs>
  <Slides>94</Slides>
  <Notes>44</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94</vt:i4>
      </vt:variant>
    </vt:vector>
  </HeadingPairs>
  <TitlesOfParts>
    <vt:vector size="106" baseType="lpstr">
      <vt:lpstr>Arial</vt:lpstr>
      <vt:lpstr>Calibri</vt:lpstr>
      <vt:lpstr>Cambria Math</vt:lpstr>
      <vt:lpstr>Corbel</vt:lpstr>
      <vt:lpstr>Courier New</vt:lpstr>
      <vt:lpstr>Garamond</vt:lpstr>
      <vt:lpstr>Georgia</vt:lpstr>
      <vt:lpstr>Helvetica</vt:lpstr>
      <vt:lpstr>Symbol</vt:lpstr>
      <vt:lpstr>Wingdings</vt:lpstr>
      <vt:lpstr>Wingdings 2</vt:lpstr>
      <vt:lpstr>Austin</vt:lpstr>
      <vt:lpstr>Systèmes de Gestion de Bases de Données</vt:lpstr>
      <vt:lpstr>Aperçu du contenu du cours</vt:lpstr>
      <vt:lpstr>Chapitre 2. Le modèle relationnel</vt:lpstr>
      <vt:lpstr>Chapitre 2. Le modèle relationnel</vt:lpstr>
      <vt:lpstr>Chapitre 2. Le modèle relationnel 1. Introduction</vt:lpstr>
      <vt:lpstr>Chapitre 2. Le modèle relationnel 1. Introduction</vt:lpstr>
      <vt:lpstr>Chapitre 2. Le modèle relationnel 1. Introduction</vt:lpstr>
      <vt:lpstr>Chapitre 2. Le modèle relationnel 1. Introduction</vt:lpstr>
      <vt:lpstr>Chapitre 2. Le modèle relationnel 1. Introduction</vt:lpstr>
      <vt:lpstr>Chapitre 2. Le modèle relationnel 1. Introduction</vt:lpstr>
      <vt:lpstr>Chapitre 2. Le modèle relationnel 1. Introduction</vt:lpstr>
      <vt:lpstr>Chapitre 2. Le modèle relationnel 1. Introduction</vt:lpstr>
      <vt:lpstr>Chapitre 2. Le modèle relationnel 1. Introduction</vt:lpstr>
      <vt:lpstr>Chapitre 2. Le modèle relationnel 1. Introduction</vt:lpstr>
      <vt:lpstr>Chapitre 2. Le modèle relationnel 1. Introduction</vt:lpstr>
      <vt:lpstr>Chapitre 2. Le modèle relationnel</vt:lpstr>
      <vt:lpstr>Chapitre 2. Le modèle relationnel 2. Relation, domaine et attribut</vt:lpstr>
      <vt:lpstr>Chapitre 2. Le modèle relationnel 2. Relation, domaine et attribut</vt:lpstr>
      <vt:lpstr>Chapitre 2. Le modèle relationnel 2. Relation, domaine et attribut</vt:lpstr>
      <vt:lpstr>Chapitre 2. Le modèle relationnel 2. Relation, domaine et attribut</vt:lpstr>
      <vt:lpstr>Chapitre 2. Le modèle relationnel 2. Relation, domaine et attribut</vt:lpstr>
      <vt:lpstr>Chapitre 2. Le modèle relationnel 2. Relation, domaine et attribut</vt:lpstr>
      <vt:lpstr>Chapitre 2. Le modèle relationnel 2. Relation, domaine et attribut</vt:lpstr>
      <vt:lpstr>Chapitre 2. Le modèle relationnel 2. Relation, domaine et attribut</vt:lpstr>
      <vt:lpstr>Chapitre 2. Le modèle relationnel 2. Relation, domaine et attribut</vt:lpstr>
      <vt:lpstr>Chapitre 2. Le modèle relationnel 2. Relation, domaine et attribut</vt:lpstr>
      <vt:lpstr>Chapitre 2. Le modèle relationnel</vt:lpstr>
      <vt:lpstr>Chapitre 2. Le modèle relationnel 3. Clé primaire</vt:lpstr>
      <vt:lpstr>Chapitre 2. Le modèle relationnel 3. Clé primaire</vt:lpstr>
      <vt:lpstr>Chapitre 2. Le modèle relationnel 3. Clé primaire</vt:lpstr>
      <vt:lpstr>Chapitre 2. Le modèle relationnel</vt:lpstr>
      <vt:lpstr>Chapitre 2. Le modèle relationnel 4. Domaine primaire – clé étrangère</vt:lpstr>
      <vt:lpstr>Chapitre 2. Le modèle relationnel</vt:lpstr>
      <vt:lpstr>Chapitre 2. Le modèle relationnel 5. Intégrité de domaine</vt:lpstr>
      <vt:lpstr>Chapitre 2. Le modèle relationnel 5. Intégrité de domaine</vt:lpstr>
      <vt:lpstr>Chapitre 2. Le modèle relationnel</vt:lpstr>
      <vt:lpstr>Chapitre 2. Le modèle relationnel 6. Intégrité d’entité ou de relation</vt:lpstr>
      <vt:lpstr>Chapitre 2. Le modèle relationnel</vt:lpstr>
      <vt:lpstr>Chapitre 2. Le modèle relationnel 7. Intégrité de référence</vt:lpstr>
      <vt:lpstr>Chapitre 2. Le modèle relationnel 7. Intégrité de référence</vt:lpstr>
      <vt:lpstr>Chapitre 2. Le modèle relationnel 7. Intégrité de référence</vt:lpstr>
      <vt:lpstr>Chapitre 2. Le modèle relationnel</vt:lpstr>
      <vt:lpstr>Chapitre 2. Le modèle relationnel 8. Les opérateurs sémantiques</vt:lpstr>
      <vt:lpstr>Chapitre 2. Le modèle relationnel</vt:lpstr>
      <vt:lpstr>Chapitre 2. Le modèle relationnel 9. Les opérateurs ensemblistes</vt:lpstr>
      <vt:lpstr>Chapitre 2. Le modèle relationnel 9. Les opérateurs ensemblistes</vt:lpstr>
      <vt:lpstr>Chapitre 2. Le modèle relationnel 9. Les opérateurs ensemblistes</vt:lpstr>
      <vt:lpstr>Chapitre 2. Le modèle relationnel 9. Les opérateurs ensemblistes</vt:lpstr>
      <vt:lpstr>Chapitre 2. Le modèle relationnel 9. Les opérateurs ensemblistes</vt:lpstr>
      <vt:lpstr>Chapitre 2. Le modèle relationnel 9. Les opérateurs ensemblistes</vt:lpstr>
      <vt:lpstr>Chapitre 2. Le modèle relationnel 9. Les opérateurs ensemblistes</vt:lpstr>
      <vt:lpstr>Chapitre 2. Le modèle relationnel 9. Les opérateurs ensemblistes</vt:lpstr>
      <vt:lpstr>Chapitre 2. Le modèle relationnel 9. Les opérateurs ensemblistes</vt:lpstr>
      <vt:lpstr>Chapitre 2. Le modèle relationnel 9. Les opérateurs ensemblistes</vt:lpstr>
      <vt:lpstr>Chapitre 2. Le modèle relationnel 9. Les opérateurs ensemblistes</vt:lpstr>
      <vt:lpstr>Chapitre 2. Le modèle relationnel 9. Les opérateurs ensemblistes</vt:lpstr>
      <vt:lpstr>Chapitre 2. Le modèle relationnel 9. Les opérateurs ensemblistes</vt:lpstr>
      <vt:lpstr>Chapitre 2. Le modèle relationnel 9. Les opérateurs ensemblistes</vt:lpstr>
      <vt:lpstr>Chapitre 2. Le modèle relationnel 9. Les opérateurs ensemblistes</vt:lpstr>
      <vt:lpstr>Chapitre 2. Le modèle relationnel</vt:lpstr>
      <vt:lpstr>Chapitre 2. Le modèle relationnel 10. Les opérateurs relationnels</vt:lpstr>
      <vt:lpstr>Chapitre 2. Le modèle relationnel 10. Les opérateurs relationnels</vt:lpstr>
      <vt:lpstr>Chapitre 2. Le modèle relationnel 10. Les opérateurs relationnels</vt:lpstr>
      <vt:lpstr>Chapitre 2. Le modèle relationnel 10. Les opérateurs relationnels</vt:lpstr>
      <vt:lpstr>Chapitre 2. Le modèle relationnel 10. Les opérateurs relationnels</vt:lpstr>
      <vt:lpstr>Chapitre 2. Le modèle relationnel</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11. Les opérateurs additionnels</vt:lpstr>
      <vt:lpstr>Chapitre 2. Le modèle relationnel Exercices : Schéma Coureurs</vt:lpstr>
      <vt:lpstr>Chapitre 2. Le modèle relationnel Exercices : Schéma Coureurs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Systèmes de Gestion de Bases de Données</dc:title>
  <dc:creator>Vandenhove</dc:creator>
  <cp:lastModifiedBy>SCHREURS DANIEL</cp:lastModifiedBy>
  <cp:revision>231</cp:revision>
  <dcterms:created xsi:type="dcterms:W3CDTF">2016-02-04T16:20:07Z</dcterms:created>
  <dcterms:modified xsi:type="dcterms:W3CDTF">2021-09-13T20:30:01Z</dcterms:modified>
</cp:coreProperties>
</file>