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14"/>
  </p:notesMasterIdLst>
  <p:handoutMasterIdLst>
    <p:handoutMasterId r:id="rId115"/>
  </p:handoutMasterIdLst>
  <p:sldIdLst>
    <p:sldId id="256" r:id="rId2"/>
    <p:sldId id="257" r:id="rId3"/>
    <p:sldId id="258" r:id="rId4"/>
    <p:sldId id="259" r:id="rId5"/>
    <p:sldId id="348" r:id="rId6"/>
    <p:sldId id="349" r:id="rId7"/>
    <p:sldId id="271" r:id="rId8"/>
    <p:sldId id="260" r:id="rId9"/>
    <p:sldId id="272" r:id="rId10"/>
    <p:sldId id="275" r:id="rId11"/>
    <p:sldId id="274" r:id="rId12"/>
    <p:sldId id="273" r:id="rId13"/>
    <p:sldId id="344" r:id="rId14"/>
    <p:sldId id="278" r:id="rId15"/>
    <p:sldId id="279" r:id="rId16"/>
    <p:sldId id="280" r:id="rId17"/>
    <p:sldId id="281" r:id="rId18"/>
    <p:sldId id="282" r:id="rId19"/>
    <p:sldId id="261" r:id="rId20"/>
    <p:sldId id="262" r:id="rId21"/>
    <p:sldId id="283" r:id="rId22"/>
    <p:sldId id="350" r:id="rId23"/>
    <p:sldId id="351" r:id="rId24"/>
    <p:sldId id="352" r:id="rId25"/>
    <p:sldId id="353" r:id="rId26"/>
    <p:sldId id="354" r:id="rId27"/>
    <p:sldId id="355" r:id="rId28"/>
    <p:sldId id="356" r:id="rId29"/>
    <p:sldId id="357" r:id="rId30"/>
    <p:sldId id="358" r:id="rId31"/>
    <p:sldId id="359" r:id="rId32"/>
    <p:sldId id="360" r:id="rId33"/>
    <p:sldId id="361" r:id="rId34"/>
    <p:sldId id="362" r:id="rId35"/>
    <p:sldId id="363" r:id="rId36"/>
    <p:sldId id="364" r:id="rId37"/>
    <p:sldId id="365" r:id="rId38"/>
    <p:sldId id="366" r:id="rId39"/>
    <p:sldId id="367" r:id="rId40"/>
    <p:sldId id="368" r:id="rId41"/>
    <p:sldId id="375" r:id="rId42"/>
    <p:sldId id="369" r:id="rId43"/>
    <p:sldId id="370" r:id="rId44"/>
    <p:sldId id="371" r:id="rId45"/>
    <p:sldId id="372" r:id="rId46"/>
    <p:sldId id="373" r:id="rId47"/>
    <p:sldId id="374" r:id="rId48"/>
    <p:sldId id="286" r:id="rId49"/>
    <p:sldId id="287" r:id="rId50"/>
    <p:sldId id="288" r:id="rId51"/>
    <p:sldId id="289" r:id="rId52"/>
    <p:sldId id="290" r:id="rId53"/>
    <p:sldId id="345" r:id="rId54"/>
    <p:sldId id="292" r:id="rId55"/>
    <p:sldId id="293" r:id="rId56"/>
    <p:sldId id="376" r:id="rId57"/>
    <p:sldId id="346" r:id="rId58"/>
    <p:sldId id="347" r:id="rId59"/>
    <p:sldId id="263" r:id="rId60"/>
    <p:sldId id="264" r:id="rId61"/>
    <p:sldId id="294" r:id="rId62"/>
    <p:sldId id="295" r:id="rId63"/>
    <p:sldId id="300" r:id="rId64"/>
    <p:sldId id="301" r:id="rId65"/>
    <p:sldId id="302" r:id="rId66"/>
    <p:sldId id="303" r:id="rId67"/>
    <p:sldId id="304" r:id="rId68"/>
    <p:sldId id="305" r:id="rId69"/>
    <p:sldId id="306" r:id="rId70"/>
    <p:sldId id="307" r:id="rId71"/>
    <p:sldId id="308" r:id="rId72"/>
    <p:sldId id="309" r:id="rId73"/>
    <p:sldId id="311" r:id="rId74"/>
    <p:sldId id="265" r:id="rId75"/>
    <p:sldId id="266" r:id="rId76"/>
    <p:sldId id="312" r:id="rId77"/>
    <p:sldId id="313" r:id="rId78"/>
    <p:sldId id="315" r:id="rId79"/>
    <p:sldId id="316" r:id="rId80"/>
    <p:sldId id="317" r:id="rId81"/>
    <p:sldId id="318" r:id="rId82"/>
    <p:sldId id="319" r:id="rId83"/>
    <p:sldId id="320" r:id="rId84"/>
    <p:sldId id="321" r:id="rId85"/>
    <p:sldId id="323" r:id="rId86"/>
    <p:sldId id="322" r:id="rId87"/>
    <p:sldId id="324" r:id="rId88"/>
    <p:sldId id="325" r:id="rId89"/>
    <p:sldId id="326" r:id="rId90"/>
    <p:sldId id="327" r:id="rId91"/>
    <p:sldId id="328" r:id="rId92"/>
    <p:sldId id="329" r:id="rId93"/>
    <p:sldId id="330" r:id="rId94"/>
    <p:sldId id="331" r:id="rId95"/>
    <p:sldId id="332" r:id="rId96"/>
    <p:sldId id="333" r:id="rId97"/>
    <p:sldId id="334" r:id="rId98"/>
    <p:sldId id="335" r:id="rId99"/>
    <p:sldId id="336" r:id="rId100"/>
    <p:sldId id="337" r:id="rId101"/>
    <p:sldId id="338" r:id="rId102"/>
    <p:sldId id="377" r:id="rId103"/>
    <p:sldId id="267" r:id="rId104"/>
    <p:sldId id="268" r:id="rId105"/>
    <p:sldId id="378" r:id="rId106"/>
    <p:sldId id="339" r:id="rId107"/>
    <p:sldId id="340" r:id="rId108"/>
    <p:sldId id="269" r:id="rId109"/>
    <p:sldId id="270" r:id="rId110"/>
    <p:sldId id="341" r:id="rId111"/>
    <p:sldId id="342" r:id="rId112"/>
    <p:sldId id="343" r:id="rId11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CCFF"/>
    <a:srgbClr val="187CCE"/>
    <a:srgbClr val="FF0066"/>
    <a:srgbClr val="67ABF5"/>
    <a:srgbClr val="00CC66"/>
    <a:srgbClr val="61FFB0"/>
    <a:srgbClr val="00FE7F"/>
    <a:srgbClr val="01FF80"/>
    <a:srgbClr val="09FF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980" autoAdjust="0"/>
    <p:restoredTop sz="73925" autoAdjust="0"/>
  </p:normalViewPr>
  <p:slideViewPr>
    <p:cSldViewPr snapToGrid="0">
      <p:cViewPr>
        <p:scale>
          <a:sx n="145" d="100"/>
          <a:sy n="145" d="100"/>
        </p:scale>
        <p:origin x="984" y="-648"/>
      </p:cViewPr>
      <p:guideLst>
        <p:guide orient="horz" pos="2160"/>
        <p:guide pos="2880"/>
      </p:guideLst>
    </p:cSldViewPr>
  </p:slideViewPr>
  <p:outlineViewPr>
    <p:cViewPr>
      <p:scale>
        <a:sx n="33" d="100"/>
        <a:sy n="33" d="100"/>
      </p:scale>
      <p:origin x="0" y="3744"/>
    </p:cViewPr>
  </p:outlineViewPr>
  <p:notesTextViewPr>
    <p:cViewPr>
      <p:scale>
        <a:sx n="140" d="100"/>
        <a:sy n="140" d="100"/>
      </p:scale>
      <p:origin x="0" y="0"/>
    </p:cViewPr>
  </p:notesTextViewPr>
  <p:notesViewPr>
    <p:cSldViewPr snapToGrid="0">
      <p:cViewPr varScale="1">
        <p:scale>
          <a:sx n="76" d="100"/>
          <a:sy n="76" d="100"/>
        </p:scale>
        <p:origin x="-11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B68056-8E3B-4384-B702-DD5B16F6E582}" type="datetimeFigureOut">
              <a:rPr lang="fr-BE" smtClean="0"/>
              <a:t>19/09/21</a:t>
            </a:fld>
            <a:endParaRPr lang="fr-BE"/>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B532A1-C308-4B5E-B738-4A20C81AE96D}" type="slidenum">
              <a:rPr lang="fr-BE" smtClean="0"/>
              <a:t>‹N°›</a:t>
            </a:fld>
            <a:endParaRPr lang="fr-BE"/>
          </a:p>
        </p:txBody>
      </p:sp>
    </p:spTree>
    <p:extLst>
      <p:ext uri="{BB962C8B-B14F-4D97-AF65-F5344CB8AC3E}">
        <p14:creationId xmlns:p14="http://schemas.microsoft.com/office/powerpoint/2010/main" val="3621251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673A2-232E-4770-8B7D-AF533C30BC35}" type="datetimeFigureOut">
              <a:rPr lang="fr-BE" smtClean="0"/>
              <a:t>19/09/21</a:t>
            </a:fld>
            <a:endParaRPr lang="fr-BE"/>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8015F8-55F0-4779-8F5B-58CFCCF2A85B}" type="slidenum">
              <a:rPr lang="fr-BE" smtClean="0"/>
              <a:t>‹N°›</a:t>
            </a:fld>
            <a:endParaRPr lang="fr-BE"/>
          </a:p>
        </p:txBody>
      </p:sp>
    </p:spTree>
    <p:extLst>
      <p:ext uri="{BB962C8B-B14F-4D97-AF65-F5344CB8AC3E}">
        <p14:creationId xmlns:p14="http://schemas.microsoft.com/office/powerpoint/2010/main" val="3845916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a:t>
            </a:fld>
            <a:endParaRPr lang="fr-BE" dirty="0"/>
          </a:p>
        </p:txBody>
      </p:sp>
    </p:spTree>
    <p:extLst>
      <p:ext uri="{BB962C8B-B14F-4D97-AF65-F5344CB8AC3E}">
        <p14:creationId xmlns:p14="http://schemas.microsoft.com/office/powerpoint/2010/main" val="1060433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kern="1200" dirty="0">
                <a:solidFill>
                  <a:schemeClr val="tx1"/>
                </a:solidFill>
                <a:effectLst/>
                <a:latin typeface="+mn-lt"/>
                <a:ea typeface="+mn-ea"/>
                <a:cs typeface="+mn-cs"/>
              </a:rPr>
              <a:t>Le mode de la contrainte est différé ou non.  Par défaut, une contrainte n'est pas différée.  Elle est vérifiée au moment de l'exécution de l'instruction d'insertion ou mise à jour.  Si la contrainte est différée, elle est contrôlée au moment du commit.</a:t>
            </a:r>
          </a:p>
          <a:p>
            <a:endParaRPr lang="fr-BE" sz="1200" kern="1200" dirty="0">
              <a:solidFill>
                <a:schemeClr val="tx1"/>
              </a:solidFill>
              <a:effectLst/>
              <a:latin typeface="+mn-lt"/>
              <a:ea typeface="+mn-ea"/>
              <a:cs typeface="+mn-cs"/>
            </a:endParaRPr>
          </a:p>
          <a:p>
            <a:r>
              <a:rPr lang="fr-BE" sz="1200" kern="1200" dirty="0">
                <a:solidFill>
                  <a:schemeClr val="tx1"/>
                </a:solidFill>
                <a:effectLst/>
                <a:latin typeface="+mn-lt"/>
                <a:ea typeface="+mn-ea"/>
                <a:cs typeface="+mn-cs"/>
              </a:rPr>
              <a:t>Exemple</a:t>
            </a:r>
          </a:p>
          <a:p>
            <a:r>
              <a:rPr lang="fr-BE" sz="1200" kern="1200" dirty="0">
                <a:solidFill>
                  <a:schemeClr val="tx1"/>
                </a:solidFill>
                <a:effectLst/>
                <a:latin typeface="+mn-lt"/>
                <a:ea typeface="+mn-ea"/>
                <a:cs typeface="+mn-cs"/>
              </a:rPr>
              <a:t>Auteurs		</a:t>
            </a:r>
            <a:r>
              <a:rPr lang="fr-BE" sz="1200" kern="1200" dirty="0" err="1">
                <a:solidFill>
                  <a:schemeClr val="tx1"/>
                </a:solidFill>
                <a:effectLst/>
                <a:latin typeface="+mn-lt"/>
                <a:ea typeface="+mn-ea"/>
                <a:cs typeface="+mn-cs"/>
              </a:rPr>
              <a:t>a_ecrit</a:t>
            </a:r>
            <a:r>
              <a:rPr lang="fr-BE" sz="1200" kern="1200" dirty="0">
                <a:solidFill>
                  <a:schemeClr val="tx1"/>
                </a:solidFill>
                <a:effectLst/>
                <a:latin typeface="+mn-lt"/>
                <a:ea typeface="+mn-ea"/>
                <a:cs typeface="+mn-cs"/>
              </a:rPr>
              <a:t>		ouvrages</a:t>
            </a:r>
          </a:p>
          <a:p>
            <a:r>
              <a:rPr lang="fr-BE" sz="1200" kern="1200" dirty="0">
                <a:solidFill>
                  <a:schemeClr val="tx1"/>
                </a:solidFill>
                <a:effectLst/>
                <a:latin typeface="+mn-lt"/>
                <a:ea typeface="+mn-ea"/>
                <a:cs typeface="+mn-cs"/>
              </a:rPr>
              <a:t>1    A1		1    1		1    O1</a:t>
            </a:r>
          </a:p>
          <a:p>
            <a:r>
              <a:rPr lang="fr-BE" sz="1200" kern="1200" dirty="0">
                <a:solidFill>
                  <a:schemeClr val="tx1"/>
                </a:solidFill>
                <a:effectLst/>
                <a:latin typeface="+mn-lt"/>
                <a:ea typeface="+mn-ea"/>
                <a:cs typeface="+mn-cs"/>
              </a:rPr>
              <a:t>2    A2		1    2		2    O2</a:t>
            </a:r>
          </a:p>
          <a:p>
            <a:r>
              <a:rPr lang="fr-BE" sz="1200" kern="1200" dirty="0">
                <a:solidFill>
                  <a:schemeClr val="tx1"/>
                </a:solidFill>
                <a:effectLst/>
                <a:latin typeface="+mn-lt"/>
                <a:ea typeface="+mn-ea"/>
                <a:cs typeface="+mn-cs"/>
              </a:rPr>
              <a:t>3    A3		2    1</a:t>
            </a:r>
          </a:p>
          <a:p>
            <a:r>
              <a:rPr lang="fr-BE" sz="1200" kern="1200" dirty="0">
                <a:solidFill>
                  <a:schemeClr val="tx1"/>
                </a:solidFill>
                <a:effectLst/>
                <a:latin typeface="+mn-lt"/>
                <a:ea typeface="+mn-ea"/>
                <a:cs typeface="+mn-cs"/>
              </a:rPr>
              <a:t> </a:t>
            </a:r>
          </a:p>
          <a:p>
            <a:r>
              <a:rPr lang="fr-BE" sz="1200" kern="1200" dirty="0">
                <a:solidFill>
                  <a:schemeClr val="tx1"/>
                </a:solidFill>
                <a:effectLst/>
                <a:latin typeface="+mn-lt"/>
                <a:ea typeface="+mn-ea"/>
                <a:cs typeface="+mn-cs"/>
              </a:rPr>
              <a:t>Si on veut supprimer l'auteur A1 et qu'on efface dans auteurs directement, on aura un problème de violation de contrainte.</a:t>
            </a:r>
          </a:p>
          <a:p>
            <a:r>
              <a:rPr lang="fr-BE" sz="1200" kern="1200" dirty="0">
                <a:solidFill>
                  <a:schemeClr val="tx1"/>
                </a:solidFill>
                <a:effectLst/>
                <a:latin typeface="+mn-lt"/>
                <a:ea typeface="+mn-ea"/>
                <a:cs typeface="+mn-cs"/>
              </a:rPr>
              <a:t>On va donc d'abord supprimer les </a:t>
            </a:r>
            <a:r>
              <a:rPr lang="fr-BE" sz="1200" kern="1200" dirty="0" err="1">
                <a:solidFill>
                  <a:schemeClr val="tx1"/>
                </a:solidFill>
                <a:effectLst/>
                <a:latin typeface="+mn-lt"/>
                <a:ea typeface="+mn-ea"/>
                <a:cs typeface="+mn-cs"/>
              </a:rPr>
              <a:t>tuples</a:t>
            </a:r>
            <a:r>
              <a:rPr lang="fr-BE" sz="1200" kern="1200" dirty="0">
                <a:solidFill>
                  <a:schemeClr val="tx1"/>
                </a:solidFill>
                <a:effectLst/>
                <a:latin typeface="+mn-lt"/>
                <a:ea typeface="+mn-ea"/>
                <a:cs typeface="+mn-cs"/>
              </a:rPr>
              <a:t> qui contiennent le numéro de l'auteur A1 dans </a:t>
            </a:r>
            <a:r>
              <a:rPr lang="fr-BE" sz="1200" kern="1200" dirty="0" err="1">
                <a:solidFill>
                  <a:schemeClr val="tx1"/>
                </a:solidFill>
                <a:effectLst/>
                <a:latin typeface="+mn-lt"/>
                <a:ea typeface="+mn-ea"/>
                <a:cs typeface="+mn-cs"/>
              </a:rPr>
              <a:t>a_ecrit</a:t>
            </a:r>
            <a:r>
              <a:rPr lang="fr-BE" sz="1200" kern="1200" dirty="0">
                <a:solidFill>
                  <a:schemeClr val="tx1"/>
                </a:solidFill>
                <a:effectLst/>
                <a:latin typeface="+mn-lt"/>
                <a:ea typeface="+mn-ea"/>
                <a:cs typeface="+mn-cs"/>
              </a:rPr>
              <a:t> et puis on pourra supprimer dans Auteurs.</a:t>
            </a:r>
          </a:p>
          <a:p>
            <a:r>
              <a:rPr lang="fr-BE" sz="1200" kern="1200" dirty="0">
                <a:solidFill>
                  <a:schemeClr val="tx1"/>
                </a:solidFill>
                <a:effectLst/>
                <a:latin typeface="+mn-lt"/>
                <a:ea typeface="+mn-ea"/>
                <a:cs typeface="+mn-cs"/>
              </a:rPr>
              <a:t>! On n'est pas obligé de donner un nom à une contrainte, mais quand elle est violée, le message d'erreur contient le nom de la contrainte =&gt; un nom généré par Oracle si on n'en a pas donné un nous-mêmes !</a:t>
            </a:r>
          </a:p>
          <a:p>
            <a:endParaRPr lang="fr-BE" sz="1200" kern="1200" dirty="0">
              <a:solidFill>
                <a:schemeClr val="tx1"/>
              </a:solidFill>
              <a:effectLst/>
              <a:latin typeface="+mn-lt"/>
              <a:ea typeface="+mn-ea"/>
              <a:cs typeface="+mn-cs"/>
            </a:endParaRPr>
          </a:p>
          <a:p>
            <a:r>
              <a:rPr lang="fr-BE" sz="1200" kern="1200" dirty="0">
                <a:solidFill>
                  <a:schemeClr val="tx1"/>
                </a:solidFill>
                <a:effectLst/>
                <a:latin typeface="+mn-lt"/>
                <a:ea typeface="+mn-ea"/>
                <a:cs typeface="+mn-cs"/>
              </a:rPr>
              <a:t>CONSTRAINT </a:t>
            </a:r>
            <a:r>
              <a:rPr lang="fr-BE" sz="1200" kern="1200" dirty="0" err="1">
                <a:solidFill>
                  <a:schemeClr val="tx1"/>
                </a:solidFill>
                <a:effectLst/>
                <a:latin typeface="+mn-lt"/>
                <a:ea typeface="+mn-ea"/>
                <a:cs typeface="+mn-cs"/>
              </a:rPr>
              <a:t>AEcritRefAuteursNumAuteur</a:t>
            </a:r>
            <a:r>
              <a:rPr lang="fr-BE" sz="1200" kern="1200" dirty="0">
                <a:solidFill>
                  <a:schemeClr val="tx1"/>
                </a:solidFill>
                <a:effectLst/>
                <a:latin typeface="+mn-lt"/>
                <a:ea typeface="+mn-ea"/>
                <a:cs typeface="+mn-cs"/>
              </a:rPr>
              <a:t> REFERENCES Auteurs (</a:t>
            </a:r>
            <a:r>
              <a:rPr lang="fr-BE" sz="1200" kern="1200" dirty="0" err="1">
                <a:solidFill>
                  <a:schemeClr val="tx1"/>
                </a:solidFill>
                <a:effectLst/>
                <a:latin typeface="+mn-lt"/>
                <a:ea typeface="+mn-ea"/>
                <a:cs typeface="+mn-cs"/>
              </a:rPr>
              <a:t>NumAuteur</a:t>
            </a:r>
            <a:r>
              <a:rPr lang="fr-BE" sz="1200" kern="1200" dirty="0">
                <a:solidFill>
                  <a:schemeClr val="tx1"/>
                </a:solidFill>
                <a:effectLst/>
                <a:latin typeface="+mn-lt"/>
                <a:ea typeface="+mn-ea"/>
                <a:cs typeface="+mn-cs"/>
              </a:rPr>
              <a:t>) ON DELETE CASCADE</a:t>
            </a:r>
          </a:p>
          <a:p>
            <a:r>
              <a:rPr lang="fr-BE" sz="1200" kern="1200" dirty="0">
                <a:solidFill>
                  <a:schemeClr val="tx1"/>
                </a:solidFill>
                <a:effectLst/>
                <a:latin typeface="+mn-lt"/>
                <a:ea typeface="+mn-ea"/>
                <a:cs typeface="+mn-cs"/>
              </a:rPr>
              <a:t>Si on a mis cette contrainte, il suffit de supprimer l'auteur dans la table auteur et les </a:t>
            </a:r>
            <a:r>
              <a:rPr lang="fr-BE" sz="1200" kern="1200" dirty="0" err="1">
                <a:solidFill>
                  <a:schemeClr val="tx1"/>
                </a:solidFill>
                <a:effectLst/>
                <a:latin typeface="+mn-lt"/>
                <a:ea typeface="+mn-ea"/>
                <a:cs typeface="+mn-cs"/>
              </a:rPr>
              <a:t>tuples</a:t>
            </a:r>
            <a:r>
              <a:rPr lang="fr-BE" sz="1200" kern="1200" dirty="0">
                <a:solidFill>
                  <a:schemeClr val="tx1"/>
                </a:solidFill>
                <a:effectLst/>
                <a:latin typeface="+mn-lt"/>
                <a:ea typeface="+mn-ea"/>
                <a:cs typeface="+mn-cs"/>
              </a:rPr>
              <a:t> correspondant seront aussi effacé dans la table </a:t>
            </a:r>
            <a:r>
              <a:rPr lang="fr-BE" sz="1200" kern="1200" dirty="0" err="1">
                <a:solidFill>
                  <a:schemeClr val="tx1"/>
                </a:solidFill>
                <a:effectLst/>
                <a:latin typeface="+mn-lt"/>
                <a:ea typeface="+mn-ea"/>
                <a:cs typeface="+mn-cs"/>
              </a:rPr>
              <a:t>a_Ecrit</a:t>
            </a:r>
            <a:endParaRPr lang="fr-BE" sz="1200" kern="1200" dirty="0">
              <a:solidFill>
                <a:schemeClr val="tx1"/>
              </a:solidFill>
              <a:effectLst/>
              <a:latin typeface="+mn-lt"/>
              <a:ea typeface="+mn-ea"/>
              <a:cs typeface="+mn-cs"/>
            </a:endParaRPr>
          </a:p>
          <a:p>
            <a:r>
              <a:rPr lang="fr-BE" sz="1200" kern="1200" dirty="0">
                <a:solidFill>
                  <a:schemeClr val="tx1"/>
                </a:solidFill>
                <a:effectLst/>
                <a:latin typeface="+mn-lt"/>
                <a:ea typeface="+mn-ea"/>
                <a:cs typeface="+mn-cs"/>
              </a:rPr>
              <a:t>SET DEFAULT : ne peut être utilisée que si on a défini une valeur par défaut sur la colonne</a:t>
            </a:r>
          </a:p>
          <a:p>
            <a:r>
              <a:rPr lang="fr-BE" sz="1200" kern="1200" dirty="0">
                <a:solidFill>
                  <a:schemeClr val="tx1"/>
                </a:solidFill>
                <a:effectLst/>
                <a:latin typeface="+mn-lt"/>
                <a:ea typeface="+mn-ea"/>
                <a:cs typeface="+mn-cs"/>
              </a:rPr>
              <a:t>SET NULL : on met le champ à </a:t>
            </a:r>
            <a:r>
              <a:rPr lang="fr-BE" sz="1200" kern="1200" dirty="0" err="1">
                <a:solidFill>
                  <a:schemeClr val="tx1"/>
                </a:solidFill>
                <a:effectLst/>
                <a:latin typeface="+mn-lt"/>
                <a:ea typeface="+mn-ea"/>
                <a:cs typeface="+mn-cs"/>
              </a:rPr>
              <a:t>null</a:t>
            </a:r>
            <a:r>
              <a:rPr lang="fr-BE" sz="1200" kern="1200" dirty="0">
                <a:solidFill>
                  <a:schemeClr val="tx1"/>
                </a:solidFill>
                <a:effectLst/>
                <a:latin typeface="+mn-lt"/>
                <a:ea typeface="+mn-ea"/>
                <a:cs typeface="+mn-cs"/>
              </a:rPr>
              <a:t>, attention dans le cas de notre exemple, pas possible puisque le numéro d'auteur fait partie de la clé primaire dans la table </a:t>
            </a:r>
            <a:r>
              <a:rPr lang="fr-BE" sz="1200" kern="1200" dirty="0" err="1">
                <a:solidFill>
                  <a:schemeClr val="tx1"/>
                </a:solidFill>
                <a:effectLst/>
                <a:latin typeface="+mn-lt"/>
                <a:ea typeface="+mn-ea"/>
                <a:cs typeface="+mn-cs"/>
              </a:rPr>
              <a:t>a_ecrit</a:t>
            </a:r>
            <a:endParaRPr lang="fr-BE" sz="1200" kern="1200" dirty="0">
              <a:solidFill>
                <a:schemeClr val="tx1"/>
              </a:solidFill>
              <a:effectLst/>
              <a:latin typeface="+mn-lt"/>
              <a:ea typeface="+mn-ea"/>
              <a:cs typeface="+mn-cs"/>
            </a:endParaRPr>
          </a:p>
          <a:p>
            <a:endParaRPr lang="fr-BE" sz="1200" kern="1200" dirty="0">
              <a:solidFill>
                <a:schemeClr val="tx1"/>
              </a:solidFill>
              <a:effectLst/>
              <a:latin typeface="+mn-lt"/>
              <a:ea typeface="+mn-ea"/>
              <a:cs typeface="+mn-cs"/>
            </a:endParaRPr>
          </a:p>
          <a:p>
            <a:r>
              <a:rPr lang="fr-BE" sz="1200" kern="1200" dirty="0">
                <a:solidFill>
                  <a:schemeClr val="tx1"/>
                </a:solidFill>
                <a:effectLst/>
                <a:latin typeface="+mn-lt"/>
                <a:ea typeface="+mn-ea"/>
                <a:cs typeface="+mn-cs"/>
              </a:rPr>
              <a:t>Insister : le ON DELETE se fait bien sur la clé étrangère (</a:t>
            </a:r>
            <a:r>
              <a:rPr lang="fr-BE" sz="1200" kern="1200" dirty="0" err="1">
                <a:solidFill>
                  <a:schemeClr val="tx1"/>
                </a:solidFill>
                <a:effectLst/>
                <a:latin typeface="+mn-lt"/>
                <a:ea typeface="+mn-ea"/>
                <a:cs typeface="+mn-cs"/>
              </a:rPr>
              <a:t>référençante</a:t>
            </a:r>
            <a:r>
              <a:rPr lang="fr-BE" sz="1200" kern="1200" dirty="0">
                <a:solidFill>
                  <a:schemeClr val="tx1"/>
                </a:solidFill>
                <a:effectLst/>
                <a:latin typeface="+mn-lt"/>
                <a:ea typeface="+mn-ea"/>
                <a:cs typeface="+mn-cs"/>
              </a:rPr>
              <a:t>) et non la clé primaire (référencée)</a:t>
            </a:r>
          </a:p>
          <a:p>
            <a:r>
              <a:rPr lang="fr-BE" sz="1200" kern="1200" dirty="0">
                <a:solidFill>
                  <a:schemeClr val="tx1"/>
                </a:solidFill>
                <a:effectLst/>
                <a:latin typeface="+mn-lt"/>
                <a:ea typeface="+mn-ea"/>
                <a:cs typeface="+mn-cs"/>
              </a:rPr>
              <a:t> </a:t>
            </a:r>
          </a:p>
          <a:p>
            <a:r>
              <a:rPr lang="fr-BE" sz="1200" kern="1200" dirty="0">
                <a:solidFill>
                  <a:schemeClr val="tx1"/>
                </a:solidFill>
                <a:effectLst/>
                <a:latin typeface="+mn-lt"/>
                <a:ea typeface="+mn-ea"/>
                <a:cs typeface="+mn-cs"/>
              </a:rPr>
              <a:t>ON UPDATE : n'existe pas en Oracle</a:t>
            </a:r>
          </a:p>
          <a:p>
            <a:r>
              <a:rPr lang="fr-BE" sz="1200" kern="1200" dirty="0">
                <a:solidFill>
                  <a:schemeClr val="tx1"/>
                </a:solidFill>
                <a:effectLst/>
                <a:latin typeface="+mn-lt"/>
                <a:ea typeface="+mn-ea"/>
                <a:cs typeface="+mn-cs"/>
              </a:rPr>
              <a:t>Pour pouvoir faire une mise à jour d'une clé référencée, il faut désactiver la contrainte de la clé </a:t>
            </a:r>
            <a:r>
              <a:rPr lang="fr-BE" sz="1200" kern="1200" dirty="0" err="1">
                <a:solidFill>
                  <a:schemeClr val="tx1"/>
                </a:solidFill>
                <a:effectLst/>
                <a:latin typeface="+mn-lt"/>
                <a:ea typeface="+mn-ea"/>
                <a:cs typeface="+mn-cs"/>
              </a:rPr>
              <a:t>référençante</a:t>
            </a:r>
            <a:r>
              <a:rPr lang="fr-BE" sz="1200" kern="1200" dirty="0">
                <a:solidFill>
                  <a:schemeClr val="tx1"/>
                </a:solidFill>
                <a:effectLst/>
                <a:latin typeface="+mn-lt"/>
                <a:ea typeface="+mn-ea"/>
                <a:cs typeface="+mn-cs"/>
              </a:rPr>
              <a:t>, on fait la mise à jour (peu importe l'ordre puisque contrainte désactivée), et puis on réactive la contrainte.</a:t>
            </a:r>
          </a:p>
          <a:p>
            <a:r>
              <a:rPr lang="fr-BE" sz="1200" kern="1200" dirty="0">
                <a:solidFill>
                  <a:schemeClr val="tx1"/>
                </a:solidFill>
                <a:effectLst/>
                <a:latin typeface="+mn-lt"/>
                <a:ea typeface="+mn-ea"/>
                <a:cs typeface="+mn-cs"/>
              </a:rPr>
              <a:t>Dans un SGBD où le ON UPDATE existe, les modes CASCADE, SET DEFAULT, SET NULL se comportent de la même façon que pour le DELETE</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21</a:t>
            </a:fld>
            <a:endParaRPr lang="fr-BE"/>
          </a:p>
        </p:txBody>
      </p:sp>
    </p:spTree>
    <p:extLst>
      <p:ext uri="{BB962C8B-B14F-4D97-AF65-F5344CB8AC3E}">
        <p14:creationId xmlns:p14="http://schemas.microsoft.com/office/powerpoint/2010/main" val="465304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26</a:t>
            </a:fld>
            <a:endParaRPr lang="fr-BE"/>
          </a:p>
        </p:txBody>
      </p:sp>
    </p:spTree>
    <p:extLst>
      <p:ext uri="{BB962C8B-B14F-4D97-AF65-F5344CB8AC3E}">
        <p14:creationId xmlns:p14="http://schemas.microsoft.com/office/powerpoint/2010/main" val="2253979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27</a:t>
            </a:fld>
            <a:endParaRPr lang="fr-BE"/>
          </a:p>
        </p:txBody>
      </p:sp>
    </p:spTree>
    <p:extLst>
      <p:ext uri="{BB962C8B-B14F-4D97-AF65-F5344CB8AC3E}">
        <p14:creationId xmlns:p14="http://schemas.microsoft.com/office/powerpoint/2010/main" val="2253979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Exemple pour NOT NULL, on pourrait</a:t>
            </a:r>
            <a:r>
              <a:rPr lang="fr-BE" baseline="0" dirty="0"/>
              <a:t> écrire dans la définition d'une table : </a:t>
            </a:r>
          </a:p>
          <a:p>
            <a:endParaRPr lang="fr-BE" baseline="0" dirty="0"/>
          </a:p>
          <a:p>
            <a:r>
              <a:rPr lang="fr-BE" baseline="0" dirty="0" err="1"/>
              <a:t>DateNais</a:t>
            </a:r>
            <a:r>
              <a:rPr lang="fr-BE" baseline="0" dirty="0"/>
              <a:t>	DATE NOT NULL, </a:t>
            </a:r>
          </a:p>
          <a:p>
            <a:endParaRPr lang="fr-BE" baseline="0" dirty="0"/>
          </a:p>
          <a:p>
            <a:r>
              <a:rPr lang="fr-BE" baseline="0" dirty="0"/>
              <a:t>Mais il est de loin préférable d'écrire</a:t>
            </a:r>
          </a:p>
          <a:p>
            <a:endParaRPr lang="fr-BE" baseline="0" dirty="0"/>
          </a:p>
          <a:p>
            <a:r>
              <a:rPr lang="fr-BE" baseline="0" dirty="0" err="1"/>
              <a:t>DateNais</a:t>
            </a:r>
            <a:r>
              <a:rPr lang="fr-BE" baseline="0" dirty="0"/>
              <a:t>	DATE</a:t>
            </a:r>
          </a:p>
          <a:p>
            <a:r>
              <a:rPr lang="fr-BE" baseline="0" dirty="0"/>
              <a:t>	CONSTRAINT </a:t>
            </a:r>
            <a:r>
              <a:rPr lang="fr-BE" baseline="0" dirty="0" err="1"/>
              <a:t>DateNaisNotNull</a:t>
            </a:r>
            <a:r>
              <a:rPr lang="fr-BE" baseline="0" dirty="0"/>
              <a:t> NOT NULL,</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28</a:t>
            </a:fld>
            <a:endParaRPr lang="fr-BE"/>
          </a:p>
        </p:txBody>
      </p:sp>
    </p:spTree>
    <p:extLst>
      <p:ext uri="{BB962C8B-B14F-4D97-AF65-F5344CB8AC3E}">
        <p14:creationId xmlns:p14="http://schemas.microsoft.com/office/powerpoint/2010/main" val="1765553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29</a:t>
            </a:fld>
            <a:endParaRPr lang="fr-BE"/>
          </a:p>
        </p:txBody>
      </p:sp>
    </p:spTree>
    <p:extLst>
      <p:ext uri="{BB962C8B-B14F-4D97-AF65-F5344CB8AC3E}">
        <p14:creationId xmlns:p14="http://schemas.microsoft.com/office/powerpoint/2010/main" val="1765553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30</a:t>
            </a:fld>
            <a:endParaRPr lang="fr-BE"/>
          </a:p>
        </p:txBody>
      </p:sp>
    </p:spTree>
    <p:extLst>
      <p:ext uri="{BB962C8B-B14F-4D97-AF65-F5344CB8AC3E}">
        <p14:creationId xmlns:p14="http://schemas.microsoft.com/office/powerpoint/2010/main" val="1765553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ATTENTION : CURRENT_TIME,</a:t>
            </a:r>
            <a:r>
              <a:rPr lang="fr-BE" baseline="0" dirty="0"/>
              <a:t> CURRENT_USER et SESSION_USER non reconnus sous Oracle !</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31</a:t>
            </a:fld>
            <a:endParaRPr lang="fr-BE"/>
          </a:p>
        </p:txBody>
      </p:sp>
    </p:spTree>
    <p:extLst>
      <p:ext uri="{BB962C8B-B14F-4D97-AF65-F5344CB8AC3E}">
        <p14:creationId xmlns:p14="http://schemas.microsoft.com/office/powerpoint/2010/main" val="1765553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32</a:t>
            </a:fld>
            <a:endParaRPr lang="fr-BE"/>
          </a:p>
        </p:txBody>
      </p:sp>
    </p:spTree>
    <p:extLst>
      <p:ext uri="{BB962C8B-B14F-4D97-AF65-F5344CB8AC3E}">
        <p14:creationId xmlns:p14="http://schemas.microsoft.com/office/powerpoint/2010/main" val="1765553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33</a:t>
            </a:fld>
            <a:endParaRPr lang="fr-BE"/>
          </a:p>
        </p:txBody>
      </p:sp>
    </p:spTree>
    <p:extLst>
      <p:ext uri="{BB962C8B-B14F-4D97-AF65-F5344CB8AC3E}">
        <p14:creationId xmlns:p14="http://schemas.microsoft.com/office/powerpoint/2010/main" val="1765553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34</a:t>
            </a:fld>
            <a:endParaRPr lang="fr-BE"/>
          </a:p>
        </p:txBody>
      </p:sp>
    </p:spTree>
    <p:extLst>
      <p:ext uri="{BB962C8B-B14F-4D97-AF65-F5344CB8AC3E}">
        <p14:creationId xmlns:p14="http://schemas.microsoft.com/office/powerpoint/2010/main" val="1765553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 elle est utilisée dans</a:t>
            </a:r>
            <a:r>
              <a:rPr lang="fr-BE" baseline="0" dirty="0"/>
              <a:t> certains livres pour décrire le langage étudié, mais également par de nombreux logiciels d'analyse syntaxique pour travailler sur des fichiers sources de plusieurs langages différents …</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5</a:t>
            </a:fld>
            <a:endParaRPr lang="fr-BE"/>
          </a:p>
        </p:txBody>
      </p:sp>
    </p:spTree>
    <p:extLst>
      <p:ext uri="{BB962C8B-B14F-4D97-AF65-F5344CB8AC3E}">
        <p14:creationId xmlns:p14="http://schemas.microsoft.com/office/powerpoint/2010/main" val="3323329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35</a:t>
            </a:fld>
            <a:endParaRPr lang="fr-BE"/>
          </a:p>
        </p:txBody>
      </p:sp>
    </p:spTree>
    <p:extLst>
      <p:ext uri="{BB962C8B-B14F-4D97-AF65-F5344CB8AC3E}">
        <p14:creationId xmlns:p14="http://schemas.microsoft.com/office/powerpoint/2010/main" val="1765553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36</a:t>
            </a:fld>
            <a:endParaRPr lang="fr-BE"/>
          </a:p>
        </p:txBody>
      </p:sp>
    </p:spTree>
    <p:extLst>
      <p:ext uri="{BB962C8B-B14F-4D97-AF65-F5344CB8AC3E}">
        <p14:creationId xmlns:p14="http://schemas.microsoft.com/office/powerpoint/2010/main" val="1765553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37</a:t>
            </a:fld>
            <a:endParaRPr lang="fr-BE"/>
          </a:p>
        </p:txBody>
      </p:sp>
    </p:spTree>
    <p:extLst>
      <p:ext uri="{BB962C8B-B14F-4D97-AF65-F5344CB8AC3E}">
        <p14:creationId xmlns:p14="http://schemas.microsoft.com/office/powerpoint/2010/main" val="1765553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38</a:t>
            </a:fld>
            <a:endParaRPr lang="fr-BE"/>
          </a:p>
        </p:txBody>
      </p:sp>
    </p:spTree>
    <p:extLst>
      <p:ext uri="{BB962C8B-B14F-4D97-AF65-F5344CB8AC3E}">
        <p14:creationId xmlns:p14="http://schemas.microsoft.com/office/powerpoint/2010/main" val="1765553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39</a:t>
            </a:fld>
            <a:endParaRPr lang="fr-BE"/>
          </a:p>
        </p:txBody>
      </p:sp>
    </p:spTree>
    <p:extLst>
      <p:ext uri="{BB962C8B-B14F-4D97-AF65-F5344CB8AC3E}">
        <p14:creationId xmlns:p14="http://schemas.microsoft.com/office/powerpoint/2010/main" val="1765553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40</a:t>
            </a:fld>
            <a:endParaRPr lang="fr-BE"/>
          </a:p>
        </p:txBody>
      </p:sp>
    </p:spTree>
    <p:extLst>
      <p:ext uri="{BB962C8B-B14F-4D97-AF65-F5344CB8AC3E}">
        <p14:creationId xmlns:p14="http://schemas.microsoft.com/office/powerpoint/2010/main" val="1765553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41</a:t>
            </a:fld>
            <a:endParaRPr lang="fr-BE"/>
          </a:p>
        </p:txBody>
      </p:sp>
    </p:spTree>
    <p:extLst>
      <p:ext uri="{BB962C8B-B14F-4D97-AF65-F5344CB8AC3E}">
        <p14:creationId xmlns:p14="http://schemas.microsoft.com/office/powerpoint/2010/main" val="17655538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42</a:t>
            </a:fld>
            <a:endParaRPr lang="fr-BE"/>
          </a:p>
        </p:txBody>
      </p:sp>
    </p:spTree>
    <p:extLst>
      <p:ext uri="{BB962C8B-B14F-4D97-AF65-F5344CB8AC3E}">
        <p14:creationId xmlns:p14="http://schemas.microsoft.com/office/powerpoint/2010/main" val="17655538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43</a:t>
            </a:fld>
            <a:endParaRPr lang="fr-BE"/>
          </a:p>
        </p:txBody>
      </p:sp>
    </p:spTree>
    <p:extLst>
      <p:ext uri="{BB962C8B-B14F-4D97-AF65-F5344CB8AC3E}">
        <p14:creationId xmlns:p14="http://schemas.microsoft.com/office/powerpoint/2010/main" val="1765553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44</a:t>
            </a:fld>
            <a:endParaRPr lang="fr-BE"/>
          </a:p>
        </p:txBody>
      </p:sp>
    </p:spTree>
    <p:extLst>
      <p:ext uri="{BB962C8B-B14F-4D97-AF65-F5344CB8AC3E}">
        <p14:creationId xmlns:p14="http://schemas.microsoft.com/office/powerpoint/2010/main" val="1765553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6</a:t>
            </a:fld>
            <a:endParaRPr lang="fr-BE"/>
          </a:p>
        </p:txBody>
      </p:sp>
    </p:spTree>
    <p:extLst>
      <p:ext uri="{BB962C8B-B14F-4D97-AF65-F5344CB8AC3E}">
        <p14:creationId xmlns:p14="http://schemas.microsoft.com/office/powerpoint/2010/main" val="33233293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45</a:t>
            </a:fld>
            <a:endParaRPr lang="fr-BE"/>
          </a:p>
        </p:txBody>
      </p:sp>
    </p:spTree>
    <p:extLst>
      <p:ext uri="{BB962C8B-B14F-4D97-AF65-F5344CB8AC3E}">
        <p14:creationId xmlns:p14="http://schemas.microsoft.com/office/powerpoint/2010/main" val="17655538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46</a:t>
            </a:fld>
            <a:endParaRPr lang="fr-BE"/>
          </a:p>
        </p:txBody>
      </p:sp>
    </p:spTree>
    <p:extLst>
      <p:ext uri="{BB962C8B-B14F-4D97-AF65-F5344CB8AC3E}">
        <p14:creationId xmlns:p14="http://schemas.microsoft.com/office/powerpoint/2010/main" val="17655538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47</a:t>
            </a:fld>
            <a:endParaRPr lang="fr-BE"/>
          </a:p>
        </p:txBody>
      </p:sp>
    </p:spTree>
    <p:extLst>
      <p:ext uri="{BB962C8B-B14F-4D97-AF65-F5344CB8AC3E}">
        <p14:creationId xmlns:p14="http://schemas.microsoft.com/office/powerpoint/2010/main" val="17655538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ATTENTION : on met une virgule quand on a terminé la définition de l'attribut</a:t>
            </a:r>
            <a:r>
              <a:rPr lang="fr-BE" baseline="0" dirty="0"/>
              <a:t> </a:t>
            </a:r>
            <a:r>
              <a:rPr lang="fr-BE" dirty="0"/>
              <a:t>=&gt; quand une ou plusieurs contraintes sur une colonne, on met seulement une virgule après la définition</a:t>
            </a:r>
            <a:r>
              <a:rPr lang="fr-BE" baseline="0" dirty="0"/>
              <a:t> de la dernière contrainte !</a:t>
            </a:r>
          </a:p>
          <a:p>
            <a:endParaRPr lang="fr-BE" baseline="0" dirty="0"/>
          </a:p>
          <a:p>
            <a:r>
              <a:rPr lang="fr-BE" baseline="0" dirty="0"/>
              <a:t>Quand on a contrainte de colonne, il est préférable de la mettre dans la définition de la colonne plutôt qu'en contrainte de table.  Ne mettre en contrainte de table que celles que l'on ne peut définir autrement !</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49</a:t>
            </a:fld>
            <a:endParaRPr lang="fr-BE"/>
          </a:p>
        </p:txBody>
      </p:sp>
    </p:spTree>
    <p:extLst>
      <p:ext uri="{BB962C8B-B14F-4D97-AF65-F5344CB8AC3E}">
        <p14:creationId xmlns:p14="http://schemas.microsoft.com/office/powerpoint/2010/main" val="27442688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Ici, la clé</a:t>
            </a:r>
            <a:r>
              <a:rPr lang="fr-BE" baseline="0" dirty="0"/>
              <a:t> primaire doit être définie en contrainte de table puisque porte sur 2 colonnes.  Impossible de définir sur chacune des colonnes, d'autant plus que c'est la paire de valeurs qui doit être unique et non </a:t>
            </a:r>
            <a:r>
              <a:rPr lang="fr-BE" baseline="0" dirty="0" err="1"/>
              <a:t>null</a:t>
            </a:r>
            <a:r>
              <a:rPr lang="fr-BE" baseline="0" dirty="0"/>
              <a:t> …</a:t>
            </a:r>
          </a:p>
          <a:p>
            <a:endParaRPr lang="fr-BE" baseline="0" dirty="0"/>
          </a:p>
          <a:p>
            <a:r>
              <a:rPr lang="fr-BE" baseline="0" dirty="0"/>
              <a:t>Attention à l'ordre dans lequel on crée les tables.</a:t>
            </a:r>
          </a:p>
          <a:p>
            <a:r>
              <a:rPr lang="fr-BE" baseline="0" dirty="0"/>
              <a:t>On pourrait le faire dans n'importe quel ordre puis faire des ALTER table pour ajouter les clés étrangères, mais cela augmente le nombre d'instructions et n'aide pas à la lisibilité du code.</a:t>
            </a:r>
          </a:p>
          <a:p>
            <a:endParaRPr lang="fr-BE" baseline="0" dirty="0"/>
          </a:p>
          <a:p>
            <a:r>
              <a:rPr lang="fr-BE" baseline="0" dirty="0"/>
              <a:t>Une bonne habitude est de définir les contraintes aussi tôt que possible …</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51</a:t>
            </a:fld>
            <a:endParaRPr lang="fr-BE"/>
          </a:p>
        </p:txBody>
      </p:sp>
    </p:spTree>
    <p:extLst>
      <p:ext uri="{BB962C8B-B14F-4D97-AF65-F5344CB8AC3E}">
        <p14:creationId xmlns:p14="http://schemas.microsoft.com/office/powerpoint/2010/main" val="31398878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Il faudrait beaucoup plus d'exemple, pour illustrer mieux les contraintes, entre</a:t>
            </a:r>
            <a:r>
              <a:rPr lang="fr-BE" baseline="0" dirty="0"/>
              <a:t> autres, comme par exemple les contraintes check …</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52</a:t>
            </a:fld>
            <a:endParaRPr lang="fr-BE"/>
          </a:p>
        </p:txBody>
      </p:sp>
    </p:spTree>
    <p:extLst>
      <p:ext uri="{BB962C8B-B14F-4D97-AF65-F5344CB8AC3E}">
        <p14:creationId xmlns:p14="http://schemas.microsoft.com/office/powerpoint/2010/main" val="25792557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Il faudrait beaucoup plus d'exemple, pour illustrer mieux les contraintes, entre</a:t>
            </a:r>
            <a:r>
              <a:rPr lang="fr-BE" baseline="0" dirty="0"/>
              <a:t> autres, comme par exemple les contraintes check …</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53</a:t>
            </a:fld>
            <a:endParaRPr lang="fr-BE"/>
          </a:p>
        </p:txBody>
      </p:sp>
    </p:spTree>
    <p:extLst>
      <p:ext uri="{BB962C8B-B14F-4D97-AF65-F5344CB8AC3E}">
        <p14:creationId xmlns:p14="http://schemas.microsoft.com/office/powerpoint/2010/main" val="25792557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Cela sera abordé en détails en 3</a:t>
            </a:r>
            <a:r>
              <a:rPr lang="fr-BE" baseline="30000" dirty="0"/>
              <a:t>ème</a:t>
            </a:r>
            <a:r>
              <a:rPr lang="fr-BE" dirty="0"/>
              <a:t> …</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54</a:t>
            </a:fld>
            <a:endParaRPr lang="fr-BE"/>
          </a:p>
        </p:txBody>
      </p:sp>
    </p:spTree>
    <p:extLst>
      <p:ext uri="{BB962C8B-B14F-4D97-AF65-F5344CB8AC3E}">
        <p14:creationId xmlns:p14="http://schemas.microsoft.com/office/powerpoint/2010/main" val="6460390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CREATE TABLE Pays</a:t>
            </a:r>
          </a:p>
          <a:p>
            <a:r>
              <a:rPr lang="fr-BE" dirty="0"/>
              <a:t>(</a:t>
            </a:r>
          </a:p>
          <a:p>
            <a:r>
              <a:rPr lang="fr-BE" dirty="0"/>
              <a:t>    </a:t>
            </a:r>
            <a:r>
              <a:rPr lang="fr-BE" dirty="0" err="1"/>
              <a:t>CodePays</a:t>
            </a:r>
            <a:r>
              <a:rPr lang="fr-BE" dirty="0"/>
              <a:t>    VARCHAR2(4)</a:t>
            </a:r>
          </a:p>
          <a:p>
            <a:r>
              <a:rPr lang="fr-BE" dirty="0"/>
              <a:t>        CONSTRAINT </a:t>
            </a:r>
            <a:r>
              <a:rPr lang="fr-BE" dirty="0" err="1"/>
              <a:t>CP_Pays</a:t>
            </a:r>
            <a:r>
              <a:rPr lang="fr-BE" dirty="0"/>
              <a:t> PRIMARY KEY,</a:t>
            </a:r>
          </a:p>
          <a:p>
            <a:r>
              <a:rPr lang="fr-BE" dirty="0"/>
              <a:t>    Nom         VARCHAR2(30)</a:t>
            </a:r>
          </a:p>
          <a:p>
            <a:r>
              <a:rPr lang="fr-BE" dirty="0"/>
              <a:t>        CONSTRAINT </a:t>
            </a:r>
            <a:r>
              <a:rPr lang="fr-BE" dirty="0" err="1"/>
              <a:t>NN_Pays_Nom</a:t>
            </a:r>
            <a:r>
              <a:rPr lang="fr-BE" dirty="0"/>
              <a:t> NOT NULL,</a:t>
            </a:r>
          </a:p>
          <a:p>
            <a:r>
              <a:rPr lang="fr-BE" dirty="0"/>
              <a:t>    Devise      VARCHAR2(10)    </a:t>
            </a:r>
          </a:p>
          <a:p>
            <a:r>
              <a:rPr lang="fr-BE" dirty="0"/>
              <a:t>);</a:t>
            </a:r>
          </a:p>
          <a:p>
            <a:endParaRPr lang="fr-BE" dirty="0"/>
          </a:p>
          <a:p>
            <a:r>
              <a:rPr lang="fr-BE" dirty="0"/>
              <a:t>CREATE TABLE Villages</a:t>
            </a:r>
          </a:p>
          <a:p>
            <a:r>
              <a:rPr lang="fr-BE" dirty="0"/>
              <a:t>(</a:t>
            </a:r>
          </a:p>
          <a:p>
            <a:r>
              <a:rPr lang="fr-BE" dirty="0"/>
              <a:t>    Village     VARCHAR2(30)</a:t>
            </a:r>
          </a:p>
          <a:p>
            <a:r>
              <a:rPr lang="fr-BE" dirty="0"/>
              <a:t>        CONSTRAINT </a:t>
            </a:r>
            <a:r>
              <a:rPr lang="fr-BE" dirty="0" err="1"/>
              <a:t>CP_Villages</a:t>
            </a:r>
            <a:r>
              <a:rPr lang="fr-BE" dirty="0"/>
              <a:t> PRIMARY KEY,</a:t>
            </a:r>
          </a:p>
          <a:p>
            <a:r>
              <a:rPr lang="fr-BE" dirty="0"/>
              <a:t>    </a:t>
            </a:r>
            <a:r>
              <a:rPr lang="fr-BE" dirty="0" err="1"/>
              <a:t>NbChambres</a:t>
            </a:r>
            <a:r>
              <a:rPr lang="fr-BE" dirty="0"/>
              <a:t>  INT,</a:t>
            </a:r>
          </a:p>
          <a:p>
            <a:r>
              <a:rPr lang="fr-BE" dirty="0"/>
              <a:t>    </a:t>
            </a:r>
            <a:r>
              <a:rPr lang="fr-BE" dirty="0" err="1"/>
              <a:t>CodePays</a:t>
            </a:r>
            <a:r>
              <a:rPr lang="fr-BE" dirty="0"/>
              <a:t>    VARCHAR2(4)</a:t>
            </a:r>
          </a:p>
          <a:p>
            <a:r>
              <a:rPr lang="fr-BE" dirty="0"/>
              <a:t>        CONSTRAINT </a:t>
            </a:r>
            <a:r>
              <a:rPr lang="fr-BE" dirty="0" err="1"/>
              <a:t>FK_Villages_CodePays</a:t>
            </a:r>
            <a:r>
              <a:rPr lang="fr-BE" dirty="0"/>
              <a:t> REFERENCES Pays(</a:t>
            </a:r>
            <a:r>
              <a:rPr lang="fr-BE" dirty="0" err="1"/>
              <a:t>CodePays</a:t>
            </a:r>
            <a:r>
              <a:rPr lang="fr-BE" dirty="0"/>
              <a:t>)</a:t>
            </a:r>
          </a:p>
          <a:p>
            <a:r>
              <a:rPr lang="fr-BE" dirty="0"/>
              <a:t>        CONSTRAINT </a:t>
            </a:r>
            <a:r>
              <a:rPr lang="fr-BE" dirty="0" err="1"/>
              <a:t>NN_Villages_CodePays</a:t>
            </a:r>
            <a:r>
              <a:rPr lang="fr-BE" dirty="0"/>
              <a:t> NOT NULL,</a:t>
            </a:r>
          </a:p>
          <a:p>
            <a:r>
              <a:rPr lang="fr-BE" dirty="0"/>
              <a:t>    </a:t>
            </a:r>
            <a:r>
              <a:rPr lang="fr-BE" dirty="0" err="1"/>
              <a:t>TarifMin</a:t>
            </a:r>
            <a:r>
              <a:rPr lang="fr-BE" dirty="0"/>
              <a:t>    NUMBER,</a:t>
            </a:r>
          </a:p>
          <a:p>
            <a:r>
              <a:rPr lang="fr-BE" dirty="0"/>
              <a:t>    </a:t>
            </a:r>
            <a:r>
              <a:rPr lang="fr-BE" dirty="0" err="1"/>
              <a:t>TarifMax</a:t>
            </a:r>
            <a:r>
              <a:rPr lang="fr-BE" dirty="0"/>
              <a:t>    NUMBER,</a:t>
            </a:r>
          </a:p>
          <a:p>
            <a:r>
              <a:rPr lang="fr-BE" dirty="0"/>
              <a:t>    Trident     INT</a:t>
            </a:r>
          </a:p>
          <a:p>
            <a:r>
              <a:rPr lang="fr-BE" dirty="0"/>
              <a:t>        CONSTRAINT </a:t>
            </a:r>
            <a:r>
              <a:rPr lang="fr-BE" dirty="0" err="1"/>
              <a:t>CK_VILLAGES_Trident</a:t>
            </a:r>
            <a:r>
              <a:rPr lang="fr-BE" dirty="0"/>
              <a:t> CHECK (Trident BETWEEN 1 AND 5),</a:t>
            </a:r>
          </a:p>
          <a:p>
            <a:endParaRPr lang="fr-BE" dirty="0"/>
          </a:p>
          <a:p>
            <a:r>
              <a:rPr lang="fr-BE" dirty="0"/>
              <a:t>    CONSTRAINT CK_VILLAGES_TARIFMINMAX CHECK (</a:t>
            </a:r>
            <a:r>
              <a:rPr lang="fr-BE" dirty="0" err="1"/>
              <a:t>TarifMax</a:t>
            </a:r>
            <a:r>
              <a:rPr lang="fr-BE" dirty="0"/>
              <a:t> &gt; </a:t>
            </a:r>
            <a:r>
              <a:rPr lang="fr-BE" dirty="0" err="1"/>
              <a:t>TarifMin</a:t>
            </a:r>
            <a:r>
              <a:rPr lang="fr-BE" dirty="0"/>
              <a:t>)</a:t>
            </a:r>
          </a:p>
          <a:p>
            <a:r>
              <a:rPr lang="fr-BE" dirty="0"/>
              <a:t>);</a:t>
            </a:r>
          </a:p>
          <a:p>
            <a:endParaRPr lang="fr-BE" dirty="0"/>
          </a:p>
          <a:p>
            <a:r>
              <a:rPr lang="fr-BE" dirty="0"/>
              <a:t>CREATE TABLE Clients</a:t>
            </a:r>
          </a:p>
          <a:p>
            <a:r>
              <a:rPr lang="fr-BE" dirty="0"/>
              <a:t>(</a:t>
            </a:r>
          </a:p>
          <a:p>
            <a:r>
              <a:rPr lang="fr-BE" dirty="0"/>
              <a:t>    </a:t>
            </a:r>
            <a:r>
              <a:rPr lang="fr-BE" dirty="0" err="1"/>
              <a:t>IdClient</a:t>
            </a:r>
            <a:r>
              <a:rPr lang="fr-BE" dirty="0"/>
              <a:t>    VARCHAR2(10)</a:t>
            </a:r>
          </a:p>
          <a:p>
            <a:r>
              <a:rPr lang="fr-BE" dirty="0"/>
              <a:t>        CONSTRAINT </a:t>
            </a:r>
            <a:r>
              <a:rPr lang="fr-BE" dirty="0" err="1"/>
              <a:t>CP_Clients</a:t>
            </a:r>
            <a:r>
              <a:rPr lang="fr-BE" dirty="0"/>
              <a:t> PRIMARY KEY,</a:t>
            </a:r>
          </a:p>
          <a:p>
            <a:r>
              <a:rPr lang="fr-BE" dirty="0"/>
              <a:t>    Nom         VARCHAR2(30),</a:t>
            </a:r>
          </a:p>
          <a:p>
            <a:r>
              <a:rPr lang="fr-BE" dirty="0"/>
              <a:t>    </a:t>
            </a:r>
            <a:r>
              <a:rPr lang="fr-BE" dirty="0" err="1"/>
              <a:t>Prenom</a:t>
            </a:r>
            <a:r>
              <a:rPr lang="fr-BE" dirty="0"/>
              <a:t>      VARCHAR2(30),</a:t>
            </a:r>
          </a:p>
          <a:p>
            <a:r>
              <a:rPr lang="fr-BE" dirty="0"/>
              <a:t>    Ville       VARCHAR2(30),</a:t>
            </a:r>
          </a:p>
          <a:p>
            <a:r>
              <a:rPr lang="fr-BE" dirty="0"/>
              <a:t>    </a:t>
            </a:r>
            <a:r>
              <a:rPr lang="fr-BE" dirty="0" err="1"/>
              <a:t>CodePays</a:t>
            </a:r>
            <a:r>
              <a:rPr lang="fr-BE" dirty="0"/>
              <a:t>    VARCHAR2(4)</a:t>
            </a:r>
          </a:p>
          <a:p>
            <a:r>
              <a:rPr lang="fr-BE" dirty="0"/>
              <a:t>        CONSTRAINT </a:t>
            </a:r>
            <a:r>
              <a:rPr lang="fr-BE" dirty="0" err="1"/>
              <a:t>FK_Clients_CodePays</a:t>
            </a:r>
            <a:r>
              <a:rPr lang="fr-BE" dirty="0"/>
              <a:t> REFERENCES Pays(</a:t>
            </a:r>
            <a:r>
              <a:rPr lang="fr-BE" dirty="0" err="1"/>
              <a:t>CodePays</a:t>
            </a:r>
            <a:r>
              <a:rPr lang="fr-BE" dirty="0"/>
              <a:t>),</a:t>
            </a:r>
          </a:p>
          <a:p>
            <a:r>
              <a:rPr lang="fr-BE" dirty="0"/>
              <a:t>    Solde       </a:t>
            </a:r>
            <a:r>
              <a:rPr lang="fr-BE" dirty="0" err="1"/>
              <a:t>Number</a:t>
            </a:r>
            <a:endParaRPr lang="fr-BE" dirty="0"/>
          </a:p>
          <a:p>
            <a:r>
              <a:rPr lang="fr-BE" dirty="0"/>
              <a:t>);</a:t>
            </a:r>
          </a:p>
          <a:p>
            <a:endParaRPr lang="fr-BE" dirty="0"/>
          </a:p>
          <a:p>
            <a:r>
              <a:rPr lang="fr-BE" dirty="0"/>
              <a:t>CREATE TABLE Stages</a:t>
            </a:r>
          </a:p>
          <a:p>
            <a:r>
              <a:rPr lang="fr-BE" dirty="0"/>
              <a:t>(</a:t>
            </a:r>
          </a:p>
          <a:p>
            <a:r>
              <a:rPr lang="fr-BE" dirty="0"/>
              <a:t>    Village     VARCHAR2(30)</a:t>
            </a:r>
          </a:p>
          <a:p>
            <a:r>
              <a:rPr lang="fr-BE" dirty="0"/>
              <a:t>        CONSTRAINT </a:t>
            </a:r>
            <a:r>
              <a:rPr lang="fr-BE" dirty="0" err="1"/>
              <a:t>FK_Stages_Villages</a:t>
            </a:r>
            <a:r>
              <a:rPr lang="fr-BE" dirty="0"/>
              <a:t> REFERENCES Villages(Village),</a:t>
            </a:r>
          </a:p>
          <a:p>
            <a:r>
              <a:rPr lang="fr-BE" dirty="0"/>
              <a:t>    Libelle     VARCHAR2(30),</a:t>
            </a:r>
          </a:p>
          <a:p>
            <a:r>
              <a:rPr lang="fr-BE" dirty="0"/>
              <a:t>    Niveau      VARCHAR2(15),</a:t>
            </a:r>
          </a:p>
          <a:p>
            <a:r>
              <a:rPr lang="fr-BE" dirty="0"/>
              <a:t>    Prix        </a:t>
            </a:r>
            <a:r>
              <a:rPr lang="fr-BE" dirty="0" err="1"/>
              <a:t>Number</a:t>
            </a:r>
            <a:r>
              <a:rPr lang="fr-BE" dirty="0"/>
              <a:t>,</a:t>
            </a:r>
          </a:p>
          <a:p>
            <a:endParaRPr lang="fr-BE" dirty="0"/>
          </a:p>
          <a:p>
            <a:r>
              <a:rPr lang="fr-BE" dirty="0"/>
              <a:t>    CONSTRAINT </a:t>
            </a:r>
            <a:r>
              <a:rPr lang="fr-BE" dirty="0" err="1"/>
              <a:t>CP_Stages</a:t>
            </a:r>
            <a:r>
              <a:rPr lang="fr-BE" dirty="0"/>
              <a:t> PRIMARY KEY (Village, Libelle, Niveau)</a:t>
            </a:r>
          </a:p>
          <a:p>
            <a:r>
              <a:rPr lang="fr-BE" dirty="0"/>
              <a:t>);</a:t>
            </a:r>
          </a:p>
          <a:p>
            <a:endParaRPr lang="fr-BE" dirty="0"/>
          </a:p>
          <a:p>
            <a:r>
              <a:rPr lang="fr-BE" dirty="0"/>
              <a:t>CREATE TABLE SEJOURS</a:t>
            </a:r>
          </a:p>
          <a:p>
            <a:r>
              <a:rPr lang="fr-BE" dirty="0"/>
              <a:t>(</a:t>
            </a:r>
          </a:p>
          <a:p>
            <a:r>
              <a:rPr lang="fr-BE" dirty="0"/>
              <a:t>    </a:t>
            </a:r>
            <a:r>
              <a:rPr lang="fr-BE" dirty="0" err="1"/>
              <a:t>IdClient</a:t>
            </a:r>
            <a:r>
              <a:rPr lang="fr-BE" dirty="0"/>
              <a:t>    VARCHAR2(10)</a:t>
            </a:r>
          </a:p>
          <a:p>
            <a:r>
              <a:rPr lang="fr-BE" dirty="0"/>
              <a:t>        CONSTRAINT </a:t>
            </a:r>
            <a:r>
              <a:rPr lang="fr-BE" dirty="0" err="1"/>
              <a:t>FK_Sejours_Client</a:t>
            </a:r>
            <a:r>
              <a:rPr lang="fr-BE" dirty="0"/>
              <a:t> REFERENCES Clients (</a:t>
            </a:r>
            <a:r>
              <a:rPr lang="fr-BE" dirty="0" err="1"/>
              <a:t>IdClient</a:t>
            </a:r>
            <a:r>
              <a:rPr lang="fr-BE" dirty="0"/>
              <a:t>),</a:t>
            </a:r>
          </a:p>
          <a:p>
            <a:r>
              <a:rPr lang="fr-BE" dirty="0"/>
              <a:t>    Village     VARCHAR2(30)</a:t>
            </a:r>
          </a:p>
          <a:p>
            <a:r>
              <a:rPr lang="fr-BE" dirty="0"/>
              <a:t>        CONSTRAINT </a:t>
            </a:r>
            <a:r>
              <a:rPr lang="fr-BE" dirty="0" err="1"/>
              <a:t>FK_Sejours_Villages</a:t>
            </a:r>
            <a:r>
              <a:rPr lang="fr-BE" dirty="0"/>
              <a:t> REFERENCES Villages(Village), </a:t>
            </a:r>
          </a:p>
          <a:p>
            <a:r>
              <a:rPr lang="fr-BE" dirty="0"/>
              <a:t>    </a:t>
            </a:r>
            <a:r>
              <a:rPr lang="fr-BE" dirty="0" err="1"/>
              <a:t>DateDebut</a:t>
            </a:r>
            <a:r>
              <a:rPr lang="fr-BE" dirty="0"/>
              <a:t>   DATE,</a:t>
            </a:r>
          </a:p>
          <a:p>
            <a:r>
              <a:rPr lang="fr-BE" dirty="0"/>
              <a:t>    </a:t>
            </a:r>
            <a:r>
              <a:rPr lang="fr-BE" dirty="0" err="1"/>
              <a:t>DateFin</a:t>
            </a:r>
            <a:r>
              <a:rPr lang="fr-BE" dirty="0"/>
              <a:t>     DATE,</a:t>
            </a:r>
          </a:p>
          <a:p>
            <a:r>
              <a:rPr lang="fr-BE" dirty="0"/>
              <a:t>    </a:t>
            </a:r>
            <a:r>
              <a:rPr lang="fr-BE" dirty="0" err="1"/>
              <a:t>NbPersonnes</a:t>
            </a:r>
            <a:r>
              <a:rPr lang="fr-BE" dirty="0"/>
              <a:t> INT,</a:t>
            </a:r>
          </a:p>
          <a:p>
            <a:r>
              <a:rPr lang="fr-BE" dirty="0"/>
              <a:t>    </a:t>
            </a:r>
          </a:p>
          <a:p>
            <a:r>
              <a:rPr lang="fr-BE" dirty="0"/>
              <a:t>    CONSTRAINT </a:t>
            </a:r>
            <a:r>
              <a:rPr lang="fr-BE" dirty="0" err="1"/>
              <a:t>CP_Sejours</a:t>
            </a:r>
            <a:r>
              <a:rPr lang="fr-BE" dirty="0"/>
              <a:t> PRIMARY KEY (</a:t>
            </a:r>
            <a:r>
              <a:rPr lang="fr-BE" dirty="0" err="1"/>
              <a:t>IdClient</a:t>
            </a:r>
            <a:r>
              <a:rPr lang="fr-BE" dirty="0"/>
              <a:t>, Village, </a:t>
            </a:r>
            <a:r>
              <a:rPr lang="fr-BE" dirty="0" err="1"/>
              <a:t>DateDebut</a:t>
            </a:r>
            <a:r>
              <a:rPr lang="fr-BE" dirty="0"/>
              <a:t>),</a:t>
            </a:r>
          </a:p>
          <a:p>
            <a:r>
              <a:rPr lang="fr-BE" dirty="0"/>
              <a:t>    CONSTRAINT </a:t>
            </a:r>
            <a:r>
              <a:rPr lang="fr-BE" dirty="0" err="1"/>
              <a:t>CK_Sejours_DateDebutDateFin</a:t>
            </a:r>
            <a:r>
              <a:rPr lang="fr-BE" dirty="0"/>
              <a:t> CHECK (</a:t>
            </a:r>
            <a:r>
              <a:rPr lang="fr-BE" dirty="0" err="1"/>
              <a:t>DateDebut</a:t>
            </a:r>
            <a:r>
              <a:rPr lang="fr-BE" dirty="0"/>
              <a:t> &lt; </a:t>
            </a:r>
            <a:r>
              <a:rPr lang="fr-BE" dirty="0" err="1"/>
              <a:t>DateFin</a:t>
            </a:r>
            <a:r>
              <a:rPr lang="fr-BE" dirty="0"/>
              <a:t>)</a:t>
            </a:r>
          </a:p>
          <a:p>
            <a:r>
              <a:rPr lang="fr-BE" dirty="0"/>
              <a:t>);</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57</a:t>
            </a:fld>
            <a:endParaRPr lang="fr-BE"/>
          </a:p>
        </p:txBody>
      </p:sp>
    </p:spTree>
    <p:extLst>
      <p:ext uri="{BB962C8B-B14F-4D97-AF65-F5344CB8AC3E}">
        <p14:creationId xmlns:p14="http://schemas.microsoft.com/office/powerpoint/2010/main" val="34453618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nSpc>
                <a:spcPct val="80000"/>
              </a:lnSpc>
              <a:buFontTx/>
              <a:buNone/>
            </a:pPr>
            <a:r>
              <a:rPr lang="fr-FR" altLang="fr-FR" sz="1200" dirty="0">
                <a:latin typeface="Verdana" pitchFamily="34" charset="0"/>
              </a:rPr>
              <a:t>CREATE TABLE </a:t>
            </a:r>
            <a:r>
              <a:rPr lang="fr-FR" altLang="fr-FR" sz="1200" dirty="0" err="1">
                <a:latin typeface="Verdana" pitchFamily="34" charset="0"/>
              </a:rPr>
              <a:t>Employes</a:t>
            </a:r>
            <a:endParaRPr lang="fr-FR" altLang="fr-FR" sz="1200" dirty="0">
              <a:latin typeface="Verdana" pitchFamily="34" charset="0"/>
            </a:endParaRPr>
          </a:p>
          <a:p>
            <a:pPr>
              <a:lnSpc>
                <a:spcPct val="80000"/>
              </a:lnSpc>
              <a:buFontTx/>
              <a:buNone/>
            </a:pPr>
            <a:r>
              <a:rPr lang="fr-FR" altLang="fr-FR" sz="1200" dirty="0">
                <a:latin typeface="Verdana" pitchFamily="34" charset="0"/>
              </a:rPr>
              <a:t>(</a:t>
            </a:r>
          </a:p>
          <a:p>
            <a:pPr>
              <a:lnSpc>
                <a:spcPct val="80000"/>
              </a:lnSpc>
              <a:buFontTx/>
              <a:buNone/>
            </a:pPr>
            <a:r>
              <a:rPr lang="fr-FR" altLang="fr-FR" sz="1200" dirty="0">
                <a:latin typeface="Verdana" pitchFamily="34" charset="0"/>
              </a:rPr>
              <a:t>	</a:t>
            </a:r>
            <a:r>
              <a:rPr lang="fr-FR" altLang="fr-FR" sz="1200" dirty="0" err="1">
                <a:latin typeface="Verdana" pitchFamily="34" charset="0"/>
              </a:rPr>
              <a:t>NumSecu</a:t>
            </a:r>
            <a:r>
              <a:rPr lang="fr-FR" altLang="fr-FR" sz="1200" dirty="0">
                <a:latin typeface="Verdana" pitchFamily="34" charset="0"/>
              </a:rPr>
              <a:t> 		VARCHAR2(8) </a:t>
            </a:r>
          </a:p>
          <a:p>
            <a:pPr>
              <a:lnSpc>
                <a:spcPct val="80000"/>
              </a:lnSpc>
              <a:buFontTx/>
              <a:buNone/>
            </a:pPr>
            <a:r>
              <a:rPr lang="fr-FR" altLang="fr-FR" sz="1200" dirty="0">
                <a:latin typeface="Verdana" pitchFamily="34" charset="0"/>
              </a:rPr>
              <a:t>		CONSTRAINT </a:t>
            </a:r>
            <a:r>
              <a:rPr lang="fr-FR" altLang="fr-FR" sz="1200" dirty="0" err="1">
                <a:latin typeface="Verdana" pitchFamily="34" charset="0"/>
              </a:rPr>
              <a:t>CPEmployesNumSecu</a:t>
            </a:r>
            <a:r>
              <a:rPr lang="fr-FR" altLang="fr-FR" sz="1200" dirty="0">
                <a:latin typeface="Verdana" pitchFamily="34" charset="0"/>
              </a:rPr>
              <a:t> </a:t>
            </a:r>
            <a:r>
              <a:rPr lang="fr-FR" altLang="fr-FR" sz="1200" dirty="0">
                <a:solidFill>
                  <a:srgbClr val="FF0000"/>
                </a:solidFill>
                <a:latin typeface="Verdana" pitchFamily="34" charset="0"/>
              </a:rPr>
              <a:t>PRIMARY KEY</a:t>
            </a:r>
            <a:r>
              <a:rPr lang="fr-FR" altLang="fr-FR" sz="1200" dirty="0">
                <a:latin typeface="Verdana" pitchFamily="34" charset="0"/>
              </a:rPr>
              <a:t>,</a:t>
            </a:r>
          </a:p>
          <a:p>
            <a:pPr>
              <a:lnSpc>
                <a:spcPct val="80000"/>
              </a:lnSpc>
              <a:buFontTx/>
              <a:buNone/>
            </a:pPr>
            <a:r>
              <a:rPr lang="fr-FR" altLang="fr-FR" sz="1200" dirty="0">
                <a:latin typeface="Verdana" pitchFamily="34" charset="0"/>
              </a:rPr>
              <a:t>	Nom 		VARCHAR2 (30) ,</a:t>
            </a:r>
          </a:p>
          <a:p>
            <a:pPr>
              <a:lnSpc>
                <a:spcPct val="80000"/>
              </a:lnSpc>
              <a:buFontTx/>
              <a:buNone/>
            </a:pPr>
            <a:r>
              <a:rPr lang="fr-FR" altLang="fr-FR" sz="1200" dirty="0">
                <a:latin typeface="Verdana" pitchFamily="34" charset="0"/>
              </a:rPr>
              <a:t>	</a:t>
            </a:r>
            <a:r>
              <a:rPr lang="fr-FR" altLang="fr-FR" sz="1200" dirty="0" err="1">
                <a:latin typeface="Verdana" pitchFamily="34" charset="0"/>
              </a:rPr>
              <a:t>Prenom</a:t>
            </a:r>
            <a:r>
              <a:rPr lang="fr-FR" altLang="fr-FR" sz="1200" dirty="0">
                <a:latin typeface="Verdana" pitchFamily="34" charset="0"/>
              </a:rPr>
              <a:t>		VARCHAR2 (30) ,</a:t>
            </a:r>
          </a:p>
          <a:p>
            <a:pPr>
              <a:lnSpc>
                <a:spcPct val="80000"/>
              </a:lnSpc>
              <a:buFontTx/>
              <a:buNone/>
            </a:pPr>
            <a:r>
              <a:rPr lang="fr-FR" altLang="fr-FR" sz="1200" dirty="0">
                <a:latin typeface="Verdana" pitchFamily="34" charset="0"/>
              </a:rPr>
              <a:t>	</a:t>
            </a:r>
            <a:r>
              <a:rPr lang="fr-FR" altLang="fr-FR" sz="1200" dirty="0" err="1">
                <a:latin typeface="Verdana" pitchFamily="34" charset="0"/>
              </a:rPr>
              <a:t>DateNais</a:t>
            </a:r>
            <a:r>
              <a:rPr lang="fr-FR" altLang="fr-FR" sz="1200" dirty="0">
                <a:latin typeface="Verdana" pitchFamily="34" charset="0"/>
              </a:rPr>
              <a:t>		DATE,</a:t>
            </a:r>
          </a:p>
          <a:p>
            <a:pPr>
              <a:lnSpc>
                <a:spcPct val="80000"/>
              </a:lnSpc>
              <a:buFontTx/>
              <a:buNone/>
            </a:pPr>
            <a:r>
              <a:rPr lang="fr-FR" altLang="fr-FR" sz="1200" dirty="0">
                <a:latin typeface="Verdana" pitchFamily="34" charset="0"/>
              </a:rPr>
              <a:t>	Sexe		CHAR(1)	</a:t>
            </a:r>
          </a:p>
          <a:p>
            <a:pPr>
              <a:lnSpc>
                <a:spcPct val="80000"/>
              </a:lnSpc>
              <a:buFontTx/>
              <a:buNone/>
            </a:pPr>
            <a:r>
              <a:rPr lang="fr-FR" altLang="fr-FR" sz="1200" dirty="0">
                <a:latin typeface="Verdana" pitchFamily="34" charset="0"/>
              </a:rPr>
              <a:t>		CONSTRAINT </a:t>
            </a:r>
            <a:r>
              <a:rPr lang="fr-FR" altLang="fr-FR" sz="1200" dirty="0" err="1">
                <a:latin typeface="Verdana" pitchFamily="34" charset="0"/>
              </a:rPr>
              <a:t>EmployesSexe</a:t>
            </a:r>
            <a:r>
              <a:rPr lang="fr-FR" altLang="fr-FR" sz="1200" dirty="0">
                <a:latin typeface="Verdana" pitchFamily="34" charset="0"/>
              </a:rPr>
              <a:t> CHECK (sexe in ('1','2') ),</a:t>
            </a:r>
          </a:p>
          <a:p>
            <a:pPr>
              <a:lnSpc>
                <a:spcPct val="80000"/>
              </a:lnSpc>
              <a:buFontTx/>
              <a:buNone/>
            </a:pPr>
            <a:r>
              <a:rPr lang="fr-FR" altLang="fr-FR" sz="1200" dirty="0">
                <a:latin typeface="Verdana" pitchFamily="34" charset="0"/>
              </a:rPr>
              <a:t>	Adresse		VARCHAR2 (30),</a:t>
            </a:r>
          </a:p>
          <a:p>
            <a:pPr>
              <a:lnSpc>
                <a:spcPct val="80000"/>
              </a:lnSpc>
              <a:buFontTx/>
              <a:buNone/>
            </a:pPr>
            <a:r>
              <a:rPr lang="fr-FR" altLang="fr-FR" sz="1200" dirty="0">
                <a:latin typeface="Verdana" pitchFamily="34" charset="0"/>
              </a:rPr>
              <a:t>	</a:t>
            </a:r>
            <a:r>
              <a:rPr lang="fr-FR" altLang="fr-FR" sz="1200" dirty="0" err="1">
                <a:latin typeface="Verdana" pitchFamily="34" charset="0"/>
              </a:rPr>
              <a:t>CodePostal</a:t>
            </a:r>
            <a:r>
              <a:rPr lang="fr-FR" altLang="fr-FR" sz="1200" dirty="0">
                <a:latin typeface="Verdana" pitchFamily="34" charset="0"/>
              </a:rPr>
              <a:t>		CHAR (4),</a:t>
            </a:r>
          </a:p>
          <a:p>
            <a:pPr>
              <a:lnSpc>
                <a:spcPct val="80000"/>
              </a:lnSpc>
              <a:buFontTx/>
              <a:buNone/>
            </a:pPr>
            <a:r>
              <a:rPr lang="fr-FR" altLang="fr-FR" sz="1200" dirty="0">
                <a:latin typeface="Verdana" pitchFamily="34" charset="0"/>
              </a:rPr>
              <a:t>	Commune		VARCHAR2 (30),</a:t>
            </a:r>
          </a:p>
          <a:p>
            <a:pPr>
              <a:lnSpc>
                <a:spcPct val="80000"/>
              </a:lnSpc>
              <a:buFontTx/>
              <a:buNone/>
            </a:pPr>
            <a:r>
              <a:rPr lang="fr-FR" altLang="fr-FR" sz="1200" dirty="0">
                <a:latin typeface="Verdana" pitchFamily="34" charset="0"/>
              </a:rPr>
              <a:t>	</a:t>
            </a:r>
            <a:r>
              <a:rPr lang="fr-FR" altLang="fr-FR" sz="1200" dirty="0" err="1">
                <a:latin typeface="Verdana" pitchFamily="34" charset="0"/>
              </a:rPr>
              <a:t>Bareme</a:t>
            </a:r>
            <a:r>
              <a:rPr lang="fr-FR" altLang="fr-FR" sz="1200" dirty="0">
                <a:latin typeface="Verdana" pitchFamily="34" charset="0"/>
              </a:rPr>
              <a:t>		NUMBER(5),</a:t>
            </a:r>
          </a:p>
          <a:p>
            <a:pPr>
              <a:lnSpc>
                <a:spcPct val="80000"/>
              </a:lnSpc>
              <a:buFontTx/>
              <a:buNone/>
            </a:pPr>
            <a:r>
              <a:rPr lang="fr-FR" altLang="fr-FR" sz="1200" dirty="0">
                <a:latin typeface="Verdana" pitchFamily="34" charset="0"/>
              </a:rPr>
              <a:t>	</a:t>
            </a:r>
            <a:r>
              <a:rPr lang="fr-FR" altLang="fr-FR" sz="1200" dirty="0" err="1">
                <a:latin typeface="Verdana" pitchFamily="34" charset="0"/>
              </a:rPr>
              <a:t>NumDep</a:t>
            </a:r>
            <a:r>
              <a:rPr lang="fr-FR" altLang="fr-FR" sz="1200" dirty="0">
                <a:latin typeface="Verdana" pitchFamily="34" charset="0"/>
              </a:rPr>
              <a:t>		VARCHAR2 (6),</a:t>
            </a:r>
          </a:p>
          <a:p>
            <a:pPr>
              <a:lnSpc>
                <a:spcPct val="80000"/>
              </a:lnSpc>
              <a:buFontTx/>
              <a:buNone/>
            </a:pPr>
            <a:r>
              <a:rPr lang="fr-FR" altLang="fr-FR" sz="1200" dirty="0">
                <a:latin typeface="Verdana" pitchFamily="34" charset="0"/>
              </a:rPr>
              <a:t>	</a:t>
            </a:r>
            <a:r>
              <a:rPr lang="fr-FR" altLang="fr-FR" sz="1200" dirty="0" err="1">
                <a:latin typeface="Verdana" pitchFamily="34" charset="0"/>
              </a:rPr>
              <a:t>NumChef</a:t>
            </a:r>
            <a:r>
              <a:rPr lang="fr-FR" altLang="fr-FR" sz="1200" dirty="0">
                <a:latin typeface="Verdana" pitchFamily="34" charset="0"/>
              </a:rPr>
              <a:t>		VARCHAR2 (8) </a:t>
            </a:r>
          </a:p>
          <a:p>
            <a:pPr>
              <a:lnSpc>
                <a:spcPct val="80000"/>
              </a:lnSpc>
              <a:buFontTx/>
              <a:buNone/>
            </a:pPr>
            <a:r>
              <a:rPr lang="fr-FR" altLang="fr-FR" sz="1200" dirty="0">
                <a:latin typeface="Verdana" pitchFamily="34" charset="0"/>
              </a:rPr>
              <a:t>		CONSTRAINT </a:t>
            </a:r>
            <a:r>
              <a:rPr lang="fr-FR" altLang="fr-FR" sz="1200" dirty="0" err="1">
                <a:latin typeface="Verdana" pitchFamily="34" charset="0"/>
              </a:rPr>
              <a:t>REFNumChefINEmployes</a:t>
            </a:r>
            <a:r>
              <a:rPr lang="fr-FR" altLang="fr-FR" sz="1200" dirty="0">
                <a:latin typeface="Verdana" pitchFamily="34" charset="0"/>
              </a:rPr>
              <a:t>  </a:t>
            </a:r>
            <a:r>
              <a:rPr lang="fr-FR" altLang="fr-FR" sz="1200" dirty="0">
                <a:solidFill>
                  <a:srgbClr val="FF0000"/>
                </a:solidFill>
                <a:latin typeface="Verdana" pitchFamily="34" charset="0"/>
              </a:rPr>
              <a:t>REFERENCES </a:t>
            </a:r>
            <a:r>
              <a:rPr lang="fr-FR" altLang="fr-FR" sz="1200" dirty="0" err="1">
                <a:solidFill>
                  <a:srgbClr val="FF0000"/>
                </a:solidFill>
                <a:latin typeface="Verdana" pitchFamily="34" charset="0"/>
              </a:rPr>
              <a:t>Employes</a:t>
            </a:r>
            <a:r>
              <a:rPr lang="fr-FR" altLang="fr-FR" sz="1200" dirty="0">
                <a:solidFill>
                  <a:srgbClr val="FF0000"/>
                </a:solidFill>
                <a:latin typeface="Verdana" pitchFamily="34" charset="0"/>
              </a:rPr>
              <a:t> (</a:t>
            </a:r>
            <a:r>
              <a:rPr lang="fr-FR" altLang="fr-FR" sz="1200" dirty="0" err="1">
                <a:solidFill>
                  <a:srgbClr val="FF0000"/>
                </a:solidFill>
                <a:latin typeface="Verdana" pitchFamily="34" charset="0"/>
              </a:rPr>
              <a:t>NumSecu</a:t>
            </a:r>
            <a:r>
              <a:rPr lang="fr-FR" altLang="fr-FR" sz="1200" dirty="0">
                <a:solidFill>
                  <a:srgbClr val="FF0000"/>
                </a:solidFill>
                <a:latin typeface="Verdana" pitchFamily="34" charset="0"/>
              </a:rPr>
              <a:t>)</a:t>
            </a:r>
            <a:r>
              <a:rPr lang="fr-FR" altLang="fr-FR" sz="1200" dirty="0">
                <a:latin typeface="Verdana" pitchFamily="34" charset="0"/>
              </a:rPr>
              <a:t>);</a:t>
            </a:r>
            <a:endParaRPr lang="fr-BE" altLang="fr-FR" sz="1200" dirty="0">
              <a:latin typeface="Verdana" pitchFamily="34" charset="0"/>
            </a:endParaRPr>
          </a:p>
          <a:p>
            <a:pPr>
              <a:lnSpc>
                <a:spcPct val="80000"/>
              </a:lnSpc>
              <a:buFontTx/>
              <a:buNone/>
            </a:pPr>
            <a:r>
              <a:rPr lang="en-GB" altLang="fr-FR" sz="1200" dirty="0">
                <a:latin typeface="Verdana" pitchFamily="34" charset="0"/>
              </a:rPr>
              <a:t>CREATE TABLE </a:t>
            </a:r>
            <a:r>
              <a:rPr lang="en-GB" altLang="fr-FR" sz="1200" dirty="0" err="1">
                <a:latin typeface="Verdana" pitchFamily="34" charset="0"/>
              </a:rPr>
              <a:t>Projets</a:t>
            </a:r>
            <a:endParaRPr lang="en-GB" altLang="fr-FR" sz="1200" dirty="0">
              <a:latin typeface="Verdana" pitchFamily="34" charset="0"/>
            </a:endParaRPr>
          </a:p>
          <a:p>
            <a:pPr>
              <a:lnSpc>
                <a:spcPct val="80000"/>
              </a:lnSpc>
              <a:buFontTx/>
              <a:buNone/>
            </a:pPr>
            <a:r>
              <a:rPr lang="en-GB" altLang="fr-FR" sz="1200" dirty="0">
                <a:latin typeface="Verdana" pitchFamily="34" charset="0"/>
              </a:rPr>
              <a:t>(</a:t>
            </a:r>
          </a:p>
          <a:p>
            <a:pPr>
              <a:lnSpc>
                <a:spcPct val="80000"/>
              </a:lnSpc>
              <a:buFontTx/>
              <a:buNone/>
            </a:pPr>
            <a:r>
              <a:rPr lang="en-GB" altLang="fr-FR" sz="1200" dirty="0">
                <a:latin typeface="Verdana" pitchFamily="34" charset="0"/>
              </a:rPr>
              <a:t>	</a:t>
            </a:r>
            <a:r>
              <a:rPr lang="en-GB" altLang="fr-FR" sz="1200" dirty="0" err="1">
                <a:latin typeface="Verdana" pitchFamily="34" charset="0"/>
              </a:rPr>
              <a:t>NumPro</a:t>
            </a:r>
            <a:r>
              <a:rPr lang="en-GB" altLang="fr-FR" sz="1200" dirty="0">
                <a:latin typeface="Verdana" pitchFamily="34" charset="0"/>
              </a:rPr>
              <a:t> 		VARCHAR2 (6)  </a:t>
            </a:r>
          </a:p>
          <a:p>
            <a:pPr>
              <a:lnSpc>
                <a:spcPct val="80000"/>
              </a:lnSpc>
              <a:buFontTx/>
              <a:buNone/>
            </a:pPr>
            <a:r>
              <a:rPr lang="en-GB" altLang="fr-FR" sz="1200" dirty="0">
                <a:latin typeface="Verdana" pitchFamily="34" charset="0"/>
              </a:rPr>
              <a:t>		CONSTRAINT </a:t>
            </a:r>
            <a:r>
              <a:rPr lang="en-GB" altLang="fr-FR" sz="1200" dirty="0" err="1">
                <a:latin typeface="Verdana" pitchFamily="34" charset="0"/>
              </a:rPr>
              <a:t>CPProjets</a:t>
            </a:r>
            <a:r>
              <a:rPr lang="en-GB" altLang="fr-FR" sz="1200" dirty="0">
                <a:latin typeface="Verdana" pitchFamily="34" charset="0"/>
              </a:rPr>
              <a:t> </a:t>
            </a:r>
            <a:r>
              <a:rPr lang="en-GB" altLang="fr-FR" sz="1200" dirty="0">
                <a:solidFill>
                  <a:srgbClr val="FF0000"/>
                </a:solidFill>
                <a:latin typeface="Verdana" pitchFamily="34" charset="0"/>
              </a:rPr>
              <a:t>PRIMARY KEY</a:t>
            </a:r>
            <a:r>
              <a:rPr lang="en-GB" altLang="fr-FR" sz="1200" dirty="0">
                <a:latin typeface="Verdana" pitchFamily="34" charset="0"/>
              </a:rPr>
              <a:t> ,</a:t>
            </a:r>
          </a:p>
          <a:p>
            <a:pPr>
              <a:lnSpc>
                <a:spcPct val="80000"/>
              </a:lnSpc>
              <a:buFontTx/>
              <a:buNone/>
            </a:pPr>
            <a:r>
              <a:rPr lang="en-GB" altLang="fr-FR" sz="1200" dirty="0">
                <a:latin typeface="Verdana" pitchFamily="34" charset="0"/>
              </a:rPr>
              <a:t>	</a:t>
            </a:r>
            <a:r>
              <a:rPr lang="en-GB" altLang="fr-FR" sz="1200" dirty="0" err="1">
                <a:latin typeface="Verdana" pitchFamily="34" charset="0"/>
              </a:rPr>
              <a:t>NomPro</a:t>
            </a:r>
            <a:r>
              <a:rPr lang="en-GB" altLang="fr-FR" sz="1200" dirty="0">
                <a:latin typeface="Verdana" pitchFamily="34" charset="0"/>
              </a:rPr>
              <a:t>		VARCHAR2(50),</a:t>
            </a:r>
          </a:p>
          <a:p>
            <a:pPr>
              <a:lnSpc>
                <a:spcPct val="80000"/>
              </a:lnSpc>
              <a:buFontTx/>
              <a:buNone/>
            </a:pPr>
            <a:r>
              <a:rPr lang="en-GB" altLang="fr-FR" sz="1200" dirty="0">
                <a:latin typeface="Verdana" pitchFamily="34" charset="0"/>
              </a:rPr>
              <a:t>	</a:t>
            </a:r>
            <a:r>
              <a:rPr lang="en-GB" altLang="fr-FR" sz="1200" dirty="0" err="1">
                <a:latin typeface="Verdana" pitchFamily="34" charset="0"/>
              </a:rPr>
              <a:t>DateDebut</a:t>
            </a:r>
            <a:r>
              <a:rPr lang="en-GB" altLang="fr-FR" sz="1200" dirty="0">
                <a:latin typeface="Verdana" pitchFamily="34" charset="0"/>
              </a:rPr>
              <a:t>		DATE,</a:t>
            </a:r>
          </a:p>
          <a:p>
            <a:pPr>
              <a:lnSpc>
                <a:spcPct val="80000"/>
              </a:lnSpc>
              <a:buFontTx/>
              <a:buNone/>
            </a:pPr>
            <a:r>
              <a:rPr lang="en-GB" altLang="fr-FR" sz="1200" dirty="0">
                <a:latin typeface="Verdana" pitchFamily="34" charset="0"/>
              </a:rPr>
              <a:t>	Site		VARCHAR2 (30),</a:t>
            </a:r>
          </a:p>
          <a:p>
            <a:pPr>
              <a:lnSpc>
                <a:spcPct val="80000"/>
              </a:lnSpc>
              <a:buFontTx/>
              <a:buNone/>
            </a:pPr>
            <a:r>
              <a:rPr lang="en-GB" altLang="fr-FR" sz="1200" dirty="0">
                <a:latin typeface="Verdana" pitchFamily="34" charset="0"/>
              </a:rPr>
              <a:t>	</a:t>
            </a:r>
            <a:r>
              <a:rPr lang="en-GB" altLang="fr-FR" sz="1200" dirty="0" err="1">
                <a:latin typeface="Verdana" pitchFamily="34" charset="0"/>
              </a:rPr>
              <a:t>NumDep</a:t>
            </a:r>
            <a:r>
              <a:rPr lang="en-GB" altLang="fr-FR" sz="1200" dirty="0">
                <a:latin typeface="Verdana" pitchFamily="34" charset="0"/>
              </a:rPr>
              <a:t>		VARCHAR2 (6) </a:t>
            </a:r>
          </a:p>
          <a:p>
            <a:pPr>
              <a:lnSpc>
                <a:spcPct val="80000"/>
              </a:lnSpc>
              <a:buFontTx/>
              <a:buNone/>
            </a:pPr>
            <a:r>
              <a:rPr lang="en-GB" altLang="fr-FR" sz="1200" dirty="0">
                <a:latin typeface="Verdana" pitchFamily="34" charset="0"/>
              </a:rPr>
              <a:t>		CONSTRAINT </a:t>
            </a:r>
            <a:r>
              <a:rPr lang="en-GB" altLang="fr-FR" sz="1200" dirty="0" err="1">
                <a:latin typeface="Verdana" pitchFamily="34" charset="0"/>
              </a:rPr>
              <a:t>REFProjetsNumDepINDepartements</a:t>
            </a:r>
            <a:r>
              <a:rPr lang="en-GB" altLang="fr-FR" sz="1200" dirty="0">
                <a:latin typeface="Verdana" pitchFamily="34" charset="0"/>
              </a:rPr>
              <a:t> </a:t>
            </a:r>
          </a:p>
          <a:p>
            <a:pPr>
              <a:lnSpc>
                <a:spcPct val="80000"/>
              </a:lnSpc>
              <a:buFontTx/>
              <a:buNone/>
            </a:pPr>
            <a:r>
              <a:rPr lang="en-GB" altLang="fr-FR" sz="1200" dirty="0">
                <a:latin typeface="Verdana" pitchFamily="34" charset="0"/>
              </a:rPr>
              <a:t>				</a:t>
            </a:r>
            <a:r>
              <a:rPr lang="en-GB" altLang="fr-FR" sz="1200" dirty="0">
                <a:solidFill>
                  <a:srgbClr val="FF0000"/>
                </a:solidFill>
                <a:latin typeface="Verdana" pitchFamily="34" charset="0"/>
              </a:rPr>
              <a:t>REFERENCES </a:t>
            </a:r>
            <a:r>
              <a:rPr lang="en-GB" altLang="fr-FR" sz="1200" dirty="0" err="1">
                <a:solidFill>
                  <a:srgbClr val="FF0000"/>
                </a:solidFill>
                <a:latin typeface="Verdana" pitchFamily="34" charset="0"/>
              </a:rPr>
              <a:t>Departements</a:t>
            </a:r>
            <a:r>
              <a:rPr lang="en-GB" altLang="fr-FR" sz="1200" dirty="0">
                <a:solidFill>
                  <a:srgbClr val="FF0000"/>
                </a:solidFill>
                <a:latin typeface="Verdana" pitchFamily="34" charset="0"/>
              </a:rPr>
              <a:t> (</a:t>
            </a:r>
            <a:r>
              <a:rPr lang="en-GB" altLang="fr-FR" sz="1200" dirty="0" err="1">
                <a:solidFill>
                  <a:srgbClr val="FF0000"/>
                </a:solidFill>
                <a:latin typeface="Verdana" pitchFamily="34" charset="0"/>
              </a:rPr>
              <a:t>NumDep</a:t>
            </a:r>
            <a:r>
              <a:rPr lang="en-GB" altLang="fr-FR" sz="1200" dirty="0">
                <a:solidFill>
                  <a:srgbClr val="FF0000"/>
                </a:solidFill>
                <a:latin typeface="Verdana" pitchFamily="34" charset="0"/>
              </a:rPr>
              <a:t>)</a:t>
            </a:r>
          </a:p>
          <a:p>
            <a:pPr>
              <a:lnSpc>
                <a:spcPct val="80000"/>
              </a:lnSpc>
              <a:buFontTx/>
              <a:buNone/>
            </a:pPr>
            <a:r>
              <a:rPr lang="en-GB" altLang="fr-FR" sz="1200" dirty="0">
                <a:solidFill>
                  <a:srgbClr val="FF0000"/>
                </a:solidFill>
                <a:latin typeface="Verdana" pitchFamily="34" charset="0"/>
              </a:rPr>
              <a:t>);</a:t>
            </a:r>
          </a:p>
          <a:p>
            <a:pPr>
              <a:lnSpc>
                <a:spcPct val="80000"/>
              </a:lnSpc>
              <a:buFontTx/>
              <a:buNone/>
            </a:pPr>
            <a:endParaRPr lang="en-GB" altLang="fr-FR" sz="1200" dirty="0">
              <a:latin typeface="Verdana" pitchFamily="34" charset="0"/>
            </a:endParaRPr>
          </a:p>
          <a:p>
            <a:pPr>
              <a:lnSpc>
                <a:spcPct val="80000"/>
              </a:lnSpc>
              <a:buFontTx/>
              <a:buNone/>
            </a:pPr>
            <a:r>
              <a:rPr lang="en-GB" altLang="fr-FR" sz="1200" dirty="0">
                <a:latin typeface="Verdana" pitchFamily="34" charset="0"/>
              </a:rPr>
              <a:t>CREATE TABLE </a:t>
            </a:r>
            <a:r>
              <a:rPr lang="en-GB" altLang="fr-FR" sz="1200" dirty="0" err="1">
                <a:latin typeface="Verdana" pitchFamily="34" charset="0"/>
              </a:rPr>
              <a:t>EmpPro</a:t>
            </a:r>
            <a:endParaRPr lang="en-GB" altLang="fr-FR" sz="1200" dirty="0">
              <a:latin typeface="Verdana" pitchFamily="34" charset="0"/>
            </a:endParaRPr>
          </a:p>
          <a:p>
            <a:pPr>
              <a:lnSpc>
                <a:spcPct val="80000"/>
              </a:lnSpc>
              <a:buFontTx/>
              <a:buNone/>
            </a:pPr>
            <a:r>
              <a:rPr lang="en-GB" altLang="fr-FR" sz="1200" dirty="0">
                <a:latin typeface="Verdana" pitchFamily="34" charset="0"/>
              </a:rPr>
              <a:t>(</a:t>
            </a:r>
          </a:p>
          <a:p>
            <a:pPr>
              <a:lnSpc>
                <a:spcPct val="80000"/>
              </a:lnSpc>
              <a:buFontTx/>
              <a:buNone/>
            </a:pPr>
            <a:r>
              <a:rPr lang="en-GB" altLang="fr-FR" sz="1200" dirty="0">
                <a:latin typeface="Verdana" pitchFamily="34" charset="0"/>
              </a:rPr>
              <a:t>	</a:t>
            </a:r>
            <a:r>
              <a:rPr lang="en-GB" altLang="fr-FR" sz="1200" dirty="0" err="1">
                <a:latin typeface="Verdana" pitchFamily="34" charset="0"/>
              </a:rPr>
              <a:t>NumSecu</a:t>
            </a:r>
            <a:r>
              <a:rPr lang="en-GB" altLang="fr-FR" sz="1200" dirty="0">
                <a:latin typeface="Verdana" pitchFamily="34" charset="0"/>
              </a:rPr>
              <a:t> 		VARCHAR2 (8) </a:t>
            </a:r>
          </a:p>
          <a:p>
            <a:pPr>
              <a:lnSpc>
                <a:spcPct val="80000"/>
              </a:lnSpc>
              <a:buFontTx/>
              <a:buNone/>
            </a:pPr>
            <a:r>
              <a:rPr lang="en-GB" altLang="fr-FR" sz="1200" dirty="0">
                <a:latin typeface="Verdana" pitchFamily="34" charset="0"/>
              </a:rPr>
              <a:t>		CONSTRAINT </a:t>
            </a:r>
            <a:r>
              <a:rPr lang="en-GB" altLang="fr-FR" sz="1200" dirty="0" err="1">
                <a:latin typeface="Verdana" pitchFamily="34" charset="0"/>
              </a:rPr>
              <a:t>REFEmpProNumSecuINEmployes</a:t>
            </a:r>
            <a:r>
              <a:rPr lang="en-GB" altLang="fr-FR" sz="1200" dirty="0">
                <a:latin typeface="Verdana" pitchFamily="34" charset="0"/>
              </a:rPr>
              <a:t> </a:t>
            </a:r>
          </a:p>
          <a:p>
            <a:pPr>
              <a:lnSpc>
                <a:spcPct val="80000"/>
              </a:lnSpc>
              <a:buFontTx/>
              <a:buNone/>
            </a:pPr>
            <a:r>
              <a:rPr lang="en-GB" altLang="fr-FR" sz="1200" dirty="0">
                <a:latin typeface="Verdana" pitchFamily="34" charset="0"/>
              </a:rPr>
              <a:t>				</a:t>
            </a:r>
            <a:r>
              <a:rPr lang="en-GB" altLang="fr-FR" sz="1200" dirty="0">
                <a:solidFill>
                  <a:srgbClr val="FF0000"/>
                </a:solidFill>
                <a:latin typeface="Verdana" pitchFamily="34" charset="0"/>
              </a:rPr>
              <a:t>REFERENCES </a:t>
            </a:r>
            <a:r>
              <a:rPr lang="en-GB" altLang="fr-FR" sz="1200" dirty="0" err="1">
                <a:solidFill>
                  <a:srgbClr val="FF0000"/>
                </a:solidFill>
                <a:latin typeface="Verdana" pitchFamily="34" charset="0"/>
              </a:rPr>
              <a:t>Employes</a:t>
            </a:r>
            <a:r>
              <a:rPr lang="en-GB" altLang="fr-FR" sz="1200" dirty="0">
                <a:solidFill>
                  <a:srgbClr val="FF0000"/>
                </a:solidFill>
                <a:latin typeface="Verdana" pitchFamily="34" charset="0"/>
              </a:rPr>
              <a:t> (</a:t>
            </a:r>
            <a:r>
              <a:rPr lang="en-GB" altLang="fr-FR" sz="1200" dirty="0" err="1">
                <a:solidFill>
                  <a:srgbClr val="FF0000"/>
                </a:solidFill>
                <a:latin typeface="Verdana" pitchFamily="34" charset="0"/>
              </a:rPr>
              <a:t>NumSecu</a:t>
            </a:r>
            <a:r>
              <a:rPr lang="en-GB" altLang="fr-FR" sz="1200" dirty="0">
                <a:solidFill>
                  <a:srgbClr val="FF0000"/>
                </a:solidFill>
                <a:latin typeface="Verdana" pitchFamily="34" charset="0"/>
              </a:rPr>
              <a:t>),</a:t>
            </a:r>
            <a:endParaRPr lang="fr-FR" altLang="fr-FR" sz="1200" dirty="0">
              <a:solidFill>
                <a:srgbClr val="FF0000"/>
              </a:solidFill>
              <a:latin typeface="Verdana" pitchFamily="34" charset="0"/>
            </a:endParaRPr>
          </a:p>
          <a:p>
            <a:pPr>
              <a:lnSpc>
                <a:spcPct val="80000"/>
              </a:lnSpc>
              <a:buFontTx/>
              <a:buNone/>
            </a:pPr>
            <a:r>
              <a:rPr lang="fr-FR" altLang="fr-FR" sz="1200" dirty="0">
                <a:latin typeface="Verdana" pitchFamily="34" charset="0"/>
              </a:rPr>
              <a:t>	</a:t>
            </a:r>
            <a:r>
              <a:rPr lang="fr-FR" altLang="fr-FR" sz="1200" dirty="0" err="1">
                <a:latin typeface="Verdana" pitchFamily="34" charset="0"/>
              </a:rPr>
              <a:t>NumPro</a:t>
            </a:r>
            <a:r>
              <a:rPr lang="fr-FR" altLang="fr-FR" sz="1200" dirty="0">
                <a:latin typeface="Verdana" pitchFamily="34" charset="0"/>
              </a:rPr>
              <a:t> 		VARCHAR2 (6) </a:t>
            </a:r>
          </a:p>
          <a:p>
            <a:pPr>
              <a:lnSpc>
                <a:spcPct val="80000"/>
              </a:lnSpc>
              <a:buFontTx/>
              <a:buNone/>
            </a:pPr>
            <a:r>
              <a:rPr lang="fr-FR" altLang="fr-FR" sz="1200" dirty="0">
                <a:latin typeface="Verdana" pitchFamily="34" charset="0"/>
              </a:rPr>
              <a:t>		CONSTRAINT </a:t>
            </a:r>
            <a:r>
              <a:rPr lang="fr-FR" altLang="fr-FR" sz="1200" dirty="0" err="1">
                <a:latin typeface="Verdana" pitchFamily="34" charset="0"/>
              </a:rPr>
              <a:t>REFEmpProNumProINProjets</a:t>
            </a:r>
            <a:r>
              <a:rPr lang="fr-FR" altLang="fr-FR" sz="1200" dirty="0">
                <a:latin typeface="Verdana" pitchFamily="34" charset="0"/>
              </a:rPr>
              <a:t> </a:t>
            </a:r>
          </a:p>
          <a:p>
            <a:pPr>
              <a:lnSpc>
                <a:spcPct val="80000"/>
              </a:lnSpc>
              <a:buFontTx/>
              <a:buNone/>
            </a:pPr>
            <a:r>
              <a:rPr lang="fr-FR" altLang="fr-FR" sz="1200" dirty="0">
                <a:latin typeface="Verdana" pitchFamily="34" charset="0"/>
              </a:rPr>
              <a:t>				</a:t>
            </a:r>
            <a:r>
              <a:rPr lang="fr-FR" altLang="fr-FR" sz="1200" dirty="0">
                <a:solidFill>
                  <a:srgbClr val="FF0000"/>
                </a:solidFill>
                <a:latin typeface="Verdana" pitchFamily="34" charset="0"/>
              </a:rPr>
              <a:t>REFERENCES Projets (</a:t>
            </a:r>
            <a:r>
              <a:rPr lang="fr-FR" altLang="fr-FR" sz="1200" dirty="0" err="1">
                <a:solidFill>
                  <a:srgbClr val="FF0000"/>
                </a:solidFill>
                <a:latin typeface="Verdana" pitchFamily="34" charset="0"/>
              </a:rPr>
              <a:t>NumPro</a:t>
            </a:r>
            <a:r>
              <a:rPr lang="fr-FR" altLang="fr-FR" sz="1200" dirty="0">
                <a:solidFill>
                  <a:srgbClr val="FF0000"/>
                </a:solidFill>
                <a:latin typeface="Verdana" pitchFamily="34" charset="0"/>
              </a:rPr>
              <a:t>),</a:t>
            </a:r>
          </a:p>
          <a:p>
            <a:pPr>
              <a:lnSpc>
                <a:spcPct val="80000"/>
              </a:lnSpc>
              <a:buFontTx/>
              <a:buNone/>
            </a:pPr>
            <a:r>
              <a:rPr lang="fr-FR" altLang="fr-FR" sz="1200" dirty="0">
                <a:latin typeface="Verdana" pitchFamily="34" charset="0"/>
              </a:rPr>
              <a:t>	Heures		VARCHAR2 (2),</a:t>
            </a:r>
            <a:endParaRPr lang="en-GB" altLang="fr-FR" sz="1200" dirty="0">
              <a:latin typeface="Verdana" pitchFamily="34" charset="0"/>
            </a:endParaRPr>
          </a:p>
          <a:p>
            <a:pPr>
              <a:lnSpc>
                <a:spcPct val="80000"/>
              </a:lnSpc>
              <a:buFontTx/>
              <a:buNone/>
            </a:pPr>
            <a:r>
              <a:rPr lang="en-GB" altLang="fr-FR" sz="1200" dirty="0">
                <a:latin typeface="Verdana" pitchFamily="34" charset="0"/>
              </a:rPr>
              <a:t>	</a:t>
            </a:r>
          </a:p>
          <a:p>
            <a:pPr>
              <a:lnSpc>
                <a:spcPct val="80000"/>
              </a:lnSpc>
              <a:buFontTx/>
              <a:buNone/>
            </a:pPr>
            <a:r>
              <a:rPr lang="en-GB" altLang="fr-FR" sz="1200" dirty="0">
                <a:latin typeface="Verdana" pitchFamily="34" charset="0"/>
              </a:rPr>
              <a:t>	CONSTRAINT </a:t>
            </a:r>
            <a:r>
              <a:rPr lang="en-GB" altLang="fr-FR" sz="1200" dirty="0" err="1">
                <a:latin typeface="Verdana" pitchFamily="34" charset="0"/>
              </a:rPr>
              <a:t>CPEmpPro</a:t>
            </a:r>
            <a:r>
              <a:rPr lang="en-GB" altLang="fr-FR" sz="1200" dirty="0">
                <a:latin typeface="Verdana" pitchFamily="34" charset="0"/>
              </a:rPr>
              <a:t> </a:t>
            </a:r>
            <a:r>
              <a:rPr lang="en-GB" altLang="fr-FR" sz="1200" dirty="0">
                <a:solidFill>
                  <a:srgbClr val="FF0000"/>
                </a:solidFill>
                <a:latin typeface="Verdana" pitchFamily="34" charset="0"/>
              </a:rPr>
              <a:t>PRIMARY KEY (</a:t>
            </a:r>
            <a:r>
              <a:rPr lang="en-GB" altLang="fr-FR" sz="1200" dirty="0" err="1">
                <a:solidFill>
                  <a:srgbClr val="FF0000"/>
                </a:solidFill>
                <a:latin typeface="Verdana" pitchFamily="34" charset="0"/>
              </a:rPr>
              <a:t>NumSecu</a:t>
            </a:r>
            <a:r>
              <a:rPr lang="en-GB" altLang="fr-FR" sz="1200" dirty="0">
                <a:solidFill>
                  <a:srgbClr val="FF0000"/>
                </a:solidFill>
                <a:latin typeface="Verdana" pitchFamily="34" charset="0"/>
              </a:rPr>
              <a:t>, </a:t>
            </a:r>
            <a:r>
              <a:rPr lang="en-GB" altLang="fr-FR" sz="1200" dirty="0" err="1">
                <a:solidFill>
                  <a:srgbClr val="FF0000"/>
                </a:solidFill>
                <a:latin typeface="Verdana" pitchFamily="34" charset="0"/>
              </a:rPr>
              <a:t>NumPro</a:t>
            </a:r>
            <a:r>
              <a:rPr lang="en-GB" altLang="fr-FR" sz="1200" dirty="0">
                <a:solidFill>
                  <a:srgbClr val="FF0000"/>
                </a:solidFill>
                <a:latin typeface="Verdana" pitchFamily="34" charset="0"/>
              </a:rPr>
              <a:t>)</a:t>
            </a:r>
          </a:p>
          <a:p>
            <a:pPr>
              <a:lnSpc>
                <a:spcPct val="80000"/>
              </a:lnSpc>
              <a:buFontTx/>
              <a:buNone/>
            </a:pPr>
            <a:r>
              <a:rPr lang="en-GB" altLang="fr-FR" sz="1200" dirty="0">
                <a:solidFill>
                  <a:srgbClr val="FF0000"/>
                </a:solidFill>
                <a:latin typeface="Verdana" pitchFamily="34" charset="0"/>
              </a:rPr>
              <a:t>);</a:t>
            </a:r>
            <a:endParaRPr lang="fr-BE" altLang="fr-FR" sz="1200" dirty="0">
              <a:solidFill>
                <a:srgbClr val="FF0000"/>
              </a:solidFill>
              <a:latin typeface="Verdana" pitchFamily="34" charset="0"/>
            </a:endParaRPr>
          </a:p>
          <a:p>
            <a:endParaRPr lang="fr-BE" dirty="0"/>
          </a:p>
          <a:p>
            <a:endParaRPr lang="fr-BE" dirty="0"/>
          </a:p>
          <a:p>
            <a:pPr>
              <a:lnSpc>
                <a:spcPct val="90000"/>
              </a:lnSpc>
              <a:buFontTx/>
              <a:buNone/>
            </a:pPr>
            <a:r>
              <a:rPr lang="fr-FR" altLang="fr-FR" sz="1200" dirty="0">
                <a:latin typeface="Verdana" pitchFamily="34" charset="0"/>
              </a:rPr>
              <a:t>CREATE TABLE </a:t>
            </a:r>
            <a:r>
              <a:rPr lang="fr-FR" altLang="fr-FR" sz="1200" dirty="0" err="1">
                <a:latin typeface="Verdana" pitchFamily="34" charset="0"/>
              </a:rPr>
              <a:t>Departements</a:t>
            </a:r>
            <a:endParaRPr lang="fr-FR" altLang="fr-FR" sz="1200" dirty="0">
              <a:latin typeface="Verdana" pitchFamily="34" charset="0"/>
            </a:endParaRPr>
          </a:p>
          <a:p>
            <a:pPr>
              <a:lnSpc>
                <a:spcPct val="90000"/>
              </a:lnSpc>
              <a:buFontTx/>
              <a:buNone/>
            </a:pPr>
            <a:r>
              <a:rPr lang="fr-FR" altLang="fr-FR" sz="1200" dirty="0">
                <a:latin typeface="Verdana" pitchFamily="34" charset="0"/>
              </a:rPr>
              <a:t>(</a:t>
            </a:r>
          </a:p>
          <a:p>
            <a:pPr>
              <a:lnSpc>
                <a:spcPct val="90000"/>
              </a:lnSpc>
              <a:buFontTx/>
              <a:buNone/>
            </a:pPr>
            <a:r>
              <a:rPr lang="fr-FR" altLang="fr-FR" sz="1200" dirty="0">
                <a:latin typeface="Verdana" pitchFamily="34" charset="0"/>
              </a:rPr>
              <a:t>	</a:t>
            </a:r>
            <a:r>
              <a:rPr lang="fr-FR" altLang="fr-FR" sz="1200" dirty="0" err="1">
                <a:latin typeface="Verdana" pitchFamily="34" charset="0"/>
              </a:rPr>
              <a:t>NumDep</a:t>
            </a:r>
            <a:r>
              <a:rPr lang="fr-FR" altLang="fr-FR" sz="1200" dirty="0">
                <a:latin typeface="Verdana" pitchFamily="34" charset="0"/>
              </a:rPr>
              <a:t> 		VARCHAR2 (6)  </a:t>
            </a:r>
          </a:p>
          <a:p>
            <a:pPr>
              <a:lnSpc>
                <a:spcPct val="90000"/>
              </a:lnSpc>
              <a:buFontTx/>
              <a:buNone/>
            </a:pPr>
            <a:r>
              <a:rPr lang="fr-FR" altLang="fr-FR" sz="1200" dirty="0">
                <a:latin typeface="Verdana" pitchFamily="34" charset="0"/>
              </a:rPr>
              <a:t>		CONSTRAINT </a:t>
            </a:r>
            <a:r>
              <a:rPr lang="fr-FR" altLang="fr-FR" sz="1200" dirty="0" err="1">
                <a:latin typeface="Verdana" pitchFamily="34" charset="0"/>
              </a:rPr>
              <a:t>CPDepartements</a:t>
            </a:r>
            <a:r>
              <a:rPr lang="fr-FR" altLang="fr-FR" sz="1200" dirty="0">
                <a:latin typeface="Verdana" pitchFamily="34" charset="0"/>
              </a:rPr>
              <a:t> </a:t>
            </a:r>
            <a:r>
              <a:rPr lang="fr-FR" altLang="fr-FR" sz="1200" dirty="0">
                <a:solidFill>
                  <a:srgbClr val="FF0000"/>
                </a:solidFill>
                <a:latin typeface="Verdana" pitchFamily="34" charset="0"/>
              </a:rPr>
              <a:t>PRIMARY KEY</a:t>
            </a:r>
            <a:r>
              <a:rPr lang="fr-FR" altLang="fr-FR" sz="1200" dirty="0">
                <a:latin typeface="Verdana" pitchFamily="34" charset="0"/>
              </a:rPr>
              <a:t>,</a:t>
            </a:r>
            <a:endParaRPr lang="en-GB" altLang="fr-FR" sz="1200" dirty="0">
              <a:latin typeface="Verdana" pitchFamily="34" charset="0"/>
            </a:endParaRPr>
          </a:p>
          <a:p>
            <a:pPr>
              <a:lnSpc>
                <a:spcPct val="90000"/>
              </a:lnSpc>
              <a:buFontTx/>
              <a:buNone/>
            </a:pPr>
            <a:r>
              <a:rPr lang="en-GB" altLang="fr-FR" sz="1200" dirty="0">
                <a:latin typeface="Verdana" pitchFamily="34" charset="0"/>
              </a:rPr>
              <a:t>	</a:t>
            </a:r>
            <a:r>
              <a:rPr lang="en-GB" altLang="fr-FR" sz="1200" dirty="0" err="1">
                <a:latin typeface="Verdana" pitchFamily="34" charset="0"/>
              </a:rPr>
              <a:t>NomDep</a:t>
            </a:r>
            <a:r>
              <a:rPr lang="en-GB" altLang="fr-FR" sz="1200" dirty="0">
                <a:latin typeface="Verdana" pitchFamily="34" charset="0"/>
              </a:rPr>
              <a:t>		VARCHAR2(40),</a:t>
            </a:r>
          </a:p>
          <a:p>
            <a:pPr>
              <a:lnSpc>
                <a:spcPct val="90000"/>
              </a:lnSpc>
              <a:buFontTx/>
              <a:buNone/>
            </a:pPr>
            <a:r>
              <a:rPr lang="en-GB" altLang="fr-FR" sz="1200" dirty="0">
                <a:latin typeface="Verdana" pitchFamily="34" charset="0"/>
              </a:rPr>
              <a:t>	</a:t>
            </a:r>
            <a:r>
              <a:rPr lang="en-GB" altLang="fr-FR" sz="1200" dirty="0" err="1">
                <a:latin typeface="Verdana" pitchFamily="34" charset="0"/>
              </a:rPr>
              <a:t>NumSecu</a:t>
            </a:r>
            <a:r>
              <a:rPr lang="en-GB" altLang="fr-FR" sz="1200" dirty="0">
                <a:latin typeface="Verdana" pitchFamily="34" charset="0"/>
              </a:rPr>
              <a:t>		VARCHAR2 (8) </a:t>
            </a:r>
          </a:p>
          <a:p>
            <a:pPr>
              <a:lnSpc>
                <a:spcPct val="90000"/>
              </a:lnSpc>
              <a:buFontTx/>
              <a:buNone/>
            </a:pPr>
            <a:r>
              <a:rPr lang="en-GB" altLang="fr-FR" sz="1200" dirty="0">
                <a:latin typeface="Verdana" pitchFamily="34" charset="0"/>
              </a:rPr>
              <a:t>		CONSTRAINT </a:t>
            </a:r>
            <a:r>
              <a:rPr lang="en-GB" altLang="fr-FR" sz="1200" dirty="0" err="1">
                <a:latin typeface="Verdana" pitchFamily="34" charset="0"/>
              </a:rPr>
              <a:t>REFDeptNumSecuINEmployes</a:t>
            </a:r>
            <a:r>
              <a:rPr lang="en-GB" altLang="fr-FR" sz="1200" dirty="0">
                <a:latin typeface="Verdana" pitchFamily="34" charset="0"/>
              </a:rPr>
              <a:t> </a:t>
            </a:r>
            <a:r>
              <a:rPr lang="en-GB" altLang="fr-FR" sz="1200" dirty="0">
                <a:solidFill>
                  <a:srgbClr val="FF0000"/>
                </a:solidFill>
                <a:latin typeface="Verdana" pitchFamily="34" charset="0"/>
              </a:rPr>
              <a:t>REFERENCES </a:t>
            </a:r>
            <a:r>
              <a:rPr lang="en-GB" altLang="fr-FR" sz="1200" dirty="0" err="1">
                <a:solidFill>
                  <a:srgbClr val="FF0000"/>
                </a:solidFill>
                <a:latin typeface="Verdana" pitchFamily="34" charset="0"/>
              </a:rPr>
              <a:t>Employes</a:t>
            </a:r>
            <a:r>
              <a:rPr lang="en-GB" altLang="fr-FR" sz="1200" dirty="0">
                <a:solidFill>
                  <a:srgbClr val="FF0000"/>
                </a:solidFill>
                <a:latin typeface="Verdana" pitchFamily="34" charset="0"/>
              </a:rPr>
              <a:t> (</a:t>
            </a:r>
            <a:r>
              <a:rPr lang="en-GB" altLang="fr-FR" sz="1200" dirty="0" err="1">
                <a:solidFill>
                  <a:srgbClr val="FF0000"/>
                </a:solidFill>
                <a:latin typeface="Verdana" pitchFamily="34" charset="0"/>
              </a:rPr>
              <a:t>NumSecu</a:t>
            </a:r>
            <a:r>
              <a:rPr lang="en-GB" altLang="fr-FR" sz="1200" dirty="0">
                <a:solidFill>
                  <a:srgbClr val="FF0000"/>
                </a:solidFill>
                <a:latin typeface="Verdana" pitchFamily="34" charset="0"/>
              </a:rPr>
              <a:t>)</a:t>
            </a:r>
          </a:p>
          <a:p>
            <a:pPr>
              <a:lnSpc>
                <a:spcPct val="90000"/>
              </a:lnSpc>
              <a:buFontTx/>
              <a:buNone/>
            </a:pPr>
            <a:r>
              <a:rPr lang="en-GB" altLang="fr-FR" sz="1200" dirty="0">
                <a:latin typeface="Verdana" pitchFamily="34" charset="0"/>
              </a:rPr>
              <a:t>);</a:t>
            </a:r>
          </a:p>
          <a:p>
            <a:pPr>
              <a:lnSpc>
                <a:spcPct val="90000"/>
              </a:lnSpc>
              <a:buFontTx/>
              <a:buNone/>
            </a:pPr>
            <a:endParaRPr lang="en-GB" altLang="fr-FR" sz="1200" dirty="0">
              <a:latin typeface="Verdana" pitchFamily="34" charset="0"/>
            </a:endParaRPr>
          </a:p>
          <a:p>
            <a:pPr>
              <a:lnSpc>
                <a:spcPct val="90000"/>
              </a:lnSpc>
              <a:buFontTx/>
              <a:buNone/>
            </a:pPr>
            <a:endParaRPr lang="en-GB" altLang="fr-FR" sz="1200" dirty="0">
              <a:latin typeface="Verdana" pitchFamily="34" charset="0"/>
            </a:endParaRPr>
          </a:p>
          <a:p>
            <a:pPr>
              <a:lnSpc>
                <a:spcPct val="90000"/>
              </a:lnSpc>
              <a:buFontTx/>
              <a:buNone/>
            </a:pPr>
            <a:r>
              <a:rPr lang="en-GB" altLang="fr-FR" sz="1200" dirty="0">
                <a:latin typeface="Verdana" pitchFamily="34" charset="0"/>
              </a:rPr>
              <a:t>ALTER TABLE </a:t>
            </a:r>
            <a:r>
              <a:rPr lang="en-GB" altLang="fr-FR" sz="1200" dirty="0" err="1">
                <a:latin typeface="Verdana" pitchFamily="34" charset="0"/>
              </a:rPr>
              <a:t>Employes</a:t>
            </a:r>
            <a:r>
              <a:rPr lang="en-GB" altLang="fr-FR" sz="1200" dirty="0">
                <a:latin typeface="Verdana" pitchFamily="34" charset="0"/>
              </a:rPr>
              <a:t> ADD CONSTRAINT  </a:t>
            </a:r>
            <a:r>
              <a:rPr lang="en-GB" altLang="fr-FR" sz="1200" dirty="0" err="1">
                <a:latin typeface="Verdana" pitchFamily="34" charset="0"/>
              </a:rPr>
              <a:t>REFEmpNumDepINDepartements</a:t>
            </a:r>
            <a:endParaRPr lang="en-GB" altLang="fr-FR" sz="1200" dirty="0">
              <a:latin typeface="Verdana" pitchFamily="34" charset="0"/>
            </a:endParaRPr>
          </a:p>
          <a:p>
            <a:pPr>
              <a:lnSpc>
                <a:spcPct val="90000"/>
              </a:lnSpc>
              <a:buFontTx/>
              <a:buNone/>
            </a:pPr>
            <a:r>
              <a:rPr lang="en-GB" altLang="fr-FR" sz="1200" dirty="0">
                <a:latin typeface="Verdana" pitchFamily="34" charset="0"/>
              </a:rPr>
              <a:t>		FOREIGN KEY (</a:t>
            </a:r>
            <a:r>
              <a:rPr lang="en-GB" altLang="fr-FR" sz="1200" dirty="0" err="1">
                <a:latin typeface="Verdana" pitchFamily="34" charset="0"/>
              </a:rPr>
              <a:t>NumDep</a:t>
            </a:r>
            <a:r>
              <a:rPr lang="en-GB" altLang="fr-FR" sz="1200" dirty="0">
                <a:latin typeface="Verdana" pitchFamily="34" charset="0"/>
              </a:rPr>
              <a:t>) </a:t>
            </a:r>
            <a:r>
              <a:rPr lang="en-GB" altLang="fr-FR" sz="1200" dirty="0">
                <a:solidFill>
                  <a:srgbClr val="FF0000"/>
                </a:solidFill>
                <a:latin typeface="Verdana" pitchFamily="34" charset="0"/>
              </a:rPr>
              <a:t>REFERENCES </a:t>
            </a:r>
            <a:r>
              <a:rPr lang="en-GB" altLang="fr-FR" sz="1200" dirty="0" err="1">
                <a:solidFill>
                  <a:srgbClr val="FF0000"/>
                </a:solidFill>
                <a:latin typeface="Verdana" pitchFamily="34" charset="0"/>
              </a:rPr>
              <a:t>Departements</a:t>
            </a:r>
            <a:r>
              <a:rPr lang="en-GB" altLang="fr-FR" sz="1200" dirty="0">
                <a:solidFill>
                  <a:srgbClr val="FF0000"/>
                </a:solidFill>
                <a:latin typeface="Verdana" pitchFamily="34" charset="0"/>
              </a:rPr>
              <a:t> (</a:t>
            </a:r>
            <a:r>
              <a:rPr lang="en-GB" altLang="fr-FR" sz="1200" dirty="0" err="1">
                <a:solidFill>
                  <a:srgbClr val="FF0000"/>
                </a:solidFill>
                <a:latin typeface="Verdana" pitchFamily="34" charset="0"/>
              </a:rPr>
              <a:t>NumDep</a:t>
            </a:r>
            <a:r>
              <a:rPr lang="en-GB" altLang="fr-FR" sz="1200" dirty="0">
                <a:solidFill>
                  <a:srgbClr val="FF0000"/>
                </a:solidFill>
                <a:latin typeface="Verdana" pitchFamily="34" charset="0"/>
              </a:rPr>
              <a:t>)</a:t>
            </a:r>
            <a:r>
              <a:rPr lang="en-GB" altLang="fr-FR" sz="1200" dirty="0">
                <a:latin typeface="Verdana" pitchFamily="34" charset="0"/>
              </a:rPr>
              <a:t>;</a:t>
            </a:r>
            <a:endParaRPr lang="fr-BE" altLang="fr-FR" sz="1200" dirty="0">
              <a:latin typeface="Verdana" pitchFamily="34" charset="0"/>
            </a:endParaRP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58</a:t>
            </a:fld>
            <a:endParaRPr lang="fr-BE"/>
          </a:p>
        </p:txBody>
      </p:sp>
    </p:spTree>
    <p:extLst>
      <p:ext uri="{BB962C8B-B14F-4D97-AF65-F5344CB8AC3E}">
        <p14:creationId xmlns:p14="http://schemas.microsoft.com/office/powerpoint/2010/main" val="265171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Il ne sert à rien de dire à la</a:t>
            </a:r>
            <a:r>
              <a:rPr lang="fr-BE" baseline="0" dirty="0"/>
              <a:t> déclaration que la valeur par défaut est NULL, c'est le cas (contrairement au C)</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9</a:t>
            </a:fld>
            <a:endParaRPr lang="fr-BE"/>
          </a:p>
        </p:txBody>
      </p:sp>
    </p:spTree>
    <p:extLst>
      <p:ext uri="{BB962C8B-B14F-4D97-AF65-F5344CB8AC3E}">
        <p14:creationId xmlns:p14="http://schemas.microsoft.com/office/powerpoint/2010/main" val="5883577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Voir le site</a:t>
            </a:r>
            <a:r>
              <a:rPr lang="fr-BE" baseline="0" dirty="0"/>
              <a:t> http://docplayer.fr/855681-Administration-d-une-base-de-donnees.html pour les explications …</a:t>
            </a:r>
          </a:p>
          <a:p>
            <a:endParaRPr lang="fr-BE" baseline="0" dirty="0"/>
          </a:p>
          <a:p>
            <a:r>
              <a:rPr lang="fr-BE" baseline="0" dirty="0"/>
              <a:t>Plusieurs </a:t>
            </a:r>
            <a:r>
              <a:rPr lang="fr-BE" baseline="0" dirty="0" err="1"/>
              <a:t>tablespaces</a:t>
            </a:r>
            <a:r>
              <a:rPr lang="fr-BE" baseline="0" dirty="0"/>
              <a:t> pour system car contient le catalogue</a:t>
            </a:r>
          </a:p>
          <a:p>
            <a:r>
              <a:rPr lang="fr-BE" baseline="0" dirty="0"/>
              <a:t>Segments de </a:t>
            </a:r>
            <a:r>
              <a:rPr lang="fr-BE" baseline="0" dirty="0" err="1"/>
              <a:t>rollback</a:t>
            </a:r>
            <a:r>
              <a:rPr lang="fr-BE" baseline="0" dirty="0"/>
              <a:t> nécessaires pour pouvoir revenir en arrière si on le souhaite.</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62</a:t>
            </a:fld>
            <a:endParaRPr lang="fr-BE"/>
          </a:p>
        </p:txBody>
      </p:sp>
    </p:spTree>
    <p:extLst>
      <p:ext uri="{BB962C8B-B14F-4D97-AF65-F5344CB8AC3E}">
        <p14:creationId xmlns:p14="http://schemas.microsoft.com/office/powerpoint/2010/main" val="37416707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kern="1200" dirty="0" err="1">
                <a:solidFill>
                  <a:schemeClr val="tx1"/>
                </a:solidFill>
                <a:effectLst/>
                <a:latin typeface="+mn-lt"/>
                <a:ea typeface="+mn-ea"/>
                <a:cs typeface="+mn-cs"/>
              </a:rPr>
              <a:t>Create</a:t>
            </a:r>
            <a:r>
              <a:rPr lang="fr-BE" sz="1200" kern="1200" dirty="0">
                <a:solidFill>
                  <a:schemeClr val="tx1"/>
                </a:solidFill>
                <a:effectLst/>
                <a:latin typeface="+mn-lt"/>
                <a:ea typeface="+mn-ea"/>
                <a:cs typeface="+mn-cs"/>
              </a:rPr>
              <a:t> DATABASE, TABLESPACE, ROLLBACK SEGMENT : si on fait installation standard, c'est fait pour nous</a:t>
            </a:r>
          </a:p>
          <a:p>
            <a:r>
              <a:rPr lang="fr-BE" sz="1200" kern="1200" dirty="0">
                <a:solidFill>
                  <a:schemeClr val="tx1"/>
                </a:solidFill>
                <a:effectLst/>
                <a:latin typeface="+mn-lt"/>
                <a:ea typeface="+mn-ea"/>
                <a:cs typeface="+mn-cs"/>
              </a:rPr>
              <a:t>Reste à créer les utilisateurs.</a:t>
            </a:r>
          </a:p>
          <a:p>
            <a:r>
              <a:rPr lang="fr-BE" sz="1200" kern="1200" dirty="0">
                <a:solidFill>
                  <a:schemeClr val="tx1"/>
                </a:solidFill>
                <a:effectLst/>
                <a:latin typeface="+mn-lt"/>
                <a:ea typeface="+mn-ea"/>
                <a:cs typeface="+mn-cs"/>
              </a:rPr>
              <a:t>NE PAS TRAVAILLER SOUS SYS !!!</a:t>
            </a:r>
          </a:p>
          <a:p>
            <a:r>
              <a:rPr lang="fr-BE" sz="1200" kern="1200" dirty="0">
                <a:solidFill>
                  <a:schemeClr val="tx1"/>
                </a:solidFill>
                <a:effectLst/>
                <a:latin typeface="+mn-lt"/>
                <a:ea typeface="+mn-ea"/>
                <a:cs typeface="+mn-cs"/>
              </a:rPr>
              <a:t>Ne pas oublier de spécifier le </a:t>
            </a:r>
            <a:r>
              <a:rPr lang="fr-BE" sz="1200" kern="1200" dirty="0" err="1">
                <a:solidFill>
                  <a:schemeClr val="tx1"/>
                </a:solidFill>
                <a:effectLst/>
                <a:latin typeface="+mn-lt"/>
                <a:ea typeface="+mn-ea"/>
                <a:cs typeface="+mn-cs"/>
              </a:rPr>
              <a:t>tablespace</a:t>
            </a:r>
            <a:r>
              <a:rPr lang="fr-BE" sz="1200" kern="1200" dirty="0">
                <a:solidFill>
                  <a:schemeClr val="tx1"/>
                </a:solidFill>
                <a:effectLst/>
                <a:latin typeface="+mn-lt"/>
                <a:ea typeface="+mn-ea"/>
                <a:cs typeface="+mn-cs"/>
              </a:rPr>
              <a:t> par défaut, sinon, tout va dans le </a:t>
            </a:r>
            <a:r>
              <a:rPr lang="fr-BE" sz="1200" kern="1200" dirty="0" err="1">
                <a:solidFill>
                  <a:schemeClr val="tx1"/>
                </a:solidFill>
                <a:effectLst/>
                <a:latin typeface="+mn-lt"/>
                <a:ea typeface="+mn-ea"/>
                <a:cs typeface="+mn-cs"/>
              </a:rPr>
              <a:t>tablespace</a:t>
            </a:r>
            <a:r>
              <a:rPr lang="fr-BE" sz="1200" kern="1200" dirty="0">
                <a:solidFill>
                  <a:schemeClr val="tx1"/>
                </a:solidFill>
                <a:effectLst/>
                <a:latin typeface="+mn-lt"/>
                <a:ea typeface="+mn-ea"/>
                <a:cs typeface="+mn-cs"/>
              </a:rPr>
              <a:t> de </a:t>
            </a:r>
            <a:r>
              <a:rPr lang="fr-BE" sz="1200" kern="1200" dirty="0" err="1">
                <a:solidFill>
                  <a:schemeClr val="tx1"/>
                </a:solidFill>
                <a:effectLst/>
                <a:latin typeface="+mn-lt"/>
                <a:ea typeface="+mn-ea"/>
                <a:cs typeface="+mn-cs"/>
              </a:rPr>
              <a:t>sys</a:t>
            </a:r>
            <a:r>
              <a:rPr lang="fr-BE" sz="1200" kern="1200" dirty="0">
                <a:solidFill>
                  <a:schemeClr val="tx1"/>
                </a:solidFill>
                <a:effectLst/>
                <a:latin typeface="+mn-lt"/>
                <a:ea typeface="+mn-ea"/>
                <a:cs typeface="+mn-cs"/>
              </a:rPr>
              <a:t> =&gt; pas une bonne idée</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63</a:t>
            </a:fld>
            <a:endParaRPr lang="fr-BE"/>
          </a:p>
        </p:txBody>
      </p:sp>
    </p:spTree>
    <p:extLst>
      <p:ext uri="{BB962C8B-B14F-4D97-AF65-F5344CB8AC3E}">
        <p14:creationId xmlns:p14="http://schemas.microsoft.com/office/powerpoint/2010/main" val="37416707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64</a:t>
            </a:fld>
            <a:endParaRPr lang="fr-BE"/>
          </a:p>
        </p:txBody>
      </p:sp>
    </p:spTree>
    <p:extLst>
      <p:ext uri="{BB962C8B-B14F-4D97-AF65-F5344CB8AC3E}">
        <p14:creationId xmlns:p14="http://schemas.microsoft.com/office/powerpoint/2010/main" val="37416707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65</a:t>
            </a:fld>
            <a:endParaRPr lang="fr-BE"/>
          </a:p>
        </p:txBody>
      </p:sp>
    </p:spTree>
    <p:extLst>
      <p:ext uri="{BB962C8B-B14F-4D97-AF65-F5344CB8AC3E}">
        <p14:creationId xmlns:p14="http://schemas.microsoft.com/office/powerpoint/2010/main" val="37416707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66</a:t>
            </a:fld>
            <a:endParaRPr lang="fr-BE"/>
          </a:p>
        </p:txBody>
      </p:sp>
    </p:spTree>
    <p:extLst>
      <p:ext uri="{BB962C8B-B14F-4D97-AF65-F5344CB8AC3E}">
        <p14:creationId xmlns:p14="http://schemas.microsoft.com/office/powerpoint/2010/main" val="37416707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67</a:t>
            </a:fld>
            <a:endParaRPr lang="fr-BE"/>
          </a:p>
        </p:txBody>
      </p:sp>
    </p:spTree>
    <p:extLst>
      <p:ext uri="{BB962C8B-B14F-4D97-AF65-F5344CB8AC3E}">
        <p14:creationId xmlns:p14="http://schemas.microsoft.com/office/powerpoint/2010/main" val="37416707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68</a:t>
            </a:fld>
            <a:endParaRPr lang="fr-BE"/>
          </a:p>
        </p:txBody>
      </p:sp>
    </p:spTree>
    <p:extLst>
      <p:ext uri="{BB962C8B-B14F-4D97-AF65-F5344CB8AC3E}">
        <p14:creationId xmlns:p14="http://schemas.microsoft.com/office/powerpoint/2010/main" val="37416707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Attention, les</a:t>
            </a:r>
            <a:r>
              <a:rPr lang="fr-BE" baseline="0" dirty="0"/>
              <a:t> noms des vues cités ici ne correspondent pas à ceux d'Oracle.  Voir dia 49</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69</a:t>
            </a:fld>
            <a:endParaRPr lang="fr-BE"/>
          </a:p>
        </p:txBody>
      </p:sp>
    </p:spTree>
    <p:extLst>
      <p:ext uri="{BB962C8B-B14F-4D97-AF65-F5344CB8AC3E}">
        <p14:creationId xmlns:p14="http://schemas.microsoft.com/office/powerpoint/2010/main" val="37416707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70</a:t>
            </a:fld>
            <a:endParaRPr lang="fr-BE"/>
          </a:p>
        </p:txBody>
      </p:sp>
    </p:spTree>
    <p:extLst>
      <p:ext uri="{BB962C8B-B14F-4D97-AF65-F5344CB8AC3E}">
        <p14:creationId xmlns:p14="http://schemas.microsoft.com/office/powerpoint/2010/main" val="37416707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71</a:t>
            </a:fld>
            <a:endParaRPr lang="fr-BE"/>
          </a:p>
        </p:txBody>
      </p:sp>
    </p:spTree>
    <p:extLst>
      <p:ext uri="{BB962C8B-B14F-4D97-AF65-F5344CB8AC3E}">
        <p14:creationId xmlns:p14="http://schemas.microsoft.com/office/powerpoint/2010/main" val="374167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Constante :   un nombre, une chaîne de caractères ou une date </a:t>
            </a:r>
          </a:p>
          <a:p>
            <a:r>
              <a:rPr lang="fr-BE" dirty="0"/>
              <a:t>USER :         nom de l'utilisateur (user </a:t>
            </a:r>
            <a:r>
              <a:rPr lang="fr-BE" dirty="0" err="1"/>
              <a:t>name</a:t>
            </a:r>
            <a:r>
              <a:rPr lang="fr-BE" dirty="0"/>
              <a:t>) du processus qui a lancé une session SQL interactive ou qui a lancé l'exécution d'un programme</a:t>
            </a:r>
          </a:p>
          <a:p>
            <a:r>
              <a:rPr lang="fr-BE" dirty="0"/>
              <a:t>NULL :         valeur indéfinie des bases</a:t>
            </a:r>
            <a:r>
              <a:rPr lang="fr-BE" baseline="0" dirty="0"/>
              <a:t> de données</a:t>
            </a:r>
          </a:p>
          <a:p>
            <a:r>
              <a:rPr lang="fr-BE" baseline="0" dirty="0"/>
              <a:t>CURRENT_DATE : la date du jour (année, mois, jour)</a:t>
            </a:r>
          </a:p>
          <a:p>
            <a:r>
              <a:rPr lang="fr-BE" baseline="0" dirty="0"/>
              <a:t>CURRENT_TIME : le temps courant (heure, minute, seconde)</a:t>
            </a:r>
          </a:p>
          <a:p>
            <a:r>
              <a:rPr lang="fr-BE" baseline="0" dirty="0" err="1"/>
              <a:t>CURRENT_TiMESTAMP</a:t>
            </a:r>
            <a:r>
              <a:rPr lang="fr-BE" baseline="0" dirty="0"/>
              <a:t> : la date et le temps courants (jour, mois, année, heure, minute, seconde)</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11</a:t>
            </a:fld>
            <a:endParaRPr lang="fr-BE"/>
          </a:p>
        </p:txBody>
      </p:sp>
    </p:spTree>
    <p:extLst>
      <p:ext uri="{BB962C8B-B14F-4D97-AF65-F5344CB8AC3E}">
        <p14:creationId xmlns:p14="http://schemas.microsoft.com/office/powerpoint/2010/main" val="16527044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Montrer un SELECT¨*</a:t>
            </a:r>
            <a:r>
              <a:rPr lang="fr-BE" baseline="0" dirty="0"/>
              <a:t> sur l'une ou l'autre vue, en tant que user normal et en tant que </a:t>
            </a:r>
            <a:r>
              <a:rPr lang="fr-BE" baseline="0" dirty="0" err="1"/>
              <a:t>sys</a:t>
            </a:r>
            <a:r>
              <a:rPr lang="fr-BE" baseline="0" dirty="0"/>
              <a:t> …</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72</a:t>
            </a:fld>
            <a:endParaRPr lang="fr-BE"/>
          </a:p>
        </p:txBody>
      </p:sp>
    </p:spTree>
    <p:extLst>
      <p:ext uri="{BB962C8B-B14F-4D97-AF65-F5344CB8AC3E}">
        <p14:creationId xmlns:p14="http://schemas.microsoft.com/office/powerpoint/2010/main" val="37416707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Conserver ce transparent ou non ???</a:t>
            </a:r>
          </a:p>
          <a:p>
            <a:endParaRPr lang="fr-BE" dirty="0"/>
          </a:p>
          <a:p>
            <a:r>
              <a:rPr lang="fr-BE" dirty="0"/>
              <a:t>Cette</a:t>
            </a:r>
            <a:r>
              <a:rPr lang="fr-BE" baseline="0" dirty="0"/>
              <a:t> commande va permettre de créer un fichier texte dans lequel on aura une ligne pour chaque table appartenant à l'utilisateur.</a:t>
            </a:r>
          </a:p>
          <a:p>
            <a:r>
              <a:rPr lang="fr-BE" baseline="0" dirty="0"/>
              <a:t>Cette ligne contiendra la commande : </a:t>
            </a:r>
          </a:p>
          <a:p>
            <a:r>
              <a:rPr lang="fr-BE" baseline="0" dirty="0"/>
              <a:t>	SELECT COUNT(*) FROM &lt;nom table&gt;;</a:t>
            </a:r>
          </a:p>
          <a:p>
            <a:endParaRPr lang="fr-BE" baseline="0" dirty="0"/>
          </a:p>
          <a:p>
            <a:r>
              <a:rPr lang="fr-BE" baseline="0" dirty="0"/>
              <a:t>On peut éventuellement donner une extension '.</a:t>
            </a:r>
            <a:r>
              <a:rPr lang="fr-BE" baseline="0" dirty="0" err="1"/>
              <a:t>sql</a:t>
            </a:r>
            <a:r>
              <a:rPr lang="fr-BE" baseline="0" dirty="0"/>
              <a:t>' à ce fichier et l'exécuter …</a:t>
            </a:r>
          </a:p>
          <a:p>
            <a:endParaRPr lang="fr-BE" baseline="0" dirty="0"/>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73</a:t>
            </a:fld>
            <a:endParaRPr lang="fr-BE"/>
          </a:p>
        </p:txBody>
      </p:sp>
    </p:spTree>
    <p:extLst>
      <p:ext uri="{BB962C8B-B14F-4D97-AF65-F5344CB8AC3E}">
        <p14:creationId xmlns:p14="http://schemas.microsoft.com/office/powerpoint/2010/main" val="37416707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La création d'un index permet de rendre l'accès aux données plus rapide !</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76</a:t>
            </a:fld>
            <a:endParaRPr lang="fr-BE" dirty="0"/>
          </a:p>
        </p:txBody>
      </p:sp>
    </p:spTree>
    <p:extLst>
      <p:ext uri="{BB962C8B-B14F-4D97-AF65-F5344CB8AC3E}">
        <p14:creationId xmlns:p14="http://schemas.microsoft.com/office/powerpoint/2010/main" val="22786135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Création d'index.</a:t>
            </a:r>
          </a:p>
          <a:p>
            <a:r>
              <a:rPr lang="fr-BE" dirty="0"/>
              <a:t>Quand</a:t>
            </a:r>
            <a:r>
              <a:rPr lang="fr-BE" baseline="0" dirty="0"/>
              <a:t> on crée une table, dès qu'on définit la clé primaire, EN ORACLE (pas dans la norme), un index est créé sur cette clé primaire.</a:t>
            </a:r>
          </a:p>
          <a:p>
            <a:endParaRPr lang="fr-BE" baseline="0" dirty="0"/>
          </a:p>
          <a:p>
            <a:endParaRPr lang="fr-BE" baseline="0" dirty="0"/>
          </a:p>
          <a:p>
            <a:r>
              <a:rPr lang="fr-BE" baseline="0" dirty="0"/>
              <a:t>V</a:t>
            </a:r>
          </a:p>
          <a:p>
            <a:r>
              <a:rPr lang="fr-BE" baseline="0" dirty="0"/>
              <a:t>F</a:t>
            </a:r>
          </a:p>
          <a:p>
            <a:r>
              <a:rPr lang="fr-BE" baseline="0" dirty="0"/>
              <a:t>V : mais attention, lors des mises à jour, les index doivent aussi être mis à jour =&gt; plus lent, ne pas abuser </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77</a:t>
            </a:fld>
            <a:endParaRPr lang="fr-BE" dirty="0"/>
          </a:p>
        </p:txBody>
      </p:sp>
    </p:spTree>
    <p:extLst>
      <p:ext uri="{BB962C8B-B14F-4D97-AF65-F5344CB8AC3E}">
        <p14:creationId xmlns:p14="http://schemas.microsoft.com/office/powerpoint/2010/main" val="25743886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kern="1200" dirty="0">
                <a:solidFill>
                  <a:schemeClr val="tx1"/>
                </a:solidFill>
                <a:effectLst/>
                <a:latin typeface="+mn-lt"/>
                <a:ea typeface="+mn-ea"/>
                <a:cs typeface="+mn-cs"/>
              </a:rPr>
              <a:t>Index hiérarchique en B-</a:t>
            </a:r>
            <a:r>
              <a:rPr lang="fr-BE" sz="1200" kern="1200" dirty="0" err="1">
                <a:solidFill>
                  <a:schemeClr val="tx1"/>
                </a:solidFill>
                <a:effectLst/>
                <a:latin typeface="+mn-lt"/>
                <a:ea typeface="+mn-ea"/>
                <a:cs typeface="+mn-cs"/>
              </a:rPr>
              <a:t>Tree</a:t>
            </a:r>
            <a:r>
              <a:rPr lang="fr-BE" sz="1200" kern="1200" dirty="0">
                <a:solidFill>
                  <a:schemeClr val="tx1"/>
                </a:solidFill>
                <a:effectLst/>
                <a:latin typeface="+mn-lt"/>
                <a:ea typeface="+mn-ea"/>
                <a:cs typeface="+mn-cs"/>
              </a:rPr>
              <a:t> : indexé séquentiel</a:t>
            </a:r>
          </a:p>
          <a:p>
            <a:r>
              <a:rPr lang="fr-BE" sz="1200" kern="1200" dirty="0">
                <a:solidFill>
                  <a:schemeClr val="tx1"/>
                </a:solidFill>
                <a:effectLst/>
                <a:latin typeface="+mn-lt"/>
                <a:ea typeface="+mn-ea"/>
                <a:cs typeface="+mn-cs"/>
              </a:rPr>
              <a:t>On a créé un index sur les noms =&gt; les noms sont triés.</a:t>
            </a:r>
          </a:p>
          <a:p>
            <a:r>
              <a:rPr lang="fr-BE" sz="1200" kern="1200" dirty="0">
                <a:solidFill>
                  <a:schemeClr val="tx1"/>
                </a:solidFill>
                <a:effectLst/>
                <a:latin typeface="+mn-lt"/>
                <a:ea typeface="+mn-ea"/>
                <a:cs typeface="+mn-cs"/>
              </a:rPr>
              <a:t>Si on remonte d'un niveau, on prend les premiers noms de chaque blocs.  Comme il reste encore plusieurs blocs, il faut encore un niveau supérieur.</a:t>
            </a:r>
          </a:p>
          <a:p>
            <a:r>
              <a:rPr lang="fr-BE" sz="1200" kern="1200" dirty="0">
                <a:solidFill>
                  <a:schemeClr val="tx1"/>
                </a:solidFill>
                <a:effectLst/>
                <a:latin typeface="+mn-lt"/>
                <a:ea typeface="+mn-ea"/>
                <a:cs typeface="+mn-cs"/>
              </a:rPr>
              <a:t>Combien d'accès pour accéder aux données d'un enregistrement : 4 un pour chaque niveau de bloc puis finalement un accès pour accéder au </a:t>
            </a:r>
            <a:r>
              <a:rPr lang="fr-BE" sz="1200" kern="1200" dirty="0" err="1">
                <a:solidFill>
                  <a:schemeClr val="tx1"/>
                </a:solidFill>
                <a:effectLst/>
                <a:latin typeface="+mn-lt"/>
                <a:ea typeface="+mn-ea"/>
                <a:cs typeface="+mn-cs"/>
              </a:rPr>
              <a:t>tuple</a:t>
            </a:r>
            <a:r>
              <a:rPr lang="fr-BE" sz="1200" kern="1200" dirty="0">
                <a:solidFill>
                  <a:schemeClr val="tx1"/>
                </a:solidFill>
                <a:effectLst/>
                <a:latin typeface="+mn-lt"/>
                <a:ea typeface="+mn-ea"/>
                <a:cs typeface="+mn-cs"/>
              </a:rPr>
              <a:t> lui-même.</a:t>
            </a:r>
          </a:p>
          <a:p>
            <a:r>
              <a:rPr lang="fr-BE" sz="1200" kern="1200" dirty="0">
                <a:solidFill>
                  <a:schemeClr val="tx1"/>
                </a:solidFill>
                <a:effectLst/>
                <a:latin typeface="+mn-lt"/>
                <a:ea typeface="+mn-ea"/>
                <a:cs typeface="+mn-cs"/>
              </a:rPr>
              <a:t>On parle de séquentiel parce que lorsque l'on est dans un nœud, on parcourt les différentes valeurs de manière séquentielle.</a:t>
            </a:r>
          </a:p>
          <a:p>
            <a:r>
              <a:rPr lang="fr-BE" sz="1200" kern="1200" dirty="0">
                <a:solidFill>
                  <a:schemeClr val="tx1"/>
                </a:solidFill>
                <a:effectLst/>
                <a:latin typeface="+mn-lt"/>
                <a:ea typeface="+mn-ea"/>
                <a:cs typeface="+mn-cs"/>
              </a:rPr>
              <a:t>Si on veut insérer Engels, on doit le mettre dans le 2</a:t>
            </a:r>
            <a:r>
              <a:rPr lang="fr-BE" sz="1200" kern="1200" baseline="30000" dirty="0">
                <a:solidFill>
                  <a:schemeClr val="tx1"/>
                </a:solidFill>
                <a:effectLst/>
                <a:latin typeface="+mn-lt"/>
                <a:ea typeface="+mn-ea"/>
                <a:cs typeface="+mn-cs"/>
              </a:rPr>
              <a:t>ème</a:t>
            </a:r>
            <a:r>
              <a:rPr lang="fr-BE" sz="1200" kern="1200" dirty="0">
                <a:solidFill>
                  <a:schemeClr val="tx1"/>
                </a:solidFill>
                <a:effectLst/>
                <a:latin typeface="+mn-lt"/>
                <a:ea typeface="+mn-ea"/>
                <a:cs typeface="+mn-cs"/>
              </a:rPr>
              <a:t> nœud du 3</a:t>
            </a:r>
            <a:r>
              <a:rPr lang="fr-BE" sz="1200" kern="1200" baseline="30000" dirty="0">
                <a:solidFill>
                  <a:schemeClr val="tx1"/>
                </a:solidFill>
                <a:effectLst/>
                <a:latin typeface="+mn-lt"/>
                <a:ea typeface="+mn-ea"/>
                <a:cs typeface="+mn-cs"/>
              </a:rPr>
              <a:t>ème</a:t>
            </a:r>
            <a:r>
              <a:rPr lang="fr-BE" sz="1200" kern="1200" dirty="0">
                <a:solidFill>
                  <a:schemeClr val="tx1"/>
                </a:solidFill>
                <a:effectLst/>
                <a:latin typeface="+mn-lt"/>
                <a:ea typeface="+mn-ea"/>
                <a:cs typeface="+mn-cs"/>
              </a:rPr>
              <a:t> niveau =&gt; contient 5 élément =&gt; 1 de trop =&gt; on ajoute un nœud à ce niveau là, ce qui veut dire qu'il faut mettre à jour le niveau au-dessus, et éventuellement remonter les mises à jour sur les différents niveaux.</a:t>
            </a:r>
          </a:p>
          <a:p>
            <a:r>
              <a:rPr lang="fr-BE" sz="1200" kern="1200" dirty="0">
                <a:solidFill>
                  <a:schemeClr val="tx1"/>
                </a:solidFill>
                <a:effectLst/>
                <a:latin typeface="+mn-lt"/>
                <a:ea typeface="+mn-ea"/>
                <a:cs typeface="+mn-cs"/>
              </a:rPr>
              <a:t>Au dernier niveau, est-il important d'avoir une grande ou une petite taille de bloc.  Si on a une petite taille, on augmente le nombre de niveau.  Si on augmente la taille du bloc, moins de niveau mais accès séquentiel au niveau du nœud.  </a:t>
            </a:r>
          </a:p>
          <a:p>
            <a:r>
              <a:rPr lang="fr-BE" sz="1200" kern="1200" dirty="0">
                <a:solidFill>
                  <a:schemeClr val="tx1"/>
                </a:solidFill>
                <a:effectLst/>
                <a:latin typeface="+mn-lt"/>
                <a:ea typeface="+mn-ea"/>
                <a:cs typeface="+mn-cs"/>
              </a:rPr>
              <a:t>Il est vivement déconseillé de dépasser 4 niveaux </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79</a:t>
            </a:fld>
            <a:endParaRPr lang="fr-BE"/>
          </a:p>
        </p:txBody>
      </p:sp>
    </p:spTree>
    <p:extLst>
      <p:ext uri="{BB962C8B-B14F-4D97-AF65-F5344CB8AC3E}">
        <p14:creationId xmlns:p14="http://schemas.microsoft.com/office/powerpoint/2010/main" val="37782901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Si on prend la valeur de la clé primaire pour</a:t>
            </a:r>
            <a:r>
              <a:rPr lang="fr-BE" baseline="0" dirty="0"/>
              <a:t> déterminer le numéro de bloc, on évite les problèmes de collision</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86</a:t>
            </a:fld>
            <a:endParaRPr lang="fr-BE"/>
          </a:p>
        </p:txBody>
      </p:sp>
    </p:spTree>
    <p:extLst>
      <p:ext uri="{BB962C8B-B14F-4D97-AF65-F5344CB8AC3E}">
        <p14:creationId xmlns:p14="http://schemas.microsoft.com/office/powerpoint/2010/main" val="23078622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Quand on veut supprimer</a:t>
            </a:r>
            <a:r>
              <a:rPr lang="fr-BE" baseline="0" dirty="0"/>
              <a:t> des tables, on doit faire attention à l'ordre, sauf si on utilise CASCADE …</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104</a:t>
            </a:fld>
            <a:endParaRPr lang="fr-BE"/>
          </a:p>
        </p:txBody>
      </p:sp>
    </p:spTree>
    <p:extLst>
      <p:ext uri="{BB962C8B-B14F-4D97-AF65-F5344CB8AC3E}">
        <p14:creationId xmlns:p14="http://schemas.microsoft.com/office/powerpoint/2010/main" val="22750364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baseline="0"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105</a:t>
            </a:fld>
            <a:endParaRPr lang="fr-BE"/>
          </a:p>
        </p:txBody>
      </p:sp>
    </p:spTree>
    <p:extLst>
      <p:ext uri="{BB962C8B-B14F-4D97-AF65-F5344CB8AC3E}">
        <p14:creationId xmlns:p14="http://schemas.microsoft.com/office/powerpoint/2010/main" val="22750364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RESTRICT est l'option</a:t>
            </a:r>
            <a:r>
              <a:rPr lang="fr-BE" baseline="0" dirty="0"/>
              <a:t> par défaut =&gt; pas indispensable de le préciser …</a:t>
            </a:r>
          </a:p>
          <a:p>
            <a:endParaRPr lang="fr-BE" baseline="0" dirty="0"/>
          </a:p>
          <a:p>
            <a:r>
              <a:rPr lang="fr-BE" baseline="0" dirty="0"/>
              <a:t>ATTENTION : en Oracle, une table utilisée dans la construction d'une vue pourra être supprimée, et la vue sera inaccessible alors que le norme dit qu'on ne peut effacer la table !  (à vérifier pour l'an prochain …)</a:t>
            </a:r>
          </a:p>
          <a:p>
            <a:endParaRPr lang="fr-BE" baseline="0" dirty="0"/>
          </a:p>
          <a:p>
            <a:r>
              <a:rPr lang="fr-BE" baseline="0" dirty="0"/>
              <a:t>En général, on supprime les tables dans l'ordre inverse de la création</a:t>
            </a:r>
          </a:p>
          <a:p>
            <a:endParaRPr lang="fr-BE" baseline="0" dirty="0"/>
          </a:p>
          <a:p>
            <a:endParaRPr lang="fr-BE" baseline="0" dirty="0"/>
          </a:p>
          <a:p>
            <a:r>
              <a:rPr lang="fr-BE" baseline="0" dirty="0"/>
              <a:t>Pour </a:t>
            </a:r>
            <a:r>
              <a:rPr lang="fr-BE" baseline="0" dirty="0" err="1"/>
              <a:t>Infosoft</a:t>
            </a:r>
            <a:r>
              <a:rPr lang="fr-BE" baseline="0" dirty="0"/>
              <a:t> :</a:t>
            </a:r>
          </a:p>
          <a:p>
            <a:endParaRPr lang="fr-BE" baseline="0" dirty="0"/>
          </a:p>
          <a:p>
            <a:pPr>
              <a:buFontTx/>
              <a:buNone/>
            </a:pPr>
            <a:r>
              <a:rPr lang="fr-BE" altLang="fr-FR" sz="1200" dirty="0"/>
              <a:t>DROP TABLE </a:t>
            </a:r>
            <a:r>
              <a:rPr lang="fr-BE" altLang="fr-FR" sz="1200" dirty="0" err="1"/>
              <a:t>emppro</a:t>
            </a:r>
            <a:r>
              <a:rPr lang="fr-BE" altLang="fr-FR" sz="1200" dirty="0"/>
              <a:t>;</a:t>
            </a:r>
          </a:p>
          <a:p>
            <a:pPr>
              <a:buFontTx/>
              <a:buNone/>
            </a:pPr>
            <a:r>
              <a:rPr lang="fr-BE" altLang="fr-FR" sz="1200" dirty="0">
                <a:solidFill>
                  <a:schemeClr val="accent2"/>
                </a:solidFill>
                <a:latin typeface="Courier New" pitchFamily="49" charset="0"/>
                <a:cs typeface="Courier New" pitchFamily="49" charset="0"/>
              </a:rPr>
              <a:t>Table supprimée.</a:t>
            </a:r>
          </a:p>
          <a:p>
            <a:pPr>
              <a:buFontTx/>
              <a:buNone/>
            </a:pPr>
            <a:r>
              <a:rPr lang="fr-BE" altLang="fr-FR" sz="1200" dirty="0"/>
              <a:t>DROP TABLE projets;</a:t>
            </a:r>
          </a:p>
          <a:p>
            <a:pPr>
              <a:buFontTx/>
              <a:buNone/>
            </a:pPr>
            <a:r>
              <a:rPr lang="fr-BE" altLang="fr-FR" sz="1200" dirty="0">
                <a:solidFill>
                  <a:schemeClr val="accent2"/>
                </a:solidFill>
                <a:latin typeface="Courier New" pitchFamily="49" charset="0"/>
                <a:cs typeface="Courier New" pitchFamily="49" charset="0"/>
              </a:rPr>
              <a:t>Table supprimée.</a:t>
            </a:r>
          </a:p>
          <a:p>
            <a:pPr>
              <a:buFontTx/>
              <a:buNone/>
            </a:pPr>
            <a:endParaRPr lang="fr-BE" altLang="fr-FR" sz="1200" dirty="0"/>
          </a:p>
          <a:p>
            <a:pPr>
              <a:buFontTx/>
              <a:buNone/>
            </a:pPr>
            <a:r>
              <a:rPr lang="fr-BE" altLang="fr-FR" sz="1200" dirty="0"/>
              <a:t>DROP TABLE </a:t>
            </a:r>
            <a:r>
              <a:rPr lang="fr-BE" altLang="fr-FR" sz="1200" dirty="0" err="1"/>
              <a:t>Departements</a:t>
            </a:r>
            <a:r>
              <a:rPr lang="fr-BE" altLang="fr-FR" sz="1200" dirty="0"/>
              <a:t>; </a:t>
            </a:r>
          </a:p>
          <a:p>
            <a:pPr>
              <a:buFontTx/>
              <a:buNone/>
            </a:pPr>
            <a:r>
              <a:rPr lang="fr-BE" altLang="fr-FR" sz="1200" dirty="0">
                <a:solidFill>
                  <a:srgbClr val="FF0000"/>
                </a:solidFill>
                <a:latin typeface="Courier New" pitchFamily="49" charset="0"/>
                <a:cs typeface="Courier New" pitchFamily="49" charset="0"/>
              </a:rPr>
              <a:t>ORA-02449: clés uniques/primaires de la table référencées par des clés étrangères</a:t>
            </a:r>
          </a:p>
          <a:p>
            <a:pPr>
              <a:buFontTx/>
              <a:buNone/>
            </a:pPr>
            <a:endParaRPr lang="fr-BE" altLang="fr-FR" sz="1200" dirty="0"/>
          </a:p>
          <a:p>
            <a:pPr>
              <a:buFontTx/>
              <a:buNone/>
            </a:pPr>
            <a:r>
              <a:rPr lang="fr-BE" altLang="fr-FR" sz="1200" dirty="0"/>
              <a:t>DROP TABLE </a:t>
            </a:r>
            <a:r>
              <a:rPr lang="fr-BE" altLang="fr-FR" sz="1200" dirty="0" err="1"/>
              <a:t>Employes</a:t>
            </a:r>
            <a:r>
              <a:rPr lang="fr-BE" altLang="fr-FR" sz="1200" dirty="0"/>
              <a:t>;</a:t>
            </a:r>
          </a:p>
          <a:p>
            <a:pPr>
              <a:buFontTx/>
              <a:buNone/>
            </a:pPr>
            <a:r>
              <a:rPr lang="fr-BE" altLang="fr-FR" sz="1200" dirty="0">
                <a:solidFill>
                  <a:srgbClr val="FF0000"/>
                </a:solidFill>
                <a:latin typeface="Courier New" pitchFamily="49" charset="0"/>
                <a:cs typeface="Courier New" pitchFamily="49" charset="0"/>
              </a:rPr>
              <a:t>ORA-02449: clés uniques/primaires de la table référencées par des clés étrangères</a:t>
            </a:r>
          </a:p>
          <a:p>
            <a:endParaRPr lang="fr-BE" dirty="0"/>
          </a:p>
          <a:p>
            <a:endParaRPr lang="fr-BE" dirty="0"/>
          </a:p>
          <a:p>
            <a:r>
              <a:rPr lang="fr-BE" dirty="0"/>
              <a:t>MIEUX</a:t>
            </a:r>
            <a:r>
              <a:rPr lang="fr-BE" baseline="0" dirty="0"/>
              <a:t> : </a:t>
            </a:r>
          </a:p>
          <a:p>
            <a:endParaRPr lang="fr-BE" baseline="0" dirty="0"/>
          </a:p>
          <a:p>
            <a:pPr>
              <a:buFontTx/>
              <a:buNone/>
            </a:pPr>
            <a:r>
              <a:rPr lang="en-GB" altLang="fr-FR" sz="1200" dirty="0">
                <a:latin typeface="Verdana" pitchFamily="34" charset="0"/>
              </a:rPr>
              <a:t>DROP TABLE </a:t>
            </a:r>
            <a:r>
              <a:rPr lang="en-GB" altLang="fr-FR" sz="1200" dirty="0" err="1">
                <a:latin typeface="Verdana" pitchFamily="34" charset="0"/>
              </a:rPr>
              <a:t>emppro</a:t>
            </a:r>
            <a:r>
              <a:rPr lang="en-GB" altLang="fr-FR" sz="1200" dirty="0">
                <a:latin typeface="Verdana" pitchFamily="34" charset="0"/>
              </a:rPr>
              <a:t>;</a:t>
            </a:r>
          </a:p>
          <a:p>
            <a:pPr>
              <a:buFontTx/>
              <a:buNone/>
            </a:pPr>
            <a:r>
              <a:rPr lang="en-GB" altLang="fr-FR" sz="1200" dirty="0">
                <a:latin typeface="Verdana" pitchFamily="34" charset="0"/>
              </a:rPr>
              <a:t>DROP TABLE </a:t>
            </a:r>
            <a:r>
              <a:rPr lang="en-GB" altLang="fr-FR" sz="1200" dirty="0" err="1">
                <a:latin typeface="Verdana" pitchFamily="34" charset="0"/>
              </a:rPr>
              <a:t>projets</a:t>
            </a:r>
            <a:r>
              <a:rPr lang="en-GB" altLang="fr-FR" sz="1200" dirty="0">
                <a:latin typeface="Verdana" pitchFamily="34" charset="0"/>
              </a:rPr>
              <a:t>;</a:t>
            </a:r>
          </a:p>
          <a:p>
            <a:pPr>
              <a:buFontTx/>
              <a:buNone/>
            </a:pPr>
            <a:r>
              <a:rPr lang="fr-FR" altLang="fr-FR" sz="1200" dirty="0">
                <a:latin typeface="Verdana" pitchFamily="34" charset="0"/>
              </a:rPr>
              <a:t>DROP TABLE </a:t>
            </a:r>
            <a:r>
              <a:rPr lang="fr-FR" altLang="fr-FR" sz="1200" dirty="0" err="1">
                <a:latin typeface="Verdana" pitchFamily="34" charset="0"/>
              </a:rPr>
              <a:t>Departements</a:t>
            </a:r>
            <a:r>
              <a:rPr lang="fr-FR" altLang="fr-FR" sz="1200" dirty="0">
                <a:latin typeface="Verdana" pitchFamily="34" charset="0"/>
              </a:rPr>
              <a:t> </a:t>
            </a:r>
            <a:r>
              <a:rPr lang="fr-FR" altLang="fr-FR" sz="1200" dirty="0">
                <a:solidFill>
                  <a:srgbClr val="FF0000"/>
                </a:solidFill>
                <a:latin typeface="Verdana" pitchFamily="34" charset="0"/>
              </a:rPr>
              <a:t>CASCADE CONSTRAINTS</a:t>
            </a:r>
            <a:r>
              <a:rPr lang="fr-FR" altLang="fr-FR" sz="1200" dirty="0">
                <a:latin typeface="Verdana" pitchFamily="34" charset="0"/>
              </a:rPr>
              <a:t>;</a:t>
            </a:r>
          </a:p>
          <a:p>
            <a:pPr>
              <a:buFontTx/>
              <a:buNone/>
            </a:pPr>
            <a:r>
              <a:rPr lang="fr-FR" altLang="fr-FR" sz="1200" dirty="0">
                <a:latin typeface="Verdana" pitchFamily="34" charset="0"/>
              </a:rPr>
              <a:t>DROP TABLE </a:t>
            </a:r>
            <a:r>
              <a:rPr lang="fr-FR" altLang="fr-FR" sz="1200" dirty="0" err="1">
                <a:latin typeface="Verdana" pitchFamily="34" charset="0"/>
              </a:rPr>
              <a:t>Employes</a:t>
            </a:r>
            <a:r>
              <a:rPr lang="fr-FR" altLang="fr-FR" sz="1200" dirty="0">
                <a:latin typeface="Verdana" pitchFamily="34" charset="0"/>
              </a:rPr>
              <a:t>;</a:t>
            </a:r>
          </a:p>
          <a:p>
            <a:pPr>
              <a:buFontTx/>
              <a:buNone/>
            </a:pPr>
            <a:endParaRPr lang="fr-FR" altLang="fr-FR" sz="1200" dirty="0">
              <a:latin typeface="Verdana" pitchFamily="34" charset="0"/>
            </a:endParaRPr>
          </a:p>
          <a:p>
            <a:pPr>
              <a:buFontTx/>
              <a:buNone/>
            </a:pPr>
            <a:r>
              <a:rPr lang="fr-FR" altLang="fr-FR" sz="1200" dirty="0">
                <a:latin typeface="Verdana" pitchFamily="34" charset="0"/>
              </a:rPr>
              <a:t>Ou</a:t>
            </a:r>
          </a:p>
          <a:p>
            <a:pPr>
              <a:buFontTx/>
              <a:buNone/>
            </a:pPr>
            <a:endParaRPr lang="en-GB" altLang="fr-FR" sz="1200" dirty="0">
              <a:latin typeface="Verdana" pitchFamily="34" charset="0"/>
            </a:endParaRPr>
          </a:p>
          <a:p>
            <a:pPr>
              <a:buFontTx/>
              <a:buNone/>
            </a:pPr>
            <a:r>
              <a:rPr lang="en-GB" altLang="fr-FR" sz="1200" dirty="0">
                <a:latin typeface="Verdana" pitchFamily="34" charset="0"/>
              </a:rPr>
              <a:t>DROP TABLE </a:t>
            </a:r>
            <a:r>
              <a:rPr lang="en-GB" altLang="fr-FR" sz="1200" dirty="0" err="1">
                <a:latin typeface="Verdana" pitchFamily="34" charset="0"/>
              </a:rPr>
              <a:t>emppro</a:t>
            </a:r>
            <a:r>
              <a:rPr lang="en-GB" altLang="fr-FR" sz="1200" dirty="0">
                <a:latin typeface="Verdana" pitchFamily="34" charset="0"/>
              </a:rPr>
              <a:t>;</a:t>
            </a:r>
          </a:p>
          <a:p>
            <a:pPr>
              <a:buFontTx/>
              <a:buNone/>
            </a:pPr>
            <a:r>
              <a:rPr lang="en-GB" altLang="fr-FR" sz="1200" dirty="0">
                <a:latin typeface="Verdana" pitchFamily="34" charset="0"/>
              </a:rPr>
              <a:t>DROP TABLE </a:t>
            </a:r>
            <a:r>
              <a:rPr lang="en-GB" altLang="fr-FR" sz="1200" dirty="0" err="1">
                <a:latin typeface="Verdana" pitchFamily="34" charset="0"/>
              </a:rPr>
              <a:t>projets</a:t>
            </a:r>
            <a:r>
              <a:rPr lang="en-GB" altLang="fr-FR" sz="1200" dirty="0">
                <a:latin typeface="Verdana" pitchFamily="34" charset="0"/>
              </a:rPr>
              <a:t>;</a:t>
            </a:r>
          </a:p>
          <a:p>
            <a:pPr>
              <a:buFontTx/>
              <a:buNone/>
            </a:pPr>
            <a:r>
              <a:rPr lang="fr-FR" altLang="fr-FR" sz="1200" dirty="0">
                <a:latin typeface="Verdana" pitchFamily="34" charset="0"/>
              </a:rPr>
              <a:t>DROP TABLE </a:t>
            </a:r>
            <a:r>
              <a:rPr lang="fr-FR" altLang="fr-FR" sz="1200" dirty="0" err="1">
                <a:latin typeface="Verdana" pitchFamily="34" charset="0"/>
              </a:rPr>
              <a:t>Employes</a:t>
            </a:r>
            <a:r>
              <a:rPr lang="fr-FR" altLang="fr-FR" sz="1200" dirty="0">
                <a:latin typeface="Verdana" pitchFamily="34" charset="0"/>
              </a:rPr>
              <a:t> </a:t>
            </a:r>
            <a:r>
              <a:rPr lang="fr-FR" altLang="fr-FR" sz="1200" dirty="0">
                <a:solidFill>
                  <a:srgbClr val="FF0000"/>
                </a:solidFill>
                <a:latin typeface="Verdana" pitchFamily="34" charset="0"/>
              </a:rPr>
              <a:t>CASCADE CONSTRAINTS</a:t>
            </a:r>
            <a:r>
              <a:rPr lang="fr-FR" altLang="fr-FR" sz="1200" dirty="0">
                <a:latin typeface="Verdana" pitchFamily="34" charset="0"/>
              </a:rPr>
              <a:t>;</a:t>
            </a:r>
          </a:p>
          <a:p>
            <a:pPr>
              <a:buFontTx/>
              <a:buNone/>
            </a:pPr>
            <a:r>
              <a:rPr lang="fr-FR" altLang="fr-FR" sz="1200" dirty="0">
                <a:latin typeface="Verdana" pitchFamily="34" charset="0"/>
              </a:rPr>
              <a:t>DROP TABLE </a:t>
            </a:r>
            <a:r>
              <a:rPr lang="fr-FR" altLang="fr-FR" sz="1200" dirty="0" err="1">
                <a:latin typeface="Verdana" pitchFamily="34" charset="0"/>
              </a:rPr>
              <a:t>Departements</a:t>
            </a:r>
            <a:r>
              <a:rPr lang="fr-FR" altLang="fr-FR" sz="1200" dirty="0">
                <a:latin typeface="Verdana" pitchFamily="34" charset="0"/>
              </a:rPr>
              <a:t>;</a:t>
            </a:r>
          </a:p>
          <a:p>
            <a:endParaRPr lang="fr-BE" dirty="0"/>
          </a:p>
          <a:p>
            <a:pPr>
              <a:buFontTx/>
              <a:buNone/>
            </a:pPr>
            <a:r>
              <a:rPr lang="fr-FR" altLang="fr-FR" sz="1200" dirty="0">
                <a:latin typeface="Verdana" pitchFamily="34" charset="0"/>
              </a:rPr>
              <a:t>ou</a:t>
            </a:r>
          </a:p>
          <a:p>
            <a:pPr>
              <a:buFontTx/>
              <a:buNone/>
            </a:pPr>
            <a:r>
              <a:rPr lang="fr-FR" altLang="fr-FR" sz="1200" dirty="0">
                <a:latin typeface="Verdana" pitchFamily="34" charset="0"/>
              </a:rPr>
              <a:t>	DROP TABLE </a:t>
            </a:r>
            <a:r>
              <a:rPr lang="fr-FR" altLang="fr-FR" sz="1200" dirty="0" err="1">
                <a:latin typeface="Verdana" pitchFamily="34" charset="0"/>
              </a:rPr>
              <a:t>emppro</a:t>
            </a:r>
            <a:r>
              <a:rPr lang="fr-FR" altLang="fr-FR" sz="1200" dirty="0">
                <a:latin typeface="Verdana" pitchFamily="34" charset="0"/>
              </a:rPr>
              <a:t>;</a:t>
            </a:r>
          </a:p>
          <a:p>
            <a:pPr>
              <a:buFontTx/>
              <a:buNone/>
            </a:pPr>
            <a:r>
              <a:rPr lang="fr-FR" altLang="fr-FR" sz="1200" dirty="0">
                <a:latin typeface="Verdana" pitchFamily="34" charset="0"/>
              </a:rPr>
              <a:t>	DROP TABLE projets;</a:t>
            </a:r>
          </a:p>
          <a:p>
            <a:pPr>
              <a:buFontTx/>
              <a:buNone/>
            </a:pPr>
            <a:r>
              <a:rPr lang="fr-FR" altLang="fr-FR" sz="1200" dirty="0">
                <a:solidFill>
                  <a:srgbClr val="FF0000"/>
                </a:solidFill>
                <a:latin typeface="Verdana" pitchFamily="34" charset="0"/>
              </a:rPr>
              <a:t>	ALTER TABLE </a:t>
            </a:r>
            <a:r>
              <a:rPr lang="fr-FR" altLang="fr-FR" sz="1200" dirty="0" err="1">
                <a:solidFill>
                  <a:srgbClr val="FF0000"/>
                </a:solidFill>
                <a:latin typeface="Verdana" pitchFamily="34" charset="0"/>
              </a:rPr>
              <a:t>Employes</a:t>
            </a:r>
            <a:r>
              <a:rPr lang="fr-FR" altLang="fr-FR" sz="1200" dirty="0">
                <a:solidFill>
                  <a:srgbClr val="FF0000"/>
                </a:solidFill>
                <a:latin typeface="Verdana" pitchFamily="34" charset="0"/>
              </a:rPr>
              <a:t> </a:t>
            </a:r>
          </a:p>
          <a:p>
            <a:pPr>
              <a:buFontTx/>
              <a:buNone/>
            </a:pPr>
            <a:r>
              <a:rPr lang="fr-FR" altLang="fr-FR" sz="1200" dirty="0">
                <a:solidFill>
                  <a:srgbClr val="FF0000"/>
                </a:solidFill>
                <a:latin typeface="Verdana" pitchFamily="34" charset="0"/>
              </a:rPr>
              <a:t>		DROP CONSTRAINT </a:t>
            </a:r>
            <a:r>
              <a:rPr lang="fr-FR" altLang="fr-FR" sz="1200" dirty="0" err="1">
                <a:solidFill>
                  <a:srgbClr val="FF0000"/>
                </a:solidFill>
                <a:latin typeface="Verdana" pitchFamily="34" charset="0"/>
              </a:rPr>
              <a:t>REFEmpNumDepINDepartements</a:t>
            </a:r>
            <a:r>
              <a:rPr lang="fr-FR" altLang="fr-FR" sz="1200" dirty="0">
                <a:solidFill>
                  <a:srgbClr val="FF0000"/>
                </a:solidFill>
                <a:latin typeface="Verdana" pitchFamily="34" charset="0"/>
              </a:rPr>
              <a:t>;</a:t>
            </a:r>
          </a:p>
          <a:p>
            <a:pPr>
              <a:buFontTx/>
              <a:buNone/>
            </a:pPr>
            <a:r>
              <a:rPr lang="fr-FR" altLang="fr-FR" sz="1200" dirty="0">
                <a:latin typeface="Verdana" pitchFamily="34" charset="0"/>
              </a:rPr>
              <a:t>	DROP TABLE </a:t>
            </a:r>
            <a:r>
              <a:rPr lang="fr-FR" altLang="fr-FR" sz="1200" dirty="0" err="1">
                <a:latin typeface="Verdana" pitchFamily="34" charset="0"/>
              </a:rPr>
              <a:t>Departements</a:t>
            </a:r>
            <a:r>
              <a:rPr lang="fr-FR" altLang="fr-FR" sz="1200" dirty="0">
                <a:latin typeface="Verdana" pitchFamily="34" charset="0"/>
              </a:rPr>
              <a:t>;</a:t>
            </a:r>
          </a:p>
          <a:p>
            <a:pPr>
              <a:buFontTx/>
              <a:buNone/>
            </a:pPr>
            <a:r>
              <a:rPr lang="fr-FR" altLang="fr-FR" sz="1200" dirty="0">
                <a:latin typeface="Verdana" pitchFamily="34" charset="0"/>
              </a:rPr>
              <a:t>	DROP TABLE </a:t>
            </a:r>
            <a:r>
              <a:rPr lang="fr-FR" altLang="fr-FR" sz="1200" dirty="0" err="1">
                <a:latin typeface="Verdana" pitchFamily="34" charset="0"/>
              </a:rPr>
              <a:t>Employes</a:t>
            </a:r>
            <a:r>
              <a:rPr lang="fr-FR" altLang="fr-FR" sz="1200" dirty="0">
                <a:latin typeface="Verdana" pitchFamily="34" charset="0"/>
              </a:rPr>
              <a:t>;</a:t>
            </a:r>
          </a:p>
          <a:p>
            <a:pPr>
              <a:buFontTx/>
              <a:buNone/>
            </a:pPr>
            <a:endParaRPr lang="fr-FR" altLang="fr-FR" sz="1200" dirty="0">
              <a:latin typeface="Verdana" pitchFamily="34" charset="0"/>
            </a:endParaRPr>
          </a:p>
          <a:p>
            <a:pPr>
              <a:buFontTx/>
              <a:buNone/>
            </a:pPr>
            <a:r>
              <a:rPr lang="fr-FR" altLang="fr-FR" sz="1200" dirty="0">
                <a:latin typeface="Verdana" pitchFamily="34" charset="0"/>
              </a:rPr>
              <a:t>Ou</a:t>
            </a:r>
          </a:p>
          <a:p>
            <a:pPr>
              <a:buFontTx/>
              <a:buNone/>
            </a:pPr>
            <a:r>
              <a:rPr lang="fr-FR" altLang="fr-FR" sz="1200" dirty="0">
                <a:latin typeface="Verdana" pitchFamily="34" charset="0"/>
              </a:rPr>
              <a:t>	DROP TABLE </a:t>
            </a:r>
            <a:r>
              <a:rPr lang="fr-FR" altLang="fr-FR" sz="1200" dirty="0" err="1">
                <a:latin typeface="Verdana" pitchFamily="34" charset="0"/>
              </a:rPr>
              <a:t>emppro</a:t>
            </a:r>
            <a:r>
              <a:rPr lang="fr-FR" altLang="fr-FR" sz="1200" dirty="0">
                <a:latin typeface="Verdana" pitchFamily="34" charset="0"/>
              </a:rPr>
              <a:t>;</a:t>
            </a:r>
          </a:p>
          <a:p>
            <a:pPr>
              <a:buFontTx/>
              <a:buNone/>
            </a:pPr>
            <a:r>
              <a:rPr lang="fr-FR" altLang="fr-FR" sz="1200" dirty="0">
                <a:latin typeface="Verdana" pitchFamily="34" charset="0"/>
              </a:rPr>
              <a:t>	DROP TABLE projets;</a:t>
            </a:r>
          </a:p>
          <a:p>
            <a:pPr>
              <a:buFontTx/>
              <a:buNone/>
            </a:pPr>
            <a:r>
              <a:rPr lang="fr-FR" altLang="fr-FR" sz="1200" dirty="0">
                <a:solidFill>
                  <a:srgbClr val="FF0000"/>
                </a:solidFill>
                <a:latin typeface="Verdana" pitchFamily="34" charset="0"/>
              </a:rPr>
              <a:t>	ALTER TABLE </a:t>
            </a:r>
            <a:r>
              <a:rPr lang="fr-FR" altLang="fr-FR" sz="1200" dirty="0" err="1">
                <a:solidFill>
                  <a:srgbClr val="FF0000"/>
                </a:solidFill>
                <a:latin typeface="Verdana" pitchFamily="34" charset="0"/>
              </a:rPr>
              <a:t>Departements</a:t>
            </a:r>
            <a:r>
              <a:rPr lang="fr-FR" altLang="fr-FR" sz="1200" dirty="0">
                <a:solidFill>
                  <a:srgbClr val="FF0000"/>
                </a:solidFill>
                <a:latin typeface="Verdana" pitchFamily="34" charset="0"/>
              </a:rPr>
              <a:t> </a:t>
            </a:r>
          </a:p>
          <a:p>
            <a:pPr>
              <a:buFontTx/>
              <a:buNone/>
            </a:pPr>
            <a:r>
              <a:rPr lang="fr-FR" altLang="fr-FR" sz="1200" dirty="0">
                <a:solidFill>
                  <a:srgbClr val="FF0000"/>
                </a:solidFill>
                <a:latin typeface="Verdana" pitchFamily="34" charset="0"/>
              </a:rPr>
              <a:t>		DROP CONSTRAINT </a:t>
            </a:r>
            <a:r>
              <a:rPr lang="en-GB" altLang="fr-FR" sz="1200" dirty="0" err="1">
                <a:solidFill>
                  <a:srgbClr val="FF0000"/>
                </a:solidFill>
                <a:latin typeface="Verdana" pitchFamily="34" charset="0"/>
              </a:rPr>
              <a:t>REFDeptNumSecuINEmployes</a:t>
            </a:r>
            <a:r>
              <a:rPr lang="fr-FR" altLang="fr-FR" sz="1200" dirty="0">
                <a:solidFill>
                  <a:srgbClr val="FF0000"/>
                </a:solidFill>
                <a:latin typeface="Verdana" pitchFamily="34" charset="0"/>
              </a:rPr>
              <a:t>;</a:t>
            </a:r>
          </a:p>
          <a:p>
            <a:pPr>
              <a:buFontTx/>
              <a:buNone/>
            </a:pPr>
            <a:r>
              <a:rPr lang="fr-FR" altLang="fr-FR" sz="1200" dirty="0">
                <a:latin typeface="Verdana" pitchFamily="34" charset="0"/>
              </a:rPr>
              <a:t>	DROP TABLE </a:t>
            </a:r>
            <a:r>
              <a:rPr lang="fr-FR" altLang="fr-FR" sz="1200" dirty="0" err="1">
                <a:latin typeface="Verdana" pitchFamily="34" charset="0"/>
              </a:rPr>
              <a:t>Employes</a:t>
            </a:r>
            <a:r>
              <a:rPr lang="fr-FR" altLang="fr-FR" sz="1200" dirty="0">
                <a:latin typeface="Verdana" pitchFamily="34" charset="0"/>
              </a:rPr>
              <a:t>;</a:t>
            </a:r>
            <a:endParaRPr lang="fr-BE" altLang="fr-FR" sz="1200" dirty="0">
              <a:latin typeface="Verdana" pitchFamily="34" charset="0"/>
            </a:endParaRPr>
          </a:p>
          <a:p>
            <a:pPr>
              <a:buFontTx/>
              <a:buNone/>
            </a:pPr>
            <a:r>
              <a:rPr lang="fr-FR" altLang="fr-FR" sz="1200" dirty="0">
                <a:latin typeface="Verdana" pitchFamily="34" charset="0"/>
              </a:rPr>
              <a:t>	DROP TABLE </a:t>
            </a:r>
            <a:r>
              <a:rPr lang="fr-FR" altLang="fr-FR" sz="1200" dirty="0" err="1">
                <a:latin typeface="Verdana" pitchFamily="34" charset="0"/>
              </a:rPr>
              <a:t>Departements</a:t>
            </a:r>
            <a:r>
              <a:rPr lang="fr-FR" altLang="fr-FR" sz="1200" dirty="0">
                <a:latin typeface="Verdana" pitchFamily="34" charset="0"/>
              </a:rPr>
              <a:t>;</a:t>
            </a:r>
          </a:p>
          <a:p>
            <a:pPr>
              <a:buFontTx/>
              <a:buNone/>
            </a:pPr>
            <a:r>
              <a:rPr lang="fr-FR" altLang="fr-FR" sz="1200" dirty="0">
                <a:latin typeface="Verdana" pitchFamily="34" charset="0"/>
              </a:rPr>
              <a:t>	</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107</a:t>
            </a:fld>
            <a:endParaRPr lang="fr-BE"/>
          </a:p>
        </p:txBody>
      </p:sp>
    </p:spTree>
    <p:extLst>
      <p:ext uri="{BB962C8B-B14F-4D97-AF65-F5344CB8AC3E}">
        <p14:creationId xmlns:p14="http://schemas.microsoft.com/office/powerpoint/2010/main" val="40627287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=&gt; Dommage que cela n'existe pas en Oracle …</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109</a:t>
            </a:fld>
            <a:endParaRPr lang="fr-BE"/>
          </a:p>
        </p:txBody>
      </p:sp>
    </p:spTree>
    <p:extLst>
      <p:ext uri="{BB962C8B-B14F-4D97-AF65-F5344CB8AC3E}">
        <p14:creationId xmlns:p14="http://schemas.microsoft.com/office/powerpoint/2010/main" val="928300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baseline="0" dirty="0"/>
              <a:t>Différence entre CHAR et VARCHAR : </a:t>
            </a:r>
          </a:p>
          <a:p>
            <a:r>
              <a:rPr lang="fr-BE" baseline="0" dirty="0"/>
              <a:t>CHAR(40) : la taille du champ aura toujours la longueur 40, la longueur est fixe</a:t>
            </a:r>
          </a:p>
          <a:p>
            <a:r>
              <a:rPr lang="fr-BE" baseline="0" dirty="0"/>
              <a:t>VARCHAR(40) : le 40 représente la taille maximale permise pour le champ, si on ne met que 1 caractère, on n'utilisera que la place nécessaire pour 1 caractère.</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13</a:t>
            </a:fld>
            <a:endParaRPr lang="fr-BE"/>
          </a:p>
        </p:txBody>
      </p:sp>
    </p:spTree>
    <p:extLst>
      <p:ext uri="{BB962C8B-B14F-4D97-AF65-F5344CB8AC3E}">
        <p14:creationId xmlns:p14="http://schemas.microsoft.com/office/powerpoint/2010/main" val="12859260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Dernière</a:t>
            </a:r>
            <a:r>
              <a:rPr lang="fr-BE" baseline="0" dirty="0"/>
              <a:t> ligne : ALTER TABLE échoue si on veut mettre une contrainte NOT NULL sur une colonne pour laquelle certain </a:t>
            </a:r>
            <a:r>
              <a:rPr lang="fr-BE" baseline="0" dirty="0" err="1"/>
              <a:t>tuples</a:t>
            </a:r>
            <a:r>
              <a:rPr lang="fr-BE" baseline="0" dirty="0"/>
              <a:t> existants n'ont pas de valeur …</a:t>
            </a:r>
          </a:p>
          <a:p>
            <a:endParaRPr lang="fr-BE" baseline="0" dirty="0"/>
          </a:p>
          <a:p>
            <a:r>
              <a:rPr lang="fr-BE" baseline="0" dirty="0"/>
              <a:t>On ne peut non plus ajouter une colonne sur laquelle on définit une contrainte "not </a:t>
            </a:r>
            <a:r>
              <a:rPr lang="fr-BE" baseline="0" dirty="0" err="1"/>
              <a:t>null</a:t>
            </a:r>
            <a:r>
              <a:rPr lang="fr-BE" baseline="0" dirty="0"/>
              <a:t>" puisque quand on ajoute une colonne, la valeur mise dans cette colonne pour les </a:t>
            </a:r>
            <a:r>
              <a:rPr lang="fr-BE" baseline="0" dirty="0" err="1"/>
              <a:t>tuples</a:t>
            </a:r>
            <a:r>
              <a:rPr lang="fr-BE" baseline="0" dirty="0"/>
              <a:t> existants est justement NULL !!!!!!</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112</a:t>
            </a:fld>
            <a:endParaRPr lang="fr-BE"/>
          </a:p>
        </p:txBody>
      </p:sp>
    </p:spTree>
    <p:extLst>
      <p:ext uri="{BB962C8B-B14F-4D97-AF65-F5344CB8AC3E}">
        <p14:creationId xmlns:p14="http://schemas.microsoft.com/office/powerpoint/2010/main" val="529878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baseline="0" dirty="0"/>
              <a:t>SMALLINT / INTEGER : </a:t>
            </a:r>
            <a:r>
              <a:rPr lang="fr-BE" baseline="0" dirty="0" err="1"/>
              <a:t>small</a:t>
            </a:r>
            <a:r>
              <a:rPr lang="fr-BE" baseline="0" dirty="0"/>
              <a:t> : 2 bytes, </a:t>
            </a:r>
            <a:r>
              <a:rPr lang="fr-BE" baseline="0" dirty="0" err="1"/>
              <a:t>integer</a:t>
            </a:r>
            <a:r>
              <a:rPr lang="fr-BE" baseline="0" dirty="0"/>
              <a:t> : 4 </a:t>
            </a:r>
            <a:r>
              <a:rPr lang="fr-BE" baseline="0" dirty="0" err="1"/>
              <a:t>byes</a:t>
            </a:r>
            <a:endParaRPr lang="fr-BE" baseline="0" dirty="0"/>
          </a:p>
          <a:p>
            <a:r>
              <a:rPr lang="fr-BE" baseline="0" dirty="0"/>
              <a:t>NUMERIC/DECIMAL : la différence est la représentation de la donnée en mémoire</a:t>
            </a:r>
          </a:p>
          <a:p>
            <a:r>
              <a:rPr lang="fr-BE" baseline="0" dirty="0"/>
              <a:t>    DECIMAL : (nombre de chiffres dans le nombre + 1) / 2 =&gt; nb bytes nécessaires</a:t>
            </a:r>
          </a:p>
          <a:p>
            <a:r>
              <a:rPr lang="fr-BE" baseline="0" dirty="0"/>
              <a:t>    NUMERIC : 1 byte par chiffre</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14</a:t>
            </a:fld>
            <a:endParaRPr lang="fr-BE"/>
          </a:p>
        </p:txBody>
      </p:sp>
    </p:spTree>
    <p:extLst>
      <p:ext uri="{BB962C8B-B14F-4D97-AF65-F5344CB8AC3E}">
        <p14:creationId xmlns:p14="http://schemas.microsoft.com/office/powerpoint/2010/main" val="2867155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Rappel : pas de domaines en Oracle</a:t>
            </a:r>
          </a:p>
          <a:p>
            <a:endParaRPr lang="fr-BE" dirty="0"/>
          </a:p>
          <a:p>
            <a:r>
              <a:rPr lang="fr-BE" dirty="0"/>
              <a:t>3</a:t>
            </a:r>
            <a:r>
              <a:rPr lang="fr-BE" baseline="30000" dirty="0"/>
              <a:t>ème</a:t>
            </a:r>
            <a:r>
              <a:rPr lang="fr-BE" dirty="0"/>
              <a:t> exemple : DEFAULT NULL : inutile comme dit précédemment</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18</a:t>
            </a:fld>
            <a:endParaRPr lang="fr-BE"/>
          </a:p>
        </p:txBody>
      </p:sp>
    </p:spTree>
    <p:extLst>
      <p:ext uri="{BB962C8B-B14F-4D97-AF65-F5344CB8AC3E}">
        <p14:creationId xmlns:p14="http://schemas.microsoft.com/office/powerpoint/2010/main" val="2140679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kern="1200" dirty="0">
                <a:solidFill>
                  <a:schemeClr val="tx1"/>
                </a:solidFill>
                <a:effectLst/>
                <a:latin typeface="+mn-lt"/>
                <a:ea typeface="+mn-ea"/>
                <a:cs typeface="+mn-cs"/>
              </a:rPr>
              <a:t>Dans un même schéma, le nom des tables doit être unique</a:t>
            </a:r>
          </a:p>
          <a:p>
            <a:endParaRPr lang="fr-BE" sz="1200" kern="1200" dirty="0">
              <a:solidFill>
                <a:schemeClr val="tx1"/>
              </a:solidFill>
              <a:effectLst/>
              <a:latin typeface="+mn-lt"/>
              <a:ea typeface="+mn-ea"/>
              <a:cs typeface="+mn-cs"/>
            </a:endParaRPr>
          </a:p>
          <a:p>
            <a:r>
              <a:rPr lang="fr-BE" sz="1200" kern="1200" dirty="0">
                <a:solidFill>
                  <a:schemeClr val="tx1"/>
                </a:solidFill>
                <a:effectLst/>
                <a:latin typeface="+mn-lt"/>
                <a:ea typeface="+mn-ea"/>
                <a:cs typeface="+mn-cs"/>
              </a:rPr>
              <a:t>En oracle, on ne peut préciser que un type lors de la précision des colonnes puisque la notion de domaine n'existe pas en Oracle.</a:t>
            </a:r>
          </a:p>
          <a:p>
            <a:endParaRPr lang="fr-BE" sz="1200" kern="1200" dirty="0">
              <a:solidFill>
                <a:schemeClr val="tx1"/>
              </a:solidFill>
              <a:effectLst/>
              <a:latin typeface="+mn-lt"/>
              <a:ea typeface="+mn-ea"/>
              <a:cs typeface="+mn-cs"/>
            </a:endParaRPr>
          </a:p>
          <a:p>
            <a:r>
              <a:rPr lang="fr-BE" sz="1200" kern="1200" dirty="0">
                <a:solidFill>
                  <a:schemeClr val="tx1"/>
                </a:solidFill>
                <a:effectLst/>
                <a:latin typeface="+mn-lt"/>
                <a:ea typeface="+mn-ea"/>
                <a:cs typeface="+mn-cs"/>
              </a:rPr>
              <a:t>On peut avoir plusieurs contraintes sur une même colonne, on donnera toutes les contraintes avant de mettre la ',' de séparation d'une colonne à l'autre.</a:t>
            </a:r>
          </a:p>
          <a:p>
            <a:r>
              <a:rPr lang="fr-BE" sz="1200" kern="1200" dirty="0">
                <a:solidFill>
                  <a:schemeClr val="tx1"/>
                </a:solidFill>
                <a:effectLst/>
                <a:latin typeface="+mn-lt"/>
                <a:ea typeface="+mn-ea"/>
                <a:cs typeface="+mn-cs"/>
              </a:rPr>
              <a:t>Au niveau des colonnes, on peut préciser des contraintes qui portent uniquement sur la colonne en cours.</a:t>
            </a:r>
          </a:p>
          <a:p>
            <a:r>
              <a:rPr lang="fr-BE" sz="1200" kern="1200" dirty="0">
                <a:solidFill>
                  <a:schemeClr val="tx1"/>
                </a:solidFill>
                <a:effectLst/>
                <a:latin typeface="+mn-lt"/>
                <a:ea typeface="+mn-ea"/>
                <a:cs typeface="+mn-cs"/>
              </a:rPr>
              <a:t>CHECK permet de mettre des contraintes applicatives.  On peut mettre une condition composée avec des ET </a:t>
            </a:r>
            <a:r>
              <a:rPr lang="fr-BE" sz="1200" kern="1200" dirty="0" err="1">
                <a:solidFill>
                  <a:schemeClr val="tx1"/>
                </a:solidFill>
                <a:effectLst/>
                <a:latin typeface="+mn-lt"/>
                <a:ea typeface="+mn-ea"/>
                <a:cs typeface="+mn-cs"/>
              </a:rPr>
              <a:t>et</a:t>
            </a:r>
            <a:r>
              <a:rPr lang="fr-BE" sz="1200" kern="1200" dirty="0">
                <a:solidFill>
                  <a:schemeClr val="tx1"/>
                </a:solidFill>
                <a:effectLst/>
                <a:latin typeface="+mn-lt"/>
                <a:ea typeface="+mn-ea"/>
                <a:cs typeface="+mn-cs"/>
              </a:rPr>
              <a:t> des OU.</a:t>
            </a:r>
          </a:p>
          <a:p>
            <a:endParaRPr lang="fr-BE" sz="1200" kern="1200" dirty="0">
              <a:solidFill>
                <a:schemeClr val="tx1"/>
              </a:solidFill>
              <a:effectLst/>
              <a:latin typeface="+mn-lt"/>
              <a:ea typeface="+mn-ea"/>
              <a:cs typeface="+mn-cs"/>
            </a:endParaRPr>
          </a:p>
          <a:p>
            <a:r>
              <a:rPr lang="fr-BE" sz="1200" kern="1200" dirty="0">
                <a:solidFill>
                  <a:schemeClr val="tx1"/>
                </a:solidFill>
                <a:effectLst/>
                <a:latin typeface="+mn-lt"/>
                <a:ea typeface="+mn-ea"/>
                <a:cs typeface="+mn-cs"/>
              </a:rPr>
              <a:t>Sur la clé étrangère, on peut spécifier des options de ON DELETE et ON UPDATE.  Le NO ACTION n'a pas de sens, autant ne rien mettre.</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20</a:t>
            </a:fld>
            <a:endParaRPr lang="fr-BE"/>
          </a:p>
        </p:txBody>
      </p:sp>
    </p:spTree>
    <p:extLst>
      <p:ext uri="{BB962C8B-B14F-4D97-AF65-F5344CB8AC3E}">
        <p14:creationId xmlns:p14="http://schemas.microsoft.com/office/powerpoint/2010/main" val="2934187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fr-FR"/>
              <a:t>Modifiez le style du titre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4738744" y="1516828"/>
            <a:ext cx="2133600" cy="750981"/>
          </a:xfrm>
          <a:prstGeom prst="rect">
            <a:avLst/>
          </a:prstGeom>
        </p:spPr>
        <p:txBody>
          <a:bodyPr anchor="b"/>
          <a:lstStyle>
            <a:lvl1pPr algn="l">
              <a:defRPr sz="2400"/>
            </a:lvl1pPr>
          </a:lstStyle>
          <a:p>
            <a:fld id="{A76A37A1-DD3C-47DE-9B25-86BDFF78BE03}" type="datetime1">
              <a:rPr lang="fr-BE" smtClean="0"/>
              <a:t>19/09/21</a:t>
            </a:fld>
            <a:endParaRPr lang="fr-BE"/>
          </a:p>
          <a:p>
            <a:r>
              <a:rPr lang="fr-BE"/>
              <a:t>A. Léonard</a:t>
            </a:r>
            <a:endParaRPr lang="fr-BE"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fr-BE"/>
              <a:t>Système de Gestion de Base de Données</a:t>
            </a:r>
            <a:endParaRPr lang="fr-BE" dirty="0"/>
          </a:p>
        </p:txBody>
      </p:sp>
      <p:sp>
        <p:nvSpPr>
          <p:cNvPr id="6" name="Slide Number Placeholder 5"/>
          <p:cNvSpPr>
            <a:spLocks noGrp="1"/>
          </p:cNvSpPr>
          <p:nvPr>
            <p:ph type="sldNum" sz="quarter" idx="12"/>
          </p:nvPr>
        </p:nvSpPr>
        <p:spPr>
          <a:xfrm>
            <a:off x="4649096" y="5719966"/>
            <a:ext cx="643666" cy="365125"/>
          </a:xfrm>
          <a:prstGeom prst="rect">
            <a:avLst/>
          </a:prstGeom>
        </p:spPr>
        <p:txBody>
          <a:bodyPr/>
          <a:lstStyle>
            <a:lvl1pPr>
              <a:defRPr>
                <a:solidFill>
                  <a:schemeClr val="accent1"/>
                </a:solidFill>
              </a:defRPr>
            </a:lvl1pPr>
          </a:lstStyle>
          <a:p>
            <a:fld id="{BF2FC6CB-2666-4C93-9AAF-E466CEB514E0}" type="slidenum">
              <a:rPr lang="fr-BE" smtClean="0"/>
              <a:t>‹N°›</a:t>
            </a:fld>
            <a:endParaRPr lang="fr-BE"/>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Footer Placeholder 4"/>
          <p:cNvSpPr>
            <a:spLocks noGrp="1"/>
          </p:cNvSpPr>
          <p:nvPr>
            <p:ph type="ftr" sz="quarter" idx="11"/>
          </p:nvPr>
        </p:nvSpPr>
        <p:spPr/>
        <p:txBody>
          <a:bodyPr/>
          <a:lstStyle/>
          <a:p>
            <a:r>
              <a:rPr lang="fr-BE"/>
              <a:t>Système de Gestion de Base de Données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fr-FR"/>
              <a:t>Modifiez le style du titre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Footer Placeholder 4"/>
          <p:cNvSpPr>
            <a:spLocks noGrp="1"/>
          </p:cNvSpPr>
          <p:nvPr>
            <p:ph type="ftr" sz="quarter" idx="11"/>
          </p:nvPr>
        </p:nvSpPr>
        <p:spPr/>
        <p:txBody>
          <a:bodyPr/>
          <a:lstStyle/>
          <a:p>
            <a:r>
              <a:rPr lang="fr-BE"/>
              <a:t>Système de Gestion de Base de Données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11"/>
          </p:nvPr>
        </p:nvSpPr>
        <p:spPr/>
        <p:txBody>
          <a:bodyPr/>
          <a:lstStyle/>
          <a:p>
            <a:r>
              <a:rPr lang="fr-BE"/>
              <a:t>Système de Gestion de Base de Données</a:t>
            </a:r>
          </a:p>
        </p:txBody>
      </p:sp>
      <p:sp>
        <p:nvSpPr>
          <p:cNvPr id="7" name="Forme libre 6"/>
          <p:cNvSpPr/>
          <p:nvPr/>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fr-FR"/>
              <a:t>Modifiez le style du titre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5" name="Footer Placeholder 4"/>
          <p:cNvSpPr>
            <a:spLocks noGrp="1"/>
          </p:cNvSpPr>
          <p:nvPr>
            <p:ph type="ftr" sz="quarter" idx="11"/>
          </p:nvPr>
        </p:nvSpPr>
        <p:spPr/>
        <p:txBody>
          <a:bodyPr/>
          <a:lstStyle/>
          <a:p>
            <a:r>
              <a:rPr lang="fr-BE"/>
              <a:t>Système de Gestion de Base de Données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Footer Placeholder 5"/>
          <p:cNvSpPr>
            <a:spLocks noGrp="1"/>
          </p:cNvSpPr>
          <p:nvPr>
            <p:ph type="ftr" sz="quarter" idx="11"/>
          </p:nvPr>
        </p:nvSpPr>
        <p:spPr/>
        <p:txBody>
          <a:bodyPr/>
          <a:lstStyle/>
          <a:p>
            <a:r>
              <a:rPr lang="fr-BE"/>
              <a:t>Système de Gestion de Base de Données</a:t>
            </a:r>
          </a:p>
        </p:txBody>
      </p:sp>
      <p:sp>
        <p:nvSpPr>
          <p:cNvPr id="9" name="Content Placeholder 8"/>
          <p:cNvSpPr>
            <a:spLocks noGrp="1"/>
          </p:cNvSpPr>
          <p:nvPr>
            <p:ph sz="quarter" idx="13"/>
          </p:nvPr>
        </p:nvSpPr>
        <p:spPr>
          <a:xfrm>
            <a:off x="1042416" y="2313432"/>
            <a:ext cx="3419856" cy="349300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8" name="Forme libre 7"/>
          <p:cNvSpPr/>
          <p:nvPr/>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Footer Placeholder 7"/>
          <p:cNvSpPr>
            <a:spLocks noGrp="1"/>
          </p:cNvSpPr>
          <p:nvPr>
            <p:ph type="ftr" sz="quarter" idx="11"/>
          </p:nvPr>
        </p:nvSpPr>
        <p:spPr/>
        <p:txBody>
          <a:bodyPr/>
          <a:lstStyle/>
          <a:p>
            <a:r>
              <a:rPr lang="fr-BE"/>
              <a:t>Système de Gestion de Base de Données</a:t>
            </a:r>
          </a:p>
        </p:txBody>
      </p:sp>
      <p:sp>
        <p:nvSpPr>
          <p:cNvPr id="10" name="Forme libre 9"/>
          <p:cNvSpPr/>
          <p:nvPr/>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4" name="Footer Placeholder 3"/>
          <p:cNvSpPr>
            <a:spLocks noGrp="1"/>
          </p:cNvSpPr>
          <p:nvPr>
            <p:ph type="ftr" sz="quarter" idx="11"/>
          </p:nvPr>
        </p:nvSpPr>
        <p:spPr/>
        <p:txBody>
          <a:bodyPr/>
          <a:lstStyle/>
          <a:p>
            <a:r>
              <a:rPr lang="fr-BE"/>
              <a:t>Système de Gestion de Base de Données</a:t>
            </a:r>
          </a:p>
        </p:txBody>
      </p:sp>
      <p:sp>
        <p:nvSpPr>
          <p:cNvPr id="6" name="Forme libre 5"/>
          <p:cNvSpPr/>
          <p:nvPr/>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r-BE"/>
              <a:t>Système de Gestion de Base de Données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fr-BE"/>
              <a:t>Système de Gestion de Base de Données</a:t>
            </a: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fr-FR"/>
              <a:t>Modifiez le style du titre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fr-FR"/>
              <a:t>Modifiez le style du titre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6" name="Footer Placeholder 5"/>
          <p:cNvSpPr>
            <a:spLocks noGrp="1"/>
          </p:cNvSpPr>
          <p:nvPr>
            <p:ph type="ftr" sz="quarter" idx="11"/>
          </p:nvPr>
        </p:nvSpPr>
        <p:spPr>
          <a:xfrm>
            <a:off x="4641448" y="5724835"/>
            <a:ext cx="3493664" cy="365125"/>
          </a:xfrm>
        </p:spPr>
        <p:txBody>
          <a:bodyPr>
            <a:normAutofit/>
          </a:bodyPr>
          <a:lstStyle/>
          <a:p>
            <a:r>
              <a:rPr lang="fr-BE"/>
              <a:t>Système de Gestion de Base de Données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76055" y="6400800"/>
            <a:ext cx="6463424" cy="469558"/>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87204" y="6519134"/>
            <a:ext cx="6236864" cy="351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720000"/>
            <a:ext cx="7024744" cy="1143000"/>
          </a:xfrm>
          <a:prstGeom prst="rect">
            <a:avLst/>
          </a:prstGeom>
        </p:spPr>
        <p:txBody>
          <a:bodyPr vert="horz" lIns="91440" tIns="45720" rIns="91440" bIns="45720" rtlCol="0" anchor="b">
            <a:normAutofit/>
          </a:bodyPr>
          <a:lstStyle/>
          <a:p>
            <a:r>
              <a:rPr lang="fr-FR" dirty="0"/>
              <a:t>Modifiez le style du titre</a:t>
            </a:r>
            <a:endParaRPr lang="en-US" dirty="0"/>
          </a:p>
        </p:txBody>
      </p:sp>
      <p:sp>
        <p:nvSpPr>
          <p:cNvPr id="3" name="Text Placeholder 2"/>
          <p:cNvSpPr>
            <a:spLocks noGrp="1"/>
          </p:cNvSpPr>
          <p:nvPr>
            <p:ph type="body" idx="1"/>
          </p:nvPr>
        </p:nvSpPr>
        <p:spPr>
          <a:xfrm>
            <a:off x="1043491" y="2051999"/>
            <a:ext cx="7020000" cy="41400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687203" y="6505233"/>
            <a:ext cx="6236865" cy="365125"/>
          </a:xfrm>
          <a:prstGeom prst="rect">
            <a:avLst/>
          </a:prstGeom>
        </p:spPr>
        <p:txBody>
          <a:bodyPr vert="horz" lIns="91440" tIns="45720" rIns="91440" bIns="45720" rtlCol="0" anchor="ctr"/>
          <a:lstStyle>
            <a:lvl1pPr algn="ctr">
              <a:defRPr sz="1200">
                <a:solidFill>
                  <a:schemeClr val="bg1"/>
                </a:solidFill>
              </a:defRPr>
            </a:lvl1pPr>
          </a:lstStyle>
          <a:p>
            <a:r>
              <a:rPr lang="fr-BE"/>
              <a:t>Système de Gestion de Base de Données</a:t>
            </a:r>
            <a:endParaRPr lang="fr-BE" dirty="0"/>
          </a:p>
        </p:txBody>
      </p:sp>
      <p:sp>
        <p:nvSpPr>
          <p:cNvPr id="61" name="ZoneTexte 60"/>
          <p:cNvSpPr txBox="1"/>
          <p:nvPr/>
        </p:nvSpPr>
        <p:spPr>
          <a:xfrm>
            <a:off x="-2" y="120770"/>
            <a:ext cx="430887" cy="6731292"/>
          </a:xfrm>
          <a:prstGeom prst="rect">
            <a:avLst/>
          </a:prstGeom>
          <a:noFill/>
        </p:spPr>
        <p:txBody>
          <a:bodyPr vert="vert270" wrap="square" rtlCol="0">
            <a:spAutoFit/>
          </a:bodyPr>
          <a:lstStyle/>
          <a:p>
            <a:pPr algn="r"/>
            <a:r>
              <a:rPr lang="fr-BE" sz="1600" dirty="0">
                <a:solidFill>
                  <a:srgbClr val="776627"/>
                </a:solidFill>
              </a:rPr>
              <a:t>A. Léonard         HEPL – Département technique      2</a:t>
            </a:r>
            <a:r>
              <a:rPr lang="fr-BE" sz="1600" baseline="30000" dirty="0">
                <a:solidFill>
                  <a:srgbClr val="776627"/>
                </a:solidFill>
              </a:rPr>
              <a:t>ème</a:t>
            </a:r>
            <a:r>
              <a:rPr lang="fr-BE" sz="1600" dirty="0">
                <a:solidFill>
                  <a:srgbClr val="776627"/>
                </a:solidFill>
              </a:rPr>
              <a:t> Informatique et système</a:t>
            </a:r>
          </a:p>
        </p:txBody>
      </p:sp>
      <p:sp>
        <p:nvSpPr>
          <p:cNvPr id="7" name="ZoneTexte 6"/>
          <p:cNvSpPr txBox="1"/>
          <p:nvPr/>
        </p:nvSpPr>
        <p:spPr>
          <a:xfrm>
            <a:off x="7507103" y="6519134"/>
            <a:ext cx="1179697" cy="369332"/>
          </a:xfrm>
          <a:prstGeom prst="rect">
            <a:avLst/>
          </a:prstGeom>
          <a:noFill/>
        </p:spPr>
        <p:txBody>
          <a:bodyPr wrap="square" rtlCol="0">
            <a:spAutoFit/>
          </a:bodyPr>
          <a:lstStyle/>
          <a:p>
            <a:pPr algn="r"/>
            <a:fld id="{30A39B69-01AA-4943-8E03-5E521F790666}" type="slidenum">
              <a:rPr lang="fr-BE" b="1" smtClean="0">
                <a:solidFill>
                  <a:schemeClr val="bg1"/>
                </a:solidFill>
              </a:rPr>
              <a:pPr algn="r"/>
              <a:t>‹N°›</a:t>
            </a:fld>
            <a:r>
              <a:rPr lang="fr-BE" b="1" dirty="0">
                <a:solidFill>
                  <a:schemeClr val="bg1"/>
                </a:solidFill>
              </a:rPr>
              <a:t> / 112</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tps://docs.oracle.com/en/database/oracle/oracle-database/18/sqlrf/CREATE-CLUSTER.html" TargetMode="External"/><Relationship Id="rId2" Type="http://schemas.openxmlformats.org/officeDocument/2006/relationships/hyperlink" Target="https://docs.oracle.com/en/database/oracle/oracle-database/18/sqlrf/CREATE-INDEX.html" TargetMode="External"/><Relationship Id="rId1" Type="http://schemas.openxmlformats.org/officeDocument/2006/relationships/slideLayout" Target="../slideLayouts/slideLayout2.xml"/><Relationship Id="rId4" Type="http://schemas.openxmlformats.org/officeDocument/2006/relationships/hyperlink" Target="https://docs.oracle.com/en/database/oracle/oracle-database/18/cncpt/indexes-and-index-organized-tables.html"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oracle.com/en/database/oracle/oracle-database/18/sqlrf/CREATE-TABLE.html#GUID-F9CE0CC3-13AE-4744-A43C-EAC7A71AAAB6"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BE" dirty="0"/>
              <a:t>Systèmes de Gestion de Bases de Données</a:t>
            </a:r>
          </a:p>
        </p:txBody>
      </p:sp>
      <p:sp>
        <p:nvSpPr>
          <p:cNvPr id="3" name="Sous-titre 2"/>
          <p:cNvSpPr>
            <a:spLocks noGrp="1"/>
          </p:cNvSpPr>
          <p:nvPr>
            <p:ph type="subTitle" idx="1"/>
          </p:nvPr>
        </p:nvSpPr>
        <p:spPr/>
        <p:txBody>
          <a:bodyPr anchor="b"/>
          <a:lstStyle/>
          <a:p>
            <a:pPr algn="r"/>
            <a:r>
              <a:rPr lang="fr-BE" dirty="0"/>
              <a:t>A. Léonard</a:t>
            </a:r>
          </a:p>
        </p:txBody>
      </p:sp>
    </p:spTree>
    <p:extLst>
      <p:ext uri="{BB962C8B-B14F-4D97-AF65-F5344CB8AC3E}">
        <p14:creationId xmlns:p14="http://schemas.microsoft.com/office/powerpoint/2010/main" val="3758322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1. Domaines</a:t>
            </a:r>
          </a:p>
        </p:txBody>
      </p:sp>
      <p:sp>
        <p:nvSpPr>
          <p:cNvPr id="3" name="Espace réservé du contenu 2"/>
          <p:cNvSpPr>
            <a:spLocks noGrp="1"/>
          </p:cNvSpPr>
          <p:nvPr>
            <p:ph idx="1"/>
          </p:nvPr>
        </p:nvSpPr>
        <p:spPr>
          <a:xfrm>
            <a:off x="960364" y="1888177"/>
            <a:ext cx="7020000" cy="4707584"/>
          </a:xfrm>
        </p:spPr>
        <p:txBody>
          <a:bodyPr anchor="ctr">
            <a:noAutofit/>
          </a:bodyPr>
          <a:lstStyle/>
          <a:p>
            <a:pPr marL="0" indent="0">
              <a:buNone/>
            </a:pPr>
            <a:r>
              <a:rPr lang="fr-BE" sz="1600" b="1" dirty="0">
                <a:solidFill>
                  <a:schemeClr val="bg1">
                    <a:lumMod val="75000"/>
                  </a:schemeClr>
                </a:solidFill>
              </a:rPr>
              <a:t>CREATE DOMAIN </a:t>
            </a:r>
            <a:r>
              <a:rPr lang="fr-BE" sz="26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nom</a:t>
            </a:r>
            <a:r>
              <a:rPr lang="fr-BE" sz="1600" b="1" i="1" dirty="0">
                <a:solidFill>
                  <a:schemeClr val="bg1">
                    <a:lumMod val="75000"/>
                  </a:schemeClr>
                </a:solidFill>
              </a:rPr>
              <a:t> </a:t>
            </a:r>
            <a:r>
              <a:rPr lang="fr-BE" sz="1600" i="1" dirty="0">
                <a:solidFill>
                  <a:schemeClr val="bg1">
                    <a:lumMod val="75000"/>
                  </a:schemeClr>
                </a:solidFill>
              </a:rPr>
              <a:t>type </a:t>
            </a:r>
            <a:r>
              <a:rPr lang="fr-BE" sz="1600" dirty="0">
                <a:solidFill>
                  <a:schemeClr val="bg1">
                    <a:lumMod val="75000"/>
                  </a:schemeClr>
                </a:solidFill>
              </a:rPr>
              <a:t>[</a:t>
            </a:r>
            <a:r>
              <a:rPr lang="fr-BE" sz="1600" i="1" dirty="0">
                <a:solidFill>
                  <a:schemeClr val="bg1">
                    <a:lumMod val="75000"/>
                  </a:schemeClr>
                </a:solidFill>
              </a:rPr>
              <a:t>valeur</a:t>
            </a:r>
            <a:r>
              <a:rPr lang="fr-BE" sz="1600" dirty="0">
                <a:solidFill>
                  <a:schemeClr val="bg1">
                    <a:lumMod val="75000"/>
                  </a:schemeClr>
                </a:solidFill>
              </a:rPr>
              <a:t>] ;</a:t>
            </a:r>
          </a:p>
          <a:p>
            <a:pPr marL="0" indent="0">
              <a:buNone/>
            </a:pPr>
            <a:r>
              <a:rPr lang="fr-BE" sz="1600" i="1" dirty="0">
                <a:solidFill>
                  <a:schemeClr val="bg1">
                    <a:lumMod val="75000"/>
                  </a:schemeClr>
                </a:solidFill>
              </a:rPr>
              <a:t>valeur</a:t>
            </a:r>
            <a:r>
              <a:rPr lang="fr-BE" sz="1600" dirty="0">
                <a:solidFill>
                  <a:schemeClr val="bg1">
                    <a:lumMod val="75000"/>
                  </a:schemeClr>
                </a:solidFill>
              </a:rPr>
              <a:t> ::= </a:t>
            </a:r>
            <a:r>
              <a:rPr lang="fr-BE" sz="1600" b="1" dirty="0">
                <a:solidFill>
                  <a:schemeClr val="bg1">
                    <a:lumMod val="75000"/>
                  </a:schemeClr>
                </a:solidFill>
              </a:rPr>
              <a:t>DEFAULT</a:t>
            </a:r>
            <a:r>
              <a:rPr lang="fr-BE" sz="1600" dirty="0">
                <a:solidFill>
                  <a:schemeClr val="bg1">
                    <a:lumMod val="75000"/>
                  </a:schemeClr>
                </a:solidFill>
              </a:rPr>
              <a:t> </a:t>
            </a:r>
            <a:r>
              <a:rPr lang="fr-BE" sz="1600" i="1" dirty="0" err="1">
                <a:solidFill>
                  <a:schemeClr val="bg1">
                    <a:lumMod val="75000"/>
                  </a:schemeClr>
                </a:solidFill>
              </a:rPr>
              <a:t>contante</a:t>
            </a:r>
            <a:endParaRPr lang="fr-BE" sz="1600" dirty="0">
              <a:solidFill>
                <a:schemeClr val="bg1">
                  <a:lumMod val="75000"/>
                </a:schemeClr>
              </a:solidFill>
            </a:endParaRPr>
          </a:p>
          <a:p>
            <a:pPr marL="0" indent="0">
              <a:buNone/>
            </a:pPr>
            <a:r>
              <a:rPr lang="fr-BE" sz="1600" i="1" dirty="0">
                <a:solidFill>
                  <a:schemeClr val="bg1">
                    <a:lumMod val="75000"/>
                  </a:schemeClr>
                </a:solidFill>
              </a:rPr>
              <a:t>		| </a:t>
            </a:r>
            <a:r>
              <a:rPr lang="fr-BE" sz="1600" b="1" i="1" dirty="0">
                <a:solidFill>
                  <a:schemeClr val="bg1">
                    <a:lumMod val="75000"/>
                  </a:schemeClr>
                </a:solidFill>
              </a:rPr>
              <a:t> </a:t>
            </a:r>
            <a:r>
              <a:rPr lang="fr-BE" sz="1600" b="1" dirty="0">
                <a:solidFill>
                  <a:schemeClr val="bg1">
                    <a:lumMod val="75000"/>
                  </a:schemeClr>
                </a:solidFill>
              </a:rPr>
              <a:t>USER</a:t>
            </a:r>
            <a:endParaRPr lang="fr-BE" sz="1600" dirty="0">
              <a:solidFill>
                <a:schemeClr val="bg1">
                  <a:lumMod val="75000"/>
                </a:schemeClr>
              </a:solidFill>
            </a:endParaRPr>
          </a:p>
          <a:p>
            <a:pPr marL="0" indent="0">
              <a:buNone/>
            </a:pPr>
            <a:r>
              <a:rPr lang="fr-BE" sz="1600" dirty="0">
                <a:solidFill>
                  <a:schemeClr val="bg1">
                    <a:lumMod val="75000"/>
                  </a:schemeClr>
                </a:solidFill>
              </a:rPr>
              <a:t>		|  </a:t>
            </a:r>
            <a:r>
              <a:rPr lang="fr-BE" sz="1600" b="1" dirty="0">
                <a:solidFill>
                  <a:schemeClr val="bg1">
                    <a:lumMod val="75000"/>
                  </a:schemeClr>
                </a:solidFill>
              </a:rPr>
              <a:t>NULL</a:t>
            </a:r>
            <a:endParaRPr lang="fr-BE" sz="1600" dirty="0">
              <a:solidFill>
                <a:schemeClr val="bg1">
                  <a:lumMod val="75000"/>
                </a:schemeClr>
              </a:solidFill>
            </a:endParaRPr>
          </a:p>
          <a:p>
            <a:pPr marL="0" indent="0">
              <a:buNone/>
            </a:pPr>
            <a:r>
              <a:rPr lang="fr-BE" sz="1600" dirty="0">
                <a:solidFill>
                  <a:schemeClr val="bg1">
                    <a:lumMod val="75000"/>
                  </a:schemeClr>
                </a:solidFill>
              </a:rPr>
              <a:t>		|  </a:t>
            </a:r>
            <a:r>
              <a:rPr lang="fr-BE" sz="1600" b="1" dirty="0">
                <a:solidFill>
                  <a:schemeClr val="bg1">
                    <a:lumMod val="75000"/>
                  </a:schemeClr>
                </a:solidFill>
              </a:rPr>
              <a:t>CURRENT_DATE</a:t>
            </a:r>
            <a:endParaRPr lang="fr-BE" sz="1600" dirty="0">
              <a:solidFill>
                <a:schemeClr val="bg1">
                  <a:lumMod val="75000"/>
                </a:schemeClr>
              </a:solidFill>
            </a:endParaRPr>
          </a:p>
          <a:p>
            <a:pPr marL="0" indent="0">
              <a:buNone/>
            </a:pPr>
            <a:r>
              <a:rPr lang="fr-BE" sz="1600" dirty="0">
                <a:solidFill>
                  <a:schemeClr val="bg1">
                    <a:lumMod val="75000"/>
                  </a:schemeClr>
                </a:solidFill>
              </a:rPr>
              <a:t>		|  </a:t>
            </a:r>
            <a:r>
              <a:rPr lang="fr-BE" sz="1600" b="1" dirty="0">
                <a:solidFill>
                  <a:schemeClr val="bg1">
                    <a:lumMod val="75000"/>
                  </a:schemeClr>
                </a:solidFill>
              </a:rPr>
              <a:t>CURRENT_TIME</a:t>
            </a:r>
            <a:endParaRPr lang="fr-BE" sz="1600" dirty="0">
              <a:solidFill>
                <a:schemeClr val="bg1">
                  <a:lumMod val="75000"/>
                </a:schemeClr>
              </a:solidFill>
            </a:endParaRPr>
          </a:p>
          <a:p>
            <a:pPr marL="0" indent="0">
              <a:buNone/>
            </a:pPr>
            <a:r>
              <a:rPr lang="fr-BE" sz="1600" dirty="0">
                <a:solidFill>
                  <a:schemeClr val="bg1">
                    <a:lumMod val="75000"/>
                  </a:schemeClr>
                </a:solidFill>
              </a:rPr>
              <a:t>		|  </a:t>
            </a:r>
            <a:r>
              <a:rPr lang="fr-BE" sz="1600" b="1" dirty="0">
                <a:solidFill>
                  <a:schemeClr val="bg1">
                    <a:lumMod val="75000"/>
                  </a:schemeClr>
                </a:solidFill>
              </a:rPr>
              <a:t>CURRENT_TIMESTAMP</a:t>
            </a:r>
            <a:endParaRPr lang="fr-BE" sz="1600" dirty="0">
              <a:solidFill>
                <a:schemeClr val="bg1">
                  <a:lumMod val="75000"/>
                </a:schemeClr>
              </a:solidFill>
            </a:endParaRPr>
          </a:p>
          <a:p>
            <a:pPr marL="0" indent="0">
              <a:buNone/>
            </a:pPr>
            <a:r>
              <a:rPr lang="fr-BE" sz="1600" i="1" dirty="0">
                <a:solidFill>
                  <a:schemeClr val="bg1">
                    <a:lumMod val="75000"/>
                  </a:schemeClr>
                </a:solidFill>
              </a:rPr>
              <a:t>type </a:t>
            </a:r>
            <a:r>
              <a:rPr lang="fr-BE" sz="1600" dirty="0">
                <a:solidFill>
                  <a:schemeClr val="bg1">
                    <a:lumMod val="75000"/>
                  </a:schemeClr>
                </a:solidFill>
              </a:rPr>
              <a:t>::= </a:t>
            </a:r>
            <a:r>
              <a:rPr lang="fr-BE" sz="1600" b="1" dirty="0">
                <a:solidFill>
                  <a:schemeClr val="bg1">
                    <a:lumMod val="75000"/>
                  </a:schemeClr>
                </a:solidFill>
              </a:rPr>
              <a:t>CHAR</a:t>
            </a:r>
            <a:r>
              <a:rPr lang="fr-BE" sz="1600" dirty="0">
                <a:solidFill>
                  <a:schemeClr val="bg1">
                    <a:lumMod val="75000"/>
                  </a:schemeClr>
                </a:solidFill>
              </a:rPr>
              <a:t> [ (n) ]  |  </a:t>
            </a:r>
            <a:r>
              <a:rPr lang="fr-BE" sz="1600" b="1" dirty="0">
                <a:solidFill>
                  <a:schemeClr val="bg1">
                    <a:lumMod val="75000"/>
                  </a:schemeClr>
                </a:solidFill>
              </a:rPr>
              <a:t>VARCHAR</a:t>
            </a:r>
            <a:r>
              <a:rPr lang="fr-BE" sz="1600" dirty="0">
                <a:solidFill>
                  <a:schemeClr val="bg1">
                    <a:lumMod val="75000"/>
                  </a:schemeClr>
                </a:solidFill>
              </a:rPr>
              <a:t> [ (n) ]</a:t>
            </a:r>
          </a:p>
          <a:p>
            <a:pPr marL="0" indent="0">
              <a:buNone/>
            </a:pPr>
            <a:r>
              <a:rPr lang="fr-BE" sz="1600" dirty="0">
                <a:solidFill>
                  <a:schemeClr val="bg1">
                    <a:lumMod val="75000"/>
                  </a:schemeClr>
                </a:solidFill>
              </a:rPr>
              <a:t>		|  </a:t>
            </a:r>
            <a:r>
              <a:rPr lang="fr-BE" sz="1600" b="1" dirty="0">
                <a:solidFill>
                  <a:schemeClr val="bg1">
                    <a:lumMod val="75000"/>
                  </a:schemeClr>
                </a:solidFill>
              </a:rPr>
              <a:t>SMALLINT</a:t>
            </a:r>
            <a:r>
              <a:rPr lang="fr-BE" sz="1600" dirty="0">
                <a:solidFill>
                  <a:schemeClr val="bg1">
                    <a:lumMod val="75000"/>
                  </a:schemeClr>
                </a:solidFill>
              </a:rPr>
              <a:t>  |  </a:t>
            </a:r>
            <a:r>
              <a:rPr lang="fr-BE" sz="1600" b="1" dirty="0">
                <a:solidFill>
                  <a:schemeClr val="bg1">
                    <a:lumMod val="75000"/>
                  </a:schemeClr>
                </a:solidFill>
              </a:rPr>
              <a:t>INTEGER</a:t>
            </a:r>
            <a:endParaRPr lang="fr-BE" sz="1600" dirty="0">
              <a:solidFill>
                <a:schemeClr val="bg1">
                  <a:lumMod val="75000"/>
                </a:schemeClr>
              </a:solidFill>
            </a:endParaRPr>
          </a:p>
          <a:p>
            <a:pPr marL="0" indent="0">
              <a:buNone/>
            </a:pPr>
            <a:r>
              <a:rPr lang="fr-BE" sz="1600" dirty="0">
                <a:solidFill>
                  <a:schemeClr val="bg1">
                    <a:lumMod val="75000"/>
                  </a:schemeClr>
                </a:solidFill>
              </a:rPr>
              <a:t>		|  </a:t>
            </a:r>
            <a:r>
              <a:rPr lang="fr-BE" sz="1600" b="1" dirty="0">
                <a:solidFill>
                  <a:schemeClr val="bg1">
                    <a:lumMod val="75000"/>
                  </a:schemeClr>
                </a:solidFill>
              </a:rPr>
              <a:t>NUMERIC</a:t>
            </a:r>
            <a:r>
              <a:rPr lang="fr-BE" sz="1600" dirty="0">
                <a:solidFill>
                  <a:schemeClr val="bg1">
                    <a:lumMod val="75000"/>
                  </a:schemeClr>
                </a:solidFill>
              </a:rPr>
              <a:t> [ (p [, q]) ]</a:t>
            </a:r>
          </a:p>
          <a:p>
            <a:pPr marL="0" indent="0">
              <a:buNone/>
            </a:pPr>
            <a:r>
              <a:rPr lang="fr-BE" sz="1600" dirty="0">
                <a:solidFill>
                  <a:schemeClr val="bg1">
                    <a:lumMod val="75000"/>
                  </a:schemeClr>
                </a:solidFill>
              </a:rPr>
              <a:t>		|  </a:t>
            </a:r>
            <a:r>
              <a:rPr lang="fr-BE" sz="1600" b="1" dirty="0">
                <a:solidFill>
                  <a:schemeClr val="bg1">
                    <a:lumMod val="75000"/>
                  </a:schemeClr>
                </a:solidFill>
              </a:rPr>
              <a:t>DECIMAL</a:t>
            </a:r>
            <a:r>
              <a:rPr lang="fr-BE" sz="1600" dirty="0">
                <a:solidFill>
                  <a:schemeClr val="bg1">
                    <a:lumMod val="75000"/>
                  </a:schemeClr>
                </a:solidFill>
              </a:rPr>
              <a:t> [ (p [, q]) ]</a:t>
            </a:r>
          </a:p>
          <a:p>
            <a:pPr marL="0" indent="0">
              <a:buNone/>
            </a:pPr>
            <a:r>
              <a:rPr lang="fr-BE" sz="1600" dirty="0">
                <a:solidFill>
                  <a:schemeClr val="bg1">
                    <a:lumMod val="75000"/>
                  </a:schemeClr>
                </a:solidFill>
              </a:rPr>
              <a:t>		|  </a:t>
            </a:r>
            <a:r>
              <a:rPr lang="fr-BE" sz="1600" b="1" dirty="0">
                <a:solidFill>
                  <a:schemeClr val="bg1">
                    <a:lumMod val="75000"/>
                  </a:schemeClr>
                </a:solidFill>
              </a:rPr>
              <a:t>FLOAT</a:t>
            </a:r>
            <a:r>
              <a:rPr lang="fr-BE" sz="1600" dirty="0">
                <a:solidFill>
                  <a:schemeClr val="bg1">
                    <a:lumMod val="75000"/>
                  </a:schemeClr>
                </a:solidFill>
              </a:rPr>
              <a:t>  [ (n) ]</a:t>
            </a:r>
          </a:p>
          <a:p>
            <a:pPr marL="0" indent="0">
              <a:buNone/>
            </a:pPr>
            <a:r>
              <a:rPr lang="fr-BE" sz="1600" dirty="0">
                <a:solidFill>
                  <a:schemeClr val="bg1">
                    <a:lumMod val="75000"/>
                  </a:schemeClr>
                </a:solidFill>
              </a:rPr>
              <a:t>		|  </a:t>
            </a:r>
            <a:r>
              <a:rPr lang="fr-BE" sz="1600" b="1" dirty="0">
                <a:solidFill>
                  <a:schemeClr val="bg1">
                    <a:lumMod val="75000"/>
                  </a:schemeClr>
                </a:solidFill>
              </a:rPr>
              <a:t>DATE</a:t>
            </a:r>
            <a:r>
              <a:rPr lang="fr-BE" sz="1600" dirty="0">
                <a:solidFill>
                  <a:schemeClr val="bg1">
                    <a:lumMod val="75000"/>
                  </a:schemeClr>
                </a:solidFill>
              </a:rPr>
              <a:t> [ </a:t>
            </a:r>
            <a:r>
              <a:rPr lang="fr-BE" sz="1600" b="1" dirty="0">
                <a:solidFill>
                  <a:schemeClr val="bg1">
                    <a:lumMod val="75000"/>
                  </a:schemeClr>
                </a:solidFill>
              </a:rPr>
              <a:t>ANSI</a:t>
            </a:r>
            <a:r>
              <a:rPr lang="fr-BE" sz="1600" dirty="0">
                <a:solidFill>
                  <a:schemeClr val="bg1">
                    <a:lumMod val="75000"/>
                  </a:schemeClr>
                </a:solidFill>
              </a:rPr>
              <a:t> | </a:t>
            </a:r>
            <a:r>
              <a:rPr lang="fr-BE" sz="1600" b="1" dirty="0">
                <a:solidFill>
                  <a:schemeClr val="bg1">
                    <a:lumMod val="75000"/>
                  </a:schemeClr>
                </a:solidFill>
              </a:rPr>
              <a:t>VMS</a:t>
            </a:r>
            <a:r>
              <a:rPr lang="fr-BE" sz="1600" dirty="0">
                <a:solidFill>
                  <a:schemeClr val="bg1">
                    <a:lumMod val="75000"/>
                  </a:schemeClr>
                </a:solidFill>
              </a:rPr>
              <a:t> ]</a:t>
            </a:r>
          </a:p>
          <a:p>
            <a:pPr marL="0" indent="0">
              <a:buNone/>
            </a:pPr>
            <a:r>
              <a:rPr lang="fr-BE" sz="1600" dirty="0">
                <a:solidFill>
                  <a:schemeClr val="bg1">
                    <a:lumMod val="75000"/>
                  </a:schemeClr>
                </a:solidFill>
              </a:rPr>
              <a:t>		|  </a:t>
            </a:r>
            <a:r>
              <a:rPr lang="fr-BE" sz="1600" b="1" dirty="0">
                <a:solidFill>
                  <a:schemeClr val="bg1">
                    <a:lumMod val="75000"/>
                  </a:schemeClr>
                </a:solidFill>
              </a:rPr>
              <a:t>TIME</a:t>
            </a:r>
            <a:r>
              <a:rPr lang="fr-BE" sz="1600" dirty="0">
                <a:solidFill>
                  <a:schemeClr val="bg1">
                    <a:lumMod val="75000"/>
                  </a:schemeClr>
                </a:solidFill>
              </a:rPr>
              <a:t> frac</a:t>
            </a:r>
          </a:p>
          <a:p>
            <a:pPr marL="0" indent="0">
              <a:buNone/>
            </a:pPr>
            <a:r>
              <a:rPr lang="fr-BE" sz="1600" dirty="0">
                <a:solidFill>
                  <a:schemeClr val="bg1">
                    <a:lumMod val="75000"/>
                  </a:schemeClr>
                </a:solidFill>
              </a:rPr>
              <a:t>		|  </a:t>
            </a:r>
            <a:r>
              <a:rPr lang="fr-BE" sz="1600" b="1" dirty="0">
                <a:solidFill>
                  <a:schemeClr val="bg1">
                    <a:lumMod val="75000"/>
                  </a:schemeClr>
                </a:solidFill>
              </a:rPr>
              <a:t>TIMESTAMP</a:t>
            </a:r>
            <a:r>
              <a:rPr lang="fr-BE" sz="1600" dirty="0">
                <a:solidFill>
                  <a:schemeClr val="bg1">
                    <a:lumMod val="75000"/>
                  </a:schemeClr>
                </a:solidFill>
              </a:rPr>
              <a:t> frac</a:t>
            </a:r>
          </a:p>
          <a:p>
            <a:pPr marL="0" indent="0">
              <a:buNone/>
            </a:pPr>
            <a:r>
              <a:rPr lang="fr-BE" sz="1600" dirty="0">
                <a:solidFill>
                  <a:schemeClr val="bg1">
                    <a:lumMod val="75000"/>
                  </a:schemeClr>
                </a:solidFill>
              </a:rPr>
              <a:t>		|  </a:t>
            </a:r>
            <a:r>
              <a:rPr lang="fr-BE" sz="1600" b="1" dirty="0">
                <a:solidFill>
                  <a:schemeClr val="bg1">
                    <a:lumMod val="75000"/>
                  </a:schemeClr>
                </a:solidFill>
              </a:rPr>
              <a:t>INTERVAL</a:t>
            </a:r>
            <a:r>
              <a:rPr lang="fr-BE" sz="1600" dirty="0">
                <a:solidFill>
                  <a:schemeClr val="bg1">
                    <a:lumMod val="75000"/>
                  </a:schemeClr>
                </a:solidFill>
              </a:rPr>
              <a:t> </a:t>
            </a:r>
            <a:r>
              <a:rPr lang="fr-BE" sz="1600" i="1" dirty="0" err="1">
                <a:solidFill>
                  <a:schemeClr val="bg1">
                    <a:lumMod val="75000"/>
                  </a:schemeClr>
                </a:solidFill>
              </a:rPr>
              <a:t>type_intervalle</a:t>
            </a:r>
            <a:endParaRPr lang="fr-BE" sz="1600" dirty="0">
              <a:solidFill>
                <a:schemeClr val="bg1">
                  <a:lumMod val="75000"/>
                </a:schemeClr>
              </a:solidFill>
            </a:endParaRPr>
          </a:p>
        </p:txBody>
      </p:sp>
      <p:sp>
        <p:nvSpPr>
          <p:cNvPr id="5" name="Espace réservé du pied de page 4"/>
          <p:cNvSpPr>
            <a:spLocks noGrp="1"/>
          </p:cNvSpPr>
          <p:nvPr>
            <p:ph type="ftr" sz="quarter" idx="11"/>
          </p:nvPr>
        </p:nvSpPr>
        <p:spPr/>
        <p:txBody>
          <a:bodyPr/>
          <a:lstStyle/>
          <a:p>
            <a:r>
              <a:rPr lang="fr-BE" dirty="0"/>
              <a:t>SGBD – Chapitre 3 : LDD / 1. Domaines</a:t>
            </a:r>
          </a:p>
        </p:txBody>
      </p:sp>
      <p:sp>
        <p:nvSpPr>
          <p:cNvPr id="8" name="ZoneTexte 7"/>
          <p:cNvSpPr txBox="1"/>
          <p:nvPr/>
        </p:nvSpPr>
        <p:spPr>
          <a:xfrm>
            <a:off x="2475781" y="2370061"/>
            <a:ext cx="4477110" cy="369332"/>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dirty="0"/>
              <a:t>Nom du domaine que l’on veut créer</a:t>
            </a:r>
          </a:p>
        </p:txBody>
      </p:sp>
    </p:spTree>
    <p:extLst>
      <p:ext uri="{BB962C8B-B14F-4D97-AF65-F5344CB8AC3E}">
        <p14:creationId xmlns:p14="http://schemas.microsoft.com/office/powerpoint/2010/main" val="117505522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4. Index (Comparaison)</a:t>
            </a:r>
          </a:p>
        </p:txBody>
      </p:sp>
      <p:sp>
        <p:nvSpPr>
          <p:cNvPr id="3" name="Espace réservé du contenu 2"/>
          <p:cNvSpPr>
            <a:spLocks noGrp="1"/>
          </p:cNvSpPr>
          <p:nvPr>
            <p:ph idx="1"/>
          </p:nvPr>
        </p:nvSpPr>
        <p:spPr/>
        <p:txBody>
          <a:bodyPr anchor="t">
            <a:normAutofit/>
          </a:bodyPr>
          <a:lstStyle/>
          <a:p>
            <a:pPr marL="0" indent="0">
              <a:buClr>
                <a:schemeClr val="accent3">
                  <a:lumMod val="50000"/>
                </a:schemeClr>
              </a:buClr>
              <a:buNone/>
            </a:pPr>
            <a:r>
              <a:rPr lang="fr-BE" sz="2400" dirty="0">
                <a:cs typeface="Courier New" panose="02070309020205020404" pitchFamily="49" charset="0"/>
              </a:rPr>
              <a:t>Les techniques d'index sont essentielles pour construire des bases de données efficientes.</a:t>
            </a:r>
          </a:p>
          <a:p>
            <a:pPr marL="0" indent="0">
              <a:buClr>
                <a:schemeClr val="accent3">
                  <a:lumMod val="50000"/>
                </a:schemeClr>
              </a:buClr>
              <a:buNone/>
            </a:pPr>
            <a:r>
              <a:rPr lang="fr-BE" sz="2400" dirty="0">
                <a:cs typeface="Courier New" panose="02070309020205020404" pitchFamily="49" charset="0"/>
              </a:rPr>
              <a:t>Résumé des principales caractéristiques de chaque méthode :</a:t>
            </a:r>
          </a:p>
          <a:p>
            <a:pPr marL="0" indent="0">
              <a:buClr>
                <a:schemeClr val="accent3">
                  <a:lumMod val="50000"/>
                </a:schemeClr>
              </a:buClr>
              <a:buNone/>
            </a:pPr>
            <a:endParaRPr lang="fr-BE" sz="800" dirty="0">
              <a:cs typeface="Courier New" panose="02070309020205020404" pitchFamily="49" charset="0"/>
            </a:endParaRPr>
          </a:p>
          <a:p>
            <a:pPr>
              <a:buClr>
                <a:schemeClr val="accent2">
                  <a:lumMod val="75000"/>
                </a:schemeClr>
              </a:buClr>
              <a:buFont typeface="Wingdings" panose="05000000000000000000" pitchFamily="2" charset="2"/>
              <a:buChar char="Ø"/>
            </a:pPr>
            <a:r>
              <a:rPr lang="fr-BE" sz="2400" dirty="0">
                <a:solidFill>
                  <a:schemeClr val="bg1">
                    <a:lumMod val="75000"/>
                  </a:schemeClr>
                </a:solidFill>
                <a:cs typeface="Courier New" panose="02070309020205020404" pitchFamily="49" charset="0"/>
              </a:rPr>
              <a:t>Les index hiérarchiques (B-</a:t>
            </a:r>
            <a:r>
              <a:rPr lang="fr-BE" sz="2400" dirty="0" err="1">
                <a:solidFill>
                  <a:schemeClr val="bg1">
                    <a:lumMod val="75000"/>
                  </a:schemeClr>
                </a:solidFill>
                <a:cs typeface="Courier New" panose="02070309020205020404" pitchFamily="49" charset="0"/>
              </a:rPr>
              <a:t>tree</a:t>
            </a:r>
            <a:r>
              <a:rPr lang="fr-BE" sz="2400" dirty="0">
                <a:solidFill>
                  <a:schemeClr val="bg1">
                    <a:lumMod val="75000"/>
                  </a:schemeClr>
                </a:solidFill>
                <a:cs typeface="Courier New" panose="02070309020205020404" pitchFamily="49" charset="0"/>
              </a:rPr>
              <a:t>)</a:t>
            </a:r>
          </a:p>
          <a:p>
            <a:pPr>
              <a:buClr>
                <a:schemeClr val="accent2">
                  <a:lumMod val="75000"/>
                </a:schemeClr>
              </a:buClr>
              <a:buFont typeface="Wingdings" panose="05000000000000000000" pitchFamily="2" charset="2"/>
              <a:buChar char="Ø"/>
            </a:pPr>
            <a:r>
              <a:rPr lang="fr-BE" sz="2400" dirty="0">
                <a:solidFill>
                  <a:schemeClr val="bg1">
                    <a:lumMod val="75000"/>
                  </a:schemeClr>
                </a:solidFill>
                <a:cs typeface="Courier New" panose="02070309020205020404" pitchFamily="49" charset="0"/>
              </a:rPr>
              <a:t>Les clusters</a:t>
            </a:r>
          </a:p>
          <a:p>
            <a:pPr>
              <a:buClr>
                <a:schemeClr val="accent2">
                  <a:lumMod val="75000"/>
                </a:schemeClr>
              </a:buClr>
              <a:buFont typeface="Wingdings" panose="05000000000000000000" pitchFamily="2" charset="2"/>
              <a:buChar char="Ø"/>
            </a:pPr>
            <a:r>
              <a:rPr lang="fr-BE" sz="2400" dirty="0">
                <a:solidFill>
                  <a:schemeClr val="bg1">
                    <a:lumMod val="75000"/>
                  </a:schemeClr>
                </a:solidFill>
                <a:cs typeface="Courier New" panose="02070309020205020404" pitchFamily="49" charset="0"/>
              </a:rPr>
              <a:t>Les index hachés</a:t>
            </a:r>
          </a:p>
          <a:p>
            <a:pPr>
              <a:buClr>
                <a:schemeClr val="accent2">
                  <a:lumMod val="75000"/>
                </a:schemeClr>
              </a:buClr>
              <a:buFont typeface="Wingdings" panose="05000000000000000000" pitchFamily="2" charset="2"/>
              <a:buChar char="Ø"/>
            </a:pPr>
            <a:r>
              <a:rPr lang="fr-BE" sz="2400" dirty="0">
                <a:cs typeface="Courier New" panose="02070309020205020404" pitchFamily="49" charset="0"/>
              </a:rPr>
              <a:t>Les index à matrices binaires</a:t>
            </a:r>
          </a:p>
        </p:txBody>
      </p:sp>
      <p:sp>
        <p:nvSpPr>
          <p:cNvPr id="5" name="Espace réservé du pied de page 4"/>
          <p:cNvSpPr>
            <a:spLocks noGrp="1"/>
          </p:cNvSpPr>
          <p:nvPr>
            <p:ph type="ftr" sz="quarter" idx="11"/>
          </p:nvPr>
        </p:nvSpPr>
        <p:spPr/>
        <p:txBody>
          <a:bodyPr/>
          <a:lstStyle/>
          <a:p>
            <a:r>
              <a:rPr lang="fr-BE" dirty="0"/>
              <a:t>SGBD – Chapitre 3 : LDD / 4. Index</a:t>
            </a:r>
          </a:p>
        </p:txBody>
      </p:sp>
      <p:sp>
        <p:nvSpPr>
          <p:cNvPr id="7" name="ZoneTexte 6"/>
          <p:cNvSpPr txBox="1"/>
          <p:nvPr/>
        </p:nvSpPr>
        <p:spPr>
          <a:xfrm>
            <a:off x="1682042" y="5512082"/>
            <a:ext cx="6939444" cy="923330"/>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pPr marL="285750" indent="-285750">
              <a:buClr>
                <a:schemeClr val="accent2">
                  <a:lumMod val="75000"/>
                </a:schemeClr>
              </a:buClr>
              <a:buFont typeface="Wingdings" panose="05000000000000000000" pitchFamily="2" charset="2"/>
              <a:buChar char="Ø"/>
            </a:pPr>
            <a:r>
              <a:rPr lang="fr-BE" dirty="0"/>
              <a:t>sont utiles pour les requêtes de comptage en fonction de critères portant sur plusieurs colonnes contenant peu de valeurs différentes</a:t>
            </a:r>
          </a:p>
          <a:p>
            <a:pPr marL="285750" indent="-285750">
              <a:buClr>
                <a:schemeClr val="accent2">
                  <a:lumMod val="75000"/>
                </a:schemeClr>
              </a:buClr>
              <a:buFont typeface="Wingdings" panose="05000000000000000000" pitchFamily="2" charset="2"/>
              <a:buChar char="Ø"/>
            </a:pPr>
            <a:r>
              <a:rPr lang="fr-BE" dirty="0"/>
              <a:t>sont utilisés pour de grandes tables</a:t>
            </a:r>
          </a:p>
        </p:txBody>
      </p:sp>
    </p:spTree>
    <p:extLst>
      <p:ext uri="{BB962C8B-B14F-4D97-AF65-F5344CB8AC3E}">
        <p14:creationId xmlns:p14="http://schemas.microsoft.com/office/powerpoint/2010/main" val="261895028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4. Index (Comparaison)</a:t>
            </a:r>
          </a:p>
        </p:txBody>
      </p:sp>
      <p:sp>
        <p:nvSpPr>
          <p:cNvPr id="3" name="Espace réservé du contenu 2"/>
          <p:cNvSpPr>
            <a:spLocks noGrp="1"/>
          </p:cNvSpPr>
          <p:nvPr>
            <p:ph idx="1"/>
          </p:nvPr>
        </p:nvSpPr>
        <p:spPr/>
        <p:txBody>
          <a:bodyPr anchor="ctr">
            <a:normAutofit/>
          </a:bodyPr>
          <a:lstStyle/>
          <a:p>
            <a:pPr>
              <a:buClr>
                <a:schemeClr val="accent2">
                  <a:lumMod val="75000"/>
                </a:schemeClr>
              </a:buClr>
              <a:buFont typeface="Wingdings" panose="05000000000000000000" pitchFamily="2" charset="2"/>
              <a:buChar char="Ø"/>
            </a:pPr>
            <a:r>
              <a:rPr lang="fr-BE" sz="2400" dirty="0">
                <a:cs typeface="Courier New" panose="02070309020205020404" pitchFamily="49" charset="0"/>
              </a:rPr>
              <a:t>Rappelons que la maintenance d'un index représente toujours une surcharge de travail pour le SGBD.  </a:t>
            </a:r>
          </a:p>
          <a:p>
            <a:pPr>
              <a:buClr>
                <a:schemeClr val="accent2">
                  <a:lumMod val="75000"/>
                </a:schemeClr>
              </a:buClr>
              <a:buFont typeface="Wingdings" panose="05000000000000000000" pitchFamily="2" charset="2"/>
              <a:buChar char="Ø"/>
            </a:pPr>
            <a:r>
              <a:rPr lang="fr-BE" sz="2400" dirty="0">
                <a:cs typeface="Courier New" panose="02070309020205020404" pitchFamily="49" charset="0"/>
              </a:rPr>
              <a:t>On évite donc d'en créer sur les colonnes fortement modifiées.</a:t>
            </a:r>
          </a:p>
        </p:txBody>
      </p:sp>
      <p:sp>
        <p:nvSpPr>
          <p:cNvPr id="5" name="Espace réservé du pied de page 4"/>
          <p:cNvSpPr>
            <a:spLocks noGrp="1"/>
          </p:cNvSpPr>
          <p:nvPr>
            <p:ph type="ftr" sz="quarter" idx="11"/>
          </p:nvPr>
        </p:nvSpPr>
        <p:spPr/>
        <p:txBody>
          <a:bodyPr/>
          <a:lstStyle/>
          <a:p>
            <a:r>
              <a:rPr lang="fr-BE" dirty="0"/>
              <a:t>SGBD – Chapitre 3 : LDD / 4. Index</a:t>
            </a:r>
          </a:p>
        </p:txBody>
      </p:sp>
    </p:spTree>
    <p:extLst>
      <p:ext uri="{BB962C8B-B14F-4D97-AF65-F5344CB8AC3E}">
        <p14:creationId xmlns:p14="http://schemas.microsoft.com/office/powerpoint/2010/main" val="356991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4. Index (Pour aller plus loin)</a:t>
            </a:r>
          </a:p>
        </p:txBody>
      </p:sp>
      <p:sp>
        <p:nvSpPr>
          <p:cNvPr id="3" name="Espace réservé du contenu 2"/>
          <p:cNvSpPr>
            <a:spLocks noGrp="1"/>
          </p:cNvSpPr>
          <p:nvPr>
            <p:ph idx="1"/>
          </p:nvPr>
        </p:nvSpPr>
        <p:spPr/>
        <p:txBody>
          <a:bodyPr anchor="t">
            <a:normAutofit/>
          </a:bodyPr>
          <a:lstStyle/>
          <a:p>
            <a:pPr marL="68580" indent="0">
              <a:buClr>
                <a:schemeClr val="accent2">
                  <a:lumMod val="75000"/>
                </a:schemeClr>
              </a:buClr>
              <a:buNone/>
            </a:pPr>
            <a:r>
              <a:rPr lang="fr-BE" sz="2400" dirty="0">
                <a:cs typeface="Courier New" panose="02070309020205020404" pitchFamily="49" charset="0"/>
              </a:rPr>
              <a:t>Avec Oracle : </a:t>
            </a:r>
          </a:p>
          <a:p>
            <a:pPr lvl="1"/>
            <a:r>
              <a:rPr lang="fr-BE" dirty="0"/>
              <a:t>Commande CREATE INDEX : </a:t>
            </a:r>
          </a:p>
          <a:p>
            <a:pPr lvl="2">
              <a:buFont typeface="Wingdings" panose="05000000000000000000" pitchFamily="2" charset="2"/>
              <a:buChar char="Ø"/>
            </a:pPr>
            <a:r>
              <a:rPr lang="fr-FR" dirty="0">
                <a:hlinkClick r:id="rId2"/>
              </a:rPr>
              <a:t>https://docs.oracle.com/en/database/oracle/oracle-database/18/sqlrf/CREATE-INDEX.html</a:t>
            </a:r>
            <a:r>
              <a:rPr lang="fr-FR" dirty="0"/>
              <a:t> </a:t>
            </a:r>
          </a:p>
          <a:p>
            <a:pPr lvl="1"/>
            <a:r>
              <a:rPr lang="fr-FR" dirty="0"/>
              <a:t>Commande CREATE CLUSTER :</a:t>
            </a:r>
          </a:p>
          <a:p>
            <a:pPr lvl="2">
              <a:buFont typeface="Wingdings" panose="05000000000000000000" pitchFamily="2" charset="2"/>
              <a:buChar char="Ø"/>
            </a:pPr>
            <a:r>
              <a:rPr lang="fr-FR" dirty="0">
                <a:hlinkClick r:id="rId3"/>
              </a:rPr>
              <a:t>https://docs.oracle.com/en/database/oracle/oracle-database/18/sqlrf/CREATE-CLUSTER.html</a:t>
            </a:r>
            <a:r>
              <a:rPr lang="fr-FR" dirty="0"/>
              <a:t> </a:t>
            </a:r>
          </a:p>
          <a:p>
            <a:pPr lvl="1"/>
            <a:r>
              <a:rPr lang="fr-BE" dirty="0"/>
              <a:t>Concepts et théorie des index : </a:t>
            </a:r>
          </a:p>
          <a:p>
            <a:pPr lvl="2">
              <a:buFont typeface="Wingdings" panose="05000000000000000000" pitchFamily="2" charset="2"/>
              <a:buChar char="Ø"/>
            </a:pPr>
            <a:r>
              <a:rPr lang="fr-FR" dirty="0">
                <a:hlinkClick r:id="rId4"/>
              </a:rPr>
              <a:t>https://docs.oracle.com/en/database/oracle/oracle-database/18/cncpt/indexes-and-index-organized-tables.html</a:t>
            </a:r>
            <a:r>
              <a:rPr lang="fr-FR" dirty="0"/>
              <a:t> </a:t>
            </a:r>
          </a:p>
          <a:p>
            <a:pPr marL="68580" indent="0">
              <a:buClr>
                <a:schemeClr val="accent2">
                  <a:lumMod val="75000"/>
                </a:schemeClr>
              </a:buClr>
              <a:buNone/>
            </a:pPr>
            <a:endParaRPr lang="fr-BE" sz="2400" dirty="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3 : LDD / 5. Index</a:t>
            </a:r>
          </a:p>
        </p:txBody>
      </p:sp>
    </p:spTree>
    <p:extLst>
      <p:ext uri="{BB962C8B-B14F-4D97-AF65-F5344CB8AC3E}">
        <p14:creationId xmlns:p14="http://schemas.microsoft.com/office/powerpoint/2010/main" val="400909980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BE" dirty="0"/>
              <a:t>Chapitre 3. Le langage de définition des données</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Domaines</a:t>
            </a:r>
          </a:p>
          <a:p>
            <a:pPr marL="514350" indent="-514350">
              <a:buFont typeface="+mj-lt"/>
              <a:buAutoNum type="arabicPeriod"/>
            </a:pPr>
            <a:r>
              <a:rPr lang="fr-BE" dirty="0"/>
              <a:t>Relations</a:t>
            </a:r>
          </a:p>
          <a:p>
            <a:pPr marL="514350" indent="-514350">
              <a:buFont typeface="+mj-lt"/>
              <a:buAutoNum type="arabicPeriod"/>
            </a:pPr>
            <a:r>
              <a:rPr lang="fr-BE" dirty="0"/>
              <a:t>Bases de données</a:t>
            </a:r>
          </a:p>
          <a:p>
            <a:pPr marL="514350" indent="-514350">
              <a:buFont typeface="+mj-lt"/>
              <a:buAutoNum type="arabicPeriod"/>
            </a:pPr>
            <a:r>
              <a:rPr lang="fr-BE" dirty="0"/>
              <a:t>Index</a:t>
            </a:r>
          </a:p>
          <a:p>
            <a:pPr marL="514350" indent="-514350">
              <a:buFont typeface="+mj-lt"/>
              <a:buAutoNum type="arabicPeriod"/>
            </a:pPr>
            <a:r>
              <a:rPr lang="fr-BE" dirty="0"/>
              <a:t>Suppression d’un objet</a:t>
            </a:r>
          </a:p>
          <a:p>
            <a:pPr marL="514350" indent="-514350">
              <a:buFont typeface="+mj-lt"/>
              <a:buAutoNum type="arabicPeriod"/>
            </a:pPr>
            <a:r>
              <a:rPr lang="fr-BE" dirty="0"/>
              <a:t>Modification de la définition d’un objet</a:t>
            </a:r>
          </a:p>
        </p:txBody>
      </p:sp>
      <p:sp>
        <p:nvSpPr>
          <p:cNvPr id="5" name="Espace réservé du pied de page 4"/>
          <p:cNvSpPr>
            <a:spLocks noGrp="1"/>
          </p:cNvSpPr>
          <p:nvPr>
            <p:ph type="ftr" sz="quarter" idx="11"/>
          </p:nvPr>
        </p:nvSpPr>
        <p:spPr/>
        <p:txBody>
          <a:bodyPr/>
          <a:lstStyle/>
          <a:p>
            <a:r>
              <a:rPr lang="fr-BE" dirty="0"/>
              <a:t>SGBD – Chapitre 3 : Le langage de définition des données</a:t>
            </a:r>
          </a:p>
        </p:txBody>
      </p:sp>
    </p:spTree>
    <p:extLst>
      <p:ext uri="{BB962C8B-B14F-4D97-AF65-F5344CB8AC3E}">
        <p14:creationId xmlns:p14="http://schemas.microsoft.com/office/powerpoint/2010/main" val="122185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74A50F"/>
                                      </p:to>
                                    </p:animClr>
                                    <p:animClr clrSpc="rgb" dir="cw">
                                      <p:cBhvr>
                                        <p:cTn id="7" dur="500" fill="hold"/>
                                        <p:tgtEl>
                                          <p:spTgt spid="3">
                                            <p:txEl>
                                              <p:pRg st="4" end="4"/>
                                            </p:txEl>
                                          </p:spTgt>
                                        </p:tgtEl>
                                        <p:attrNameLst>
                                          <p:attrName>fillcolor</p:attrName>
                                        </p:attrNameLst>
                                      </p:cBhvr>
                                      <p:to>
                                        <a:srgbClr val="74A50F"/>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5. Suppression d’un objet</a:t>
            </a:r>
          </a:p>
        </p:txBody>
      </p:sp>
      <p:sp>
        <p:nvSpPr>
          <p:cNvPr id="3" name="Espace réservé du contenu 2"/>
          <p:cNvSpPr>
            <a:spLocks noGrp="1"/>
          </p:cNvSpPr>
          <p:nvPr>
            <p:ph idx="1"/>
          </p:nvPr>
        </p:nvSpPr>
        <p:spPr>
          <a:xfrm>
            <a:off x="1043490" y="2051999"/>
            <a:ext cx="7530493" cy="4140000"/>
          </a:xfrm>
        </p:spPr>
        <p:txBody>
          <a:bodyPr anchor="ctr">
            <a:normAutofit/>
          </a:bodyPr>
          <a:lstStyle/>
          <a:p>
            <a:pPr marL="0" indent="0">
              <a:buNone/>
            </a:pPr>
            <a:r>
              <a:rPr lang="fr-BE" sz="2000" i="1" dirty="0" err="1">
                <a:latin typeface="Courier New" panose="02070309020205020404" pitchFamily="49" charset="0"/>
                <a:cs typeface="Courier New" panose="02070309020205020404" pitchFamily="49" charset="0"/>
              </a:rPr>
              <a:t>supprimer_objet</a:t>
            </a:r>
            <a:r>
              <a:rPr lang="fr-BE" sz="2000" dirty="0">
                <a:latin typeface="Courier New" panose="02070309020205020404" pitchFamily="49" charset="0"/>
                <a:cs typeface="Courier New" panose="02070309020205020404" pitchFamily="49" charset="0"/>
              </a:rPr>
              <a:t> ::= DROP</a:t>
            </a:r>
          </a:p>
          <a:p>
            <a:pPr marL="0" indent="0">
              <a:buNone/>
            </a:pPr>
            <a:r>
              <a:rPr lang="fr-BE" sz="2000" dirty="0">
                <a:latin typeface="Courier New" panose="02070309020205020404" pitchFamily="49" charset="0"/>
                <a:cs typeface="Courier New" panose="02070309020205020404" pitchFamily="49" charset="0"/>
              </a:rPr>
              <a:t>    DOMAIN </a:t>
            </a:r>
            <a:r>
              <a:rPr lang="fr-BE" sz="2000" i="1" dirty="0" err="1">
                <a:latin typeface="Courier New" panose="02070309020205020404" pitchFamily="49" charset="0"/>
                <a:cs typeface="Courier New" panose="02070309020205020404" pitchFamily="49" charset="0"/>
              </a:rPr>
              <a:t>nom_domain</a:t>
            </a:r>
            <a:endParaRPr lang="fr-BE" sz="2000" dirty="0">
              <a:latin typeface="Courier New" panose="02070309020205020404" pitchFamily="49" charset="0"/>
              <a:cs typeface="Courier New" panose="02070309020205020404" pitchFamily="49" charset="0"/>
            </a:endParaRPr>
          </a:p>
          <a:p>
            <a:pPr marL="0" indent="0">
              <a:buNone/>
            </a:pPr>
            <a:r>
              <a:rPr lang="fr-BE" sz="2000" dirty="0">
                <a:latin typeface="Courier New" panose="02070309020205020404" pitchFamily="49" charset="0"/>
                <a:cs typeface="Courier New" panose="02070309020205020404" pitchFamily="49" charset="0"/>
              </a:rPr>
              <a:t>    |  TABLE </a:t>
            </a:r>
            <a:r>
              <a:rPr lang="fr-BE" sz="2000" i="1" dirty="0" err="1">
                <a:latin typeface="Courier New" panose="02070309020205020404" pitchFamily="49" charset="0"/>
                <a:cs typeface="Courier New" panose="02070309020205020404" pitchFamily="49" charset="0"/>
              </a:rPr>
              <a:t>nom_table</a:t>
            </a:r>
            <a:r>
              <a:rPr lang="fr-BE" sz="2000" dirty="0">
                <a:latin typeface="Courier New" panose="02070309020205020404" pitchFamily="49" charset="0"/>
                <a:cs typeface="Courier New" panose="02070309020205020404" pitchFamily="49" charset="0"/>
              </a:rPr>
              <a:t> [ CASCADE | RESTRICT ]</a:t>
            </a:r>
          </a:p>
          <a:p>
            <a:pPr marL="0" indent="0">
              <a:buNone/>
            </a:pPr>
            <a:r>
              <a:rPr lang="fr-BE" sz="2000" dirty="0">
                <a:latin typeface="Courier New" panose="02070309020205020404" pitchFamily="49" charset="0"/>
                <a:cs typeface="Courier New" panose="02070309020205020404" pitchFamily="49" charset="0"/>
              </a:rPr>
              <a:t>    |  INDEX </a:t>
            </a:r>
            <a:r>
              <a:rPr lang="fr-BE" sz="2000" i="1" dirty="0" err="1">
                <a:latin typeface="Courier New" panose="02070309020205020404" pitchFamily="49" charset="0"/>
                <a:cs typeface="Courier New" panose="02070309020205020404" pitchFamily="49" charset="0"/>
              </a:rPr>
              <a:t>nom_index</a:t>
            </a:r>
            <a:endParaRPr lang="fr-BE" sz="2000" dirty="0">
              <a:latin typeface="Courier New" panose="02070309020205020404" pitchFamily="49" charset="0"/>
              <a:cs typeface="Courier New" panose="02070309020205020404" pitchFamily="49" charset="0"/>
            </a:endParaRPr>
          </a:p>
          <a:p>
            <a:pPr marL="0" indent="0">
              <a:buNone/>
            </a:pPr>
            <a:r>
              <a:rPr lang="fr-BE" sz="2000" dirty="0">
                <a:latin typeface="Courier New" panose="02070309020205020404" pitchFamily="49" charset="0"/>
                <a:cs typeface="Courier New" panose="02070309020205020404" pitchFamily="49" charset="0"/>
              </a:rPr>
              <a:t>    |  DATABASE FILENAME </a:t>
            </a:r>
            <a:r>
              <a:rPr lang="fr-BE" sz="2000" i="1" dirty="0" err="1">
                <a:latin typeface="Courier New" panose="02070309020205020404" pitchFamily="49" charset="0"/>
                <a:cs typeface="Courier New" panose="02070309020205020404" pitchFamily="49" charset="0"/>
              </a:rPr>
              <a:t>nom_base</a:t>
            </a:r>
            <a:endParaRPr lang="fr-BE" sz="2000" dirty="0">
              <a:latin typeface="Courier New" panose="02070309020205020404" pitchFamily="49" charset="0"/>
              <a:cs typeface="Courier New" panose="02070309020205020404" pitchFamily="49" charset="0"/>
            </a:endParaRPr>
          </a:p>
          <a:p>
            <a:pPr marL="0" indent="0">
              <a:buNone/>
            </a:pPr>
            <a:r>
              <a:rPr lang="fr-BE" sz="2000" dirty="0">
                <a:latin typeface="Courier New" panose="02070309020205020404" pitchFamily="49" charset="0"/>
                <a:cs typeface="Courier New" panose="02070309020205020404" pitchFamily="49" charset="0"/>
              </a:rPr>
              <a:t>    ;</a:t>
            </a:r>
          </a:p>
        </p:txBody>
      </p:sp>
      <p:sp>
        <p:nvSpPr>
          <p:cNvPr id="5" name="Espace réservé du pied de page 4"/>
          <p:cNvSpPr>
            <a:spLocks noGrp="1"/>
          </p:cNvSpPr>
          <p:nvPr>
            <p:ph type="ftr" sz="quarter" idx="11"/>
          </p:nvPr>
        </p:nvSpPr>
        <p:spPr/>
        <p:txBody>
          <a:bodyPr/>
          <a:lstStyle/>
          <a:p>
            <a:r>
              <a:rPr lang="fr-BE" dirty="0"/>
              <a:t>SGBD – Chapitre 3 : LDD / 5. Suppression d'un objet</a:t>
            </a:r>
          </a:p>
        </p:txBody>
      </p:sp>
    </p:spTree>
    <p:extLst>
      <p:ext uri="{BB962C8B-B14F-4D97-AF65-F5344CB8AC3E}">
        <p14:creationId xmlns:p14="http://schemas.microsoft.com/office/powerpoint/2010/main" val="149801238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5. Suppression d’un objet</a:t>
            </a:r>
          </a:p>
        </p:txBody>
      </p:sp>
      <p:sp>
        <p:nvSpPr>
          <p:cNvPr id="3" name="Espace réservé du contenu 2"/>
          <p:cNvSpPr>
            <a:spLocks noGrp="1"/>
          </p:cNvSpPr>
          <p:nvPr>
            <p:ph idx="1"/>
          </p:nvPr>
        </p:nvSpPr>
        <p:spPr>
          <a:xfrm>
            <a:off x="1043490" y="2051999"/>
            <a:ext cx="7530493" cy="4140000"/>
          </a:xfrm>
        </p:spPr>
        <p:txBody>
          <a:bodyPr anchor="ctr">
            <a:normAutofit/>
          </a:bodyPr>
          <a:lstStyle/>
          <a:p>
            <a:pPr marL="0" indent="0">
              <a:buNone/>
            </a:pPr>
            <a:r>
              <a:rPr lang="fr-BE" sz="2000" dirty="0">
                <a:latin typeface="Courier New" panose="02070309020205020404" pitchFamily="49" charset="0"/>
                <a:cs typeface="Courier New" panose="02070309020205020404" pitchFamily="49" charset="0"/>
              </a:rPr>
              <a:t>DROP SCHEMA|USER </a:t>
            </a:r>
            <a:r>
              <a:rPr lang="fr-BE" sz="2000" dirty="0" err="1">
                <a:latin typeface="Courier New" panose="02070309020205020404" pitchFamily="49" charset="0"/>
                <a:cs typeface="Courier New" panose="02070309020205020404" pitchFamily="49" charset="0"/>
              </a:rPr>
              <a:t>nom_schema</a:t>
            </a:r>
            <a:r>
              <a:rPr lang="fr-BE" sz="2000" dirty="0">
                <a:latin typeface="Courier New" panose="02070309020205020404" pitchFamily="49" charset="0"/>
                <a:cs typeface="Courier New" panose="02070309020205020404" pitchFamily="49" charset="0"/>
              </a:rPr>
              <a:t> {RESTRICT | CASCADE}</a:t>
            </a:r>
          </a:p>
          <a:p>
            <a:pPr marL="0" indent="0">
              <a:buNone/>
            </a:pPr>
            <a:r>
              <a:rPr lang="fr-BE" sz="2000" dirty="0">
                <a:latin typeface="Courier New" panose="02070309020205020404" pitchFamily="49" charset="0"/>
                <a:cs typeface="Courier New" panose="02070309020205020404" pitchFamily="49" charset="0"/>
              </a:rPr>
              <a:t>    </a:t>
            </a:r>
          </a:p>
          <a:p>
            <a:pPr indent="-342900"/>
            <a:r>
              <a:rPr lang="fr-BE" dirty="0">
                <a:cs typeface="Courier New" panose="02070309020205020404" pitchFamily="49" charset="0"/>
              </a:rPr>
              <a:t>RESTRICT : interdit la suppression</a:t>
            </a:r>
          </a:p>
          <a:p>
            <a:pPr lvl="1" indent="-342900">
              <a:buFont typeface="Wingdings" panose="05000000000000000000" pitchFamily="2" charset="2"/>
              <a:buChar char="Ø"/>
            </a:pPr>
            <a:r>
              <a:rPr lang="fr-BE" dirty="0">
                <a:cs typeface="Courier New" panose="02070309020205020404" pitchFamily="49" charset="0"/>
              </a:rPr>
              <a:t>S'il y a des objets contenus</a:t>
            </a:r>
          </a:p>
          <a:p>
            <a:pPr lvl="1" indent="-342900">
              <a:buFont typeface="Wingdings" panose="05000000000000000000" pitchFamily="2" charset="2"/>
              <a:buChar char="Ø"/>
            </a:pPr>
            <a:r>
              <a:rPr lang="fr-BE" dirty="0">
                <a:cs typeface="Courier New" panose="02070309020205020404" pitchFamily="49" charset="0"/>
              </a:rPr>
              <a:t>S'il est référencé par un autre schéma ou routine</a:t>
            </a:r>
          </a:p>
          <a:p>
            <a:pPr indent="-342900"/>
            <a:r>
              <a:rPr lang="fr-BE" dirty="0">
                <a:cs typeface="Courier New" panose="02070309020205020404" pitchFamily="49" charset="0"/>
              </a:rPr>
              <a:t>CASCADE : supprime</a:t>
            </a:r>
          </a:p>
          <a:p>
            <a:pPr lvl="1" indent="-342900">
              <a:buFont typeface="Wingdings" panose="05000000000000000000" pitchFamily="2" charset="2"/>
              <a:buChar char="Ø"/>
            </a:pPr>
            <a:r>
              <a:rPr lang="fr-BE" dirty="0">
                <a:cs typeface="Courier New" panose="02070309020205020404" pitchFamily="49" charset="0"/>
              </a:rPr>
              <a:t>Tous les objets contenus</a:t>
            </a:r>
          </a:p>
          <a:p>
            <a:pPr lvl="1" indent="-342900">
              <a:buFont typeface="Wingdings" panose="05000000000000000000" pitchFamily="2" charset="2"/>
              <a:buChar char="Ø"/>
            </a:pPr>
            <a:r>
              <a:rPr lang="fr-BE" dirty="0">
                <a:cs typeface="Courier New" panose="02070309020205020404" pitchFamily="49" charset="0"/>
              </a:rPr>
              <a:t>Tous les objets externes au schéma mais y faisant référence</a:t>
            </a:r>
          </a:p>
        </p:txBody>
      </p:sp>
      <p:sp>
        <p:nvSpPr>
          <p:cNvPr id="5" name="Espace réservé du pied de page 4"/>
          <p:cNvSpPr>
            <a:spLocks noGrp="1"/>
          </p:cNvSpPr>
          <p:nvPr>
            <p:ph type="ftr" sz="quarter" idx="11"/>
          </p:nvPr>
        </p:nvSpPr>
        <p:spPr/>
        <p:txBody>
          <a:bodyPr/>
          <a:lstStyle/>
          <a:p>
            <a:r>
              <a:rPr lang="fr-BE" dirty="0"/>
              <a:t>SGBD – Chapitre 3 : LDD / 6. Suppression d'un objet</a:t>
            </a:r>
          </a:p>
        </p:txBody>
      </p:sp>
    </p:spTree>
    <p:extLst>
      <p:ext uri="{BB962C8B-B14F-4D97-AF65-F5344CB8AC3E}">
        <p14:creationId xmlns:p14="http://schemas.microsoft.com/office/powerpoint/2010/main" val="23647582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5. Suppression d’un objet</a:t>
            </a:r>
          </a:p>
        </p:txBody>
      </p:sp>
      <p:sp>
        <p:nvSpPr>
          <p:cNvPr id="3" name="Espace réservé du contenu 2"/>
          <p:cNvSpPr>
            <a:spLocks noGrp="1"/>
          </p:cNvSpPr>
          <p:nvPr>
            <p:ph idx="1"/>
          </p:nvPr>
        </p:nvSpPr>
        <p:spPr/>
        <p:txBody>
          <a:bodyPr anchor="ctr">
            <a:normAutofit/>
          </a:bodyPr>
          <a:lstStyle/>
          <a:p>
            <a:pPr>
              <a:buClr>
                <a:schemeClr val="accent2">
                  <a:lumMod val="75000"/>
                </a:schemeClr>
              </a:buClr>
              <a:buFont typeface="Wingdings" panose="05000000000000000000" pitchFamily="2" charset="2"/>
              <a:buChar char="Ø"/>
            </a:pPr>
            <a:r>
              <a:rPr lang="fr-BE" dirty="0">
                <a:cs typeface="Courier New" panose="02070309020205020404" pitchFamily="49" charset="0"/>
              </a:rPr>
              <a:t>Il est impossible de supprimer un domaine qui est encore utilisé dans la définition d'une table</a:t>
            </a:r>
          </a:p>
          <a:p>
            <a:pPr>
              <a:buClr>
                <a:schemeClr val="accent2">
                  <a:lumMod val="75000"/>
                </a:schemeClr>
              </a:buClr>
              <a:buFont typeface="Wingdings" panose="05000000000000000000" pitchFamily="2" charset="2"/>
              <a:buChar char="Ø"/>
            </a:pPr>
            <a:r>
              <a:rPr lang="fr-BE" dirty="0">
                <a:cs typeface="Courier New" panose="02070309020205020404" pitchFamily="49" charset="0"/>
              </a:rPr>
              <a:t>Il est impossible de supprimer un index qui est utilisé en même temps dans une autre requête</a:t>
            </a:r>
          </a:p>
          <a:p>
            <a:pPr>
              <a:buClr>
                <a:schemeClr val="accent2">
                  <a:lumMod val="75000"/>
                </a:schemeClr>
              </a:buClr>
              <a:buFont typeface="Wingdings" panose="05000000000000000000" pitchFamily="2" charset="2"/>
              <a:buChar char="Ø"/>
            </a:pPr>
            <a:r>
              <a:rPr lang="fr-BE" dirty="0">
                <a:cs typeface="Courier New" panose="02070309020205020404" pitchFamily="49" charset="0"/>
              </a:rPr>
              <a:t>DROP DATABASE efface physiquement tout ce qui concerne la base de donnée</a:t>
            </a:r>
          </a:p>
        </p:txBody>
      </p:sp>
      <p:sp>
        <p:nvSpPr>
          <p:cNvPr id="5" name="Espace réservé du pied de page 4"/>
          <p:cNvSpPr>
            <a:spLocks noGrp="1"/>
          </p:cNvSpPr>
          <p:nvPr>
            <p:ph type="ftr" sz="quarter" idx="11"/>
          </p:nvPr>
        </p:nvSpPr>
        <p:spPr/>
        <p:txBody>
          <a:bodyPr/>
          <a:lstStyle/>
          <a:p>
            <a:r>
              <a:rPr lang="fr-BE" dirty="0"/>
              <a:t>SGBD – Chapitre 3 : LDD / 5. Suppression d'un objet</a:t>
            </a:r>
          </a:p>
        </p:txBody>
      </p:sp>
    </p:spTree>
    <p:extLst>
      <p:ext uri="{BB962C8B-B14F-4D97-AF65-F5344CB8AC3E}">
        <p14:creationId xmlns:p14="http://schemas.microsoft.com/office/powerpoint/2010/main" val="59075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5. Suppression d’un objet</a:t>
            </a:r>
          </a:p>
        </p:txBody>
      </p:sp>
      <p:sp>
        <p:nvSpPr>
          <p:cNvPr id="3" name="Espace réservé du contenu 2"/>
          <p:cNvSpPr>
            <a:spLocks noGrp="1"/>
          </p:cNvSpPr>
          <p:nvPr>
            <p:ph idx="1"/>
          </p:nvPr>
        </p:nvSpPr>
        <p:spPr>
          <a:xfrm>
            <a:off x="1043491" y="1900052"/>
            <a:ext cx="7554244" cy="4476997"/>
          </a:xfrm>
        </p:spPr>
        <p:txBody>
          <a:bodyPr anchor="ctr">
            <a:normAutofit fontScale="92500"/>
          </a:bodyPr>
          <a:lstStyle/>
          <a:p>
            <a:pPr>
              <a:buClr>
                <a:schemeClr val="accent2">
                  <a:lumMod val="75000"/>
                </a:schemeClr>
              </a:buClr>
              <a:buFont typeface="Wingdings" panose="05000000000000000000" pitchFamily="2" charset="2"/>
              <a:buChar char="Ø"/>
            </a:pPr>
            <a:r>
              <a:rPr lang="fr-BE" dirty="0">
                <a:cs typeface="Courier New" panose="02070309020205020404" pitchFamily="49" charset="0"/>
              </a:rPr>
              <a:t>DROP TABLE efface la table : ses données ET sa définition</a:t>
            </a:r>
          </a:p>
          <a:p>
            <a:pPr>
              <a:buClr>
                <a:schemeClr val="accent2">
                  <a:lumMod val="75000"/>
                </a:schemeClr>
              </a:buClr>
              <a:buFont typeface="Wingdings" panose="05000000000000000000" pitchFamily="2" charset="2"/>
              <a:buChar char="Ø"/>
            </a:pPr>
            <a:r>
              <a:rPr lang="fr-BE" dirty="0">
                <a:cs typeface="Courier New" panose="02070309020205020404" pitchFamily="49" charset="0"/>
              </a:rPr>
              <a:t>Si on utilise l'option RESTRICT, il est impossible de supprimer la table si :</a:t>
            </a:r>
          </a:p>
          <a:p>
            <a:pPr lvl="1">
              <a:buClr>
                <a:schemeClr val="accent2">
                  <a:lumMod val="75000"/>
                </a:schemeClr>
              </a:buClr>
              <a:buFont typeface="Courier New" panose="02070309020205020404" pitchFamily="49" charset="0"/>
              <a:buChar char="o"/>
            </a:pPr>
            <a:r>
              <a:rPr lang="fr-BE" dirty="0">
                <a:cs typeface="Courier New" panose="02070309020205020404" pitchFamily="49" charset="0"/>
              </a:rPr>
              <a:t>La table est utilisée en même temps dans une autre requête (une sélection par ex.)</a:t>
            </a:r>
          </a:p>
          <a:p>
            <a:pPr lvl="1">
              <a:buClr>
                <a:schemeClr val="accent2">
                  <a:lumMod val="75000"/>
                </a:schemeClr>
              </a:buClr>
              <a:buFont typeface="Courier New" panose="02070309020205020404" pitchFamily="49" charset="0"/>
              <a:buChar char="o"/>
            </a:pPr>
            <a:r>
              <a:rPr lang="fr-BE" dirty="0">
                <a:cs typeface="Courier New" panose="02070309020205020404" pitchFamily="49" charset="0"/>
              </a:rPr>
              <a:t>La table est utilisée dans la construction d'une vue</a:t>
            </a:r>
          </a:p>
          <a:p>
            <a:pPr lvl="1">
              <a:buClr>
                <a:schemeClr val="accent2">
                  <a:lumMod val="75000"/>
                </a:schemeClr>
              </a:buClr>
              <a:buFont typeface="Courier New" panose="02070309020205020404" pitchFamily="49" charset="0"/>
              <a:buChar char="o"/>
            </a:pPr>
            <a:r>
              <a:rPr lang="fr-BE" dirty="0">
                <a:cs typeface="Courier New" panose="02070309020205020404" pitchFamily="49" charset="0"/>
              </a:rPr>
              <a:t>La table est référencée par une autre table (contrainte de référence)</a:t>
            </a:r>
          </a:p>
          <a:p>
            <a:pPr>
              <a:buClr>
                <a:schemeClr val="accent2">
                  <a:lumMod val="75000"/>
                </a:schemeClr>
              </a:buClr>
              <a:buFont typeface="Wingdings" panose="05000000000000000000" pitchFamily="2" charset="2"/>
              <a:buChar char="Ø"/>
            </a:pPr>
            <a:r>
              <a:rPr lang="fr-BE" dirty="0">
                <a:cs typeface="Courier New" panose="02070309020205020404" pitchFamily="49" charset="0"/>
              </a:rPr>
              <a:t>Si on utilise la clause CASCADE, l'effacement de la table entraîne automatiquement la suppression de tous les objets qui lui faisaient référence (index, vue, contrainte, déclencheur)</a:t>
            </a:r>
          </a:p>
        </p:txBody>
      </p:sp>
      <p:sp>
        <p:nvSpPr>
          <p:cNvPr id="5" name="Espace réservé du pied de page 4"/>
          <p:cNvSpPr>
            <a:spLocks noGrp="1"/>
          </p:cNvSpPr>
          <p:nvPr>
            <p:ph type="ftr" sz="quarter" idx="11"/>
          </p:nvPr>
        </p:nvSpPr>
        <p:spPr/>
        <p:txBody>
          <a:bodyPr/>
          <a:lstStyle/>
          <a:p>
            <a:r>
              <a:rPr lang="fr-BE" dirty="0"/>
              <a:t>SGBD – Chapitre 3 : LDD / 5. Suppression d'un objet</a:t>
            </a:r>
          </a:p>
        </p:txBody>
      </p:sp>
    </p:spTree>
    <p:extLst>
      <p:ext uri="{BB962C8B-B14F-4D97-AF65-F5344CB8AC3E}">
        <p14:creationId xmlns:p14="http://schemas.microsoft.com/office/powerpoint/2010/main" val="3160323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BE" dirty="0"/>
              <a:t>Chapitre 3. Le langage de définition des données</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Domaines</a:t>
            </a:r>
          </a:p>
          <a:p>
            <a:pPr marL="514350" indent="-514350">
              <a:buFont typeface="+mj-lt"/>
              <a:buAutoNum type="arabicPeriod"/>
            </a:pPr>
            <a:r>
              <a:rPr lang="fr-BE" dirty="0"/>
              <a:t>Relations</a:t>
            </a:r>
          </a:p>
          <a:p>
            <a:pPr marL="514350" indent="-514350">
              <a:buFont typeface="+mj-lt"/>
              <a:buAutoNum type="arabicPeriod"/>
            </a:pPr>
            <a:r>
              <a:rPr lang="fr-BE" dirty="0"/>
              <a:t>Bases de données</a:t>
            </a:r>
          </a:p>
          <a:p>
            <a:pPr marL="514350" indent="-514350">
              <a:buFont typeface="+mj-lt"/>
              <a:buAutoNum type="arabicPeriod"/>
            </a:pPr>
            <a:r>
              <a:rPr lang="fr-BE" dirty="0"/>
              <a:t>Index</a:t>
            </a:r>
          </a:p>
          <a:p>
            <a:pPr marL="514350" indent="-514350">
              <a:buFont typeface="+mj-lt"/>
              <a:buAutoNum type="arabicPeriod"/>
            </a:pPr>
            <a:r>
              <a:rPr lang="fr-BE" dirty="0"/>
              <a:t>Suppression d’un objet</a:t>
            </a:r>
          </a:p>
          <a:p>
            <a:pPr marL="514350" indent="-514350">
              <a:buFont typeface="+mj-lt"/>
              <a:buAutoNum type="arabicPeriod"/>
            </a:pPr>
            <a:r>
              <a:rPr lang="fr-BE" dirty="0"/>
              <a:t>Modification de la définition d’un objet</a:t>
            </a:r>
          </a:p>
        </p:txBody>
      </p:sp>
      <p:sp>
        <p:nvSpPr>
          <p:cNvPr id="5" name="Espace réservé du pied de page 4"/>
          <p:cNvSpPr>
            <a:spLocks noGrp="1"/>
          </p:cNvSpPr>
          <p:nvPr>
            <p:ph type="ftr" sz="quarter" idx="11"/>
          </p:nvPr>
        </p:nvSpPr>
        <p:spPr/>
        <p:txBody>
          <a:bodyPr/>
          <a:lstStyle/>
          <a:p>
            <a:r>
              <a:rPr lang="fr-BE" dirty="0"/>
              <a:t>SGBD – Chapitre 3 : Le langage de définition des données</a:t>
            </a:r>
          </a:p>
        </p:txBody>
      </p:sp>
    </p:spTree>
    <p:extLst>
      <p:ext uri="{BB962C8B-B14F-4D97-AF65-F5344CB8AC3E}">
        <p14:creationId xmlns:p14="http://schemas.microsoft.com/office/powerpoint/2010/main" val="256293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5" end="5"/>
                                            </p:txEl>
                                          </p:spTgt>
                                        </p:tgtEl>
                                        <p:attrNameLst>
                                          <p:attrName>style.color</p:attrName>
                                        </p:attrNameLst>
                                      </p:cBhvr>
                                      <p:to>
                                        <a:srgbClr val="74A50F"/>
                                      </p:to>
                                    </p:animClr>
                                    <p:animClr clrSpc="rgb" dir="cw">
                                      <p:cBhvr>
                                        <p:cTn id="7" dur="500" fill="hold"/>
                                        <p:tgtEl>
                                          <p:spTgt spid="3">
                                            <p:txEl>
                                              <p:pRg st="5" end="5"/>
                                            </p:txEl>
                                          </p:spTgt>
                                        </p:tgtEl>
                                        <p:attrNameLst>
                                          <p:attrName>fillcolor</p:attrName>
                                        </p:attrNameLst>
                                      </p:cBhvr>
                                      <p:to>
                                        <a:srgbClr val="74A50F"/>
                                      </p:to>
                                    </p:animClr>
                                    <p:set>
                                      <p:cBhvr>
                                        <p:cTn id="8" dur="500" fill="hold"/>
                                        <p:tgtEl>
                                          <p:spTgt spid="3">
                                            <p:txEl>
                                              <p:pRg st="5" end="5"/>
                                            </p:txEl>
                                          </p:spTgt>
                                        </p:tgtEl>
                                        <p:attrNameLst>
                                          <p:attrName>fill.type</p:attrName>
                                        </p:attrNameLst>
                                      </p:cBhvr>
                                      <p:to>
                                        <p:strVal val="solid"/>
                                      </p:to>
                                    </p:set>
                                    <p:set>
                                      <p:cBhvr>
                                        <p:cTn id="9" dur="500" fill="hold"/>
                                        <p:tgtEl>
                                          <p:spTgt spid="3">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6. Modification de la définition d’un objet</a:t>
            </a:r>
          </a:p>
        </p:txBody>
      </p:sp>
      <p:sp>
        <p:nvSpPr>
          <p:cNvPr id="3" name="Espace réservé du contenu 2"/>
          <p:cNvSpPr>
            <a:spLocks noGrp="1"/>
          </p:cNvSpPr>
          <p:nvPr>
            <p:ph idx="1"/>
          </p:nvPr>
        </p:nvSpPr>
        <p:spPr/>
        <p:txBody>
          <a:bodyPr anchor="ctr"/>
          <a:lstStyle/>
          <a:p>
            <a:pPr marL="0" indent="0">
              <a:buNone/>
            </a:pPr>
            <a:r>
              <a:rPr lang="fr-BE" dirty="0"/>
              <a:t>Modification de la définition d'un domaine : </a:t>
            </a:r>
          </a:p>
          <a:p>
            <a:pPr marL="0" indent="0">
              <a:buNone/>
            </a:pPr>
            <a:endParaRPr lang="fr-BE" dirty="0"/>
          </a:p>
          <a:p>
            <a:pPr>
              <a:buClr>
                <a:schemeClr val="accent2">
                  <a:lumMod val="75000"/>
                </a:schemeClr>
              </a:buClr>
              <a:buFont typeface="Wingdings" panose="05000000000000000000" pitchFamily="2" charset="2"/>
              <a:buChar char="Ø"/>
            </a:pPr>
            <a:r>
              <a:rPr lang="fr-BE" dirty="0"/>
              <a:t>Syntaxe identique à celle de CREATE DOMAIN dans laquelle on remplace CREATE par ALTER</a:t>
            </a:r>
          </a:p>
          <a:p>
            <a:pPr>
              <a:buClr>
                <a:schemeClr val="accent2">
                  <a:lumMod val="75000"/>
                </a:schemeClr>
              </a:buClr>
              <a:buFont typeface="Wingdings" panose="05000000000000000000" pitchFamily="2" charset="2"/>
              <a:buChar char="Ø"/>
            </a:pPr>
            <a:r>
              <a:rPr lang="fr-BE" dirty="0"/>
              <a:t>Intérêt : d'un seul coup, on modifie la définition de toutes les relations faisant référence au domaine modifié !</a:t>
            </a:r>
          </a:p>
        </p:txBody>
      </p:sp>
      <p:sp>
        <p:nvSpPr>
          <p:cNvPr id="5" name="Espace réservé du pied de page 4"/>
          <p:cNvSpPr>
            <a:spLocks noGrp="1"/>
          </p:cNvSpPr>
          <p:nvPr>
            <p:ph type="ftr" sz="quarter" idx="11"/>
          </p:nvPr>
        </p:nvSpPr>
        <p:spPr/>
        <p:txBody>
          <a:bodyPr/>
          <a:lstStyle/>
          <a:p>
            <a:r>
              <a:rPr lang="fr-BE" dirty="0"/>
              <a:t>SGBD – Chapitre 3 : LDD / 6. Modification de la définition d'un objet</a:t>
            </a:r>
          </a:p>
        </p:txBody>
      </p:sp>
    </p:spTree>
    <p:extLst>
      <p:ext uri="{BB962C8B-B14F-4D97-AF65-F5344CB8AC3E}">
        <p14:creationId xmlns:p14="http://schemas.microsoft.com/office/powerpoint/2010/main" val="547072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1. Domaines</a:t>
            </a:r>
          </a:p>
        </p:txBody>
      </p:sp>
      <p:sp>
        <p:nvSpPr>
          <p:cNvPr id="5" name="Espace réservé du pied de page 4"/>
          <p:cNvSpPr>
            <a:spLocks noGrp="1"/>
          </p:cNvSpPr>
          <p:nvPr>
            <p:ph type="ftr" sz="quarter" idx="11"/>
          </p:nvPr>
        </p:nvSpPr>
        <p:spPr/>
        <p:txBody>
          <a:bodyPr/>
          <a:lstStyle/>
          <a:p>
            <a:r>
              <a:rPr lang="fr-BE" dirty="0"/>
              <a:t>SGBD – Chapitre 3 : LDD / 1. Domaines</a:t>
            </a:r>
          </a:p>
        </p:txBody>
      </p:sp>
      <p:sp>
        <p:nvSpPr>
          <p:cNvPr id="8" name="ZoneTexte 7"/>
          <p:cNvSpPr txBox="1"/>
          <p:nvPr/>
        </p:nvSpPr>
        <p:spPr>
          <a:xfrm>
            <a:off x="4485629" y="2337965"/>
            <a:ext cx="3674960" cy="369332"/>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dirty="0"/>
              <a:t>Valeur par défaut</a:t>
            </a:r>
          </a:p>
        </p:txBody>
      </p:sp>
      <p:sp>
        <p:nvSpPr>
          <p:cNvPr id="3" name="Espace réservé du contenu 2"/>
          <p:cNvSpPr>
            <a:spLocks noGrp="1"/>
          </p:cNvSpPr>
          <p:nvPr>
            <p:ph idx="1"/>
          </p:nvPr>
        </p:nvSpPr>
        <p:spPr>
          <a:xfrm>
            <a:off x="975629" y="1911927"/>
            <a:ext cx="7020000" cy="4683833"/>
          </a:xfrm>
        </p:spPr>
        <p:txBody>
          <a:bodyPr anchor="ctr">
            <a:noAutofit/>
          </a:bodyPr>
          <a:lstStyle/>
          <a:p>
            <a:pPr marL="0" indent="0">
              <a:buNone/>
            </a:pPr>
            <a:r>
              <a:rPr lang="fr-BE" sz="1600" b="1" dirty="0">
                <a:solidFill>
                  <a:schemeClr val="bg1">
                    <a:lumMod val="75000"/>
                  </a:schemeClr>
                </a:solidFill>
              </a:rPr>
              <a:t>CREATE DOMAIN </a:t>
            </a:r>
            <a:r>
              <a:rPr lang="fr-BE" sz="1600" b="1" i="1" dirty="0">
                <a:solidFill>
                  <a:schemeClr val="bg1">
                    <a:lumMod val="75000"/>
                  </a:schemeClr>
                </a:solidFill>
              </a:rPr>
              <a:t>nom </a:t>
            </a:r>
            <a:r>
              <a:rPr lang="fr-BE" sz="1600" i="1" dirty="0">
                <a:solidFill>
                  <a:schemeClr val="bg1">
                    <a:lumMod val="75000"/>
                  </a:schemeClr>
                </a:solidFill>
              </a:rPr>
              <a:t>type </a:t>
            </a:r>
            <a:r>
              <a:rPr lang="fr-BE" sz="1600" dirty="0">
                <a:solidFill>
                  <a:schemeClr val="bg1">
                    <a:lumMod val="75000"/>
                  </a:schemeClr>
                </a:solidFill>
              </a:rPr>
              <a:t>[</a:t>
            </a:r>
            <a:r>
              <a:rPr lang="fr-BE" sz="26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valeur</a:t>
            </a:r>
            <a:r>
              <a:rPr lang="fr-BE" sz="1600" dirty="0">
                <a:solidFill>
                  <a:schemeClr val="bg1">
                    <a:lumMod val="75000"/>
                  </a:schemeClr>
                </a:solidFill>
              </a:rPr>
              <a:t>] ;</a:t>
            </a:r>
          </a:p>
          <a:p>
            <a:pPr marL="0" indent="0">
              <a:buNone/>
            </a:pPr>
            <a:r>
              <a:rPr lang="fr-BE" sz="1600" b="1" i="1" dirty="0"/>
              <a:t>valeur</a:t>
            </a:r>
            <a:r>
              <a:rPr lang="fr-BE" sz="1600" b="1" dirty="0"/>
              <a:t> ::= DEFAULT </a:t>
            </a:r>
            <a:r>
              <a:rPr lang="fr-BE" sz="1600" b="1" i="1" dirty="0"/>
              <a:t>constante</a:t>
            </a:r>
            <a:endParaRPr lang="fr-BE" sz="1600" b="1" dirty="0"/>
          </a:p>
          <a:p>
            <a:pPr marL="0" indent="0">
              <a:buNone/>
            </a:pPr>
            <a:r>
              <a:rPr lang="fr-BE" sz="1600" b="1" i="1" dirty="0"/>
              <a:t>		</a:t>
            </a:r>
            <a:r>
              <a:rPr lang="fr-BE" sz="1600" b="1" dirty="0"/>
              <a:t>|</a:t>
            </a:r>
            <a:r>
              <a:rPr lang="fr-BE" sz="1600" b="1" i="1" dirty="0"/>
              <a:t>  </a:t>
            </a:r>
            <a:r>
              <a:rPr lang="fr-BE" sz="1600" b="1" dirty="0"/>
              <a:t>USER</a:t>
            </a:r>
          </a:p>
          <a:p>
            <a:pPr marL="0" indent="0">
              <a:buNone/>
            </a:pPr>
            <a:r>
              <a:rPr lang="fr-BE" sz="1600" b="1" dirty="0"/>
              <a:t>		|  NULL</a:t>
            </a:r>
          </a:p>
          <a:p>
            <a:pPr marL="0" indent="0">
              <a:buNone/>
            </a:pPr>
            <a:r>
              <a:rPr lang="fr-BE" sz="1600" b="1" dirty="0"/>
              <a:t>		|  CURRENT_DATE</a:t>
            </a:r>
          </a:p>
          <a:p>
            <a:pPr marL="0" indent="0">
              <a:buNone/>
            </a:pPr>
            <a:r>
              <a:rPr lang="fr-BE" sz="1600" b="1" dirty="0"/>
              <a:t>		|  CURRENT_TIME</a:t>
            </a:r>
          </a:p>
          <a:p>
            <a:pPr marL="0" indent="0">
              <a:buNone/>
            </a:pPr>
            <a:r>
              <a:rPr lang="fr-BE" sz="1600" b="1" dirty="0"/>
              <a:t>		|  CURRENT_TIMESTAMP</a:t>
            </a:r>
          </a:p>
          <a:p>
            <a:pPr marL="0" indent="0">
              <a:buNone/>
            </a:pPr>
            <a:r>
              <a:rPr lang="fr-BE" sz="1600" i="1" dirty="0">
                <a:solidFill>
                  <a:schemeClr val="bg1">
                    <a:lumMod val="75000"/>
                  </a:schemeClr>
                </a:solidFill>
              </a:rPr>
              <a:t>type </a:t>
            </a:r>
            <a:r>
              <a:rPr lang="fr-BE" sz="1600" dirty="0">
                <a:solidFill>
                  <a:schemeClr val="bg1">
                    <a:lumMod val="75000"/>
                  </a:schemeClr>
                </a:solidFill>
              </a:rPr>
              <a:t>::= </a:t>
            </a:r>
            <a:r>
              <a:rPr lang="fr-BE" sz="1600" b="1" dirty="0">
                <a:solidFill>
                  <a:schemeClr val="bg1">
                    <a:lumMod val="75000"/>
                  </a:schemeClr>
                </a:solidFill>
              </a:rPr>
              <a:t>CHAR</a:t>
            </a:r>
            <a:r>
              <a:rPr lang="fr-BE" sz="1600" dirty="0">
                <a:solidFill>
                  <a:schemeClr val="bg1">
                    <a:lumMod val="75000"/>
                  </a:schemeClr>
                </a:solidFill>
              </a:rPr>
              <a:t> [ (n) ]  |  </a:t>
            </a:r>
            <a:r>
              <a:rPr lang="fr-BE" sz="1600" b="1" dirty="0">
                <a:solidFill>
                  <a:schemeClr val="bg1">
                    <a:lumMod val="75000"/>
                  </a:schemeClr>
                </a:solidFill>
              </a:rPr>
              <a:t>VARCHAR</a:t>
            </a:r>
            <a:r>
              <a:rPr lang="fr-BE" sz="1600" dirty="0">
                <a:solidFill>
                  <a:schemeClr val="bg1">
                    <a:lumMod val="75000"/>
                  </a:schemeClr>
                </a:solidFill>
              </a:rPr>
              <a:t> [ (n) ]</a:t>
            </a:r>
          </a:p>
          <a:p>
            <a:pPr marL="0" indent="0">
              <a:buNone/>
            </a:pPr>
            <a:r>
              <a:rPr lang="fr-BE" sz="1600" dirty="0">
                <a:solidFill>
                  <a:schemeClr val="bg1">
                    <a:lumMod val="75000"/>
                  </a:schemeClr>
                </a:solidFill>
              </a:rPr>
              <a:t>		|  </a:t>
            </a:r>
            <a:r>
              <a:rPr lang="fr-BE" sz="1600" b="1" dirty="0">
                <a:solidFill>
                  <a:schemeClr val="bg1">
                    <a:lumMod val="75000"/>
                  </a:schemeClr>
                </a:solidFill>
              </a:rPr>
              <a:t>SMALLINT</a:t>
            </a:r>
            <a:r>
              <a:rPr lang="fr-BE" sz="1600" dirty="0">
                <a:solidFill>
                  <a:schemeClr val="bg1">
                    <a:lumMod val="75000"/>
                  </a:schemeClr>
                </a:solidFill>
              </a:rPr>
              <a:t>  |  </a:t>
            </a:r>
            <a:r>
              <a:rPr lang="fr-BE" sz="1600" b="1" dirty="0">
                <a:solidFill>
                  <a:schemeClr val="bg1">
                    <a:lumMod val="75000"/>
                  </a:schemeClr>
                </a:solidFill>
              </a:rPr>
              <a:t>INTEGER</a:t>
            </a:r>
            <a:endParaRPr lang="fr-BE" sz="1600" dirty="0">
              <a:solidFill>
                <a:schemeClr val="bg1">
                  <a:lumMod val="75000"/>
                </a:schemeClr>
              </a:solidFill>
            </a:endParaRPr>
          </a:p>
          <a:p>
            <a:pPr marL="0" indent="0">
              <a:buNone/>
            </a:pPr>
            <a:r>
              <a:rPr lang="fr-BE" sz="1600" dirty="0">
                <a:solidFill>
                  <a:schemeClr val="bg1">
                    <a:lumMod val="75000"/>
                  </a:schemeClr>
                </a:solidFill>
              </a:rPr>
              <a:t>		|  </a:t>
            </a:r>
            <a:r>
              <a:rPr lang="fr-BE" sz="1600" b="1" dirty="0">
                <a:solidFill>
                  <a:schemeClr val="bg1">
                    <a:lumMod val="75000"/>
                  </a:schemeClr>
                </a:solidFill>
              </a:rPr>
              <a:t>NUMERIC</a:t>
            </a:r>
            <a:r>
              <a:rPr lang="fr-BE" sz="1600" dirty="0">
                <a:solidFill>
                  <a:schemeClr val="bg1">
                    <a:lumMod val="75000"/>
                  </a:schemeClr>
                </a:solidFill>
              </a:rPr>
              <a:t> [ (p [, q]) ]</a:t>
            </a:r>
          </a:p>
          <a:p>
            <a:pPr marL="0" indent="0">
              <a:buNone/>
            </a:pPr>
            <a:r>
              <a:rPr lang="fr-BE" sz="1600" dirty="0">
                <a:solidFill>
                  <a:schemeClr val="bg1">
                    <a:lumMod val="75000"/>
                  </a:schemeClr>
                </a:solidFill>
              </a:rPr>
              <a:t>		|  </a:t>
            </a:r>
            <a:r>
              <a:rPr lang="fr-BE" sz="1600" b="1" dirty="0">
                <a:solidFill>
                  <a:schemeClr val="bg1">
                    <a:lumMod val="75000"/>
                  </a:schemeClr>
                </a:solidFill>
              </a:rPr>
              <a:t>DECIMAL</a:t>
            </a:r>
            <a:r>
              <a:rPr lang="fr-BE" sz="1600" dirty="0">
                <a:solidFill>
                  <a:schemeClr val="bg1">
                    <a:lumMod val="75000"/>
                  </a:schemeClr>
                </a:solidFill>
              </a:rPr>
              <a:t> [ (p [, q]) ]</a:t>
            </a:r>
          </a:p>
          <a:p>
            <a:pPr marL="0" indent="0">
              <a:buNone/>
            </a:pPr>
            <a:r>
              <a:rPr lang="fr-BE" sz="1600" dirty="0">
                <a:solidFill>
                  <a:schemeClr val="bg1">
                    <a:lumMod val="75000"/>
                  </a:schemeClr>
                </a:solidFill>
              </a:rPr>
              <a:t>		|  </a:t>
            </a:r>
            <a:r>
              <a:rPr lang="fr-BE" sz="1600" b="1" dirty="0">
                <a:solidFill>
                  <a:schemeClr val="bg1">
                    <a:lumMod val="75000"/>
                  </a:schemeClr>
                </a:solidFill>
              </a:rPr>
              <a:t>FLOAT</a:t>
            </a:r>
            <a:r>
              <a:rPr lang="fr-BE" sz="1600" dirty="0">
                <a:solidFill>
                  <a:schemeClr val="bg1">
                    <a:lumMod val="75000"/>
                  </a:schemeClr>
                </a:solidFill>
              </a:rPr>
              <a:t>  [ (n) ]</a:t>
            </a:r>
          </a:p>
          <a:p>
            <a:pPr marL="0" indent="0">
              <a:buNone/>
            </a:pPr>
            <a:r>
              <a:rPr lang="fr-BE" sz="1600" dirty="0">
                <a:solidFill>
                  <a:schemeClr val="bg1">
                    <a:lumMod val="75000"/>
                  </a:schemeClr>
                </a:solidFill>
              </a:rPr>
              <a:t>		|  </a:t>
            </a:r>
            <a:r>
              <a:rPr lang="fr-BE" sz="1600" b="1" dirty="0">
                <a:solidFill>
                  <a:schemeClr val="bg1">
                    <a:lumMod val="75000"/>
                  </a:schemeClr>
                </a:solidFill>
              </a:rPr>
              <a:t>DATE</a:t>
            </a:r>
            <a:r>
              <a:rPr lang="fr-BE" sz="1600" dirty="0">
                <a:solidFill>
                  <a:schemeClr val="bg1">
                    <a:lumMod val="75000"/>
                  </a:schemeClr>
                </a:solidFill>
              </a:rPr>
              <a:t> [ </a:t>
            </a:r>
            <a:r>
              <a:rPr lang="fr-BE" sz="1600" b="1" dirty="0">
                <a:solidFill>
                  <a:schemeClr val="bg1">
                    <a:lumMod val="75000"/>
                  </a:schemeClr>
                </a:solidFill>
              </a:rPr>
              <a:t>ANSI</a:t>
            </a:r>
            <a:r>
              <a:rPr lang="fr-BE" sz="1600" dirty="0">
                <a:solidFill>
                  <a:schemeClr val="bg1">
                    <a:lumMod val="75000"/>
                  </a:schemeClr>
                </a:solidFill>
              </a:rPr>
              <a:t> | </a:t>
            </a:r>
            <a:r>
              <a:rPr lang="fr-BE" sz="1600" b="1" dirty="0">
                <a:solidFill>
                  <a:schemeClr val="bg1">
                    <a:lumMod val="75000"/>
                  </a:schemeClr>
                </a:solidFill>
              </a:rPr>
              <a:t>VMS</a:t>
            </a:r>
            <a:r>
              <a:rPr lang="fr-BE" sz="1600" dirty="0">
                <a:solidFill>
                  <a:schemeClr val="bg1">
                    <a:lumMod val="75000"/>
                  </a:schemeClr>
                </a:solidFill>
              </a:rPr>
              <a:t> ]</a:t>
            </a:r>
          </a:p>
          <a:p>
            <a:pPr marL="0" indent="0">
              <a:buNone/>
            </a:pPr>
            <a:r>
              <a:rPr lang="fr-BE" sz="1600" dirty="0">
                <a:solidFill>
                  <a:schemeClr val="bg1">
                    <a:lumMod val="75000"/>
                  </a:schemeClr>
                </a:solidFill>
              </a:rPr>
              <a:t>		|  </a:t>
            </a:r>
            <a:r>
              <a:rPr lang="fr-BE" sz="1600" b="1" dirty="0">
                <a:solidFill>
                  <a:schemeClr val="bg1">
                    <a:lumMod val="75000"/>
                  </a:schemeClr>
                </a:solidFill>
              </a:rPr>
              <a:t>TIME</a:t>
            </a:r>
            <a:r>
              <a:rPr lang="fr-BE" sz="1600" dirty="0">
                <a:solidFill>
                  <a:schemeClr val="bg1">
                    <a:lumMod val="75000"/>
                  </a:schemeClr>
                </a:solidFill>
              </a:rPr>
              <a:t> frac</a:t>
            </a:r>
          </a:p>
          <a:p>
            <a:pPr marL="0" indent="0">
              <a:buNone/>
            </a:pPr>
            <a:r>
              <a:rPr lang="fr-BE" sz="1600" dirty="0">
                <a:solidFill>
                  <a:schemeClr val="bg1">
                    <a:lumMod val="75000"/>
                  </a:schemeClr>
                </a:solidFill>
              </a:rPr>
              <a:t>		|  </a:t>
            </a:r>
            <a:r>
              <a:rPr lang="fr-BE" sz="1600" b="1" dirty="0">
                <a:solidFill>
                  <a:schemeClr val="bg1">
                    <a:lumMod val="75000"/>
                  </a:schemeClr>
                </a:solidFill>
              </a:rPr>
              <a:t>TIMESTAMP</a:t>
            </a:r>
            <a:r>
              <a:rPr lang="fr-BE" sz="1600" dirty="0">
                <a:solidFill>
                  <a:schemeClr val="bg1">
                    <a:lumMod val="75000"/>
                  </a:schemeClr>
                </a:solidFill>
              </a:rPr>
              <a:t> frac</a:t>
            </a:r>
          </a:p>
          <a:p>
            <a:pPr marL="0" indent="0">
              <a:buNone/>
            </a:pPr>
            <a:r>
              <a:rPr lang="fr-BE" sz="1600" dirty="0">
                <a:solidFill>
                  <a:schemeClr val="bg1">
                    <a:lumMod val="75000"/>
                  </a:schemeClr>
                </a:solidFill>
              </a:rPr>
              <a:t>		|  </a:t>
            </a:r>
            <a:r>
              <a:rPr lang="fr-BE" sz="1600" b="1" dirty="0">
                <a:solidFill>
                  <a:schemeClr val="bg1">
                    <a:lumMod val="75000"/>
                  </a:schemeClr>
                </a:solidFill>
              </a:rPr>
              <a:t>INTERVAL</a:t>
            </a:r>
            <a:r>
              <a:rPr lang="fr-BE" sz="1600" dirty="0">
                <a:solidFill>
                  <a:schemeClr val="bg1">
                    <a:lumMod val="75000"/>
                  </a:schemeClr>
                </a:solidFill>
              </a:rPr>
              <a:t> </a:t>
            </a:r>
            <a:r>
              <a:rPr lang="fr-BE" sz="1600" i="1" dirty="0" err="1">
                <a:solidFill>
                  <a:schemeClr val="bg1">
                    <a:lumMod val="75000"/>
                  </a:schemeClr>
                </a:solidFill>
              </a:rPr>
              <a:t>type_intervalle</a:t>
            </a:r>
            <a:endParaRPr lang="fr-BE" sz="1600" dirty="0">
              <a:solidFill>
                <a:schemeClr val="bg1">
                  <a:lumMod val="75000"/>
                </a:schemeClr>
              </a:solidFill>
            </a:endParaRPr>
          </a:p>
        </p:txBody>
      </p:sp>
    </p:spTree>
    <p:extLst>
      <p:ext uri="{BB962C8B-B14F-4D97-AF65-F5344CB8AC3E}">
        <p14:creationId xmlns:p14="http://schemas.microsoft.com/office/powerpoint/2010/main" val="402960073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6. Modification de la définition d’un objet</a:t>
            </a:r>
          </a:p>
        </p:txBody>
      </p:sp>
      <p:sp>
        <p:nvSpPr>
          <p:cNvPr id="3" name="Espace réservé du contenu 2"/>
          <p:cNvSpPr>
            <a:spLocks noGrp="1"/>
          </p:cNvSpPr>
          <p:nvPr>
            <p:ph idx="1"/>
          </p:nvPr>
        </p:nvSpPr>
        <p:spPr/>
        <p:txBody>
          <a:bodyPr anchor="ctr"/>
          <a:lstStyle/>
          <a:p>
            <a:pPr marL="0" indent="0">
              <a:buNone/>
            </a:pPr>
            <a:r>
              <a:rPr lang="fr-BE" dirty="0"/>
              <a:t>Modification de la définition d'un table : </a:t>
            </a:r>
          </a:p>
          <a:p>
            <a:pPr marL="0" indent="0">
              <a:buNone/>
            </a:pPr>
            <a:endParaRPr lang="fr-BE" dirty="0"/>
          </a:p>
          <a:p>
            <a:pPr>
              <a:buClr>
                <a:schemeClr val="accent2">
                  <a:lumMod val="75000"/>
                </a:schemeClr>
              </a:buClr>
              <a:buFont typeface="Wingdings" panose="05000000000000000000" pitchFamily="2" charset="2"/>
              <a:buChar char="Ø"/>
            </a:pPr>
            <a:r>
              <a:rPr lang="fr-BE" dirty="0"/>
              <a:t>Permet d'ajouter de nouvelles colonnes, d'ajouter des contraintes (au niveau colonne ou table), de modifier des colonnes, de supprimer des colonnes et de supprimer des contraintes</a:t>
            </a:r>
          </a:p>
          <a:p>
            <a:pPr>
              <a:buClr>
                <a:schemeClr val="accent2">
                  <a:lumMod val="75000"/>
                </a:schemeClr>
              </a:buClr>
              <a:buFont typeface="Wingdings" panose="05000000000000000000" pitchFamily="2" charset="2"/>
              <a:buChar char="Ø"/>
            </a:pPr>
            <a:r>
              <a:rPr lang="fr-BE" dirty="0"/>
              <a:t>Ne permet pas de modifier une contrainte : il faut d'abord la supprimer puis la recréer.</a:t>
            </a:r>
          </a:p>
        </p:txBody>
      </p:sp>
      <p:sp>
        <p:nvSpPr>
          <p:cNvPr id="5" name="Espace réservé du pied de page 4"/>
          <p:cNvSpPr>
            <a:spLocks noGrp="1"/>
          </p:cNvSpPr>
          <p:nvPr>
            <p:ph type="ftr" sz="quarter" idx="11"/>
          </p:nvPr>
        </p:nvSpPr>
        <p:spPr/>
        <p:txBody>
          <a:bodyPr/>
          <a:lstStyle/>
          <a:p>
            <a:r>
              <a:rPr lang="fr-BE" dirty="0"/>
              <a:t>SGBD – Chapitre 3 : LDD / 6. Modification de la définition d'un objet</a:t>
            </a:r>
          </a:p>
        </p:txBody>
      </p:sp>
    </p:spTree>
    <p:extLst>
      <p:ext uri="{BB962C8B-B14F-4D97-AF65-F5344CB8AC3E}">
        <p14:creationId xmlns:p14="http://schemas.microsoft.com/office/powerpoint/2010/main" val="3840780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6. Modification de la définition d’un objet</a:t>
            </a:r>
          </a:p>
        </p:txBody>
      </p:sp>
      <p:sp>
        <p:nvSpPr>
          <p:cNvPr id="3" name="Espace réservé du contenu 2"/>
          <p:cNvSpPr>
            <a:spLocks noGrp="1"/>
          </p:cNvSpPr>
          <p:nvPr>
            <p:ph idx="1"/>
          </p:nvPr>
        </p:nvSpPr>
        <p:spPr>
          <a:xfrm>
            <a:off x="1043491" y="1911927"/>
            <a:ext cx="7020000" cy="4512624"/>
          </a:xfrm>
        </p:spPr>
        <p:txBody>
          <a:bodyPr anchor="ctr">
            <a:normAutofit fontScale="62500" lnSpcReduction="20000"/>
          </a:bodyPr>
          <a:lstStyle/>
          <a:p>
            <a:pPr marL="0" indent="0">
              <a:buNone/>
            </a:pPr>
            <a:r>
              <a:rPr lang="fr-BE" sz="5100" dirty="0"/>
              <a:t>Modification de la définition d'un table : </a:t>
            </a:r>
          </a:p>
          <a:p>
            <a:pPr marL="0" indent="0">
              <a:buNone/>
            </a:pPr>
            <a:r>
              <a:rPr lang="fr-BE" i="1" dirty="0">
                <a:latin typeface="Courier New" panose="02070309020205020404" pitchFamily="49" charset="0"/>
                <a:cs typeface="Courier New" panose="02070309020205020404" pitchFamily="49" charset="0"/>
              </a:rPr>
              <a:t>  </a:t>
            </a:r>
          </a:p>
          <a:p>
            <a:pPr marL="0" indent="0">
              <a:buNone/>
            </a:pPr>
            <a:r>
              <a:rPr lang="fr-BE" i="1" dirty="0">
                <a:latin typeface="Courier New" panose="02070309020205020404" pitchFamily="49" charset="0"/>
                <a:cs typeface="Courier New" panose="02070309020205020404" pitchFamily="49" charset="0"/>
              </a:rPr>
              <a:t>  </a:t>
            </a:r>
            <a:r>
              <a:rPr lang="fr-BE" i="1" dirty="0" err="1">
                <a:latin typeface="Courier New" panose="02070309020205020404" pitchFamily="49" charset="0"/>
                <a:cs typeface="Courier New" panose="02070309020205020404" pitchFamily="49" charset="0"/>
              </a:rPr>
              <a:t>modifier_structure_table</a:t>
            </a:r>
            <a:r>
              <a:rPr lang="fr-BE" dirty="0">
                <a:latin typeface="Courier New" panose="02070309020205020404" pitchFamily="49" charset="0"/>
                <a:cs typeface="Courier New" panose="02070309020205020404" pitchFamily="49" charset="0"/>
              </a:rPr>
              <a:t> ::=</a:t>
            </a:r>
          </a:p>
          <a:p>
            <a:pPr marL="0" indent="0">
              <a:buNone/>
            </a:pPr>
            <a:r>
              <a:rPr lang="fr-BE" dirty="0">
                <a:latin typeface="Courier New" panose="02070309020205020404" pitchFamily="49" charset="0"/>
                <a:cs typeface="Courier New" panose="02070309020205020404" pitchFamily="49" charset="0"/>
              </a:rPr>
              <a:t>    ALTER TABLE </a:t>
            </a:r>
            <a:r>
              <a:rPr lang="fr-BE" i="1" dirty="0" err="1">
                <a:latin typeface="Courier New" panose="02070309020205020404" pitchFamily="49" charset="0"/>
                <a:cs typeface="Courier New" panose="02070309020205020404" pitchFamily="49" charset="0"/>
              </a:rPr>
              <a:t>nom_table</a:t>
            </a:r>
            <a:endParaRPr lang="fr-BE" dirty="0">
              <a:latin typeface="Courier New" panose="02070309020205020404" pitchFamily="49" charset="0"/>
              <a:cs typeface="Courier New" panose="02070309020205020404" pitchFamily="49" charset="0"/>
            </a:endParaRPr>
          </a:p>
          <a:p>
            <a:pPr marL="0" indent="0">
              <a:buNone/>
            </a:pPr>
            <a:r>
              <a:rPr lang="fr-BE" dirty="0">
                <a:latin typeface="Courier New" panose="02070309020205020404" pitchFamily="49" charset="0"/>
                <a:cs typeface="Courier New" panose="02070309020205020404" pitchFamily="49" charset="0"/>
              </a:rPr>
              <a:t>           </a:t>
            </a:r>
            <a:r>
              <a:rPr lang="fr-BE" i="1" dirty="0" err="1">
                <a:latin typeface="Courier New" panose="02070309020205020404" pitchFamily="49" charset="0"/>
                <a:cs typeface="Courier New" panose="02070309020205020404" pitchFamily="49" charset="0"/>
              </a:rPr>
              <a:t>ajouter_déf</a:t>
            </a:r>
            <a:endParaRPr lang="fr-BE" dirty="0">
              <a:latin typeface="Courier New" panose="02070309020205020404" pitchFamily="49" charset="0"/>
              <a:cs typeface="Courier New" panose="02070309020205020404" pitchFamily="49" charset="0"/>
            </a:endParaRPr>
          </a:p>
          <a:p>
            <a:pPr marL="0" indent="0">
              <a:buNone/>
            </a:pPr>
            <a:r>
              <a:rPr lang="fr-BE" dirty="0">
                <a:latin typeface="Courier New" panose="02070309020205020404" pitchFamily="49" charset="0"/>
                <a:cs typeface="Courier New" panose="02070309020205020404" pitchFamily="49" charset="0"/>
              </a:rPr>
              <a:t>        |  </a:t>
            </a:r>
            <a:r>
              <a:rPr lang="fr-BE" i="1" dirty="0" err="1">
                <a:latin typeface="Courier New" panose="02070309020205020404" pitchFamily="49" charset="0"/>
                <a:cs typeface="Courier New" panose="02070309020205020404" pitchFamily="49" charset="0"/>
              </a:rPr>
              <a:t>modifier_déf</a:t>
            </a:r>
            <a:endParaRPr lang="fr-BE" dirty="0">
              <a:latin typeface="Courier New" panose="02070309020205020404" pitchFamily="49" charset="0"/>
              <a:cs typeface="Courier New" panose="02070309020205020404" pitchFamily="49" charset="0"/>
            </a:endParaRPr>
          </a:p>
          <a:p>
            <a:pPr marL="0" indent="0">
              <a:buNone/>
            </a:pPr>
            <a:r>
              <a:rPr lang="fr-BE" dirty="0">
                <a:latin typeface="Courier New" panose="02070309020205020404" pitchFamily="49" charset="0"/>
                <a:cs typeface="Courier New" panose="02070309020205020404" pitchFamily="49" charset="0"/>
              </a:rPr>
              <a:t>        |  </a:t>
            </a:r>
            <a:r>
              <a:rPr lang="fr-BE" i="1" dirty="0" err="1">
                <a:latin typeface="Courier New" panose="02070309020205020404" pitchFamily="49" charset="0"/>
                <a:cs typeface="Courier New" panose="02070309020205020404" pitchFamily="49" charset="0"/>
              </a:rPr>
              <a:t>supprimer_déf</a:t>
            </a:r>
            <a:endParaRPr lang="fr-BE" i="1" dirty="0">
              <a:latin typeface="Courier New" panose="02070309020205020404" pitchFamily="49" charset="0"/>
              <a:cs typeface="Courier New" panose="02070309020205020404" pitchFamily="49" charset="0"/>
            </a:endParaRPr>
          </a:p>
          <a:p>
            <a:pPr marL="0" indent="0">
              <a:buNone/>
            </a:pPr>
            <a:r>
              <a:rPr lang="fr-BE" dirty="0">
                <a:latin typeface="Courier New" panose="02070309020205020404" pitchFamily="49" charset="0"/>
                <a:cs typeface="Courier New" panose="02070309020205020404" pitchFamily="49" charset="0"/>
              </a:rPr>
              <a:t>        ;</a:t>
            </a:r>
          </a:p>
          <a:p>
            <a:pPr marL="0" indent="0">
              <a:buNone/>
            </a:pPr>
            <a:r>
              <a:rPr lang="fr-BE" dirty="0">
                <a:latin typeface="Courier New" panose="02070309020205020404" pitchFamily="49" charset="0"/>
                <a:cs typeface="Courier New" panose="02070309020205020404" pitchFamily="49" charset="0"/>
              </a:rPr>
              <a:t>  </a:t>
            </a:r>
          </a:p>
          <a:p>
            <a:pPr marL="0" indent="0">
              <a:buNone/>
            </a:pPr>
            <a:r>
              <a:rPr lang="fr-BE" i="1" dirty="0">
                <a:latin typeface="Courier New" panose="02070309020205020404" pitchFamily="49" charset="0"/>
                <a:cs typeface="Courier New" panose="02070309020205020404" pitchFamily="49" charset="0"/>
              </a:rPr>
              <a:t>    </a:t>
            </a:r>
            <a:r>
              <a:rPr lang="fr-BE" i="1" dirty="0" err="1">
                <a:latin typeface="Courier New" panose="02070309020205020404" pitchFamily="49" charset="0"/>
                <a:cs typeface="Courier New" panose="02070309020205020404" pitchFamily="49" charset="0"/>
              </a:rPr>
              <a:t>ajouter_déf</a:t>
            </a:r>
            <a:r>
              <a:rPr lang="fr-BE" dirty="0">
                <a:latin typeface="Courier New" panose="02070309020205020404" pitchFamily="49" charset="0"/>
                <a:cs typeface="Courier New" panose="02070309020205020404" pitchFamily="49" charset="0"/>
              </a:rPr>
              <a:t> ::= ADD</a:t>
            </a:r>
          </a:p>
          <a:p>
            <a:pPr marL="0" indent="0">
              <a:buNone/>
            </a:pPr>
            <a:r>
              <a:rPr lang="fr-BE" dirty="0">
                <a:latin typeface="Courier New" panose="02070309020205020404" pitchFamily="49" charset="0"/>
                <a:cs typeface="Courier New" panose="02070309020205020404" pitchFamily="49" charset="0"/>
              </a:rPr>
              <a:t>           COLUMN </a:t>
            </a:r>
            <a:r>
              <a:rPr lang="fr-BE" i="1" dirty="0" err="1">
                <a:latin typeface="Courier New" panose="02070309020205020404" pitchFamily="49" charset="0"/>
                <a:cs typeface="Courier New" panose="02070309020205020404" pitchFamily="49" charset="0"/>
              </a:rPr>
              <a:t>déf_colonne</a:t>
            </a:r>
            <a:endParaRPr lang="fr-BE" dirty="0">
              <a:latin typeface="Courier New" panose="02070309020205020404" pitchFamily="49" charset="0"/>
              <a:cs typeface="Courier New" panose="02070309020205020404" pitchFamily="49" charset="0"/>
            </a:endParaRPr>
          </a:p>
          <a:p>
            <a:pPr marL="0" indent="0">
              <a:buNone/>
            </a:pPr>
            <a:r>
              <a:rPr lang="fr-BE" dirty="0">
                <a:latin typeface="Courier New" panose="02070309020205020404" pitchFamily="49" charset="0"/>
                <a:cs typeface="Courier New" panose="02070309020205020404" pitchFamily="49" charset="0"/>
              </a:rPr>
              <a:t>        |  CONSTRAINT </a:t>
            </a:r>
            <a:r>
              <a:rPr lang="fr-BE" i="1" dirty="0" err="1">
                <a:latin typeface="Courier New" panose="02070309020205020404" pitchFamily="49" charset="0"/>
                <a:cs typeface="Courier New" panose="02070309020205020404" pitchFamily="49" charset="0"/>
              </a:rPr>
              <a:t>contrainte_table</a:t>
            </a:r>
            <a:endParaRPr lang="fr-BE" dirty="0">
              <a:latin typeface="Courier New" panose="02070309020205020404" pitchFamily="49" charset="0"/>
              <a:cs typeface="Courier New" panose="02070309020205020404" pitchFamily="49" charset="0"/>
            </a:endParaRPr>
          </a:p>
          <a:p>
            <a:pPr marL="0" indent="0">
              <a:buNone/>
            </a:pPr>
            <a:endParaRPr lang="fr-BE" dirty="0">
              <a:latin typeface="Courier New" panose="02070309020205020404" pitchFamily="49" charset="0"/>
              <a:cs typeface="Courier New" panose="02070309020205020404" pitchFamily="49" charset="0"/>
            </a:endParaRPr>
          </a:p>
          <a:p>
            <a:pPr marL="0" indent="0">
              <a:buNone/>
            </a:pPr>
            <a:r>
              <a:rPr lang="fr-BE" i="1" dirty="0">
                <a:latin typeface="Courier New" panose="02070309020205020404" pitchFamily="49" charset="0"/>
                <a:cs typeface="Courier New" panose="02070309020205020404" pitchFamily="49" charset="0"/>
              </a:rPr>
              <a:t>    </a:t>
            </a:r>
            <a:r>
              <a:rPr lang="fr-BE" i="1" dirty="0" err="1">
                <a:latin typeface="Courier New" panose="02070309020205020404" pitchFamily="49" charset="0"/>
                <a:cs typeface="Courier New" panose="02070309020205020404" pitchFamily="49" charset="0"/>
              </a:rPr>
              <a:t>modifier_déf</a:t>
            </a:r>
            <a:r>
              <a:rPr lang="fr-BE" dirty="0">
                <a:latin typeface="Courier New" panose="02070309020205020404" pitchFamily="49" charset="0"/>
                <a:cs typeface="Courier New" panose="02070309020205020404" pitchFamily="49" charset="0"/>
              </a:rPr>
              <a:t>  ::= ALTER </a:t>
            </a:r>
            <a:r>
              <a:rPr lang="fr-BE" i="1" dirty="0" err="1">
                <a:latin typeface="Courier New" panose="02070309020205020404" pitchFamily="49" charset="0"/>
                <a:cs typeface="Courier New" panose="02070309020205020404" pitchFamily="49" charset="0"/>
              </a:rPr>
              <a:t>déf_colonne</a:t>
            </a:r>
            <a:endParaRPr lang="fr-BE" dirty="0">
              <a:latin typeface="Courier New" panose="02070309020205020404" pitchFamily="49" charset="0"/>
              <a:cs typeface="Courier New" panose="02070309020205020404" pitchFamily="49" charset="0"/>
            </a:endParaRPr>
          </a:p>
          <a:p>
            <a:pPr marL="0" indent="0">
              <a:buNone/>
            </a:pPr>
            <a:endParaRPr lang="fr-BE" dirty="0">
              <a:latin typeface="Courier New" panose="02070309020205020404" pitchFamily="49" charset="0"/>
              <a:cs typeface="Courier New" panose="02070309020205020404" pitchFamily="49" charset="0"/>
            </a:endParaRPr>
          </a:p>
          <a:p>
            <a:pPr marL="0" indent="0">
              <a:buNone/>
            </a:pPr>
            <a:r>
              <a:rPr lang="fr-BE" i="1" dirty="0">
                <a:latin typeface="Courier New" panose="02070309020205020404" pitchFamily="49" charset="0"/>
                <a:cs typeface="Courier New" panose="02070309020205020404" pitchFamily="49" charset="0"/>
              </a:rPr>
              <a:t>    </a:t>
            </a:r>
            <a:r>
              <a:rPr lang="fr-BE" i="1" dirty="0" err="1">
                <a:latin typeface="Courier New" panose="02070309020205020404" pitchFamily="49" charset="0"/>
                <a:cs typeface="Courier New" panose="02070309020205020404" pitchFamily="49" charset="0"/>
              </a:rPr>
              <a:t>supprimer_déf</a:t>
            </a:r>
            <a:r>
              <a:rPr lang="fr-BE" dirty="0">
                <a:latin typeface="Courier New" panose="02070309020205020404" pitchFamily="49" charset="0"/>
                <a:cs typeface="Courier New" panose="02070309020205020404" pitchFamily="49" charset="0"/>
              </a:rPr>
              <a:t>  ::= DROP</a:t>
            </a:r>
          </a:p>
          <a:p>
            <a:pPr marL="0" indent="0">
              <a:buNone/>
            </a:pPr>
            <a:r>
              <a:rPr lang="fr-BE" dirty="0">
                <a:latin typeface="Courier New" panose="02070309020205020404" pitchFamily="49" charset="0"/>
                <a:cs typeface="Courier New" panose="02070309020205020404" pitchFamily="49" charset="0"/>
              </a:rPr>
              <a:t>           COLUMN </a:t>
            </a:r>
            <a:r>
              <a:rPr lang="fr-BE" i="1" dirty="0" err="1">
                <a:latin typeface="Courier New" panose="02070309020205020404" pitchFamily="49" charset="0"/>
                <a:cs typeface="Courier New" panose="02070309020205020404" pitchFamily="49" charset="0"/>
              </a:rPr>
              <a:t>nom_colonne</a:t>
            </a:r>
            <a:endParaRPr lang="fr-BE" dirty="0">
              <a:latin typeface="Courier New" panose="02070309020205020404" pitchFamily="49" charset="0"/>
              <a:cs typeface="Courier New" panose="02070309020205020404" pitchFamily="49" charset="0"/>
            </a:endParaRPr>
          </a:p>
          <a:p>
            <a:pPr marL="0" indent="0">
              <a:buNone/>
            </a:pPr>
            <a:r>
              <a:rPr lang="fr-BE" dirty="0">
                <a:latin typeface="Courier New" panose="02070309020205020404" pitchFamily="49" charset="0"/>
                <a:cs typeface="Courier New" panose="02070309020205020404" pitchFamily="49" charset="0"/>
              </a:rPr>
              <a:t>        |  CONSTRAINT </a:t>
            </a:r>
            <a:r>
              <a:rPr lang="fr-BE" i="1" dirty="0" err="1">
                <a:latin typeface="Courier New" panose="02070309020205020404" pitchFamily="49" charset="0"/>
                <a:cs typeface="Courier New" panose="02070309020205020404" pitchFamily="49" charset="0"/>
              </a:rPr>
              <a:t>nom_contrainte</a:t>
            </a:r>
            <a:endParaRPr lang="fr-BE"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3 : LDD / 6. Modification de la définition d'un objet</a:t>
            </a:r>
          </a:p>
        </p:txBody>
      </p:sp>
    </p:spTree>
    <p:extLst>
      <p:ext uri="{BB962C8B-B14F-4D97-AF65-F5344CB8AC3E}">
        <p14:creationId xmlns:p14="http://schemas.microsoft.com/office/powerpoint/2010/main" val="155299104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6. Modification de la définition d’un objet</a:t>
            </a:r>
          </a:p>
        </p:txBody>
      </p:sp>
      <p:sp>
        <p:nvSpPr>
          <p:cNvPr id="3" name="Espace réservé du contenu 2"/>
          <p:cNvSpPr>
            <a:spLocks noGrp="1"/>
          </p:cNvSpPr>
          <p:nvPr>
            <p:ph idx="1"/>
          </p:nvPr>
        </p:nvSpPr>
        <p:spPr/>
        <p:txBody>
          <a:bodyPr anchor="ctr">
            <a:normAutofit/>
          </a:bodyPr>
          <a:lstStyle/>
          <a:p>
            <a:pPr marL="0" indent="0">
              <a:buNone/>
            </a:pPr>
            <a:r>
              <a:rPr lang="fr-BE" sz="3000" dirty="0"/>
              <a:t>Modification de la définition d'une table : </a:t>
            </a:r>
          </a:p>
          <a:p>
            <a:pPr>
              <a:buClr>
                <a:schemeClr val="accent2">
                  <a:lumMod val="75000"/>
                </a:schemeClr>
              </a:buClr>
              <a:buFont typeface="Wingdings" panose="05000000000000000000" pitchFamily="2" charset="2"/>
              <a:buChar char="Ø"/>
            </a:pPr>
            <a:r>
              <a:rPr lang="fr-BE" dirty="0">
                <a:cs typeface="Courier New" panose="02070309020205020404" pitchFamily="49" charset="0"/>
              </a:rPr>
              <a:t>On ne peut pas modifier ou supprimer une colonne lorsqu'une des conditions suivantes est remplie :</a:t>
            </a:r>
          </a:p>
          <a:p>
            <a:pPr lvl="1">
              <a:buClr>
                <a:schemeClr val="accent2">
                  <a:lumMod val="75000"/>
                </a:schemeClr>
              </a:buClr>
              <a:buFont typeface="Courier New" panose="02070309020205020404" pitchFamily="49" charset="0"/>
              <a:buChar char="o"/>
            </a:pPr>
            <a:r>
              <a:rPr lang="fr-BE" dirty="0">
                <a:cs typeface="Courier New" panose="02070309020205020404" pitchFamily="49" charset="0"/>
              </a:rPr>
              <a:t>Elle est utilisée dans une vue</a:t>
            </a:r>
          </a:p>
          <a:p>
            <a:pPr lvl="1">
              <a:buClr>
                <a:schemeClr val="accent2">
                  <a:lumMod val="75000"/>
                </a:schemeClr>
              </a:buClr>
              <a:buFont typeface="Courier New" panose="02070309020205020404" pitchFamily="49" charset="0"/>
              <a:buChar char="o"/>
            </a:pPr>
            <a:r>
              <a:rPr lang="fr-BE" dirty="0">
                <a:cs typeface="Courier New" panose="02070309020205020404" pitchFamily="49" charset="0"/>
              </a:rPr>
              <a:t>Un index est basé sur la colonne</a:t>
            </a:r>
          </a:p>
          <a:p>
            <a:pPr lvl="1">
              <a:buClr>
                <a:schemeClr val="accent2">
                  <a:lumMod val="75000"/>
                </a:schemeClr>
              </a:buClr>
              <a:buFont typeface="Courier New" panose="02070309020205020404" pitchFamily="49" charset="0"/>
              <a:buChar char="o"/>
            </a:pPr>
            <a:r>
              <a:rPr lang="fr-BE" dirty="0">
                <a:cs typeface="Courier New" panose="02070309020205020404" pitchFamily="49" charset="0"/>
              </a:rPr>
              <a:t>La base de données contient une contrainte qui fait référence à la colonne</a:t>
            </a:r>
          </a:p>
          <a:p>
            <a:pPr>
              <a:buClr>
                <a:schemeClr val="accent2">
                  <a:lumMod val="75000"/>
                </a:schemeClr>
              </a:buClr>
              <a:buFont typeface="Wingdings" panose="05000000000000000000" pitchFamily="2" charset="2"/>
              <a:buChar char="Ø"/>
            </a:pPr>
            <a:r>
              <a:rPr lang="fr-BE" dirty="0">
                <a:cs typeface="Courier New" panose="02070309020205020404" pitchFamily="49" charset="0"/>
              </a:rPr>
              <a:t>ALTER TABLE échoue si on ajoute une contrainte qui n'est pas satisfaite</a:t>
            </a:r>
          </a:p>
        </p:txBody>
      </p:sp>
      <p:sp>
        <p:nvSpPr>
          <p:cNvPr id="5" name="Espace réservé du pied de page 4"/>
          <p:cNvSpPr>
            <a:spLocks noGrp="1"/>
          </p:cNvSpPr>
          <p:nvPr>
            <p:ph type="ftr" sz="quarter" idx="11"/>
          </p:nvPr>
        </p:nvSpPr>
        <p:spPr/>
        <p:txBody>
          <a:bodyPr/>
          <a:lstStyle/>
          <a:p>
            <a:r>
              <a:rPr lang="fr-BE" dirty="0"/>
              <a:t>SGBD – Chapitre 3 : LDD / 6. Modification de la définition d'un objet</a:t>
            </a:r>
          </a:p>
        </p:txBody>
      </p:sp>
    </p:spTree>
    <p:extLst>
      <p:ext uri="{BB962C8B-B14F-4D97-AF65-F5344CB8AC3E}">
        <p14:creationId xmlns:p14="http://schemas.microsoft.com/office/powerpoint/2010/main" val="1372811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1. Domaines</a:t>
            </a:r>
          </a:p>
        </p:txBody>
      </p:sp>
      <p:sp>
        <p:nvSpPr>
          <p:cNvPr id="3" name="Espace réservé du contenu 2"/>
          <p:cNvSpPr>
            <a:spLocks noGrp="1"/>
          </p:cNvSpPr>
          <p:nvPr>
            <p:ph idx="1"/>
          </p:nvPr>
        </p:nvSpPr>
        <p:spPr>
          <a:xfrm>
            <a:off x="1055366" y="1924334"/>
            <a:ext cx="7020000" cy="4624456"/>
          </a:xfrm>
        </p:spPr>
        <p:txBody>
          <a:bodyPr anchor="ctr">
            <a:noAutofit/>
          </a:bodyPr>
          <a:lstStyle/>
          <a:p>
            <a:pPr marL="0" indent="0">
              <a:buNone/>
            </a:pPr>
            <a:r>
              <a:rPr lang="fr-BE" sz="1600" b="1" dirty="0">
                <a:solidFill>
                  <a:schemeClr val="bg1">
                    <a:lumMod val="75000"/>
                  </a:schemeClr>
                </a:solidFill>
              </a:rPr>
              <a:t>CREATE DOMAIN </a:t>
            </a:r>
            <a:r>
              <a:rPr lang="fr-BE" sz="1600" i="1" dirty="0">
                <a:solidFill>
                  <a:schemeClr val="bg1">
                    <a:lumMod val="75000"/>
                  </a:schemeClr>
                </a:solidFill>
              </a:rPr>
              <a:t>nom</a:t>
            </a:r>
            <a:r>
              <a:rPr lang="fr-BE" sz="1600" b="1" i="1" dirty="0">
                <a:solidFill>
                  <a:schemeClr val="bg1">
                    <a:lumMod val="75000"/>
                  </a:schemeClr>
                </a:solidFill>
              </a:rPr>
              <a:t> </a:t>
            </a:r>
            <a:r>
              <a:rPr lang="fr-BE" sz="26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type</a:t>
            </a:r>
            <a:r>
              <a:rPr lang="fr-BE" sz="1600" i="1" dirty="0">
                <a:solidFill>
                  <a:schemeClr val="bg1">
                    <a:lumMod val="75000"/>
                  </a:schemeClr>
                </a:solidFill>
              </a:rPr>
              <a:t> </a:t>
            </a:r>
            <a:r>
              <a:rPr lang="fr-BE" sz="1600" dirty="0">
                <a:solidFill>
                  <a:schemeClr val="bg1">
                    <a:lumMod val="75000"/>
                  </a:schemeClr>
                </a:solidFill>
              </a:rPr>
              <a:t>[</a:t>
            </a:r>
            <a:r>
              <a:rPr lang="fr-BE" sz="1600" i="1" dirty="0">
                <a:solidFill>
                  <a:schemeClr val="bg1">
                    <a:lumMod val="75000"/>
                  </a:schemeClr>
                </a:solidFill>
              </a:rPr>
              <a:t>valeur</a:t>
            </a:r>
            <a:r>
              <a:rPr lang="fr-BE" sz="1600" dirty="0">
                <a:solidFill>
                  <a:schemeClr val="bg1">
                    <a:lumMod val="75000"/>
                  </a:schemeClr>
                </a:solidFill>
              </a:rPr>
              <a:t>] ;</a:t>
            </a:r>
          </a:p>
          <a:p>
            <a:pPr marL="0" indent="0">
              <a:buNone/>
            </a:pPr>
            <a:r>
              <a:rPr lang="fr-BE" sz="1600" i="1" dirty="0">
                <a:solidFill>
                  <a:schemeClr val="bg1">
                    <a:lumMod val="75000"/>
                  </a:schemeClr>
                </a:solidFill>
              </a:rPr>
              <a:t>valeur</a:t>
            </a:r>
            <a:r>
              <a:rPr lang="fr-BE" sz="1600" dirty="0">
                <a:solidFill>
                  <a:schemeClr val="bg1">
                    <a:lumMod val="75000"/>
                  </a:schemeClr>
                </a:solidFill>
              </a:rPr>
              <a:t> ::= </a:t>
            </a:r>
            <a:r>
              <a:rPr lang="fr-BE" sz="1600" b="1" dirty="0">
                <a:solidFill>
                  <a:schemeClr val="bg1">
                    <a:lumMod val="75000"/>
                  </a:schemeClr>
                </a:solidFill>
              </a:rPr>
              <a:t>DEFAULT</a:t>
            </a:r>
            <a:r>
              <a:rPr lang="fr-BE" sz="1600" dirty="0">
                <a:solidFill>
                  <a:schemeClr val="bg1">
                    <a:lumMod val="75000"/>
                  </a:schemeClr>
                </a:solidFill>
              </a:rPr>
              <a:t> </a:t>
            </a:r>
            <a:r>
              <a:rPr lang="fr-BE" sz="1600" i="1" dirty="0">
                <a:solidFill>
                  <a:schemeClr val="bg1">
                    <a:lumMod val="75000"/>
                  </a:schemeClr>
                </a:solidFill>
              </a:rPr>
              <a:t>constante</a:t>
            </a:r>
            <a:endParaRPr lang="fr-BE" sz="1600" dirty="0">
              <a:solidFill>
                <a:schemeClr val="bg1">
                  <a:lumMod val="75000"/>
                </a:schemeClr>
              </a:solidFill>
            </a:endParaRPr>
          </a:p>
          <a:p>
            <a:pPr marL="0" indent="0">
              <a:buNone/>
            </a:pPr>
            <a:r>
              <a:rPr lang="fr-BE" sz="1600" i="1" dirty="0">
                <a:solidFill>
                  <a:schemeClr val="bg1">
                    <a:lumMod val="75000"/>
                  </a:schemeClr>
                </a:solidFill>
              </a:rPr>
              <a:t>		| </a:t>
            </a:r>
            <a:r>
              <a:rPr lang="fr-BE" sz="1600" b="1" i="1" dirty="0">
                <a:solidFill>
                  <a:schemeClr val="bg1">
                    <a:lumMod val="75000"/>
                  </a:schemeClr>
                </a:solidFill>
              </a:rPr>
              <a:t> </a:t>
            </a:r>
            <a:r>
              <a:rPr lang="fr-BE" sz="1600" b="1" dirty="0">
                <a:solidFill>
                  <a:schemeClr val="bg1">
                    <a:lumMod val="75000"/>
                  </a:schemeClr>
                </a:solidFill>
              </a:rPr>
              <a:t>USER</a:t>
            </a:r>
            <a:endParaRPr lang="fr-BE" sz="1600" dirty="0">
              <a:solidFill>
                <a:schemeClr val="bg1">
                  <a:lumMod val="75000"/>
                </a:schemeClr>
              </a:solidFill>
            </a:endParaRPr>
          </a:p>
          <a:p>
            <a:pPr marL="0" indent="0">
              <a:buNone/>
            </a:pPr>
            <a:r>
              <a:rPr lang="fr-BE" sz="1600" dirty="0">
                <a:solidFill>
                  <a:schemeClr val="bg1">
                    <a:lumMod val="75000"/>
                  </a:schemeClr>
                </a:solidFill>
              </a:rPr>
              <a:t>		|  </a:t>
            </a:r>
            <a:r>
              <a:rPr lang="fr-BE" sz="1600" b="1" dirty="0">
                <a:solidFill>
                  <a:schemeClr val="bg1">
                    <a:lumMod val="75000"/>
                  </a:schemeClr>
                </a:solidFill>
              </a:rPr>
              <a:t>NULL</a:t>
            </a:r>
            <a:endParaRPr lang="fr-BE" sz="1600" dirty="0">
              <a:solidFill>
                <a:schemeClr val="bg1">
                  <a:lumMod val="75000"/>
                </a:schemeClr>
              </a:solidFill>
            </a:endParaRPr>
          </a:p>
          <a:p>
            <a:pPr marL="0" indent="0">
              <a:buNone/>
            </a:pPr>
            <a:r>
              <a:rPr lang="fr-BE" sz="1600" dirty="0">
                <a:solidFill>
                  <a:schemeClr val="bg1">
                    <a:lumMod val="75000"/>
                  </a:schemeClr>
                </a:solidFill>
              </a:rPr>
              <a:t>		|  </a:t>
            </a:r>
            <a:r>
              <a:rPr lang="fr-BE" sz="1600" b="1" dirty="0">
                <a:solidFill>
                  <a:schemeClr val="bg1">
                    <a:lumMod val="75000"/>
                  </a:schemeClr>
                </a:solidFill>
              </a:rPr>
              <a:t>CURRENT_DATE</a:t>
            </a:r>
            <a:endParaRPr lang="fr-BE" sz="1600" dirty="0">
              <a:solidFill>
                <a:schemeClr val="bg1">
                  <a:lumMod val="75000"/>
                </a:schemeClr>
              </a:solidFill>
            </a:endParaRPr>
          </a:p>
          <a:p>
            <a:pPr marL="0" indent="0">
              <a:buNone/>
            </a:pPr>
            <a:r>
              <a:rPr lang="fr-BE" sz="1600" dirty="0">
                <a:solidFill>
                  <a:schemeClr val="bg1">
                    <a:lumMod val="75000"/>
                  </a:schemeClr>
                </a:solidFill>
              </a:rPr>
              <a:t>		|  </a:t>
            </a:r>
            <a:r>
              <a:rPr lang="fr-BE" sz="1600" b="1" dirty="0">
                <a:solidFill>
                  <a:schemeClr val="bg1">
                    <a:lumMod val="75000"/>
                  </a:schemeClr>
                </a:solidFill>
              </a:rPr>
              <a:t>CURRENT_TIME</a:t>
            </a:r>
            <a:endParaRPr lang="fr-BE" sz="1600" dirty="0">
              <a:solidFill>
                <a:schemeClr val="bg1">
                  <a:lumMod val="75000"/>
                </a:schemeClr>
              </a:solidFill>
            </a:endParaRPr>
          </a:p>
          <a:p>
            <a:pPr marL="0" indent="0">
              <a:buNone/>
            </a:pPr>
            <a:r>
              <a:rPr lang="fr-BE" sz="1600" dirty="0">
                <a:solidFill>
                  <a:schemeClr val="bg1">
                    <a:lumMod val="75000"/>
                  </a:schemeClr>
                </a:solidFill>
              </a:rPr>
              <a:t>		|  </a:t>
            </a:r>
            <a:r>
              <a:rPr lang="fr-BE" sz="1600" b="1" dirty="0">
                <a:solidFill>
                  <a:schemeClr val="bg1">
                    <a:lumMod val="75000"/>
                  </a:schemeClr>
                </a:solidFill>
              </a:rPr>
              <a:t>CURRENT_TIMESTAMP</a:t>
            </a:r>
            <a:endParaRPr lang="fr-BE" sz="1600" dirty="0">
              <a:solidFill>
                <a:schemeClr val="bg1">
                  <a:lumMod val="75000"/>
                </a:schemeClr>
              </a:solidFill>
            </a:endParaRPr>
          </a:p>
          <a:p>
            <a:pPr marL="0" indent="0">
              <a:buNone/>
            </a:pPr>
            <a:r>
              <a:rPr lang="fr-BE" sz="1600" b="1" i="1" dirty="0"/>
              <a:t>type </a:t>
            </a:r>
            <a:r>
              <a:rPr lang="fr-BE" sz="1600" b="1" dirty="0"/>
              <a:t>::= CHAR [ (n) ]  </a:t>
            </a:r>
            <a:r>
              <a:rPr lang="fr-BE" sz="1600" dirty="0">
                <a:solidFill>
                  <a:schemeClr val="bg1">
                    <a:lumMod val="75000"/>
                  </a:schemeClr>
                </a:solidFill>
              </a:rPr>
              <a:t>|  </a:t>
            </a:r>
            <a:r>
              <a:rPr lang="fr-BE" sz="1600" b="1" dirty="0">
                <a:solidFill>
                  <a:schemeClr val="bg1">
                    <a:lumMod val="75000"/>
                  </a:schemeClr>
                </a:solidFill>
              </a:rPr>
              <a:t>VARCHAR</a:t>
            </a:r>
            <a:r>
              <a:rPr lang="fr-BE" sz="1600" dirty="0">
                <a:solidFill>
                  <a:schemeClr val="bg1">
                    <a:lumMod val="75000"/>
                  </a:schemeClr>
                </a:solidFill>
              </a:rPr>
              <a:t> [ (n) ]</a:t>
            </a:r>
          </a:p>
          <a:p>
            <a:pPr marL="0" indent="0">
              <a:buNone/>
            </a:pPr>
            <a:r>
              <a:rPr lang="fr-BE" sz="1600" dirty="0">
                <a:solidFill>
                  <a:schemeClr val="bg1">
                    <a:lumMod val="75000"/>
                  </a:schemeClr>
                </a:solidFill>
              </a:rPr>
              <a:t>		|  </a:t>
            </a:r>
            <a:r>
              <a:rPr lang="fr-BE" sz="1600" b="1" dirty="0">
                <a:solidFill>
                  <a:schemeClr val="bg1">
                    <a:lumMod val="75000"/>
                  </a:schemeClr>
                </a:solidFill>
              </a:rPr>
              <a:t>SMALLINT</a:t>
            </a:r>
            <a:r>
              <a:rPr lang="fr-BE" sz="1600" dirty="0">
                <a:solidFill>
                  <a:schemeClr val="bg1">
                    <a:lumMod val="75000"/>
                  </a:schemeClr>
                </a:solidFill>
              </a:rPr>
              <a:t>  |  </a:t>
            </a:r>
            <a:r>
              <a:rPr lang="fr-BE" sz="1600" b="1" dirty="0">
                <a:solidFill>
                  <a:schemeClr val="bg1">
                    <a:lumMod val="75000"/>
                  </a:schemeClr>
                </a:solidFill>
              </a:rPr>
              <a:t>INTEGER</a:t>
            </a:r>
            <a:endParaRPr lang="fr-BE" sz="1600" dirty="0">
              <a:solidFill>
                <a:schemeClr val="bg1">
                  <a:lumMod val="75000"/>
                </a:schemeClr>
              </a:solidFill>
            </a:endParaRPr>
          </a:p>
          <a:p>
            <a:pPr marL="0" indent="0">
              <a:buNone/>
            </a:pPr>
            <a:r>
              <a:rPr lang="fr-BE" sz="1600" dirty="0">
                <a:solidFill>
                  <a:schemeClr val="bg1">
                    <a:lumMod val="75000"/>
                  </a:schemeClr>
                </a:solidFill>
              </a:rPr>
              <a:t>		|  </a:t>
            </a:r>
            <a:r>
              <a:rPr lang="fr-BE" sz="1600" b="1" dirty="0">
                <a:solidFill>
                  <a:schemeClr val="bg1">
                    <a:lumMod val="75000"/>
                  </a:schemeClr>
                </a:solidFill>
              </a:rPr>
              <a:t>NUMERIC</a:t>
            </a:r>
            <a:r>
              <a:rPr lang="fr-BE" sz="1600" dirty="0">
                <a:solidFill>
                  <a:schemeClr val="bg1">
                    <a:lumMod val="75000"/>
                  </a:schemeClr>
                </a:solidFill>
              </a:rPr>
              <a:t> [ (p [, q]) ]</a:t>
            </a:r>
          </a:p>
          <a:p>
            <a:pPr marL="0" indent="0">
              <a:buNone/>
            </a:pPr>
            <a:r>
              <a:rPr lang="fr-BE" sz="1600" dirty="0">
                <a:solidFill>
                  <a:schemeClr val="bg1">
                    <a:lumMod val="75000"/>
                  </a:schemeClr>
                </a:solidFill>
              </a:rPr>
              <a:t>		|  </a:t>
            </a:r>
            <a:r>
              <a:rPr lang="fr-BE" sz="1600" b="1" dirty="0">
                <a:solidFill>
                  <a:schemeClr val="bg1">
                    <a:lumMod val="75000"/>
                  </a:schemeClr>
                </a:solidFill>
              </a:rPr>
              <a:t>DECIMAL</a:t>
            </a:r>
            <a:r>
              <a:rPr lang="fr-BE" sz="1600" dirty="0">
                <a:solidFill>
                  <a:schemeClr val="bg1">
                    <a:lumMod val="75000"/>
                  </a:schemeClr>
                </a:solidFill>
              </a:rPr>
              <a:t> [ (p [, q]) ]</a:t>
            </a:r>
          </a:p>
          <a:p>
            <a:pPr marL="0" indent="0">
              <a:buNone/>
            </a:pPr>
            <a:r>
              <a:rPr lang="fr-BE" sz="1600" dirty="0">
                <a:solidFill>
                  <a:schemeClr val="bg1">
                    <a:lumMod val="75000"/>
                  </a:schemeClr>
                </a:solidFill>
              </a:rPr>
              <a:t>		|  </a:t>
            </a:r>
            <a:r>
              <a:rPr lang="fr-BE" sz="1600" b="1" dirty="0">
                <a:solidFill>
                  <a:schemeClr val="bg1">
                    <a:lumMod val="75000"/>
                  </a:schemeClr>
                </a:solidFill>
              </a:rPr>
              <a:t>FLOAT</a:t>
            </a:r>
            <a:r>
              <a:rPr lang="fr-BE" sz="1600" dirty="0">
                <a:solidFill>
                  <a:schemeClr val="bg1">
                    <a:lumMod val="75000"/>
                  </a:schemeClr>
                </a:solidFill>
              </a:rPr>
              <a:t>  [ (n) ]</a:t>
            </a:r>
          </a:p>
          <a:p>
            <a:pPr marL="0" indent="0">
              <a:buNone/>
            </a:pPr>
            <a:r>
              <a:rPr lang="fr-BE" sz="1600" dirty="0">
                <a:solidFill>
                  <a:schemeClr val="bg1">
                    <a:lumMod val="75000"/>
                  </a:schemeClr>
                </a:solidFill>
              </a:rPr>
              <a:t>		|  </a:t>
            </a:r>
            <a:r>
              <a:rPr lang="fr-BE" sz="1600" b="1" dirty="0">
                <a:solidFill>
                  <a:schemeClr val="bg1">
                    <a:lumMod val="75000"/>
                  </a:schemeClr>
                </a:solidFill>
              </a:rPr>
              <a:t>DATE</a:t>
            </a:r>
            <a:r>
              <a:rPr lang="fr-BE" sz="1600" dirty="0">
                <a:solidFill>
                  <a:schemeClr val="bg1">
                    <a:lumMod val="75000"/>
                  </a:schemeClr>
                </a:solidFill>
              </a:rPr>
              <a:t> [ </a:t>
            </a:r>
            <a:r>
              <a:rPr lang="fr-BE" sz="1600" b="1" dirty="0">
                <a:solidFill>
                  <a:schemeClr val="bg1">
                    <a:lumMod val="75000"/>
                  </a:schemeClr>
                </a:solidFill>
              </a:rPr>
              <a:t>ANSI</a:t>
            </a:r>
            <a:r>
              <a:rPr lang="fr-BE" sz="1600" dirty="0">
                <a:solidFill>
                  <a:schemeClr val="bg1">
                    <a:lumMod val="75000"/>
                  </a:schemeClr>
                </a:solidFill>
              </a:rPr>
              <a:t> | </a:t>
            </a:r>
            <a:r>
              <a:rPr lang="fr-BE" sz="1600" b="1" dirty="0">
                <a:solidFill>
                  <a:schemeClr val="bg1">
                    <a:lumMod val="75000"/>
                  </a:schemeClr>
                </a:solidFill>
              </a:rPr>
              <a:t>VMS</a:t>
            </a:r>
            <a:r>
              <a:rPr lang="fr-BE" sz="1600" dirty="0">
                <a:solidFill>
                  <a:schemeClr val="bg1">
                    <a:lumMod val="75000"/>
                  </a:schemeClr>
                </a:solidFill>
              </a:rPr>
              <a:t> ]</a:t>
            </a:r>
          </a:p>
          <a:p>
            <a:pPr marL="0" indent="0">
              <a:buNone/>
            </a:pPr>
            <a:r>
              <a:rPr lang="fr-BE" sz="1600" dirty="0">
                <a:solidFill>
                  <a:schemeClr val="bg1">
                    <a:lumMod val="75000"/>
                  </a:schemeClr>
                </a:solidFill>
              </a:rPr>
              <a:t>		|  </a:t>
            </a:r>
            <a:r>
              <a:rPr lang="fr-BE" sz="1600" b="1" dirty="0">
                <a:solidFill>
                  <a:schemeClr val="bg1">
                    <a:lumMod val="75000"/>
                  </a:schemeClr>
                </a:solidFill>
              </a:rPr>
              <a:t>TIME</a:t>
            </a:r>
            <a:r>
              <a:rPr lang="fr-BE" sz="1600" dirty="0">
                <a:solidFill>
                  <a:schemeClr val="bg1">
                    <a:lumMod val="75000"/>
                  </a:schemeClr>
                </a:solidFill>
              </a:rPr>
              <a:t> frac</a:t>
            </a:r>
          </a:p>
          <a:p>
            <a:pPr marL="0" indent="0">
              <a:buNone/>
            </a:pPr>
            <a:r>
              <a:rPr lang="fr-BE" sz="1600" dirty="0">
                <a:solidFill>
                  <a:schemeClr val="bg1">
                    <a:lumMod val="75000"/>
                  </a:schemeClr>
                </a:solidFill>
              </a:rPr>
              <a:t>		|  </a:t>
            </a:r>
            <a:r>
              <a:rPr lang="fr-BE" sz="1600" b="1" dirty="0">
                <a:solidFill>
                  <a:schemeClr val="bg1">
                    <a:lumMod val="75000"/>
                  </a:schemeClr>
                </a:solidFill>
              </a:rPr>
              <a:t>TIMESTAMP</a:t>
            </a:r>
            <a:r>
              <a:rPr lang="fr-BE" sz="1600" dirty="0">
                <a:solidFill>
                  <a:schemeClr val="bg1">
                    <a:lumMod val="75000"/>
                  </a:schemeClr>
                </a:solidFill>
              </a:rPr>
              <a:t> frac</a:t>
            </a:r>
          </a:p>
          <a:p>
            <a:pPr marL="0" indent="0">
              <a:buNone/>
            </a:pPr>
            <a:r>
              <a:rPr lang="fr-BE" sz="1600" dirty="0">
                <a:solidFill>
                  <a:schemeClr val="bg1">
                    <a:lumMod val="75000"/>
                  </a:schemeClr>
                </a:solidFill>
              </a:rPr>
              <a:t>		|  </a:t>
            </a:r>
            <a:r>
              <a:rPr lang="fr-BE" sz="1600" b="1" dirty="0">
                <a:solidFill>
                  <a:schemeClr val="bg1">
                    <a:lumMod val="75000"/>
                  </a:schemeClr>
                </a:solidFill>
              </a:rPr>
              <a:t>INTERVAL</a:t>
            </a:r>
            <a:r>
              <a:rPr lang="fr-BE" sz="1600" dirty="0">
                <a:solidFill>
                  <a:schemeClr val="bg1">
                    <a:lumMod val="75000"/>
                  </a:schemeClr>
                </a:solidFill>
              </a:rPr>
              <a:t> </a:t>
            </a:r>
            <a:r>
              <a:rPr lang="fr-BE" sz="1600" i="1" dirty="0" err="1">
                <a:solidFill>
                  <a:schemeClr val="bg1">
                    <a:lumMod val="75000"/>
                  </a:schemeClr>
                </a:solidFill>
              </a:rPr>
              <a:t>type_intervalle</a:t>
            </a:r>
            <a:endParaRPr lang="fr-BE" sz="1600" dirty="0">
              <a:solidFill>
                <a:schemeClr val="bg1">
                  <a:lumMod val="75000"/>
                </a:schemeClr>
              </a:solidFill>
            </a:endParaRPr>
          </a:p>
        </p:txBody>
      </p:sp>
      <p:sp>
        <p:nvSpPr>
          <p:cNvPr id="5" name="Espace réservé du pied de page 4"/>
          <p:cNvSpPr>
            <a:spLocks noGrp="1"/>
          </p:cNvSpPr>
          <p:nvPr>
            <p:ph type="ftr" sz="quarter" idx="11"/>
          </p:nvPr>
        </p:nvSpPr>
        <p:spPr/>
        <p:txBody>
          <a:bodyPr/>
          <a:lstStyle/>
          <a:p>
            <a:r>
              <a:rPr lang="fr-BE" dirty="0"/>
              <a:t>SGBD – Chapitre 3 : LDD / 1. Domaines</a:t>
            </a:r>
          </a:p>
        </p:txBody>
      </p:sp>
      <p:sp>
        <p:nvSpPr>
          <p:cNvPr id="7" name="ZoneTexte 6"/>
          <p:cNvSpPr txBox="1"/>
          <p:nvPr/>
        </p:nvSpPr>
        <p:spPr>
          <a:xfrm>
            <a:off x="1563290" y="4406424"/>
            <a:ext cx="5360024" cy="369332"/>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dirty="0"/>
              <a:t>Chaine de caractères de longueur fixe, n.  1 ≤ n ≤ 16383</a:t>
            </a:r>
          </a:p>
        </p:txBody>
      </p:sp>
    </p:spTree>
    <p:extLst>
      <p:ext uri="{BB962C8B-B14F-4D97-AF65-F5344CB8AC3E}">
        <p14:creationId xmlns:p14="http://schemas.microsoft.com/office/powerpoint/2010/main" val="1606107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1. Domaines</a:t>
            </a:r>
          </a:p>
        </p:txBody>
      </p:sp>
      <p:sp>
        <p:nvSpPr>
          <p:cNvPr id="3" name="Espace réservé du contenu 2"/>
          <p:cNvSpPr>
            <a:spLocks noGrp="1"/>
          </p:cNvSpPr>
          <p:nvPr>
            <p:ph idx="1"/>
          </p:nvPr>
        </p:nvSpPr>
        <p:spPr>
          <a:xfrm>
            <a:off x="1055366" y="1924334"/>
            <a:ext cx="7020000" cy="4624456"/>
          </a:xfrm>
        </p:spPr>
        <p:txBody>
          <a:bodyPr anchor="ctr">
            <a:noAutofit/>
          </a:bodyPr>
          <a:lstStyle/>
          <a:p>
            <a:pPr marL="0" indent="0">
              <a:buNone/>
            </a:pPr>
            <a:r>
              <a:rPr lang="fr-BE" sz="1600" b="1" dirty="0">
                <a:solidFill>
                  <a:schemeClr val="bg1">
                    <a:lumMod val="75000"/>
                  </a:schemeClr>
                </a:solidFill>
              </a:rPr>
              <a:t>CREATE DOMAIN </a:t>
            </a:r>
            <a:r>
              <a:rPr lang="fr-BE" sz="1600" i="1" dirty="0">
                <a:solidFill>
                  <a:schemeClr val="bg1">
                    <a:lumMod val="75000"/>
                  </a:schemeClr>
                </a:solidFill>
              </a:rPr>
              <a:t>nom</a:t>
            </a:r>
            <a:r>
              <a:rPr lang="fr-BE" sz="1600" b="1" i="1" dirty="0">
                <a:solidFill>
                  <a:schemeClr val="bg1">
                    <a:lumMod val="75000"/>
                  </a:schemeClr>
                </a:solidFill>
              </a:rPr>
              <a:t> </a:t>
            </a:r>
            <a:r>
              <a:rPr lang="fr-BE" sz="26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type</a:t>
            </a:r>
            <a:r>
              <a:rPr lang="fr-BE" sz="1600" i="1" dirty="0">
                <a:solidFill>
                  <a:schemeClr val="bg1">
                    <a:lumMod val="75000"/>
                  </a:schemeClr>
                </a:solidFill>
              </a:rPr>
              <a:t> </a:t>
            </a:r>
            <a:r>
              <a:rPr lang="fr-BE" sz="1600" dirty="0">
                <a:solidFill>
                  <a:schemeClr val="bg1">
                    <a:lumMod val="75000"/>
                  </a:schemeClr>
                </a:solidFill>
              </a:rPr>
              <a:t>[</a:t>
            </a:r>
            <a:r>
              <a:rPr lang="fr-BE" sz="1600" i="1" dirty="0">
                <a:solidFill>
                  <a:schemeClr val="bg1">
                    <a:lumMod val="75000"/>
                  </a:schemeClr>
                </a:solidFill>
              </a:rPr>
              <a:t>valeur</a:t>
            </a:r>
            <a:r>
              <a:rPr lang="fr-BE" sz="1600" dirty="0">
                <a:solidFill>
                  <a:schemeClr val="bg1">
                    <a:lumMod val="75000"/>
                  </a:schemeClr>
                </a:solidFill>
              </a:rPr>
              <a:t>] ;</a:t>
            </a:r>
          </a:p>
          <a:p>
            <a:pPr marL="0" indent="0">
              <a:buNone/>
            </a:pPr>
            <a:r>
              <a:rPr lang="fr-BE" sz="1600" i="1" dirty="0">
                <a:solidFill>
                  <a:schemeClr val="bg1">
                    <a:lumMod val="75000"/>
                  </a:schemeClr>
                </a:solidFill>
              </a:rPr>
              <a:t>valeur</a:t>
            </a:r>
            <a:r>
              <a:rPr lang="fr-BE" sz="1600" dirty="0">
                <a:solidFill>
                  <a:schemeClr val="bg1">
                    <a:lumMod val="75000"/>
                  </a:schemeClr>
                </a:solidFill>
              </a:rPr>
              <a:t> ::= </a:t>
            </a:r>
            <a:r>
              <a:rPr lang="fr-BE" sz="1600" b="1" dirty="0">
                <a:solidFill>
                  <a:schemeClr val="bg1">
                    <a:lumMod val="75000"/>
                  </a:schemeClr>
                </a:solidFill>
              </a:rPr>
              <a:t>DEFAULT</a:t>
            </a:r>
            <a:r>
              <a:rPr lang="fr-BE" sz="1600" dirty="0">
                <a:solidFill>
                  <a:schemeClr val="bg1">
                    <a:lumMod val="75000"/>
                  </a:schemeClr>
                </a:solidFill>
              </a:rPr>
              <a:t> </a:t>
            </a:r>
            <a:r>
              <a:rPr lang="fr-BE" sz="1600" i="1" dirty="0">
                <a:solidFill>
                  <a:schemeClr val="bg1">
                    <a:lumMod val="75000"/>
                  </a:schemeClr>
                </a:solidFill>
              </a:rPr>
              <a:t>constante</a:t>
            </a:r>
            <a:endParaRPr lang="fr-BE" sz="1600" dirty="0">
              <a:solidFill>
                <a:schemeClr val="bg1">
                  <a:lumMod val="75000"/>
                </a:schemeClr>
              </a:solidFill>
            </a:endParaRPr>
          </a:p>
          <a:p>
            <a:pPr marL="0" indent="0">
              <a:buNone/>
            </a:pPr>
            <a:r>
              <a:rPr lang="fr-BE" sz="1600" i="1" dirty="0">
                <a:solidFill>
                  <a:schemeClr val="bg1">
                    <a:lumMod val="75000"/>
                  </a:schemeClr>
                </a:solidFill>
              </a:rPr>
              <a:t>		| </a:t>
            </a:r>
            <a:r>
              <a:rPr lang="fr-BE" sz="1600" b="1" i="1" dirty="0">
                <a:solidFill>
                  <a:schemeClr val="bg1">
                    <a:lumMod val="75000"/>
                  </a:schemeClr>
                </a:solidFill>
              </a:rPr>
              <a:t> </a:t>
            </a:r>
            <a:r>
              <a:rPr lang="fr-BE" sz="1600" b="1" dirty="0">
                <a:solidFill>
                  <a:schemeClr val="bg1">
                    <a:lumMod val="75000"/>
                  </a:schemeClr>
                </a:solidFill>
              </a:rPr>
              <a:t>USER</a:t>
            </a:r>
            <a:endParaRPr lang="fr-BE" sz="1600" dirty="0">
              <a:solidFill>
                <a:schemeClr val="bg1">
                  <a:lumMod val="75000"/>
                </a:schemeClr>
              </a:solidFill>
            </a:endParaRPr>
          </a:p>
          <a:p>
            <a:pPr marL="0" indent="0">
              <a:buNone/>
            </a:pPr>
            <a:r>
              <a:rPr lang="fr-BE" sz="1600" dirty="0">
                <a:solidFill>
                  <a:schemeClr val="bg1">
                    <a:lumMod val="75000"/>
                  </a:schemeClr>
                </a:solidFill>
              </a:rPr>
              <a:t>		|  </a:t>
            </a:r>
            <a:r>
              <a:rPr lang="fr-BE" sz="1600" b="1" dirty="0">
                <a:solidFill>
                  <a:schemeClr val="bg1">
                    <a:lumMod val="75000"/>
                  </a:schemeClr>
                </a:solidFill>
              </a:rPr>
              <a:t>NULL</a:t>
            </a:r>
            <a:endParaRPr lang="fr-BE" sz="1600" dirty="0">
              <a:solidFill>
                <a:schemeClr val="bg1">
                  <a:lumMod val="75000"/>
                </a:schemeClr>
              </a:solidFill>
            </a:endParaRPr>
          </a:p>
          <a:p>
            <a:pPr marL="0" indent="0">
              <a:buNone/>
            </a:pPr>
            <a:r>
              <a:rPr lang="fr-BE" sz="1600" dirty="0">
                <a:solidFill>
                  <a:schemeClr val="bg1">
                    <a:lumMod val="75000"/>
                  </a:schemeClr>
                </a:solidFill>
              </a:rPr>
              <a:t>		|  </a:t>
            </a:r>
            <a:r>
              <a:rPr lang="fr-BE" sz="1600" b="1" dirty="0">
                <a:solidFill>
                  <a:schemeClr val="bg1">
                    <a:lumMod val="75000"/>
                  </a:schemeClr>
                </a:solidFill>
              </a:rPr>
              <a:t>CURRENT_DATE</a:t>
            </a:r>
            <a:endParaRPr lang="fr-BE" sz="1600" dirty="0">
              <a:solidFill>
                <a:schemeClr val="bg1">
                  <a:lumMod val="75000"/>
                </a:schemeClr>
              </a:solidFill>
            </a:endParaRPr>
          </a:p>
          <a:p>
            <a:pPr marL="0" indent="0">
              <a:buNone/>
            </a:pPr>
            <a:r>
              <a:rPr lang="fr-BE" sz="1600" dirty="0">
                <a:solidFill>
                  <a:schemeClr val="bg1">
                    <a:lumMod val="75000"/>
                  </a:schemeClr>
                </a:solidFill>
              </a:rPr>
              <a:t>		|  </a:t>
            </a:r>
            <a:r>
              <a:rPr lang="fr-BE" sz="1600" b="1" dirty="0">
                <a:solidFill>
                  <a:schemeClr val="bg1">
                    <a:lumMod val="75000"/>
                  </a:schemeClr>
                </a:solidFill>
              </a:rPr>
              <a:t>CURRENT_TIME</a:t>
            </a:r>
            <a:endParaRPr lang="fr-BE" sz="1600" dirty="0">
              <a:solidFill>
                <a:schemeClr val="bg1">
                  <a:lumMod val="75000"/>
                </a:schemeClr>
              </a:solidFill>
            </a:endParaRPr>
          </a:p>
          <a:p>
            <a:pPr marL="0" indent="0">
              <a:buNone/>
            </a:pPr>
            <a:r>
              <a:rPr lang="fr-BE" sz="1600" dirty="0">
                <a:solidFill>
                  <a:schemeClr val="bg1">
                    <a:lumMod val="75000"/>
                  </a:schemeClr>
                </a:solidFill>
              </a:rPr>
              <a:t>		|  </a:t>
            </a:r>
            <a:r>
              <a:rPr lang="fr-BE" sz="1600" b="1" dirty="0">
                <a:solidFill>
                  <a:schemeClr val="bg1">
                    <a:lumMod val="75000"/>
                  </a:schemeClr>
                </a:solidFill>
              </a:rPr>
              <a:t>CURRENT_TIMESTAMP</a:t>
            </a:r>
            <a:endParaRPr lang="fr-BE" sz="1600" dirty="0">
              <a:solidFill>
                <a:schemeClr val="bg1">
                  <a:lumMod val="75000"/>
                </a:schemeClr>
              </a:solidFill>
            </a:endParaRPr>
          </a:p>
          <a:p>
            <a:pPr marL="0" indent="0">
              <a:buNone/>
            </a:pPr>
            <a:r>
              <a:rPr lang="fr-BE" sz="1600" b="1" i="1" dirty="0"/>
              <a:t>type </a:t>
            </a:r>
            <a:r>
              <a:rPr lang="fr-BE" sz="1600" b="1" dirty="0"/>
              <a:t>::= </a:t>
            </a:r>
            <a:r>
              <a:rPr lang="fr-BE" sz="1600" dirty="0"/>
              <a:t>CHAR [ (n) ]  </a:t>
            </a:r>
            <a:r>
              <a:rPr lang="fr-BE" sz="1600" dirty="0">
                <a:solidFill>
                  <a:schemeClr val="bg1">
                    <a:lumMod val="75000"/>
                  </a:schemeClr>
                </a:solidFill>
              </a:rPr>
              <a:t>|  </a:t>
            </a:r>
            <a:r>
              <a:rPr lang="fr-BE" sz="1600" b="1" dirty="0">
                <a:solidFill>
                  <a:schemeClr val="accent2">
                    <a:lumMod val="50000"/>
                  </a:schemeClr>
                </a:solidFill>
              </a:rPr>
              <a:t>VARCHAR [ (n) ]</a:t>
            </a:r>
          </a:p>
          <a:p>
            <a:pPr marL="0" indent="0">
              <a:buNone/>
            </a:pPr>
            <a:r>
              <a:rPr lang="fr-BE" sz="1600" dirty="0">
                <a:solidFill>
                  <a:schemeClr val="bg1">
                    <a:lumMod val="75000"/>
                  </a:schemeClr>
                </a:solidFill>
              </a:rPr>
              <a:t>		|  </a:t>
            </a:r>
            <a:r>
              <a:rPr lang="fr-BE" sz="1600" b="1" dirty="0">
                <a:solidFill>
                  <a:schemeClr val="bg1">
                    <a:lumMod val="75000"/>
                  </a:schemeClr>
                </a:solidFill>
              </a:rPr>
              <a:t>SMALLINT</a:t>
            </a:r>
            <a:r>
              <a:rPr lang="fr-BE" sz="1600" dirty="0">
                <a:solidFill>
                  <a:schemeClr val="bg1">
                    <a:lumMod val="75000"/>
                  </a:schemeClr>
                </a:solidFill>
              </a:rPr>
              <a:t>  |  </a:t>
            </a:r>
            <a:r>
              <a:rPr lang="fr-BE" sz="1600" b="1" dirty="0">
                <a:solidFill>
                  <a:schemeClr val="bg1">
                    <a:lumMod val="75000"/>
                  </a:schemeClr>
                </a:solidFill>
              </a:rPr>
              <a:t>INTEGER</a:t>
            </a:r>
            <a:endParaRPr lang="fr-BE" sz="1600" dirty="0">
              <a:solidFill>
                <a:schemeClr val="bg1">
                  <a:lumMod val="75000"/>
                </a:schemeClr>
              </a:solidFill>
            </a:endParaRPr>
          </a:p>
          <a:p>
            <a:pPr marL="0" indent="0">
              <a:buNone/>
            </a:pPr>
            <a:r>
              <a:rPr lang="fr-BE" sz="1600" dirty="0">
                <a:solidFill>
                  <a:schemeClr val="bg1">
                    <a:lumMod val="75000"/>
                  </a:schemeClr>
                </a:solidFill>
              </a:rPr>
              <a:t>		|  </a:t>
            </a:r>
            <a:r>
              <a:rPr lang="fr-BE" sz="1600" b="1" dirty="0">
                <a:solidFill>
                  <a:schemeClr val="bg1">
                    <a:lumMod val="75000"/>
                  </a:schemeClr>
                </a:solidFill>
              </a:rPr>
              <a:t>NUMERIC</a:t>
            </a:r>
            <a:r>
              <a:rPr lang="fr-BE" sz="1600" dirty="0">
                <a:solidFill>
                  <a:schemeClr val="bg1">
                    <a:lumMod val="75000"/>
                  </a:schemeClr>
                </a:solidFill>
              </a:rPr>
              <a:t> [ (p [, q]) ]</a:t>
            </a:r>
          </a:p>
          <a:p>
            <a:pPr marL="0" indent="0">
              <a:buNone/>
            </a:pPr>
            <a:r>
              <a:rPr lang="fr-BE" sz="1600" dirty="0">
                <a:solidFill>
                  <a:schemeClr val="bg1">
                    <a:lumMod val="75000"/>
                  </a:schemeClr>
                </a:solidFill>
              </a:rPr>
              <a:t>		|  </a:t>
            </a:r>
            <a:r>
              <a:rPr lang="fr-BE" sz="1600" b="1" dirty="0">
                <a:solidFill>
                  <a:schemeClr val="bg1">
                    <a:lumMod val="75000"/>
                  </a:schemeClr>
                </a:solidFill>
              </a:rPr>
              <a:t>DECIMAL</a:t>
            </a:r>
            <a:r>
              <a:rPr lang="fr-BE" sz="1600" dirty="0">
                <a:solidFill>
                  <a:schemeClr val="bg1">
                    <a:lumMod val="75000"/>
                  </a:schemeClr>
                </a:solidFill>
              </a:rPr>
              <a:t> [ (p [, q]) ]</a:t>
            </a:r>
          </a:p>
          <a:p>
            <a:pPr marL="0" indent="0">
              <a:buNone/>
            </a:pPr>
            <a:r>
              <a:rPr lang="fr-BE" sz="1600" dirty="0">
                <a:solidFill>
                  <a:schemeClr val="bg1">
                    <a:lumMod val="75000"/>
                  </a:schemeClr>
                </a:solidFill>
              </a:rPr>
              <a:t>		|  </a:t>
            </a:r>
            <a:r>
              <a:rPr lang="fr-BE" sz="1600" b="1" dirty="0">
                <a:solidFill>
                  <a:schemeClr val="bg1">
                    <a:lumMod val="75000"/>
                  </a:schemeClr>
                </a:solidFill>
              </a:rPr>
              <a:t>FLOAT</a:t>
            </a:r>
            <a:r>
              <a:rPr lang="fr-BE" sz="1600" dirty="0">
                <a:solidFill>
                  <a:schemeClr val="bg1">
                    <a:lumMod val="75000"/>
                  </a:schemeClr>
                </a:solidFill>
              </a:rPr>
              <a:t>  [ (n) ]</a:t>
            </a:r>
          </a:p>
          <a:p>
            <a:pPr marL="0" indent="0">
              <a:buNone/>
            </a:pPr>
            <a:r>
              <a:rPr lang="fr-BE" sz="1600" dirty="0">
                <a:solidFill>
                  <a:schemeClr val="bg1">
                    <a:lumMod val="75000"/>
                  </a:schemeClr>
                </a:solidFill>
              </a:rPr>
              <a:t>		|  </a:t>
            </a:r>
            <a:r>
              <a:rPr lang="fr-BE" sz="1600" b="1" dirty="0">
                <a:solidFill>
                  <a:schemeClr val="bg1">
                    <a:lumMod val="75000"/>
                  </a:schemeClr>
                </a:solidFill>
              </a:rPr>
              <a:t>DATE</a:t>
            </a:r>
            <a:r>
              <a:rPr lang="fr-BE" sz="1600" dirty="0">
                <a:solidFill>
                  <a:schemeClr val="bg1">
                    <a:lumMod val="75000"/>
                  </a:schemeClr>
                </a:solidFill>
              </a:rPr>
              <a:t> [ </a:t>
            </a:r>
            <a:r>
              <a:rPr lang="fr-BE" sz="1600" b="1" dirty="0">
                <a:solidFill>
                  <a:schemeClr val="bg1">
                    <a:lumMod val="75000"/>
                  </a:schemeClr>
                </a:solidFill>
              </a:rPr>
              <a:t>ANSI</a:t>
            </a:r>
            <a:r>
              <a:rPr lang="fr-BE" sz="1600" dirty="0">
                <a:solidFill>
                  <a:schemeClr val="bg1">
                    <a:lumMod val="75000"/>
                  </a:schemeClr>
                </a:solidFill>
              </a:rPr>
              <a:t> | </a:t>
            </a:r>
            <a:r>
              <a:rPr lang="fr-BE" sz="1600" b="1" dirty="0">
                <a:solidFill>
                  <a:schemeClr val="bg1">
                    <a:lumMod val="75000"/>
                  </a:schemeClr>
                </a:solidFill>
              </a:rPr>
              <a:t>VMS</a:t>
            </a:r>
            <a:r>
              <a:rPr lang="fr-BE" sz="1600" dirty="0">
                <a:solidFill>
                  <a:schemeClr val="bg1">
                    <a:lumMod val="75000"/>
                  </a:schemeClr>
                </a:solidFill>
              </a:rPr>
              <a:t> ]</a:t>
            </a:r>
          </a:p>
          <a:p>
            <a:pPr marL="0" indent="0">
              <a:buNone/>
            </a:pPr>
            <a:r>
              <a:rPr lang="fr-BE" sz="1600" dirty="0">
                <a:solidFill>
                  <a:schemeClr val="bg1">
                    <a:lumMod val="75000"/>
                  </a:schemeClr>
                </a:solidFill>
              </a:rPr>
              <a:t>		|  </a:t>
            </a:r>
            <a:r>
              <a:rPr lang="fr-BE" sz="1600" b="1" dirty="0">
                <a:solidFill>
                  <a:schemeClr val="bg1">
                    <a:lumMod val="75000"/>
                  </a:schemeClr>
                </a:solidFill>
              </a:rPr>
              <a:t>TIME</a:t>
            </a:r>
            <a:r>
              <a:rPr lang="fr-BE" sz="1600" dirty="0">
                <a:solidFill>
                  <a:schemeClr val="bg1">
                    <a:lumMod val="75000"/>
                  </a:schemeClr>
                </a:solidFill>
              </a:rPr>
              <a:t> frac</a:t>
            </a:r>
          </a:p>
          <a:p>
            <a:pPr marL="0" indent="0">
              <a:buNone/>
            </a:pPr>
            <a:r>
              <a:rPr lang="fr-BE" sz="1600" dirty="0">
                <a:solidFill>
                  <a:schemeClr val="bg1">
                    <a:lumMod val="75000"/>
                  </a:schemeClr>
                </a:solidFill>
              </a:rPr>
              <a:t>		|  </a:t>
            </a:r>
            <a:r>
              <a:rPr lang="fr-BE" sz="1600" b="1" dirty="0">
                <a:solidFill>
                  <a:schemeClr val="bg1">
                    <a:lumMod val="75000"/>
                  </a:schemeClr>
                </a:solidFill>
              </a:rPr>
              <a:t>TIMESTAMP</a:t>
            </a:r>
            <a:r>
              <a:rPr lang="fr-BE" sz="1600" dirty="0">
                <a:solidFill>
                  <a:schemeClr val="bg1">
                    <a:lumMod val="75000"/>
                  </a:schemeClr>
                </a:solidFill>
              </a:rPr>
              <a:t> frac</a:t>
            </a:r>
          </a:p>
          <a:p>
            <a:pPr marL="0" indent="0">
              <a:buNone/>
            </a:pPr>
            <a:r>
              <a:rPr lang="fr-BE" sz="1600" dirty="0">
                <a:solidFill>
                  <a:schemeClr val="bg1">
                    <a:lumMod val="75000"/>
                  </a:schemeClr>
                </a:solidFill>
              </a:rPr>
              <a:t>		|  </a:t>
            </a:r>
            <a:r>
              <a:rPr lang="fr-BE" sz="1600" b="1" dirty="0">
                <a:solidFill>
                  <a:schemeClr val="bg1">
                    <a:lumMod val="75000"/>
                  </a:schemeClr>
                </a:solidFill>
              </a:rPr>
              <a:t>INTERVAL</a:t>
            </a:r>
            <a:r>
              <a:rPr lang="fr-BE" sz="1600" dirty="0">
                <a:solidFill>
                  <a:schemeClr val="bg1">
                    <a:lumMod val="75000"/>
                  </a:schemeClr>
                </a:solidFill>
              </a:rPr>
              <a:t> </a:t>
            </a:r>
            <a:r>
              <a:rPr lang="fr-BE" sz="1600" i="1" dirty="0" err="1">
                <a:solidFill>
                  <a:schemeClr val="bg1">
                    <a:lumMod val="75000"/>
                  </a:schemeClr>
                </a:solidFill>
              </a:rPr>
              <a:t>type_intervalle</a:t>
            </a:r>
            <a:endParaRPr lang="fr-BE" sz="1600" dirty="0">
              <a:solidFill>
                <a:schemeClr val="bg1">
                  <a:lumMod val="75000"/>
                </a:schemeClr>
              </a:solidFill>
            </a:endParaRPr>
          </a:p>
        </p:txBody>
      </p:sp>
      <p:sp>
        <p:nvSpPr>
          <p:cNvPr id="5" name="Espace réservé du pied de page 4"/>
          <p:cNvSpPr>
            <a:spLocks noGrp="1"/>
          </p:cNvSpPr>
          <p:nvPr>
            <p:ph type="ftr" sz="quarter" idx="11"/>
          </p:nvPr>
        </p:nvSpPr>
        <p:spPr/>
        <p:txBody>
          <a:bodyPr/>
          <a:lstStyle/>
          <a:p>
            <a:r>
              <a:rPr lang="fr-BE" dirty="0"/>
              <a:t>SGBD – Chapitre 3 : LDD / 1. Domaines</a:t>
            </a:r>
          </a:p>
        </p:txBody>
      </p:sp>
      <p:sp>
        <p:nvSpPr>
          <p:cNvPr id="6" name="ZoneTexte 5"/>
          <p:cNvSpPr txBox="1"/>
          <p:nvPr/>
        </p:nvSpPr>
        <p:spPr>
          <a:xfrm>
            <a:off x="641269" y="4348771"/>
            <a:ext cx="8175354" cy="369332"/>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dirty="0"/>
              <a:t>Chaine de caractères de longueur variable, la longueur maximale étant n.  1 ≤ n ≤ 16383</a:t>
            </a:r>
          </a:p>
        </p:txBody>
      </p:sp>
    </p:spTree>
    <p:extLst>
      <p:ext uri="{BB962C8B-B14F-4D97-AF65-F5344CB8AC3E}">
        <p14:creationId xmlns:p14="http://schemas.microsoft.com/office/powerpoint/2010/main" val="1315345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1. Domaines</a:t>
            </a:r>
          </a:p>
        </p:txBody>
      </p:sp>
      <p:sp>
        <p:nvSpPr>
          <p:cNvPr id="3" name="Espace réservé du contenu 2"/>
          <p:cNvSpPr>
            <a:spLocks noGrp="1"/>
          </p:cNvSpPr>
          <p:nvPr>
            <p:ph idx="1"/>
          </p:nvPr>
        </p:nvSpPr>
        <p:spPr>
          <a:xfrm>
            <a:off x="1031616" y="1920459"/>
            <a:ext cx="7020000" cy="4671957"/>
          </a:xfrm>
        </p:spPr>
        <p:txBody>
          <a:bodyPr anchor="ctr">
            <a:noAutofit/>
          </a:bodyPr>
          <a:lstStyle/>
          <a:p>
            <a:pPr marL="0" indent="0">
              <a:buNone/>
            </a:pPr>
            <a:r>
              <a:rPr lang="fr-BE" sz="1600" b="1" dirty="0">
                <a:solidFill>
                  <a:schemeClr val="bg1">
                    <a:lumMod val="75000"/>
                  </a:schemeClr>
                </a:solidFill>
              </a:rPr>
              <a:t>CREATE DOMAIN </a:t>
            </a:r>
            <a:r>
              <a:rPr lang="fr-BE" sz="1600" i="1" dirty="0">
                <a:solidFill>
                  <a:schemeClr val="bg1">
                    <a:lumMod val="75000"/>
                  </a:schemeClr>
                </a:solidFill>
              </a:rPr>
              <a:t>nom</a:t>
            </a:r>
            <a:r>
              <a:rPr lang="fr-BE" sz="1600" b="1" i="1" dirty="0">
                <a:solidFill>
                  <a:schemeClr val="bg1">
                    <a:lumMod val="75000"/>
                  </a:schemeClr>
                </a:solidFill>
              </a:rPr>
              <a:t> </a:t>
            </a:r>
            <a:r>
              <a:rPr lang="fr-BE" sz="26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type</a:t>
            </a:r>
            <a:r>
              <a:rPr lang="fr-BE" sz="1600" i="1" dirty="0">
                <a:solidFill>
                  <a:schemeClr val="bg1">
                    <a:lumMod val="75000"/>
                  </a:schemeClr>
                </a:solidFill>
              </a:rPr>
              <a:t> </a:t>
            </a:r>
            <a:r>
              <a:rPr lang="fr-BE" sz="1600" dirty="0">
                <a:solidFill>
                  <a:schemeClr val="bg1">
                    <a:lumMod val="75000"/>
                  </a:schemeClr>
                </a:solidFill>
              </a:rPr>
              <a:t>[</a:t>
            </a:r>
            <a:r>
              <a:rPr lang="fr-BE" sz="1600" i="1" dirty="0">
                <a:solidFill>
                  <a:schemeClr val="bg1">
                    <a:lumMod val="75000"/>
                  </a:schemeClr>
                </a:solidFill>
              </a:rPr>
              <a:t>valeur</a:t>
            </a:r>
            <a:r>
              <a:rPr lang="fr-BE" sz="1600" dirty="0">
                <a:solidFill>
                  <a:schemeClr val="bg1">
                    <a:lumMod val="75000"/>
                  </a:schemeClr>
                </a:solidFill>
              </a:rPr>
              <a:t>] ;</a:t>
            </a:r>
          </a:p>
          <a:p>
            <a:pPr marL="0" indent="0">
              <a:buNone/>
            </a:pPr>
            <a:r>
              <a:rPr lang="fr-BE" sz="1600" i="1" dirty="0">
                <a:solidFill>
                  <a:schemeClr val="bg1">
                    <a:lumMod val="75000"/>
                  </a:schemeClr>
                </a:solidFill>
              </a:rPr>
              <a:t>valeur</a:t>
            </a:r>
            <a:r>
              <a:rPr lang="fr-BE" sz="1600" dirty="0">
                <a:solidFill>
                  <a:schemeClr val="bg1">
                    <a:lumMod val="75000"/>
                  </a:schemeClr>
                </a:solidFill>
              </a:rPr>
              <a:t> ::= </a:t>
            </a:r>
            <a:r>
              <a:rPr lang="fr-BE" sz="1600" b="1" dirty="0">
                <a:solidFill>
                  <a:schemeClr val="bg1">
                    <a:lumMod val="75000"/>
                  </a:schemeClr>
                </a:solidFill>
              </a:rPr>
              <a:t>DEFAULT</a:t>
            </a:r>
            <a:r>
              <a:rPr lang="fr-BE" sz="1600" dirty="0">
                <a:solidFill>
                  <a:schemeClr val="bg1">
                    <a:lumMod val="75000"/>
                  </a:schemeClr>
                </a:solidFill>
              </a:rPr>
              <a:t> </a:t>
            </a:r>
            <a:r>
              <a:rPr lang="fr-BE" sz="1600" i="1" dirty="0">
                <a:solidFill>
                  <a:schemeClr val="bg1">
                    <a:lumMod val="75000"/>
                  </a:schemeClr>
                </a:solidFill>
              </a:rPr>
              <a:t>constante</a:t>
            </a:r>
            <a:endParaRPr lang="fr-BE" sz="1600" dirty="0">
              <a:solidFill>
                <a:schemeClr val="bg1">
                  <a:lumMod val="75000"/>
                </a:schemeClr>
              </a:solidFill>
            </a:endParaRPr>
          </a:p>
          <a:p>
            <a:pPr marL="0" indent="0">
              <a:buNone/>
            </a:pPr>
            <a:r>
              <a:rPr lang="fr-BE" sz="1600" i="1" dirty="0">
                <a:solidFill>
                  <a:schemeClr val="bg1">
                    <a:lumMod val="75000"/>
                  </a:schemeClr>
                </a:solidFill>
              </a:rPr>
              <a:t>		| </a:t>
            </a:r>
            <a:r>
              <a:rPr lang="fr-BE" sz="1600" b="1" i="1" dirty="0">
                <a:solidFill>
                  <a:schemeClr val="bg1">
                    <a:lumMod val="75000"/>
                  </a:schemeClr>
                </a:solidFill>
              </a:rPr>
              <a:t> </a:t>
            </a:r>
            <a:r>
              <a:rPr lang="fr-BE" sz="1600" b="1" dirty="0">
                <a:solidFill>
                  <a:schemeClr val="bg1">
                    <a:lumMod val="75000"/>
                  </a:schemeClr>
                </a:solidFill>
              </a:rPr>
              <a:t>USER</a:t>
            </a:r>
            <a:endParaRPr lang="fr-BE" sz="1600" dirty="0">
              <a:solidFill>
                <a:schemeClr val="bg1">
                  <a:lumMod val="75000"/>
                </a:schemeClr>
              </a:solidFill>
            </a:endParaRPr>
          </a:p>
          <a:p>
            <a:pPr marL="0" indent="0">
              <a:buNone/>
            </a:pPr>
            <a:r>
              <a:rPr lang="fr-BE" sz="1600" dirty="0">
                <a:solidFill>
                  <a:schemeClr val="bg1">
                    <a:lumMod val="75000"/>
                  </a:schemeClr>
                </a:solidFill>
              </a:rPr>
              <a:t>		|  </a:t>
            </a:r>
            <a:r>
              <a:rPr lang="fr-BE" sz="1600" b="1" dirty="0">
                <a:solidFill>
                  <a:schemeClr val="bg1">
                    <a:lumMod val="75000"/>
                  </a:schemeClr>
                </a:solidFill>
              </a:rPr>
              <a:t>NULL</a:t>
            </a:r>
            <a:endParaRPr lang="fr-BE" sz="1600" dirty="0">
              <a:solidFill>
                <a:schemeClr val="bg1">
                  <a:lumMod val="75000"/>
                </a:schemeClr>
              </a:solidFill>
            </a:endParaRPr>
          </a:p>
          <a:p>
            <a:pPr marL="0" indent="0">
              <a:buNone/>
            </a:pPr>
            <a:r>
              <a:rPr lang="fr-BE" sz="1600" dirty="0">
                <a:solidFill>
                  <a:schemeClr val="bg1">
                    <a:lumMod val="75000"/>
                  </a:schemeClr>
                </a:solidFill>
              </a:rPr>
              <a:t>		|  </a:t>
            </a:r>
            <a:r>
              <a:rPr lang="fr-BE" sz="1600" b="1" dirty="0">
                <a:solidFill>
                  <a:schemeClr val="bg1">
                    <a:lumMod val="75000"/>
                  </a:schemeClr>
                </a:solidFill>
              </a:rPr>
              <a:t>CURRENT_DATE</a:t>
            </a:r>
            <a:endParaRPr lang="fr-BE" sz="1600" dirty="0">
              <a:solidFill>
                <a:schemeClr val="bg1">
                  <a:lumMod val="75000"/>
                </a:schemeClr>
              </a:solidFill>
            </a:endParaRPr>
          </a:p>
          <a:p>
            <a:pPr marL="0" indent="0">
              <a:buNone/>
            </a:pPr>
            <a:r>
              <a:rPr lang="fr-BE" sz="1600" dirty="0">
                <a:solidFill>
                  <a:schemeClr val="bg1">
                    <a:lumMod val="75000"/>
                  </a:schemeClr>
                </a:solidFill>
              </a:rPr>
              <a:t>		|  </a:t>
            </a:r>
            <a:r>
              <a:rPr lang="fr-BE" sz="1600" b="1" dirty="0">
                <a:solidFill>
                  <a:schemeClr val="bg1">
                    <a:lumMod val="75000"/>
                  </a:schemeClr>
                </a:solidFill>
              </a:rPr>
              <a:t>CURRENT_TIME</a:t>
            </a:r>
            <a:endParaRPr lang="fr-BE" sz="1600" dirty="0">
              <a:solidFill>
                <a:schemeClr val="bg1">
                  <a:lumMod val="75000"/>
                </a:schemeClr>
              </a:solidFill>
            </a:endParaRPr>
          </a:p>
          <a:p>
            <a:pPr marL="0" indent="0">
              <a:buNone/>
            </a:pPr>
            <a:r>
              <a:rPr lang="fr-BE" sz="1600" dirty="0">
                <a:solidFill>
                  <a:schemeClr val="bg1">
                    <a:lumMod val="75000"/>
                  </a:schemeClr>
                </a:solidFill>
              </a:rPr>
              <a:t>		|  </a:t>
            </a:r>
            <a:r>
              <a:rPr lang="fr-BE" sz="1600" b="1" dirty="0">
                <a:solidFill>
                  <a:schemeClr val="bg1">
                    <a:lumMod val="75000"/>
                  </a:schemeClr>
                </a:solidFill>
              </a:rPr>
              <a:t>CURRENT_TIMESTAMP</a:t>
            </a:r>
            <a:endParaRPr lang="fr-BE" sz="1600" dirty="0">
              <a:solidFill>
                <a:schemeClr val="bg1">
                  <a:lumMod val="75000"/>
                </a:schemeClr>
              </a:solidFill>
            </a:endParaRPr>
          </a:p>
          <a:p>
            <a:pPr marL="0" indent="0">
              <a:buNone/>
            </a:pPr>
            <a:r>
              <a:rPr lang="fr-BE" sz="1600" i="1" dirty="0"/>
              <a:t>type </a:t>
            </a:r>
            <a:r>
              <a:rPr lang="fr-BE" sz="1600" dirty="0"/>
              <a:t>::= </a:t>
            </a:r>
            <a:r>
              <a:rPr lang="fr-BE" sz="1600" b="1" dirty="0">
                <a:solidFill>
                  <a:schemeClr val="bg1">
                    <a:lumMod val="75000"/>
                  </a:schemeClr>
                </a:solidFill>
              </a:rPr>
              <a:t>CHAR</a:t>
            </a:r>
            <a:r>
              <a:rPr lang="fr-BE" sz="1600" dirty="0">
                <a:solidFill>
                  <a:schemeClr val="bg1">
                    <a:lumMod val="75000"/>
                  </a:schemeClr>
                </a:solidFill>
              </a:rPr>
              <a:t> [ (n) ]  |  </a:t>
            </a:r>
            <a:r>
              <a:rPr lang="fr-BE" sz="1600" b="1" dirty="0">
                <a:solidFill>
                  <a:schemeClr val="bg1">
                    <a:lumMod val="75000"/>
                  </a:schemeClr>
                </a:solidFill>
              </a:rPr>
              <a:t>VARCHAR</a:t>
            </a:r>
            <a:r>
              <a:rPr lang="fr-BE" sz="1600" dirty="0">
                <a:solidFill>
                  <a:schemeClr val="bg1">
                    <a:lumMod val="75000"/>
                  </a:schemeClr>
                </a:solidFill>
              </a:rPr>
              <a:t> [ (n) ]</a:t>
            </a:r>
          </a:p>
          <a:p>
            <a:pPr marL="0" indent="0">
              <a:buNone/>
            </a:pPr>
            <a:r>
              <a:rPr lang="fr-BE" sz="1600" dirty="0">
                <a:solidFill>
                  <a:schemeClr val="bg1">
                    <a:lumMod val="75000"/>
                  </a:schemeClr>
                </a:solidFill>
              </a:rPr>
              <a:t>		|  </a:t>
            </a:r>
            <a:r>
              <a:rPr lang="fr-BE" sz="1600" b="1" dirty="0"/>
              <a:t>SMALLINT</a:t>
            </a:r>
            <a:r>
              <a:rPr lang="fr-BE" sz="1600" dirty="0"/>
              <a:t>  |  </a:t>
            </a:r>
            <a:r>
              <a:rPr lang="fr-BE" sz="1600" b="1" dirty="0"/>
              <a:t>INTEGER</a:t>
            </a:r>
            <a:endParaRPr lang="fr-BE" sz="1600" dirty="0"/>
          </a:p>
          <a:p>
            <a:pPr marL="0" indent="0">
              <a:buNone/>
            </a:pPr>
            <a:r>
              <a:rPr lang="fr-BE" sz="1600" dirty="0"/>
              <a:t>		|  </a:t>
            </a:r>
            <a:r>
              <a:rPr lang="fr-BE" sz="1600" b="1" dirty="0"/>
              <a:t>NUMERIC</a:t>
            </a:r>
            <a:r>
              <a:rPr lang="fr-BE" sz="1600" dirty="0"/>
              <a:t> [ (p [, q]) ]</a:t>
            </a:r>
          </a:p>
          <a:p>
            <a:pPr marL="0" indent="0">
              <a:buNone/>
            </a:pPr>
            <a:r>
              <a:rPr lang="fr-BE" sz="1600" dirty="0"/>
              <a:t>		|  </a:t>
            </a:r>
            <a:r>
              <a:rPr lang="fr-BE" sz="1600" b="1" dirty="0"/>
              <a:t>DECIMAL</a:t>
            </a:r>
            <a:r>
              <a:rPr lang="fr-BE" sz="1600" dirty="0"/>
              <a:t> [ (p [, q]) ]</a:t>
            </a:r>
          </a:p>
          <a:p>
            <a:pPr marL="0" indent="0">
              <a:buNone/>
            </a:pPr>
            <a:r>
              <a:rPr lang="fr-BE" sz="1600" dirty="0"/>
              <a:t>		|  </a:t>
            </a:r>
            <a:r>
              <a:rPr lang="fr-BE" sz="1600" b="1" dirty="0"/>
              <a:t>FLOAT</a:t>
            </a:r>
            <a:r>
              <a:rPr lang="fr-BE" sz="1600" dirty="0"/>
              <a:t>  [ (n) ]</a:t>
            </a:r>
          </a:p>
          <a:p>
            <a:pPr marL="0" indent="0">
              <a:buNone/>
            </a:pPr>
            <a:r>
              <a:rPr lang="fr-BE" sz="1600" dirty="0">
                <a:solidFill>
                  <a:schemeClr val="bg1">
                    <a:lumMod val="75000"/>
                  </a:schemeClr>
                </a:solidFill>
              </a:rPr>
              <a:t>		|  </a:t>
            </a:r>
            <a:r>
              <a:rPr lang="fr-BE" sz="1600" b="1" dirty="0">
                <a:solidFill>
                  <a:schemeClr val="bg1">
                    <a:lumMod val="75000"/>
                  </a:schemeClr>
                </a:solidFill>
              </a:rPr>
              <a:t>DATE</a:t>
            </a:r>
            <a:r>
              <a:rPr lang="fr-BE" sz="1600" dirty="0">
                <a:solidFill>
                  <a:schemeClr val="bg1">
                    <a:lumMod val="75000"/>
                  </a:schemeClr>
                </a:solidFill>
              </a:rPr>
              <a:t> [ </a:t>
            </a:r>
            <a:r>
              <a:rPr lang="fr-BE" sz="1600" b="1" dirty="0">
                <a:solidFill>
                  <a:schemeClr val="bg1">
                    <a:lumMod val="75000"/>
                  </a:schemeClr>
                </a:solidFill>
              </a:rPr>
              <a:t>ANSI</a:t>
            </a:r>
            <a:r>
              <a:rPr lang="fr-BE" sz="1600" dirty="0">
                <a:solidFill>
                  <a:schemeClr val="bg1">
                    <a:lumMod val="75000"/>
                  </a:schemeClr>
                </a:solidFill>
              </a:rPr>
              <a:t> | </a:t>
            </a:r>
            <a:r>
              <a:rPr lang="fr-BE" sz="1600" b="1" dirty="0">
                <a:solidFill>
                  <a:schemeClr val="bg1">
                    <a:lumMod val="75000"/>
                  </a:schemeClr>
                </a:solidFill>
              </a:rPr>
              <a:t>VMS</a:t>
            </a:r>
            <a:r>
              <a:rPr lang="fr-BE" sz="1600" dirty="0">
                <a:solidFill>
                  <a:schemeClr val="bg1">
                    <a:lumMod val="75000"/>
                  </a:schemeClr>
                </a:solidFill>
              </a:rPr>
              <a:t> ]</a:t>
            </a:r>
          </a:p>
          <a:p>
            <a:pPr marL="0" indent="0">
              <a:buNone/>
            </a:pPr>
            <a:r>
              <a:rPr lang="fr-BE" sz="1600" dirty="0">
                <a:solidFill>
                  <a:schemeClr val="bg1">
                    <a:lumMod val="75000"/>
                  </a:schemeClr>
                </a:solidFill>
              </a:rPr>
              <a:t>		|  </a:t>
            </a:r>
            <a:r>
              <a:rPr lang="fr-BE" sz="1600" b="1" dirty="0">
                <a:solidFill>
                  <a:schemeClr val="bg1">
                    <a:lumMod val="75000"/>
                  </a:schemeClr>
                </a:solidFill>
              </a:rPr>
              <a:t>TIME</a:t>
            </a:r>
            <a:r>
              <a:rPr lang="fr-BE" sz="1600" dirty="0">
                <a:solidFill>
                  <a:schemeClr val="bg1">
                    <a:lumMod val="75000"/>
                  </a:schemeClr>
                </a:solidFill>
              </a:rPr>
              <a:t> frac</a:t>
            </a:r>
          </a:p>
          <a:p>
            <a:pPr marL="0" indent="0">
              <a:buNone/>
            </a:pPr>
            <a:r>
              <a:rPr lang="fr-BE" sz="1600" dirty="0">
                <a:solidFill>
                  <a:schemeClr val="bg1">
                    <a:lumMod val="75000"/>
                  </a:schemeClr>
                </a:solidFill>
              </a:rPr>
              <a:t>		|  </a:t>
            </a:r>
            <a:r>
              <a:rPr lang="fr-BE" sz="1600" b="1" dirty="0">
                <a:solidFill>
                  <a:schemeClr val="bg1">
                    <a:lumMod val="75000"/>
                  </a:schemeClr>
                </a:solidFill>
              </a:rPr>
              <a:t>TIMESTAMP</a:t>
            </a:r>
            <a:r>
              <a:rPr lang="fr-BE" sz="1600" dirty="0">
                <a:solidFill>
                  <a:schemeClr val="bg1">
                    <a:lumMod val="75000"/>
                  </a:schemeClr>
                </a:solidFill>
              </a:rPr>
              <a:t> frac</a:t>
            </a:r>
          </a:p>
          <a:p>
            <a:pPr marL="0" indent="0">
              <a:buNone/>
            </a:pPr>
            <a:r>
              <a:rPr lang="fr-BE" sz="1600" dirty="0">
                <a:solidFill>
                  <a:schemeClr val="bg1">
                    <a:lumMod val="75000"/>
                  </a:schemeClr>
                </a:solidFill>
              </a:rPr>
              <a:t>		|  </a:t>
            </a:r>
            <a:r>
              <a:rPr lang="fr-BE" sz="1600" b="1" dirty="0">
                <a:solidFill>
                  <a:schemeClr val="bg1">
                    <a:lumMod val="75000"/>
                  </a:schemeClr>
                </a:solidFill>
              </a:rPr>
              <a:t>INTERVAL</a:t>
            </a:r>
            <a:r>
              <a:rPr lang="fr-BE" sz="1600" dirty="0">
                <a:solidFill>
                  <a:schemeClr val="bg1">
                    <a:lumMod val="75000"/>
                  </a:schemeClr>
                </a:solidFill>
              </a:rPr>
              <a:t> </a:t>
            </a:r>
            <a:r>
              <a:rPr lang="fr-BE" sz="1600" i="1" dirty="0" err="1">
                <a:solidFill>
                  <a:schemeClr val="bg1">
                    <a:lumMod val="75000"/>
                  </a:schemeClr>
                </a:solidFill>
              </a:rPr>
              <a:t>type_intervalle</a:t>
            </a:r>
            <a:endParaRPr lang="fr-BE" sz="1600" dirty="0">
              <a:solidFill>
                <a:schemeClr val="bg1">
                  <a:lumMod val="75000"/>
                </a:schemeClr>
              </a:solidFill>
            </a:endParaRPr>
          </a:p>
        </p:txBody>
      </p:sp>
      <p:sp>
        <p:nvSpPr>
          <p:cNvPr id="5" name="Espace réservé du pied de page 4"/>
          <p:cNvSpPr>
            <a:spLocks noGrp="1"/>
          </p:cNvSpPr>
          <p:nvPr>
            <p:ph type="ftr" sz="quarter" idx="11"/>
          </p:nvPr>
        </p:nvSpPr>
        <p:spPr/>
        <p:txBody>
          <a:bodyPr/>
          <a:lstStyle/>
          <a:p>
            <a:r>
              <a:rPr lang="fr-BE" dirty="0"/>
              <a:t>SGBD – Chapitre 3 : LDD / 1. Domaines</a:t>
            </a:r>
          </a:p>
        </p:txBody>
      </p:sp>
      <p:sp>
        <p:nvSpPr>
          <p:cNvPr id="7" name="ZoneTexte 6"/>
          <p:cNvSpPr txBox="1"/>
          <p:nvPr/>
        </p:nvSpPr>
        <p:spPr>
          <a:xfrm>
            <a:off x="5072332" y="3887106"/>
            <a:ext cx="3335398" cy="369332"/>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dirty="0"/>
              <a:t>Les différents types numériques</a:t>
            </a:r>
          </a:p>
        </p:txBody>
      </p:sp>
    </p:spTree>
    <p:extLst>
      <p:ext uri="{BB962C8B-B14F-4D97-AF65-F5344CB8AC3E}">
        <p14:creationId xmlns:p14="http://schemas.microsoft.com/office/powerpoint/2010/main" val="312644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1. Domaines</a:t>
            </a:r>
          </a:p>
        </p:txBody>
      </p:sp>
      <p:sp>
        <p:nvSpPr>
          <p:cNvPr id="3" name="Espace réservé du contenu 2"/>
          <p:cNvSpPr>
            <a:spLocks noGrp="1"/>
          </p:cNvSpPr>
          <p:nvPr>
            <p:ph idx="1"/>
          </p:nvPr>
        </p:nvSpPr>
        <p:spPr>
          <a:xfrm>
            <a:off x="1043491" y="1876301"/>
            <a:ext cx="7020000" cy="4648207"/>
          </a:xfrm>
        </p:spPr>
        <p:txBody>
          <a:bodyPr anchor="ctr">
            <a:noAutofit/>
          </a:bodyPr>
          <a:lstStyle/>
          <a:p>
            <a:pPr marL="0" indent="0">
              <a:buNone/>
            </a:pPr>
            <a:r>
              <a:rPr lang="fr-BE" sz="1600" b="1" dirty="0">
                <a:solidFill>
                  <a:schemeClr val="bg1">
                    <a:lumMod val="75000"/>
                  </a:schemeClr>
                </a:solidFill>
              </a:rPr>
              <a:t>CREATE DOMAIN </a:t>
            </a:r>
            <a:r>
              <a:rPr lang="fr-BE" sz="1600" i="1" dirty="0">
                <a:solidFill>
                  <a:schemeClr val="bg1">
                    <a:lumMod val="75000"/>
                  </a:schemeClr>
                </a:solidFill>
              </a:rPr>
              <a:t>nom</a:t>
            </a:r>
            <a:r>
              <a:rPr lang="fr-BE" sz="1600" b="1" i="1" dirty="0">
                <a:solidFill>
                  <a:schemeClr val="bg1">
                    <a:lumMod val="75000"/>
                  </a:schemeClr>
                </a:solidFill>
              </a:rPr>
              <a:t> </a:t>
            </a:r>
            <a:r>
              <a:rPr lang="fr-BE" sz="26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type</a:t>
            </a:r>
            <a:r>
              <a:rPr lang="fr-BE" sz="1600" i="1" dirty="0">
                <a:solidFill>
                  <a:schemeClr val="bg1">
                    <a:lumMod val="75000"/>
                  </a:schemeClr>
                </a:solidFill>
              </a:rPr>
              <a:t> </a:t>
            </a:r>
            <a:r>
              <a:rPr lang="fr-BE" sz="1600" dirty="0">
                <a:solidFill>
                  <a:schemeClr val="bg1">
                    <a:lumMod val="75000"/>
                  </a:schemeClr>
                </a:solidFill>
              </a:rPr>
              <a:t>[</a:t>
            </a:r>
            <a:r>
              <a:rPr lang="fr-BE" sz="1600" i="1" dirty="0">
                <a:solidFill>
                  <a:schemeClr val="bg1">
                    <a:lumMod val="75000"/>
                  </a:schemeClr>
                </a:solidFill>
              </a:rPr>
              <a:t>valeur</a:t>
            </a:r>
            <a:r>
              <a:rPr lang="fr-BE" sz="1600" dirty="0">
                <a:solidFill>
                  <a:schemeClr val="bg1">
                    <a:lumMod val="75000"/>
                  </a:schemeClr>
                </a:solidFill>
              </a:rPr>
              <a:t>] ;</a:t>
            </a:r>
          </a:p>
          <a:p>
            <a:pPr marL="0" indent="0">
              <a:buNone/>
            </a:pPr>
            <a:r>
              <a:rPr lang="fr-BE" sz="1600" i="1" dirty="0">
                <a:solidFill>
                  <a:schemeClr val="bg1">
                    <a:lumMod val="75000"/>
                  </a:schemeClr>
                </a:solidFill>
              </a:rPr>
              <a:t>valeur</a:t>
            </a:r>
            <a:r>
              <a:rPr lang="fr-BE" sz="1600" dirty="0">
                <a:solidFill>
                  <a:schemeClr val="bg1">
                    <a:lumMod val="75000"/>
                  </a:schemeClr>
                </a:solidFill>
              </a:rPr>
              <a:t> ::= </a:t>
            </a:r>
            <a:r>
              <a:rPr lang="fr-BE" sz="1600" b="1" dirty="0">
                <a:solidFill>
                  <a:schemeClr val="bg1">
                    <a:lumMod val="75000"/>
                  </a:schemeClr>
                </a:solidFill>
              </a:rPr>
              <a:t>DEFAULT</a:t>
            </a:r>
            <a:r>
              <a:rPr lang="fr-BE" sz="1600" dirty="0">
                <a:solidFill>
                  <a:schemeClr val="bg1">
                    <a:lumMod val="75000"/>
                  </a:schemeClr>
                </a:solidFill>
              </a:rPr>
              <a:t> </a:t>
            </a:r>
            <a:r>
              <a:rPr lang="fr-BE" sz="1600" i="1" dirty="0">
                <a:solidFill>
                  <a:schemeClr val="bg1">
                    <a:lumMod val="75000"/>
                  </a:schemeClr>
                </a:solidFill>
              </a:rPr>
              <a:t>constante</a:t>
            </a:r>
            <a:endParaRPr lang="fr-BE" sz="1600" dirty="0">
              <a:solidFill>
                <a:schemeClr val="bg1">
                  <a:lumMod val="75000"/>
                </a:schemeClr>
              </a:solidFill>
            </a:endParaRPr>
          </a:p>
          <a:p>
            <a:pPr marL="0" indent="0">
              <a:buNone/>
            </a:pPr>
            <a:r>
              <a:rPr lang="fr-BE" sz="1600" i="1" dirty="0">
                <a:solidFill>
                  <a:schemeClr val="bg1">
                    <a:lumMod val="75000"/>
                  </a:schemeClr>
                </a:solidFill>
              </a:rPr>
              <a:t>		| </a:t>
            </a:r>
            <a:r>
              <a:rPr lang="fr-BE" sz="1600" b="1" i="1" dirty="0">
                <a:solidFill>
                  <a:schemeClr val="bg1">
                    <a:lumMod val="75000"/>
                  </a:schemeClr>
                </a:solidFill>
              </a:rPr>
              <a:t> </a:t>
            </a:r>
            <a:r>
              <a:rPr lang="fr-BE" sz="1600" b="1" dirty="0">
                <a:solidFill>
                  <a:schemeClr val="bg1">
                    <a:lumMod val="75000"/>
                  </a:schemeClr>
                </a:solidFill>
              </a:rPr>
              <a:t>USER</a:t>
            </a:r>
            <a:endParaRPr lang="fr-BE" sz="1600" dirty="0">
              <a:solidFill>
                <a:schemeClr val="bg1">
                  <a:lumMod val="75000"/>
                </a:schemeClr>
              </a:solidFill>
            </a:endParaRPr>
          </a:p>
          <a:p>
            <a:pPr marL="0" indent="0">
              <a:buNone/>
            </a:pPr>
            <a:r>
              <a:rPr lang="fr-BE" sz="1600" dirty="0">
                <a:solidFill>
                  <a:schemeClr val="bg1">
                    <a:lumMod val="75000"/>
                  </a:schemeClr>
                </a:solidFill>
              </a:rPr>
              <a:t>		|  </a:t>
            </a:r>
            <a:r>
              <a:rPr lang="fr-BE" sz="1600" b="1" dirty="0">
                <a:solidFill>
                  <a:schemeClr val="bg1">
                    <a:lumMod val="75000"/>
                  </a:schemeClr>
                </a:solidFill>
              </a:rPr>
              <a:t>NULL</a:t>
            </a:r>
            <a:endParaRPr lang="fr-BE" sz="1600" dirty="0">
              <a:solidFill>
                <a:schemeClr val="bg1">
                  <a:lumMod val="75000"/>
                </a:schemeClr>
              </a:solidFill>
            </a:endParaRPr>
          </a:p>
          <a:p>
            <a:pPr marL="0" indent="0">
              <a:buNone/>
            </a:pPr>
            <a:r>
              <a:rPr lang="fr-BE" sz="1600" dirty="0">
                <a:solidFill>
                  <a:schemeClr val="bg1">
                    <a:lumMod val="75000"/>
                  </a:schemeClr>
                </a:solidFill>
              </a:rPr>
              <a:t>		|  </a:t>
            </a:r>
            <a:r>
              <a:rPr lang="fr-BE" sz="1600" b="1" dirty="0">
                <a:solidFill>
                  <a:schemeClr val="bg1">
                    <a:lumMod val="75000"/>
                  </a:schemeClr>
                </a:solidFill>
              </a:rPr>
              <a:t>CURRENT_DATE</a:t>
            </a:r>
            <a:endParaRPr lang="fr-BE" sz="1600" dirty="0">
              <a:solidFill>
                <a:schemeClr val="bg1">
                  <a:lumMod val="75000"/>
                </a:schemeClr>
              </a:solidFill>
            </a:endParaRPr>
          </a:p>
          <a:p>
            <a:pPr marL="0" indent="0">
              <a:buNone/>
            </a:pPr>
            <a:r>
              <a:rPr lang="fr-BE" sz="1600" dirty="0">
                <a:solidFill>
                  <a:schemeClr val="bg1">
                    <a:lumMod val="75000"/>
                  </a:schemeClr>
                </a:solidFill>
              </a:rPr>
              <a:t>		|  </a:t>
            </a:r>
            <a:r>
              <a:rPr lang="fr-BE" sz="1600" b="1" dirty="0">
                <a:solidFill>
                  <a:schemeClr val="bg1">
                    <a:lumMod val="75000"/>
                  </a:schemeClr>
                </a:solidFill>
              </a:rPr>
              <a:t>CURRENT_TIME</a:t>
            </a:r>
            <a:endParaRPr lang="fr-BE" sz="1600" dirty="0">
              <a:solidFill>
                <a:schemeClr val="bg1">
                  <a:lumMod val="75000"/>
                </a:schemeClr>
              </a:solidFill>
            </a:endParaRPr>
          </a:p>
          <a:p>
            <a:pPr marL="0" indent="0">
              <a:buNone/>
            </a:pPr>
            <a:r>
              <a:rPr lang="fr-BE" sz="1600" dirty="0">
                <a:solidFill>
                  <a:schemeClr val="bg1">
                    <a:lumMod val="75000"/>
                  </a:schemeClr>
                </a:solidFill>
              </a:rPr>
              <a:t>		|  </a:t>
            </a:r>
            <a:r>
              <a:rPr lang="fr-BE" sz="1600" b="1" dirty="0">
                <a:solidFill>
                  <a:schemeClr val="bg1">
                    <a:lumMod val="75000"/>
                  </a:schemeClr>
                </a:solidFill>
              </a:rPr>
              <a:t>CURRENT_TIMESTAMP</a:t>
            </a:r>
            <a:endParaRPr lang="fr-BE" sz="1600" dirty="0">
              <a:solidFill>
                <a:schemeClr val="bg1">
                  <a:lumMod val="75000"/>
                </a:schemeClr>
              </a:solidFill>
            </a:endParaRPr>
          </a:p>
          <a:p>
            <a:pPr marL="0" indent="0">
              <a:buNone/>
            </a:pPr>
            <a:r>
              <a:rPr lang="fr-BE" sz="1600" i="1" dirty="0"/>
              <a:t>type </a:t>
            </a:r>
            <a:r>
              <a:rPr lang="fr-BE" sz="1600" dirty="0"/>
              <a:t>::= </a:t>
            </a:r>
            <a:r>
              <a:rPr lang="fr-BE" sz="1600" b="1" dirty="0">
                <a:solidFill>
                  <a:schemeClr val="bg1">
                    <a:lumMod val="75000"/>
                  </a:schemeClr>
                </a:solidFill>
              </a:rPr>
              <a:t>CHAR</a:t>
            </a:r>
            <a:r>
              <a:rPr lang="fr-BE" sz="1600" dirty="0">
                <a:solidFill>
                  <a:schemeClr val="bg1">
                    <a:lumMod val="75000"/>
                  </a:schemeClr>
                </a:solidFill>
              </a:rPr>
              <a:t> [ (n) ]  |  </a:t>
            </a:r>
            <a:r>
              <a:rPr lang="fr-BE" sz="1600" b="1" dirty="0">
                <a:solidFill>
                  <a:schemeClr val="bg1">
                    <a:lumMod val="75000"/>
                  </a:schemeClr>
                </a:solidFill>
              </a:rPr>
              <a:t>VARCHAR</a:t>
            </a:r>
            <a:r>
              <a:rPr lang="fr-BE" sz="1600" dirty="0">
                <a:solidFill>
                  <a:schemeClr val="bg1">
                    <a:lumMod val="75000"/>
                  </a:schemeClr>
                </a:solidFill>
              </a:rPr>
              <a:t> [ (n) ]</a:t>
            </a:r>
          </a:p>
          <a:p>
            <a:pPr marL="0" indent="0">
              <a:buNone/>
            </a:pPr>
            <a:r>
              <a:rPr lang="fr-BE" sz="1600" dirty="0">
                <a:solidFill>
                  <a:schemeClr val="bg1">
                    <a:lumMod val="75000"/>
                  </a:schemeClr>
                </a:solidFill>
              </a:rPr>
              <a:t>		|  </a:t>
            </a:r>
            <a:r>
              <a:rPr lang="fr-BE" sz="1600" b="1" dirty="0">
                <a:solidFill>
                  <a:schemeClr val="bg1">
                    <a:lumMod val="75000"/>
                  </a:schemeClr>
                </a:solidFill>
              </a:rPr>
              <a:t>SMALLINT</a:t>
            </a:r>
            <a:r>
              <a:rPr lang="fr-BE" sz="1600" dirty="0">
                <a:solidFill>
                  <a:schemeClr val="bg1">
                    <a:lumMod val="75000"/>
                  </a:schemeClr>
                </a:solidFill>
              </a:rPr>
              <a:t>  |  </a:t>
            </a:r>
            <a:r>
              <a:rPr lang="fr-BE" sz="1600" b="1" dirty="0">
                <a:solidFill>
                  <a:schemeClr val="bg1">
                    <a:lumMod val="75000"/>
                  </a:schemeClr>
                </a:solidFill>
              </a:rPr>
              <a:t>INTEGER</a:t>
            </a:r>
            <a:endParaRPr lang="fr-BE" sz="1600" dirty="0">
              <a:solidFill>
                <a:schemeClr val="bg1">
                  <a:lumMod val="75000"/>
                </a:schemeClr>
              </a:solidFill>
            </a:endParaRPr>
          </a:p>
          <a:p>
            <a:pPr marL="0" indent="0">
              <a:buNone/>
            </a:pPr>
            <a:r>
              <a:rPr lang="fr-BE" sz="1600" dirty="0">
                <a:solidFill>
                  <a:schemeClr val="bg1">
                    <a:lumMod val="75000"/>
                  </a:schemeClr>
                </a:solidFill>
              </a:rPr>
              <a:t>		|  </a:t>
            </a:r>
            <a:r>
              <a:rPr lang="fr-BE" sz="1600" b="1" dirty="0">
                <a:solidFill>
                  <a:schemeClr val="bg1">
                    <a:lumMod val="75000"/>
                  </a:schemeClr>
                </a:solidFill>
              </a:rPr>
              <a:t>NUMERIC</a:t>
            </a:r>
            <a:r>
              <a:rPr lang="fr-BE" sz="1600" dirty="0">
                <a:solidFill>
                  <a:schemeClr val="bg1">
                    <a:lumMod val="75000"/>
                  </a:schemeClr>
                </a:solidFill>
              </a:rPr>
              <a:t> [ (p [, q]) ]</a:t>
            </a:r>
          </a:p>
          <a:p>
            <a:pPr marL="0" indent="0">
              <a:buNone/>
            </a:pPr>
            <a:r>
              <a:rPr lang="fr-BE" sz="1600" dirty="0">
                <a:solidFill>
                  <a:schemeClr val="bg1">
                    <a:lumMod val="75000"/>
                  </a:schemeClr>
                </a:solidFill>
              </a:rPr>
              <a:t>		|  </a:t>
            </a:r>
            <a:r>
              <a:rPr lang="fr-BE" sz="1600" b="1" dirty="0">
                <a:solidFill>
                  <a:schemeClr val="bg1">
                    <a:lumMod val="75000"/>
                  </a:schemeClr>
                </a:solidFill>
              </a:rPr>
              <a:t>DECIMAL</a:t>
            </a:r>
            <a:r>
              <a:rPr lang="fr-BE" sz="1600" dirty="0">
                <a:solidFill>
                  <a:schemeClr val="bg1">
                    <a:lumMod val="75000"/>
                  </a:schemeClr>
                </a:solidFill>
              </a:rPr>
              <a:t> [ (p [, q]) ]</a:t>
            </a:r>
          </a:p>
          <a:p>
            <a:pPr marL="0" indent="0">
              <a:buNone/>
            </a:pPr>
            <a:r>
              <a:rPr lang="fr-BE" sz="1600" dirty="0">
                <a:solidFill>
                  <a:schemeClr val="bg1">
                    <a:lumMod val="75000"/>
                  </a:schemeClr>
                </a:solidFill>
              </a:rPr>
              <a:t>		|  </a:t>
            </a:r>
            <a:r>
              <a:rPr lang="fr-BE" sz="1600" b="1" dirty="0">
                <a:solidFill>
                  <a:schemeClr val="bg1">
                    <a:lumMod val="75000"/>
                  </a:schemeClr>
                </a:solidFill>
              </a:rPr>
              <a:t>FLOAT</a:t>
            </a:r>
            <a:r>
              <a:rPr lang="fr-BE" sz="1600" dirty="0">
                <a:solidFill>
                  <a:schemeClr val="bg1">
                    <a:lumMod val="75000"/>
                  </a:schemeClr>
                </a:solidFill>
              </a:rPr>
              <a:t>  [ (n) ]</a:t>
            </a:r>
          </a:p>
          <a:p>
            <a:pPr marL="0" indent="0">
              <a:buNone/>
            </a:pPr>
            <a:r>
              <a:rPr lang="fr-BE" sz="1600" dirty="0">
                <a:solidFill>
                  <a:schemeClr val="bg1">
                    <a:lumMod val="75000"/>
                  </a:schemeClr>
                </a:solidFill>
              </a:rPr>
              <a:t>		|  </a:t>
            </a:r>
            <a:r>
              <a:rPr lang="fr-BE" sz="1600" b="1" dirty="0"/>
              <a:t>DATE</a:t>
            </a:r>
            <a:r>
              <a:rPr lang="fr-BE" sz="1600" dirty="0"/>
              <a:t> [ </a:t>
            </a:r>
            <a:r>
              <a:rPr lang="fr-BE" sz="1600" b="1" dirty="0"/>
              <a:t>ANSI</a:t>
            </a:r>
            <a:r>
              <a:rPr lang="fr-BE" sz="1600" dirty="0"/>
              <a:t> | </a:t>
            </a:r>
            <a:r>
              <a:rPr lang="fr-BE" sz="1600" b="1" dirty="0"/>
              <a:t>VMS</a:t>
            </a:r>
            <a:r>
              <a:rPr lang="fr-BE" sz="1600" dirty="0"/>
              <a:t> ]</a:t>
            </a:r>
          </a:p>
          <a:p>
            <a:pPr marL="0" indent="0">
              <a:buNone/>
            </a:pPr>
            <a:r>
              <a:rPr lang="fr-BE" sz="1600" dirty="0"/>
              <a:t>		|  </a:t>
            </a:r>
            <a:r>
              <a:rPr lang="fr-BE" sz="1600" b="1" dirty="0"/>
              <a:t>TIME</a:t>
            </a:r>
            <a:r>
              <a:rPr lang="fr-BE" sz="1600" dirty="0"/>
              <a:t> frac</a:t>
            </a:r>
          </a:p>
          <a:p>
            <a:pPr marL="0" indent="0">
              <a:buNone/>
            </a:pPr>
            <a:r>
              <a:rPr lang="fr-BE" sz="1600" dirty="0"/>
              <a:t>		|  </a:t>
            </a:r>
            <a:r>
              <a:rPr lang="fr-BE" sz="1600" b="1" dirty="0"/>
              <a:t>TIMESTAMP</a:t>
            </a:r>
            <a:r>
              <a:rPr lang="fr-BE" sz="1600" dirty="0"/>
              <a:t> frac</a:t>
            </a:r>
          </a:p>
          <a:p>
            <a:pPr marL="0" indent="0">
              <a:buNone/>
            </a:pPr>
            <a:r>
              <a:rPr lang="fr-BE" sz="1600" dirty="0"/>
              <a:t>		|  </a:t>
            </a:r>
            <a:r>
              <a:rPr lang="fr-BE" sz="1600" b="1" dirty="0"/>
              <a:t>INTERVAL</a:t>
            </a:r>
            <a:r>
              <a:rPr lang="fr-BE" sz="1600" dirty="0"/>
              <a:t> </a:t>
            </a:r>
            <a:r>
              <a:rPr lang="fr-BE" sz="1600" i="1" dirty="0" err="1"/>
              <a:t>type_intervalle</a:t>
            </a:r>
            <a:endParaRPr lang="fr-BE" sz="1600" dirty="0"/>
          </a:p>
        </p:txBody>
      </p:sp>
      <p:sp>
        <p:nvSpPr>
          <p:cNvPr id="5" name="Espace réservé du pied de page 4"/>
          <p:cNvSpPr>
            <a:spLocks noGrp="1"/>
          </p:cNvSpPr>
          <p:nvPr>
            <p:ph type="ftr" sz="quarter" idx="11"/>
          </p:nvPr>
        </p:nvSpPr>
        <p:spPr/>
        <p:txBody>
          <a:bodyPr/>
          <a:lstStyle/>
          <a:p>
            <a:r>
              <a:rPr lang="fr-BE" dirty="0"/>
              <a:t>SGBD – Chapitre 3 : LDD / 1. Domaines</a:t>
            </a:r>
          </a:p>
        </p:txBody>
      </p:sp>
    </p:spTree>
    <p:extLst>
      <p:ext uri="{BB962C8B-B14F-4D97-AF65-F5344CB8AC3E}">
        <p14:creationId xmlns:p14="http://schemas.microsoft.com/office/powerpoint/2010/main" val="2059552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1. Domaines</a:t>
            </a:r>
          </a:p>
        </p:txBody>
      </p:sp>
      <p:sp>
        <p:nvSpPr>
          <p:cNvPr id="3" name="Espace réservé du contenu 2"/>
          <p:cNvSpPr>
            <a:spLocks noGrp="1"/>
          </p:cNvSpPr>
          <p:nvPr>
            <p:ph idx="1"/>
          </p:nvPr>
        </p:nvSpPr>
        <p:spPr/>
        <p:txBody>
          <a:bodyPr anchor="ctr">
            <a:normAutofit lnSpcReduction="10000"/>
          </a:bodyPr>
          <a:lstStyle/>
          <a:p>
            <a:pPr marL="0" indent="0">
              <a:buNone/>
            </a:pPr>
            <a:r>
              <a:rPr lang="fr-BE" dirty="0"/>
              <a:t>SQL2 a apporté une réelle extension au type DATE qui est subdivisé en deux sous-types :</a:t>
            </a:r>
          </a:p>
          <a:p>
            <a:pPr>
              <a:buClr>
                <a:schemeClr val="accent2">
                  <a:lumMod val="75000"/>
                </a:schemeClr>
              </a:buClr>
              <a:buFont typeface="Wingdings" panose="05000000000000000000" pitchFamily="2" charset="2"/>
              <a:buChar char="Ø"/>
            </a:pPr>
            <a:r>
              <a:rPr lang="fr-BE" dirty="0"/>
              <a:t>Le type </a:t>
            </a:r>
            <a:r>
              <a:rPr lang="fr-BE"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datetime</a:t>
            </a:r>
            <a:r>
              <a:rPr lang="fr-BE" dirty="0"/>
              <a:t> qui englobe les types</a:t>
            </a:r>
          </a:p>
          <a:p>
            <a:pPr lvl="1">
              <a:buClr>
                <a:schemeClr val="accent2">
                  <a:lumMod val="75000"/>
                </a:schemeClr>
              </a:buClr>
              <a:buFont typeface="Wingdings" panose="05000000000000000000" pitchFamily="2" charset="2"/>
              <a:buChar char="Ø"/>
            </a:pPr>
            <a:r>
              <a:rPr lang="fr-BE" dirty="0"/>
              <a:t>DATE (ex. 1957-01-11)</a:t>
            </a:r>
          </a:p>
          <a:p>
            <a:pPr lvl="1">
              <a:buClr>
                <a:schemeClr val="accent2">
                  <a:lumMod val="75000"/>
                </a:schemeClr>
              </a:buClr>
              <a:buFont typeface="Wingdings" panose="05000000000000000000" pitchFamily="2" charset="2"/>
              <a:buChar char="Ø"/>
            </a:pPr>
            <a:r>
              <a:rPr lang="fr-BE" dirty="0"/>
              <a:t>TIME (ex. 21:30:15.54)</a:t>
            </a:r>
          </a:p>
          <a:p>
            <a:pPr lvl="1">
              <a:buClr>
                <a:schemeClr val="accent2">
                  <a:lumMod val="75000"/>
                </a:schemeClr>
              </a:buClr>
              <a:buFont typeface="Wingdings" panose="05000000000000000000" pitchFamily="2" charset="2"/>
              <a:buChar char="Ø"/>
            </a:pPr>
            <a:r>
              <a:rPr lang="fr-BE" dirty="0"/>
              <a:t>TIMESTAMP (ex. 1957-01-11:21:30:15.54)</a:t>
            </a:r>
          </a:p>
          <a:p>
            <a:pPr>
              <a:buClr>
                <a:schemeClr val="accent2">
                  <a:lumMod val="75000"/>
                </a:schemeClr>
              </a:buClr>
              <a:buFont typeface="Wingdings" panose="05000000000000000000" pitchFamily="2" charset="2"/>
              <a:buChar char="Ø"/>
            </a:pPr>
            <a:r>
              <a:rPr lang="fr-BE" dirty="0"/>
              <a:t>Le type </a:t>
            </a:r>
            <a:r>
              <a:rPr lang="fr-BE"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interval</a:t>
            </a:r>
            <a:r>
              <a:rPr lang="fr-BE" dirty="0"/>
              <a:t> qui représente une période de temps (et qui peut être négatif).  On dispose de deux catégories d’intervalles :</a:t>
            </a:r>
          </a:p>
          <a:p>
            <a:pPr lvl="1">
              <a:buClr>
                <a:schemeClr val="accent2">
                  <a:lumMod val="75000"/>
                </a:schemeClr>
              </a:buClr>
              <a:buFont typeface="Wingdings" panose="05000000000000000000" pitchFamily="2" charset="2"/>
              <a:buChar char="Ø"/>
            </a:pPr>
            <a:r>
              <a:rPr lang="fr-BE" dirty="0"/>
              <a:t>Année-mois</a:t>
            </a:r>
          </a:p>
          <a:p>
            <a:pPr lvl="1">
              <a:buClr>
                <a:schemeClr val="accent2">
                  <a:lumMod val="75000"/>
                </a:schemeClr>
              </a:buClr>
              <a:buFont typeface="Wingdings" panose="05000000000000000000" pitchFamily="2" charset="2"/>
              <a:buChar char="Ø"/>
            </a:pPr>
            <a:r>
              <a:rPr lang="fr-BE" dirty="0"/>
              <a:t>Jour-temps</a:t>
            </a:r>
          </a:p>
        </p:txBody>
      </p:sp>
      <p:sp>
        <p:nvSpPr>
          <p:cNvPr id="5" name="Espace réservé du pied de page 4"/>
          <p:cNvSpPr>
            <a:spLocks noGrp="1"/>
          </p:cNvSpPr>
          <p:nvPr>
            <p:ph type="ftr" sz="quarter" idx="11"/>
          </p:nvPr>
        </p:nvSpPr>
        <p:spPr/>
        <p:txBody>
          <a:bodyPr/>
          <a:lstStyle/>
          <a:p>
            <a:r>
              <a:rPr lang="fr-BE" dirty="0"/>
              <a:t>SGBD – Chapitre 3 : LDD / 1. Domaines</a:t>
            </a:r>
          </a:p>
        </p:txBody>
      </p:sp>
    </p:spTree>
    <p:extLst>
      <p:ext uri="{BB962C8B-B14F-4D97-AF65-F5344CB8AC3E}">
        <p14:creationId xmlns:p14="http://schemas.microsoft.com/office/powerpoint/2010/main" val="4076844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1. Domaines</a:t>
            </a:r>
          </a:p>
        </p:txBody>
      </p:sp>
      <p:sp>
        <p:nvSpPr>
          <p:cNvPr id="3" name="Espace réservé du contenu 2"/>
          <p:cNvSpPr>
            <a:spLocks noGrp="1"/>
          </p:cNvSpPr>
          <p:nvPr>
            <p:ph idx="1"/>
          </p:nvPr>
        </p:nvSpPr>
        <p:spPr>
          <a:xfrm>
            <a:off x="1043491" y="1888177"/>
            <a:ext cx="7020000" cy="4488872"/>
          </a:xfrm>
        </p:spPr>
        <p:txBody>
          <a:bodyPr anchor="ctr">
            <a:normAutofit lnSpcReduction="10000"/>
          </a:bodyPr>
          <a:lstStyle/>
          <a:p>
            <a:pPr>
              <a:buClr>
                <a:schemeClr val="accent3">
                  <a:lumMod val="50000"/>
                </a:schemeClr>
              </a:buClr>
              <a:buFont typeface="Wingdings" panose="05000000000000000000" pitchFamily="2" charset="2"/>
              <a:buChar char="Ø"/>
            </a:pPr>
            <a:r>
              <a:rPr lang="fr-BE" sz="1800" dirty="0"/>
              <a:t>Les intervalles </a:t>
            </a:r>
            <a:r>
              <a:rPr lang="fr-BE" sz="18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Année-Mois</a:t>
            </a:r>
            <a:r>
              <a:rPr lang="fr-BE" sz="1800" dirty="0"/>
              <a:t> comprennent :</a:t>
            </a:r>
          </a:p>
          <a:p>
            <a:pPr lvl="1">
              <a:buClr>
                <a:schemeClr val="accent3">
                  <a:lumMod val="50000"/>
                </a:schemeClr>
              </a:buClr>
              <a:buFont typeface="Wingdings" panose="05000000000000000000" pitchFamily="2" charset="2"/>
              <a:buChar char="Ø"/>
            </a:pPr>
            <a:r>
              <a:rPr lang="fr-BE" sz="1600" dirty="0"/>
              <a:t>YEAR		(2 ans)</a:t>
            </a:r>
          </a:p>
          <a:p>
            <a:pPr lvl="1">
              <a:buClr>
                <a:schemeClr val="accent3">
                  <a:lumMod val="50000"/>
                </a:schemeClr>
              </a:buClr>
              <a:buFont typeface="Wingdings" panose="05000000000000000000" pitchFamily="2" charset="2"/>
              <a:buChar char="Ø"/>
            </a:pPr>
            <a:r>
              <a:rPr lang="fr-BE" sz="1600" dirty="0"/>
              <a:t>YEAR TO MONTH	(2 ans et 9 mois)</a:t>
            </a:r>
          </a:p>
          <a:p>
            <a:pPr lvl="1">
              <a:buClr>
                <a:schemeClr val="accent3">
                  <a:lumMod val="50000"/>
                </a:schemeClr>
              </a:buClr>
              <a:buFont typeface="Wingdings" panose="05000000000000000000" pitchFamily="2" charset="2"/>
              <a:buChar char="Ø"/>
            </a:pPr>
            <a:r>
              <a:rPr lang="fr-BE" sz="1600" dirty="0"/>
              <a:t>MONTH		(5 mois)</a:t>
            </a:r>
          </a:p>
          <a:p>
            <a:pPr>
              <a:buClr>
                <a:schemeClr val="accent3">
                  <a:lumMod val="50000"/>
                </a:schemeClr>
              </a:buClr>
              <a:buFont typeface="Wingdings" panose="05000000000000000000" pitchFamily="2" charset="2"/>
              <a:buChar char="Ø"/>
            </a:pPr>
            <a:r>
              <a:rPr lang="fr-BE" sz="1800" dirty="0"/>
              <a:t>Les intervalles </a:t>
            </a:r>
            <a:r>
              <a:rPr lang="fr-BE" sz="18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Jour-Temps </a:t>
            </a:r>
            <a:r>
              <a:rPr lang="fr-BE" sz="1800" dirty="0"/>
              <a:t> comprennent :</a:t>
            </a:r>
          </a:p>
          <a:p>
            <a:pPr lvl="1">
              <a:buClr>
                <a:schemeClr val="accent3">
                  <a:lumMod val="50000"/>
                </a:schemeClr>
              </a:buClr>
              <a:buFont typeface="Wingdings" panose="05000000000000000000" pitchFamily="2" charset="2"/>
              <a:buChar char="Ø"/>
            </a:pPr>
            <a:r>
              <a:rPr lang="fr-BE" sz="1600" dirty="0"/>
              <a:t>DAY		     (100 jours)</a:t>
            </a:r>
          </a:p>
          <a:p>
            <a:pPr lvl="1">
              <a:buClr>
                <a:schemeClr val="accent3">
                  <a:lumMod val="50000"/>
                </a:schemeClr>
              </a:buClr>
              <a:buFont typeface="Wingdings" panose="05000000000000000000" pitchFamily="2" charset="2"/>
              <a:buChar char="Ø"/>
            </a:pPr>
            <a:r>
              <a:rPr lang="fr-BE" sz="1600" dirty="0"/>
              <a:t>DAY TO HOUR	     (2 jours et 4 heures)</a:t>
            </a:r>
          </a:p>
          <a:p>
            <a:pPr lvl="1">
              <a:buClr>
                <a:schemeClr val="accent3">
                  <a:lumMod val="50000"/>
                </a:schemeClr>
              </a:buClr>
              <a:buFont typeface="Wingdings" panose="05000000000000000000" pitchFamily="2" charset="2"/>
              <a:buChar char="Ø"/>
            </a:pPr>
            <a:r>
              <a:rPr lang="fr-BE" sz="1600" dirty="0"/>
              <a:t>DAY TO MINUTE	     (3 jours, 5 heures et 25 minutes)</a:t>
            </a:r>
          </a:p>
          <a:p>
            <a:pPr lvl="1">
              <a:buClr>
                <a:schemeClr val="accent3">
                  <a:lumMod val="50000"/>
                </a:schemeClr>
              </a:buClr>
              <a:buFont typeface="Wingdings" panose="05000000000000000000" pitchFamily="2" charset="2"/>
              <a:buChar char="Ø"/>
            </a:pPr>
            <a:r>
              <a:rPr lang="fr-BE" sz="1600" dirty="0"/>
              <a:t>DAY TO SECOND	     (1 jour, 2 heures, 3 minutes et 15 secondes)</a:t>
            </a:r>
          </a:p>
          <a:p>
            <a:pPr lvl="1">
              <a:buClr>
                <a:schemeClr val="accent3">
                  <a:lumMod val="50000"/>
                </a:schemeClr>
              </a:buClr>
              <a:buFont typeface="Wingdings" panose="05000000000000000000" pitchFamily="2" charset="2"/>
              <a:buChar char="Ø"/>
            </a:pPr>
            <a:r>
              <a:rPr lang="fr-BE" sz="1600" dirty="0"/>
              <a:t>HOUR		     (6 heures)</a:t>
            </a:r>
          </a:p>
          <a:p>
            <a:pPr lvl="1">
              <a:buClr>
                <a:schemeClr val="accent3">
                  <a:lumMod val="50000"/>
                </a:schemeClr>
              </a:buClr>
              <a:buFont typeface="Wingdings" panose="05000000000000000000" pitchFamily="2" charset="2"/>
              <a:buChar char="Ø"/>
            </a:pPr>
            <a:r>
              <a:rPr lang="fr-BE" sz="1600" dirty="0"/>
              <a:t>HOUR TO MINUTE	     (8 heures et 45 minutes)</a:t>
            </a:r>
          </a:p>
          <a:p>
            <a:pPr lvl="1">
              <a:buClr>
                <a:schemeClr val="accent3">
                  <a:lumMod val="50000"/>
                </a:schemeClr>
              </a:buClr>
              <a:buFont typeface="Wingdings" panose="05000000000000000000" pitchFamily="2" charset="2"/>
              <a:buChar char="Ø"/>
            </a:pPr>
            <a:r>
              <a:rPr lang="fr-BE" sz="1600" dirty="0"/>
              <a:t>HOUR TO SECOND	     (2 heures, 21 minutes et 35 secondes)</a:t>
            </a:r>
          </a:p>
          <a:p>
            <a:pPr lvl="1">
              <a:buClr>
                <a:schemeClr val="accent3">
                  <a:lumMod val="50000"/>
                </a:schemeClr>
              </a:buClr>
              <a:buFont typeface="Wingdings" panose="05000000000000000000" pitchFamily="2" charset="2"/>
              <a:buChar char="Ø"/>
            </a:pPr>
            <a:r>
              <a:rPr lang="fr-BE" sz="1600" dirty="0"/>
              <a:t>MINUTE		     (51 minutes)</a:t>
            </a:r>
          </a:p>
          <a:p>
            <a:pPr lvl="1">
              <a:buClr>
                <a:schemeClr val="accent3">
                  <a:lumMod val="50000"/>
                </a:schemeClr>
              </a:buClr>
              <a:buFont typeface="Wingdings" panose="05000000000000000000" pitchFamily="2" charset="2"/>
              <a:buChar char="Ø"/>
            </a:pPr>
            <a:r>
              <a:rPr lang="fr-BE" sz="1600" dirty="0"/>
              <a:t>MINUTE TO SECOND    (15 minutes et 28 secondes)</a:t>
            </a:r>
          </a:p>
          <a:p>
            <a:pPr lvl="1">
              <a:buClr>
                <a:schemeClr val="accent3">
                  <a:lumMod val="50000"/>
                </a:schemeClr>
              </a:buClr>
              <a:buFont typeface="Wingdings" panose="05000000000000000000" pitchFamily="2" charset="2"/>
              <a:buChar char="Ø"/>
            </a:pPr>
            <a:r>
              <a:rPr lang="fr-BE" sz="1600" dirty="0"/>
              <a:t>SECOND		     (25 secondes)</a:t>
            </a:r>
          </a:p>
        </p:txBody>
      </p:sp>
      <p:sp>
        <p:nvSpPr>
          <p:cNvPr id="5" name="Espace réservé du pied de page 4"/>
          <p:cNvSpPr>
            <a:spLocks noGrp="1"/>
          </p:cNvSpPr>
          <p:nvPr>
            <p:ph type="ftr" sz="quarter" idx="11"/>
          </p:nvPr>
        </p:nvSpPr>
        <p:spPr/>
        <p:txBody>
          <a:bodyPr/>
          <a:lstStyle/>
          <a:p>
            <a:r>
              <a:rPr lang="fr-BE" dirty="0"/>
              <a:t>SGBD – Chapitre 3 : LDD / 1. Domaines</a:t>
            </a:r>
          </a:p>
        </p:txBody>
      </p:sp>
    </p:spTree>
    <p:extLst>
      <p:ext uri="{BB962C8B-B14F-4D97-AF65-F5344CB8AC3E}">
        <p14:creationId xmlns:p14="http://schemas.microsoft.com/office/powerpoint/2010/main" val="1905806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1. Domaines</a:t>
            </a:r>
          </a:p>
        </p:txBody>
      </p:sp>
      <p:sp>
        <p:nvSpPr>
          <p:cNvPr id="3" name="Espace réservé du contenu 2"/>
          <p:cNvSpPr>
            <a:spLocks noGrp="1"/>
          </p:cNvSpPr>
          <p:nvPr>
            <p:ph idx="1"/>
          </p:nvPr>
        </p:nvSpPr>
        <p:spPr>
          <a:xfrm>
            <a:off x="617517" y="2051999"/>
            <a:ext cx="8063345" cy="4140000"/>
          </a:xfrm>
        </p:spPr>
        <p:txBody>
          <a:bodyPr anchor="ctr">
            <a:normAutofit/>
          </a:bodyPr>
          <a:lstStyle/>
          <a:p>
            <a:pPr marL="0" indent="0">
              <a:buClr>
                <a:schemeClr val="accent3">
                  <a:lumMod val="50000"/>
                </a:schemeClr>
              </a:buClr>
              <a:buNone/>
            </a:pPr>
            <a:r>
              <a:rPr lang="fr-BE" sz="2000" b="1" dirty="0"/>
              <a:t>Exemples :</a:t>
            </a:r>
          </a:p>
          <a:p>
            <a:pPr marL="400050" lvl="1" indent="0">
              <a:buClr>
                <a:schemeClr val="accent3">
                  <a:lumMod val="50000"/>
                </a:schemeClr>
              </a:buClr>
              <a:buNone/>
            </a:pPr>
            <a:r>
              <a:rPr lang="fr-BE" sz="1800" dirty="0">
                <a:latin typeface="Courier New" panose="02070309020205020404" pitchFamily="49" charset="0"/>
                <a:cs typeface="Courier New" panose="02070309020205020404" pitchFamily="49" charset="0"/>
              </a:rPr>
              <a:t>CREATE DOMAIN </a:t>
            </a:r>
            <a:r>
              <a:rPr lang="fr-BE" sz="1800" dirty="0" err="1">
                <a:latin typeface="Courier New" panose="02070309020205020404" pitchFamily="49" charset="0"/>
                <a:cs typeface="Courier New" panose="02070309020205020404" pitchFamily="49" charset="0"/>
              </a:rPr>
              <a:t>NomAuteur</a:t>
            </a:r>
            <a:r>
              <a:rPr lang="fr-BE" sz="1800" dirty="0">
                <a:latin typeface="Courier New" panose="02070309020205020404" pitchFamily="49" charset="0"/>
                <a:cs typeface="Courier New" panose="02070309020205020404" pitchFamily="49" charset="0"/>
              </a:rPr>
              <a:t> CHAR (20);</a:t>
            </a:r>
          </a:p>
          <a:p>
            <a:pPr marL="400050" lvl="1" indent="0">
              <a:buClr>
                <a:schemeClr val="accent3">
                  <a:lumMod val="50000"/>
                </a:schemeClr>
              </a:buClr>
              <a:buNone/>
            </a:pPr>
            <a:r>
              <a:rPr lang="fr-BE" sz="1800" dirty="0">
                <a:latin typeface="Courier New" panose="02070309020205020404" pitchFamily="49" charset="0"/>
                <a:cs typeface="Courier New" panose="02070309020205020404" pitchFamily="49" charset="0"/>
              </a:rPr>
              <a:t>CREATE DOMAIN </a:t>
            </a:r>
            <a:r>
              <a:rPr lang="fr-BE" sz="1800" dirty="0" err="1">
                <a:latin typeface="Courier New" panose="02070309020205020404" pitchFamily="49" charset="0"/>
                <a:cs typeface="Courier New" panose="02070309020205020404" pitchFamily="49" charset="0"/>
              </a:rPr>
              <a:t>StatutEmploye</a:t>
            </a:r>
            <a:r>
              <a:rPr lang="fr-BE" sz="1800" dirty="0">
                <a:latin typeface="Courier New" panose="02070309020205020404" pitchFamily="49" charset="0"/>
                <a:cs typeface="Courier New" panose="02070309020205020404" pitchFamily="49" charset="0"/>
              </a:rPr>
              <a:t> SMALLINT DEFAULT 10;</a:t>
            </a:r>
          </a:p>
          <a:p>
            <a:pPr marL="400050" lvl="1" indent="0">
              <a:buClr>
                <a:schemeClr val="accent3">
                  <a:lumMod val="50000"/>
                </a:schemeClr>
              </a:buClr>
              <a:buNone/>
            </a:pPr>
            <a:r>
              <a:rPr lang="fr-BE" sz="1800" dirty="0">
                <a:latin typeface="Courier New" panose="02070309020205020404" pitchFamily="49" charset="0"/>
                <a:cs typeface="Courier New" panose="02070309020205020404" pitchFamily="49" charset="0"/>
              </a:rPr>
              <a:t>CREATE DOMAIN </a:t>
            </a:r>
            <a:r>
              <a:rPr lang="fr-BE" sz="1800" dirty="0" err="1">
                <a:latin typeface="Courier New" panose="02070309020205020404" pitchFamily="49" charset="0"/>
                <a:cs typeface="Courier New" panose="02070309020205020404" pitchFamily="49" charset="0"/>
              </a:rPr>
              <a:t>AdresseDeuxiemeResidence</a:t>
            </a:r>
            <a:r>
              <a:rPr lang="fr-BE" sz="1800" dirty="0">
                <a:latin typeface="Courier New" panose="02070309020205020404" pitchFamily="49" charset="0"/>
                <a:cs typeface="Courier New" panose="02070309020205020404" pitchFamily="49" charset="0"/>
              </a:rPr>
              <a:t> VARCHAR (70)</a:t>
            </a:r>
          </a:p>
          <a:p>
            <a:pPr marL="0" lvl="1" indent="0">
              <a:spcBef>
                <a:spcPts val="0"/>
              </a:spcBef>
              <a:buClr>
                <a:schemeClr val="accent3">
                  <a:lumMod val="50000"/>
                </a:schemeClr>
              </a:buClr>
              <a:buNone/>
            </a:pPr>
            <a:r>
              <a:rPr lang="fr-BE" sz="1800" dirty="0">
                <a:latin typeface="Courier New" panose="02070309020205020404" pitchFamily="49" charset="0"/>
                <a:cs typeface="Courier New" panose="02070309020205020404" pitchFamily="49" charset="0"/>
              </a:rPr>
              <a:t>		DEFAULT NULL;</a:t>
            </a:r>
          </a:p>
          <a:p>
            <a:pPr marL="400050" lvl="1" indent="0">
              <a:buClr>
                <a:schemeClr val="accent3">
                  <a:lumMod val="50000"/>
                </a:schemeClr>
              </a:buClr>
              <a:buNone/>
            </a:pPr>
            <a:r>
              <a:rPr lang="fr-BE" sz="1800" dirty="0">
                <a:latin typeface="Courier New" panose="02070309020205020404" pitchFamily="49" charset="0"/>
                <a:cs typeface="Courier New" panose="02070309020205020404" pitchFamily="49" charset="0"/>
              </a:rPr>
              <a:t>CREATE DOMAIN Option CHAR (15) DEFAULT 'informatique';</a:t>
            </a:r>
          </a:p>
          <a:p>
            <a:pPr marL="400050" lvl="1" indent="0">
              <a:buClr>
                <a:schemeClr val="accent3">
                  <a:lumMod val="50000"/>
                </a:schemeClr>
              </a:buClr>
              <a:buNone/>
            </a:pPr>
            <a:r>
              <a:rPr lang="fr-BE" sz="1800" dirty="0">
                <a:latin typeface="Courier New" panose="02070309020205020404" pitchFamily="49" charset="0"/>
                <a:cs typeface="Courier New" panose="02070309020205020404" pitchFamily="49" charset="0"/>
              </a:rPr>
              <a:t>CREATE DOMAIN </a:t>
            </a:r>
            <a:r>
              <a:rPr lang="fr-BE" sz="1800" dirty="0" err="1">
                <a:latin typeface="Courier New" panose="02070309020205020404" pitchFamily="49" charset="0"/>
                <a:cs typeface="Courier New" panose="02070309020205020404" pitchFamily="49" charset="0"/>
              </a:rPr>
              <a:t>DateNaissance</a:t>
            </a:r>
            <a:r>
              <a:rPr lang="fr-BE" sz="1800" dirty="0">
                <a:latin typeface="Courier New" panose="02070309020205020404" pitchFamily="49" charset="0"/>
                <a:cs typeface="Courier New" panose="02070309020205020404" pitchFamily="49" charset="0"/>
              </a:rPr>
              <a:t> DATE;</a:t>
            </a:r>
          </a:p>
          <a:p>
            <a:pPr marL="400050" lvl="1" indent="0">
              <a:buClr>
                <a:schemeClr val="accent3">
                  <a:lumMod val="50000"/>
                </a:schemeClr>
              </a:buClr>
              <a:buNone/>
            </a:pPr>
            <a:r>
              <a:rPr lang="fr-BE" sz="1800" dirty="0">
                <a:latin typeface="Courier New" panose="02070309020205020404" pitchFamily="49" charset="0"/>
                <a:cs typeface="Courier New" panose="02070309020205020404" pitchFamily="49" charset="0"/>
              </a:rPr>
              <a:t>CREATE DOMAIN </a:t>
            </a:r>
            <a:r>
              <a:rPr lang="fr-BE" sz="1800" dirty="0" err="1">
                <a:latin typeface="Courier New" panose="02070309020205020404" pitchFamily="49" charset="0"/>
                <a:cs typeface="Courier New" panose="02070309020205020404" pitchFamily="49" charset="0"/>
              </a:rPr>
              <a:t>TempsPreste</a:t>
            </a:r>
            <a:r>
              <a:rPr lang="fr-BE" sz="1800" dirty="0">
                <a:latin typeface="Courier New" panose="02070309020205020404" pitchFamily="49" charset="0"/>
                <a:cs typeface="Courier New" panose="02070309020205020404" pitchFamily="49" charset="0"/>
              </a:rPr>
              <a:t> INTERVAL DAY TO HOUR;</a:t>
            </a:r>
          </a:p>
        </p:txBody>
      </p:sp>
      <p:sp>
        <p:nvSpPr>
          <p:cNvPr id="5" name="Espace réservé du pied de page 4"/>
          <p:cNvSpPr>
            <a:spLocks noGrp="1"/>
          </p:cNvSpPr>
          <p:nvPr>
            <p:ph type="ftr" sz="quarter" idx="11"/>
          </p:nvPr>
        </p:nvSpPr>
        <p:spPr/>
        <p:txBody>
          <a:bodyPr/>
          <a:lstStyle/>
          <a:p>
            <a:r>
              <a:rPr lang="fr-BE" dirty="0"/>
              <a:t>SGBD – Chapitre 3 : LDD / 1. Domaines</a:t>
            </a:r>
          </a:p>
        </p:txBody>
      </p:sp>
    </p:spTree>
    <p:extLst>
      <p:ext uri="{BB962C8B-B14F-4D97-AF65-F5344CB8AC3E}">
        <p14:creationId xmlns:p14="http://schemas.microsoft.com/office/powerpoint/2010/main" val="2480892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BE" dirty="0"/>
              <a:t>Chapitre 3. Le langage de définition des données</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Domaines</a:t>
            </a:r>
          </a:p>
          <a:p>
            <a:pPr marL="514350" indent="-514350">
              <a:buFont typeface="+mj-lt"/>
              <a:buAutoNum type="arabicPeriod"/>
            </a:pPr>
            <a:r>
              <a:rPr lang="fr-BE" dirty="0"/>
              <a:t>Relations</a:t>
            </a:r>
          </a:p>
          <a:p>
            <a:pPr marL="514350" indent="-514350">
              <a:buFont typeface="+mj-lt"/>
              <a:buAutoNum type="arabicPeriod"/>
            </a:pPr>
            <a:r>
              <a:rPr lang="fr-BE" dirty="0"/>
              <a:t>Bases de données</a:t>
            </a:r>
          </a:p>
          <a:p>
            <a:pPr marL="514350" indent="-514350">
              <a:buFont typeface="+mj-lt"/>
              <a:buAutoNum type="arabicPeriod"/>
            </a:pPr>
            <a:r>
              <a:rPr lang="fr-BE" dirty="0"/>
              <a:t>Index</a:t>
            </a:r>
          </a:p>
          <a:p>
            <a:pPr marL="514350" indent="-514350">
              <a:buFont typeface="+mj-lt"/>
              <a:buAutoNum type="arabicPeriod"/>
            </a:pPr>
            <a:r>
              <a:rPr lang="fr-BE" dirty="0"/>
              <a:t>Suppression d’un objet</a:t>
            </a:r>
          </a:p>
          <a:p>
            <a:pPr marL="514350" indent="-514350">
              <a:buFont typeface="+mj-lt"/>
              <a:buAutoNum type="arabicPeriod"/>
            </a:pPr>
            <a:r>
              <a:rPr lang="fr-BE" dirty="0"/>
              <a:t>Modification de la définition d’un objet</a:t>
            </a:r>
          </a:p>
        </p:txBody>
      </p:sp>
      <p:sp>
        <p:nvSpPr>
          <p:cNvPr id="5" name="Espace réservé du pied de page 4"/>
          <p:cNvSpPr>
            <a:spLocks noGrp="1"/>
          </p:cNvSpPr>
          <p:nvPr>
            <p:ph type="ftr" sz="quarter" idx="11"/>
          </p:nvPr>
        </p:nvSpPr>
        <p:spPr/>
        <p:txBody>
          <a:bodyPr/>
          <a:lstStyle/>
          <a:p>
            <a:r>
              <a:rPr lang="fr-BE" dirty="0"/>
              <a:t>SGBD – Chapitre 3 : Le langage de définition des données</a:t>
            </a:r>
          </a:p>
        </p:txBody>
      </p:sp>
    </p:spTree>
    <p:extLst>
      <p:ext uri="{BB962C8B-B14F-4D97-AF65-F5344CB8AC3E}">
        <p14:creationId xmlns:p14="http://schemas.microsoft.com/office/powerpoint/2010/main" val="56891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74A50F"/>
                                      </p:to>
                                    </p:animClr>
                                    <p:animClr clrSpc="rgb" dir="cw">
                                      <p:cBhvr>
                                        <p:cTn id="7" dur="500" fill="hold"/>
                                        <p:tgtEl>
                                          <p:spTgt spid="3">
                                            <p:txEl>
                                              <p:pRg st="1" end="1"/>
                                            </p:txEl>
                                          </p:spTgt>
                                        </p:tgtEl>
                                        <p:attrNameLst>
                                          <p:attrName>fillcolor</p:attrName>
                                        </p:attrNameLst>
                                      </p:cBhvr>
                                      <p:to>
                                        <a:srgbClr val="74A50F"/>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a:t>Aperçu du contenu du cours</a:t>
            </a:r>
          </a:p>
        </p:txBody>
      </p:sp>
      <p:sp>
        <p:nvSpPr>
          <p:cNvPr id="3" name="Espace réservé du contenu 2"/>
          <p:cNvSpPr>
            <a:spLocks noGrp="1"/>
          </p:cNvSpPr>
          <p:nvPr>
            <p:ph idx="1"/>
          </p:nvPr>
        </p:nvSpPr>
        <p:spPr/>
        <p:txBody>
          <a:bodyPr anchor="ctr"/>
          <a:lstStyle/>
          <a:p>
            <a:pPr marL="514350" indent="-514350">
              <a:buFont typeface="+mj-lt"/>
              <a:buAutoNum type="arabicPeriod"/>
            </a:pPr>
            <a:r>
              <a:rPr lang="fr-BE" dirty="0"/>
              <a:t>Concepts de base</a:t>
            </a:r>
          </a:p>
          <a:p>
            <a:pPr marL="514350" indent="-514350">
              <a:buFont typeface="+mj-lt"/>
              <a:buAutoNum type="arabicPeriod"/>
            </a:pPr>
            <a:r>
              <a:rPr lang="fr-BE" dirty="0"/>
              <a:t>Modèle relationnel</a:t>
            </a:r>
          </a:p>
          <a:p>
            <a:pPr marL="514350" indent="-514350">
              <a:buFont typeface="+mj-lt"/>
              <a:buAutoNum type="arabicPeriod"/>
            </a:pPr>
            <a:r>
              <a:rPr lang="fr-BE" dirty="0"/>
              <a:t>Langage de définition des données - LDD</a:t>
            </a:r>
          </a:p>
          <a:p>
            <a:pPr marL="514350" indent="-514350">
              <a:buFont typeface="+mj-lt"/>
              <a:buAutoNum type="arabicPeriod"/>
            </a:pPr>
            <a:r>
              <a:rPr lang="fr-BE" dirty="0"/>
              <a:t>Langage de manipulation des données - LMD</a:t>
            </a:r>
          </a:p>
          <a:p>
            <a:pPr marL="514350" indent="-514350">
              <a:buFont typeface="+mj-lt"/>
              <a:buAutoNum type="arabicPeriod"/>
            </a:pPr>
            <a:r>
              <a:rPr lang="fr-BE" dirty="0"/>
              <a:t>Transactions et accès concurrents – LCD</a:t>
            </a:r>
          </a:p>
          <a:p>
            <a:pPr marL="514350" indent="-514350">
              <a:buFont typeface="+mj-lt"/>
              <a:buAutoNum type="arabicPeriod"/>
            </a:pPr>
            <a:r>
              <a:rPr lang="fr-BE" dirty="0"/>
              <a:t>Confidentialité des données</a:t>
            </a:r>
          </a:p>
          <a:p>
            <a:pPr marL="514350" indent="-514350">
              <a:buFont typeface="+mj-lt"/>
              <a:buAutoNum type="arabicPeriod"/>
            </a:pPr>
            <a:r>
              <a:rPr lang="fr-BE" dirty="0"/>
              <a:t>Vues</a:t>
            </a:r>
          </a:p>
          <a:p>
            <a:pPr marL="514350" indent="-514350">
              <a:buFont typeface="+mj-lt"/>
              <a:buAutoNum type="arabicPeriod"/>
            </a:pPr>
            <a:r>
              <a:rPr lang="fr-BE" dirty="0"/>
              <a:t>Contraintes d'intégrité et déclencheurs</a:t>
            </a:r>
          </a:p>
          <a:p>
            <a:pPr marL="514350" indent="-514350">
              <a:buFont typeface="+mj-lt"/>
              <a:buAutoNum type="arabicPeriod"/>
            </a:pPr>
            <a:r>
              <a:rPr lang="fr-BE" dirty="0"/>
              <a:t>PL-SQL</a:t>
            </a:r>
          </a:p>
        </p:txBody>
      </p:sp>
      <p:sp>
        <p:nvSpPr>
          <p:cNvPr id="5" name="Espace réservé du pied de page 4"/>
          <p:cNvSpPr>
            <a:spLocks noGrp="1"/>
          </p:cNvSpPr>
          <p:nvPr>
            <p:ph type="ftr" sz="quarter" idx="11"/>
          </p:nvPr>
        </p:nvSpPr>
        <p:spPr/>
        <p:txBody>
          <a:bodyPr/>
          <a:lstStyle/>
          <a:p>
            <a:r>
              <a:rPr lang="fr-BE" dirty="0"/>
              <a:t>Système de Gestion de Base de Données</a:t>
            </a:r>
          </a:p>
        </p:txBody>
      </p:sp>
    </p:spTree>
    <p:extLst>
      <p:ext uri="{BB962C8B-B14F-4D97-AF65-F5344CB8AC3E}">
        <p14:creationId xmlns:p14="http://schemas.microsoft.com/office/powerpoint/2010/main" val="3746285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a:t>
            </a:r>
          </a:p>
        </p:txBody>
      </p:sp>
      <p:sp>
        <p:nvSpPr>
          <p:cNvPr id="3" name="Espace réservé du contenu 2"/>
          <p:cNvSpPr>
            <a:spLocks noGrp="1"/>
          </p:cNvSpPr>
          <p:nvPr>
            <p:ph idx="1"/>
          </p:nvPr>
        </p:nvSpPr>
        <p:spPr>
          <a:xfrm>
            <a:off x="617516" y="1911927"/>
            <a:ext cx="8182100" cy="4429496"/>
          </a:xfrm>
        </p:spPr>
        <p:txBody>
          <a:bodyPr anchor="ctr">
            <a:noAutofit/>
          </a:bodyPr>
          <a:lstStyle/>
          <a:p>
            <a:pPr marL="0" indent="0">
              <a:buNone/>
            </a:pPr>
            <a:r>
              <a:rPr lang="fr-BE" sz="1600" dirty="0"/>
              <a:t>CREATE TABLE </a:t>
            </a:r>
            <a:r>
              <a:rPr lang="fr-BE" sz="1600" i="1" dirty="0" err="1"/>
              <a:t>nom_table</a:t>
            </a:r>
            <a:r>
              <a:rPr lang="fr-BE" sz="1600" i="1" dirty="0"/>
              <a:t> </a:t>
            </a:r>
          </a:p>
          <a:p>
            <a:pPr marL="0" indent="0">
              <a:buNone/>
            </a:pPr>
            <a:r>
              <a:rPr lang="fr-BE" sz="1600" i="1" dirty="0"/>
              <a:t>	</a:t>
            </a:r>
            <a:r>
              <a:rPr lang="fr-BE" sz="1600" dirty="0"/>
              <a:t>(</a:t>
            </a:r>
            <a:r>
              <a:rPr lang="fr-BE" sz="1600" i="1" dirty="0" err="1">
                <a:solidFill>
                  <a:schemeClr val="accent3">
                    <a:lumMod val="50000"/>
                  </a:schemeClr>
                </a:solidFill>
              </a:rPr>
              <a:t>liste_def_colonne</a:t>
            </a:r>
            <a:r>
              <a:rPr lang="fr-BE" sz="1600" i="1" dirty="0"/>
              <a:t> </a:t>
            </a:r>
            <a:r>
              <a:rPr lang="fr-BE" sz="1600" dirty="0"/>
              <a:t>[</a:t>
            </a:r>
            <a:r>
              <a:rPr lang="fr-BE" sz="1600" i="1" dirty="0" err="1">
                <a:solidFill>
                  <a:srgbClr val="FF0066"/>
                </a:solidFill>
              </a:rPr>
              <a:t>liste_contrainte_table</a:t>
            </a:r>
            <a:r>
              <a:rPr lang="fr-BE" sz="1600" dirty="0"/>
              <a:t>]);</a:t>
            </a:r>
          </a:p>
          <a:p>
            <a:pPr marL="0" indent="0">
              <a:buNone/>
            </a:pPr>
            <a:endParaRPr lang="fr-BE" sz="1200" dirty="0"/>
          </a:p>
          <a:p>
            <a:pPr marL="0" indent="0">
              <a:buNone/>
            </a:pPr>
            <a:r>
              <a:rPr lang="fr-BE" sz="1600" i="1" dirty="0" err="1">
                <a:solidFill>
                  <a:schemeClr val="accent3">
                    <a:lumMod val="50000"/>
                  </a:schemeClr>
                </a:solidFill>
              </a:rPr>
              <a:t>def_colonne</a:t>
            </a:r>
            <a:r>
              <a:rPr lang="fr-BE" sz="1600" dirty="0"/>
              <a:t> ::= </a:t>
            </a:r>
            <a:r>
              <a:rPr lang="fr-BE" sz="1600" i="1" dirty="0" err="1"/>
              <a:t>nom_colonne</a:t>
            </a:r>
            <a:r>
              <a:rPr lang="fr-BE" sz="1600" dirty="0"/>
              <a:t>    </a:t>
            </a:r>
            <a:r>
              <a:rPr lang="fr-BE" sz="1600" i="1" dirty="0"/>
              <a:t>type</a:t>
            </a:r>
            <a:r>
              <a:rPr lang="fr-BE" sz="1600" dirty="0"/>
              <a:t> | </a:t>
            </a:r>
            <a:r>
              <a:rPr lang="fr-BE" sz="1600" i="1" dirty="0" err="1"/>
              <a:t>nom_domaine</a:t>
            </a:r>
            <a:endParaRPr lang="fr-BE" sz="1600" i="1" dirty="0"/>
          </a:p>
          <a:p>
            <a:pPr marL="0" indent="0">
              <a:buNone/>
            </a:pPr>
            <a:r>
              <a:rPr lang="fr-BE" sz="1600" dirty="0"/>
              <a:t>	[</a:t>
            </a:r>
            <a:r>
              <a:rPr lang="fr-BE" sz="1600" i="1" dirty="0" err="1"/>
              <a:t>val_par_defaut</a:t>
            </a:r>
            <a:r>
              <a:rPr lang="fr-BE" sz="1600" dirty="0"/>
              <a:t>]  { </a:t>
            </a:r>
            <a:r>
              <a:rPr lang="fr-BE" sz="1600" i="1" dirty="0" err="1">
                <a:solidFill>
                  <a:srgbClr val="187CCE"/>
                </a:solidFill>
              </a:rPr>
              <a:t>contrainte_colonne</a:t>
            </a:r>
            <a:r>
              <a:rPr lang="fr-BE" sz="1600" i="1" dirty="0"/>
              <a:t> </a:t>
            </a:r>
            <a:r>
              <a:rPr lang="fr-BE" sz="1600" dirty="0"/>
              <a:t>}</a:t>
            </a:r>
          </a:p>
          <a:p>
            <a:pPr marL="0" indent="0">
              <a:buNone/>
            </a:pPr>
            <a:endParaRPr lang="fr-BE" sz="1200" dirty="0"/>
          </a:p>
          <a:p>
            <a:pPr marL="0" indent="0">
              <a:buNone/>
            </a:pPr>
            <a:r>
              <a:rPr lang="fr-BE" sz="1600" i="1" dirty="0" err="1">
                <a:solidFill>
                  <a:srgbClr val="187CCE"/>
                </a:solidFill>
              </a:rPr>
              <a:t>contrainte_colonne</a:t>
            </a:r>
            <a:r>
              <a:rPr lang="fr-BE" sz="1600" dirty="0"/>
              <a:t> ::= CONSTRAINT </a:t>
            </a:r>
            <a:r>
              <a:rPr lang="fr-BE" sz="1600" i="1" dirty="0" err="1"/>
              <a:t>nom_contrainte</a:t>
            </a:r>
            <a:endParaRPr lang="fr-BE" sz="1600" i="1" dirty="0"/>
          </a:p>
          <a:p>
            <a:pPr marL="0" indent="0">
              <a:buNone/>
            </a:pPr>
            <a:r>
              <a:rPr lang="fr-BE" sz="1600" i="1" dirty="0"/>
              <a:t>	</a:t>
            </a:r>
            <a:r>
              <a:rPr lang="fr-BE" sz="1600" i="1" dirty="0" err="1">
                <a:solidFill>
                  <a:srgbClr val="00CCFF"/>
                </a:solidFill>
              </a:rPr>
              <a:t>type_contrainte_col</a:t>
            </a:r>
            <a:r>
              <a:rPr lang="fr-BE" sz="1600" i="1" dirty="0"/>
              <a:t> </a:t>
            </a:r>
            <a:r>
              <a:rPr lang="fr-BE" sz="1600" i="1" dirty="0" err="1">
                <a:solidFill>
                  <a:srgbClr val="FF6600"/>
                </a:solidFill>
              </a:rPr>
              <a:t>mode_contrainte</a:t>
            </a:r>
            <a:endParaRPr lang="fr-BE" sz="1600" i="1" dirty="0">
              <a:solidFill>
                <a:srgbClr val="FF6600"/>
              </a:solidFill>
            </a:endParaRPr>
          </a:p>
          <a:p>
            <a:pPr marL="0" indent="0">
              <a:buNone/>
            </a:pPr>
            <a:endParaRPr lang="fr-BE" sz="1200" i="1" dirty="0"/>
          </a:p>
          <a:p>
            <a:pPr marL="0" indent="0">
              <a:buNone/>
            </a:pPr>
            <a:r>
              <a:rPr lang="fr-BE" sz="1600" i="1" dirty="0" err="1">
                <a:solidFill>
                  <a:srgbClr val="00CCFF"/>
                </a:solidFill>
              </a:rPr>
              <a:t>type_contrainte_col</a:t>
            </a:r>
            <a:r>
              <a:rPr lang="fr-BE" sz="1600" dirty="0">
                <a:solidFill>
                  <a:srgbClr val="00CCFF"/>
                </a:solidFill>
              </a:rPr>
              <a:t> </a:t>
            </a:r>
            <a:r>
              <a:rPr lang="fr-BE" sz="1600" dirty="0"/>
              <a:t>::= PRIMARY KEY</a:t>
            </a:r>
          </a:p>
          <a:p>
            <a:pPr marL="0" indent="0">
              <a:buNone/>
            </a:pPr>
            <a:r>
              <a:rPr lang="fr-BE" sz="1600" i="1" dirty="0"/>
              <a:t>	| </a:t>
            </a:r>
            <a:r>
              <a:rPr lang="fr-BE" sz="1600" dirty="0"/>
              <a:t>NOT NULL</a:t>
            </a:r>
          </a:p>
          <a:p>
            <a:pPr marL="0" indent="0">
              <a:buNone/>
            </a:pPr>
            <a:r>
              <a:rPr lang="fr-BE" sz="1600" dirty="0"/>
              <a:t>	| UNIQUE</a:t>
            </a:r>
          </a:p>
          <a:p>
            <a:pPr marL="0" indent="0">
              <a:buNone/>
            </a:pPr>
            <a:r>
              <a:rPr lang="fr-BE" sz="1600" dirty="0"/>
              <a:t>	| CHECK ( </a:t>
            </a:r>
            <a:r>
              <a:rPr lang="fr-BE" sz="1600" i="1" dirty="0"/>
              <a:t>condition</a:t>
            </a:r>
            <a:r>
              <a:rPr lang="fr-BE" sz="1600" dirty="0"/>
              <a:t> )</a:t>
            </a:r>
          </a:p>
          <a:p>
            <a:pPr marL="0" indent="0">
              <a:buNone/>
            </a:pPr>
            <a:r>
              <a:rPr lang="fr-BE" sz="1600" dirty="0"/>
              <a:t>	| REFERENCES </a:t>
            </a:r>
            <a:r>
              <a:rPr lang="fr-BE" sz="1600" i="1" dirty="0" err="1"/>
              <a:t>nom_table</a:t>
            </a:r>
            <a:r>
              <a:rPr lang="fr-BE" sz="1600" dirty="0"/>
              <a:t> ( </a:t>
            </a:r>
            <a:r>
              <a:rPr lang="fr-BE" sz="1600" i="1" dirty="0" err="1"/>
              <a:t>liste_colonne</a:t>
            </a:r>
            <a:r>
              <a:rPr lang="fr-BE" sz="1600" i="1" dirty="0"/>
              <a:t> </a:t>
            </a:r>
            <a:r>
              <a:rPr lang="fr-BE" sz="1600" dirty="0"/>
              <a:t>)</a:t>
            </a:r>
          </a:p>
          <a:p>
            <a:pPr marL="0" indent="0">
              <a:buNone/>
            </a:pPr>
            <a:r>
              <a:rPr lang="fr-BE" sz="1600" dirty="0"/>
              <a:t>	          [ON DELETE { NO ACTION | CASCADE | SET DEFAULT | SET NULL}]</a:t>
            </a:r>
          </a:p>
          <a:p>
            <a:pPr marL="0" indent="0">
              <a:buNone/>
            </a:pPr>
            <a:r>
              <a:rPr lang="fr-BE" sz="1600" dirty="0"/>
              <a:t>	          [ON UPDATE { NO ACTION | CASCADE | SET DEFAULT | SET NULL}]</a:t>
            </a:r>
          </a:p>
        </p:txBody>
      </p:sp>
      <p:sp>
        <p:nvSpPr>
          <p:cNvPr id="5" name="Espace réservé du pied de page 4"/>
          <p:cNvSpPr>
            <a:spLocks noGrp="1"/>
          </p:cNvSpPr>
          <p:nvPr>
            <p:ph type="ftr" sz="quarter" idx="11"/>
          </p:nvPr>
        </p:nvSpPr>
        <p:spPr/>
        <p:txBody>
          <a:bodyPr/>
          <a:lstStyle/>
          <a:p>
            <a:r>
              <a:rPr lang="fr-BE" dirty="0"/>
              <a:t>SGBD – Chapitre 3 : LDD / 2. Relations</a:t>
            </a:r>
          </a:p>
        </p:txBody>
      </p:sp>
    </p:spTree>
    <p:extLst>
      <p:ext uri="{BB962C8B-B14F-4D97-AF65-F5344CB8AC3E}">
        <p14:creationId xmlns:p14="http://schemas.microsoft.com/office/powerpoint/2010/main" val="153859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a:t>
            </a:r>
          </a:p>
        </p:txBody>
      </p:sp>
      <p:sp>
        <p:nvSpPr>
          <p:cNvPr id="3" name="Espace réservé du contenu 2"/>
          <p:cNvSpPr>
            <a:spLocks noGrp="1"/>
          </p:cNvSpPr>
          <p:nvPr>
            <p:ph idx="1"/>
          </p:nvPr>
        </p:nvSpPr>
        <p:spPr>
          <a:xfrm>
            <a:off x="617516" y="2051999"/>
            <a:ext cx="8051471" cy="4140000"/>
          </a:xfrm>
        </p:spPr>
        <p:txBody>
          <a:bodyPr anchor="ctr">
            <a:normAutofit fontScale="92500"/>
          </a:bodyPr>
          <a:lstStyle/>
          <a:p>
            <a:pPr marL="0" indent="0">
              <a:buNone/>
            </a:pPr>
            <a:r>
              <a:rPr lang="fr-BE" sz="1800" i="1" dirty="0" err="1">
                <a:solidFill>
                  <a:srgbClr val="FF0066"/>
                </a:solidFill>
              </a:rPr>
              <a:t>contrainte_table</a:t>
            </a:r>
            <a:r>
              <a:rPr lang="fr-BE" sz="1800" dirty="0"/>
              <a:t> ::= CONSTRAINT </a:t>
            </a:r>
            <a:r>
              <a:rPr lang="fr-BE" sz="1800" i="1" dirty="0" err="1"/>
              <a:t>nom_contrainte</a:t>
            </a:r>
            <a:endParaRPr lang="fr-BE" sz="1800" i="1" dirty="0"/>
          </a:p>
          <a:p>
            <a:pPr marL="0" indent="0">
              <a:buNone/>
            </a:pPr>
            <a:r>
              <a:rPr lang="fr-BE" sz="1800" i="1" dirty="0"/>
              <a:t>	</a:t>
            </a:r>
            <a:r>
              <a:rPr lang="fr-BE" sz="1800" i="1" dirty="0" err="1">
                <a:solidFill>
                  <a:srgbClr val="C00000"/>
                </a:solidFill>
              </a:rPr>
              <a:t>type_contrainte_table</a:t>
            </a:r>
            <a:r>
              <a:rPr lang="fr-BE" sz="1800" i="1" dirty="0"/>
              <a:t> </a:t>
            </a:r>
            <a:r>
              <a:rPr lang="fr-BE" sz="1800" i="1" dirty="0" err="1">
                <a:solidFill>
                  <a:srgbClr val="FF6600"/>
                </a:solidFill>
              </a:rPr>
              <a:t>mode_contrainte</a:t>
            </a:r>
            <a:endParaRPr lang="fr-BE" sz="1800" i="1" dirty="0">
              <a:solidFill>
                <a:srgbClr val="FF6600"/>
              </a:solidFill>
            </a:endParaRPr>
          </a:p>
          <a:p>
            <a:pPr marL="0" indent="0">
              <a:buNone/>
            </a:pPr>
            <a:endParaRPr lang="fr-BE" sz="1800" i="1" dirty="0"/>
          </a:p>
          <a:p>
            <a:pPr marL="0" indent="0">
              <a:buNone/>
            </a:pPr>
            <a:r>
              <a:rPr lang="fr-BE" sz="1800" i="1" dirty="0" err="1">
                <a:solidFill>
                  <a:srgbClr val="C00000"/>
                </a:solidFill>
              </a:rPr>
              <a:t>type_contrainte_table</a:t>
            </a:r>
            <a:r>
              <a:rPr lang="fr-BE" sz="1800" dirty="0"/>
              <a:t> ::=</a:t>
            </a:r>
            <a:endParaRPr lang="fr-BE" sz="1800" i="1" dirty="0"/>
          </a:p>
          <a:p>
            <a:pPr marL="0" indent="0">
              <a:buNone/>
            </a:pPr>
            <a:r>
              <a:rPr lang="fr-BE" sz="1800" dirty="0"/>
              <a:t>      PRIMARY KEY ( </a:t>
            </a:r>
            <a:r>
              <a:rPr lang="fr-BE" sz="1800" i="1" dirty="0" err="1"/>
              <a:t>liste_colonne</a:t>
            </a:r>
            <a:r>
              <a:rPr lang="fr-BE" sz="1800" dirty="0"/>
              <a:t> )</a:t>
            </a:r>
          </a:p>
          <a:p>
            <a:pPr marL="0" indent="0">
              <a:buNone/>
            </a:pPr>
            <a:r>
              <a:rPr lang="fr-BE" sz="1800" dirty="0"/>
              <a:t>     | UNIQUE ( </a:t>
            </a:r>
            <a:r>
              <a:rPr lang="fr-BE" sz="1800" i="1" dirty="0" err="1"/>
              <a:t>liste_colonne</a:t>
            </a:r>
            <a:r>
              <a:rPr lang="fr-BE" sz="1800" dirty="0"/>
              <a:t> )</a:t>
            </a:r>
          </a:p>
          <a:p>
            <a:pPr marL="0" indent="0">
              <a:buNone/>
            </a:pPr>
            <a:r>
              <a:rPr lang="fr-BE" sz="1800" dirty="0"/>
              <a:t>     | CHECK ( </a:t>
            </a:r>
            <a:r>
              <a:rPr lang="fr-BE" sz="1800" i="1" dirty="0"/>
              <a:t>condition</a:t>
            </a:r>
            <a:r>
              <a:rPr lang="fr-BE" sz="1800" dirty="0"/>
              <a:t> )</a:t>
            </a:r>
          </a:p>
          <a:p>
            <a:pPr marL="0" indent="0">
              <a:buNone/>
            </a:pPr>
            <a:r>
              <a:rPr lang="fr-BE" sz="1800" dirty="0"/>
              <a:t>     | FOREIGN KEY ( </a:t>
            </a:r>
            <a:r>
              <a:rPr lang="fr-BE" sz="1800" dirty="0" err="1"/>
              <a:t>liste_colonne</a:t>
            </a:r>
            <a:r>
              <a:rPr lang="fr-BE" sz="1800" dirty="0"/>
              <a:t> )</a:t>
            </a:r>
          </a:p>
          <a:p>
            <a:pPr marL="0" indent="0">
              <a:buNone/>
            </a:pPr>
            <a:r>
              <a:rPr lang="fr-BE" sz="1800" dirty="0"/>
              <a:t>             REFERENCES </a:t>
            </a:r>
            <a:r>
              <a:rPr lang="fr-BE" sz="1800" i="1" dirty="0" err="1"/>
              <a:t>nom_table</a:t>
            </a:r>
            <a:r>
              <a:rPr lang="fr-BE" sz="1800" dirty="0"/>
              <a:t> ( </a:t>
            </a:r>
            <a:r>
              <a:rPr lang="fr-BE" sz="1800" i="1" dirty="0" err="1"/>
              <a:t>liste_colonne</a:t>
            </a:r>
            <a:r>
              <a:rPr lang="fr-BE" sz="1800" i="1" dirty="0"/>
              <a:t> </a:t>
            </a:r>
            <a:r>
              <a:rPr lang="fr-BE" sz="1800" dirty="0"/>
              <a:t>)</a:t>
            </a:r>
          </a:p>
          <a:p>
            <a:pPr marL="0" indent="0">
              <a:buNone/>
            </a:pPr>
            <a:r>
              <a:rPr lang="fr-BE" sz="1800" dirty="0"/>
              <a:t>                [ON DELETE { NO ACTION | CASCADE | SET DEFAULT | SET NULL}]</a:t>
            </a:r>
          </a:p>
          <a:p>
            <a:pPr marL="0" indent="0">
              <a:buNone/>
            </a:pPr>
            <a:r>
              <a:rPr lang="fr-BE" sz="1800" dirty="0"/>
              <a:t>                [ON UPDATE { NO ACTION | CASCADE | SET DEFAULT | SET NULL}]</a:t>
            </a:r>
          </a:p>
          <a:p>
            <a:pPr marL="0" indent="0">
              <a:buNone/>
            </a:pPr>
            <a:endParaRPr lang="fr-BE" sz="1800" dirty="0"/>
          </a:p>
          <a:p>
            <a:pPr marL="0" indent="0">
              <a:buNone/>
            </a:pPr>
            <a:r>
              <a:rPr lang="fr-BE" sz="1800" i="1" dirty="0" err="1">
                <a:solidFill>
                  <a:srgbClr val="FF6600"/>
                </a:solidFill>
              </a:rPr>
              <a:t>mode_contrainte</a:t>
            </a:r>
            <a:r>
              <a:rPr lang="fr-BE" sz="1800" i="1" dirty="0">
                <a:solidFill>
                  <a:srgbClr val="FF6600"/>
                </a:solidFill>
              </a:rPr>
              <a:t> </a:t>
            </a:r>
            <a:r>
              <a:rPr lang="fr-BE" sz="1800" dirty="0"/>
              <a:t>::= [  NOT ] DEFERRABLE</a:t>
            </a:r>
          </a:p>
        </p:txBody>
      </p:sp>
      <p:sp>
        <p:nvSpPr>
          <p:cNvPr id="5" name="Espace réservé du pied de page 4"/>
          <p:cNvSpPr>
            <a:spLocks noGrp="1"/>
          </p:cNvSpPr>
          <p:nvPr>
            <p:ph type="ftr" sz="quarter" idx="11"/>
          </p:nvPr>
        </p:nvSpPr>
        <p:spPr/>
        <p:txBody>
          <a:bodyPr/>
          <a:lstStyle/>
          <a:p>
            <a:r>
              <a:rPr lang="fr-BE" dirty="0"/>
              <a:t>SGBD – Chapitre 3 : LDD / 2. Relations</a:t>
            </a:r>
          </a:p>
        </p:txBody>
      </p:sp>
    </p:spTree>
    <p:extLst>
      <p:ext uri="{BB962C8B-B14F-4D97-AF65-F5344CB8AC3E}">
        <p14:creationId xmlns:p14="http://schemas.microsoft.com/office/powerpoint/2010/main" val="1426012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a:t>
            </a:r>
          </a:p>
        </p:txBody>
      </p:sp>
      <p:sp>
        <p:nvSpPr>
          <p:cNvPr id="3" name="Espace réservé du contenu 2"/>
          <p:cNvSpPr>
            <a:spLocks noGrp="1"/>
          </p:cNvSpPr>
          <p:nvPr>
            <p:ph idx="1"/>
          </p:nvPr>
        </p:nvSpPr>
        <p:spPr/>
        <p:txBody>
          <a:bodyPr anchor="ctr">
            <a:normAutofit fontScale="92500" lnSpcReduction="10000"/>
          </a:bodyPr>
          <a:lstStyle/>
          <a:p>
            <a:pPr indent="-342900"/>
            <a:r>
              <a:rPr lang="fr-BE" dirty="0"/>
              <a:t>Par défaut, une colonne est "</a:t>
            </a:r>
            <a:r>
              <a:rPr lang="fr-BE" dirty="0" err="1"/>
              <a:t>nullable</a:t>
            </a:r>
            <a:r>
              <a:rPr lang="fr-BE" dirty="0"/>
              <a:t>" (NULL)</a:t>
            </a:r>
          </a:p>
          <a:p>
            <a:pPr indent="-342900"/>
            <a:r>
              <a:rPr lang="fr-BE" dirty="0"/>
              <a:t>L'ensemble formé par les noms des colonnes doit être unique au sein de la table</a:t>
            </a:r>
          </a:p>
          <a:p>
            <a:pPr indent="-342900"/>
            <a:r>
              <a:rPr lang="fr-BE" dirty="0"/>
              <a:t>L'ensemble formé par le nom des contraintes doit être unique au sein du schéma</a:t>
            </a:r>
          </a:p>
          <a:p>
            <a:pPr indent="-342900"/>
            <a:endParaRPr lang="fr-BE" dirty="0"/>
          </a:p>
          <a:p>
            <a:pPr indent="-342900"/>
            <a:endParaRPr lang="fr-BE" dirty="0"/>
          </a:p>
          <a:p>
            <a:pPr marL="0" indent="0">
              <a:buNone/>
            </a:pPr>
            <a:r>
              <a:rPr lang="fr-BE" dirty="0"/>
              <a:t>Version complète de la syntaxe Oracle : </a:t>
            </a:r>
          </a:p>
          <a:p>
            <a:pPr marL="542925" indent="0">
              <a:buNone/>
            </a:pPr>
            <a:r>
              <a:rPr lang="fr-FR" dirty="0">
                <a:hlinkClick r:id="rId2"/>
              </a:rPr>
              <a:t>https://docs.oracle.com/en/database/oracle/oracle-database/18/sqlrf/CREATE-TABLE.html#GUID-F9CE0CC3-13AE-4744-A43C-EAC7A71AAAB6</a:t>
            </a:r>
            <a:r>
              <a:rPr lang="fr-FR" dirty="0"/>
              <a:t> </a:t>
            </a:r>
            <a:endParaRPr lang="fr-BE" dirty="0"/>
          </a:p>
        </p:txBody>
      </p:sp>
      <p:sp>
        <p:nvSpPr>
          <p:cNvPr id="5" name="Espace réservé du pied de page 4"/>
          <p:cNvSpPr>
            <a:spLocks noGrp="1"/>
          </p:cNvSpPr>
          <p:nvPr>
            <p:ph type="ftr" sz="quarter" idx="11"/>
          </p:nvPr>
        </p:nvSpPr>
        <p:spPr/>
        <p:txBody>
          <a:bodyPr/>
          <a:lstStyle/>
          <a:p>
            <a:r>
              <a:rPr lang="fr-BE" dirty="0"/>
              <a:t>SGBD – Chapitre 3 : LDD / 2. Relations</a:t>
            </a:r>
          </a:p>
        </p:txBody>
      </p:sp>
    </p:spTree>
    <p:extLst>
      <p:ext uri="{BB962C8B-B14F-4D97-AF65-F5344CB8AC3E}">
        <p14:creationId xmlns:p14="http://schemas.microsoft.com/office/powerpoint/2010/main" val="1383039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a:t>
            </a:r>
          </a:p>
        </p:txBody>
      </p:sp>
      <p:sp>
        <p:nvSpPr>
          <p:cNvPr id="3" name="Espace réservé du contenu 2"/>
          <p:cNvSpPr>
            <a:spLocks noGrp="1"/>
          </p:cNvSpPr>
          <p:nvPr>
            <p:ph idx="1"/>
          </p:nvPr>
        </p:nvSpPr>
        <p:spPr/>
        <p:txBody>
          <a:bodyPr anchor="ctr">
            <a:normAutofit/>
          </a:bodyPr>
          <a:lstStyle/>
          <a:p>
            <a:pPr indent="-342900"/>
            <a:r>
              <a:rPr lang="fr-BE" dirty="0"/>
              <a:t>La casse , n'a pas d'importance au niveau des mots-clés de SQL, des noms de tables, colonnes, index, etc.</a:t>
            </a:r>
          </a:p>
          <a:p>
            <a:pPr indent="-342900"/>
            <a:endParaRPr lang="fr-BE" dirty="0"/>
          </a:p>
          <a:p>
            <a:pPr indent="-342900"/>
            <a:endParaRPr lang="fr-BE" dirty="0"/>
          </a:p>
          <a:p>
            <a:pPr indent="-342900"/>
            <a:r>
              <a:rPr lang="fr-BE" dirty="0"/>
              <a:t>La casse a une incidence majeure dans les expressions de comparaison entre colonnes et valeurs</a:t>
            </a:r>
          </a:p>
        </p:txBody>
      </p:sp>
      <p:sp>
        <p:nvSpPr>
          <p:cNvPr id="5" name="Espace réservé du pied de page 4"/>
          <p:cNvSpPr>
            <a:spLocks noGrp="1"/>
          </p:cNvSpPr>
          <p:nvPr>
            <p:ph type="ftr" sz="quarter" idx="11"/>
          </p:nvPr>
        </p:nvSpPr>
        <p:spPr/>
        <p:txBody>
          <a:bodyPr/>
          <a:lstStyle/>
          <a:p>
            <a:r>
              <a:rPr lang="fr-BE" dirty="0"/>
              <a:t>SGBD – Chapitre 3 : LDD / 2. Relations</a:t>
            </a:r>
          </a:p>
        </p:txBody>
      </p:sp>
    </p:spTree>
    <p:extLst>
      <p:ext uri="{BB962C8B-B14F-4D97-AF65-F5344CB8AC3E}">
        <p14:creationId xmlns:p14="http://schemas.microsoft.com/office/powerpoint/2010/main" val="3315924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a:t>
            </a:r>
          </a:p>
        </p:txBody>
      </p:sp>
      <p:sp>
        <p:nvSpPr>
          <p:cNvPr id="3" name="Espace réservé du contenu 2"/>
          <p:cNvSpPr>
            <a:spLocks noGrp="1"/>
          </p:cNvSpPr>
          <p:nvPr>
            <p:ph idx="1"/>
          </p:nvPr>
        </p:nvSpPr>
        <p:spPr/>
        <p:txBody>
          <a:bodyPr anchor="ctr">
            <a:normAutofit/>
          </a:bodyPr>
          <a:lstStyle/>
          <a:p>
            <a:pPr indent="-342900"/>
            <a:r>
              <a:rPr lang="fr-BE" dirty="0"/>
              <a:t>La casse , n'a pas d'importance au niveau des mots-clés de SQL, des noms de tables, colonnes, index, etc.</a:t>
            </a:r>
          </a:p>
          <a:p>
            <a:pPr indent="-342900"/>
            <a:endParaRPr lang="fr-BE" dirty="0"/>
          </a:p>
          <a:p>
            <a:pPr indent="-342900"/>
            <a:endParaRPr lang="fr-BE" dirty="0"/>
          </a:p>
          <a:p>
            <a:pPr indent="-342900"/>
            <a:r>
              <a:rPr lang="fr-BE" dirty="0">
                <a:solidFill>
                  <a:schemeClr val="bg1">
                    <a:lumMod val="75000"/>
                  </a:schemeClr>
                </a:solidFill>
              </a:rPr>
              <a:t>La casse a une incidence majeure dans les expressions de comparaison entre colonnes et valeurs</a:t>
            </a:r>
          </a:p>
        </p:txBody>
      </p:sp>
      <p:sp>
        <p:nvSpPr>
          <p:cNvPr id="5" name="Espace réservé du pied de page 4"/>
          <p:cNvSpPr>
            <a:spLocks noGrp="1"/>
          </p:cNvSpPr>
          <p:nvPr>
            <p:ph type="ftr" sz="quarter" idx="11"/>
          </p:nvPr>
        </p:nvSpPr>
        <p:spPr/>
        <p:txBody>
          <a:bodyPr/>
          <a:lstStyle/>
          <a:p>
            <a:r>
              <a:rPr lang="fr-BE" dirty="0"/>
              <a:t>SGBD – Chapitre 3 : LDD / 2. Relations</a:t>
            </a:r>
          </a:p>
        </p:txBody>
      </p:sp>
      <p:sp>
        <p:nvSpPr>
          <p:cNvPr id="4" name="ZoneTexte 3"/>
          <p:cNvSpPr txBox="1"/>
          <p:nvPr/>
        </p:nvSpPr>
        <p:spPr>
          <a:xfrm>
            <a:off x="2626242" y="2371061"/>
            <a:ext cx="5869172" cy="3600986"/>
          </a:xfrm>
          <a:prstGeom prst="rect">
            <a:avLst/>
          </a:prstGeom>
          <a:solidFill>
            <a:schemeClr val="accent2">
              <a:lumMod val="40000"/>
              <a:lumOff val="60000"/>
            </a:schemeClr>
          </a:solidFill>
          <a:ln>
            <a:solidFill>
              <a:schemeClr val="accent2">
                <a:lumMod val="75000"/>
              </a:schemeClr>
            </a:solidFill>
          </a:ln>
        </p:spPr>
        <p:txBody>
          <a:bodyPr wrap="square" rtlCol="0">
            <a:spAutoFit/>
          </a:bodyPr>
          <a:lstStyle/>
          <a:p>
            <a:r>
              <a:rPr lang="fr-BE" dirty="0"/>
              <a:t>Exemples acceptés par la norme : </a:t>
            </a:r>
          </a:p>
          <a:p>
            <a:endParaRPr lang="fr-BE" dirty="0"/>
          </a:p>
          <a:p>
            <a:r>
              <a:rPr lang="fr-BE" sz="1600" dirty="0">
                <a:latin typeface="Courier New" panose="02070309020205020404" pitchFamily="49" charset="0"/>
                <a:cs typeface="Courier New" panose="02070309020205020404" pitchFamily="49" charset="0"/>
              </a:rPr>
              <a:t>CREATE TABLE </a:t>
            </a:r>
            <a:r>
              <a:rPr lang="fr-BE" sz="1600" dirty="0" err="1">
                <a:latin typeface="Courier New" panose="02070309020205020404" pitchFamily="49" charset="0"/>
                <a:cs typeface="Courier New" panose="02070309020205020404" pitchFamily="49" charset="0"/>
              </a:rPr>
              <a:t>MêmeAccentAoût</a:t>
            </a:r>
            <a:r>
              <a:rPr lang="fr-BE" sz="1600" dirty="0">
                <a:latin typeface="Courier New" panose="02070309020205020404" pitchFamily="49" charset="0"/>
                <a:cs typeface="Courier New" panose="02070309020205020404" pitchFamily="49" charset="0"/>
              </a:rPr>
              <a:t> </a:t>
            </a:r>
          </a:p>
          <a:p>
            <a:r>
              <a:rPr lang="fr-BE" sz="1600" dirty="0">
                <a:latin typeface="Courier New" panose="02070309020205020404" pitchFamily="49" charset="0"/>
                <a:cs typeface="Courier New" panose="02070309020205020404" pitchFamily="49" charset="0"/>
              </a:rPr>
              <a:t>(</a:t>
            </a:r>
          </a:p>
          <a:p>
            <a:r>
              <a:rPr lang="fr-BE" sz="1600" dirty="0">
                <a:latin typeface="Courier New" panose="02070309020205020404" pitchFamily="49" charset="0"/>
                <a:cs typeface="Courier New" panose="02070309020205020404" pitchFamily="49" charset="0"/>
              </a:rPr>
              <a:t>	colonne	CHAR</a:t>
            </a:r>
          </a:p>
          <a:p>
            <a:r>
              <a:rPr lang="fr-BE" sz="1600" dirty="0">
                <a:latin typeface="Courier New" panose="02070309020205020404" pitchFamily="49" charset="0"/>
                <a:cs typeface="Courier New" panose="02070309020205020404" pitchFamily="49" charset="0"/>
              </a:rPr>
              <a:t>);</a:t>
            </a:r>
          </a:p>
          <a:p>
            <a:endParaRPr lang="fr-BE" sz="1600" dirty="0">
              <a:latin typeface="Courier New" panose="02070309020205020404" pitchFamily="49" charset="0"/>
              <a:cs typeface="Courier New" panose="02070309020205020404" pitchFamily="49" charset="0"/>
            </a:endParaRPr>
          </a:p>
          <a:p>
            <a:r>
              <a:rPr lang="fr-BE" sz="1600" dirty="0">
                <a:latin typeface="Courier New" panose="02070309020205020404" pitchFamily="49" charset="0"/>
                <a:cs typeface="Courier New" panose="02070309020205020404" pitchFamily="49" charset="0"/>
              </a:rPr>
              <a:t>CREATE TABLE Test</a:t>
            </a:r>
          </a:p>
          <a:p>
            <a:r>
              <a:rPr lang="fr-BE" sz="1600" dirty="0">
                <a:latin typeface="Courier New" panose="02070309020205020404" pitchFamily="49" charset="0"/>
                <a:cs typeface="Courier New" panose="02070309020205020404" pitchFamily="49" charset="0"/>
              </a:rPr>
              <a:t>(</a:t>
            </a:r>
          </a:p>
          <a:p>
            <a:r>
              <a:rPr lang="fr-BE" sz="1600" dirty="0">
                <a:latin typeface="Courier New" panose="02070309020205020404" pitchFamily="49" charset="0"/>
                <a:cs typeface="Courier New" panose="02070309020205020404" pitchFamily="49" charset="0"/>
              </a:rPr>
              <a:t>	colonne</a:t>
            </a:r>
          </a:p>
          <a:p>
            <a:r>
              <a:rPr lang="fr-BE" sz="1600" dirty="0">
                <a:latin typeface="Courier New" panose="02070309020205020404" pitchFamily="49" charset="0"/>
                <a:cs typeface="Courier New" panose="02070309020205020404" pitchFamily="49" charset="0"/>
              </a:rPr>
              <a:t>	NUMBER (38,8)</a:t>
            </a:r>
          </a:p>
          <a:p>
            <a:r>
              <a:rPr lang="fr-BE" sz="1600" dirty="0">
                <a:latin typeface="Courier New" panose="02070309020205020404" pitchFamily="49" charset="0"/>
                <a:cs typeface="Courier New" panose="02070309020205020404" pitchFamily="49" charset="0"/>
              </a:rPr>
              <a:t>);</a:t>
            </a:r>
          </a:p>
          <a:p>
            <a:endParaRPr lang="fr-BE" sz="1600" dirty="0">
              <a:latin typeface="Courier New" panose="02070309020205020404" pitchFamily="49" charset="0"/>
              <a:cs typeface="Courier New" panose="02070309020205020404" pitchFamily="49" charset="0"/>
            </a:endParaRPr>
          </a:p>
          <a:p>
            <a:r>
              <a:rPr lang="fr-BE" sz="1600" dirty="0">
                <a:latin typeface="Courier New" panose="02070309020205020404" pitchFamily="49" charset="0"/>
                <a:cs typeface="Courier New" panose="02070309020205020404" pitchFamily="49" charset="0"/>
              </a:rPr>
              <a:t>CREATE table test (Colonne	NUMBER (38,8));</a:t>
            </a:r>
          </a:p>
        </p:txBody>
      </p:sp>
    </p:spTree>
    <p:extLst>
      <p:ext uri="{BB962C8B-B14F-4D97-AF65-F5344CB8AC3E}">
        <p14:creationId xmlns:p14="http://schemas.microsoft.com/office/powerpoint/2010/main" val="1148720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a:t>
            </a:r>
          </a:p>
        </p:txBody>
      </p:sp>
      <p:sp>
        <p:nvSpPr>
          <p:cNvPr id="3" name="Espace réservé du contenu 2"/>
          <p:cNvSpPr>
            <a:spLocks noGrp="1"/>
          </p:cNvSpPr>
          <p:nvPr>
            <p:ph idx="1"/>
          </p:nvPr>
        </p:nvSpPr>
        <p:spPr/>
        <p:txBody>
          <a:bodyPr anchor="ctr">
            <a:normAutofit/>
          </a:bodyPr>
          <a:lstStyle/>
          <a:p>
            <a:pPr indent="-342900"/>
            <a:r>
              <a:rPr lang="fr-BE" dirty="0">
                <a:solidFill>
                  <a:schemeClr val="bg1">
                    <a:lumMod val="75000"/>
                  </a:schemeClr>
                </a:solidFill>
              </a:rPr>
              <a:t>La casse , n'a pas d'importance au niveau des mots-clés de SQL, des noms de tables, colonnes, index, etc.</a:t>
            </a:r>
          </a:p>
          <a:p>
            <a:pPr indent="-342900"/>
            <a:endParaRPr lang="fr-BE" dirty="0"/>
          </a:p>
          <a:p>
            <a:pPr indent="-342900"/>
            <a:endParaRPr lang="fr-BE" dirty="0"/>
          </a:p>
          <a:p>
            <a:pPr indent="-342900"/>
            <a:r>
              <a:rPr lang="fr-BE" dirty="0">
                <a:solidFill>
                  <a:schemeClr val="tx1"/>
                </a:solidFill>
              </a:rPr>
              <a:t>La casse a une incidence majeure dans les expressions de comparaison entre colonnes et valeurs</a:t>
            </a:r>
          </a:p>
        </p:txBody>
      </p:sp>
      <p:sp>
        <p:nvSpPr>
          <p:cNvPr id="5" name="Espace réservé du pied de page 4"/>
          <p:cNvSpPr>
            <a:spLocks noGrp="1"/>
          </p:cNvSpPr>
          <p:nvPr>
            <p:ph type="ftr" sz="quarter" idx="11"/>
          </p:nvPr>
        </p:nvSpPr>
        <p:spPr/>
        <p:txBody>
          <a:bodyPr/>
          <a:lstStyle/>
          <a:p>
            <a:r>
              <a:rPr lang="fr-BE" dirty="0"/>
              <a:t>SGBD – Chapitre 3 : LDD / 2. Relations</a:t>
            </a:r>
          </a:p>
        </p:txBody>
      </p:sp>
      <p:sp>
        <p:nvSpPr>
          <p:cNvPr id="4" name="ZoneTexte 3"/>
          <p:cNvSpPr txBox="1"/>
          <p:nvPr/>
        </p:nvSpPr>
        <p:spPr>
          <a:xfrm>
            <a:off x="2211571" y="5082363"/>
            <a:ext cx="6337005" cy="892552"/>
          </a:xfrm>
          <a:prstGeom prst="rect">
            <a:avLst/>
          </a:prstGeom>
          <a:solidFill>
            <a:schemeClr val="accent2">
              <a:lumMod val="40000"/>
              <a:lumOff val="60000"/>
            </a:schemeClr>
          </a:solidFill>
          <a:ln>
            <a:solidFill>
              <a:schemeClr val="accent2">
                <a:lumMod val="75000"/>
              </a:schemeClr>
            </a:solidFill>
          </a:ln>
        </p:spPr>
        <p:txBody>
          <a:bodyPr wrap="square" rtlCol="0">
            <a:spAutoFit/>
          </a:bodyPr>
          <a:lstStyle/>
          <a:p>
            <a:r>
              <a:rPr lang="fr-BE" dirty="0"/>
              <a:t>Exemple : </a:t>
            </a:r>
          </a:p>
          <a:p>
            <a:endParaRPr lang="fr-BE" dirty="0"/>
          </a:p>
          <a:p>
            <a:r>
              <a:rPr lang="fr-BE" sz="1600" dirty="0" err="1">
                <a:latin typeface="Courier New" panose="02070309020205020404" pitchFamily="49" charset="0"/>
                <a:cs typeface="Courier New" panose="02070309020205020404" pitchFamily="49" charset="0"/>
              </a:rPr>
              <a:t>nomComp</a:t>
            </a:r>
            <a:r>
              <a:rPr lang="fr-BE" sz="1600" dirty="0">
                <a:latin typeface="Courier New" panose="02070309020205020404" pitchFamily="49" charset="0"/>
                <a:cs typeface="Courier New" panose="02070309020205020404" pitchFamily="49" charset="0"/>
              </a:rPr>
              <a:t> = 'Air France'  ≠  </a:t>
            </a:r>
            <a:r>
              <a:rPr lang="fr-BE" sz="1600" dirty="0" err="1">
                <a:latin typeface="Courier New" panose="02070309020205020404" pitchFamily="49" charset="0"/>
                <a:cs typeface="Courier New" panose="02070309020205020404" pitchFamily="49" charset="0"/>
              </a:rPr>
              <a:t>nomComp</a:t>
            </a:r>
            <a:r>
              <a:rPr lang="fr-BE" sz="1600" dirty="0">
                <a:latin typeface="Courier New" panose="02070309020205020404" pitchFamily="49" charset="0"/>
                <a:cs typeface="Courier New" panose="02070309020205020404" pitchFamily="49" charset="0"/>
              </a:rPr>
              <a:t> = 'AIR France'</a:t>
            </a:r>
          </a:p>
        </p:txBody>
      </p:sp>
    </p:spTree>
    <p:extLst>
      <p:ext uri="{BB962C8B-B14F-4D97-AF65-F5344CB8AC3E}">
        <p14:creationId xmlns:p14="http://schemas.microsoft.com/office/powerpoint/2010/main" val="779691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 – Les contraintes</a:t>
            </a:r>
          </a:p>
        </p:txBody>
      </p:sp>
      <p:sp>
        <p:nvSpPr>
          <p:cNvPr id="3" name="Espace réservé du contenu 2"/>
          <p:cNvSpPr>
            <a:spLocks noGrp="1"/>
          </p:cNvSpPr>
          <p:nvPr>
            <p:ph idx="1"/>
          </p:nvPr>
        </p:nvSpPr>
        <p:spPr/>
        <p:txBody>
          <a:bodyPr anchor="ctr">
            <a:normAutofit/>
          </a:bodyPr>
          <a:lstStyle/>
          <a:p>
            <a:pPr marL="0" indent="0">
              <a:buNone/>
            </a:pPr>
            <a:r>
              <a:rPr lang="fr-BE" dirty="0"/>
              <a:t>Deux formes de contraintes : </a:t>
            </a:r>
          </a:p>
          <a:p>
            <a:pPr indent="-342900"/>
            <a:r>
              <a:rPr lang="fr-BE" dirty="0"/>
              <a:t>Une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contrainte de colonne</a:t>
            </a:r>
            <a:r>
              <a:rPr lang="fr-BE" dirty="0"/>
              <a:t> permet d’associer une contrainte à UNE colonne</a:t>
            </a:r>
          </a:p>
          <a:p>
            <a:pPr indent="-342900"/>
            <a:r>
              <a:rPr lang="fr-BE" dirty="0"/>
              <a:t>Une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contrainte de table</a:t>
            </a:r>
            <a:r>
              <a:rPr lang="fr-BE" dirty="0"/>
              <a:t> permet de définir une contrainte au niveau de la table, et donc faire intervenir plusieurs colonnes :</a:t>
            </a:r>
          </a:p>
          <a:p>
            <a:pPr marL="809625" lvl="1" indent="-273050">
              <a:buClr>
                <a:schemeClr val="bg2">
                  <a:lumMod val="50000"/>
                </a:schemeClr>
              </a:buClr>
              <a:buFont typeface="Wingdings" panose="05000000000000000000" pitchFamily="2" charset="2"/>
              <a:buChar char="Ø"/>
            </a:pPr>
            <a:r>
              <a:rPr lang="fr-BE" dirty="0"/>
              <a:t>Clé primaire ou étrangère composée de plusieurs colonnes</a:t>
            </a:r>
          </a:p>
          <a:p>
            <a:pPr marL="809625" lvl="1" indent="-273050">
              <a:buClr>
                <a:schemeClr val="bg2">
                  <a:lumMod val="50000"/>
                </a:schemeClr>
              </a:buClr>
              <a:buFont typeface="Wingdings" panose="05000000000000000000" pitchFamily="2" charset="2"/>
              <a:buChar char="Ø"/>
            </a:pPr>
            <a:r>
              <a:rPr lang="fr-BE" dirty="0"/>
              <a:t>Comparaison des valeurs contenues dans 2 colonnes (date de naissance ≤ date décès)</a:t>
            </a:r>
          </a:p>
        </p:txBody>
      </p:sp>
      <p:sp>
        <p:nvSpPr>
          <p:cNvPr id="5" name="Espace réservé du pied de page 4"/>
          <p:cNvSpPr>
            <a:spLocks noGrp="1"/>
          </p:cNvSpPr>
          <p:nvPr>
            <p:ph type="ftr" sz="quarter" idx="11"/>
          </p:nvPr>
        </p:nvSpPr>
        <p:spPr/>
        <p:txBody>
          <a:bodyPr/>
          <a:lstStyle/>
          <a:p>
            <a:r>
              <a:rPr lang="fr-BE" dirty="0"/>
              <a:t>SGBD – Chapitre 3 : LDD / 2. Relations</a:t>
            </a:r>
          </a:p>
        </p:txBody>
      </p:sp>
    </p:spTree>
    <p:extLst>
      <p:ext uri="{BB962C8B-B14F-4D97-AF65-F5344CB8AC3E}">
        <p14:creationId xmlns:p14="http://schemas.microsoft.com/office/powerpoint/2010/main" val="1239929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 – Les contraintes</a:t>
            </a:r>
          </a:p>
        </p:txBody>
      </p:sp>
      <p:sp>
        <p:nvSpPr>
          <p:cNvPr id="3" name="Espace réservé du contenu 2"/>
          <p:cNvSpPr>
            <a:spLocks noGrp="1"/>
          </p:cNvSpPr>
          <p:nvPr>
            <p:ph idx="1"/>
          </p:nvPr>
        </p:nvSpPr>
        <p:spPr/>
        <p:txBody>
          <a:bodyPr anchor="ctr">
            <a:normAutofit/>
          </a:bodyPr>
          <a:lstStyle/>
          <a:p>
            <a:pPr marL="0" indent="0">
              <a:buNone/>
            </a:pPr>
            <a:r>
              <a:rPr lang="fr-BE" dirty="0"/>
              <a:t>Plusieurs types de contraintes : </a:t>
            </a:r>
          </a:p>
          <a:p>
            <a:pPr indent="-342900"/>
            <a:r>
              <a:rPr lang="fr-BE" dirty="0"/>
              <a:t>Sur les valeurs directement : </a:t>
            </a:r>
          </a:p>
          <a:p>
            <a:pPr marL="712788" indent="0">
              <a:buNone/>
            </a:pPr>
            <a:r>
              <a:rPr lang="fr-BE" dirty="0"/>
              <a:t>DEFAULT / NOT NULL / UNIQUE</a:t>
            </a:r>
          </a:p>
          <a:p>
            <a:pPr marL="365125" indent="-342900"/>
            <a:r>
              <a:rPr lang="fr-BE" dirty="0"/>
              <a:t>Sur les intégrités : </a:t>
            </a:r>
          </a:p>
          <a:p>
            <a:pPr marL="714375" indent="0">
              <a:buNone/>
            </a:pPr>
            <a:r>
              <a:rPr lang="fr-BE" dirty="0"/>
              <a:t>PRIMARY KEY, FOREIGN KEY, SK (</a:t>
            </a:r>
            <a:r>
              <a:rPr lang="fr-BE" dirty="0" err="1"/>
              <a:t>secondary</a:t>
            </a:r>
            <a:r>
              <a:rPr lang="fr-BE" dirty="0"/>
              <a:t> key)</a:t>
            </a:r>
          </a:p>
          <a:p>
            <a:pPr marL="357188" indent="-342900"/>
            <a:r>
              <a:rPr lang="fr-BE" dirty="0"/>
              <a:t>Sur des conditions à remplir : </a:t>
            </a:r>
          </a:p>
          <a:p>
            <a:pPr marL="715963" indent="0">
              <a:buNone/>
            </a:pPr>
            <a:r>
              <a:rPr lang="fr-BE" dirty="0"/>
              <a:t>CHECK</a:t>
            </a:r>
          </a:p>
        </p:txBody>
      </p:sp>
      <p:sp>
        <p:nvSpPr>
          <p:cNvPr id="5" name="Espace réservé du pied de page 4"/>
          <p:cNvSpPr>
            <a:spLocks noGrp="1"/>
          </p:cNvSpPr>
          <p:nvPr>
            <p:ph type="ftr" sz="quarter" idx="11"/>
          </p:nvPr>
        </p:nvSpPr>
        <p:spPr/>
        <p:txBody>
          <a:bodyPr/>
          <a:lstStyle/>
          <a:p>
            <a:r>
              <a:rPr lang="fr-BE" dirty="0"/>
              <a:t>SGBD – Chapitre 3 : LDD / 2. Relations</a:t>
            </a:r>
          </a:p>
        </p:txBody>
      </p:sp>
    </p:spTree>
    <p:extLst>
      <p:ext uri="{BB962C8B-B14F-4D97-AF65-F5344CB8AC3E}">
        <p14:creationId xmlns:p14="http://schemas.microsoft.com/office/powerpoint/2010/main" val="1374961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 – Les contraintes</a:t>
            </a:r>
          </a:p>
        </p:txBody>
      </p:sp>
      <p:sp>
        <p:nvSpPr>
          <p:cNvPr id="3" name="Espace réservé du contenu 2"/>
          <p:cNvSpPr>
            <a:spLocks noGrp="1"/>
          </p:cNvSpPr>
          <p:nvPr>
            <p:ph idx="1"/>
          </p:nvPr>
        </p:nvSpPr>
        <p:spPr>
          <a:xfrm>
            <a:off x="1043490" y="2051999"/>
            <a:ext cx="7471117" cy="4140000"/>
          </a:xfrm>
        </p:spPr>
        <p:txBody>
          <a:bodyPr anchor="ctr">
            <a:normAutofit/>
          </a:bodyPr>
          <a:lstStyle/>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ATTENTION</a:t>
            </a:r>
            <a:r>
              <a:rPr lang="fr-BE" dirty="0">
                <a:cs typeface="Courier New" panose="02070309020205020404" pitchFamily="49" charset="0"/>
              </a:rPr>
              <a:t> :</a:t>
            </a:r>
          </a:p>
          <a:p>
            <a:pPr marL="0" indent="0">
              <a:buNone/>
            </a:pPr>
            <a:endParaRPr lang="fr-BE" dirty="0">
              <a:cs typeface="Courier New" panose="02070309020205020404" pitchFamily="49" charset="0"/>
            </a:endParaRPr>
          </a:p>
          <a:p>
            <a:pPr marL="400050" lvl="1" indent="0">
              <a:buNone/>
            </a:pPr>
            <a:r>
              <a:rPr lang="fr-BE" sz="2400" dirty="0">
                <a:cs typeface="Courier New" panose="02070309020205020404" pitchFamily="49" charset="0"/>
              </a:rPr>
              <a:t>Lorsqu’on n’utilise pas la clause CONSTRAINT, SQL génère automatiquement un nom pour chaque contrainte.  Lors de l’affichage d’un message d’erreur, c’est ce nom qui est utilisé.</a:t>
            </a:r>
          </a:p>
          <a:p>
            <a:pPr marL="400050" lvl="1" indent="0">
              <a:buNone/>
            </a:pPr>
            <a:r>
              <a:rPr lang="fr-BE" sz="2800" b="1" dirty="0">
                <a:cs typeface="Courier New" panose="02070309020205020404" pitchFamily="49" charset="0"/>
              </a:rPr>
              <a:t>Il est donc vivement conseillé d’utiliser systématiquement la clause CONSTRAINT</a:t>
            </a:r>
          </a:p>
        </p:txBody>
      </p:sp>
      <p:sp>
        <p:nvSpPr>
          <p:cNvPr id="5" name="Espace réservé du pied de page 4"/>
          <p:cNvSpPr>
            <a:spLocks noGrp="1"/>
          </p:cNvSpPr>
          <p:nvPr>
            <p:ph type="ftr" sz="quarter" idx="11"/>
          </p:nvPr>
        </p:nvSpPr>
        <p:spPr/>
        <p:txBody>
          <a:bodyPr/>
          <a:lstStyle/>
          <a:p>
            <a:r>
              <a:rPr lang="fr-BE" dirty="0"/>
              <a:t>SGBD – Chapitre 3 : LDD / 2. Relations</a:t>
            </a:r>
          </a:p>
        </p:txBody>
      </p:sp>
      <p:pic>
        <p:nvPicPr>
          <p:cNvPr id="4" name="Picture 2" descr="C:\Users\Vandenhove\AppData\Local\Microsoft\Windows\INetCache\IE\YHAD00FE\attention_PNG65[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3121" y="2147777"/>
            <a:ext cx="946298" cy="946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418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 – Les contraintes</a:t>
            </a:r>
          </a:p>
        </p:txBody>
      </p:sp>
      <p:sp>
        <p:nvSpPr>
          <p:cNvPr id="3" name="Espace réservé du contenu 2"/>
          <p:cNvSpPr>
            <a:spLocks noGrp="1"/>
          </p:cNvSpPr>
          <p:nvPr>
            <p:ph idx="1"/>
          </p:nvPr>
        </p:nvSpPr>
        <p:spPr>
          <a:xfrm>
            <a:off x="1043490" y="2051999"/>
            <a:ext cx="7471117" cy="4140000"/>
          </a:xfrm>
        </p:spPr>
        <p:txBody>
          <a:bodyPr anchor="ctr">
            <a:normAutofit lnSpcReduction="10000"/>
          </a:bodyPr>
          <a:lstStyle/>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Contraintes sur les valeurs propres</a:t>
            </a:r>
            <a:endParaRPr lang="fr-BE" dirty="0">
              <a:cs typeface="Courier New" panose="02070309020205020404" pitchFamily="49" charset="0"/>
            </a:endParaRPr>
          </a:p>
          <a:p>
            <a:pPr marL="0" indent="0">
              <a:buNone/>
            </a:pPr>
            <a:endParaRPr lang="fr-BE" dirty="0">
              <a:cs typeface="Courier New" panose="02070309020205020404" pitchFamily="49" charset="0"/>
            </a:endParaRPr>
          </a:p>
          <a:p>
            <a:pPr marL="360363" lvl="1" indent="-342900"/>
            <a:r>
              <a:rPr lang="fr-BE" sz="2400" dirty="0">
                <a:cs typeface="Courier New" panose="02070309020205020404" pitchFamily="49" charset="0"/>
              </a:rPr>
              <a:t>Principe : restreindre les conditions d'acceptation des données dans la ou les colonnes</a:t>
            </a:r>
          </a:p>
          <a:p>
            <a:pPr marL="360363" lvl="1" indent="-342900"/>
            <a:r>
              <a:rPr lang="fr-BE" sz="2400" dirty="0">
                <a:cs typeface="Courier New" panose="02070309020205020404" pitchFamily="49" charset="0"/>
              </a:rPr>
              <a:t>3 contraintes de valeurs propres : NOT NULL, DEFAULT, CHECK</a:t>
            </a:r>
          </a:p>
          <a:p>
            <a:pPr marL="360363" lvl="1" indent="-342900"/>
            <a:r>
              <a:rPr lang="fr-BE" sz="2400" dirty="0">
                <a:cs typeface="Courier New" panose="02070309020205020404" pitchFamily="49" charset="0"/>
              </a:rPr>
              <a:t>Syntaxe : </a:t>
            </a:r>
          </a:p>
          <a:p>
            <a:pPr marL="708025" lvl="1" indent="0">
              <a:buNone/>
            </a:pPr>
            <a:r>
              <a:rPr lang="fr-BE" sz="2400" dirty="0">
                <a:cs typeface="Courier New" panose="02070309020205020404" pitchFamily="49" charset="0"/>
              </a:rPr>
              <a:t>   </a:t>
            </a:r>
            <a:r>
              <a:rPr lang="fr-BE" sz="1700" b="1" dirty="0">
                <a:latin typeface="Courier New" panose="02070309020205020404" pitchFamily="49" charset="0"/>
                <a:cs typeface="Courier New" panose="02070309020205020404" pitchFamily="49" charset="0"/>
              </a:rPr>
              <a:t>&lt;contrainte de valeur&gt; ::=</a:t>
            </a:r>
          </a:p>
          <a:p>
            <a:pPr marL="708025" lvl="1" indent="0">
              <a:buNone/>
            </a:pPr>
            <a:r>
              <a:rPr lang="fr-BE" sz="1700" b="1" dirty="0">
                <a:latin typeface="Courier New" panose="02070309020205020404" pitchFamily="49" charset="0"/>
                <a:cs typeface="Courier New" panose="02070309020205020404" pitchFamily="49" charset="0"/>
              </a:rPr>
              <a:t>	    [CONSTRAINT </a:t>
            </a:r>
            <a:r>
              <a:rPr lang="fr-BE" sz="1700" b="1" dirty="0" err="1">
                <a:latin typeface="Courier New" panose="02070309020205020404" pitchFamily="49" charset="0"/>
                <a:cs typeface="Courier New" panose="02070309020205020404" pitchFamily="49" charset="0"/>
              </a:rPr>
              <a:t>nom_contrainte</a:t>
            </a:r>
            <a:r>
              <a:rPr lang="fr-BE" sz="1700" b="1" dirty="0">
                <a:latin typeface="Courier New" panose="02070309020205020404" pitchFamily="49" charset="0"/>
                <a:cs typeface="Courier New" panose="02070309020205020404" pitchFamily="49" charset="0"/>
              </a:rPr>
              <a:t>]</a:t>
            </a:r>
          </a:p>
          <a:p>
            <a:pPr marL="708025" lvl="1" indent="0">
              <a:buNone/>
            </a:pPr>
            <a:r>
              <a:rPr lang="fr-BE" sz="1700" b="1" dirty="0">
                <a:latin typeface="Courier New" panose="02070309020205020404" pitchFamily="49" charset="0"/>
                <a:cs typeface="Courier New" panose="02070309020205020404" pitchFamily="49" charset="0"/>
              </a:rPr>
              <a:t>	    {[NOT] NULL | DEFAULT &lt;</a:t>
            </a:r>
            <a:r>
              <a:rPr lang="fr-BE" sz="1700" b="1" dirty="0" err="1">
                <a:latin typeface="Courier New" panose="02070309020205020404" pitchFamily="49" charset="0"/>
                <a:cs typeface="Courier New" panose="02070309020205020404" pitchFamily="49" charset="0"/>
              </a:rPr>
              <a:t>expression_defaut</a:t>
            </a:r>
            <a:r>
              <a:rPr lang="fr-BE" sz="1700" b="1" dirty="0">
                <a:latin typeface="Courier New" panose="02070309020205020404" pitchFamily="49" charset="0"/>
                <a:cs typeface="Courier New" panose="02070309020205020404" pitchFamily="49" charset="0"/>
              </a:rPr>
              <a:t>&gt; </a:t>
            </a:r>
          </a:p>
          <a:p>
            <a:pPr marL="708025" lvl="1" indent="0">
              <a:buNone/>
            </a:pPr>
            <a:r>
              <a:rPr lang="fr-BE" sz="1700" b="1" dirty="0">
                <a:latin typeface="Courier New" panose="02070309020205020404" pitchFamily="49" charset="0"/>
                <a:cs typeface="Courier New" panose="02070309020205020404" pitchFamily="49" charset="0"/>
              </a:rPr>
              <a:t>	        | CHECK (</a:t>
            </a:r>
            <a:r>
              <a:rPr lang="fr-BE" sz="1700" b="1" dirty="0" err="1">
                <a:latin typeface="Courier New" panose="02070309020205020404" pitchFamily="49" charset="0"/>
                <a:cs typeface="Courier New" panose="02070309020205020404" pitchFamily="49" charset="0"/>
              </a:rPr>
              <a:t>expression_validation</a:t>
            </a:r>
            <a:r>
              <a:rPr lang="fr-BE" sz="1700" b="1" dirty="0">
                <a:latin typeface="Courier New" panose="02070309020205020404" pitchFamily="49" charset="0"/>
                <a:cs typeface="Courier New" panose="02070309020205020404" pitchFamily="49" charset="0"/>
              </a:rPr>
              <a:t>)}</a:t>
            </a:r>
            <a:endParaRPr lang="fr-BE" sz="2800" dirty="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3 : LDD / 2. Relations</a:t>
            </a:r>
          </a:p>
        </p:txBody>
      </p:sp>
    </p:spTree>
    <p:extLst>
      <p:ext uri="{BB962C8B-B14F-4D97-AF65-F5344CB8AC3E}">
        <p14:creationId xmlns:p14="http://schemas.microsoft.com/office/powerpoint/2010/main" val="2721591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5642" y="2624447"/>
            <a:ext cx="7993215" cy="1769423"/>
          </a:xfrm>
        </p:spPr>
        <p:txBody>
          <a:bodyPr anchor="ctr">
            <a:noAutofit/>
          </a:bodyPr>
          <a:lstStyle/>
          <a:p>
            <a:pPr algn="r"/>
            <a:r>
              <a:rPr lang="fr-BE" dirty="0"/>
              <a:t>Chapitre 3. </a:t>
            </a:r>
            <a:br>
              <a:rPr lang="fr-BE" dirty="0"/>
            </a:br>
            <a:r>
              <a:rPr lang="fr-BE" dirty="0"/>
              <a:t>Langage de définition des données (LDD)</a:t>
            </a:r>
          </a:p>
        </p:txBody>
      </p:sp>
      <p:sp>
        <p:nvSpPr>
          <p:cNvPr id="5" name="Espace réservé du pied de page 4"/>
          <p:cNvSpPr>
            <a:spLocks noGrp="1"/>
          </p:cNvSpPr>
          <p:nvPr>
            <p:ph type="ftr" sz="quarter" idx="11"/>
          </p:nvPr>
        </p:nvSpPr>
        <p:spPr/>
        <p:txBody>
          <a:bodyPr/>
          <a:lstStyle/>
          <a:p>
            <a:r>
              <a:rPr lang="fr-BE" dirty="0"/>
              <a:t>Système de Gestion de Base de Données</a:t>
            </a:r>
          </a:p>
        </p:txBody>
      </p:sp>
    </p:spTree>
    <p:extLst>
      <p:ext uri="{BB962C8B-B14F-4D97-AF65-F5344CB8AC3E}">
        <p14:creationId xmlns:p14="http://schemas.microsoft.com/office/powerpoint/2010/main" val="861408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 – Les contraintes</a:t>
            </a:r>
          </a:p>
        </p:txBody>
      </p:sp>
      <p:sp>
        <p:nvSpPr>
          <p:cNvPr id="3" name="Espace réservé du contenu 2"/>
          <p:cNvSpPr>
            <a:spLocks noGrp="1"/>
          </p:cNvSpPr>
          <p:nvPr>
            <p:ph idx="1"/>
          </p:nvPr>
        </p:nvSpPr>
        <p:spPr>
          <a:xfrm>
            <a:off x="1043490" y="2051999"/>
            <a:ext cx="7471117" cy="4140000"/>
          </a:xfrm>
        </p:spPr>
        <p:txBody>
          <a:bodyPr anchor="ctr">
            <a:normAutofit/>
          </a:bodyPr>
          <a:lstStyle/>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Contraintes sur les valeurs propres</a:t>
            </a:r>
            <a:endParaRPr lang="fr-BE" dirty="0">
              <a:cs typeface="Courier New" panose="02070309020205020404" pitchFamily="49" charset="0"/>
            </a:endParaRPr>
          </a:p>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Obligation de valeur (NOT NULL)</a:t>
            </a:r>
            <a:endParaRPr lang="fr-BE" dirty="0">
              <a:cs typeface="Courier New" panose="02070309020205020404" pitchFamily="49" charset="0"/>
            </a:endParaRPr>
          </a:p>
          <a:p>
            <a:pPr marL="0" indent="0">
              <a:buNone/>
            </a:pPr>
            <a:endParaRPr lang="fr-BE" dirty="0">
              <a:cs typeface="Courier New" panose="02070309020205020404" pitchFamily="49" charset="0"/>
            </a:endParaRPr>
          </a:p>
          <a:p>
            <a:pPr marL="360363" lvl="1" indent="-342900"/>
            <a:r>
              <a:rPr lang="fr-BE" sz="2400" dirty="0">
                <a:cs typeface="Courier New" panose="02070309020205020404" pitchFamily="49" charset="0"/>
              </a:rPr>
              <a:t>Il ne faut pas confondre NULL qui est une ABSENCE de valeur ou un ensemble vide avec :</a:t>
            </a:r>
          </a:p>
          <a:p>
            <a:pPr marL="634683" lvl="2" indent="-342900">
              <a:buFont typeface="Wingdings" panose="05000000000000000000" pitchFamily="2" charset="2"/>
              <a:buChar char="Ø"/>
            </a:pPr>
            <a:r>
              <a:rPr lang="fr-BE" dirty="0">
                <a:cs typeface="Courier New" panose="02070309020205020404" pitchFamily="49" charset="0"/>
              </a:rPr>
              <a:t>Un numérique dont la valeur est zéro (qui est une valeur)</a:t>
            </a:r>
          </a:p>
          <a:p>
            <a:pPr marL="634683" lvl="2" indent="-342900">
              <a:buFont typeface="Wingdings" panose="05000000000000000000" pitchFamily="2" charset="2"/>
              <a:buChar char="Ø"/>
            </a:pPr>
            <a:r>
              <a:rPr lang="fr-BE" dirty="0">
                <a:cs typeface="Courier New" panose="02070309020205020404" pitchFamily="49" charset="0"/>
              </a:rPr>
              <a:t>Une chaîne de caractères vide (qui a un sens)</a:t>
            </a:r>
          </a:p>
          <a:p>
            <a:pPr marL="360363" lvl="1" indent="-342900"/>
            <a:endParaRPr lang="fr-BE" sz="2400" dirty="0">
              <a:cs typeface="Courier New" panose="02070309020205020404" pitchFamily="49" charset="0"/>
            </a:endParaRPr>
          </a:p>
          <a:p>
            <a:pPr marL="360363" lvl="1" indent="-342900"/>
            <a:r>
              <a:rPr lang="fr-BE" sz="2400" dirty="0">
                <a:cs typeface="Courier New" panose="02070309020205020404" pitchFamily="49" charset="0"/>
              </a:rPr>
              <a:t>=&gt; NULL est un marqueur</a:t>
            </a:r>
          </a:p>
        </p:txBody>
      </p:sp>
      <p:sp>
        <p:nvSpPr>
          <p:cNvPr id="5" name="Espace réservé du pied de page 4"/>
          <p:cNvSpPr>
            <a:spLocks noGrp="1"/>
          </p:cNvSpPr>
          <p:nvPr>
            <p:ph type="ftr" sz="quarter" idx="11"/>
          </p:nvPr>
        </p:nvSpPr>
        <p:spPr/>
        <p:txBody>
          <a:bodyPr/>
          <a:lstStyle/>
          <a:p>
            <a:r>
              <a:rPr lang="fr-BE" dirty="0"/>
              <a:t>SGBD – Chapitre 3 : LDD / 2. Relations</a:t>
            </a:r>
          </a:p>
        </p:txBody>
      </p:sp>
    </p:spTree>
    <p:extLst>
      <p:ext uri="{BB962C8B-B14F-4D97-AF65-F5344CB8AC3E}">
        <p14:creationId xmlns:p14="http://schemas.microsoft.com/office/powerpoint/2010/main" val="817315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 – Les contraintes</a:t>
            </a:r>
          </a:p>
        </p:txBody>
      </p:sp>
      <p:sp>
        <p:nvSpPr>
          <p:cNvPr id="3" name="Espace réservé du contenu 2"/>
          <p:cNvSpPr>
            <a:spLocks noGrp="1"/>
          </p:cNvSpPr>
          <p:nvPr>
            <p:ph idx="1"/>
          </p:nvPr>
        </p:nvSpPr>
        <p:spPr>
          <a:xfrm>
            <a:off x="1043490" y="1935126"/>
            <a:ext cx="7471117" cy="4720855"/>
          </a:xfrm>
        </p:spPr>
        <p:txBody>
          <a:bodyPr anchor="ctr">
            <a:normAutofit/>
          </a:bodyPr>
          <a:lstStyle/>
          <a:p>
            <a:pPr marL="0" indent="0">
              <a:spcBef>
                <a:spcPts val="0"/>
              </a:spcBef>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Contraintes sur les valeurs propres</a:t>
            </a:r>
            <a:endParaRPr lang="fr-BE" dirty="0">
              <a:cs typeface="Courier New" panose="02070309020205020404" pitchFamily="49" charset="0"/>
            </a:endParaRPr>
          </a:p>
          <a:p>
            <a:pPr marL="0" indent="0">
              <a:spcBef>
                <a:spcPts val="0"/>
              </a:spcBef>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Valeurs par défaut d'une colonne (</a:t>
            </a:r>
            <a:r>
              <a:rPr lang="fr-BE"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expression_defaut</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fr-BE" dirty="0">
              <a:cs typeface="Courier New" panose="02070309020205020404" pitchFamily="49" charset="0"/>
            </a:endParaRPr>
          </a:p>
          <a:p>
            <a:pPr marL="360363" lvl="1" indent="-342900">
              <a:spcBef>
                <a:spcPts val="0"/>
              </a:spcBef>
            </a:pPr>
            <a:r>
              <a:rPr lang="fr-BE" sz="2000" dirty="0">
                <a:cs typeface="Courier New" panose="02070309020205020404" pitchFamily="49" charset="0"/>
              </a:rPr>
              <a:t>Constantes</a:t>
            </a:r>
          </a:p>
          <a:p>
            <a:pPr marL="361950" lvl="1" indent="0">
              <a:spcBef>
                <a:spcPts val="0"/>
              </a:spcBef>
              <a:buNone/>
            </a:pPr>
            <a:r>
              <a:rPr lang="fr-BE" sz="2000" dirty="0">
                <a:cs typeface="Courier New" panose="02070309020205020404" pitchFamily="49" charset="0"/>
              </a:rPr>
              <a:t>les plus </a:t>
            </a:r>
          </a:p>
          <a:p>
            <a:pPr marL="361950" lvl="1" indent="0">
              <a:spcBef>
                <a:spcPts val="0"/>
              </a:spcBef>
              <a:buNone/>
            </a:pPr>
            <a:r>
              <a:rPr lang="fr-BE" sz="2000" dirty="0">
                <a:cs typeface="Courier New" panose="02070309020205020404" pitchFamily="49" charset="0"/>
              </a:rPr>
              <a:t>courantes : </a:t>
            </a:r>
          </a:p>
          <a:p>
            <a:pPr marL="360363" lvl="1" indent="-342900"/>
            <a:endParaRPr lang="fr-BE" sz="2400" dirty="0">
              <a:cs typeface="Courier New" panose="02070309020205020404" pitchFamily="49" charset="0"/>
            </a:endParaRPr>
          </a:p>
          <a:p>
            <a:pPr marL="360363" lvl="1" indent="-342900"/>
            <a:endParaRPr lang="fr-BE" sz="2400" dirty="0">
              <a:cs typeface="Courier New" panose="02070309020205020404" pitchFamily="49" charset="0"/>
            </a:endParaRPr>
          </a:p>
          <a:p>
            <a:pPr marL="360363" lvl="1" indent="-342900"/>
            <a:endParaRPr lang="fr-BE" sz="2400" dirty="0">
              <a:cs typeface="Courier New" panose="02070309020205020404" pitchFamily="49" charset="0"/>
            </a:endParaRPr>
          </a:p>
          <a:p>
            <a:pPr marL="360363" lvl="1" indent="-342900"/>
            <a:r>
              <a:rPr lang="fr-BE" sz="2000" dirty="0">
                <a:cs typeface="Courier New" panose="02070309020205020404" pitchFamily="49" charset="0"/>
              </a:rPr>
              <a:t>Toute valeur scalaire définie par l'utilisateur</a:t>
            </a:r>
          </a:p>
          <a:p>
            <a:pPr marL="360363" lvl="1" indent="-342900"/>
            <a:r>
              <a:rPr lang="fr-BE" sz="2000" dirty="0">
                <a:cs typeface="Courier New" panose="02070309020205020404" pitchFamily="49" charset="0"/>
              </a:rPr>
              <a:t>Remarque : si une colonne a une valeur par défaut et est définie par un domaine ayant une valeur par défaut, la première prend le pas sur la seconde.</a:t>
            </a:r>
          </a:p>
          <a:p>
            <a:pPr marL="360363" lvl="1" indent="-342900"/>
            <a:endParaRPr lang="fr-BE" sz="900" dirty="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3 : LDD / 2. Relations</a:t>
            </a:r>
          </a:p>
        </p:txBody>
      </p:sp>
      <p:graphicFrame>
        <p:nvGraphicFramePr>
          <p:cNvPr id="6" name="Tableau 5"/>
          <p:cNvGraphicFramePr>
            <a:graphicFrameLocks noGrp="1"/>
          </p:cNvGraphicFramePr>
          <p:nvPr>
            <p:extLst>
              <p:ext uri="{D42A27DB-BD31-4B8C-83A1-F6EECF244321}">
                <p14:modId xmlns:p14="http://schemas.microsoft.com/office/powerpoint/2010/main" val="1893698993"/>
              </p:ext>
            </p:extLst>
          </p:nvPr>
        </p:nvGraphicFramePr>
        <p:xfrm>
          <a:off x="3116956" y="2796914"/>
          <a:ext cx="5601741" cy="2346960"/>
        </p:xfrm>
        <a:graphic>
          <a:graphicData uri="http://schemas.openxmlformats.org/drawingml/2006/table">
            <a:tbl>
              <a:tblPr firstRow="1" bandRow="1">
                <a:tableStyleId>{5C22544A-7EE6-4342-B048-85BDC9FD1C3A}</a:tableStyleId>
              </a:tblPr>
              <a:tblGrid>
                <a:gridCol w="2548608">
                  <a:extLst>
                    <a:ext uri="{9D8B030D-6E8A-4147-A177-3AD203B41FA5}">
                      <a16:colId xmlns:a16="http://schemas.microsoft.com/office/drawing/2014/main" val="20000"/>
                    </a:ext>
                  </a:extLst>
                </a:gridCol>
                <a:gridCol w="3053133">
                  <a:extLst>
                    <a:ext uri="{9D8B030D-6E8A-4147-A177-3AD203B41FA5}">
                      <a16:colId xmlns:a16="http://schemas.microsoft.com/office/drawing/2014/main" val="20001"/>
                    </a:ext>
                  </a:extLst>
                </a:gridCol>
              </a:tblGrid>
              <a:tr h="268773">
                <a:tc>
                  <a:txBody>
                    <a:bodyPr/>
                    <a:lstStyle/>
                    <a:p>
                      <a:r>
                        <a:rPr lang="fr-BE" sz="1600" dirty="0"/>
                        <a:t>Valeur</a:t>
                      </a:r>
                      <a:endParaRPr lang="fr-FR" sz="1600" dirty="0"/>
                    </a:p>
                  </a:txBody>
                  <a:tcPr/>
                </a:tc>
                <a:tc>
                  <a:txBody>
                    <a:bodyPr/>
                    <a:lstStyle/>
                    <a:p>
                      <a:r>
                        <a:rPr lang="fr-BE" sz="1600" dirty="0"/>
                        <a:t>Signification </a:t>
                      </a:r>
                      <a:endParaRPr lang="fr-FR" sz="1600" dirty="0"/>
                    </a:p>
                  </a:txBody>
                  <a:tcPr/>
                </a:tc>
                <a:extLst>
                  <a:ext uri="{0D108BD9-81ED-4DB2-BD59-A6C34878D82A}">
                    <a16:rowId xmlns:a16="http://schemas.microsoft.com/office/drawing/2014/main" val="10000"/>
                  </a:ext>
                </a:extLst>
              </a:tr>
              <a:tr h="268773">
                <a:tc>
                  <a:txBody>
                    <a:bodyPr/>
                    <a:lstStyle/>
                    <a:p>
                      <a:r>
                        <a:rPr lang="fr-BE" sz="1600" dirty="0"/>
                        <a:t>CURRENT_DATE</a:t>
                      </a:r>
                      <a:endParaRPr lang="fr-FR" sz="1600" dirty="0"/>
                    </a:p>
                  </a:txBody>
                  <a:tcPr/>
                </a:tc>
                <a:tc>
                  <a:txBody>
                    <a:bodyPr/>
                    <a:lstStyle/>
                    <a:p>
                      <a:r>
                        <a:rPr lang="fr-BE" sz="1600" dirty="0"/>
                        <a:t>Date courante (courte)</a:t>
                      </a:r>
                      <a:endParaRPr lang="fr-FR" sz="1600" dirty="0"/>
                    </a:p>
                  </a:txBody>
                  <a:tcPr/>
                </a:tc>
                <a:extLst>
                  <a:ext uri="{0D108BD9-81ED-4DB2-BD59-A6C34878D82A}">
                    <a16:rowId xmlns:a16="http://schemas.microsoft.com/office/drawing/2014/main" val="10001"/>
                  </a:ext>
                </a:extLst>
              </a:tr>
              <a:tr h="268773">
                <a:tc>
                  <a:txBody>
                    <a:bodyPr/>
                    <a:lstStyle/>
                    <a:p>
                      <a:r>
                        <a:rPr lang="fr-BE" sz="1600" dirty="0"/>
                        <a:t>CURRENT</a:t>
                      </a:r>
                      <a:r>
                        <a:rPr lang="fr-BE" sz="1600" baseline="0" dirty="0"/>
                        <a:t>_TIME</a:t>
                      </a:r>
                      <a:endParaRPr lang="fr-FR" sz="1600" dirty="0"/>
                    </a:p>
                  </a:txBody>
                  <a:tcPr/>
                </a:tc>
                <a:tc>
                  <a:txBody>
                    <a:bodyPr/>
                    <a:lstStyle/>
                    <a:p>
                      <a:r>
                        <a:rPr lang="fr-BE" sz="1600" dirty="0"/>
                        <a:t>Heure courante</a:t>
                      </a:r>
                      <a:endParaRPr lang="fr-FR" sz="1600" dirty="0"/>
                    </a:p>
                  </a:txBody>
                  <a:tcPr/>
                </a:tc>
                <a:extLst>
                  <a:ext uri="{0D108BD9-81ED-4DB2-BD59-A6C34878D82A}">
                    <a16:rowId xmlns:a16="http://schemas.microsoft.com/office/drawing/2014/main" val="10002"/>
                  </a:ext>
                </a:extLst>
              </a:tr>
              <a:tr h="268773">
                <a:tc>
                  <a:txBody>
                    <a:bodyPr/>
                    <a:lstStyle/>
                    <a:p>
                      <a:r>
                        <a:rPr lang="fr-BE" sz="1600" dirty="0"/>
                        <a:t>CURRENT_TIMESTAMP</a:t>
                      </a:r>
                      <a:endParaRPr lang="fr-FR" sz="1600" dirty="0"/>
                    </a:p>
                  </a:txBody>
                  <a:tcPr/>
                </a:tc>
                <a:tc>
                  <a:txBody>
                    <a:bodyPr/>
                    <a:lstStyle/>
                    <a:p>
                      <a:r>
                        <a:rPr lang="fr-BE" sz="1600" dirty="0"/>
                        <a:t>Date/Heure</a:t>
                      </a:r>
                      <a:endParaRPr lang="fr-FR" sz="1600" dirty="0"/>
                    </a:p>
                  </a:txBody>
                  <a:tcPr/>
                </a:tc>
                <a:extLst>
                  <a:ext uri="{0D108BD9-81ED-4DB2-BD59-A6C34878D82A}">
                    <a16:rowId xmlns:a16="http://schemas.microsoft.com/office/drawing/2014/main" val="10003"/>
                  </a:ext>
                </a:extLst>
              </a:tr>
              <a:tr h="268773">
                <a:tc>
                  <a:txBody>
                    <a:bodyPr/>
                    <a:lstStyle/>
                    <a:p>
                      <a:r>
                        <a:rPr lang="fr-BE" sz="1600" dirty="0"/>
                        <a:t>USER</a:t>
                      </a:r>
                      <a:endParaRPr lang="fr-FR" sz="1600" dirty="0"/>
                    </a:p>
                  </a:txBody>
                  <a:tcPr/>
                </a:tc>
                <a:tc>
                  <a:txBody>
                    <a:bodyPr/>
                    <a:lstStyle/>
                    <a:p>
                      <a:r>
                        <a:rPr lang="fr-BE" sz="1600" dirty="0"/>
                        <a:t>Utilisateur courant</a:t>
                      </a:r>
                      <a:endParaRPr lang="fr-FR" sz="1600" dirty="0"/>
                    </a:p>
                  </a:txBody>
                  <a:tcPr/>
                </a:tc>
                <a:extLst>
                  <a:ext uri="{0D108BD9-81ED-4DB2-BD59-A6C34878D82A}">
                    <a16:rowId xmlns:a16="http://schemas.microsoft.com/office/drawing/2014/main" val="10004"/>
                  </a:ext>
                </a:extLst>
              </a:tr>
              <a:tr h="268773">
                <a:tc>
                  <a:txBody>
                    <a:bodyPr/>
                    <a:lstStyle/>
                    <a:p>
                      <a:r>
                        <a:rPr lang="fr-BE" sz="1600" dirty="0"/>
                        <a:t>CURRENT_USER</a:t>
                      </a:r>
                      <a:endParaRPr lang="fr-FR" sz="1600" dirty="0"/>
                    </a:p>
                  </a:txBody>
                  <a:tcPr/>
                </a:tc>
                <a:tc>
                  <a:txBody>
                    <a:bodyPr/>
                    <a:lstStyle/>
                    <a:p>
                      <a:r>
                        <a:rPr lang="fr-BE" sz="1600" dirty="0"/>
                        <a:t>Idem</a:t>
                      </a:r>
                      <a:endParaRPr lang="fr-FR" sz="1600" dirty="0"/>
                    </a:p>
                  </a:txBody>
                  <a:tcPr/>
                </a:tc>
                <a:extLst>
                  <a:ext uri="{0D108BD9-81ED-4DB2-BD59-A6C34878D82A}">
                    <a16:rowId xmlns:a16="http://schemas.microsoft.com/office/drawing/2014/main" val="10005"/>
                  </a:ext>
                </a:extLst>
              </a:tr>
              <a:tr h="268773">
                <a:tc>
                  <a:txBody>
                    <a:bodyPr/>
                    <a:lstStyle/>
                    <a:p>
                      <a:r>
                        <a:rPr lang="fr-BE" sz="1600" dirty="0"/>
                        <a:t>SESSION_USER</a:t>
                      </a:r>
                      <a:endParaRPr lang="fr-FR" sz="1600" dirty="0"/>
                    </a:p>
                  </a:txBody>
                  <a:tcPr/>
                </a:tc>
                <a:tc>
                  <a:txBody>
                    <a:bodyPr/>
                    <a:lstStyle/>
                    <a:p>
                      <a:r>
                        <a:rPr lang="fr-BE" sz="1600" dirty="0"/>
                        <a:t>Utilisateur</a:t>
                      </a:r>
                      <a:r>
                        <a:rPr lang="fr-BE" sz="1600" baseline="0" dirty="0"/>
                        <a:t> qui a initié la session</a:t>
                      </a:r>
                      <a:endParaRPr lang="fr-FR" sz="16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04887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 – Les contraintes</a:t>
            </a:r>
          </a:p>
        </p:txBody>
      </p:sp>
      <p:sp>
        <p:nvSpPr>
          <p:cNvPr id="3" name="Espace réservé du contenu 2"/>
          <p:cNvSpPr>
            <a:spLocks noGrp="1"/>
          </p:cNvSpPr>
          <p:nvPr>
            <p:ph idx="1"/>
          </p:nvPr>
        </p:nvSpPr>
        <p:spPr>
          <a:xfrm>
            <a:off x="1043490" y="2051999"/>
            <a:ext cx="7471117" cy="4140000"/>
          </a:xfrm>
        </p:spPr>
        <p:txBody>
          <a:bodyPr anchor="ctr">
            <a:normAutofit/>
          </a:bodyPr>
          <a:lstStyle/>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Contraintes sur les valeurs propres</a:t>
            </a:r>
            <a:endParaRPr lang="fr-BE" dirty="0">
              <a:cs typeface="Courier New" panose="02070309020205020404" pitchFamily="49" charset="0"/>
            </a:endParaRPr>
          </a:p>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Contrainte de validation (CHECK)</a:t>
            </a:r>
            <a:endParaRPr lang="fr-BE" dirty="0">
              <a:cs typeface="Courier New" panose="02070309020205020404" pitchFamily="49" charset="0"/>
            </a:endParaRPr>
          </a:p>
          <a:p>
            <a:pPr marL="0" indent="0">
              <a:buNone/>
            </a:pPr>
            <a:endParaRPr lang="fr-BE" sz="1400" dirty="0">
              <a:cs typeface="Courier New" panose="02070309020205020404" pitchFamily="49" charset="0"/>
            </a:endParaRPr>
          </a:p>
          <a:p>
            <a:pPr marL="360363" lvl="1" indent="-342900"/>
            <a:r>
              <a:rPr lang="fr-BE" sz="2400" dirty="0">
                <a:cs typeface="Courier New" panose="02070309020205020404" pitchFamily="49" charset="0"/>
              </a:rPr>
              <a:t>Permet de restreindre les valeurs acceptables pour la colonne en appliquant un PREDICAT.</a:t>
            </a:r>
          </a:p>
          <a:p>
            <a:pPr marL="360363" lvl="1" indent="-342900"/>
            <a:r>
              <a:rPr lang="fr-BE" sz="2400" dirty="0">
                <a:cs typeface="Courier New" panose="02070309020205020404" pitchFamily="49" charset="0"/>
              </a:rPr>
              <a:t>Si le prédicat est VRAI, l'instruction est acceptée et la valeur de la colonne du </a:t>
            </a:r>
            <a:r>
              <a:rPr lang="fr-BE" sz="2400" dirty="0" err="1">
                <a:cs typeface="Courier New" panose="02070309020205020404" pitchFamily="49" charset="0"/>
              </a:rPr>
              <a:t>tuple</a:t>
            </a:r>
            <a:r>
              <a:rPr lang="fr-BE" sz="2400" dirty="0">
                <a:cs typeface="Courier New" panose="02070309020205020404" pitchFamily="49" charset="0"/>
              </a:rPr>
              <a:t> est validée</a:t>
            </a:r>
          </a:p>
          <a:p>
            <a:pPr marL="360363" lvl="1" indent="-342900"/>
            <a:r>
              <a:rPr lang="fr-BE" sz="2400" dirty="0">
                <a:cs typeface="Courier New" panose="02070309020205020404" pitchFamily="49" charset="0"/>
              </a:rPr>
              <a:t>Ce type de contrainte peut viser à valider plusieurs colonnes simultanément (contrainte de table) ou une seule colonne (contrainte de colonne)</a:t>
            </a:r>
          </a:p>
        </p:txBody>
      </p:sp>
      <p:sp>
        <p:nvSpPr>
          <p:cNvPr id="5" name="Espace réservé du pied de page 4"/>
          <p:cNvSpPr>
            <a:spLocks noGrp="1"/>
          </p:cNvSpPr>
          <p:nvPr>
            <p:ph type="ftr" sz="quarter" idx="11"/>
          </p:nvPr>
        </p:nvSpPr>
        <p:spPr/>
        <p:txBody>
          <a:bodyPr/>
          <a:lstStyle/>
          <a:p>
            <a:r>
              <a:rPr lang="fr-BE" dirty="0"/>
              <a:t>SGBD – Chapitre 3 : LDD / 2. Relations</a:t>
            </a:r>
          </a:p>
        </p:txBody>
      </p:sp>
    </p:spTree>
    <p:extLst>
      <p:ext uri="{BB962C8B-B14F-4D97-AF65-F5344CB8AC3E}">
        <p14:creationId xmlns:p14="http://schemas.microsoft.com/office/powerpoint/2010/main" val="1951172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 – Les contraintes</a:t>
            </a:r>
          </a:p>
        </p:txBody>
      </p:sp>
      <p:sp>
        <p:nvSpPr>
          <p:cNvPr id="3" name="Espace réservé du contenu 2"/>
          <p:cNvSpPr>
            <a:spLocks noGrp="1"/>
          </p:cNvSpPr>
          <p:nvPr>
            <p:ph idx="1"/>
          </p:nvPr>
        </p:nvSpPr>
        <p:spPr>
          <a:xfrm>
            <a:off x="808075" y="1966938"/>
            <a:ext cx="7910623" cy="4487024"/>
          </a:xfrm>
        </p:spPr>
        <p:txBody>
          <a:bodyPr anchor="ctr">
            <a:normAutofit/>
          </a:bodyPr>
          <a:lstStyle/>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Contraintes sur les valeurs propres</a:t>
            </a:r>
            <a:endParaRPr lang="fr-BE" dirty="0">
              <a:cs typeface="Courier New" panose="02070309020205020404" pitchFamily="49" charset="0"/>
            </a:endParaRPr>
          </a:p>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Contrainte de validation (CHECK) : </a:t>
            </a:r>
            <a:r>
              <a:rPr lang="fr-BE"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Expr</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 de validation</a:t>
            </a:r>
            <a:endParaRPr lang="fr-BE" dirty="0">
              <a:cs typeface="Courier New" panose="02070309020205020404" pitchFamily="49" charset="0"/>
            </a:endParaRPr>
          </a:p>
          <a:p>
            <a:pPr marL="0" indent="0">
              <a:buNone/>
            </a:pPr>
            <a:r>
              <a:rPr lang="fr-BE" dirty="0">
                <a:cs typeface="Courier New" panose="02070309020205020404" pitchFamily="49" charset="0"/>
              </a:rPr>
              <a:t>Elle peut contenir :</a:t>
            </a:r>
          </a:p>
          <a:p>
            <a:pPr indent="-342900"/>
            <a:r>
              <a:rPr lang="fr-BE" sz="1700" dirty="0">
                <a:solidFill>
                  <a:schemeClr val="bg2">
                    <a:lumMod val="25000"/>
                  </a:schemeClr>
                </a:solidFill>
                <a:cs typeface="Courier New" panose="02070309020205020404" pitchFamily="49" charset="0"/>
              </a:rPr>
              <a:t>Des valeurs explicites</a:t>
            </a:r>
          </a:p>
          <a:p>
            <a:pPr indent="-342900"/>
            <a:r>
              <a:rPr lang="fr-BE" sz="1700" dirty="0">
                <a:solidFill>
                  <a:schemeClr val="bg2">
                    <a:lumMod val="25000"/>
                  </a:schemeClr>
                </a:solidFill>
                <a:cs typeface="Courier New" panose="02070309020205020404" pitchFamily="49" charset="0"/>
              </a:rPr>
              <a:t>Le marqueur NULL</a:t>
            </a:r>
          </a:p>
          <a:p>
            <a:pPr indent="-342900"/>
            <a:r>
              <a:rPr lang="fr-BE" sz="1700" dirty="0">
                <a:solidFill>
                  <a:schemeClr val="bg2">
                    <a:lumMod val="25000"/>
                  </a:schemeClr>
                </a:solidFill>
                <a:cs typeface="Courier New" panose="02070309020205020404" pitchFamily="49" charset="0"/>
              </a:rPr>
              <a:t>Des valeurs sous forme de fonction SQL ou UDF</a:t>
            </a:r>
          </a:p>
          <a:p>
            <a:pPr indent="-342900"/>
            <a:r>
              <a:rPr lang="fr-BE" sz="1700" dirty="0">
                <a:solidFill>
                  <a:schemeClr val="bg2">
                    <a:lumMod val="25000"/>
                  </a:schemeClr>
                </a:solidFill>
                <a:cs typeface="Courier New" panose="02070309020205020404" pitchFamily="49" charset="0"/>
              </a:rPr>
              <a:t>Des opérateurs algébriques (+, -, *, /)</a:t>
            </a:r>
          </a:p>
          <a:p>
            <a:pPr indent="-342900"/>
            <a:r>
              <a:rPr lang="fr-BE" sz="1700" dirty="0">
                <a:solidFill>
                  <a:schemeClr val="bg2">
                    <a:lumMod val="25000"/>
                  </a:schemeClr>
                </a:solidFill>
                <a:cs typeface="Courier New" panose="02070309020205020404" pitchFamily="49" charset="0"/>
              </a:rPr>
              <a:t>Des concaténations de chaînes (||)</a:t>
            </a:r>
          </a:p>
          <a:p>
            <a:pPr indent="-342900"/>
            <a:r>
              <a:rPr lang="fr-BE" sz="1700" dirty="0">
                <a:solidFill>
                  <a:schemeClr val="bg2">
                    <a:lumMod val="25000"/>
                  </a:schemeClr>
                </a:solidFill>
                <a:cs typeface="Courier New" panose="02070309020205020404" pitchFamily="49" charset="0"/>
              </a:rPr>
              <a:t>Des opérateurs de comparaisons (&gt;, &lt;, &lt;=, &gt;=, &lt;&gt;)</a:t>
            </a:r>
          </a:p>
          <a:p>
            <a:pPr indent="-342900"/>
            <a:r>
              <a:rPr lang="fr-BE" sz="1700" dirty="0">
                <a:solidFill>
                  <a:schemeClr val="bg2">
                    <a:lumMod val="25000"/>
                  </a:schemeClr>
                </a:solidFill>
                <a:cs typeface="Courier New" panose="02070309020205020404" pitchFamily="49" charset="0"/>
              </a:rPr>
              <a:t>Des connecteurs logiques (AND, OR)</a:t>
            </a:r>
          </a:p>
          <a:p>
            <a:pPr indent="-342900"/>
            <a:r>
              <a:rPr lang="fr-BE" sz="1700" dirty="0">
                <a:solidFill>
                  <a:schemeClr val="bg2">
                    <a:lumMod val="25000"/>
                  </a:schemeClr>
                </a:solidFill>
                <a:cs typeface="Courier New" panose="02070309020205020404" pitchFamily="49" charset="0"/>
              </a:rPr>
              <a:t>L'opérateur de négation (NOT)</a:t>
            </a:r>
          </a:p>
          <a:p>
            <a:pPr indent="-342900"/>
            <a:r>
              <a:rPr lang="fr-BE" sz="1700" dirty="0">
                <a:solidFill>
                  <a:schemeClr val="bg2">
                    <a:lumMod val="25000"/>
                  </a:schemeClr>
                </a:solidFill>
                <a:cs typeface="Courier New" panose="02070309020205020404" pitchFamily="49" charset="0"/>
              </a:rPr>
              <a:t>La hiérarchisation des opérateurs à l'aide de parenthèses</a:t>
            </a:r>
          </a:p>
          <a:p>
            <a:pPr indent="-342900"/>
            <a:r>
              <a:rPr lang="fr-BE" sz="1700" dirty="0">
                <a:cs typeface="Courier New" panose="02070309020205020404" pitchFamily="49" charset="0"/>
              </a:rPr>
              <a:t>Des expressions SQL spécifiques, y compris d'appel à d'autres tables</a:t>
            </a:r>
          </a:p>
        </p:txBody>
      </p:sp>
      <p:sp>
        <p:nvSpPr>
          <p:cNvPr id="5" name="Espace réservé du pied de page 4"/>
          <p:cNvSpPr>
            <a:spLocks noGrp="1"/>
          </p:cNvSpPr>
          <p:nvPr>
            <p:ph type="ftr" sz="quarter" idx="11"/>
          </p:nvPr>
        </p:nvSpPr>
        <p:spPr/>
        <p:txBody>
          <a:bodyPr/>
          <a:lstStyle/>
          <a:p>
            <a:r>
              <a:rPr lang="fr-BE" dirty="0"/>
              <a:t>SGBD – Chapitre 3 : LDD / 2. Relations</a:t>
            </a:r>
          </a:p>
        </p:txBody>
      </p:sp>
    </p:spTree>
    <p:extLst>
      <p:ext uri="{BB962C8B-B14F-4D97-AF65-F5344CB8AC3E}">
        <p14:creationId xmlns:p14="http://schemas.microsoft.com/office/powerpoint/2010/main" val="362279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 – Les contraintes</a:t>
            </a:r>
          </a:p>
        </p:txBody>
      </p:sp>
      <p:sp>
        <p:nvSpPr>
          <p:cNvPr id="3" name="Espace réservé du contenu 2"/>
          <p:cNvSpPr>
            <a:spLocks noGrp="1"/>
          </p:cNvSpPr>
          <p:nvPr>
            <p:ph idx="1"/>
          </p:nvPr>
        </p:nvSpPr>
        <p:spPr>
          <a:xfrm>
            <a:off x="818707" y="1945673"/>
            <a:ext cx="7910623" cy="4487024"/>
          </a:xfrm>
        </p:spPr>
        <p:txBody>
          <a:bodyPr anchor="ctr">
            <a:normAutofit/>
          </a:bodyPr>
          <a:lstStyle/>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Contraintes sur les valeurs propres</a:t>
            </a:r>
            <a:endParaRPr lang="fr-BE" dirty="0">
              <a:cs typeface="Courier New" panose="02070309020205020404" pitchFamily="49" charset="0"/>
            </a:endParaRPr>
          </a:p>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Contrainte de validation (CHECK) : </a:t>
            </a:r>
            <a:r>
              <a:rPr lang="fr-BE"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Expr</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 de validation</a:t>
            </a:r>
            <a:endParaRPr lang="fr-BE" dirty="0">
              <a:cs typeface="Courier New" panose="02070309020205020404" pitchFamily="49" charset="0"/>
            </a:endParaRPr>
          </a:p>
          <a:p>
            <a:pPr marL="0" indent="0">
              <a:buNone/>
            </a:pPr>
            <a:r>
              <a:rPr lang="fr-BE" dirty="0">
                <a:cs typeface="Courier New" panose="02070309020205020404" pitchFamily="49" charset="0"/>
              </a:rPr>
              <a:t>Elle peut contenir :</a:t>
            </a:r>
          </a:p>
          <a:p>
            <a:pPr indent="-342900"/>
            <a:r>
              <a:rPr lang="fr-BE" sz="1700" dirty="0">
                <a:solidFill>
                  <a:schemeClr val="bg1">
                    <a:lumMod val="65000"/>
                  </a:schemeClr>
                </a:solidFill>
                <a:cs typeface="Courier New" panose="02070309020205020404" pitchFamily="49" charset="0"/>
              </a:rPr>
              <a:t>Des valeurs explicites</a:t>
            </a:r>
          </a:p>
          <a:p>
            <a:pPr indent="-342900"/>
            <a:r>
              <a:rPr lang="fr-BE" sz="1700" dirty="0">
                <a:solidFill>
                  <a:schemeClr val="bg1">
                    <a:lumMod val="65000"/>
                  </a:schemeClr>
                </a:solidFill>
                <a:cs typeface="Courier New" panose="02070309020205020404" pitchFamily="49" charset="0"/>
              </a:rPr>
              <a:t>Le marqueur NULL</a:t>
            </a:r>
          </a:p>
          <a:p>
            <a:pPr indent="-342900"/>
            <a:r>
              <a:rPr lang="fr-BE" sz="1700" dirty="0">
                <a:solidFill>
                  <a:schemeClr val="bg1">
                    <a:lumMod val="65000"/>
                  </a:schemeClr>
                </a:solidFill>
                <a:cs typeface="Courier New" panose="02070309020205020404" pitchFamily="49" charset="0"/>
              </a:rPr>
              <a:t>Des valeurs sous orme de fonction SQL ou UDF</a:t>
            </a:r>
          </a:p>
          <a:p>
            <a:pPr indent="-342900"/>
            <a:r>
              <a:rPr lang="fr-BE" sz="1700" dirty="0">
                <a:solidFill>
                  <a:schemeClr val="bg1">
                    <a:lumMod val="65000"/>
                  </a:schemeClr>
                </a:solidFill>
                <a:cs typeface="Courier New" panose="02070309020205020404" pitchFamily="49" charset="0"/>
              </a:rPr>
              <a:t>Des opérateurs algébriques (+, -, *, /)</a:t>
            </a:r>
          </a:p>
          <a:p>
            <a:pPr indent="-342900"/>
            <a:r>
              <a:rPr lang="fr-BE" sz="1700" dirty="0">
                <a:solidFill>
                  <a:schemeClr val="bg1">
                    <a:lumMod val="65000"/>
                  </a:schemeClr>
                </a:solidFill>
                <a:cs typeface="Courier New" panose="02070309020205020404" pitchFamily="49" charset="0"/>
              </a:rPr>
              <a:t>Des concaténations de chaînes (||)</a:t>
            </a:r>
          </a:p>
          <a:p>
            <a:pPr indent="-342900"/>
            <a:r>
              <a:rPr lang="fr-BE" sz="1700" dirty="0">
                <a:solidFill>
                  <a:schemeClr val="bg1">
                    <a:lumMod val="65000"/>
                  </a:schemeClr>
                </a:solidFill>
                <a:cs typeface="Courier New" panose="02070309020205020404" pitchFamily="49" charset="0"/>
              </a:rPr>
              <a:t>Des opérateurs de comparaisons (&gt;, &lt;, &lt;=, &gt;=, &lt;&gt;)</a:t>
            </a:r>
          </a:p>
          <a:p>
            <a:pPr indent="-342900"/>
            <a:r>
              <a:rPr lang="fr-BE" sz="1700" dirty="0">
                <a:solidFill>
                  <a:schemeClr val="bg1">
                    <a:lumMod val="65000"/>
                  </a:schemeClr>
                </a:solidFill>
                <a:cs typeface="Courier New" panose="02070309020205020404" pitchFamily="49" charset="0"/>
              </a:rPr>
              <a:t>Des connecteurs logiques (AND, OR)</a:t>
            </a:r>
          </a:p>
          <a:p>
            <a:pPr indent="-342900"/>
            <a:r>
              <a:rPr lang="fr-BE" sz="1700" dirty="0">
                <a:solidFill>
                  <a:schemeClr val="bg1">
                    <a:lumMod val="65000"/>
                  </a:schemeClr>
                </a:solidFill>
                <a:cs typeface="Courier New" panose="02070309020205020404" pitchFamily="49" charset="0"/>
              </a:rPr>
              <a:t>L'opérateur de négation (NOT)</a:t>
            </a:r>
          </a:p>
          <a:p>
            <a:pPr indent="-342900"/>
            <a:r>
              <a:rPr lang="fr-BE" sz="1700" dirty="0">
                <a:solidFill>
                  <a:schemeClr val="bg1">
                    <a:lumMod val="65000"/>
                  </a:schemeClr>
                </a:solidFill>
                <a:cs typeface="Courier New" panose="02070309020205020404" pitchFamily="49" charset="0"/>
              </a:rPr>
              <a:t>La hiérarchisation des opérateurs à l'aide de parenthèses</a:t>
            </a:r>
          </a:p>
          <a:p>
            <a:pPr indent="-342900"/>
            <a:r>
              <a:rPr lang="fr-BE" sz="1700" dirty="0">
                <a:cs typeface="Courier New" panose="02070309020205020404" pitchFamily="49" charset="0"/>
              </a:rPr>
              <a:t>Des expressions SQL spécifiques, y compris d'appel à d'autres tables</a:t>
            </a:r>
          </a:p>
        </p:txBody>
      </p:sp>
      <p:sp>
        <p:nvSpPr>
          <p:cNvPr id="5" name="Espace réservé du pied de page 4"/>
          <p:cNvSpPr>
            <a:spLocks noGrp="1"/>
          </p:cNvSpPr>
          <p:nvPr>
            <p:ph type="ftr" sz="quarter" idx="11"/>
          </p:nvPr>
        </p:nvSpPr>
        <p:spPr/>
        <p:txBody>
          <a:bodyPr/>
          <a:lstStyle/>
          <a:p>
            <a:r>
              <a:rPr lang="fr-BE" dirty="0"/>
              <a:t>SGBD – Chapitre 3 : LDD / 2. Relations</a:t>
            </a:r>
          </a:p>
        </p:txBody>
      </p:sp>
      <p:graphicFrame>
        <p:nvGraphicFramePr>
          <p:cNvPr id="6" name="Espace réservé du contenu 5"/>
          <p:cNvGraphicFramePr>
            <a:graphicFrameLocks/>
          </p:cNvGraphicFramePr>
          <p:nvPr>
            <p:extLst>
              <p:ext uri="{D42A27DB-BD31-4B8C-83A1-F6EECF244321}">
                <p14:modId xmlns:p14="http://schemas.microsoft.com/office/powerpoint/2010/main" val="3524328205"/>
              </p:ext>
            </p:extLst>
          </p:nvPr>
        </p:nvGraphicFramePr>
        <p:xfrm>
          <a:off x="1956391" y="3624447"/>
          <a:ext cx="6570922" cy="2346960"/>
        </p:xfrm>
        <a:graphic>
          <a:graphicData uri="http://schemas.openxmlformats.org/drawingml/2006/table">
            <a:tbl>
              <a:tblPr firstRow="1" bandRow="1">
                <a:tableStyleId>{5940675A-B579-460E-94D1-54222C63F5DA}</a:tableStyleId>
              </a:tblPr>
              <a:tblGrid>
                <a:gridCol w="1265274">
                  <a:extLst>
                    <a:ext uri="{9D8B030D-6E8A-4147-A177-3AD203B41FA5}">
                      <a16:colId xmlns:a16="http://schemas.microsoft.com/office/drawing/2014/main" val="20000"/>
                    </a:ext>
                  </a:extLst>
                </a:gridCol>
                <a:gridCol w="5305648">
                  <a:extLst>
                    <a:ext uri="{9D8B030D-6E8A-4147-A177-3AD203B41FA5}">
                      <a16:colId xmlns:a16="http://schemas.microsoft.com/office/drawing/2014/main" val="20001"/>
                    </a:ext>
                  </a:extLst>
                </a:gridCol>
              </a:tblGrid>
              <a:tr h="217387">
                <a:tc>
                  <a:txBody>
                    <a:bodyPr/>
                    <a:lstStyle/>
                    <a:p>
                      <a:r>
                        <a:rPr lang="fr-BE" sz="1600" dirty="0"/>
                        <a:t>Opérateur</a:t>
                      </a:r>
                      <a:endParaRPr lang="fr-FR" sz="1600" dirty="0"/>
                    </a:p>
                  </a:txBody>
                  <a:tcPr/>
                </a:tc>
                <a:tc>
                  <a:txBody>
                    <a:bodyPr/>
                    <a:lstStyle/>
                    <a:p>
                      <a:r>
                        <a:rPr lang="fr-BE" sz="1600" dirty="0"/>
                        <a:t>Signification</a:t>
                      </a:r>
                      <a:endParaRPr lang="fr-FR" sz="1600" dirty="0"/>
                    </a:p>
                  </a:txBody>
                  <a:tcPr/>
                </a:tc>
                <a:extLst>
                  <a:ext uri="{0D108BD9-81ED-4DB2-BD59-A6C34878D82A}">
                    <a16:rowId xmlns:a16="http://schemas.microsoft.com/office/drawing/2014/main" val="10000"/>
                  </a:ext>
                </a:extLst>
              </a:tr>
              <a:tr h="217387">
                <a:tc>
                  <a:txBody>
                    <a:bodyPr/>
                    <a:lstStyle/>
                    <a:p>
                      <a:r>
                        <a:rPr lang="fr-BE" sz="1600" dirty="0"/>
                        <a:t>BETWEEN</a:t>
                      </a:r>
                      <a:endParaRPr lang="fr-FR" sz="1600" dirty="0"/>
                    </a:p>
                  </a:txBody>
                  <a:tcPr/>
                </a:tc>
                <a:tc>
                  <a:txBody>
                    <a:bodyPr/>
                    <a:lstStyle/>
                    <a:p>
                      <a:r>
                        <a:rPr lang="fr-BE" sz="1600" dirty="0"/>
                        <a:t>Plage de valeurs (bornes comprises dans l'intervalle)</a:t>
                      </a:r>
                      <a:endParaRPr lang="fr-FR" sz="1600" dirty="0"/>
                    </a:p>
                  </a:txBody>
                  <a:tcPr/>
                </a:tc>
                <a:extLst>
                  <a:ext uri="{0D108BD9-81ED-4DB2-BD59-A6C34878D82A}">
                    <a16:rowId xmlns:a16="http://schemas.microsoft.com/office/drawing/2014/main" val="10001"/>
                  </a:ext>
                </a:extLst>
              </a:tr>
              <a:tr h="217387">
                <a:tc>
                  <a:txBody>
                    <a:bodyPr/>
                    <a:lstStyle/>
                    <a:p>
                      <a:r>
                        <a:rPr lang="fr-BE" sz="1600" dirty="0"/>
                        <a:t>LIKE</a:t>
                      </a:r>
                      <a:endParaRPr lang="fr-FR" sz="1600" dirty="0"/>
                    </a:p>
                  </a:txBody>
                  <a:tcPr/>
                </a:tc>
                <a:tc>
                  <a:txBody>
                    <a:bodyPr/>
                    <a:lstStyle/>
                    <a:p>
                      <a:r>
                        <a:rPr lang="fr-BE" sz="1600" dirty="0"/>
                        <a:t>Comparaison partielle de chaines</a:t>
                      </a:r>
                      <a:r>
                        <a:rPr lang="fr-BE" sz="1600" baseline="0" dirty="0"/>
                        <a:t> de caractères (%, _)</a:t>
                      </a:r>
                      <a:endParaRPr lang="fr-FR" sz="1600" dirty="0"/>
                    </a:p>
                  </a:txBody>
                  <a:tcPr/>
                </a:tc>
                <a:extLst>
                  <a:ext uri="{0D108BD9-81ED-4DB2-BD59-A6C34878D82A}">
                    <a16:rowId xmlns:a16="http://schemas.microsoft.com/office/drawing/2014/main" val="10002"/>
                  </a:ext>
                </a:extLst>
              </a:tr>
              <a:tr h="217387">
                <a:tc>
                  <a:txBody>
                    <a:bodyPr/>
                    <a:lstStyle/>
                    <a:p>
                      <a:r>
                        <a:rPr lang="fr-BE" sz="1600" dirty="0"/>
                        <a:t>IN</a:t>
                      </a:r>
                    </a:p>
                  </a:txBody>
                  <a:tcPr/>
                </a:tc>
                <a:tc>
                  <a:txBody>
                    <a:bodyPr/>
                    <a:lstStyle/>
                    <a:p>
                      <a:r>
                        <a:rPr lang="fr-BE" sz="1600" dirty="0"/>
                        <a:t>Liste de valeurs possibles</a:t>
                      </a:r>
                      <a:endParaRPr lang="fr-FR" sz="1600" dirty="0"/>
                    </a:p>
                  </a:txBody>
                  <a:tcPr/>
                </a:tc>
                <a:extLst>
                  <a:ext uri="{0D108BD9-81ED-4DB2-BD59-A6C34878D82A}">
                    <a16:rowId xmlns:a16="http://schemas.microsoft.com/office/drawing/2014/main" val="10003"/>
                  </a:ext>
                </a:extLst>
              </a:tr>
              <a:tr h="217387">
                <a:tc>
                  <a:txBody>
                    <a:bodyPr/>
                    <a:lstStyle/>
                    <a:p>
                      <a:r>
                        <a:rPr lang="fr-BE" sz="1600" dirty="0"/>
                        <a:t>CASE</a:t>
                      </a:r>
                      <a:endParaRPr lang="fr-FR" sz="1600" dirty="0"/>
                    </a:p>
                  </a:txBody>
                  <a:tcPr/>
                </a:tc>
                <a:tc>
                  <a:txBody>
                    <a:bodyPr/>
                    <a:lstStyle/>
                    <a:p>
                      <a:r>
                        <a:rPr lang="fr-BE" sz="1600" dirty="0"/>
                        <a:t>Branchement de différentes valeurs</a:t>
                      </a:r>
                      <a:endParaRPr lang="fr-FR" sz="1600" dirty="0"/>
                    </a:p>
                  </a:txBody>
                  <a:tcPr/>
                </a:tc>
                <a:extLst>
                  <a:ext uri="{0D108BD9-81ED-4DB2-BD59-A6C34878D82A}">
                    <a16:rowId xmlns:a16="http://schemas.microsoft.com/office/drawing/2014/main" val="10004"/>
                  </a:ext>
                </a:extLst>
              </a:tr>
              <a:tr h="217387">
                <a:tc>
                  <a:txBody>
                    <a:bodyPr/>
                    <a:lstStyle/>
                    <a:p>
                      <a:r>
                        <a:rPr lang="fr-BE" sz="1600" dirty="0"/>
                        <a:t>OVERLAPS</a:t>
                      </a:r>
                      <a:endParaRPr lang="fr-FR" sz="1600" dirty="0"/>
                    </a:p>
                  </a:txBody>
                  <a:tcPr/>
                </a:tc>
                <a:tc>
                  <a:txBody>
                    <a:bodyPr/>
                    <a:lstStyle/>
                    <a:p>
                      <a:r>
                        <a:rPr lang="fr-BE" sz="1600" dirty="0"/>
                        <a:t>Recouvrement de périodes</a:t>
                      </a:r>
                      <a:endParaRPr lang="fr-FR" sz="1600" dirty="0"/>
                    </a:p>
                  </a:txBody>
                  <a:tcPr/>
                </a:tc>
                <a:extLst>
                  <a:ext uri="{0D108BD9-81ED-4DB2-BD59-A6C34878D82A}">
                    <a16:rowId xmlns:a16="http://schemas.microsoft.com/office/drawing/2014/main" val="10005"/>
                  </a:ext>
                </a:extLst>
              </a:tr>
              <a:tr h="217387">
                <a:tc>
                  <a:txBody>
                    <a:bodyPr/>
                    <a:lstStyle/>
                    <a:p>
                      <a:r>
                        <a:rPr lang="fr-BE" sz="1600" dirty="0"/>
                        <a:t>SIMILAR</a:t>
                      </a:r>
                      <a:endParaRPr lang="fr-FR" sz="1600" dirty="0"/>
                    </a:p>
                  </a:txBody>
                  <a:tcPr/>
                </a:tc>
                <a:tc>
                  <a:txBody>
                    <a:bodyPr/>
                    <a:lstStyle/>
                    <a:p>
                      <a:r>
                        <a:rPr lang="fr-BE" sz="1600" dirty="0"/>
                        <a:t>Expression rationnelle</a:t>
                      </a:r>
                      <a:endParaRPr lang="fr-FR" sz="16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31777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 – Les contraintes</a:t>
            </a:r>
          </a:p>
        </p:txBody>
      </p:sp>
      <p:sp>
        <p:nvSpPr>
          <p:cNvPr id="3" name="Espace réservé du contenu 2"/>
          <p:cNvSpPr>
            <a:spLocks noGrp="1"/>
          </p:cNvSpPr>
          <p:nvPr>
            <p:ph idx="1"/>
          </p:nvPr>
        </p:nvSpPr>
        <p:spPr>
          <a:xfrm>
            <a:off x="1043490" y="2051999"/>
            <a:ext cx="7471117" cy="4140000"/>
          </a:xfrm>
        </p:spPr>
        <p:txBody>
          <a:bodyPr anchor="ctr">
            <a:normAutofit lnSpcReduction="10000"/>
          </a:bodyPr>
          <a:lstStyle/>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Contraintes portant sur les intégrités</a:t>
            </a:r>
            <a:endParaRPr lang="fr-BE" dirty="0">
              <a:cs typeface="Courier New" panose="02070309020205020404" pitchFamily="49" charset="0"/>
            </a:endParaRPr>
          </a:p>
          <a:p>
            <a:pPr marL="0" indent="0">
              <a:buNone/>
            </a:pPr>
            <a:r>
              <a:rPr lang="fr-BE" sz="1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endParaRPr lang="fr-BE" sz="1200" dirty="0">
              <a:cs typeface="Courier New" panose="02070309020205020404" pitchFamily="49" charset="0"/>
            </a:endParaRPr>
          </a:p>
          <a:p>
            <a:pPr marL="360363" lvl="1" indent="-342900"/>
            <a:r>
              <a:rPr lang="fr-BE" sz="2400" dirty="0">
                <a:cs typeface="Courier New" panose="02070309020205020404" pitchFamily="49" charset="0"/>
              </a:rPr>
              <a:t>Permettent de restreindre les valeurs des données de différentes colonnes par rapport à un ensemble de données pris dans l'intégralité des lignes d'une table.</a:t>
            </a:r>
          </a:p>
          <a:p>
            <a:pPr marL="360363" lvl="1" indent="-342900"/>
            <a:r>
              <a:rPr lang="fr-BE" sz="2400" dirty="0">
                <a:cs typeface="Courier New" panose="02070309020205020404" pitchFamily="49" charset="0"/>
              </a:rPr>
              <a:t>3 types de contraintes de clé :</a:t>
            </a:r>
          </a:p>
          <a:p>
            <a:pPr marL="634683" lvl="2" indent="-342900">
              <a:buFont typeface="Wingdings" panose="05000000000000000000" pitchFamily="2" charset="2"/>
              <a:buChar char="Ø"/>
            </a:pPr>
            <a:r>
              <a:rPr lang="fr-BE" dirty="0" err="1">
                <a:cs typeface="Courier New" panose="02070309020205020404" pitchFamily="49" charset="0"/>
              </a:rPr>
              <a:t>Primary</a:t>
            </a:r>
            <a:r>
              <a:rPr lang="fr-BE" dirty="0">
                <a:cs typeface="Courier New" panose="02070309020205020404" pitchFamily="49" charset="0"/>
              </a:rPr>
              <a:t> key</a:t>
            </a:r>
          </a:p>
          <a:p>
            <a:pPr marL="634683" lvl="2" indent="-342900">
              <a:buFont typeface="Wingdings" panose="05000000000000000000" pitchFamily="2" charset="2"/>
              <a:buChar char="Ø"/>
            </a:pPr>
            <a:r>
              <a:rPr lang="fr-BE" dirty="0" err="1">
                <a:cs typeface="Courier New" panose="02070309020205020404" pitchFamily="49" charset="0"/>
              </a:rPr>
              <a:t>Foreign</a:t>
            </a:r>
            <a:r>
              <a:rPr lang="fr-BE" dirty="0">
                <a:cs typeface="Courier New" panose="02070309020205020404" pitchFamily="49" charset="0"/>
              </a:rPr>
              <a:t> key</a:t>
            </a:r>
          </a:p>
          <a:p>
            <a:pPr marL="634683" lvl="2" indent="-342900">
              <a:buFont typeface="Wingdings" panose="05000000000000000000" pitchFamily="2" charset="2"/>
              <a:buChar char="Ø"/>
            </a:pPr>
            <a:r>
              <a:rPr lang="fr-BE" dirty="0">
                <a:cs typeface="Courier New" panose="02070309020205020404" pitchFamily="49" charset="0"/>
              </a:rPr>
              <a:t>Unique</a:t>
            </a:r>
          </a:p>
          <a:p>
            <a:pPr marL="360363" lvl="1" indent="-342900"/>
            <a:r>
              <a:rPr lang="fr-BE" sz="2400" dirty="0">
                <a:cs typeface="Courier New" panose="02070309020205020404" pitchFamily="49" charset="0"/>
              </a:rPr>
              <a:t>Ces contraintes ne peuvent être bâties sur une colonne de type LOB (CLOB/BLOB/NCLOB) ou de type objet</a:t>
            </a:r>
          </a:p>
        </p:txBody>
      </p:sp>
      <p:sp>
        <p:nvSpPr>
          <p:cNvPr id="5" name="Espace réservé du pied de page 4"/>
          <p:cNvSpPr>
            <a:spLocks noGrp="1"/>
          </p:cNvSpPr>
          <p:nvPr>
            <p:ph type="ftr" sz="quarter" idx="11"/>
          </p:nvPr>
        </p:nvSpPr>
        <p:spPr/>
        <p:txBody>
          <a:bodyPr/>
          <a:lstStyle/>
          <a:p>
            <a:r>
              <a:rPr lang="fr-BE" dirty="0"/>
              <a:t>SGBD – Chapitre 3 : LDD / 2. Relations</a:t>
            </a:r>
          </a:p>
        </p:txBody>
      </p:sp>
    </p:spTree>
    <p:extLst>
      <p:ext uri="{BB962C8B-B14F-4D97-AF65-F5344CB8AC3E}">
        <p14:creationId xmlns:p14="http://schemas.microsoft.com/office/powerpoint/2010/main" val="2282930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 – Les contraintes</a:t>
            </a:r>
          </a:p>
        </p:txBody>
      </p:sp>
      <p:sp>
        <p:nvSpPr>
          <p:cNvPr id="3" name="Espace réservé du contenu 2"/>
          <p:cNvSpPr>
            <a:spLocks noGrp="1"/>
          </p:cNvSpPr>
          <p:nvPr>
            <p:ph idx="1"/>
          </p:nvPr>
        </p:nvSpPr>
        <p:spPr>
          <a:xfrm>
            <a:off x="1043490" y="2051999"/>
            <a:ext cx="7471117" cy="4455127"/>
          </a:xfrm>
        </p:spPr>
        <p:txBody>
          <a:bodyPr anchor="ctr">
            <a:normAutofit fontScale="77500" lnSpcReduction="20000"/>
          </a:bodyPr>
          <a:lstStyle/>
          <a:p>
            <a:pPr marL="0" indent="0">
              <a:buNone/>
            </a:pPr>
            <a:r>
              <a:rPr lang="fr-BE" sz="31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Contraintes portant sur les intégrités</a:t>
            </a:r>
            <a:endParaRPr lang="fr-BE" sz="3100" dirty="0">
              <a:cs typeface="Courier New" panose="02070309020205020404" pitchFamily="49" charset="0"/>
            </a:endParaRPr>
          </a:p>
          <a:p>
            <a:pPr marL="0" indent="0">
              <a:buNone/>
            </a:pPr>
            <a:r>
              <a:rPr lang="fr-BE" sz="1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endParaRPr lang="fr-BE" sz="1200" dirty="0">
              <a:cs typeface="Courier New" panose="02070309020205020404" pitchFamily="49" charset="0"/>
            </a:endParaRPr>
          </a:p>
          <a:p>
            <a:pPr marL="360363" lvl="1" indent="-342900"/>
            <a:r>
              <a:rPr lang="fr-BE" sz="2400" dirty="0">
                <a:cs typeface="Courier New" panose="02070309020205020404" pitchFamily="49" charset="0"/>
              </a:rPr>
              <a:t>Contrainte de colonne</a:t>
            </a:r>
          </a:p>
          <a:p>
            <a:pPr marL="712788" lvl="1" indent="0">
              <a:buNone/>
            </a:pPr>
            <a:r>
              <a:rPr lang="fr-BE" sz="2100" dirty="0">
                <a:latin typeface="Courier New" panose="02070309020205020404" pitchFamily="49" charset="0"/>
                <a:cs typeface="Courier New" panose="02070309020205020404" pitchFamily="49" charset="0"/>
              </a:rPr>
              <a:t>&lt;contrainte de clé&gt; ::=</a:t>
            </a:r>
          </a:p>
          <a:p>
            <a:pPr marL="712788" lvl="1" indent="0">
              <a:buNone/>
            </a:pPr>
            <a:r>
              <a:rPr lang="fr-BE" sz="2100" dirty="0">
                <a:latin typeface="Courier New" panose="02070309020205020404" pitchFamily="49" charset="0"/>
                <a:cs typeface="Courier New" panose="02070309020205020404" pitchFamily="49" charset="0"/>
              </a:rPr>
              <a:t>  [CONSTRAINT </a:t>
            </a:r>
            <a:r>
              <a:rPr lang="fr-BE" sz="2100" dirty="0" err="1">
                <a:latin typeface="Courier New" panose="02070309020205020404" pitchFamily="49" charset="0"/>
                <a:cs typeface="Courier New" panose="02070309020205020404" pitchFamily="49" charset="0"/>
              </a:rPr>
              <a:t>nom_contrainte</a:t>
            </a:r>
            <a:r>
              <a:rPr lang="fr-BE" sz="2100" dirty="0">
                <a:latin typeface="Courier New" panose="02070309020205020404" pitchFamily="49" charset="0"/>
                <a:cs typeface="Courier New" panose="02070309020205020404" pitchFamily="49" charset="0"/>
              </a:rPr>
              <a:t>]</a:t>
            </a:r>
          </a:p>
          <a:p>
            <a:pPr marL="712788" lvl="1" indent="0">
              <a:buNone/>
            </a:pPr>
            <a:r>
              <a:rPr lang="fr-BE" sz="2100" dirty="0">
                <a:latin typeface="Courier New" panose="02070309020205020404" pitchFamily="49" charset="0"/>
                <a:cs typeface="Courier New" panose="02070309020205020404" pitchFamily="49" charset="0"/>
              </a:rPr>
              <a:t>  {PRIMARY KEY</a:t>
            </a:r>
          </a:p>
          <a:p>
            <a:pPr marL="712788" lvl="1" indent="0">
              <a:buNone/>
            </a:pPr>
            <a:r>
              <a:rPr lang="fr-BE" sz="2100" dirty="0">
                <a:latin typeface="Courier New" panose="02070309020205020404" pitchFamily="49" charset="0"/>
                <a:cs typeface="Courier New" panose="02070309020205020404" pitchFamily="49" charset="0"/>
              </a:rPr>
              <a:t>     | UNIQUE</a:t>
            </a:r>
          </a:p>
          <a:p>
            <a:pPr marL="712788" lvl="1" indent="0">
              <a:buNone/>
            </a:pPr>
            <a:r>
              <a:rPr lang="fr-BE" sz="2100" dirty="0">
                <a:latin typeface="Courier New" panose="02070309020205020404" pitchFamily="49" charset="0"/>
                <a:cs typeface="Courier New" panose="02070309020205020404" pitchFamily="49" charset="0"/>
              </a:rPr>
              <a:t>     | REFERENCES &lt;</a:t>
            </a:r>
            <a:r>
              <a:rPr lang="fr-BE" sz="2100" dirty="0" err="1">
                <a:latin typeface="Courier New" panose="02070309020205020404" pitchFamily="49" charset="0"/>
                <a:cs typeface="Courier New" panose="02070309020205020404" pitchFamily="49" charset="0"/>
              </a:rPr>
              <a:t>table_mere</a:t>
            </a:r>
            <a:r>
              <a:rPr lang="fr-BE" sz="2100" dirty="0">
                <a:latin typeface="Courier New" panose="02070309020205020404" pitchFamily="49" charset="0"/>
                <a:cs typeface="Courier New" panose="02070309020205020404" pitchFamily="49" charset="0"/>
              </a:rPr>
              <a:t>&gt; (colonne de référence)}</a:t>
            </a:r>
          </a:p>
          <a:p>
            <a:pPr marL="360363" lvl="1" indent="-342900"/>
            <a:r>
              <a:rPr lang="fr-BE" sz="2400" dirty="0">
                <a:cs typeface="Courier New" panose="02070309020205020404" pitchFamily="49" charset="0"/>
              </a:rPr>
              <a:t>Contrainte de table</a:t>
            </a:r>
          </a:p>
          <a:p>
            <a:pPr marL="712788" lvl="1" indent="0">
              <a:buNone/>
            </a:pPr>
            <a:r>
              <a:rPr lang="fr-BE" sz="2100" dirty="0">
                <a:latin typeface="Courier New" panose="02070309020205020404" pitchFamily="49" charset="0"/>
                <a:cs typeface="Courier New" panose="02070309020205020404" pitchFamily="49" charset="0"/>
              </a:rPr>
              <a:t>&lt;contrainte de clé&gt; ::=</a:t>
            </a:r>
          </a:p>
          <a:p>
            <a:pPr marL="712788" lvl="1" indent="0">
              <a:buNone/>
            </a:pPr>
            <a:r>
              <a:rPr lang="fr-BE" sz="2100" dirty="0">
                <a:latin typeface="Courier New" panose="02070309020205020404" pitchFamily="49" charset="0"/>
                <a:cs typeface="Courier New" panose="02070309020205020404" pitchFamily="49" charset="0"/>
              </a:rPr>
              <a:t>  [CONSTRAINT </a:t>
            </a:r>
            <a:r>
              <a:rPr lang="fr-BE" sz="2100" dirty="0" err="1">
                <a:latin typeface="Courier New" panose="02070309020205020404" pitchFamily="49" charset="0"/>
                <a:cs typeface="Courier New" panose="02070309020205020404" pitchFamily="49" charset="0"/>
              </a:rPr>
              <a:t>nom_contrainte</a:t>
            </a:r>
            <a:r>
              <a:rPr lang="fr-BE" sz="2100" dirty="0">
                <a:latin typeface="Courier New" panose="02070309020205020404" pitchFamily="49" charset="0"/>
                <a:cs typeface="Courier New" panose="02070309020205020404" pitchFamily="49" charset="0"/>
              </a:rPr>
              <a:t>]</a:t>
            </a:r>
          </a:p>
          <a:p>
            <a:pPr marL="712788" lvl="1" indent="0">
              <a:buNone/>
            </a:pPr>
            <a:r>
              <a:rPr lang="fr-BE" sz="2100" dirty="0">
                <a:latin typeface="Courier New" panose="02070309020205020404" pitchFamily="49" charset="0"/>
                <a:cs typeface="Courier New" panose="02070309020205020404" pitchFamily="49" charset="0"/>
              </a:rPr>
              <a:t>  {PRIMARY KEY (&lt;</a:t>
            </a:r>
            <a:r>
              <a:rPr lang="fr-BE" sz="2100" dirty="0" err="1">
                <a:latin typeface="Courier New" panose="02070309020205020404" pitchFamily="49" charset="0"/>
                <a:cs typeface="Courier New" panose="02070309020205020404" pitchFamily="49" charset="0"/>
              </a:rPr>
              <a:t>liste_colonne</a:t>
            </a:r>
            <a:r>
              <a:rPr lang="fr-BE" sz="2100" dirty="0">
                <a:latin typeface="Courier New" panose="02070309020205020404" pitchFamily="49" charset="0"/>
                <a:cs typeface="Courier New" panose="02070309020205020404" pitchFamily="49" charset="0"/>
              </a:rPr>
              <a:t>&gt;)</a:t>
            </a:r>
          </a:p>
          <a:p>
            <a:pPr marL="712788" lvl="1" indent="0">
              <a:buNone/>
            </a:pPr>
            <a:r>
              <a:rPr lang="fr-BE" sz="2100" dirty="0">
                <a:latin typeface="Courier New" panose="02070309020205020404" pitchFamily="49" charset="0"/>
                <a:cs typeface="Courier New" panose="02070309020205020404" pitchFamily="49" charset="0"/>
              </a:rPr>
              <a:t>     | UNIQUE (&lt;</a:t>
            </a:r>
            <a:r>
              <a:rPr lang="fr-BE" sz="2100" dirty="0" err="1">
                <a:latin typeface="Courier New" panose="02070309020205020404" pitchFamily="49" charset="0"/>
                <a:cs typeface="Courier New" panose="02070309020205020404" pitchFamily="49" charset="0"/>
              </a:rPr>
              <a:t>liste_colonne</a:t>
            </a:r>
            <a:r>
              <a:rPr lang="fr-BE" sz="2100" dirty="0">
                <a:latin typeface="Courier New" panose="02070309020205020404" pitchFamily="49" charset="0"/>
                <a:cs typeface="Courier New" panose="02070309020205020404" pitchFamily="49" charset="0"/>
              </a:rPr>
              <a:t>&gt;)</a:t>
            </a:r>
          </a:p>
          <a:p>
            <a:pPr marL="712788" lvl="1" indent="0">
              <a:buNone/>
            </a:pPr>
            <a:r>
              <a:rPr lang="fr-BE" sz="2100" dirty="0">
                <a:latin typeface="Courier New" panose="02070309020205020404" pitchFamily="49" charset="0"/>
                <a:cs typeface="Courier New" panose="02070309020205020404" pitchFamily="49" charset="0"/>
              </a:rPr>
              <a:t>     | FOREIGN KEY  (&lt;</a:t>
            </a:r>
            <a:r>
              <a:rPr lang="fr-BE" sz="2100" dirty="0" err="1">
                <a:latin typeface="Courier New" panose="02070309020205020404" pitchFamily="49" charset="0"/>
                <a:cs typeface="Courier New" panose="02070309020205020404" pitchFamily="49" charset="0"/>
              </a:rPr>
              <a:t>liste_colonnes</a:t>
            </a:r>
            <a:r>
              <a:rPr lang="fr-BE" sz="2100" dirty="0">
                <a:latin typeface="Courier New" panose="02070309020205020404" pitchFamily="49" charset="0"/>
                <a:cs typeface="Courier New" panose="02070309020205020404" pitchFamily="49" charset="0"/>
              </a:rPr>
              <a:t>&gt;) REFERENCES &lt;</a:t>
            </a:r>
            <a:r>
              <a:rPr lang="fr-BE" sz="2100" dirty="0" err="1">
                <a:latin typeface="Courier New" panose="02070309020205020404" pitchFamily="49" charset="0"/>
                <a:cs typeface="Courier New" panose="02070309020205020404" pitchFamily="49" charset="0"/>
              </a:rPr>
              <a:t>table_mere</a:t>
            </a:r>
            <a:r>
              <a:rPr lang="fr-BE" sz="2100" dirty="0">
                <a:latin typeface="Courier New" panose="02070309020205020404" pitchFamily="49" charset="0"/>
                <a:cs typeface="Courier New" panose="02070309020205020404" pitchFamily="49" charset="0"/>
              </a:rPr>
              <a:t>&gt; (liste de colonnes de référence)}</a:t>
            </a:r>
          </a:p>
        </p:txBody>
      </p:sp>
      <p:sp>
        <p:nvSpPr>
          <p:cNvPr id="5" name="Espace réservé du pied de page 4"/>
          <p:cNvSpPr>
            <a:spLocks noGrp="1"/>
          </p:cNvSpPr>
          <p:nvPr>
            <p:ph type="ftr" sz="quarter" idx="11"/>
          </p:nvPr>
        </p:nvSpPr>
        <p:spPr/>
        <p:txBody>
          <a:bodyPr/>
          <a:lstStyle/>
          <a:p>
            <a:r>
              <a:rPr lang="fr-BE" dirty="0"/>
              <a:t>SGBD – Chapitre 3 : LDD / 2. Relations</a:t>
            </a:r>
          </a:p>
        </p:txBody>
      </p:sp>
    </p:spTree>
    <p:extLst>
      <p:ext uri="{BB962C8B-B14F-4D97-AF65-F5344CB8AC3E}">
        <p14:creationId xmlns:p14="http://schemas.microsoft.com/office/powerpoint/2010/main" val="3317124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 – Les contraintes</a:t>
            </a:r>
          </a:p>
        </p:txBody>
      </p:sp>
      <p:sp>
        <p:nvSpPr>
          <p:cNvPr id="3" name="Espace réservé du contenu 2"/>
          <p:cNvSpPr>
            <a:spLocks noGrp="1"/>
          </p:cNvSpPr>
          <p:nvPr>
            <p:ph idx="1"/>
          </p:nvPr>
        </p:nvSpPr>
        <p:spPr>
          <a:xfrm>
            <a:off x="1043490" y="2051999"/>
            <a:ext cx="7471117" cy="4140000"/>
          </a:xfrm>
        </p:spPr>
        <p:txBody>
          <a:bodyPr anchor="ctr">
            <a:normAutofit/>
          </a:bodyPr>
          <a:lstStyle/>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Contraintes portant sur les intégrités</a:t>
            </a:r>
          </a:p>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	Clé primaire (PRIMARY KEY)</a:t>
            </a:r>
            <a:endParaRPr lang="fr-BE" dirty="0">
              <a:cs typeface="Courier New" panose="02070309020205020404" pitchFamily="49" charset="0"/>
            </a:endParaRPr>
          </a:p>
          <a:p>
            <a:pPr marL="0" indent="0">
              <a:buNone/>
            </a:pPr>
            <a:r>
              <a:rPr lang="fr-BE" sz="1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endParaRPr lang="fr-BE" sz="1200" dirty="0">
              <a:cs typeface="Courier New" panose="02070309020205020404" pitchFamily="49" charset="0"/>
            </a:endParaRPr>
          </a:p>
          <a:p>
            <a:pPr marL="360363" lvl="1" indent="-342900"/>
            <a:r>
              <a:rPr lang="fr-BE" sz="2400" dirty="0">
                <a:cs typeface="Courier New" panose="02070309020205020404" pitchFamily="49" charset="0"/>
              </a:rPr>
              <a:t>Il ne peut y avoir qu'une seule contrainte de clé primaire par table</a:t>
            </a:r>
          </a:p>
          <a:p>
            <a:pPr marL="360363" lvl="1" indent="-342900"/>
            <a:r>
              <a:rPr lang="fr-BE" sz="2400" dirty="0">
                <a:cs typeface="Courier New" panose="02070309020205020404" pitchFamily="49" charset="0"/>
              </a:rPr>
              <a:t>Les colonnes participant à la clé primaire ne peuvent pas être marquée "</a:t>
            </a:r>
            <a:r>
              <a:rPr lang="fr-BE" sz="2400" dirty="0" err="1">
                <a:cs typeface="Courier New" panose="02070309020205020404" pitchFamily="49" charset="0"/>
              </a:rPr>
              <a:t>NULLable</a:t>
            </a:r>
            <a:r>
              <a:rPr lang="fr-BE" sz="2400" dirty="0">
                <a:cs typeface="Courier New" panose="02070309020205020404" pitchFamily="49" charset="0"/>
              </a:rPr>
              <a:t>"</a:t>
            </a:r>
          </a:p>
          <a:p>
            <a:pPr marL="360363" lvl="1" indent="-342900"/>
            <a:r>
              <a:rPr lang="fr-BE" sz="2400" dirty="0">
                <a:cs typeface="Courier New" panose="02070309020205020404" pitchFamily="49" charset="0"/>
              </a:rPr>
              <a:t>Les colonnes faisant partie de la définition d'une contrainte de clé primaire seront automatiquement basculées à NOT NULL</a:t>
            </a:r>
          </a:p>
        </p:txBody>
      </p:sp>
      <p:sp>
        <p:nvSpPr>
          <p:cNvPr id="5" name="Espace réservé du pied de page 4"/>
          <p:cNvSpPr>
            <a:spLocks noGrp="1"/>
          </p:cNvSpPr>
          <p:nvPr>
            <p:ph type="ftr" sz="quarter" idx="11"/>
          </p:nvPr>
        </p:nvSpPr>
        <p:spPr/>
        <p:txBody>
          <a:bodyPr/>
          <a:lstStyle/>
          <a:p>
            <a:r>
              <a:rPr lang="fr-BE" dirty="0"/>
              <a:t>SGBD – Chapitre 3 : LDD / 2. Relations</a:t>
            </a:r>
          </a:p>
        </p:txBody>
      </p:sp>
    </p:spTree>
    <p:extLst>
      <p:ext uri="{BB962C8B-B14F-4D97-AF65-F5344CB8AC3E}">
        <p14:creationId xmlns:p14="http://schemas.microsoft.com/office/powerpoint/2010/main" val="8307295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 – Les contraintes</a:t>
            </a:r>
          </a:p>
        </p:txBody>
      </p:sp>
      <p:sp>
        <p:nvSpPr>
          <p:cNvPr id="3" name="Espace réservé du contenu 2"/>
          <p:cNvSpPr>
            <a:spLocks noGrp="1"/>
          </p:cNvSpPr>
          <p:nvPr>
            <p:ph idx="1"/>
          </p:nvPr>
        </p:nvSpPr>
        <p:spPr>
          <a:xfrm>
            <a:off x="1043490" y="1998921"/>
            <a:ext cx="7471117" cy="4614530"/>
          </a:xfrm>
        </p:spPr>
        <p:txBody>
          <a:bodyPr anchor="ctr">
            <a:normAutofit fontScale="92500" lnSpcReduction="10000"/>
          </a:bodyPr>
          <a:lstStyle/>
          <a:p>
            <a:pPr marL="0" indent="0">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Contraintes portant sur les intégrités</a:t>
            </a:r>
          </a:p>
          <a:p>
            <a:pPr marL="0" indent="0">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	Clé subrogée (UNIQUE)</a:t>
            </a:r>
            <a:endParaRPr lang="fr-BE" sz="2600" dirty="0">
              <a:cs typeface="Courier New" panose="02070309020205020404" pitchFamily="49" charset="0"/>
            </a:endParaRPr>
          </a:p>
          <a:p>
            <a:pPr marL="0" indent="0">
              <a:buNone/>
            </a:pPr>
            <a:r>
              <a:rPr lang="fr-BE" sz="1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endParaRPr lang="fr-BE" sz="1200" dirty="0">
              <a:cs typeface="Courier New" panose="02070309020205020404" pitchFamily="49" charset="0"/>
            </a:endParaRPr>
          </a:p>
          <a:p>
            <a:pPr marL="360363" lvl="1" indent="-342900"/>
            <a:r>
              <a:rPr lang="fr-BE" sz="1900" dirty="0">
                <a:cs typeface="Courier New" panose="02070309020205020404" pitchFamily="49" charset="0"/>
              </a:rPr>
              <a:t>Impose que les occurrences de toutes les valeurs renseignées pour la ou les colonnes faisant partie de cette clé soient différentes (sans doublons)</a:t>
            </a:r>
          </a:p>
          <a:p>
            <a:pPr marL="360363" lvl="1" indent="-342900"/>
            <a:r>
              <a:rPr lang="fr-BE" sz="1900" dirty="0">
                <a:cs typeface="Courier New" panose="02070309020205020404" pitchFamily="49" charset="0"/>
              </a:rPr>
              <a:t>À l'exception du marqueur NULL qui peut être présent plusieurs fois, il ne peut jamais y avoir plusieurs fois la même valeur dans ces colonnes</a:t>
            </a:r>
          </a:p>
          <a:p>
            <a:pPr marL="360363" lvl="1" indent="-342900"/>
            <a:r>
              <a:rPr lang="fr-BE" sz="1900" dirty="0">
                <a:cs typeface="Courier New" panose="02070309020205020404" pitchFamily="49" charset="0"/>
              </a:rPr>
              <a:t>À la différence de la clé primaire, il peut y avoir autant de contraintes UNIQUE que l'on veut</a:t>
            </a:r>
          </a:p>
          <a:p>
            <a:pPr marL="360363" lvl="1" indent="-342900"/>
            <a:r>
              <a:rPr lang="fr-BE" sz="1900" dirty="0">
                <a:cs typeface="Courier New" panose="02070309020205020404" pitchFamily="49" charset="0"/>
              </a:rPr>
              <a:t>La contrainte UNIQUE n'impose pas le NOT NULL</a:t>
            </a:r>
          </a:p>
          <a:p>
            <a:pPr marL="360363" lvl="1" indent="-342900"/>
            <a:r>
              <a:rPr lang="fr-BE" sz="1900" dirty="0">
                <a:cs typeface="Courier New" panose="02070309020205020404" pitchFamily="49" charset="0"/>
              </a:rPr>
              <a:t>La notion de clé subrogée indique qu'à tout moment, cette contrainte peut remplacer la clé primaire de la table, mais ce n'est possible que si tous ses éléments sont </a:t>
            </a:r>
            <a:r>
              <a:rPr lang="fr-BE" sz="1900" dirty="0" err="1">
                <a:cs typeface="Courier New" panose="02070309020205020404" pitchFamily="49" charset="0"/>
              </a:rPr>
              <a:t>valués</a:t>
            </a:r>
            <a:r>
              <a:rPr lang="fr-BE" sz="1900" dirty="0">
                <a:cs typeface="Courier New" panose="02070309020205020404" pitchFamily="49" charset="0"/>
              </a:rPr>
              <a:t> (pas de NULL)</a:t>
            </a:r>
          </a:p>
          <a:p>
            <a:pPr marL="360363" lvl="1" indent="-342900"/>
            <a:r>
              <a:rPr lang="fr-BE" sz="1900" dirty="0">
                <a:cs typeface="Courier New" panose="02070309020205020404" pitchFamily="49" charset="0"/>
              </a:rPr>
              <a:t>Une colonne ou un groupe de colonnes ayant une contrainte d'unicité peut contenir une pluralité de marqueurs NULL</a:t>
            </a:r>
          </a:p>
        </p:txBody>
      </p:sp>
      <p:sp>
        <p:nvSpPr>
          <p:cNvPr id="5" name="Espace réservé du pied de page 4"/>
          <p:cNvSpPr>
            <a:spLocks noGrp="1"/>
          </p:cNvSpPr>
          <p:nvPr>
            <p:ph type="ftr" sz="quarter" idx="11"/>
          </p:nvPr>
        </p:nvSpPr>
        <p:spPr/>
        <p:txBody>
          <a:bodyPr/>
          <a:lstStyle/>
          <a:p>
            <a:r>
              <a:rPr lang="fr-BE" dirty="0"/>
              <a:t>SGBD – Chapitre 3 : LDD / 2. Relations</a:t>
            </a:r>
          </a:p>
        </p:txBody>
      </p:sp>
    </p:spTree>
    <p:extLst>
      <p:ext uri="{BB962C8B-B14F-4D97-AF65-F5344CB8AC3E}">
        <p14:creationId xmlns:p14="http://schemas.microsoft.com/office/powerpoint/2010/main" val="40969933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 – Les contraintes</a:t>
            </a:r>
          </a:p>
        </p:txBody>
      </p:sp>
      <p:sp>
        <p:nvSpPr>
          <p:cNvPr id="3" name="Espace réservé du contenu 2"/>
          <p:cNvSpPr>
            <a:spLocks noGrp="1"/>
          </p:cNvSpPr>
          <p:nvPr>
            <p:ph idx="1"/>
          </p:nvPr>
        </p:nvSpPr>
        <p:spPr>
          <a:xfrm>
            <a:off x="1043490" y="2051999"/>
            <a:ext cx="7471117" cy="4140000"/>
          </a:xfrm>
        </p:spPr>
        <p:txBody>
          <a:bodyPr anchor="ctr">
            <a:normAutofit/>
          </a:bodyPr>
          <a:lstStyle/>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Contraintes portant sur les intégrités</a:t>
            </a:r>
          </a:p>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	Clé subrogée (UNIQUE), chez les éditeurs</a:t>
            </a:r>
            <a:endParaRPr lang="fr-BE" dirty="0">
              <a:cs typeface="Courier New" panose="02070309020205020404" pitchFamily="49" charset="0"/>
            </a:endParaRPr>
          </a:p>
          <a:p>
            <a:pPr marL="0" indent="0">
              <a:buNone/>
            </a:pPr>
            <a:r>
              <a:rPr lang="fr-BE" sz="1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endParaRPr lang="fr-BE" sz="1200" dirty="0">
              <a:cs typeface="Courier New" panose="02070309020205020404" pitchFamily="49" charset="0"/>
            </a:endParaRPr>
          </a:p>
          <a:p>
            <a:pPr marL="360363" lvl="1" indent="-342900"/>
            <a:r>
              <a:rPr lang="fr-BE" sz="2400" dirty="0">
                <a:cs typeface="Courier New" panose="02070309020205020404" pitchFamily="49" charset="0"/>
              </a:rPr>
              <a:t>Oracle, </a:t>
            </a:r>
            <a:r>
              <a:rPr lang="fr-BE" sz="2400" dirty="0" err="1">
                <a:cs typeface="Courier New" panose="02070309020205020404" pitchFamily="49" charset="0"/>
              </a:rPr>
              <a:t>PostgresSQL</a:t>
            </a:r>
            <a:r>
              <a:rPr lang="fr-BE" sz="2400" dirty="0">
                <a:cs typeface="Courier New" panose="02070309020205020404" pitchFamily="49" charset="0"/>
              </a:rPr>
              <a:t>, </a:t>
            </a:r>
            <a:r>
              <a:rPr lang="fr-BE" sz="2400" dirty="0" err="1">
                <a:cs typeface="Courier New" panose="02070309020205020404" pitchFamily="49" charset="0"/>
              </a:rPr>
              <a:t>MySql</a:t>
            </a:r>
            <a:r>
              <a:rPr lang="fr-BE" sz="2400" dirty="0">
                <a:cs typeface="Courier New" panose="02070309020205020404" pitchFamily="49" charset="0"/>
              </a:rPr>
              <a:t>, </a:t>
            </a:r>
            <a:r>
              <a:rPr lang="fr-BE" sz="2400" dirty="0" err="1">
                <a:cs typeface="Courier New" panose="02070309020205020404" pitchFamily="49" charset="0"/>
              </a:rPr>
              <a:t>Firebird</a:t>
            </a:r>
            <a:r>
              <a:rPr lang="fr-BE" sz="2400" dirty="0">
                <a:cs typeface="Courier New" panose="02070309020205020404" pitchFamily="49" charset="0"/>
              </a:rPr>
              <a:t> acceptent plusieurs valeurs NULL avec une contrainte UNIQUE</a:t>
            </a:r>
          </a:p>
          <a:p>
            <a:pPr marL="360363" lvl="1" indent="-342900"/>
            <a:r>
              <a:rPr lang="fr-BE" sz="2400" dirty="0">
                <a:cs typeface="Courier New" panose="02070309020205020404" pitchFamily="49" charset="0"/>
              </a:rPr>
              <a:t>DB2 et SQL Server ne respectent pas la norme en matière de contrainte d'unicité, en refusant la multiplicité d'absence de valeur avec une contrainte d'unicité (ce qui équivaut, d'une certaine manière, à considérer l'absence de valeur … comme une valeur).</a:t>
            </a:r>
          </a:p>
        </p:txBody>
      </p:sp>
      <p:sp>
        <p:nvSpPr>
          <p:cNvPr id="5" name="Espace réservé du pied de page 4"/>
          <p:cNvSpPr>
            <a:spLocks noGrp="1"/>
          </p:cNvSpPr>
          <p:nvPr>
            <p:ph type="ftr" sz="quarter" idx="11"/>
          </p:nvPr>
        </p:nvSpPr>
        <p:spPr/>
        <p:txBody>
          <a:bodyPr/>
          <a:lstStyle/>
          <a:p>
            <a:r>
              <a:rPr lang="fr-BE" dirty="0"/>
              <a:t>SGBD – Chapitre 3 : LDD / 2. Relations</a:t>
            </a:r>
          </a:p>
        </p:txBody>
      </p:sp>
    </p:spTree>
    <p:extLst>
      <p:ext uri="{BB962C8B-B14F-4D97-AF65-F5344CB8AC3E}">
        <p14:creationId xmlns:p14="http://schemas.microsoft.com/office/powerpoint/2010/main" val="3013059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BE" dirty="0"/>
              <a:t>Chapitre 3. Le langage de définition des données</a:t>
            </a:r>
          </a:p>
        </p:txBody>
      </p:sp>
      <p:sp>
        <p:nvSpPr>
          <p:cNvPr id="3" name="Espace réservé du contenu 2"/>
          <p:cNvSpPr>
            <a:spLocks noGrp="1"/>
          </p:cNvSpPr>
          <p:nvPr>
            <p:ph idx="1"/>
          </p:nvPr>
        </p:nvSpPr>
        <p:spPr/>
        <p:txBody>
          <a:bodyPr anchor="ctr">
            <a:normAutofit/>
          </a:bodyPr>
          <a:lstStyle/>
          <a:p>
            <a:pPr marL="0" indent="0">
              <a:buNone/>
            </a:pPr>
            <a:r>
              <a:rPr lang="fr-BE" dirty="0"/>
              <a:t>Dans ce chapitre, nous allons étudier les commandes principales pour :</a:t>
            </a:r>
          </a:p>
          <a:p>
            <a:pPr lvl="1">
              <a:buClr>
                <a:schemeClr val="accent2">
                  <a:lumMod val="75000"/>
                </a:schemeClr>
              </a:buClr>
              <a:buFont typeface="Wingdings" panose="05000000000000000000" pitchFamily="2" charset="2"/>
              <a:buChar char="Ø"/>
            </a:pPr>
            <a:r>
              <a:rPr lang="fr-BE" dirty="0"/>
              <a:t>définir,</a:t>
            </a:r>
          </a:p>
          <a:p>
            <a:pPr lvl="1">
              <a:buClr>
                <a:schemeClr val="accent2">
                  <a:lumMod val="75000"/>
                </a:schemeClr>
              </a:buClr>
              <a:buFont typeface="Wingdings" panose="05000000000000000000" pitchFamily="2" charset="2"/>
              <a:buChar char="Ø"/>
            </a:pPr>
            <a:r>
              <a:rPr lang="fr-BE" dirty="0"/>
              <a:t>modifier,</a:t>
            </a:r>
          </a:p>
          <a:p>
            <a:pPr lvl="1">
              <a:buClr>
                <a:schemeClr val="accent2">
                  <a:lumMod val="75000"/>
                </a:schemeClr>
              </a:buClr>
              <a:buFont typeface="Wingdings" panose="05000000000000000000" pitchFamily="2" charset="2"/>
              <a:buChar char="Ø"/>
            </a:pPr>
            <a:r>
              <a:rPr lang="fr-BE" dirty="0"/>
              <a:t>supprimer</a:t>
            </a:r>
          </a:p>
          <a:p>
            <a:pPr marL="0" indent="0">
              <a:buNone/>
            </a:pPr>
            <a:r>
              <a:rPr lang="fr-BE" dirty="0"/>
              <a:t>un objet d’une base de données relationnelle.</a:t>
            </a:r>
          </a:p>
          <a:p>
            <a:pPr marL="0" indent="0">
              <a:buNone/>
            </a:pPr>
            <a:endParaRPr lang="fr-BE" dirty="0"/>
          </a:p>
          <a:p>
            <a:pPr marL="0" indent="0">
              <a:buNone/>
            </a:pPr>
            <a:r>
              <a:rPr lang="fr-BE" dirty="0"/>
              <a:t>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Langage de définition des données ou LDD</a:t>
            </a:r>
            <a:endParaRPr lang="fr-BE" dirty="0">
              <a:ln>
                <a:solidFill>
                  <a:schemeClr val="accent1"/>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ndParaRPr>
          </a:p>
        </p:txBody>
      </p:sp>
      <p:sp>
        <p:nvSpPr>
          <p:cNvPr id="5" name="Espace réservé du pied de page 4"/>
          <p:cNvSpPr>
            <a:spLocks noGrp="1"/>
          </p:cNvSpPr>
          <p:nvPr>
            <p:ph type="ftr" sz="quarter" idx="11"/>
          </p:nvPr>
        </p:nvSpPr>
        <p:spPr/>
        <p:txBody>
          <a:bodyPr/>
          <a:lstStyle/>
          <a:p>
            <a:r>
              <a:rPr lang="fr-BE" dirty="0"/>
              <a:t>SGBD – Chapitre 3 : Le langage de définition des données</a:t>
            </a:r>
          </a:p>
        </p:txBody>
      </p:sp>
      <p:sp>
        <p:nvSpPr>
          <p:cNvPr id="10" name="Flèche droite 9"/>
          <p:cNvSpPr/>
          <p:nvPr/>
        </p:nvSpPr>
        <p:spPr>
          <a:xfrm>
            <a:off x="1377538" y="5450774"/>
            <a:ext cx="498764" cy="2256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dirty="0"/>
          </a:p>
        </p:txBody>
      </p:sp>
    </p:spTree>
    <p:extLst>
      <p:ext uri="{BB962C8B-B14F-4D97-AF65-F5344CB8AC3E}">
        <p14:creationId xmlns:p14="http://schemas.microsoft.com/office/powerpoint/2010/main" val="361108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 – Les contraintes</a:t>
            </a:r>
          </a:p>
        </p:txBody>
      </p:sp>
      <p:sp>
        <p:nvSpPr>
          <p:cNvPr id="3" name="Espace réservé du contenu 2"/>
          <p:cNvSpPr>
            <a:spLocks noGrp="1"/>
          </p:cNvSpPr>
          <p:nvPr>
            <p:ph idx="1"/>
          </p:nvPr>
        </p:nvSpPr>
        <p:spPr>
          <a:xfrm>
            <a:off x="1043490" y="2051999"/>
            <a:ext cx="7471117" cy="4444494"/>
          </a:xfrm>
        </p:spPr>
        <p:txBody>
          <a:bodyPr anchor="ctr">
            <a:normAutofit/>
          </a:bodyPr>
          <a:lstStyle/>
          <a:p>
            <a:pPr marL="0" indent="0">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Contraintes portant sur les intégrités</a:t>
            </a:r>
          </a:p>
          <a:p>
            <a:pPr marL="0" indent="0">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	Clé étrangère (FOREIGN KEY)</a:t>
            </a:r>
            <a:endParaRPr lang="fr-BE" sz="2600" dirty="0">
              <a:cs typeface="Courier New" panose="02070309020205020404" pitchFamily="49" charset="0"/>
            </a:endParaRPr>
          </a:p>
          <a:p>
            <a:pPr marL="0" indent="0">
              <a:buNone/>
            </a:pPr>
            <a:r>
              <a:rPr lang="fr-BE" sz="1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endParaRPr lang="fr-BE" sz="1200" dirty="0">
              <a:cs typeface="Courier New" panose="02070309020205020404" pitchFamily="49" charset="0"/>
            </a:endParaRPr>
          </a:p>
          <a:p>
            <a:pPr marL="360363" lvl="1" indent="-342900">
              <a:lnSpc>
                <a:spcPct val="120000"/>
              </a:lnSpc>
              <a:spcBef>
                <a:spcPts val="600"/>
              </a:spcBef>
            </a:pPr>
            <a:r>
              <a:rPr lang="fr-BE" sz="2400" dirty="0">
                <a:cs typeface="Courier New" panose="02070309020205020404" pitchFamily="49" charset="0"/>
              </a:rPr>
              <a:t>Permet de lier les tables du modèle relationnel</a:t>
            </a:r>
          </a:p>
          <a:p>
            <a:pPr marL="360363" lvl="1" indent="-342900">
              <a:lnSpc>
                <a:spcPct val="120000"/>
              </a:lnSpc>
              <a:spcBef>
                <a:spcPts val="600"/>
              </a:spcBef>
            </a:pPr>
            <a:r>
              <a:rPr lang="fr-BE" sz="2400" dirty="0">
                <a:cs typeface="Courier New" panose="02070309020205020404" pitchFamily="49" charset="0"/>
              </a:rPr>
              <a:t>Permet de vérifier si ses valeurs sont présentes dans les colonnes d'une autre contrainte (primaire OU subrogée) prise dans une autre table dite table mère</a:t>
            </a:r>
          </a:p>
          <a:p>
            <a:pPr marL="360363" lvl="1" indent="-342900">
              <a:lnSpc>
                <a:spcPct val="120000"/>
              </a:lnSpc>
              <a:spcBef>
                <a:spcPts val="600"/>
              </a:spcBef>
            </a:pPr>
            <a:r>
              <a:rPr lang="fr-BE" sz="2400" dirty="0">
                <a:cs typeface="Courier New" panose="02070309020205020404" pitchFamily="49" charset="0"/>
              </a:rPr>
              <a:t>Se greffe sur une contrainte de clé primaire ou subrogée par le biais de la liste de ses colonnes</a:t>
            </a:r>
          </a:p>
        </p:txBody>
      </p:sp>
      <p:sp>
        <p:nvSpPr>
          <p:cNvPr id="5" name="Espace réservé du pied de page 4"/>
          <p:cNvSpPr>
            <a:spLocks noGrp="1"/>
          </p:cNvSpPr>
          <p:nvPr>
            <p:ph type="ftr" sz="quarter" idx="11"/>
          </p:nvPr>
        </p:nvSpPr>
        <p:spPr/>
        <p:txBody>
          <a:bodyPr/>
          <a:lstStyle/>
          <a:p>
            <a:r>
              <a:rPr lang="fr-BE" dirty="0"/>
              <a:t>SGBD – Chapitre 3 : LDD / 2. Relations</a:t>
            </a:r>
          </a:p>
        </p:txBody>
      </p:sp>
    </p:spTree>
    <p:extLst>
      <p:ext uri="{BB962C8B-B14F-4D97-AF65-F5344CB8AC3E}">
        <p14:creationId xmlns:p14="http://schemas.microsoft.com/office/powerpoint/2010/main" val="30814827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 – Les contraintes</a:t>
            </a:r>
          </a:p>
        </p:txBody>
      </p:sp>
      <p:sp>
        <p:nvSpPr>
          <p:cNvPr id="3" name="Espace réservé du contenu 2"/>
          <p:cNvSpPr>
            <a:spLocks noGrp="1"/>
          </p:cNvSpPr>
          <p:nvPr>
            <p:ph idx="1"/>
          </p:nvPr>
        </p:nvSpPr>
        <p:spPr>
          <a:xfrm>
            <a:off x="1043490" y="2051999"/>
            <a:ext cx="7471117" cy="4444494"/>
          </a:xfrm>
        </p:spPr>
        <p:txBody>
          <a:bodyPr anchor="ctr">
            <a:normAutofit/>
          </a:bodyPr>
          <a:lstStyle/>
          <a:p>
            <a:pPr marL="0" indent="0">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Contraintes portant sur les intégrités</a:t>
            </a:r>
          </a:p>
          <a:p>
            <a:pPr marL="0" indent="0">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	Clé étrangère (FOREIGN KEY)</a:t>
            </a:r>
            <a:endParaRPr lang="fr-BE" sz="2600" dirty="0">
              <a:cs typeface="Courier New" panose="02070309020205020404" pitchFamily="49" charset="0"/>
            </a:endParaRPr>
          </a:p>
          <a:p>
            <a:pPr marL="0" indent="0">
              <a:buNone/>
            </a:pPr>
            <a:r>
              <a:rPr lang="fr-BE" sz="1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endParaRPr lang="fr-BE" sz="1200" dirty="0">
              <a:cs typeface="Courier New" panose="02070309020205020404" pitchFamily="49" charset="0"/>
            </a:endParaRPr>
          </a:p>
          <a:p>
            <a:pPr marL="17463" lvl="1" indent="0">
              <a:buNone/>
            </a:pPr>
            <a:r>
              <a:rPr lang="fr-BE" sz="1900" dirty="0">
                <a:latin typeface="Courier New" panose="02070309020205020404" pitchFamily="49" charset="0"/>
                <a:cs typeface="Courier New" panose="02070309020205020404" pitchFamily="49" charset="0"/>
              </a:rPr>
              <a:t>&lt;contrainte de clé&gt; ::=</a:t>
            </a:r>
          </a:p>
          <a:p>
            <a:pPr marL="709613" lvl="1" indent="0">
              <a:buNone/>
            </a:pPr>
            <a:r>
              <a:rPr lang="fr-BE" sz="1900" dirty="0">
                <a:latin typeface="Courier New" panose="02070309020205020404" pitchFamily="49" charset="0"/>
                <a:cs typeface="Courier New" panose="02070309020205020404" pitchFamily="49" charset="0"/>
              </a:rPr>
              <a:t>[CONSTRAINT </a:t>
            </a:r>
            <a:r>
              <a:rPr lang="fr-BE" sz="1900" dirty="0" err="1">
                <a:latin typeface="Courier New" panose="02070309020205020404" pitchFamily="49" charset="0"/>
                <a:cs typeface="Courier New" panose="02070309020205020404" pitchFamily="49" charset="0"/>
              </a:rPr>
              <a:t>nom_contrainte</a:t>
            </a:r>
            <a:r>
              <a:rPr lang="fr-BE" sz="1900" dirty="0">
                <a:latin typeface="Courier New" panose="02070309020205020404" pitchFamily="49" charset="0"/>
                <a:cs typeface="Courier New" panose="02070309020205020404" pitchFamily="49" charset="0"/>
              </a:rPr>
              <a:t>]</a:t>
            </a:r>
          </a:p>
          <a:p>
            <a:pPr marL="709613" lvl="1" indent="0">
              <a:buNone/>
            </a:pPr>
            <a:r>
              <a:rPr lang="fr-BE" sz="1900" dirty="0">
                <a:latin typeface="Courier New" panose="02070309020205020404" pitchFamily="49" charset="0"/>
                <a:cs typeface="Courier New" panose="02070309020205020404" pitchFamily="49" charset="0"/>
              </a:rPr>
              <a:t> FOREIGN KEY (&lt;</a:t>
            </a:r>
            <a:r>
              <a:rPr lang="fr-BE" sz="1900" dirty="0" err="1">
                <a:latin typeface="Courier New" panose="02070309020205020404" pitchFamily="49" charset="0"/>
                <a:cs typeface="Courier New" panose="02070309020205020404" pitchFamily="49" charset="0"/>
              </a:rPr>
              <a:t>liste_colonnes</a:t>
            </a:r>
            <a:r>
              <a:rPr lang="fr-BE" sz="1900" dirty="0">
                <a:latin typeface="Courier New" panose="02070309020205020404" pitchFamily="49" charset="0"/>
                <a:cs typeface="Courier New" panose="02070309020205020404" pitchFamily="49" charset="0"/>
              </a:rPr>
              <a:t>&gt;)</a:t>
            </a:r>
          </a:p>
          <a:p>
            <a:pPr marL="709613" lvl="1" indent="0">
              <a:buNone/>
            </a:pPr>
            <a:r>
              <a:rPr lang="fr-BE" sz="1900" dirty="0">
                <a:latin typeface="Courier New" panose="02070309020205020404" pitchFamily="49" charset="0"/>
                <a:cs typeface="Courier New" panose="02070309020205020404" pitchFamily="49" charset="0"/>
              </a:rPr>
              <a:t> REFERENCES &lt;</a:t>
            </a:r>
            <a:r>
              <a:rPr lang="fr-BE" sz="1900" dirty="0" err="1">
                <a:latin typeface="Courier New" panose="02070309020205020404" pitchFamily="49" charset="0"/>
                <a:cs typeface="Courier New" panose="02070309020205020404" pitchFamily="49" charset="0"/>
              </a:rPr>
              <a:t>table_mere</a:t>
            </a:r>
            <a:r>
              <a:rPr lang="fr-BE" sz="1900" dirty="0">
                <a:latin typeface="Courier New" panose="02070309020205020404" pitchFamily="49" charset="0"/>
                <a:cs typeface="Courier New" panose="02070309020205020404" pitchFamily="49" charset="0"/>
              </a:rPr>
              <a:t>&gt; (liste de colonnes </a:t>
            </a:r>
          </a:p>
          <a:p>
            <a:pPr marL="709613" lvl="1" indent="0">
              <a:buNone/>
            </a:pPr>
            <a:r>
              <a:rPr lang="fr-BE" sz="1900" dirty="0">
                <a:latin typeface="Courier New" panose="02070309020205020404" pitchFamily="49" charset="0"/>
                <a:cs typeface="Courier New" panose="02070309020205020404" pitchFamily="49" charset="0"/>
              </a:rPr>
              <a:t>                              de référence)</a:t>
            </a:r>
          </a:p>
          <a:p>
            <a:pPr marL="709613" lvl="1" indent="0">
              <a:buNone/>
            </a:pPr>
            <a:r>
              <a:rPr lang="fr-BE" sz="1900" dirty="0">
                <a:latin typeface="Courier New" panose="02070309020205020404" pitchFamily="49" charset="0"/>
                <a:cs typeface="Courier New" panose="02070309020205020404" pitchFamily="49" charset="0"/>
              </a:rPr>
              <a:t> [&lt;clause de validation&gt;]</a:t>
            </a:r>
          </a:p>
          <a:p>
            <a:pPr marL="709613" lvl="1" indent="0">
              <a:buNone/>
            </a:pPr>
            <a:r>
              <a:rPr lang="fr-BE" sz="1900" dirty="0">
                <a:latin typeface="Courier New" panose="02070309020205020404" pitchFamily="49" charset="0"/>
                <a:cs typeface="Courier New" panose="02070309020205020404" pitchFamily="49" charset="0"/>
              </a:rPr>
              <a:t> [&lt;clause de gestion-modification&gt;]</a:t>
            </a:r>
          </a:p>
          <a:p>
            <a:pPr marL="709613" lvl="1" indent="0">
              <a:buNone/>
            </a:pPr>
            <a:r>
              <a:rPr lang="fr-BE" sz="1900" dirty="0">
                <a:latin typeface="Courier New" panose="02070309020205020404" pitchFamily="49" charset="0"/>
                <a:cs typeface="Courier New" panose="02070309020205020404" pitchFamily="49" charset="0"/>
              </a:rPr>
              <a:t> [&lt;clause de gestion-suppression&gt;]</a:t>
            </a:r>
            <a:endParaRPr lang="fr-BE" sz="2400" dirty="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3 : LDD / 2. Relations</a:t>
            </a:r>
          </a:p>
        </p:txBody>
      </p:sp>
    </p:spTree>
    <p:extLst>
      <p:ext uri="{BB962C8B-B14F-4D97-AF65-F5344CB8AC3E}">
        <p14:creationId xmlns:p14="http://schemas.microsoft.com/office/powerpoint/2010/main" val="2105903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 – Les contraintes</a:t>
            </a:r>
          </a:p>
        </p:txBody>
      </p:sp>
      <p:sp>
        <p:nvSpPr>
          <p:cNvPr id="3" name="Espace réservé du contenu 2"/>
          <p:cNvSpPr>
            <a:spLocks noGrp="1"/>
          </p:cNvSpPr>
          <p:nvPr>
            <p:ph idx="1"/>
          </p:nvPr>
        </p:nvSpPr>
        <p:spPr>
          <a:xfrm>
            <a:off x="1043490" y="2051999"/>
            <a:ext cx="7471117" cy="4242475"/>
          </a:xfrm>
        </p:spPr>
        <p:txBody>
          <a:bodyPr anchor="ctr">
            <a:normAutofit fontScale="92500" lnSpcReduction="20000"/>
          </a:bodyPr>
          <a:lstStyle/>
          <a:p>
            <a:pPr marL="0" indent="0">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Contraintes portant sur les intégrités</a:t>
            </a:r>
          </a:p>
          <a:p>
            <a:pPr marL="0" indent="0">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	Clé étrangère (FOREIGN KEY)</a:t>
            </a:r>
            <a:endParaRPr lang="fr-BE" sz="2600" dirty="0">
              <a:cs typeface="Courier New" panose="02070309020205020404" pitchFamily="49" charset="0"/>
            </a:endParaRPr>
          </a:p>
          <a:p>
            <a:pPr marL="0" indent="0">
              <a:buNone/>
            </a:pPr>
            <a:r>
              <a:rPr lang="fr-BE" sz="1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endParaRPr lang="fr-BE" sz="1200" dirty="0">
              <a:cs typeface="Courier New" panose="02070309020205020404" pitchFamily="49" charset="0"/>
            </a:endParaRPr>
          </a:p>
          <a:p>
            <a:pPr marL="360363" lvl="1" indent="-342900" algn="just">
              <a:lnSpc>
                <a:spcPct val="110000"/>
              </a:lnSpc>
              <a:spcBef>
                <a:spcPts val="600"/>
              </a:spcBef>
            </a:pPr>
            <a:r>
              <a:rPr lang="fr-BE" sz="2400" dirty="0">
                <a:cs typeface="Courier New" panose="02070309020205020404" pitchFamily="49" charset="0"/>
              </a:rPr>
              <a:t>Pour insérer ou modifier une valeur de colonne pourvue d'une clé étrangère, la valeur (</a:t>
            </a:r>
            <a:r>
              <a:rPr lang="fr-BE" sz="2400" dirty="0" err="1">
                <a:cs typeface="Courier New" panose="02070309020205020404" pitchFamily="49" charset="0"/>
              </a:rPr>
              <a:t>référençante</a:t>
            </a:r>
            <a:r>
              <a:rPr lang="fr-BE" sz="2400" dirty="0">
                <a:cs typeface="Courier New" panose="02070309020205020404" pitchFamily="49" charset="0"/>
              </a:rPr>
              <a:t>) doit exister dans la table mère (valeur référencée)</a:t>
            </a:r>
          </a:p>
          <a:p>
            <a:pPr marL="360363" lvl="1" indent="-342900" algn="just">
              <a:lnSpc>
                <a:spcPct val="110000"/>
              </a:lnSpc>
              <a:spcBef>
                <a:spcPts val="600"/>
              </a:spcBef>
            </a:pPr>
            <a:r>
              <a:rPr lang="fr-BE" sz="2400" dirty="0">
                <a:cs typeface="Courier New" panose="02070309020205020404" pitchFamily="49" charset="0"/>
              </a:rPr>
              <a:t>Les types des colonnes doivent être identiques (domaines compatibles)</a:t>
            </a:r>
          </a:p>
          <a:p>
            <a:pPr marL="360363" lvl="1" indent="-342900" algn="just">
              <a:lnSpc>
                <a:spcPct val="110000"/>
              </a:lnSpc>
              <a:spcBef>
                <a:spcPts val="600"/>
              </a:spcBef>
            </a:pPr>
            <a:r>
              <a:rPr lang="fr-BE" sz="2400" dirty="0">
                <a:cs typeface="Courier New" panose="02070309020205020404" pitchFamily="49" charset="0"/>
              </a:rPr>
              <a:t>Les noms des colonnes </a:t>
            </a:r>
            <a:r>
              <a:rPr lang="fr-BE" sz="2400" dirty="0" err="1">
                <a:cs typeface="Courier New" panose="02070309020205020404" pitchFamily="49" charset="0"/>
              </a:rPr>
              <a:t>référençantes</a:t>
            </a:r>
            <a:r>
              <a:rPr lang="fr-BE" sz="2400" dirty="0">
                <a:cs typeface="Courier New" panose="02070309020205020404" pitchFamily="49" charset="0"/>
              </a:rPr>
              <a:t> et référencées peuvent être différents, mais il est conseillé de leur donner le même nom car elles sont sémantiquement liées.  Cela permet également les jointures naturelles.</a:t>
            </a:r>
          </a:p>
        </p:txBody>
      </p:sp>
      <p:sp>
        <p:nvSpPr>
          <p:cNvPr id="5" name="Espace réservé du pied de page 4"/>
          <p:cNvSpPr>
            <a:spLocks noGrp="1"/>
          </p:cNvSpPr>
          <p:nvPr>
            <p:ph type="ftr" sz="quarter" idx="11"/>
          </p:nvPr>
        </p:nvSpPr>
        <p:spPr/>
        <p:txBody>
          <a:bodyPr/>
          <a:lstStyle/>
          <a:p>
            <a:r>
              <a:rPr lang="fr-BE" dirty="0"/>
              <a:t>SGBD – Chapitre 3 : LDD / 2. Relations</a:t>
            </a:r>
          </a:p>
        </p:txBody>
      </p:sp>
    </p:spTree>
    <p:extLst>
      <p:ext uri="{BB962C8B-B14F-4D97-AF65-F5344CB8AC3E}">
        <p14:creationId xmlns:p14="http://schemas.microsoft.com/office/powerpoint/2010/main" val="14398245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 – Types de données</a:t>
            </a:r>
          </a:p>
        </p:txBody>
      </p:sp>
      <p:sp>
        <p:nvSpPr>
          <p:cNvPr id="3" name="Espace réservé du contenu 2"/>
          <p:cNvSpPr>
            <a:spLocks noGrp="1"/>
          </p:cNvSpPr>
          <p:nvPr>
            <p:ph idx="1"/>
          </p:nvPr>
        </p:nvSpPr>
        <p:spPr>
          <a:xfrm>
            <a:off x="1043490" y="2051999"/>
            <a:ext cx="7471117" cy="4242475"/>
          </a:xfrm>
        </p:spPr>
        <p:txBody>
          <a:bodyPr anchor="ctr">
            <a:normAutofit/>
          </a:bodyPr>
          <a:lstStyle/>
          <a:p>
            <a:pPr marL="17463" lvl="1" indent="0" algn="just">
              <a:buNone/>
            </a:pPr>
            <a:r>
              <a:rPr lang="fr-BE" sz="2400" dirty="0">
                <a:cs typeface="Courier New" panose="02070309020205020404" pitchFamily="49" charset="0"/>
              </a:rPr>
              <a:t>Oracle fournit les types prédéfinis suivants (</a:t>
            </a:r>
            <a:r>
              <a:rPr lang="fr-BE" sz="2400" dirty="0" err="1">
                <a:cs typeface="Courier New" panose="02070309020205020404" pitchFamily="49" charset="0"/>
              </a:rPr>
              <a:t>built</a:t>
            </a:r>
            <a:r>
              <a:rPr lang="fr-BE" sz="2400" dirty="0">
                <a:cs typeface="Courier New" panose="02070309020205020404" pitchFamily="49" charset="0"/>
              </a:rPr>
              <a:t>-in </a:t>
            </a:r>
            <a:r>
              <a:rPr lang="fr-BE" sz="2400" dirty="0" err="1">
                <a:cs typeface="Courier New" panose="02070309020205020404" pitchFamily="49" charset="0"/>
              </a:rPr>
              <a:t>datatypes</a:t>
            </a:r>
            <a:r>
              <a:rPr lang="fr-BE" sz="2400" dirty="0">
                <a:cs typeface="Courier New" panose="02070309020205020404" pitchFamily="49" charset="0"/>
              </a:rPr>
              <a:t>) :</a:t>
            </a:r>
          </a:p>
          <a:p>
            <a:pPr marL="360363" lvl="1" indent="-342900" algn="just"/>
            <a:r>
              <a:rPr lang="fr-BE" sz="2400" dirty="0">
                <a:cs typeface="Courier New" panose="02070309020205020404" pitchFamily="49" charset="0"/>
              </a:rPr>
              <a:t>Caractères (</a:t>
            </a:r>
            <a:r>
              <a:rPr lang="fr-BE" sz="2000" dirty="0">
                <a:cs typeface="Courier New" panose="02070309020205020404" pitchFamily="49" charset="0"/>
              </a:rPr>
              <a:t>CHAR, NCHAR, VARCHAR2, NVARCHAR2, CLOB, NLOB, LONG</a:t>
            </a:r>
            <a:r>
              <a:rPr lang="fr-BE" sz="2400" dirty="0">
                <a:cs typeface="Courier New" panose="02070309020205020404" pitchFamily="49" charset="0"/>
              </a:rPr>
              <a:t>)</a:t>
            </a:r>
          </a:p>
          <a:p>
            <a:pPr marL="360363" lvl="1" indent="-342900" algn="just"/>
            <a:r>
              <a:rPr lang="fr-BE" sz="2400" dirty="0">
                <a:cs typeface="Courier New" panose="02070309020205020404" pitchFamily="49" charset="0"/>
              </a:rPr>
              <a:t>Valeurs numériques </a:t>
            </a:r>
            <a:r>
              <a:rPr lang="fr-BE" sz="2000" dirty="0">
                <a:cs typeface="Courier New" panose="02070309020205020404" pitchFamily="49" charset="0"/>
              </a:rPr>
              <a:t>NUMBER</a:t>
            </a:r>
          </a:p>
          <a:p>
            <a:pPr marL="360363" lvl="1" indent="-342900" algn="just"/>
            <a:r>
              <a:rPr lang="fr-BE" sz="2400" dirty="0">
                <a:cs typeface="Courier New" panose="02070309020205020404" pitchFamily="49" charset="0"/>
              </a:rPr>
              <a:t>Date/heure (</a:t>
            </a:r>
            <a:r>
              <a:rPr lang="fr-BE" sz="2000" dirty="0">
                <a:cs typeface="Courier New" panose="02070309020205020404" pitchFamily="49" charset="0"/>
              </a:rPr>
              <a:t>DATE, INTERVAL DAY TO SECOND, INTERVAL YEAR TO MONTH, TIMESTAMP, TIMESTAMP WITH TIME ZONE, TIMESTAMP WITH LOCAL TIME ZONE</a:t>
            </a:r>
            <a:r>
              <a:rPr lang="fr-BE" sz="2400" dirty="0">
                <a:cs typeface="Courier New" panose="02070309020205020404" pitchFamily="49" charset="0"/>
              </a:rPr>
              <a:t>)</a:t>
            </a:r>
          </a:p>
          <a:p>
            <a:pPr marL="360363" lvl="1" indent="-342900" algn="just"/>
            <a:r>
              <a:rPr lang="fr-BE" sz="2400" dirty="0">
                <a:cs typeface="Courier New" panose="02070309020205020404" pitchFamily="49" charset="0"/>
              </a:rPr>
              <a:t>Données binaires (</a:t>
            </a:r>
            <a:r>
              <a:rPr lang="fr-BE" sz="2000" dirty="0">
                <a:cs typeface="Courier New" panose="02070309020205020404" pitchFamily="49" charset="0"/>
              </a:rPr>
              <a:t>BLOB, BFILE, RAW, LONG RAW</a:t>
            </a:r>
            <a:r>
              <a:rPr lang="fr-BE" sz="2400" dirty="0">
                <a:cs typeface="Courier New" panose="02070309020205020404" pitchFamily="49" charset="0"/>
              </a:rPr>
              <a:t>)</a:t>
            </a:r>
          </a:p>
          <a:p>
            <a:pPr marL="360363" lvl="1" indent="-342900" algn="just"/>
            <a:r>
              <a:rPr lang="fr-BE" sz="2400" dirty="0">
                <a:cs typeface="Courier New" panose="02070309020205020404" pitchFamily="49" charset="0"/>
              </a:rPr>
              <a:t>Adressage des enregistrements </a:t>
            </a:r>
            <a:r>
              <a:rPr lang="fr-BE" sz="2000" dirty="0">
                <a:cs typeface="Courier New" panose="02070309020205020404" pitchFamily="49" charset="0"/>
              </a:rPr>
              <a:t>ROWID</a:t>
            </a:r>
          </a:p>
        </p:txBody>
      </p:sp>
      <p:sp>
        <p:nvSpPr>
          <p:cNvPr id="5" name="Espace réservé du pied de page 4"/>
          <p:cNvSpPr>
            <a:spLocks noGrp="1"/>
          </p:cNvSpPr>
          <p:nvPr>
            <p:ph type="ftr" sz="quarter" idx="11"/>
          </p:nvPr>
        </p:nvSpPr>
        <p:spPr/>
        <p:txBody>
          <a:bodyPr/>
          <a:lstStyle/>
          <a:p>
            <a:r>
              <a:rPr lang="fr-BE" dirty="0"/>
              <a:t>SGBD – Chapitre 3 : LDD / 2. Relations</a:t>
            </a:r>
          </a:p>
        </p:txBody>
      </p:sp>
    </p:spTree>
    <p:extLst>
      <p:ext uri="{BB962C8B-B14F-4D97-AF65-F5344CB8AC3E}">
        <p14:creationId xmlns:p14="http://schemas.microsoft.com/office/powerpoint/2010/main" val="3725827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 – Types de données</a:t>
            </a:r>
          </a:p>
        </p:txBody>
      </p:sp>
      <p:sp>
        <p:nvSpPr>
          <p:cNvPr id="3" name="Espace réservé du contenu 2"/>
          <p:cNvSpPr>
            <a:spLocks noGrp="1"/>
          </p:cNvSpPr>
          <p:nvPr>
            <p:ph idx="1"/>
          </p:nvPr>
        </p:nvSpPr>
        <p:spPr>
          <a:xfrm>
            <a:off x="628821" y="1828715"/>
            <a:ext cx="7471117" cy="4242475"/>
          </a:xfrm>
        </p:spPr>
        <p:txBody>
          <a:bodyPr anchor="t">
            <a:normAutofit/>
          </a:bodyPr>
          <a:lstStyle/>
          <a:p>
            <a:pPr marL="17463" lvl="1" indent="0" algn="just">
              <a:buNone/>
            </a:pPr>
            <a:r>
              <a:rPr lang="fr-BE"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Caractères</a:t>
            </a:r>
          </a:p>
          <a:p>
            <a:pPr marL="17463" lvl="1" indent="0" algn="just">
              <a:buNone/>
            </a:pPr>
            <a:endParaRPr lang="fr-BE" sz="2400" dirty="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3 : LDD / 2. Relations</a:t>
            </a:r>
          </a:p>
        </p:txBody>
      </p:sp>
      <p:graphicFrame>
        <p:nvGraphicFramePr>
          <p:cNvPr id="7" name="Tableau 6"/>
          <p:cNvGraphicFramePr>
            <a:graphicFrameLocks noGrp="1"/>
          </p:cNvGraphicFramePr>
          <p:nvPr>
            <p:extLst>
              <p:ext uri="{D42A27DB-BD31-4B8C-83A1-F6EECF244321}">
                <p14:modId xmlns:p14="http://schemas.microsoft.com/office/powerpoint/2010/main" val="2073777929"/>
              </p:ext>
            </p:extLst>
          </p:nvPr>
        </p:nvGraphicFramePr>
        <p:xfrm>
          <a:off x="577702" y="2268869"/>
          <a:ext cx="8162262" cy="4434840"/>
        </p:xfrm>
        <a:graphic>
          <a:graphicData uri="http://schemas.openxmlformats.org/drawingml/2006/table">
            <a:tbl>
              <a:tblPr firstRow="1" bandRow="1">
                <a:tableStyleId>{5C22544A-7EE6-4342-B048-85BDC9FD1C3A}</a:tableStyleId>
              </a:tblPr>
              <a:tblGrid>
                <a:gridCol w="2006010">
                  <a:extLst>
                    <a:ext uri="{9D8B030D-6E8A-4147-A177-3AD203B41FA5}">
                      <a16:colId xmlns:a16="http://schemas.microsoft.com/office/drawing/2014/main" val="20000"/>
                    </a:ext>
                  </a:extLst>
                </a:gridCol>
                <a:gridCol w="2328530">
                  <a:extLst>
                    <a:ext uri="{9D8B030D-6E8A-4147-A177-3AD203B41FA5}">
                      <a16:colId xmlns:a16="http://schemas.microsoft.com/office/drawing/2014/main" val="20001"/>
                    </a:ext>
                  </a:extLst>
                </a:gridCol>
                <a:gridCol w="3827722">
                  <a:extLst>
                    <a:ext uri="{9D8B030D-6E8A-4147-A177-3AD203B41FA5}">
                      <a16:colId xmlns:a16="http://schemas.microsoft.com/office/drawing/2014/main" val="20002"/>
                    </a:ext>
                  </a:extLst>
                </a:gridCol>
              </a:tblGrid>
              <a:tr h="370840">
                <a:tc>
                  <a:txBody>
                    <a:bodyPr/>
                    <a:lstStyle/>
                    <a:p>
                      <a:r>
                        <a:rPr lang="fr-BE" sz="1400" dirty="0"/>
                        <a:t>Type</a:t>
                      </a:r>
                    </a:p>
                  </a:txBody>
                  <a:tcPr/>
                </a:tc>
                <a:tc>
                  <a:txBody>
                    <a:bodyPr/>
                    <a:lstStyle/>
                    <a:p>
                      <a:r>
                        <a:rPr lang="fr-BE" sz="1400" dirty="0"/>
                        <a:t>Description</a:t>
                      </a:r>
                    </a:p>
                  </a:txBody>
                  <a:tcPr/>
                </a:tc>
                <a:tc>
                  <a:txBody>
                    <a:bodyPr/>
                    <a:lstStyle/>
                    <a:p>
                      <a:r>
                        <a:rPr lang="fr-BE" sz="1400" dirty="0"/>
                        <a:t>Commentaires</a:t>
                      </a:r>
                      <a:r>
                        <a:rPr lang="fr-BE" sz="1400" baseline="0" dirty="0"/>
                        <a:t> pour une colonne</a:t>
                      </a:r>
                      <a:endParaRPr lang="fr-BE" sz="1400" dirty="0"/>
                    </a:p>
                  </a:txBody>
                  <a:tcPr/>
                </a:tc>
                <a:extLst>
                  <a:ext uri="{0D108BD9-81ED-4DB2-BD59-A6C34878D82A}">
                    <a16:rowId xmlns:a16="http://schemas.microsoft.com/office/drawing/2014/main" val="10000"/>
                  </a:ext>
                </a:extLst>
              </a:tr>
              <a:tr h="370840">
                <a:tc>
                  <a:txBody>
                    <a:bodyPr/>
                    <a:lstStyle/>
                    <a:p>
                      <a:r>
                        <a:rPr lang="fr-BE" sz="1400" dirty="0"/>
                        <a:t>CHAR (n [BYTE | CHAR])</a:t>
                      </a:r>
                    </a:p>
                  </a:txBody>
                  <a:tcPr/>
                </a:tc>
                <a:tc>
                  <a:txBody>
                    <a:bodyPr/>
                    <a:lstStyle/>
                    <a:p>
                      <a:r>
                        <a:rPr lang="fr-BE" sz="1400" dirty="0"/>
                        <a:t>Chaîne</a:t>
                      </a:r>
                      <a:r>
                        <a:rPr lang="fr-BE" sz="1400" baseline="0" dirty="0"/>
                        <a:t> fixe de n caractères ou octets</a:t>
                      </a:r>
                      <a:endParaRPr lang="fr-BE" sz="1400" dirty="0"/>
                    </a:p>
                  </a:txBody>
                  <a:tcPr/>
                </a:tc>
                <a:tc>
                  <a:txBody>
                    <a:bodyPr/>
                    <a:lstStyle/>
                    <a:p>
                      <a:r>
                        <a:rPr lang="fr-BE" sz="1400" dirty="0"/>
                        <a:t>Taille fixe (complétée par</a:t>
                      </a:r>
                      <a:r>
                        <a:rPr lang="fr-BE" sz="1400" baseline="0" dirty="0"/>
                        <a:t> des blancs si nécessaire)</a:t>
                      </a:r>
                    </a:p>
                    <a:p>
                      <a:r>
                        <a:rPr lang="fr-BE" sz="1400" baseline="0" dirty="0"/>
                        <a:t>Maximum 2000 octets ou caractères</a:t>
                      </a:r>
                      <a:endParaRPr lang="fr-BE" sz="14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400" dirty="0"/>
                        <a:t>VARCHAR2  (n [BYTE | CHAR])</a:t>
                      </a:r>
                    </a:p>
                  </a:txBody>
                  <a:tcPr/>
                </a:tc>
                <a:tc>
                  <a:txBody>
                    <a:bodyPr/>
                    <a:lstStyle/>
                    <a:p>
                      <a:r>
                        <a:rPr lang="fr-BE" sz="1400" dirty="0"/>
                        <a:t>Chaîne variable de n caractères ou octets</a:t>
                      </a:r>
                    </a:p>
                  </a:txBody>
                  <a:tcPr/>
                </a:tc>
                <a:tc>
                  <a:txBody>
                    <a:bodyPr/>
                    <a:lstStyle/>
                    <a:p>
                      <a:r>
                        <a:rPr lang="fr-BE" sz="1400" dirty="0"/>
                        <a:t>Taille variable.</a:t>
                      </a:r>
                    </a:p>
                    <a:p>
                      <a:r>
                        <a:rPr lang="fr-BE" sz="1400" dirty="0"/>
                        <a:t>Maximum 4000 octets ou caractères</a:t>
                      </a:r>
                    </a:p>
                  </a:txBody>
                  <a:tcPr/>
                </a:tc>
                <a:extLst>
                  <a:ext uri="{0D108BD9-81ED-4DB2-BD59-A6C34878D82A}">
                    <a16:rowId xmlns:a16="http://schemas.microsoft.com/office/drawing/2014/main" val="10002"/>
                  </a:ext>
                </a:extLst>
              </a:tr>
              <a:tr h="370840">
                <a:tc>
                  <a:txBody>
                    <a:bodyPr/>
                    <a:lstStyle/>
                    <a:p>
                      <a:r>
                        <a:rPr lang="fr-BE" sz="1400" dirty="0"/>
                        <a:t>NCHAR (n)</a:t>
                      </a:r>
                    </a:p>
                  </a:txBody>
                  <a:tcPr/>
                </a:tc>
                <a:tc>
                  <a:txBody>
                    <a:bodyPr/>
                    <a:lstStyle/>
                    <a:p>
                      <a:r>
                        <a:rPr lang="fr-BE" sz="1400" dirty="0"/>
                        <a:t>Chaîne</a:t>
                      </a:r>
                      <a:r>
                        <a:rPr lang="fr-BE" sz="1400" baseline="0" dirty="0"/>
                        <a:t> fixe de n caractères Unicode</a:t>
                      </a:r>
                      <a:endParaRPr lang="fr-BE" sz="1400" dirty="0"/>
                    </a:p>
                  </a:txBody>
                  <a:tcPr/>
                </a:tc>
                <a:tc>
                  <a:txBody>
                    <a:bodyPr/>
                    <a:lstStyle/>
                    <a:p>
                      <a:r>
                        <a:rPr lang="fr-BE" sz="1400" dirty="0"/>
                        <a:t>Taille fixe (complétée par des blanc si</a:t>
                      </a:r>
                      <a:r>
                        <a:rPr lang="fr-BE" sz="1400" baseline="0" dirty="0"/>
                        <a:t> nécessaire)</a:t>
                      </a:r>
                    </a:p>
                    <a:p>
                      <a:r>
                        <a:rPr lang="fr-BE" sz="1400" baseline="0" dirty="0"/>
                        <a:t>Taille double pour le jeu AL16UTF16 et triple pour le jeu UTF8. Maximum 2000 caractères</a:t>
                      </a:r>
                      <a:endParaRPr lang="fr-BE" sz="1400" dirty="0"/>
                    </a:p>
                  </a:txBody>
                  <a:tcPr/>
                </a:tc>
                <a:extLst>
                  <a:ext uri="{0D108BD9-81ED-4DB2-BD59-A6C34878D82A}">
                    <a16:rowId xmlns:a16="http://schemas.microsoft.com/office/drawing/2014/main" val="10003"/>
                  </a:ext>
                </a:extLst>
              </a:tr>
              <a:tr h="370840">
                <a:tc>
                  <a:txBody>
                    <a:bodyPr/>
                    <a:lstStyle/>
                    <a:p>
                      <a:r>
                        <a:rPr lang="fr-BE" sz="1400" dirty="0"/>
                        <a:t>NVARCHAR2 (n)</a:t>
                      </a:r>
                    </a:p>
                  </a:txBody>
                  <a:tcPr/>
                </a:tc>
                <a:tc>
                  <a:txBody>
                    <a:bodyPr/>
                    <a:lstStyle/>
                    <a:p>
                      <a:r>
                        <a:rPr lang="fr-BE" sz="1400" dirty="0"/>
                        <a:t>Chaîne variable de n caractère Unicode</a:t>
                      </a:r>
                    </a:p>
                  </a:txBody>
                  <a:tcPr/>
                </a:tc>
                <a:tc>
                  <a:txBody>
                    <a:bodyPr/>
                    <a:lstStyle/>
                    <a:p>
                      <a:r>
                        <a:rPr lang="fr-BE" sz="1400" dirty="0"/>
                        <a:t>Taille variable.  Mêmes</a:t>
                      </a:r>
                      <a:r>
                        <a:rPr lang="fr-BE" sz="1400" baseline="0" dirty="0"/>
                        <a:t> caractéristiques que NCHAR sauf pour la taille maximale : 4000 octets</a:t>
                      </a:r>
                      <a:endParaRPr lang="fr-BE" sz="1400" dirty="0"/>
                    </a:p>
                  </a:txBody>
                  <a:tcPr/>
                </a:tc>
                <a:extLst>
                  <a:ext uri="{0D108BD9-81ED-4DB2-BD59-A6C34878D82A}">
                    <a16:rowId xmlns:a16="http://schemas.microsoft.com/office/drawing/2014/main" val="10004"/>
                  </a:ext>
                </a:extLst>
              </a:tr>
              <a:tr h="370840">
                <a:tc>
                  <a:txBody>
                    <a:bodyPr/>
                    <a:lstStyle/>
                    <a:p>
                      <a:r>
                        <a:rPr lang="fr-BE" sz="1400" dirty="0"/>
                        <a:t>CLOB</a:t>
                      </a:r>
                    </a:p>
                  </a:txBody>
                  <a:tcPr/>
                </a:tc>
                <a:tc>
                  <a:txBody>
                    <a:bodyPr/>
                    <a:lstStyle/>
                    <a:p>
                      <a:r>
                        <a:rPr lang="fr-BE" sz="1400" dirty="0"/>
                        <a:t>Flot de caractères (CHAR)</a:t>
                      </a:r>
                    </a:p>
                  </a:txBody>
                  <a:tcPr/>
                </a:tc>
                <a:tc>
                  <a:txBody>
                    <a:bodyPr/>
                    <a:lstStyle/>
                    <a:p>
                      <a:r>
                        <a:rPr lang="fr-BE" sz="1400" dirty="0"/>
                        <a:t>Jusqu'à 4 </a:t>
                      </a:r>
                      <a:r>
                        <a:rPr lang="fr-BE" sz="1400" dirty="0" err="1"/>
                        <a:t>gigaoctets</a:t>
                      </a:r>
                      <a:endParaRPr lang="fr-BE" sz="1400" dirty="0"/>
                    </a:p>
                  </a:txBody>
                  <a:tcPr/>
                </a:tc>
                <a:extLst>
                  <a:ext uri="{0D108BD9-81ED-4DB2-BD59-A6C34878D82A}">
                    <a16:rowId xmlns:a16="http://schemas.microsoft.com/office/drawing/2014/main" val="10005"/>
                  </a:ext>
                </a:extLst>
              </a:tr>
              <a:tr h="370840">
                <a:tc>
                  <a:txBody>
                    <a:bodyPr/>
                    <a:lstStyle/>
                    <a:p>
                      <a:r>
                        <a:rPr lang="fr-BE" sz="1400" dirty="0"/>
                        <a:t>NCLOB</a:t>
                      </a:r>
                    </a:p>
                  </a:txBody>
                  <a:tcPr/>
                </a:tc>
                <a:tc>
                  <a:txBody>
                    <a:bodyPr/>
                    <a:lstStyle/>
                    <a:p>
                      <a:r>
                        <a:rPr lang="fr-BE" sz="1400" dirty="0"/>
                        <a:t>Flot de caractères Unicode (NCHAR)</a:t>
                      </a:r>
                    </a:p>
                  </a:txBody>
                  <a:tcPr/>
                </a:tc>
                <a:tc>
                  <a:txBody>
                    <a:bodyPr/>
                    <a:lstStyle/>
                    <a:p>
                      <a:r>
                        <a:rPr lang="fr-BE" sz="1400" dirty="0"/>
                        <a:t>Idem CLOB</a:t>
                      </a:r>
                    </a:p>
                  </a:txBody>
                  <a:tcPr/>
                </a:tc>
                <a:extLst>
                  <a:ext uri="{0D108BD9-81ED-4DB2-BD59-A6C34878D82A}">
                    <a16:rowId xmlns:a16="http://schemas.microsoft.com/office/drawing/2014/main" val="10006"/>
                  </a:ext>
                </a:extLst>
              </a:tr>
              <a:tr h="370840">
                <a:tc>
                  <a:txBody>
                    <a:bodyPr/>
                    <a:lstStyle/>
                    <a:p>
                      <a:r>
                        <a:rPr lang="fr-BE" sz="1400" dirty="0"/>
                        <a:t>LONG</a:t>
                      </a:r>
                    </a:p>
                  </a:txBody>
                  <a:tcPr/>
                </a:tc>
                <a:tc>
                  <a:txBody>
                    <a:bodyPr/>
                    <a:lstStyle/>
                    <a:p>
                      <a:r>
                        <a:rPr lang="fr-BE" sz="1400" dirty="0"/>
                        <a:t>Flot de variable de caractères</a:t>
                      </a:r>
                    </a:p>
                  </a:txBody>
                  <a:tcPr/>
                </a:tc>
                <a:tc>
                  <a:txBody>
                    <a:bodyPr/>
                    <a:lstStyle/>
                    <a:p>
                      <a:r>
                        <a:rPr lang="fr-BE" sz="1400" dirty="0"/>
                        <a:t>Jusqu'à 2 </a:t>
                      </a:r>
                      <a:r>
                        <a:rPr lang="fr-BE" sz="1400" dirty="0" err="1"/>
                        <a:t>gigaoctets</a:t>
                      </a:r>
                      <a:r>
                        <a:rPr lang="fr-BE" sz="1400" dirty="0"/>
                        <a:t>.  Toujours fourni pour assurer la compatibilité, mais à remplacer par le type CLOB</a:t>
                      </a:r>
                    </a:p>
                  </a:txBody>
                  <a:tcPr/>
                </a:tc>
                <a:extLst>
                  <a:ext uri="{0D108BD9-81ED-4DB2-BD59-A6C34878D82A}">
                    <a16:rowId xmlns:a16="http://schemas.microsoft.com/office/drawing/2014/main" val="10007"/>
                  </a:ext>
                </a:extLst>
              </a:tr>
              <a:tr h="370840">
                <a:tc>
                  <a:txBody>
                    <a:bodyPr/>
                    <a:lstStyle/>
                    <a:p>
                      <a:r>
                        <a:rPr lang="fr-BE" sz="1400" dirty="0"/>
                        <a:t>XMLTYPE</a:t>
                      </a:r>
                    </a:p>
                  </a:txBody>
                  <a:tcPr/>
                </a:tc>
                <a:tc>
                  <a:txBody>
                    <a:bodyPr/>
                    <a:lstStyle/>
                    <a:p>
                      <a:r>
                        <a:rPr lang="fr-BE" sz="1400" dirty="0"/>
                        <a:t>Stockage de documents XML</a:t>
                      </a:r>
                    </a:p>
                  </a:txBody>
                  <a:tcPr/>
                </a:tc>
                <a:tc>
                  <a:txBody>
                    <a:bodyPr/>
                    <a:lstStyle/>
                    <a:p>
                      <a:r>
                        <a:rPr lang="fr-BE" sz="1400" dirty="0"/>
                        <a:t>Jusqu'à 4 </a:t>
                      </a:r>
                      <a:r>
                        <a:rPr lang="fr-BE" sz="1400" dirty="0" err="1"/>
                        <a:t>gigaoctets</a:t>
                      </a:r>
                      <a:endParaRPr lang="fr-BE" sz="1400"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977560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 – Types de données</a:t>
            </a:r>
          </a:p>
        </p:txBody>
      </p:sp>
      <p:sp>
        <p:nvSpPr>
          <p:cNvPr id="3" name="Espace réservé du contenu 2"/>
          <p:cNvSpPr>
            <a:spLocks noGrp="1"/>
          </p:cNvSpPr>
          <p:nvPr>
            <p:ph idx="1"/>
          </p:nvPr>
        </p:nvSpPr>
        <p:spPr>
          <a:xfrm>
            <a:off x="628821" y="1828715"/>
            <a:ext cx="7471117" cy="4242475"/>
          </a:xfrm>
        </p:spPr>
        <p:txBody>
          <a:bodyPr anchor="t">
            <a:normAutofit/>
          </a:bodyPr>
          <a:lstStyle/>
          <a:p>
            <a:pPr marL="17463" lvl="1" indent="0" algn="just">
              <a:buNone/>
            </a:pPr>
            <a:r>
              <a:rPr lang="fr-BE"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Nombres</a:t>
            </a:r>
          </a:p>
          <a:p>
            <a:pPr marL="17463" lvl="1" indent="0" algn="just">
              <a:buNone/>
            </a:pPr>
            <a:endParaRPr lang="fr-BE"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17463" lvl="1" indent="0" algn="just">
              <a:buNone/>
            </a:pPr>
            <a:endParaRPr lang="fr-BE"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17463" lvl="1" indent="0" algn="just">
              <a:buNone/>
            </a:pPr>
            <a:endParaRPr lang="fr-BE"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17463" lvl="1" indent="0" algn="just">
              <a:buNone/>
            </a:pPr>
            <a:r>
              <a:rPr lang="fr-BE"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Exemples :</a:t>
            </a:r>
          </a:p>
          <a:p>
            <a:pPr marL="17463" lvl="1" indent="0" algn="just">
              <a:buNone/>
            </a:pPr>
            <a:endParaRPr lang="fr-BE" sz="2400" dirty="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3 : LDD / 2. Relations</a:t>
            </a:r>
          </a:p>
        </p:txBody>
      </p:sp>
      <p:graphicFrame>
        <p:nvGraphicFramePr>
          <p:cNvPr id="7" name="Tableau 6"/>
          <p:cNvGraphicFramePr>
            <a:graphicFrameLocks noGrp="1"/>
          </p:cNvGraphicFramePr>
          <p:nvPr>
            <p:extLst>
              <p:ext uri="{D42A27DB-BD31-4B8C-83A1-F6EECF244321}">
                <p14:modId xmlns:p14="http://schemas.microsoft.com/office/powerpoint/2010/main" val="4171843300"/>
              </p:ext>
            </p:extLst>
          </p:nvPr>
        </p:nvGraphicFramePr>
        <p:xfrm>
          <a:off x="854149" y="2322032"/>
          <a:ext cx="7577470" cy="1102360"/>
        </p:xfrm>
        <a:graphic>
          <a:graphicData uri="http://schemas.openxmlformats.org/drawingml/2006/table">
            <a:tbl>
              <a:tblPr firstRow="1" bandRow="1">
                <a:tableStyleId>{5C22544A-7EE6-4342-B048-85BDC9FD1C3A}</a:tableStyleId>
              </a:tblPr>
              <a:tblGrid>
                <a:gridCol w="1862288">
                  <a:extLst>
                    <a:ext uri="{9D8B030D-6E8A-4147-A177-3AD203B41FA5}">
                      <a16:colId xmlns:a16="http://schemas.microsoft.com/office/drawing/2014/main" val="20000"/>
                    </a:ext>
                  </a:extLst>
                </a:gridCol>
                <a:gridCol w="2161700">
                  <a:extLst>
                    <a:ext uri="{9D8B030D-6E8A-4147-A177-3AD203B41FA5}">
                      <a16:colId xmlns:a16="http://schemas.microsoft.com/office/drawing/2014/main" val="20001"/>
                    </a:ext>
                  </a:extLst>
                </a:gridCol>
                <a:gridCol w="3553482">
                  <a:extLst>
                    <a:ext uri="{9D8B030D-6E8A-4147-A177-3AD203B41FA5}">
                      <a16:colId xmlns:a16="http://schemas.microsoft.com/office/drawing/2014/main" val="20002"/>
                    </a:ext>
                  </a:extLst>
                </a:gridCol>
              </a:tblGrid>
              <a:tr h="370840">
                <a:tc>
                  <a:txBody>
                    <a:bodyPr/>
                    <a:lstStyle/>
                    <a:p>
                      <a:r>
                        <a:rPr lang="fr-BE" sz="1400" dirty="0"/>
                        <a:t>Type</a:t>
                      </a:r>
                    </a:p>
                  </a:txBody>
                  <a:tcPr/>
                </a:tc>
                <a:tc>
                  <a:txBody>
                    <a:bodyPr/>
                    <a:lstStyle/>
                    <a:p>
                      <a:r>
                        <a:rPr lang="fr-BE" sz="1400" dirty="0"/>
                        <a:t>Description</a:t>
                      </a:r>
                    </a:p>
                  </a:txBody>
                  <a:tcPr/>
                </a:tc>
                <a:tc>
                  <a:txBody>
                    <a:bodyPr/>
                    <a:lstStyle/>
                    <a:p>
                      <a:r>
                        <a:rPr lang="fr-BE" sz="1400" dirty="0"/>
                        <a:t>Commentaires</a:t>
                      </a:r>
                      <a:r>
                        <a:rPr lang="fr-BE" sz="1400" baseline="0" dirty="0"/>
                        <a:t> pour une colonne</a:t>
                      </a:r>
                      <a:endParaRPr lang="fr-BE" sz="1400" dirty="0"/>
                    </a:p>
                  </a:txBody>
                  <a:tcPr/>
                </a:tc>
                <a:extLst>
                  <a:ext uri="{0D108BD9-81ED-4DB2-BD59-A6C34878D82A}">
                    <a16:rowId xmlns:a16="http://schemas.microsoft.com/office/drawing/2014/main" val="10000"/>
                  </a:ext>
                </a:extLst>
              </a:tr>
              <a:tr h="370840">
                <a:tc>
                  <a:txBody>
                    <a:bodyPr/>
                    <a:lstStyle/>
                    <a:p>
                      <a:r>
                        <a:rPr lang="fr-BE" sz="1400" dirty="0"/>
                        <a:t>NUMBER [(t, d)]</a:t>
                      </a:r>
                    </a:p>
                  </a:txBody>
                  <a:tcPr/>
                </a:tc>
                <a:tc>
                  <a:txBody>
                    <a:bodyPr/>
                    <a:lstStyle/>
                    <a:p>
                      <a:r>
                        <a:rPr lang="fr-BE" sz="1400" dirty="0"/>
                        <a:t>Flottant de t chiffres, dont d décimales</a:t>
                      </a:r>
                    </a:p>
                  </a:txBody>
                  <a:tcPr/>
                </a:tc>
                <a:tc>
                  <a:txBody>
                    <a:bodyPr/>
                    <a:lstStyle/>
                    <a:p>
                      <a:r>
                        <a:rPr lang="fr-BE" sz="1400" dirty="0"/>
                        <a:t>Maximum pour</a:t>
                      </a:r>
                      <a:r>
                        <a:rPr lang="fr-BE" sz="1400" baseline="0" dirty="0"/>
                        <a:t> t : 38</a:t>
                      </a:r>
                    </a:p>
                    <a:p>
                      <a:r>
                        <a:rPr lang="fr-BE" sz="1400" baseline="0" dirty="0"/>
                        <a:t>Plage pour d : [-84, +127]</a:t>
                      </a:r>
                    </a:p>
                    <a:p>
                      <a:r>
                        <a:rPr lang="fr-BE" sz="1400" baseline="0" dirty="0"/>
                        <a:t>Espace maximum utilisé : 21 octets</a:t>
                      </a:r>
                      <a:endParaRPr lang="fr-BE" sz="1400" dirty="0"/>
                    </a:p>
                  </a:txBody>
                  <a:tcPr/>
                </a:tc>
                <a:extLst>
                  <a:ext uri="{0D108BD9-81ED-4DB2-BD59-A6C34878D82A}">
                    <a16:rowId xmlns:a16="http://schemas.microsoft.com/office/drawing/2014/main" val="10001"/>
                  </a:ext>
                </a:extLst>
              </a:tr>
            </a:tbl>
          </a:graphicData>
        </a:graphic>
      </p:graphicFrame>
      <p:graphicFrame>
        <p:nvGraphicFramePr>
          <p:cNvPr id="4" name="Tableau 3"/>
          <p:cNvGraphicFramePr>
            <a:graphicFrameLocks noGrp="1"/>
          </p:cNvGraphicFramePr>
          <p:nvPr>
            <p:extLst>
              <p:ext uri="{D42A27DB-BD31-4B8C-83A1-F6EECF244321}">
                <p14:modId xmlns:p14="http://schemas.microsoft.com/office/powerpoint/2010/main" val="1649688555"/>
              </p:ext>
            </p:extLst>
          </p:nvPr>
        </p:nvGraphicFramePr>
        <p:xfrm>
          <a:off x="2863701" y="3782118"/>
          <a:ext cx="5142615" cy="2438400"/>
        </p:xfrm>
        <a:graphic>
          <a:graphicData uri="http://schemas.openxmlformats.org/drawingml/2006/table">
            <a:tbl>
              <a:tblPr firstRow="1" bandRow="1">
                <a:tableStyleId>{5C22544A-7EE6-4342-B048-85BDC9FD1C3A}</a:tableStyleId>
              </a:tblPr>
              <a:tblGrid>
                <a:gridCol w="1474382">
                  <a:extLst>
                    <a:ext uri="{9D8B030D-6E8A-4147-A177-3AD203B41FA5}">
                      <a16:colId xmlns:a16="http://schemas.microsoft.com/office/drawing/2014/main" val="20000"/>
                    </a:ext>
                  </a:extLst>
                </a:gridCol>
                <a:gridCol w="3668233">
                  <a:extLst>
                    <a:ext uri="{9D8B030D-6E8A-4147-A177-3AD203B41FA5}">
                      <a16:colId xmlns:a16="http://schemas.microsoft.com/office/drawing/2014/main" val="20001"/>
                    </a:ext>
                  </a:extLst>
                </a:gridCol>
              </a:tblGrid>
              <a:tr h="189339">
                <a:tc>
                  <a:txBody>
                    <a:bodyPr/>
                    <a:lstStyle/>
                    <a:p>
                      <a:r>
                        <a:rPr lang="fr-BE" sz="1400" dirty="0"/>
                        <a:t>Type</a:t>
                      </a:r>
                    </a:p>
                  </a:txBody>
                  <a:tcPr/>
                </a:tc>
                <a:tc>
                  <a:txBody>
                    <a:bodyPr/>
                    <a:lstStyle/>
                    <a:p>
                      <a:r>
                        <a:rPr lang="fr-BE" sz="1400" dirty="0"/>
                        <a:t>Description</a:t>
                      </a:r>
                    </a:p>
                  </a:txBody>
                  <a:tcPr/>
                </a:tc>
                <a:extLst>
                  <a:ext uri="{0D108BD9-81ED-4DB2-BD59-A6C34878D82A}">
                    <a16:rowId xmlns:a16="http://schemas.microsoft.com/office/drawing/2014/main" val="10000"/>
                  </a:ext>
                </a:extLst>
              </a:tr>
              <a:tr h="189339">
                <a:tc>
                  <a:txBody>
                    <a:bodyPr/>
                    <a:lstStyle/>
                    <a:p>
                      <a:r>
                        <a:rPr lang="fr-BE" sz="1400" dirty="0"/>
                        <a:t>NUMBER</a:t>
                      </a:r>
                    </a:p>
                  </a:txBody>
                  <a:tcPr/>
                </a:tc>
                <a:tc>
                  <a:txBody>
                    <a:bodyPr/>
                    <a:lstStyle/>
                    <a:p>
                      <a:r>
                        <a:rPr lang="fr-BE" sz="1400" dirty="0"/>
                        <a:t>7456123,89</a:t>
                      </a:r>
                    </a:p>
                  </a:txBody>
                  <a:tcPr/>
                </a:tc>
                <a:extLst>
                  <a:ext uri="{0D108BD9-81ED-4DB2-BD59-A6C34878D82A}">
                    <a16:rowId xmlns:a16="http://schemas.microsoft.com/office/drawing/2014/main" val="10001"/>
                  </a:ext>
                </a:extLst>
              </a:tr>
              <a:tr h="189339">
                <a:tc>
                  <a:txBody>
                    <a:bodyPr/>
                    <a:lstStyle/>
                    <a:p>
                      <a:r>
                        <a:rPr lang="fr-BE" sz="1400" dirty="0"/>
                        <a:t>NUMBER (9)</a:t>
                      </a:r>
                    </a:p>
                  </a:txBody>
                  <a:tcPr/>
                </a:tc>
                <a:tc>
                  <a:txBody>
                    <a:bodyPr/>
                    <a:lstStyle/>
                    <a:p>
                      <a:r>
                        <a:rPr lang="fr-BE" sz="1400" dirty="0"/>
                        <a:t>7456124</a:t>
                      </a:r>
                    </a:p>
                  </a:txBody>
                  <a:tcPr/>
                </a:tc>
                <a:extLst>
                  <a:ext uri="{0D108BD9-81ED-4DB2-BD59-A6C34878D82A}">
                    <a16:rowId xmlns:a16="http://schemas.microsoft.com/office/drawing/2014/main" val="10002"/>
                  </a:ext>
                </a:extLst>
              </a:tr>
              <a:tr h="189339">
                <a:tc>
                  <a:txBody>
                    <a:bodyPr/>
                    <a:lstStyle/>
                    <a:p>
                      <a:r>
                        <a:rPr lang="fr-BE" sz="1400" dirty="0"/>
                        <a:t>NUMBER (9,2)</a:t>
                      </a:r>
                    </a:p>
                  </a:txBody>
                  <a:tcPr/>
                </a:tc>
                <a:tc>
                  <a:txBody>
                    <a:bodyPr/>
                    <a:lstStyle/>
                    <a:p>
                      <a:r>
                        <a:rPr lang="fr-BE" sz="1400" dirty="0"/>
                        <a:t>7456123,89</a:t>
                      </a:r>
                    </a:p>
                  </a:txBody>
                  <a:tcPr/>
                </a:tc>
                <a:extLst>
                  <a:ext uri="{0D108BD9-81ED-4DB2-BD59-A6C34878D82A}">
                    <a16:rowId xmlns:a16="http://schemas.microsoft.com/office/drawing/2014/main" val="10003"/>
                  </a:ext>
                </a:extLst>
              </a:tr>
              <a:tr h="189339">
                <a:tc>
                  <a:txBody>
                    <a:bodyPr/>
                    <a:lstStyle/>
                    <a:p>
                      <a:r>
                        <a:rPr lang="fr-BE" sz="1400" dirty="0"/>
                        <a:t>NUMBER (9,1)</a:t>
                      </a:r>
                    </a:p>
                  </a:txBody>
                  <a:tcPr/>
                </a:tc>
                <a:tc>
                  <a:txBody>
                    <a:bodyPr/>
                    <a:lstStyle/>
                    <a:p>
                      <a:r>
                        <a:rPr lang="fr-BE" sz="1400" dirty="0"/>
                        <a:t>7456123,9</a:t>
                      </a:r>
                    </a:p>
                  </a:txBody>
                  <a:tcPr/>
                </a:tc>
                <a:extLst>
                  <a:ext uri="{0D108BD9-81ED-4DB2-BD59-A6C34878D82A}">
                    <a16:rowId xmlns:a16="http://schemas.microsoft.com/office/drawing/2014/main" val="10004"/>
                  </a:ext>
                </a:extLst>
              </a:tr>
              <a:tr h="189339">
                <a:tc>
                  <a:txBody>
                    <a:bodyPr/>
                    <a:lstStyle/>
                    <a:p>
                      <a:r>
                        <a:rPr lang="fr-BE" sz="1400" dirty="0"/>
                        <a:t>NUMBER (6)</a:t>
                      </a:r>
                    </a:p>
                  </a:txBody>
                  <a:tcPr/>
                </a:tc>
                <a:tc>
                  <a:txBody>
                    <a:bodyPr/>
                    <a:lstStyle/>
                    <a:p>
                      <a:r>
                        <a:rPr lang="fr-BE" sz="1400" dirty="0"/>
                        <a:t>Précision inférieure à la taille du nombre</a:t>
                      </a:r>
                    </a:p>
                  </a:txBody>
                  <a:tcPr/>
                </a:tc>
                <a:extLst>
                  <a:ext uri="{0D108BD9-81ED-4DB2-BD59-A6C34878D82A}">
                    <a16:rowId xmlns:a16="http://schemas.microsoft.com/office/drawing/2014/main" val="10005"/>
                  </a:ext>
                </a:extLst>
              </a:tr>
              <a:tr h="189339">
                <a:tc>
                  <a:txBody>
                    <a:bodyPr/>
                    <a:lstStyle/>
                    <a:p>
                      <a:r>
                        <a:rPr lang="fr-BE" sz="1400" dirty="0"/>
                        <a:t>NUMBER (7, -2)</a:t>
                      </a:r>
                    </a:p>
                  </a:txBody>
                  <a:tcPr/>
                </a:tc>
                <a:tc>
                  <a:txBody>
                    <a:bodyPr/>
                    <a:lstStyle/>
                    <a:p>
                      <a:r>
                        <a:rPr lang="fr-BE" sz="1400" dirty="0"/>
                        <a:t>7456100</a:t>
                      </a:r>
                    </a:p>
                  </a:txBody>
                  <a:tcPr/>
                </a:tc>
                <a:extLst>
                  <a:ext uri="{0D108BD9-81ED-4DB2-BD59-A6C34878D82A}">
                    <a16:rowId xmlns:a16="http://schemas.microsoft.com/office/drawing/2014/main" val="10006"/>
                  </a:ext>
                </a:extLst>
              </a:tr>
              <a:tr h="155622">
                <a:tc>
                  <a:txBody>
                    <a:bodyPr/>
                    <a:lstStyle/>
                    <a:p>
                      <a:r>
                        <a:rPr lang="fr-BE" sz="1400" dirty="0"/>
                        <a:t>NUMBER (-7, 2)</a:t>
                      </a:r>
                    </a:p>
                  </a:txBody>
                  <a:tcPr/>
                </a:tc>
                <a:tc>
                  <a:txBody>
                    <a:bodyPr/>
                    <a:lstStyle/>
                    <a:p>
                      <a:r>
                        <a:rPr lang="fr-BE" sz="1400" dirty="0"/>
                        <a:t>Précision inférieure à la taille du nombre</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9839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 – Types de données</a:t>
            </a:r>
          </a:p>
        </p:txBody>
      </p:sp>
      <p:sp>
        <p:nvSpPr>
          <p:cNvPr id="3" name="Espace réservé du contenu 2"/>
          <p:cNvSpPr>
            <a:spLocks noGrp="1"/>
          </p:cNvSpPr>
          <p:nvPr>
            <p:ph idx="1"/>
          </p:nvPr>
        </p:nvSpPr>
        <p:spPr>
          <a:xfrm>
            <a:off x="1043490" y="2051999"/>
            <a:ext cx="7471117" cy="4242475"/>
          </a:xfrm>
        </p:spPr>
        <p:txBody>
          <a:bodyPr anchor="ctr">
            <a:normAutofit fontScale="85000" lnSpcReduction="20000"/>
          </a:bodyPr>
          <a:lstStyle/>
          <a:p>
            <a:pPr marL="17463" lvl="1" indent="0" algn="just">
              <a:buNone/>
            </a:pPr>
            <a:r>
              <a:rPr lang="fr-BE"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Date/heure</a:t>
            </a:r>
            <a:endParaRPr lang="fr-BE" sz="2800" dirty="0">
              <a:cs typeface="Courier New" panose="02070309020205020404" pitchFamily="49" charset="0"/>
            </a:endParaRPr>
          </a:p>
          <a:p>
            <a:pPr marL="360363" lvl="1" indent="-342900" algn="just"/>
            <a:r>
              <a:rPr lang="fr-BE" dirty="0">
                <a:cs typeface="Courier New" panose="02070309020205020404" pitchFamily="49" charset="0"/>
              </a:rPr>
              <a:t>Le type DATE permet de stocker des moments ponctuels, la précision est composée du siècle, de l'année, du mois, du jour, de l'heure, des minutes et des secondes.</a:t>
            </a:r>
          </a:p>
          <a:p>
            <a:pPr marL="360363" lvl="1" indent="-342900" algn="just"/>
            <a:r>
              <a:rPr lang="fr-BE" dirty="0">
                <a:cs typeface="Courier New" panose="02070309020205020404" pitchFamily="49" charset="0"/>
              </a:rPr>
              <a:t>Le type TIMESTAMP est plus précis dans la définition d'un moment (fraction de seconde)</a:t>
            </a:r>
          </a:p>
          <a:p>
            <a:pPr marL="360363" lvl="1" indent="-342900" algn="just"/>
            <a:r>
              <a:rPr lang="fr-BE" dirty="0">
                <a:cs typeface="Courier New" panose="02070309020205020404" pitchFamily="49" charset="0"/>
              </a:rPr>
              <a:t>Le </a:t>
            </a:r>
            <a:r>
              <a:rPr lang="fr-BE">
                <a:cs typeface="Courier New" panose="02070309020205020404" pitchFamily="49" charset="0"/>
              </a:rPr>
              <a:t>type TIMESTAMP </a:t>
            </a:r>
            <a:r>
              <a:rPr lang="fr-BE" dirty="0">
                <a:cs typeface="Courier New" panose="02070309020205020404" pitchFamily="49" charset="0"/>
              </a:rPr>
              <a:t>WITH TIME ZONE prend en compte les fuseaux horaires.</a:t>
            </a:r>
          </a:p>
          <a:p>
            <a:pPr marL="360363" lvl="1" indent="-342900" algn="just"/>
            <a:r>
              <a:rPr lang="fr-BE" dirty="0">
                <a:cs typeface="Courier New" panose="02070309020205020404" pitchFamily="49" charset="0"/>
              </a:rPr>
              <a:t>Le type TIMESTAMP WITH LOCAL TIME ZONE permet de faire la distinction entre une heure côté serveur et une heure côté client</a:t>
            </a:r>
          </a:p>
          <a:p>
            <a:pPr marL="360363" lvl="1" indent="-342900" algn="just"/>
            <a:r>
              <a:rPr lang="fr-BE" dirty="0">
                <a:cs typeface="Courier New" panose="02070309020205020404" pitchFamily="49" charset="0"/>
              </a:rPr>
              <a:t>Le type INTERVAL YEAR TO MONTH permet d'extraire une différence entre deux moments avec une précision mois/année</a:t>
            </a:r>
          </a:p>
          <a:p>
            <a:pPr marL="360363" lvl="1" indent="-342900" algn="just"/>
            <a:r>
              <a:rPr lang="fr-BE" dirty="0">
                <a:cs typeface="Courier New" panose="02070309020205020404" pitchFamily="49" charset="0"/>
              </a:rPr>
              <a:t>Le type INTERVAL DAY TO SECOND permet d'extraire une différence plus précise entre deux moments (précision de l'ordre de la fraction de seconde )</a:t>
            </a:r>
          </a:p>
        </p:txBody>
      </p:sp>
      <p:sp>
        <p:nvSpPr>
          <p:cNvPr id="5" name="Espace réservé du pied de page 4"/>
          <p:cNvSpPr>
            <a:spLocks noGrp="1"/>
          </p:cNvSpPr>
          <p:nvPr>
            <p:ph type="ftr" sz="quarter" idx="11"/>
          </p:nvPr>
        </p:nvSpPr>
        <p:spPr/>
        <p:txBody>
          <a:bodyPr/>
          <a:lstStyle/>
          <a:p>
            <a:r>
              <a:rPr lang="fr-BE" dirty="0"/>
              <a:t>SGBD – Chapitre 3 : LDD / 2. Relations</a:t>
            </a:r>
          </a:p>
        </p:txBody>
      </p:sp>
    </p:spTree>
    <p:extLst>
      <p:ext uri="{BB962C8B-B14F-4D97-AF65-F5344CB8AC3E}">
        <p14:creationId xmlns:p14="http://schemas.microsoft.com/office/powerpoint/2010/main" val="26022185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 – Types de données</a:t>
            </a:r>
          </a:p>
        </p:txBody>
      </p:sp>
      <p:sp>
        <p:nvSpPr>
          <p:cNvPr id="3" name="Espace réservé du contenu 2"/>
          <p:cNvSpPr>
            <a:spLocks noGrp="1"/>
          </p:cNvSpPr>
          <p:nvPr>
            <p:ph idx="1"/>
          </p:nvPr>
        </p:nvSpPr>
        <p:spPr>
          <a:xfrm>
            <a:off x="703248" y="1839348"/>
            <a:ext cx="7471117" cy="4242475"/>
          </a:xfrm>
        </p:spPr>
        <p:txBody>
          <a:bodyPr anchor="t">
            <a:normAutofit/>
          </a:bodyPr>
          <a:lstStyle/>
          <a:p>
            <a:pPr marL="17463" lvl="1" indent="0" algn="just">
              <a:buNone/>
            </a:pPr>
            <a:r>
              <a:rPr lang="fr-BE"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Date/heure</a:t>
            </a:r>
          </a:p>
          <a:p>
            <a:pPr marL="17463" lvl="1" indent="0" algn="just">
              <a:buNone/>
            </a:pPr>
            <a:endParaRPr lang="fr-BE" sz="2800" dirty="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3 : LDD / 2. Relations</a:t>
            </a:r>
          </a:p>
        </p:txBody>
      </p:sp>
      <p:graphicFrame>
        <p:nvGraphicFramePr>
          <p:cNvPr id="4" name="Tableau 3"/>
          <p:cNvGraphicFramePr>
            <a:graphicFrameLocks noGrp="1"/>
          </p:cNvGraphicFramePr>
          <p:nvPr>
            <p:extLst>
              <p:ext uri="{D42A27DB-BD31-4B8C-83A1-F6EECF244321}">
                <p14:modId xmlns:p14="http://schemas.microsoft.com/office/powerpoint/2010/main" val="2392745733"/>
              </p:ext>
            </p:extLst>
          </p:nvPr>
        </p:nvGraphicFramePr>
        <p:xfrm>
          <a:off x="386315" y="1884680"/>
          <a:ext cx="8204791" cy="4973320"/>
        </p:xfrm>
        <a:graphic>
          <a:graphicData uri="http://schemas.openxmlformats.org/drawingml/2006/table">
            <a:tbl>
              <a:tblPr firstRow="1" bandRow="1">
                <a:tableStyleId>{5C22544A-7EE6-4342-B048-85BDC9FD1C3A}</a:tableStyleId>
              </a:tblPr>
              <a:tblGrid>
                <a:gridCol w="1910317">
                  <a:extLst>
                    <a:ext uri="{9D8B030D-6E8A-4147-A177-3AD203B41FA5}">
                      <a16:colId xmlns:a16="http://schemas.microsoft.com/office/drawing/2014/main" val="20000"/>
                    </a:ext>
                  </a:extLst>
                </a:gridCol>
                <a:gridCol w="2955851">
                  <a:extLst>
                    <a:ext uri="{9D8B030D-6E8A-4147-A177-3AD203B41FA5}">
                      <a16:colId xmlns:a16="http://schemas.microsoft.com/office/drawing/2014/main" val="20001"/>
                    </a:ext>
                  </a:extLst>
                </a:gridCol>
                <a:gridCol w="3338623">
                  <a:extLst>
                    <a:ext uri="{9D8B030D-6E8A-4147-A177-3AD203B41FA5}">
                      <a16:colId xmlns:a16="http://schemas.microsoft.com/office/drawing/2014/main" val="20002"/>
                    </a:ext>
                  </a:extLst>
                </a:gridCol>
              </a:tblGrid>
              <a:tr h="370840">
                <a:tc>
                  <a:txBody>
                    <a:bodyPr/>
                    <a:lstStyle/>
                    <a:p>
                      <a:r>
                        <a:rPr lang="fr-BE" sz="1400" dirty="0"/>
                        <a:t>Type</a:t>
                      </a:r>
                    </a:p>
                  </a:txBody>
                  <a:tcPr/>
                </a:tc>
                <a:tc>
                  <a:txBody>
                    <a:bodyPr/>
                    <a:lstStyle/>
                    <a:p>
                      <a:r>
                        <a:rPr lang="fr-BE" sz="1400" dirty="0"/>
                        <a:t>Description</a:t>
                      </a:r>
                    </a:p>
                  </a:txBody>
                  <a:tcPr/>
                </a:tc>
                <a:tc>
                  <a:txBody>
                    <a:bodyPr/>
                    <a:lstStyle/>
                    <a:p>
                      <a:r>
                        <a:rPr lang="fr-BE" sz="1400" dirty="0"/>
                        <a:t>Commentaires pour une colonne</a:t>
                      </a:r>
                    </a:p>
                  </a:txBody>
                  <a:tcPr/>
                </a:tc>
                <a:extLst>
                  <a:ext uri="{0D108BD9-81ED-4DB2-BD59-A6C34878D82A}">
                    <a16:rowId xmlns:a16="http://schemas.microsoft.com/office/drawing/2014/main" val="10000"/>
                  </a:ext>
                </a:extLst>
              </a:tr>
              <a:tr h="370840">
                <a:tc>
                  <a:txBody>
                    <a:bodyPr/>
                    <a:lstStyle/>
                    <a:p>
                      <a:r>
                        <a:rPr lang="fr-BE" sz="1400" dirty="0"/>
                        <a:t>DATE</a:t>
                      </a:r>
                    </a:p>
                  </a:txBody>
                  <a:tcPr/>
                </a:tc>
                <a:tc>
                  <a:txBody>
                    <a:bodyPr/>
                    <a:lstStyle/>
                    <a:p>
                      <a:r>
                        <a:rPr lang="fr-BE" sz="1400" dirty="0"/>
                        <a:t>Date et heure du 1</a:t>
                      </a:r>
                      <a:r>
                        <a:rPr lang="fr-BE" sz="1400" baseline="30000" dirty="0"/>
                        <a:t>er</a:t>
                      </a:r>
                      <a:r>
                        <a:rPr lang="fr-BE" sz="1400" dirty="0"/>
                        <a:t> janvier -4712 au</a:t>
                      </a:r>
                      <a:r>
                        <a:rPr lang="fr-BE" sz="1400" baseline="0" dirty="0"/>
                        <a:t> 31 décembre 4712</a:t>
                      </a:r>
                      <a:endParaRPr lang="fr-BE" sz="1400" dirty="0"/>
                    </a:p>
                  </a:txBody>
                  <a:tcPr/>
                </a:tc>
                <a:tc>
                  <a:txBody>
                    <a:bodyPr/>
                    <a:lstStyle/>
                    <a:p>
                      <a:r>
                        <a:rPr lang="fr-BE" sz="1400" dirty="0"/>
                        <a:t>7 octets. Le format par défaut est spécifié par le paramètre NLS_DATE_FORMAT</a:t>
                      </a:r>
                    </a:p>
                  </a:txBody>
                  <a:tcPr/>
                </a:tc>
                <a:extLst>
                  <a:ext uri="{0D108BD9-81ED-4DB2-BD59-A6C34878D82A}">
                    <a16:rowId xmlns:a16="http://schemas.microsoft.com/office/drawing/2014/main" val="10001"/>
                  </a:ext>
                </a:extLst>
              </a:tr>
              <a:tr h="370840">
                <a:tc>
                  <a:txBody>
                    <a:bodyPr/>
                    <a:lstStyle/>
                    <a:p>
                      <a:r>
                        <a:rPr lang="fr-BE" sz="1400" dirty="0"/>
                        <a:t>INTERVAL YEAR (y) TO MONTH</a:t>
                      </a:r>
                    </a:p>
                  </a:txBody>
                  <a:tcPr/>
                </a:tc>
                <a:tc>
                  <a:txBody>
                    <a:bodyPr/>
                    <a:lstStyle/>
                    <a:p>
                      <a:r>
                        <a:rPr lang="fr-BE" sz="1400" dirty="0"/>
                        <a:t>Période représentée en années et mois</a:t>
                      </a:r>
                    </a:p>
                  </a:txBody>
                  <a:tcPr/>
                </a:tc>
                <a:tc>
                  <a:txBody>
                    <a:bodyPr/>
                    <a:lstStyle/>
                    <a:p>
                      <a:r>
                        <a:rPr lang="fr-BE" sz="1400" dirty="0"/>
                        <a:t>5 octets.  La précision de y va de 0 à 9 (par défaut 2)</a:t>
                      </a:r>
                    </a:p>
                  </a:txBody>
                  <a:tcPr/>
                </a:tc>
                <a:extLst>
                  <a:ext uri="{0D108BD9-81ED-4DB2-BD59-A6C34878D82A}">
                    <a16:rowId xmlns:a16="http://schemas.microsoft.com/office/drawing/2014/main" val="10002"/>
                  </a:ext>
                </a:extLst>
              </a:tr>
              <a:tr h="370840">
                <a:tc>
                  <a:txBody>
                    <a:bodyPr/>
                    <a:lstStyle/>
                    <a:p>
                      <a:r>
                        <a:rPr lang="fr-BE" sz="1400" dirty="0"/>
                        <a:t>INTERVAL DAY(d) TO SECOND (S)</a:t>
                      </a:r>
                    </a:p>
                  </a:txBody>
                  <a:tcPr/>
                </a:tc>
                <a:tc>
                  <a:txBody>
                    <a:bodyPr/>
                    <a:lstStyle/>
                    <a:p>
                      <a:r>
                        <a:rPr lang="fr-BE" sz="1400" dirty="0"/>
                        <a:t>Période représentée en jours, heures, minutes et secondes</a:t>
                      </a:r>
                    </a:p>
                  </a:txBody>
                  <a:tcPr/>
                </a:tc>
                <a:tc>
                  <a:txBody>
                    <a:bodyPr/>
                    <a:lstStyle/>
                    <a:p>
                      <a:r>
                        <a:rPr lang="fr-BE" sz="1400" dirty="0"/>
                        <a:t>11 octets.  Les précisions d et s vont de 2 à 9 (par défaut 2 pour le jour et 6 pour les fractions de secondes)</a:t>
                      </a:r>
                    </a:p>
                  </a:txBody>
                  <a:tcPr/>
                </a:tc>
                <a:extLst>
                  <a:ext uri="{0D108BD9-81ED-4DB2-BD59-A6C34878D82A}">
                    <a16:rowId xmlns:a16="http://schemas.microsoft.com/office/drawing/2014/main" val="10003"/>
                  </a:ext>
                </a:extLst>
              </a:tr>
              <a:tr h="370840">
                <a:tc>
                  <a:txBody>
                    <a:bodyPr/>
                    <a:lstStyle/>
                    <a:p>
                      <a:r>
                        <a:rPr lang="fr-BE" sz="1400" dirty="0"/>
                        <a:t>TIMESTAMP (s)</a:t>
                      </a:r>
                    </a:p>
                  </a:txBody>
                  <a:tcPr/>
                </a:tc>
                <a:tc>
                  <a:txBody>
                    <a:bodyPr/>
                    <a:lstStyle/>
                    <a:p>
                      <a:r>
                        <a:rPr lang="fr-BE" sz="1400" dirty="0"/>
                        <a:t>Date et heure incluant des fractions de secondes (précision</a:t>
                      </a:r>
                      <a:r>
                        <a:rPr lang="fr-BE" sz="1400" baseline="0" dirty="0"/>
                        <a:t> qui dépend du système d'exploitation)</a:t>
                      </a:r>
                      <a:endParaRPr lang="fr-BE" sz="1400" dirty="0"/>
                    </a:p>
                  </a:txBody>
                  <a:tcPr/>
                </a:tc>
                <a:tc>
                  <a:txBody>
                    <a:bodyPr/>
                    <a:lstStyle/>
                    <a:p>
                      <a:r>
                        <a:rPr lang="fr-BE" sz="1400" dirty="0"/>
                        <a:t>De 7 à 11 octets.  La valeur par défaut du paramètre d'initialisation est située dans NLS_TIMESTAMP_FORMAT.  La précision</a:t>
                      </a:r>
                      <a:r>
                        <a:rPr lang="fr-BE" sz="1400" baseline="0" dirty="0"/>
                        <a:t> des fractions de secondes va de 0 à 9 (par défaut 6)</a:t>
                      </a:r>
                      <a:endParaRPr lang="fr-BE" sz="1400" dirty="0"/>
                    </a:p>
                  </a:txBody>
                  <a:tcPr/>
                </a:tc>
                <a:extLst>
                  <a:ext uri="{0D108BD9-81ED-4DB2-BD59-A6C34878D82A}">
                    <a16:rowId xmlns:a16="http://schemas.microsoft.com/office/drawing/2014/main" val="10004"/>
                  </a:ext>
                </a:extLst>
              </a:tr>
              <a:tr h="370840">
                <a:tc>
                  <a:txBody>
                    <a:bodyPr/>
                    <a:lstStyle/>
                    <a:p>
                      <a:r>
                        <a:rPr lang="fr-BE" sz="1400" dirty="0"/>
                        <a:t>TIMESTAMP (s) WITH TIME ZONE</a:t>
                      </a:r>
                    </a:p>
                  </a:txBody>
                  <a:tcPr/>
                </a:tc>
                <a:tc>
                  <a:txBody>
                    <a:bodyPr/>
                    <a:lstStyle/>
                    <a:p>
                      <a:r>
                        <a:rPr lang="fr-BE" sz="1400" dirty="0"/>
                        <a:t>Date et heure avec le décalage de Greenwich (UTC)</a:t>
                      </a:r>
                      <a:r>
                        <a:rPr lang="fr-BE" sz="1400" baseline="0" dirty="0"/>
                        <a:t> au format '</a:t>
                      </a:r>
                      <a:r>
                        <a:rPr lang="fr-BE" sz="1400" baseline="0" dirty="0" err="1"/>
                        <a:t>h:m</a:t>
                      </a:r>
                      <a:r>
                        <a:rPr lang="fr-BE" sz="1400" baseline="0" dirty="0"/>
                        <a:t>' (</a:t>
                      </a:r>
                      <a:r>
                        <a:rPr lang="fr-BE" sz="1400" baseline="0" dirty="0" err="1"/>
                        <a:t>heures:minutes</a:t>
                      </a:r>
                      <a:r>
                        <a:rPr lang="fr-BE" sz="1400" baseline="0" dirty="0"/>
                        <a:t> par rapport au méridien, exemple : '-5:0')</a:t>
                      </a:r>
                      <a:endParaRPr lang="fr-BE" sz="1400" dirty="0"/>
                    </a:p>
                  </a:txBody>
                  <a:tcPr/>
                </a:tc>
                <a:tc>
                  <a:txBody>
                    <a:bodyPr/>
                    <a:lstStyle/>
                    <a:p>
                      <a:r>
                        <a:rPr lang="fr-BE" sz="1400" dirty="0"/>
                        <a:t>Sur 13 octets.  La valeur par défaut du paramètre de l'heure du serveur est située dans NLS_TIMESTAMP_TZ_FORMAT</a:t>
                      </a:r>
                    </a:p>
                  </a:txBody>
                  <a:tcPr/>
                </a:tc>
                <a:extLst>
                  <a:ext uri="{0D108BD9-81ED-4DB2-BD59-A6C34878D82A}">
                    <a16:rowId xmlns:a16="http://schemas.microsoft.com/office/drawing/2014/main" val="10005"/>
                  </a:ext>
                </a:extLst>
              </a:tr>
              <a:tr h="370840">
                <a:tc>
                  <a:txBody>
                    <a:bodyPr/>
                    <a:lstStyle/>
                    <a:p>
                      <a:r>
                        <a:rPr lang="fr-BE" sz="1400" dirty="0"/>
                        <a:t>TIMESTAMP (s) WITH LOCAL TIME ZONE</a:t>
                      </a:r>
                    </a:p>
                  </a:txBody>
                  <a:tcPr/>
                </a:tc>
                <a:tc>
                  <a:txBody>
                    <a:bodyPr/>
                    <a:lstStyle/>
                    <a:p>
                      <a:r>
                        <a:rPr lang="fr-BE" sz="1400" dirty="0"/>
                        <a:t>Comme le précédent mais cadré sur l'heure locale (client) qui peut être</a:t>
                      </a:r>
                      <a:r>
                        <a:rPr lang="fr-BE" sz="1400" baseline="0" dirty="0"/>
                        <a:t> différente de celle du serveur</a:t>
                      </a:r>
                      <a:endParaRPr lang="fr-BE" sz="1400" dirty="0"/>
                    </a:p>
                  </a:txBody>
                  <a:tcPr/>
                </a:tc>
                <a:tc>
                  <a:txBody>
                    <a:bodyPr/>
                    <a:lstStyle/>
                    <a:p>
                      <a:r>
                        <a:rPr lang="fr-BE" sz="1400" dirty="0"/>
                        <a:t>De 7 à 11 octets</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539922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a:t>
            </a:r>
          </a:p>
        </p:txBody>
      </p:sp>
      <p:sp>
        <p:nvSpPr>
          <p:cNvPr id="3" name="Espace réservé du contenu 2"/>
          <p:cNvSpPr>
            <a:spLocks noGrp="1"/>
          </p:cNvSpPr>
          <p:nvPr>
            <p:ph idx="1"/>
          </p:nvPr>
        </p:nvSpPr>
        <p:spPr>
          <a:xfrm>
            <a:off x="1043491" y="2051999"/>
            <a:ext cx="7482992" cy="4140000"/>
          </a:xfrm>
        </p:spPr>
        <p:txBody>
          <a:bodyPr anchor="ctr">
            <a:normAutofit/>
          </a:bodyPr>
          <a:lstStyle/>
          <a:p>
            <a:pPr marL="0" indent="0">
              <a:buNone/>
            </a:pPr>
            <a:r>
              <a:rPr lang="fr-BE" dirty="0"/>
              <a:t>Exemple : création des tables de la base de données BD</a:t>
            </a:r>
          </a:p>
          <a:p>
            <a:pPr marL="0" indent="0">
              <a:buNone/>
            </a:pPr>
            <a:endParaRPr lang="fr-BE" dirty="0"/>
          </a:p>
          <a:p>
            <a:pPr marL="0" indent="0">
              <a:buNone/>
            </a:pPr>
            <a:r>
              <a:rPr lang="fr-BE" sz="2200" dirty="0">
                <a:latin typeface="Courier New" panose="02070309020205020404" pitchFamily="49" charset="0"/>
                <a:cs typeface="Courier New" panose="02070309020205020404" pitchFamily="49" charset="0"/>
              </a:rPr>
              <a:t>CREATE DOMAIN </a:t>
            </a:r>
            <a:r>
              <a:rPr lang="fr-BE" sz="2200" dirty="0" err="1">
                <a:latin typeface="Courier New" panose="02070309020205020404" pitchFamily="49" charset="0"/>
                <a:cs typeface="Courier New" panose="02070309020205020404" pitchFamily="49" charset="0"/>
              </a:rPr>
              <a:t>NumeroAuteur</a:t>
            </a:r>
            <a:r>
              <a:rPr lang="fr-BE" sz="2200" dirty="0">
                <a:latin typeface="Courier New" panose="02070309020205020404" pitchFamily="49" charset="0"/>
                <a:cs typeface="Courier New" panose="02070309020205020404" pitchFamily="49" charset="0"/>
              </a:rPr>
              <a:t>	INTEGER;</a:t>
            </a:r>
          </a:p>
          <a:p>
            <a:pPr marL="0" indent="0">
              <a:buNone/>
            </a:pPr>
            <a:r>
              <a:rPr lang="fr-BE" sz="2200" dirty="0">
                <a:latin typeface="Courier New" panose="02070309020205020404" pitchFamily="49" charset="0"/>
                <a:cs typeface="Courier New" panose="02070309020205020404" pitchFamily="49" charset="0"/>
              </a:rPr>
              <a:t>CREATE DOMAIN </a:t>
            </a:r>
            <a:r>
              <a:rPr lang="fr-BE" sz="2200" dirty="0" err="1">
                <a:latin typeface="Courier New" panose="02070309020205020404" pitchFamily="49" charset="0"/>
                <a:cs typeface="Courier New" panose="02070309020205020404" pitchFamily="49" charset="0"/>
              </a:rPr>
              <a:t>NomAuteur</a:t>
            </a:r>
            <a:r>
              <a:rPr lang="fr-BE" sz="2200" dirty="0">
                <a:latin typeface="Courier New" panose="02070309020205020404" pitchFamily="49" charset="0"/>
                <a:cs typeface="Courier New" panose="02070309020205020404" pitchFamily="49" charset="0"/>
              </a:rPr>
              <a:t>	CHAR(30);</a:t>
            </a:r>
          </a:p>
          <a:p>
            <a:pPr marL="0" indent="0">
              <a:buNone/>
            </a:pPr>
            <a:r>
              <a:rPr lang="fr-BE" sz="2200" dirty="0">
                <a:latin typeface="Courier New" panose="02070309020205020404" pitchFamily="49" charset="0"/>
                <a:cs typeface="Courier New" panose="02070309020205020404" pitchFamily="49" charset="0"/>
              </a:rPr>
              <a:t>CREATE DOMAIN </a:t>
            </a:r>
            <a:r>
              <a:rPr lang="fr-BE" sz="2200" dirty="0" err="1">
                <a:latin typeface="Courier New" panose="02070309020205020404" pitchFamily="49" charset="0"/>
                <a:cs typeface="Courier New" panose="02070309020205020404" pitchFamily="49" charset="0"/>
              </a:rPr>
              <a:t>PrenomAuteur</a:t>
            </a:r>
            <a:r>
              <a:rPr lang="fr-BE" sz="2200" dirty="0">
                <a:latin typeface="Courier New" panose="02070309020205020404" pitchFamily="49" charset="0"/>
                <a:cs typeface="Courier New" panose="02070309020205020404" pitchFamily="49" charset="0"/>
              </a:rPr>
              <a:t>	CHAR(30);</a:t>
            </a:r>
          </a:p>
          <a:p>
            <a:pPr marL="0" indent="0">
              <a:buNone/>
            </a:pPr>
            <a:r>
              <a:rPr lang="fr-BE" sz="2200" dirty="0">
                <a:latin typeface="Courier New" panose="02070309020205020404" pitchFamily="49" charset="0"/>
                <a:cs typeface="Courier New" panose="02070309020205020404" pitchFamily="49" charset="0"/>
              </a:rPr>
              <a:t>CREATE DOMAIN </a:t>
            </a:r>
            <a:r>
              <a:rPr lang="fr-BE" sz="2200" dirty="0" err="1">
                <a:latin typeface="Courier New" panose="02070309020205020404" pitchFamily="49" charset="0"/>
                <a:cs typeface="Courier New" panose="02070309020205020404" pitchFamily="49" charset="0"/>
              </a:rPr>
              <a:t>NumeroOuvrage</a:t>
            </a:r>
            <a:r>
              <a:rPr lang="fr-BE" sz="2200" dirty="0">
                <a:latin typeface="Courier New" panose="02070309020205020404" pitchFamily="49" charset="0"/>
                <a:cs typeface="Courier New" panose="02070309020205020404" pitchFamily="49" charset="0"/>
              </a:rPr>
              <a:t>	INTEGER;</a:t>
            </a:r>
          </a:p>
          <a:p>
            <a:pPr marL="0" indent="0">
              <a:buNone/>
            </a:pPr>
            <a:r>
              <a:rPr lang="fr-BE" sz="2200" dirty="0">
                <a:latin typeface="Courier New" panose="02070309020205020404" pitchFamily="49" charset="0"/>
                <a:cs typeface="Courier New" panose="02070309020205020404" pitchFamily="49" charset="0"/>
              </a:rPr>
              <a:t>CREATE DOMAIN </a:t>
            </a:r>
            <a:r>
              <a:rPr lang="fr-BE" sz="2200" dirty="0" err="1">
                <a:latin typeface="Courier New" panose="02070309020205020404" pitchFamily="49" charset="0"/>
                <a:cs typeface="Courier New" panose="02070309020205020404" pitchFamily="49" charset="0"/>
              </a:rPr>
              <a:t>TitreOuvrage</a:t>
            </a:r>
            <a:r>
              <a:rPr lang="fr-BE" sz="2200" dirty="0">
                <a:latin typeface="Courier New" panose="02070309020205020404" pitchFamily="49" charset="0"/>
                <a:cs typeface="Courier New" panose="02070309020205020404" pitchFamily="49" charset="0"/>
              </a:rPr>
              <a:t>	CHAR(50);</a:t>
            </a:r>
          </a:p>
          <a:p>
            <a:pPr marL="0" indent="0">
              <a:buNone/>
            </a:pPr>
            <a:r>
              <a:rPr lang="fr-BE" sz="2200" dirty="0">
                <a:latin typeface="Courier New" panose="02070309020205020404" pitchFamily="49" charset="0"/>
                <a:cs typeface="Courier New" panose="02070309020205020404" pitchFamily="49" charset="0"/>
              </a:rPr>
              <a:t>CREATE DOMAIN </a:t>
            </a:r>
            <a:r>
              <a:rPr lang="fr-BE" sz="2200" dirty="0" err="1">
                <a:latin typeface="Courier New" panose="02070309020205020404" pitchFamily="49" charset="0"/>
                <a:cs typeface="Courier New" panose="02070309020205020404" pitchFamily="49" charset="0"/>
              </a:rPr>
              <a:t>AnneeEdition</a:t>
            </a:r>
            <a:r>
              <a:rPr lang="fr-BE" sz="2200" dirty="0">
                <a:latin typeface="Courier New" panose="02070309020205020404" pitchFamily="49" charset="0"/>
                <a:cs typeface="Courier New" panose="02070309020205020404" pitchFamily="49" charset="0"/>
              </a:rPr>
              <a:t>	CHAR(4);</a:t>
            </a:r>
          </a:p>
        </p:txBody>
      </p:sp>
      <p:sp>
        <p:nvSpPr>
          <p:cNvPr id="5" name="Espace réservé du pied de page 4"/>
          <p:cNvSpPr>
            <a:spLocks noGrp="1"/>
          </p:cNvSpPr>
          <p:nvPr>
            <p:ph type="ftr" sz="quarter" idx="11"/>
          </p:nvPr>
        </p:nvSpPr>
        <p:spPr/>
        <p:txBody>
          <a:bodyPr/>
          <a:lstStyle/>
          <a:p>
            <a:r>
              <a:rPr lang="fr-BE" dirty="0"/>
              <a:t>SGBD – Chapitre 3 : LDD / 2. Relations</a:t>
            </a:r>
          </a:p>
        </p:txBody>
      </p:sp>
    </p:spTree>
    <p:extLst>
      <p:ext uri="{BB962C8B-B14F-4D97-AF65-F5344CB8AC3E}">
        <p14:creationId xmlns:p14="http://schemas.microsoft.com/office/powerpoint/2010/main" val="37939704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a:t>
            </a:r>
          </a:p>
        </p:txBody>
      </p:sp>
      <p:sp>
        <p:nvSpPr>
          <p:cNvPr id="3" name="Espace réservé du contenu 2"/>
          <p:cNvSpPr>
            <a:spLocks noGrp="1"/>
          </p:cNvSpPr>
          <p:nvPr>
            <p:ph idx="1"/>
          </p:nvPr>
        </p:nvSpPr>
        <p:spPr>
          <a:xfrm>
            <a:off x="1043490" y="2051999"/>
            <a:ext cx="7536983" cy="4140000"/>
          </a:xfrm>
        </p:spPr>
        <p:txBody>
          <a:bodyPr anchor="ctr">
            <a:normAutofit fontScale="77500" lnSpcReduction="20000"/>
          </a:bodyPr>
          <a:lstStyle/>
          <a:p>
            <a:pPr marL="0" indent="0">
              <a:buNone/>
            </a:pPr>
            <a:r>
              <a:rPr lang="fr-BE" sz="2200" dirty="0">
                <a:latin typeface="Courier New" panose="02070309020205020404" pitchFamily="49" charset="0"/>
                <a:cs typeface="Courier New" panose="02070309020205020404" pitchFamily="49" charset="0"/>
              </a:rPr>
              <a:t>CREATE TABLE Auteurs </a:t>
            </a:r>
          </a:p>
          <a:p>
            <a:pPr marL="0" indent="0">
              <a:buNone/>
            </a:pPr>
            <a:r>
              <a:rPr lang="fr-BE" sz="2200" dirty="0">
                <a:latin typeface="Courier New" panose="02070309020205020404" pitchFamily="49" charset="0"/>
                <a:cs typeface="Courier New" panose="02070309020205020404" pitchFamily="49" charset="0"/>
              </a:rPr>
              <a:t>( </a:t>
            </a:r>
            <a:r>
              <a:rPr lang="fr-BE" sz="2200" dirty="0" err="1">
                <a:latin typeface="Courier New" panose="02070309020205020404" pitchFamily="49" charset="0"/>
                <a:cs typeface="Courier New" panose="02070309020205020404" pitchFamily="49" charset="0"/>
              </a:rPr>
              <a:t>NumAuteur</a:t>
            </a:r>
            <a:r>
              <a:rPr lang="fr-BE" sz="2200" dirty="0">
                <a:latin typeface="Courier New" panose="02070309020205020404" pitchFamily="49" charset="0"/>
                <a:cs typeface="Courier New" panose="02070309020205020404" pitchFamily="49" charset="0"/>
              </a:rPr>
              <a:t>	</a:t>
            </a:r>
            <a:r>
              <a:rPr lang="fr-BE" sz="2200" dirty="0" err="1">
                <a:latin typeface="Courier New" panose="02070309020205020404" pitchFamily="49" charset="0"/>
                <a:cs typeface="Courier New" panose="02070309020205020404" pitchFamily="49" charset="0"/>
              </a:rPr>
              <a:t>NumeroAuteur</a:t>
            </a:r>
            <a:endParaRPr lang="fr-BE" sz="2200" dirty="0">
              <a:latin typeface="Courier New" panose="02070309020205020404" pitchFamily="49" charset="0"/>
              <a:cs typeface="Courier New" panose="02070309020205020404" pitchFamily="49" charset="0"/>
            </a:endParaRPr>
          </a:p>
          <a:p>
            <a:pPr marL="0" indent="0">
              <a:buNone/>
            </a:pPr>
            <a:r>
              <a:rPr lang="fr-BE" sz="2200" dirty="0">
                <a:latin typeface="Courier New" panose="02070309020205020404" pitchFamily="49" charset="0"/>
                <a:cs typeface="Courier New" panose="02070309020205020404" pitchFamily="49" charset="0"/>
              </a:rPr>
              <a:t>	CONSTRAINT </a:t>
            </a:r>
            <a:r>
              <a:rPr lang="fr-BE" sz="2200" dirty="0" err="1">
                <a:latin typeface="Courier New" panose="02070309020205020404" pitchFamily="49" charset="0"/>
                <a:cs typeface="Courier New" panose="02070309020205020404" pitchFamily="49" charset="0"/>
              </a:rPr>
              <a:t>CPAuteur</a:t>
            </a:r>
            <a:r>
              <a:rPr lang="fr-BE" sz="2200" dirty="0">
                <a:latin typeface="Courier New" panose="02070309020205020404" pitchFamily="49" charset="0"/>
                <a:cs typeface="Courier New" panose="02070309020205020404" pitchFamily="49" charset="0"/>
              </a:rPr>
              <a:t> PRIMARY KEY NOT DEFERRABLE,</a:t>
            </a:r>
          </a:p>
          <a:p>
            <a:pPr marL="0" indent="0">
              <a:buNone/>
            </a:pPr>
            <a:r>
              <a:rPr lang="fr-BE" sz="2200" dirty="0">
                <a:latin typeface="Courier New" panose="02070309020205020404" pitchFamily="49" charset="0"/>
                <a:cs typeface="Courier New" panose="02070309020205020404" pitchFamily="49" charset="0"/>
              </a:rPr>
              <a:t>  Nom		</a:t>
            </a:r>
            <a:r>
              <a:rPr lang="fr-BE" sz="2200" dirty="0" err="1">
                <a:latin typeface="Courier New" panose="02070309020205020404" pitchFamily="49" charset="0"/>
                <a:cs typeface="Courier New" panose="02070309020205020404" pitchFamily="49" charset="0"/>
              </a:rPr>
              <a:t>NomAuteur</a:t>
            </a:r>
            <a:r>
              <a:rPr lang="fr-BE" sz="2200" dirty="0">
                <a:latin typeface="Courier New" panose="02070309020205020404" pitchFamily="49" charset="0"/>
                <a:cs typeface="Courier New" panose="02070309020205020404" pitchFamily="49" charset="0"/>
              </a:rPr>
              <a:t>,</a:t>
            </a:r>
          </a:p>
          <a:p>
            <a:pPr marL="0" indent="0">
              <a:buNone/>
            </a:pPr>
            <a:r>
              <a:rPr lang="fr-BE" sz="2200" dirty="0">
                <a:latin typeface="Courier New" panose="02070309020205020404" pitchFamily="49" charset="0"/>
                <a:cs typeface="Courier New" panose="02070309020205020404" pitchFamily="49" charset="0"/>
              </a:rPr>
              <a:t>  </a:t>
            </a:r>
            <a:r>
              <a:rPr lang="fr-BE" sz="2200" dirty="0" err="1">
                <a:latin typeface="Courier New" panose="02070309020205020404" pitchFamily="49" charset="0"/>
                <a:cs typeface="Courier New" panose="02070309020205020404" pitchFamily="49" charset="0"/>
              </a:rPr>
              <a:t>Prenom</a:t>
            </a:r>
            <a:r>
              <a:rPr lang="fr-BE" sz="2200" dirty="0">
                <a:latin typeface="Courier New" panose="02070309020205020404" pitchFamily="49" charset="0"/>
                <a:cs typeface="Courier New" panose="02070309020205020404" pitchFamily="49" charset="0"/>
              </a:rPr>
              <a:t>	</a:t>
            </a:r>
            <a:r>
              <a:rPr lang="fr-BE" sz="2200" dirty="0" err="1">
                <a:latin typeface="Courier New" panose="02070309020205020404" pitchFamily="49" charset="0"/>
                <a:cs typeface="Courier New" panose="02070309020205020404" pitchFamily="49" charset="0"/>
              </a:rPr>
              <a:t>PrenomAuteur</a:t>
            </a:r>
            <a:r>
              <a:rPr lang="fr-BE" sz="2200" dirty="0">
                <a:latin typeface="Courier New" panose="02070309020205020404" pitchFamily="49" charset="0"/>
                <a:cs typeface="Courier New" panose="02070309020205020404" pitchFamily="49" charset="0"/>
              </a:rPr>
              <a:t>);</a:t>
            </a:r>
          </a:p>
          <a:p>
            <a:pPr marL="0" indent="0">
              <a:buNone/>
            </a:pPr>
            <a:endParaRPr lang="fr-BE" sz="2200" dirty="0">
              <a:latin typeface="Courier New" panose="02070309020205020404" pitchFamily="49" charset="0"/>
              <a:cs typeface="Courier New" panose="02070309020205020404" pitchFamily="49" charset="0"/>
            </a:endParaRPr>
          </a:p>
          <a:p>
            <a:pPr marL="0" indent="0">
              <a:buNone/>
            </a:pPr>
            <a:r>
              <a:rPr lang="fr-BE" sz="3000" dirty="0">
                <a:cs typeface="Courier New" panose="02070309020205020404" pitchFamily="49" charset="0"/>
              </a:rPr>
              <a:t>OU</a:t>
            </a:r>
          </a:p>
          <a:p>
            <a:pPr marL="0" indent="0">
              <a:buNone/>
            </a:pPr>
            <a:endParaRPr lang="fr-BE" sz="2200" dirty="0">
              <a:latin typeface="Courier New" panose="02070309020205020404" pitchFamily="49" charset="0"/>
              <a:cs typeface="Courier New" panose="02070309020205020404" pitchFamily="49" charset="0"/>
            </a:endParaRPr>
          </a:p>
          <a:p>
            <a:pPr marL="0" indent="0">
              <a:buNone/>
            </a:pPr>
            <a:r>
              <a:rPr lang="fr-BE" sz="2200" dirty="0">
                <a:latin typeface="Courier New" panose="02070309020205020404" pitchFamily="49" charset="0"/>
                <a:cs typeface="Courier New" panose="02070309020205020404" pitchFamily="49" charset="0"/>
              </a:rPr>
              <a:t>CREATE TABLE Auteurs</a:t>
            </a:r>
          </a:p>
          <a:p>
            <a:pPr marL="0" indent="0">
              <a:buNone/>
            </a:pPr>
            <a:r>
              <a:rPr lang="fr-BE" sz="2200" dirty="0">
                <a:latin typeface="Courier New" panose="02070309020205020404" pitchFamily="49" charset="0"/>
                <a:cs typeface="Courier New" panose="02070309020205020404" pitchFamily="49" charset="0"/>
              </a:rPr>
              <a:t>( </a:t>
            </a:r>
            <a:r>
              <a:rPr lang="fr-BE" sz="2200" dirty="0" err="1">
                <a:latin typeface="Courier New" panose="02070309020205020404" pitchFamily="49" charset="0"/>
                <a:cs typeface="Courier New" panose="02070309020205020404" pitchFamily="49" charset="0"/>
              </a:rPr>
              <a:t>NumAuteur</a:t>
            </a:r>
            <a:r>
              <a:rPr lang="fr-BE" sz="2200" dirty="0">
                <a:latin typeface="Courier New" panose="02070309020205020404" pitchFamily="49" charset="0"/>
                <a:cs typeface="Courier New" panose="02070309020205020404" pitchFamily="49" charset="0"/>
              </a:rPr>
              <a:t>	</a:t>
            </a:r>
            <a:r>
              <a:rPr lang="fr-BE" sz="2200" dirty="0" err="1">
                <a:latin typeface="Courier New" panose="02070309020205020404" pitchFamily="49" charset="0"/>
                <a:cs typeface="Courier New" panose="02070309020205020404" pitchFamily="49" charset="0"/>
              </a:rPr>
              <a:t>NumeroAuteur</a:t>
            </a:r>
            <a:r>
              <a:rPr lang="fr-BE" sz="2200" dirty="0">
                <a:latin typeface="Courier New" panose="02070309020205020404" pitchFamily="49" charset="0"/>
                <a:cs typeface="Courier New" panose="02070309020205020404" pitchFamily="49" charset="0"/>
              </a:rPr>
              <a:t>,</a:t>
            </a:r>
          </a:p>
          <a:p>
            <a:pPr marL="0" indent="0">
              <a:buNone/>
            </a:pPr>
            <a:r>
              <a:rPr lang="fr-BE" sz="2200" dirty="0">
                <a:latin typeface="Courier New" panose="02070309020205020404" pitchFamily="49" charset="0"/>
                <a:cs typeface="Courier New" panose="02070309020205020404" pitchFamily="49" charset="0"/>
              </a:rPr>
              <a:t>  Nom		</a:t>
            </a:r>
            <a:r>
              <a:rPr lang="fr-BE" sz="2200" dirty="0" err="1">
                <a:latin typeface="Courier New" panose="02070309020205020404" pitchFamily="49" charset="0"/>
                <a:cs typeface="Courier New" panose="02070309020205020404" pitchFamily="49" charset="0"/>
              </a:rPr>
              <a:t>NomAuteur</a:t>
            </a:r>
            <a:r>
              <a:rPr lang="fr-BE" sz="2200" dirty="0">
                <a:latin typeface="Courier New" panose="02070309020205020404" pitchFamily="49" charset="0"/>
                <a:cs typeface="Courier New" panose="02070309020205020404" pitchFamily="49" charset="0"/>
              </a:rPr>
              <a:t>,</a:t>
            </a:r>
          </a:p>
          <a:p>
            <a:pPr marL="0" indent="0">
              <a:buNone/>
            </a:pPr>
            <a:r>
              <a:rPr lang="fr-BE" sz="2200" dirty="0">
                <a:latin typeface="Courier New" panose="02070309020205020404" pitchFamily="49" charset="0"/>
                <a:cs typeface="Courier New" panose="02070309020205020404" pitchFamily="49" charset="0"/>
              </a:rPr>
              <a:t>  </a:t>
            </a:r>
            <a:r>
              <a:rPr lang="fr-BE" sz="2200" dirty="0" err="1">
                <a:latin typeface="Courier New" panose="02070309020205020404" pitchFamily="49" charset="0"/>
                <a:cs typeface="Courier New" panose="02070309020205020404" pitchFamily="49" charset="0"/>
              </a:rPr>
              <a:t>Prenom</a:t>
            </a:r>
            <a:r>
              <a:rPr lang="fr-BE" sz="2200" dirty="0">
                <a:latin typeface="Courier New" panose="02070309020205020404" pitchFamily="49" charset="0"/>
                <a:cs typeface="Courier New" panose="02070309020205020404" pitchFamily="49" charset="0"/>
              </a:rPr>
              <a:t>	</a:t>
            </a:r>
            <a:r>
              <a:rPr lang="fr-BE" sz="2200" dirty="0" err="1">
                <a:latin typeface="Courier New" panose="02070309020205020404" pitchFamily="49" charset="0"/>
                <a:cs typeface="Courier New" panose="02070309020205020404" pitchFamily="49" charset="0"/>
              </a:rPr>
              <a:t>PrenomAuteur</a:t>
            </a:r>
            <a:r>
              <a:rPr lang="fr-BE" sz="2200" dirty="0">
                <a:latin typeface="Courier New" panose="02070309020205020404" pitchFamily="49" charset="0"/>
                <a:cs typeface="Courier New" panose="02070309020205020404" pitchFamily="49" charset="0"/>
              </a:rPr>
              <a:t>,</a:t>
            </a:r>
          </a:p>
          <a:p>
            <a:pPr marL="0" indent="0">
              <a:buNone/>
            </a:pPr>
            <a:r>
              <a:rPr lang="fr-BE" sz="2200" dirty="0">
                <a:latin typeface="Courier New" panose="02070309020205020404" pitchFamily="49" charset="0"/>
                <a:cs typeface="Courier New" panose="02070309020205020404" pitchFamily="49" charset="0"/>
              </a:rPr>
              <a:t>  CONSTRAINT </a:t>
            </a:r>
            <a:r>
              <a:rPr lang="fr-BE" sz="2200" dirty="0" err="1">
                <a:latin typeface="Courier New" panose="02070309020205020404" pitchFamily="49" charset="0"/>
                <a:cs typeface="Courier New" panose="02070309020205020404" pitchFamily="49" charset="0"/>
              </a:rPr>
              <a:t>CPAuteur</a:t>
            </a:r>
            <a:r>
              <a:rPr lang="fr-BE" sz="2200" dirty="0">
                <a:latin typeface="Courier New" panose="02070309020205020404" pitchFamily="49" charset="0"/>
                <a:cs typeface="Courier New" panose="02070309020205020404" pitchFamily="49" charset="0"/>
              </a:rPr>
              <a:t> </a:t>
            </a:r>
          </a:p>
          <a:p>
            <a:pPr marL="0" indent="0">
              <a:buNone/>
            </a:pPr>
            <a:r>
              <a:rPr lang="fr-BE" sz="2200" dirty="0">
                <a:latin typeface="Courier New" panose="02070309020205020404" pitchFamily="49" charset="0"/>
                <a:cs typeface="Courier New" panose="02070309020205020404" pitchFamily="49" charset="0"/>
              </a:rPr>
              <a:t>	PRIMARY KEY (</a:t>
            </a:r>
            <a:r>
              <a:rPr lang="fr-BE" sz="2200" dirty="0" err="1">
                <a:latin typeface="Courier New" panose="02070309020205020404" pitchFamily="49" charset="0"/>
                <a:cs typeface="Courier New" panose="02070309020205020404" pitchFamily="49" charset="0"/>
              </a:rPr>
              <a:t>NumAuteur</a:t>
            </a:r>
            <a:r>
              <a:rPr lang="fr-BE" sz="2200" dirty="0">
                <a:latin typeface="Courier New" panose="02070309020205020404" pitchFamily="49" charset="0"/>
                <a:cs typeface="Courier New" panose="02070309020205020404" pitchFamily="49" charset="0"/>
              </a:rPr>
              <a:t>) NOT DEFERRABLE);</a:t>
            </a:r>
          </a:p>
        </p:txBody>
      </p:sp>
      <p:sp>
        <p:nvSpPr>
          <p:cNvPr id="5" name="Espace réservé du pied de page 4"/>
          <p:cNvSpPr>
            <a:spLocks noGrp="1"/>
          </p:cNvSpPr>
          <p:nvPr>
            <p:ph type="ftr" sz="quarter" idx="11"/>
          </p:nvPr>
        </p:nvSpPr>
        <p:spPr/>
        <p:txBody>
          <a:bodyPr/>
          <a:lstStyle/>
          <a:p>
            <a:r>
              <a:rPr lang="fr-BE" dirty="0"/>
              <a:t>SGBD – Chapitre 3 : LDD / 2. Relations</a:t>
            </a:r>
          </a:p>
        </p:txBody>
      </p:sp>
    </p:spTree>
    <p:extLst>
      <p:ext uri="{BB962C8B-B14F-4D97-AF65-F5344CB8AC3E}">
        <p14:creationId xmlns:p14="http://schemas.microsoft.com/office/powerpoint/2010/main" val="1099348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BE" dirty="0"/>
              <a:t>Chapitre 3. Le langage de définition des données</a:t>
            </a:r>
          </a:p>
        </p:txBody>
      </p:sp>
      <p:sp>
        <p:nvSpPr>
          <p:cNvPr id="3" name="Espace réservé du contenu 2"/>
          <p:cNvSpPr>
            <a:spLocks noGrp="1"/>
          </p:cNvSpPr>
          <p:nvPr>
            <p:ph idx="1"/>
          </p:nvPr>
        </p:nvSpPr>
        <p:spPr/>
        <p:txBody>
          <a:bodyPr anchor="ctr">
            <a:normAutofit/>
          </a:bodyPr>
          <a:lstStyle/>
          <a:p>
            <a:pPr marL="0" indent="0">
              <a:buNone/>
            </a:pPr>
            <a:r>
              <a:rPr lang="fr-BE" dirty="0"/>
              <a:t>Préambule :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BNF</a:t>
            </a:r>
          </a:p>
          <a:p>
            <a:pPr marL="0" indent="0">
              <a:buNone/>
            </a:pPr>
            <a:endParaRPr lang="fr-BE" sz="1000" dirty="0"/>
          </a:p>
          <a:p>
            <a:pPr indent="-342900"/>
            <a:r>
              <a:rPr lang="fr-BE" dirty="0"/>
              <a:t>La forme de Backus-Naur (BNF : Backus-Naur </a:t>
            </a:r>
            <a:r>
              <a:rPr lang="fr-BE" dirty="0" err="1"/>
              <a:t>Form</a:t>
            </a:r>
            <a:r>
              <a:rPr lang="fr-BE" dirty="0"/>
              <a:t>) est une notation permettant de décrire les règles syntaxiques des langages de programmation.</a:t>
            </a:r>
          </a:p>
          <a:p>
            <a:pPr indent="-342900"/>
            <a:r>
              <a:rPr lang="fr-BE" dirty="0"/>
              <a:t>Elle est utilisée dans certains livres pour décrire le langage étudié, également par de nombreux logiciels d'analyse syntaxique.</a:t>
            </a:r>
          </a:p>
          <a:p>
            <a:pPr indent="-342900"/>
            <a:r>
              <a:rPr lang="fr-BE" dirty="0"/>
              <a:t>C'est une notation pour des grammaires formelles de type hors-contexte.</a:t>
            </a:r>
          </a:p>
        </p:txBody>
      </p:sp>
      <p:sp>
        <p:nvSpPr>
          <p:cNvPr id="5" name="Espace réservé du pied de page 4"/>
          <p:cNvSpPr>
            <a:spLocks noGrp="1"/>
          </p:cNvSpPr>
          <p:nvPr>
            <p:ph type="ftr" sz="quarter" idx="11"/>
          </p:nvPr>
        </p:nvSpPr>
        <p:spPr/>
        <p:txBody>
          <a:bodyPr/>
          <a:lstStyle/>
          <a:p>
            <a:r>
              <a:rPr lang="fr-BE" dirty="0"/>
              <a:t>SGBD – Chapitre 3 : Le langage de définition des données</a:t>
            </a:r>
          </a:p>
        </p:txBody>
      </p:sp>
    </p:spTree>
    <p:extLst>
      <p:ext uri="{BB962C8B-B14F-4D97-AF65-F5344CB8AC3E}">
        <p14:creationId xmlns:p14="http://schemas.microsoft.com/office/powerpoint/2010/main" val="23844006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a:t>
            </a:r>
          </a:p>
        </p:txBody>
      </p:sp>
      <p:sp>
        <p:nvSpPr>
          <p:cNvPr id="3" name="Espace réservé du contenu 2"/>
          <p:cNvSpPr>
            <a:spLocks noGrp="1"/>
          </p:cNvSpPr>
          <p:nvPr>
            <p:ph idx="1"/>
          </p:nvPr>
        </p:nvSpPr>
        <p:spPr>
          <a:xfrm>
            <a:off x="1043491" y="2051998"/>
            <a:ext cx="7518618" cy="4313175"/>
          </a:xfrm>
        </p:spPr>
        <p:txBody>
          <a:bodyPr anchor="ctr">
            <a:normAutofit fontScale="77500" lnSpcReduction="20000"/>
          </a:bodyPr>
          <a:lstStyle/>
          <a:p>
            <a:pPr marL="0" indent="0">
              <a:buNone/>
            </a:pPr>
            <a:r>
              <a:rPr lang="fr-BE" sz="2200" dirty="0">
                <a:latin typeface="Courier New" panose="02070309020205020404" pitchFamily="49" charset="0"/>
                <a:cs typeface="Courier New" panose="02070309020205020404" pitchFamily="49" charset="0"/>
              </a:rPr>
              <a:t>CREATE TABLE Ouvrages </a:t>
            </a:r>
          </a:p>
          <a:p>
            <a:pPr marL="0" indent="0">
              <a:buNone/>
            </a:pPr>
            <a:r>
              <a:rPr lang="fr-BE" sz="2200" dirty="0">
                <a:latin typeface="Courier New" panose="02070309020205020404" pitchFamily="49" charset="0"/>
                <a:cs typeface="Courier New" panose="02070309020205020404" pitchFamily="49" charset="0"/>
              </a:rPr>
              <a:t>( </a:t>
            </a:r>
            <a:r>
              <a:rPr lang="fr-BE" sz="2200" dirty="0" err="1">
                <a:latin typeface="Courier New" panose="02070309020205020404" pitchFamily="49" charset="0"/>
                <a:cs typeface="Courier New" panose="02070309020205020404" pitchFamily="49" charset="0"/>
              </a:rPr>
              <a:t>NumOuvrage</a:t>
            </a:r>
            <a:r>
              <a:rPr lang="fr-BE" sz="2200" dirty="0">
                <a:latin typeface="Courier New" panose="02070309020205020404" pitchFamily="49" charset="0"/>
                <a:cs typeface="Courier New" panose="02070309020205020404" pitchFamily="49" charset="0"/>
              </a:rPr>
              <a:t>	</a:t>
            </a:r>
            <a:r>
              <a:rPr lang="fr-BE" sz="2200" dirty="0" err="1">
                <a:latin typeface="Courier New" panose="02070309020205020404" pitchFamily="49" charset="0"/>
                <a:cs typeface="Courier New" panose="02070309020205020404" pitchFamily="49" charset="0"/>
              </a:rPr>
              <a:t>NumeroOuvrage</a:t>
            </a:r>
            <a:endParaRPr lang="fr-BE" sz="2200" dirty="0">
              <a:latin typeface="Courier New" panose="02070309020205020404" pitchFamily="49" charset="0"/>
              <a:cs typeface="Courier New" panose="02070309020205020404" pitchFamily="49" charset="0"/>
            </a:endParaRPr>
          </a:p>
          <a:p>
            <a:pPr marL="0" indent="0">
              <a:buNone/>
            </a:pPr>
            <a:r>
              <a:rPr lang="fr-BE" sz="2200" dirty="0">
                <a:latin typeface="Courier New" panose="02070309020205020404" pitchFamily="49" charset="0"/>
                <a:cs typeface="Courier New" panose="02070309020205020404" pitchFamily="49" charset="0"/>
              </a:rPr>
              <a:t>      CONSTRAINT </a:t>
            </a:r>
            <a:r>
              <a:rPr lang="fr-BE" sz="2200" dirty="0" err="1">
                <a:latin typeface="Courier New" panose="02070309020205020404" pitchFamily="49" charset="0"/>
                <a:cs typeface="Courier New" panose="02070309020205020404" pitchFamily="49" charset="0"/>
              </a:rPr>
              <a:t>CPOuvrage</a:t>
            </a:r>
            <a:r>
              <a:rPr lang="fr-BE" sz="2200" dirty="0">
                <a:latin typeface="Courier New" panose="02070309020205020404" pitchFamily="49" charset="0"/>
                <a:cs typeface="Courier New" panose="02070309020205020404" pitchFamily="49" charset="0"/>
              </a:rPr>
              <a:t> PRIMARY KEY NOT DEFERRABLE,</a:t>
            </a:r>
          </a:p>
          <a:p>
            <a:pPr marL="0" indent="0">
              <a:buNone/>
            </a:pPr>
            <a:r>
              <a:rPr lang="fr-BE" sz="2200" dirty="0">
                <a:latin typeface="Courier New" panose="02070309020205020404" pitchFamily="49" charset="0"/>
                <a:cs typeface="Courier New" panose="02070309020205020404" pitchFamily="49" charset="0"/>
              </a:rPr>
              <a:t>  Titre		</a:t>
            </a:r>
            <a:r>
              <a:rPr lang="fr-BE" sz="2200" dirty="0" err="1">
                <a:latin typeface="Courier New" panose="02070309020205020404" pitchFamily="49" charset="0"/>
                <a:cs typeface="Courier New" panose="02070309020205020404" pitchFamily="49" charset="0"/>
              </a:rPr>
              <a:t>TitreOuvrage</a:t>
            </a:r>
            <a:r>
              <a:rPr lang="fr-BE" sz="2200" dirty="0">
                <a:latin typeface="Courier New" panose="02070309020205020404" pitchFamily="49" charset="0"/>
                <a:cs typeface="Courier New" panose="02070309020205020404" pitchFamily="49" charset="0"/>
              </a:rPr>
              <a:t>,</a:t>
            </a:r>
          </a:p>
          <a:p>
            <a:pPr marL="0" indent="0">
              <a:buNone/>
            </a:pPr>
            <a:r>
              <a:rPr lang="fr-BE" sz="2200" dirty="0">
                <a:latin typeface="Courier New" panose="02070309020205020404" pitchFamily="49" charset="0"/>
                <a:cs typeface="Courier New" panose="02070309020205020404" pitchFamily="49" charset="0"/>
              </a:rPr>
              <a:t>  </a:t>
            </a:r>
            <a:r>
              <a:rPr lang="fr-BE" sz="2200" dirty="0" err="1">
                <a:latin typeface="Courier New" panose="02070309020205020404" pitchFamily="49" charset="0"/>
                <a:cs typeface="Courier New" panose="02070309020205020404" pitchFamily="49" charset="0"/>
              </a:rPr>
              <a:t>Annee</a:t>
            </a:r>
            <a:r>
              <a:rPr lang="fr-BE" sz="2200" dirty="0">
                <a:latin typeface="Courier New" panose="02070309020205020404" pitchFamily="49" charset="0"/>
                <a:cs typeface="Courier New" panose="02070309020205020404" pitchFamily="49" charset="0"/>
              </a:rPr>
              <a:t>		</a:t>
            </a:r>
            <a:r>
              <a:rPr lang="fr-BE" sz="2200" dirty="0" err="1">
                <a:latin typeface="Courier New" panose="02070309020205020404" pitchFamily="49" charset="0"/>
                <a:cs typeface="Courier New" panose="02070309020205020404" pitchFamily="49" charset="0"/>
              </a:rPr>
              <a:t>AnneeEdition</a:t>
            </a:r>
            <a:r>
              <a:rPr lang="fr-BE" sz="2200" dirty="0">
                <a:latin typeface="Courier New" panose="02070309020205020404" pitchFamily="49" charset="0"/>
                <a:cs typeface="Courier New" panose="02070309020205020404" pitchFamily="49" charset="0"/>
              </a:rPr>
              <a:t>);</a:t>
            </a:r>
          </a:p>
          <a:p>
            <a:pPr marL="0" indent="0">
              <a:buNone/>
            </a:pPr>
            <a:endParaRPr lang="fr-BE" sz="2200" dirty="0">
              <a:latin typeface="Courier New" panose="02070309020205020404" pitchFamily="49" charset="0"/>
              <a:cs typeface="Courier New" panose="02070309020205020404" pitchFamily="49" charset="0"/>
            </a:endParaRPr>
          </a:p>
          <a:p>
            <a:pPr marL="0" indent="0">
              <a:buNone/>
            </a:pPr>
            <a:r>
              <a:rPr lang="fr-BE" sz="3000" dirty="0">
                <a:cs typeface="Courier New" panose="02070309020205020404" pitchFamily="49" charset="0"/>
              </a:rPr>
              <a:t>OU</a:t>
            </a:r>
          </a:p>
          <a:p>
            <a:pPr marL="0" indent="0">
              <a:buNone/>
            </a:pPr>
            <a:endParaRPr lang="fr-BE" sz="2200" dirty="0">
              <a:latin typeface="Courier New" panose="02070309020205020404" pitchFamily="49" charset="0"/>
              <a:cs typeface="Courier New" panose="02070309020205020404" pitchFamily="49" charset="0"/>
            </a:endParaRPr>
          </a:p>
          <a:p>
            <a:pPr marL="0" indent="0">
              <a:buNone/>
            </a:pPr>
            <a:r>
              <a:rPr lang="fr-BE" sz="2200" dirty="0">
                <a:latin typeface="Courier New" panose="02070309020205020404" pitchFamily="49" charset="0"/>
                <a:cs typeface="Courier New" panose="02070309020205020404" pitchFamily="49" charset="0"/>
              </a:rPr>
              <a:t>CREATE TABLE Ouvrages </a:t>
            </a:r>
          </a:p>
          <a:p>
            <a:pPr marL="0" indent="0">
              <a:buNone/>
            </a:pPr>
            <a:r>
              <a:rPr lang="fr-BE" sz="2200" dirty="0">
                <a:latin typeface="Courier New" panose="02070309020205020404" pitchFamily="49" charset="0"/>
                <a:cs typeface="Courier New" panose="02070309020205020404" pitchFamily="49" charset="0"/>
              </a:rPr>
              <a:t>( </a:t>
            </a:r>
            <a:r>
              <a:rPr lang="fr-BE" sz="2200" dirty="0" err="1">
                <a:latin typeface="Courier New" panose="02070309020205020404" pitchFamily="49" charset="0"/>
                <a:cs typeface="Courier New" panose="02070309020205020404" pitchFamily="49" charset="0"/>
              </a:rPr>
              <a:t>NumOuvrage</a:t>
            </a:r>
            <a:r>
              <a:rPr lang="fr-BE" sz="2200" dirty="0">
                <a:latin typeface="Courier New" panose="02070309020205020404" pitchFamily="49" charset="0"/>
                <a:cs typeface="Courier New" panose="02070309020205020404" pitchFamily="49" charset="0"/>
              </a:rPr>
              <a:t>	</a:t>
            </a:r>
            <a:r>
              <a:rPr lang="fr-BE" sz="2200" dirty="0" err="1">
                <a:latin typeface="Courier New" panose="02070309020205020404" pitchFamily="49" charset="0"/>
                <a:cs typeface="Courier New" panose="02070309020205020404" pitchFamily="49" charset="0"/>
              </a:rPr>
              <a:t>NumeroOuvrage</a:t>
            </a:r>
            <a:r>
              <a:rPr lang="fr-BE" sz="2200" dirty="0">
                <a:latin typeface="Courier New" panose="02070309020205020404" pitchFamily="49" charset="0"/>
                <a:cs typeface="Courier New" panose="02070309020205020404" pitchFamily="49" charset="0"/>
              </a:rPr>
              <a:t>,</a:t>
            </a:r>
          </a:p>
          <a:p>
            <a:pPr marL="0" indent="0">
              <a:buNone/>
            </a:pPr>
            <a:r>
              <a:rPr lang="fr-BE" sz="2200" dirty="0">
                <a:latin typeface="Courier New" panose="02070309020205020404" pitchFamily="49" charset="0"/>
                <a:cs typeface="Courier New" panose="02070309020205020404" pitchFamily="49" charset="0"/>
              </a:rPr>
              <a:t>  Titre		</a:t>
            </a:r>
            <a:r>
              <a:rPr lang="fr-BE" sz="2200" dirty="0" err="1">
                <a:latin typeface="Courier New" panose="02070309020205020404" pitchFamily="49" charset="0"/>
                <a:cs typeface="Courier New" panose="02070309020205020404" pitchFamily="49" charset="0"/>
              </a:rPr>
              <a:t>TitreOuvrage</a:t>
            </a:r>
            <a:r>
              <a:rPr lang="fr-BE" sz="2200" dirty="0">
                <a:latin typeface="Courier New" panose="02070309020205020404" pitchFamily="49" charset="0"/>
                <a:cs typeface="Courier New" panose="02070309020205020404" pitchFamily="49" charset="0"/>
              </a:rPr>
              <a:t>,</a:t>
            </a:r>
          </a:p>
          <a:p>
            <a:pPr marL="0" indent="0">
              <a:buNone/>
            </a:pPr>
            <a:r>
              <a:rPr lang="fr-BE" sz="2200" dirty="0">
                <a:latin typeface="Courier New" panose="02070309020205020404" pitchFamily="49" charset="0"/>
                <a:cs typeface="Courier New" panose="02070309020205020404" pitchFamily="49" charset="0"/>
              </a:rPr>
              <a:t>  </a:t>
            </a:r>
            <a:r>
              <a:rPr lang="fr-BE" sz="2200" dirty="0" err="1">
                <a:latin typeface="Courier New" panose="02070309020205020404" pitchFamily="49" charset="0"/>
                <a:cs typeface="Courier New" panose="02070309020205020404" pitchFamily="49" charset="0"/>
              </a:rPr>
              <a:t>Annee</a:t>
            </a:r>
            <a:r>
              <a:rPr lang="fr-BE" sz="2200" dirty="0">
                <a:latin typeface="Courier New" panose="02070309020205020404" pitchFamily="49" charset="0"/>
                <a:cs typeface="Courier New" panose="02070309020205020404" pitchFamily="49" charset="0"/>
              </a:rPr>
              <a:t>		</a:t>
            </a:r>
            <a:r>
              <a:rPr lang="fr-BE" sz="2200" dirty="0" err="1">
                <a:latin typeface="Courier New" panose="02070309020205020404" pitchFamily="49" charset="0"/>
                <a:cs typeface="Courier New" panose="02070309020205020404" pitchFamily="49" charset="0"/>
              </a:rPr>
              <a:t>AnneeEdition</a:t>
            </a:r>
            <a:r>
              <a:rPr lang="fr-BE" sz="2200" dirty="0">
                <a:latin typeface="Courier New" panose="02070309020205020404" pitchFamily="49" charset="0"/>
                <a:cs typeface="Courier New" panose="02070309020205020404" pitchFamily="49" charset="0"/>
              </a:rPr>
              <a:t>,</a:t>
            </a:r>
          </a:p>
          <a:p>
            <a:pPr marL="0" indent="0">
              <a:buNone/>
            </a:pPr>
            <a:r>
              <a:rPr lang="fr-BE" sz="2200" dirty="0">
                <a:latin typeface="Courier New" panose="02070309020205020404" pitchFamily="49" charset="0"/>
                <a:cs typeface="Courier New" panose="02070309020205020404" pitchFamily="49" charset="0"/>
              </a:rPr>
              <a:t>  CONSTRAINT </a:t>
            </a:r>
            <a:r>
              <a:rPr lang="fr-BE" sz="2200" dirty="0" err="1">
                <a:latin typeface="Courier New" panose="02070309020205020404" pitchFamily="49" charset="0"/>
                <a:cs typeface="Courier New" panose="02070309020205020404" pitchFamily="49" charset="0"/>
              </a:rPr>
              <a:t>CPOuvrage</a:t>
            </a:r>
            <a:r>
              <a:rPr lang="fr-BE" sz="2200" dirty="0">
                <a:latin typeface="Courier New" panose="02070309020205020404" pitchFamily="49" charset="0"/>
                <a:cs typeface="Courier New" panose="02070309020205020404" pitchFamily="49" charset="0"/>
              </a:rPr>
              <a:t> </a:t>
            </a:r>
          </a:p>
          <a:p>
            <a:pPr marL="0" indent="0">
              <a:buNone/>
            </a:pPr>
            <a:r>
              <a:rPr lang="fr-BE" sz="2200" dirty="0">
                <a:latin typeface="Courier New" panose="02070309020205020404" pitchFamily="49" charset="0"/>
                <a:cs typeface="Courier New" panose="02070309020205020404" pitchFamily="49" charset="0"/>
              </a:rPr>
              <a:t>       PRIMARY KEY (</a:t>
            </a:r>
            <a:r>
              <a:rPr lang="fr-BE" sz="2200" dirty="0" err="1">
                <a:latin typeface="Courier New" panose="02070309020205020404" pitchFamily="49" charset="0"/>
                <a:cs typeface="Courier New" panose="02070309020205020404" pitchFamily="49" charset="0"/>
              </a:rPr>
              <a:t>NumOuvrage</a:t>
            </a:r>
            <a:r>
              <a:rPr lang="fr-BE" sz="2200" dirty="0">
                <a:latin typeface="Courier New" panose="02070309020205020404" pitchFamily="49" charset="0"/>
                <a:cs typeface="Courier New" panose="02070309020205020404" pitchFamily="49" charset="0"/>
              </a:rPr>
              <a:t>) </a:t>
            </a:r>
            <a:r>
              <a:rPr lang="fr-BE" sz="2200">
                <a:latin typeface="Courier New" panose="02070309020205020404" pitchFamily="49" charset="0"/>
                <a:cs typeface="Courier New" panose="02070309020205020404" pitchFamily="49" charset="0"/>
              </a:rPr>
              <a:t>NOT DEFERRABLE</a:t>
            </a:r>
            <a:endParaRPr lang="fr-BE" sz="2200" dirty="0">
              <a:latin typeface="Courier New" panose="02070309020205020404" pitchFamily="49" charset="0"/>
              <a:cs typeface="Courier New" panose="02070309020205020404" pitchFamily="49" charset="0"/>
            </a:endParaRPr>
          </a:p>
          <a:p>
            <a:pPr marL="0" indent="0">
              <a:buNone/>
            </a:pPr>
            <a:r>
              <a:rPr lang="fr-BE" sz="2200" dirty="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3 : LDD / 2. Relations</a:t>
            </a:r>
          </a:p>
        </p:txBody>
      </p:sp>
    </p:spTree>
    <p:extLst>
      <p:ext uri="{BB962C8B-B14F-4D97-AF65-F5344CB8AC3E}">
        <p14:creationId xmlns:p14="http://schemas.microsoft.com/office/powerpoint/2010/main" val="11848748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a:t>
            </a:r>
          </a:p>
        </p:txBody>
      </p:sp>
      <p:sp>
        <p:nvSpPr>
          <p:cNvPr id="3" name="Espace réservé du contenu 2"/>
          <p:cNvSpPr>
            <a:spLocks noGrp="1"/>
          </p:cNvSpPr>
          <p:nvPr>
            <p:ph idx="1"/>
          </p:nvPr>
        </p:nvSpPr>
        <p:spPr>
          <a:xfrm>
            <a:off x="605642" y="2051999"/>
            <a:ext cx="8027719" cy="4140000"/>
          </a:xfrm>
        </p:spPr>
        <p:txBody>
          <a:bodyPr anchor="ctr">
            <a:normAutofit fontScale="92500" lnSpcReduction="10000"/>
          </a:bodyPr>
          <a:lstStyle/>
          <a:p>
            <a:pPr marL="0" indent="0">
              <a:buNone/>
            </a:pPr>
            <a:r>
              <a:rPr lang="fr-BE" sz="2100" dirty="0">
                <a:latin typeface="Courier New" panose="02070309020205020404" pitchFamily="49" charset="0"/>
                <a:cs typeface="Courier New" panose="02070309020205020404" pitchFamily="49" charset="0"/>
              </a:rPr>
              <a:t>CREATE TABLE </a:t>
            </a:r>
            <a:r>
              <a:rPr lang="fr-BE" sz="2100" dirty="0" err="1">
                <a:latin typeface="Courier New" panose="02070309020205020404" pitchFamily="49" charset="0"/>
                <a:cs typeface="Courier New" panose="02070309020205020404" pitchFamily="49" charset="0"/>
              </a:rPr>
              <a:t>AEcrit</a:t>
            </a:r>
            <a:r>
              <a:rPr lang="fr-BE" sz="2100" dirty="0">
                <a:latin typeface="Courier New" panose="02070309020205020404" pitchFamily="49" charset="0"/>
                <a:cs typeface="Courier New" panose="02070309020205020404" pitchFamily="49" charset="0"/>
              </a:rPr>
              <a:t> </a:t>
            </a:r>
          </a:p>
          <a:p>
            <a:pPr marL="0" indent="0">
              <a:buNone/>
            </a:pPr>
            <a:r>
              <a:rPr lang="fr-BE" sz="2100" dirty="0">
                <a:latin typeface="Courier New" panose="02070309020205020404" pitchFamily="49" charset="0"/>
                <a:cs typeface="Courier New" panose="02070309020205020404" pitchFamily="49" charset="0"/>
              </a:rPr>
              <a:t>( </a:t>
            </a:r>
            <a:r>
              <a:rPr lang="fr-BE" sz="2100" dirty="0" err="1">
                <a:latin typeface="Courier New" panose="02070309020205020404" pitchFamily="49" charset="0"/>
                <a:cs typeface="Courier New" panose="02070309020205020404" pitchFamily="49" charset="0"/>
              </a:rPr>
              <a:t>NumAuteur</a:t>
            </a:r>
            <a:r>
              <a:rPr lang="fr-BE" sz="2100" dirty="0">
                <a:latin typeface="Courier New" panose="02070309020205020404" pitchFamily="49" charset="0"/>
                <a:cs typeface="Courier New" panose="02070309020205020404" pitchFamily="49" charset="0"/>
              </a:rPr>
              <a:t>	</a:t>
            </a:r>
            <a:r>
              <a:rPr lang="fr-BE" sz="2100" dirty="0" err="1">
                <a:latin typeface="Courier New" panose="02070309020205020404" pitchFamily="49" charset="0"/>
                <a:cs typeface="Courier New" panose="02070309020205020404" pitchFamily="49" charset="0"/>
              </a:rPr>
              <a:t>NumeroAuteur</a:t>
            </a:r>
            <a:endParaRPr lang="fr-BE" sz="2100" dirty="0">
              <a:latin typeface="Courier New" panose="02070309020205020404" pitchFamily="49" charset="0"/>
              <a:cs typeface="Courier New" panose="02070309020205020404" pitchFamily="49" charset="0"/>
            </a:endParaRPr>
          </a:p>
          <a:p>
            <a:pPr marL="0" indent="0">
              <a:buNone/>
            </a:pPr>
            <a:r>
              <a:rPr lang="fr-BE" sz="2100" dirty="0">
                <a:latin typeface="Courier New" panose="02070309020205020404" pitchFamily="49" charset="0"/>
                <a:cs typeface="Courier New" panose="02070309020205020404" pitchFamily="49" charset="0"/>
              </a:rPr>
              <a:t>     CONSTRAINT </a:t>
            </a:r>
            <a:r>
              <a:rPr lang="fr-BE" sz="2100" dirty="0" err="1">
                <a:latin typeface="Courier New" panose="02070309020205020404" pitchFamily="49" charset="0"/>
                <a:cs typeface="Courier New" panose="02070309020205020404" pitchFamily="49" charset="0"/>
              </a:rPr>
              <a:t>RefNumAuteurAuteur</a:t>
            </a:r>
            <a:endParaRPr lang="fr-BE" sz="2100" dirty="0">
              <a:latin typeface="Courier New" panose="02070309020205020404" pitchFamily="49" charset="0"/>
              <a:cs typeface="Courier New" panose="02070309020205020404" pitchFamily="49" charset="0"/>
            </a:endParaRPr>
          </a:p>
          <a:p>
            <a:pPr marL="0" indent="0">
              <a:buNone/>
            </a:pPr>
            <a:r>
              <a:rPr lang="fr-BE" sz="2100" dirty="0">
                <a:latin typeface="Courier New" panose="02070309020205020404" pitchFamily="49" charset="0"/>
                <a:cs typeface="Courier New" panose="02070309020205020404" pitchFamily="49" charset="0"/>
              </a:rPr>
              <a:t>     REFERENCES Auteurs (</a:t>
            </a:r>
            <a:r>
              <a:rPr lang="fr-BE" sz="2100" dirty="0" err="1">
                <a:latin typeface="Courier New" panose="02070309020205020404" pitchFamily="49" charset="0"/>
                <a:cs typeface="Courier New" panose="02070309020205020404" pitchFamily="49" charset="0"/>
              </a:rPr>
              <a:t>NumAuteur</a:t>
            </a:r>
            <a:r>
              <a:rPr lang="fr-BE" sz="2100" dirty="0">
                <a:latin typeface="Courier New" panose="02070309020205020404" pitchFamily="49" charset="0"/>
                <a:cs typeface="Courier New" panose="02070309020205020404" pitchFamily="49" charset="0"/>
              </a:rPr>
              <a:t>) NOT DEFERRABLE,</a:t>
            </a:r>
          </a:p>
          <a:p>
            <a:pPr marL="0" indent="0">
              <a:buNone/>
            </a:pPr>
            <a:r>
              <a:rPr lang="fr-BE" sz="2100" dirty="0">
                <a:latin typeface="Courier New" panose="02070309020205020404" pitchFamily="49" charset="0"/>
                <a:cs typeface="Courier New" panose="02070309020205020404" pitchFamily="49" charset="0"/>
              </a:rPr>
              <a:t>  </a:t>
            </a:r>
            <a:r>
              <a:rPr lang="fr-BE" sz="2100" dirty="0" err="1">
                <a:latin typeface="Courier New" panose="02070309020205020404" pitchFamily="49" charset="0"/>
                <a:cs typeface="Courier New" panose="02070309020205020404" pitchFamily="49" charset="0"/>
              </a:rPr>
              <a:t>NumOuvrage</a:t>
            </a:r>
            <a:r>
              <a:rPr lang="fr-BE" sz="2100" dirty="0">
                <a:latin typeface="Courier New" panose="02070309020205020404" pitchFamily="49" charset="0"/>
                <a:cs typeface="Courier New" panose="02070309020205020404" pitchFamily="49" charset="0"/>
              </a:rPr>
              <a:t>	</a:t>
            </a:r>
            <a:r>
              <a:rPr lang="fr-BE" sz="2100" dirty="0" err="1">
                <a:latin typeface="Courier New" panose="02070309020205020404" pitchFamily="49" charset="0"/>
                <a:cs typeface="Courier New" panose="02070309020205020404" pitchFamily="49" charset="0"/>
              </a:rPr>
              <a:t>NumeroOuvrage</a:t>
            </a:r>
            <a:endParaRPr lang="fr-BE" sz="2100" dirty="0">
              <a:latin typeface="Courier New" panose="02070309020205020404" pitchFamily="49" charset="0"/>
              <a:cs typeface="Courier New" panose="02070309020205020404" pitchFamily="49" charset="0"/>
            </a:endParaRPr>
          </a:p>
          <a:p>
            <a:pPr marL="0" indent="0">
              <a:buNone/>
            </a:pPr>
            <a:r>
              <a:rPr lang="fr-BE" sz="2100" dirty="0">
                <a:latin typeface="Courier New" panose="02070309020205020404" pitchFamily="49" charset="0"/>
                <a:cs typeface="Courier New" panose="02070309020205020404" pitchFamily="49" charset="0"/>
              </a:rPr>
              <a:t>     CONSTRAINT </a:t>
            </a:r>
            <a:r>
              <a:rPr lang="fr-BE" sz="2100" dirty="0" err="1">
                <a:latin typeface="Courier New" panose="02070309020205020404" pitchFamily="49" charset="0"/>
                <a:cs typeface="Courier New" panose="02070309020205020404" pitchFamily="49" charset="0"/>
              </a:rPr>
              <a:t>RefNumOuvrageOuvrage</a:t>
            </a:r>
            <a:endParaRPr lang="fr-BE" sz="2100" dirty="0">
              <a:latin typeface="Courier New" panose="02070309020205020404" pitchFamily="49" charset="0"/>
              <a:cs typeface="Courier New" panose="02070309020205020404" pitchFamily="49" charset="0"/>
            </a:endParaRPr>
          </a:p>
          <a:p>
            <a:pPr marL="0" indent="0">
              <a:buNone/>
            </a:pPr>
            <a:r>
              <a:rPr lang="fr-BE" sz="2100" dirty="0">
                <a:latin typeface="Courier New" panose="02070309020205020404" pitchFamily="49" charset="0"/>
                <a:cs typeface="Courier New" panose="02070309020205020404" pitchFamily="49" charset="0"/>
              </a:rPr>
              <a:t>     REFERENCES Ouvrages (</a:t>
            </a:r>
            <a:r>
              <a:rPr lang="fr-BE" sz="2100" dirty="0" err="1">
                <a:latin typeface="Courier New" panose="02070309020205020404" pitchFamily="49" charset="0"/>
                <a:cs typeface="Courier New" panose="02070309020205020404" pitchFamily="49" charset="0"/>
              </a:rPr>
              <a:t>NumOuvrage</a:t>
            </a:r>
            <a:r>
              <a:rPr lang="fr-BE" sz="2100" dirty="0">
                <a:latin typeface="Courier New" panose="02070309020205020404" pitchFamily="49" charset="0"/>
                <a:cs typeface="Courier New" panose="02070309020205020404" pitchFamily="49" charset="0"/>
              </a:rPr>
              <a:t>) NOT DEFERRABLE,</a:t>
            </a:r>
          </a:p>
          <a:p>
            <a:pPr marL="0" indent="0">
              <a:buNone/>
            </a:pPr>
            <a:r>
              <a:rPr lang="fr-BE" sz="2100" dirty="0">
                <a:latin typeface="Courier New" panose="02070309020205020404" pitchFamily="49" charset="0"/>
                <a:cs typeface="Courier New" panose="02070309020205020404" pitchFamily="49" charset="0"/>
              </a:rPr>
              <a:t>  CONSTRAINT </a:t>
            </a:r>
            <a:r>
              <a:rPr lang="fr-BE" sz="2100" dirty="0" err="1">
                <a:latin typeface="Courier New" panose="02070309020205020404" pitchFamily="49" charset="0"/>
                <a:cs typeface="Courier New" panose="02070309020205020404" pitchFamily="49" charset="0"/>
              </a:rPr>
              <a:t>CPAEcrit</a:t>
            </a:r>
            <a:r>
              <a:rPr lang="fr-BE" sz="2100" dirty="0">
                <a:latin typeface="Courier New" panose="02070309020205020404" pitchFamily="49" charset="0"/>
                <a:cs typeface="Courier New" panose="02070309020205020404" pitchFamily="49" charset="0"/>
              </a:rPr>
              <a:t> </a:t>
            </a:r>
          </a:p>
          <a:p>
            <a:pPr marL="0" indent="0">
              <a:buNone/>
            </a:pPr>
            <a:r>
              <a:rPr lang="fr-BE" sz="2100" dirty="0">
                <a:latin typeface="Courier New" panose="02070309020205020404" pitchFamily="49" charset="0"/>
                <a:cs typeface="Courier New" panose="02070309020205020404" pitchFamily="49" charset="0"/>
              </a:rPr>
              <a:t>     PRIMARY KEY (</a:t>
            </a:r>
            <a:r>
              <a:rPr lang="fr-BE" sz="2100" dirty="0" err="1">
                <a:latin typeface="Courier New" panose="02070309020205020404" pitchFamily="49" charset="0"/>
                <a:cs typeface="Courier New" panose="02070309020205020404" pitchFamily="49" charset="0"/>
              </a:rPr>
              <a:t>NumAuteur</a:t>
            </a:r>
            <a:r>
              <a:rPr lang="fr-BE" sz="2100" dirty="0">
                <a:latin typeface="Courier New" panose="02070309020205020404" pitchFamily="49" charset="0"/>
                <a:cs typeface="Courier New" panose="02070309020205020404" pitchFamily="49" charset="0"/>
              </a:rPr>
              <a:t>, </a:t>
            </a:r>
            <a:r>
              <a:rPr lang="fr-BE" sz="2100" dirty="0" err="1">
                <a:latin typeface="Courier New" panose="02070309020205020404" pitchFamily="49" charset="0"/>
                <a:cs typeface="Courier New" panose="02070309020205020404" pitchFamily="49" charset="0"/>
              </a:rPr>
              <a:t>NumOuvrage</a:t>
            </a:r>
            <a:r>
              <a:rPr lang="fr-BE" sz="2100" dirty="0">
                <a:latin typeface="Courier New" panose="02070309020205020404" pitchFamily="49" charset="0"/>
                <a:cs typeface="Courier New" panose="02070309020205020404" pitchFamily="49" charset="0"/>
              </a:rPr>
              <a:t>)</a:t>
            </a:r>
          </a:p>
          <a:p>
            <a:pPr marL="0" indent="0">
              <a:buNone/>
            </a:pPr>
            <a:r>
              <a:rPr lang="fr-BE" sz="2100" dirty="0">
                <a:latin typeface="Courier New" panose="02070309020205020404" pitchFamily="49" charset="0"/>
                <a:cs typeface="Courier New" panose="02070309020205020404" pitchFamily="49" charset="0"/>
              </a:rPr>
              <a:t>         NOT DEFERRABLE);</a:t>
            </a:r>
          </a:p>
          <a:p>
            <a:pPr marL="0" indent="0">
              <a:buNone/>
            </a:pPr>
            <a:endParaRPr lang="fr-BE" sz="2200" dirty="0">
              <a:latin typeface="Courier New" panose="02070309020205020404" pitchFamily="49" charset="0"/>
              <a:cs typeface="Courier New" panose="02070309020205020404" pitchFamily="49" charset="0"/>
            </a:endParaRPr>
          </a:p>
          <a:p>
            <a:pPr marL="0" indent="0">
              <a:buNone/>
            </a:pPr>
            <a:r>
              <a:rPr lang="fr-BE" dirty="0">
                <a:cs typeface="Courier New" panose="02070309020205020404" pitchFamily="49" charset="0"/>
              </a:rPr>
              <a:t>OU</a:t>
            </a:r>
            <a:endParaRPr lang="fr-BE" sz="2200"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3 : LDD / 2. Relations</a:t>
            </a:r>
          </a:p>
        </p:txBody>
      </p:sp>
    </p:spTree>
    <p:extLst>
      <p:ext uri="{BB962C8B-B14F-4D97-AF65-F5344CB8AC3E}">
        <p14:creationId xmlns:p14="http://schemas.microsoft.com/office/powerpoint/2010/main" val="22675143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a:t>
            </a:r>
          </a:p>
        </p:txBody>
      </p:sp>
      <p:sp>
        <p:nvSpPr>
          <p:cNvPr id="3" name="Espace réservé du contenu 2"/>
          <p:cNvSpPr>
            <a:spLocks noGrp="1"/>
          </p:cNvSpPr>
          <p:nvPr>
            <p:ph idx="1"/>
          </p:nvPr>
        </p:nvSpPr>
        <p:spPr>
          <a:xfrm>
            <a:off x="629392" y="2051999"/>
            <a:ext cx="8027720" cy="4140000"/>
          </a:xfrm>
        </p:spPr>
        <p:txBody>
          <a:bodyPr anchor="ctr">
            <a:normAutofit/>
          </a:bodyPr>
          <a:lstStyle/>
          <a:p>
            <a:pPr marL="0" indent="0">
              <a:buNone/>
            </a:pPr>
            <a:r>
              <a:rPr lang="fr-BE" sz="1900" dirty="0">
                <a:latin typeface="Courier New" panose="02070309020205020404" pitchFamily="49" charset="0"/>
                <a:cs typeface="Courier New" panose="02070309020205020404" pitchFamily="49" charset="0"/>
              </a:rPr>
              <a:t>CREATE TABLE </a:t>
            </a:r>
            <a:r>
              <a:rPr lang="fr-BE" sz="1900" dirty="0" err="1">
                <a:latin typeface="Courier New" panose="02070309020205020404" pitchFamily="49" charset="0"/>
                <a:cs typeface="Courier New" panose="02070309020205020404" pitchFamily="49" charset="0"/>
              </a:rPr>
              <a:t>AEcrit</a:t>
            </a:r>
            <a:r>
              <a:rPr lang="fr-BE" sz="1900" dirty="0">
                <a:latin typeface="Courier New" panose="02070309020205020404" pitchFamily="49" charset="0"/>
                <a:cs typeface="Courier New" panose="02070309020205020404" pitchFamily="49" charset="0"/>
              </a:rPr>
              <a:t> </a:t>
            </a:r>
          </a:p>
          <a:p>
            <a:pPr marL="0" indent="0">
              <a:buNone/>
            </a:pPr>
            <a:r>
              <a:rPr lang="fr-BE" sz="1900" dirty="0">
                <a:latin typeface="Courier New" panose="02070309020205020404" pitchFamily="49" charset="0"/>
                <a:cs typeface="Courier New" panose="02070309020205020404" pitchFamily="49" charset="0"/>
              </a:rPr>
              <a:t>( </a:t>
            </a:r>
            <a:r>
              <a:rPr lang="fr-BE" sz="1900" dirty="0" err="1">
                <a:latin typeface="Courier New" panose="02070309020205020404" pitchFamily="49" charset="0"/>
                <a:cs typeface="Courier New" panose="02070309020205020404" pitchFamily="49" charset="0"/>
              </a:rPr>
              <a:t>NumAuteur</a:t>
            </a:r>
            <a:r>
              <a:rPr lang="fr-BE" sz="1900" dirty="0">
                <a:latin typeface="Courier New" panose="02070309020205020404" pitchFamily="49" charset="0"/>
                <a:cs typeface="Courier New" panose="02070309020205020404" pitchFamily="49" charset="0"/>
              </a:rPr>
              <a:t>	</a:t>
            </a:r>
            <a:r>
              <a:rPr lang="fr-BE" sz="1900" dirty="0" err="1">
                <a:latin typeface="Courier New" panose="02070309020205020404" pitchFamily="49" charset="0"/>
                <a:cs typeface="Courier New" panose="02070309020205020404" pitchFamily="49" charset="0"/>
              </a:rPr>
              <a:t>NumeroAuteur</a:t>
            </a:r>
            <a:r>
              <a:rPr lang="fr-BE" sz="1900" dirty="0">
                <a:latin typeface="Courier New" panose="02070309020205020404" pitchFamily="49" charset="0"/>
                <a:cs typeface="Courier New" panose="02070309020205020404" pitchFamily="49" charset="0"/>
              </a:rPr>
              <a:t>,</a:t>
            </a:r>
          </a:p>
          <a:p>
            <a:pPr marL="0" indent="0">
              <a:buNone/>
            </a:pPr>
            <a:r>
              <a:rPr lang="fr-BE" sz="1900" dirty="0">
                <a:latin typeface="Courier New" panose="02070309020205020404" pitchFamily="49" charset="0"/>
                <a:cs typeface="Courier New" panose="02070309020205020404" pitchFamily="49" charset="0"/>
              </a:rPr>
              <a:t>  </a:t>
            </a:r>
            <a:r>
              <a:rPr lang="fr-BE" sz="1900" dirty="0" err="1">
                <a:latin typeface="Courier New" panose="02070309020205020404" pitchFamily="49" charset="0"/>
                <a:cs typeface="Courier New" panose="02070309020205020404" pitchFamily="49" charset="0"/>
              </a:rPr>
              <a:t>NumOuvrage</a:t>
            </a:r>
            <a:r>
              <a:rPr lang="fr-BE" sz="1900" dirty="0">
                <a:latin typeface="Courier New" panose="02070309020205020404" pitchFamily="49" charset="0"/>
                <a:cs typeface="Courier New" panose="02070309020205020404" pitchFamily="49" charset="0"/>
              </a:rPr>
              <a:t>	</a:t>
            </a:r>
            <a:r>
              <a:rPr lang="fr-BE" sz="1900" dirty="0" err="1">
                <a:latin typeface="Courier New" panose="02070309020205020404" pitchFamily="49" charset="0"/>
                <a:cs typeface="Courier New" panose="02070309020205020404" pitchFamily="49" charset="0"/>
              </a:rPr>
              <a:t>NumeroOuvrage</a:t>
            </a:r>
            <a:r>
              <a:rPr lang="fr-BE" sz="1900" dirty="0">
                <a:latin typeface="Courier New" panose="02070309020205020404" pitchFamily="49" charset="0"/>
                <a:cs typeface="Courier New" panose="02070309020205020404" pitchFamily="49" charset="0"/>
              </a:rPr>
              <a:t>,  </a:t>
            </a:r>
          </a:p>
          <a:p>
            <a:pPr marL="0" indent="0">
              <a:buNone/>
            </a:pPr>
            <a:r>
              <a:rPr lang="fr-BE" sz="1900" dirty="0">
                <a:latin typeface="Courier New" panose="02070309020205020404" pitchFamily="49" charset="0"/>
                <a:cs typeface="Courier New" panose="02070309020205020404" pitchFamily="49" charset="0"/>
              </a:rPr>
              <a:t>  CONSTRAINT </a:t>
            </a:r>
            <a:r>
              <a:rPr lang="fr-BE" sz="1900" dirty="0" err="1">
                <a:latin typeface="Courier New" panose="02070309020205020404" pitchFamily="49" charset="0"/>
                <a:cs typeface="Courier New" panose="02070309020205020404" pitchFamily="49" charset="0"/>
              </a:rPr>
              <a:t>CPAEcrit</a:t>
            </a:r>
            <a:r>
              <a:rPr lang="fr-BE" sz="1900" dirty="0">
                <a:latin typeface="Courier New" panose="02070309020205020404" pitchFamily="49" charset="0"/>
                <a:cs typeface="Courier New" panose="02070309020205020404" pitchFamily="49" charset="0"/>
              </a:rPr>
              <a:t> </a:t>
            </a:r>
          </a:p>
          <a:p>
            <a:pPr marL="0" indent="0">
              <a:buNone/>
            </a:pPr>
            <a:r>
              <a:rPr lang="fr-BE" sz="1900" dirty="0">
                <a:latin typeface="Courier New" panose="02070309020205020404" pitchFamily="49" charset="0"/>
                <a:cs typeface="Courier New" panose="02070309020205020404" pitchFamily="49" charset="0"/>
              </a:rPr>
              <a:t>     PRIMARY KEY (</a:t>
            </a:r>
            <a:r>
              <a:rPr lang="fr-BE" sz="1900" dirty="0" err="1">
                <a:latin typeface="Courier New" panose="02070309020205020404" pitchFamily="49" charset="0"/>
                <a:cs typeface="Courier New" panose="02070309020205020404" pitchFamily="49" charset="0"/>
              </a:rPr>
              <a:t>NumAuteur,NumOuvrage</a:t>
            </a:r>
            <a:r>
              <a:rPr lang="fr-BE" sz="1900" dirty="0">
                <a:latin typeface="Courier New" panose="02070309020205020404" pitchFamily="49" charset="0"/>
                <a:cs typeface="Courier New" panose="02070309020205020404" pitchFamily="49" charset="0"/>
              </a:rPr>
              <a:t>)NOT DEFERRABLE,</a:t>
            </a:r>
          </a:p>
          <a:p>
            <a:pPr marL="0" indent="0">
              <a:buNone/>
            </a:pPr>
            <a:r>
              <a:rPr lang="fr-BE" sz="1900" dirty="0">
                <a:latin typeface="Courier New" panose="02070309020205020404" pitchFamily="49" charset="0"/>
                <a:cs typeface="Courier New" panose="02070309020205020404" pitchFamily="49" charset="0"/>
              </a:rPr>
              <a:t>  CONSTRAINT </a:t>
            </a:r>
            <a:r>
              <a:rPr lang="fr-BE" sz="1900" dirty="0" err="1">
                <a:latin typeface="Courier New" panose="02070309020205020404" pitchFamily="49" charset="0"/>
                <a:cs typeface="Courier New" panose="02070309020205020404" pitchFamily="49" charset="0"/>
              </a:rPr>
              <a:t>RefNumAuteurAuteur</a:t>
            </a:r>
            <a:r>
              <a:rPr lang="fr-BE" sz="1900" dirty="0">
                <a:latin typeface="Courier New" panose="02070309020205020404" pitchFamily="49" charset="0"/>
                <a:cs typeface="Courier New" panose="02070309020205020404" pitchFamily="49" charset="0"/>
              </a:rPr>
              <a:t> </a:t>
            </a:r>
          </a:p>
          <a:p>
            <a:pPr marL="0" indent="0">
              <a:buNone/>
            </a:pPr>
            <a:r>
              <a:rPr lang="fr-BE" sz="1900" dirty="0">
                <a:latin typeface="Courier New" panose="02070309020205020404" pitchFamily="49" charset="0"/>
                <a:cs typeface="Courier New" panose="02070309020205020404" pitchFamily="49" charset="0"/>
              </a:rPr>
              <a:t>     FOREIGN KEY (</a:t>
            </a:r>
            <a:r>
              <a:rPr lang="fr-BE" sz="1900" dirty="0" err="1">
                <a:latin typeface="Courier New" panose="02070309020205020404" pitchFamily="49" charset="0"/>
                <a:cs typeface="Courier New" panose="02070309020205020404" pitchFamily="49" charset="0"/>
              </a:rPr>
              <a:t>NumAuteur</a:t>
            </a:r>
            <a:r>
              <a:rPr lang="fr-BE" sz="1900" dirty="0">
                <a:latin typeface="Courier New" panose="02070309020205020404" pitchFamily="49" charset="0"/>
                <a:cs typeface="Courier New" panose="02070309020205020404" pitchFamily="49" charset="0"/>
              </a:rPr>
              <a:t>)</a:t>
            </a:r>
          </a:p>
          <a:p>
            <a:pPr marL="0" indent="0">
              <a:buNone/>
            </a:pPr>
            <a:r>
              <a:rPr lang="fr-BE" sz="1900" dirty="0">
                <a:latin typeface="Courier New" panose="02070309020205020404" pitchFamily="49" charset="0"/>
                <a:cs typeface="Courier New" panose="02070309020205020404" pitchFamily="49" charset="0"/>
              </a:rPr>
              <a:t>     REFERENCES Auteurs (</a:t>
            </a:r>
            <a:r>
              <a:rPr lang="fr-BE" sz="1900" dirty="0" err="1">
                <a:latin typeface="Courier New" panose="02070309020205020404" pitchFamily="49" charset="0"/>
                <a:cs typeface="Courier New" panose="02070309020205020404" pitchFamily="49" charset="0"/>
              </a:rPr>
              <a:t>NumAuteur</a:t>
            </a:r>
            <a:r>
              <a:rPr lang="fr-BE" sz="1900" dirty="0">
                <a:latin typeface="Courier New" panose="02070309020205020404" pitchFamily="49" charset="0"/>
                <a:cs typeface="Courier New" panose="02070309020205020404" pitchFamily="49" charset="0"/>
              </a:rPr>
              <a:t>) NOT DEFERRABLE,</a:t>
            </a:r>
          </a:p>
          <a:p>
            <a:pPr marL="0" indent="0">
              <a:buNone/>
            </a:pPr>
            <a:r>
              <a:rPr lang="fr-BE" sz="1900" dirty="0">
                <a:latin typeface="Courier New" panose="02070309020205020404" pitchFamily="49" charset="0"/>
                <a:cs typeface="Courier New" panose="02070309020205020404" pitchFamily="49" charset="0"/>
              </a:rPr>
              <a:t>  CONSTRAINT </a:t>
            </a:r>
            <a:r>
              <a:rPr lang="fr-BE" sz="1900" dirty="0" err="1">
                <a:latin typeface="Courier New" panose="02070309020205020404" pitchFamily="49" charset="0"/>
                <a:cs typeface="Courier New" panose="02070309020205020404" pitchFamily="49" charset="0"/>
              </a:rPr>
              <a:t>RefNumOuvrageOuvrage</a:t>
            </a:r>
            <a:r>
              <a:rPr lang="fr-BE" sz="1900" dirty="0">
                <a:latin typeface="Courier New" panose="02070309020205020404" pitchFamily="49" charset="0"/>
                <a:cs typeface="Courier New" panose="02070309020205020404" pitchFamily="49" charset="0"/>
              </a:rPr>
              <a:t> </a:t>
            </a:r>
          </a:p>
          <a:p>
            <a:pPr marL="0" indent="0">
              <a:buNone/>
            </a:pPr>
            <a:r>
              <a:rPr lang="fr-BE" sz="1900" dirty="0">
                <a:latin typeface="Courier New" panose="02070309020205020404" pitchFamily="49" charset="0"/>
                <a:cs typeface="Courier New" panose="02070309020205020404" pitchFamily="49" charset="0"/>
              </a:rPr>
              <a:t>     FOREIGN KEY (</a:t>
            </a:r>
            <a:r>
              <a:rPr lang="fr-BE" sz="1900" dirty="0" err="1">
                <a:latin typeface="Courier New" panose="02070309020205020404" pitchFamily="49" charset="0"/>
                <a:cs typeface="Courier New" panose="02070309020205020404" pitchFamily="49" charset="0"/>
              </a:rPr>
              <a:t>NumOuvrage</a:t>
            </a:r>
            <a:r>
              <a:rPr lang="fr-BE" sz="1900" dirty="0">
                <a:latin typeface="Courier New" panose="02070309020205020404" pitchFamily="49" charset="0"/>
                <a:cs typeface="Courier New" panose="02070309020205020404" pitchFamily="49" charset="0"/>
              </a:rPr>
              <a:t>)</a:t>
            </a:r>
          </a:p>
          <a:p>
            <a:pPr marL="0" indent="0">
              <a:buNone/>
            </a:pPr>
            <a:r>
              <a:rPr lang="fr-BE" sz="1900" dirty="0">
                <a:latin typeface="Courier New" panose="02070309020205020404" pitchFamily="49" charset="0"/>
                <a:cs typeface="Courier New" panose="02070309020205020404" pitchFamily="49" charset="0"/>
              </a:rPr>
              <a:t>     REFERENCES Ouvrages (</a:t>
            </a:r>
            <a:r>
              <a:rPr lang="fr-BE" sz="1900" dirty="0" err="1">
                <a:latin typeface="Courier New" panose="02070309020205020404" pitchFamily="49" charset="0"/>
                <a:cs typeface="Courier New" panose="02070309020205020404" pitchFamily="49" charset="0"/>
              </a:rPr>
              <a:t>NumOuvrage</a:t>
            </a:r>
            <a:r>
              <a:rPr lang="fr-BE" sz="1900" dirty="0">
                <a:latin typeface="Courier New" panose="02070309020205020404" pitchFamily="49" charset="0"/>
                <a:cs typeface="Courier New" panose="02070309020205020404" pitchFamily="49" charset="0"/>
              </a:rPr>
              <a:t>) NOT DEFERRABLE);</a:t>
            </a:r>
          </a:p>
        </p:txBody>
      </p:sp>
      <p:sp>
        <p:nvSpPr>
          <p:cNvPr id="5" name="Espace réservé du pied de page 4"/>
          <p:cNvSpPr>
            <a:spLocks noGrp="1"/>
          </p:cNvSpPr>
          <p:nvPr>
            <p:ph type="ftr" sz="quarter" idx="11"/>
          </p:nvPr>
        </p:nvSpPr>
        <p:spPr/>
        <p:txBody>
          <a:bodyPr/>
          <a:lstStyle/>
          <a:p>
            <a:r>
              <a:rPr lang="fr-BE" dirty="0"/>
              <a:t>SGBD – Chapitre 3 : LDD / 2. Relations</a:t>
            </a:r>
          </a:p>
        </p:txBody>
      </p:sp>
    </p:spTree>
    <p:extLst>
      <p:ext uri="{BB962C8B-B14F-4D97-AF65-F5344CB8AC3E}">
        <p14:creationId xmlns:p14="http://schemas.microsoft.com/office/powerpoint/2010/main" val="19185938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a:t>
            </a:r>
          </a:p>
        </p:txBody>
      </p:sp>
      <p:sp>
        <p:nvSpPr>
          <p:cNvPr id="3" name="Espace réservé du contenu 2"/>
          <p:cNvSpPr>
            <a:spLocks noGrp="1"/>
          </p:cNvSpPr>
          <p:nvPr>
            <p:ph idx="1"/>
          </p:nvPr>
        </p:nvSpPr>
        <p:spPr>
          <a:xfrm>
            <a:off x="404037" y="2051999"/>
            <a:ext cx="8739963" cy="4140000"/>
          </a:xfrm>
        </p:spPr>
        <p:txBody>
          <a:bodyPr anchor="ctr">
            <a:normAutofit fontScale="92500" lnSpcReduction="20000"/>
          </a:bodyPr>
          <a:lstStyle/>
          <a:p>
            <a:pPr marL="0" indent="0">
              <a:buNone/>
            </a:pPr>
            <a:r>
              <a:rPr lang="fr-BE" sz="1900" dirty="0">
                <a:latin typeface="Courier New" panose="02070309020205020404" pitchFamily="49" charset="0"/>
                <a:cs typeface="Courier New" panose="02070309020205020404" pitchFamily="49" charset="0"/>
              </a:rPr>
              <a:t>CREATE TABLE Membres </a:t>
            </a:r>
          </a:p>
          <a:p>
            <a:pPr marL="0" indent="0">
              <a:buNone/>
            </a:pPr>
            <a:r>
              <a:rPr lang="fr-BE" sz="1900" dirty="0">
                <a:latin typeface="Courier New" panose="02070309020205020404" pitchFamily="49" charset="0"/>
                <a:cs typeface="Courier New" panose="02070309020205020404" pitchFamily="49" charset="0"/>
              </a:rPr>
              <a:t>( </a:t>
            </a:r>
            <a:r>
              <a:rPr lang="fr-BE" sz="1900" dirty="0" err="1">
                <a:latin typeface="Courier New" panose="02070309020205020404" pitchFamily="49" charset="0"/>
                <a:cs typeface="Courier New" panose="02070309020205020404" pitchFamily="49" charset="0"/>
              </a:rPr>
              <a:t>NumMembre</a:t>
            </a:r>
            <a:r>
              <a:rPr lang="fr-BE" sz="1900" dirty="0">
                <a:latin typeface="Courier New" panose="02070309020205020404" pitchFamily="49" charset="0"/>
                <a:cs typeface="Courier New" panose="02070309020205020404" pitchFamily="49" charset="0"/>
              </a:rPr>
              <a:t>		VARCHAR2(10)</a:t>
            </a:r>
          </a:p>
          <a:p>
            <a:pPr marL="0" indent="0">
              <a:buNone/>
            </a:pPr>
            <a:r>
              <a:rPr lang="fr-BE" sz="1900" dirty="0">
                <a:latin typeface="Courier New" panose="02070309020205020404" pitchFamily="49" charset="0"/>
                <a:cs typeface="Courier New" panose="02070309020205020404" pitchFamily="49" charset="0"/>
              </a:rPr>
              <a:t>	CONSTRAINT </a:t>
            </a:r>
            <a:r>
              <a:rPr lang="fr-BE" sz="1900" dirty="0" err="1">
                <a:latin typeface="Courier New" panose="02070309020205020404" pitchFamily="49" charset="0"/>
                <a:cs typeface="Courier New" panose="02070309020205020404" pitchFamily="49" charset="0"/>
              </a:rPr>
              <a:t>CPMemb</a:t>
            </a:r>
            <a:r>
              <a:rPr lang="fr-BE" sz="1900" dirty="0">
                <a:latin typeface="Courier New" panose="02070309020205020404" pitchFamily="49" charset="0"/>
                <a:cs typeface="Courier New" panose="02070309020205020404" pitchFamily="49" charset="0"/>
              </a:rPr>
              <a:t> PRIMARY KEY NOT DEFERRABLE,</a:t>
            </a:r>
          </a:p>
          <a:p>
            <a:pPr marL="0" indent="0">
              <a:buNone/>
            </a:pPr>
            <a:r>
              <a:rPr lang="fr-BE" sz="1900" dirty="0">
                <a:latin typeface="Courier New" panose="02070309020205020404" pitchFamily="49" charset="0"/>
                <a:cs typeface="Courier New" panose="02070309020205020404" pitchFamily="49" charset="0"/>
              </a:rPr>
              <a:t>  </a:t>
            </a:r>
            <a:r>
              <a:rPr lang="fr-BE" sz="1900" dirty="0" err="1">
                <a:latin typeface="Courier New" panose="02070309020205020404" pitchFamily="49" charset="0"/>
                <a:cs typeface="Courier New" panose="02070309020205020404" pitchFamily="49" charset="0"/>
              </a:rPr>
              <a:t>NomMembre</a:t>
            </a:r>
            <a:r>
              <a:rPr lang="fr-BE" sz="1900" dirty="0">
                <a:latin typeface="Courier New" panose="02070309020205020404" pitchFamily="49" charset="0"/>
                <a:cs typeface="Courier New" panose="02070309020205020404" pitchFamily="49" charset="0"/>
              </a:rPr>
              <a:t>		VARCHAR2(30)</a:t>
            </a:r>
          </a:p>
          <a:p>
            <a:pPr marL="0" indent="0">
              <a:buNone/>
            </a:pPr>
            <a:r>
              <a:rPr lang="fr-BE" sz="1900" dirty="0">
                <a:latin typeface="Courier New" panose="02070309020205020404" pitchFamily="49" charset="0"/>
                <a:cs typeface="Courier New" panose="02070309020205020404" pitchFamily="49" charset="0"/>
              </a:rPr>
              <a:t>	CONSTRAINT </a:t>
            </a:r>
            <a:r>
              <a:rPr lang="fr-BE" sz="1900" dirty="0" err="1">
                <a:latin typeface="Courier New" panose="02070309020205020404" pitchFamily="49" charset="0"/>
                <a:cs typeface="Courier New" panose="02070309020205020404" pitchFamily="49" charset="0"/>
              </a:rPr>
              <a:t>NNMembNom</a:t>
            </a:r>
            <a:r>
              <a:rPr lang="fr-BE" sz="1900" dirty="0">
                <a:latin typeface="Courier New" panose="02070309020205020404" pitchFamily="49" charset="0"/>
                <a:cs typeface="Courier New" panose="02070309020205020404" pitchFamily="49" charset="0"/>
              </a:rPr>
              <a:t> NOT NULL,  </a:t>
            </a:r>
          </a:p>
          <a:p>
            <a:pPr marL="0" indent="0">
              <a:buNone/>
            </a:pPr>
            <a:r>
              <a:rPr lang="fr-BE" sz="1900" dirty="0">
                <a:latin typeface="Courier New" panose="02070309020205020404" pitchFamily="49" charset="0"/>
                <a:cs typeface="Courier New" panose="02070309020205020404" pitchFamily="49" charset="0"/>
              </a:rPr>
              <a:t>  </a:t>
            </a:r>
            <a:r>
              <a:rPr lang="fr-BE" sz="1900" dirty="0" err="1">
                <a:latin typeface="Courier New" panose="02070309020205020404" pitchFamily="49" charset="0"/>
                <a:cs typeface="Courier New" panose="02070309020205020404" pitchFamily="49" charset="0"/>
              </a:rPr>
              <a:t>PrenomMembre</a:t>
            </a:r>
            <a:r>
              <a:rPr lang="fr-BE" sz="1900" dirty="0">
                <a:latin typeface="Courier New" panose="02070309020205020404" pitchFamily="49" charset="0"/>
                <a:cs typeface="Courier New" panose="02070309020205020404" pitchFamily="49" charset="0"/>
              </a:rPr>
              <a:t>	VARCHAR2(30)</a:t>
            </a:r>
          </a:p>
          <a:p>
            <a:pPr marL="0" indent="0">
              <a:buNone/>
            </a:pPr>
            <a:r>
              <a:rPr lang="fr-BE" sz="1900" dirty="0">
                <a:latin typeface="Courier New" panose="02070309020205020404" pitchFamily="49" charset="0"/>
                <a:cs typeface="Courier New" panose="02070309020205020404" pitchFamily="49" charset="0"/>
              </a:rPr>
              <a:t>	CONSTRAINT </a:t>
            </a:r>
            <a:r>
              <a:rPr lang="fr-BE" sz="1900" dirty="0" err="1">
                <a:latin typeface="Courier New" panose="02070309020205020404" pitchFamily="49" charset="0"/>
                <a:cs typeface="Courier New" panose="02070309020205020404" pitchFamily="49" charset="0"/>
              </a:rPr>
              <a:t>NNMembPrenom</a:t>
            </a:r>
            <a:r>
              <a:rPr lang="fr-BE" sz="1900" dirty="0">
                <a:latin typeface="Courier New" panose="02070309020205020404" pitchFamily="49" charset="0"/>
                <a:cs typeface="Courier New" panose="02070309020205020404" pitchFamily="49" charset="0"/>
              </a:rPr>
              <a:t> NOT NULL,  </a:t>
            </a:r>
          </a:p>
          <a:p>
            <a:pPr marL="0" indent="0">
              <a:buNone/>
            </a:pPr>
            <a:r>
              <a:rPr lang="fr-BE" sz="1900" dirty="0">
                <a:latin typeface="Courier New" panose="02070309020205020404" pitchFamily="49" charset="0"/>
                <a:cs typeface="Courier New" panose="02070309020205020404" pitchFamily="49" charset="0"/>
              </a:rPr>
              <a:t>  </a:t>
            </a:r>
            <a:r>
              <a:rPr lang="fr-BE" sz="1900" dirty="0" err="1">
                <a:latin typeface="Courier New" panose="02070309020205020404" pitchFamily="49" charset="0"/>
                <a:cs typeface="Courier New" panose="02070309020205020404" pitchFamily="49" charset="0"/>
              </a:rPr>
              <a:t>AnneeNaiss</a:t>
            </a:r>
            <a:r>
              <a:rPr lang="fr-BE" sz="1900" dirty="0">
                <a:latin typeface="Courier New" panose="02070309020205020404" pitchFamily="49" charset="0"/>
                <a:cs typeface="Courier New" panose="02070309020205020404" pitchFamily="49" charset="0"/>
              </a:rPr>
              <a:t>		NUMBER(4)</a:t>
            </a:r>
          </a:p>
          <a:p>
            <a:pPr marL="0" indent="0">
              <a:buNone/>
            </a:pPr>
            <a:r>
              <a:rPr lang="fr-BE" sz="1900" dirty="0">
                <a:latin typeface="Courier New" panose="02070309020205020404" pitchFamily="49" charset="0"/>
                <a:cs typeface="Courier New" panose="02070309020205020404" pitchFamily="49" charset="0"/>
              </a:rPr>
              <a:t>	CONSTRAINT </a:t>
            </a:r>
            <a:r>
              <a:rPr lang="fr-BE" sz="1900" dirty="0" err="1">
                <a:latin typeface="Courier New" panose="02070309020205020404" pitchFamily="49" charset="0"/>
                <a:cs typeface="Courier New" panose="02070309020205020404" pitchFamily="49" charset="0"/>
              </a:rPr>
              <a:t>NNMembAnnNaiss</a:t>
            </a:r>
            <a:r>
              <a:rPr lang="fr-BE" sz="1900" dirty="0">
                <a:latin typeface="Courier New" panose="02070309020205020404" pitchFamily="49" charset="0"/>
                <a:cs typeface="Courier New" panose="02070309020205020404" pitchFamily="49" charset="0"/>
              </a:rPr>
              <a:t> NOT NULL,</a:t>
            </a:r>
          </a:p>
          <a:p>
            <a:pPr marL="0" indent="0">
              <a:buNone/>
            </a:pPr>
            <a:r>
              <a:rPr lang="fr-BE" sz="1900" dirty="0">
                <a:latin typeface="Courier New" panose="02070309020205020404" pitchFamily="49" charset="0"/>
                <a:cs typeface="Courier New" panose="02070309020205020404" pitchFamily="49" charset="0"/>
              </a:rPr>
              <a:t>  Sexe 		CHAR(1)</a:t>
            </a:r>
          </a:p>
          <a:p>
            <a:pPr marL="0" indent="0">
              <a:buNone/>
            </a:pPr>
            <a:r>
              <a:rPr lang="fr-BE" sz="1900" dirty="0">
                <a:latin typeface="Courier New" panose="02070309020205020404" pitchFamily="49" charset="0"/>
                <a:cs typeface="Courier New" panose="02070309020205020404" pitchFamily="49" charset="0"/>
              </a:rPr>
              <a:t>	CONSTRAINT </a:t>
            </a:r>
            <a:r>
              <a:rPr lang="fr-BE" sz="1900" dirty="0" err="1">
                <a:latin typeface="Courier New" panose="02070309020205020404" pitchFamily="49" charset="0"/>
                <a:cs typeface="Courier New" panose="02070309020205020404" pitchFamily="49" charset="0"/>
              </a:rPr>
              <a:t>NNMembSexe</a:t>
            </a:r>
            <a:r>
              <a:rPr lang="fr-BE" sz="1900" dirty="0">
                <a:latin typeface="Courier New" panose="02070309020205020404" pitchFamily="49" charset="0"/>
                <a:cs typeface="Courier New" panose="02070309020205020404" pitchFamily="49" charset="0"/>
              </a:rPr>
              <a:t> NOT NULL</a:t>
            </a:r>
          </a:p>
          <a:p>
            <a:pPr marL="0" indent="0">
              <a:buNone/>
            </a:pPr>
            <a:r>
              <a:rPr lang="fr-BE" sz="1900" dirty="0">
                <a:latin typeface="Courier New" panose="02070309020205020404" pitchFamily="49" charset="0"/>
                <a:cs typeface="Courier New" panose="02070309020205020404" pitchFamily="49" charset="0"/>
              </a:rPr>
              <a:t>	CONSTRAINT </a:t>
            </a:r>
            <a:r>
              <a:rPr lang="fr-BE" sz="1900" dirty="0" err="1">
                <a:latin typeface="Courier New" panose="02070309020205020404" pitchFamily="49" charset="0"/>
                <a:cs typeface="Courier New" panose="02070309020205020404" pitchFamily="49" charset="0"/>
              </a:rPr>
              <a:t>CKMembSexeMF</a:t>
            </a:r>
            <a:r>
              <a:rPr lang="fr-BE" sz="1900" dirty="0">
                <a:latin typeface="Courier New" panose="02070309020205020404" pitchFamily="49" charset="0"/>
                <a:cs typeface="Courier New" panose="02070309020205020404" pitchFamily="49" charset="0"/>
              </a:rPr>
              <a:t> CHECK (Sexe IN ('M', 'F')),</a:t>
            </a:r>
          </a:p>
          <a:p>
            <a:pPr marL="0" indent="0">
              <a:buNone/>
            </a:pPr>
            <a:r>
              <a:rPr lang="fr-BE" sz="1900" dirty="0">
                <a:latin typeface="Courier New" panose="02070309020205020404" pitchFamily="49" charset="0"/>
                <a:cs typeface="Courier New" panose="02070309020205020404" pitchFamily="49" charset="0"/>
              </a:rPr>
              <a:t>  CONSTRAINT </a:t>
            </a:r>
            <a:r>
              <a:rPr lang="fr-BE" sz="1900" dirty="0" err="1">
                <a:latin typeface="Courier New" panose="02070309020205020404" pitchFamily="49" charset="0"/>
                <a:cs typeface="Courier New" panose="02070309020205020404" pitchFamily="49" charset="0"/>
              </a:rPr>
              <a:t>CKMembNomPrenUnique</a:t>
            </a:r>
            <a:r>
              <a:rPr lang="fr-BE" sz="1900" dirty="0">
                <a:latin typeface="Courier New" panose="02070309020205020404" pitchFamily="49" charset="0"/>
                <a:cs typeface="Courier New" panose="02070309020205020404" pitchFamily="49" charset="0"/>
              </a:rPr>
              <a:t> UNIQUE (Nom, </a:t>
            </a:r>
            <a:r>
              <a:rPr lang="fr-BE" sz="1900" dirty="0" err="1">
                <a:latin typeface="Courier New" panose="02070309020205020404" pitchFamily="49" charset="0"/>
                <a:cs typeface="Courier New" panose="02070309020205020404" pitchFamily="49" charset="0"/>
              </a:rPr>
              <a:t>Prenom</a:t>
            </a:r>
            <a:r>
              <a:rPr lang="fr-BE" sz="1900" dirty="0">
                <a:latin typeface="Courier New" panose="02070309020205020404" pitchFamily="49" charset="0"/>
                <a:cs typeface="Courier New" panose="02070309020205020404" pitchFamily="49" charset="0"/>
              </a:rPr>
              <a:t>)</a:t>
            </a:r>
          </a:p>
          <a:p>
            <a:pPr marL="0" indent="0">
              <a:buNone/>
            </a:pPr>
            <a:r>
              <a:rPr lang="fr-BE" sz="1900" dirty="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3 : LDD / 2. Relations</a:t>
            </a:r>
          </a:p>
        </p:txBody>
      </p:sp>
    </p:spTree>
    <p:extLst>
      <p:ext uri="{BB962C8B-B14F-4D97-AF65-F5344CB8AC3E}">
        <p14:creationId xmlns:p14="http://schemas.microsoft.com/office/powerpoint/2010/main" val="25399730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a:t>
            </a:r>
          </a:p>
        </p:txBody>
      </p:sp>
      <p:sp>
        <p:nvSpPr>
          <p:cNvPr id="3" name="Espace réservé du contenu 2"/>
          <p:cNvSpPr>
            <a:spLocks noGrp="1"/>
          </p:cNvSpPr>
          <p:nvPr>
            <p:ph idx="1"/>
          </p:nvPr>
        </p:nvSpPr>
        <p:spPr>
          <a:xfrm>
            <a:off x="641268" y="1911927"/>
            <a:ext cx="7956467" cy="4429496"/>
          </a:xfrm>
        </p:spPr>
        <p:txBody>
          <a:bodyPr anchor="ctr">
            <a:normAutofit fontScale="47500" lnSpcReduction="20000"/>
          </a:bodyPr>
          <a:lstStyle/>
          <a:p>
            <a:pPr marL="0" indent="0">
              <a:buNone/>
            </a:pPr>
            <a:r>
              <a:rPr lang="fr-BE" sz="5100" dirty="0">
                <a:cs typeface="Courier New" panose="02070309020205020404" pitchFamily="49" charset="0"/>
              </a:rPr>
              <a:t>En Oracle, il est possible de spécifier des paramètres physiques.</a:t>
            </a:r>
          </a:p>
          <a:p>
            <a:pPr marL="0" indent="0">
              <a:buNone/>
            </a:pPr>
            <a:endParaRPr lang="fr-BE" sz="5100" dirty="0">
              <a:cs typeface="Courier New" panose="02070309020205020404" pitchFamily="49" charset="0"/>
            </a:endParaRPr>
          </a:p>
          <a:p>
            <a:pPr marL="0" indent="0">
              <a:buNone/>
            </a:pPr>
            <a:r>
              <a:rPr lang="fr-BE" sz="5100" dirty="0">
                <a:cs typeface="Courier New" panose="02070309020205020404" pitchFamily="49" charset="0"/>
              </a:rPr>
              <a:t>Exemple :</a:t>
            </a:r>
          </a:p>
          <a:p>
            <a:pPr marL="400050" lvl="1" indent="0">
              <a:buNone/>
            </a:pPr>
            <a:r>
              <a:rPr lang="fr-BE" sz="2900" dirty="0">
                <a:latin typeface="Courier New" panose="02070309020205020404" pitchFamily="49" charset="0"/>
                <a:cs typeface="Courier New" panose="02070309020205020404" pitchFamily="49" charset="0"/>
              </a:rPr>
              <a:t>CREATE TABLE Clients</a:t>
            </a:r>
          </a:p>
          <a:p>
            <a:pPr marL="400050" lvl="1" indent="0">
              <a:buNone/>
            </a:pPr>
            <a:r>
              <a:rPr lang="fr-BE" sz="2900" dirty="0">
                <a:latin typeface="Courier New" panose="02070309020205020404" pitchFamily="49" charset="0"/>
                <a:cs typeface="Courier New" panose="02070309020205020404" pitchFamily="49" charset="0"/>
              </a:rPr>
              <a:t>( </a:t>
            </a:r>
            <a:r>
              <a:rPr lang="fr-BE" sz="2900" dirty="0" err="1">
                <a:latin typeface="Courier New" panose="02070309020205020404" pitchFamily="49" charset="0"/>
                <a:cs typeface="Courier New" panose="02070309020205020404" pitchFamily="49" charset="0"/>
              </a:rPr>
              <a:t>idClient</a:t>
            </a:r>
            <a:r>
              <a:rPr lang="fr-BE" sz="2900" dirty="0">
                <a:latin typeface="Courier New" panose="02070309020205020404" pitchFamily="49" charset="0"/>
                <a:cs typeface="Courier New" panose="02070309020205020404" pitchFamily="49" charset="0"/>
              </a:rPr>
              <a:t>	CHAR(4) PRIMARY KEY,</a:t>
            </a:r>
          </a:p>
          <a:p>
            <a:pPr marL="400050" lvl="1" indent="0">
              <a:buNone/>
            </a:pPr>
            <a:r>
              <a:rPr lang="fr-BE" sz="2900" dirty="0">
                <a:latin typeface="Courier New" panose="02070309020205020404" pitchFamily="49" charset="0"/>
                <a:cs typeface="Courier New" panose="02070309020205020404" pitchFamily="49" charset="0"/>
              </a:rPr>
              <a:t>  Nom		VARCHAR2(32),</a:t>
            </a:r>
          </a:p>
          <a:p>
            <a:pPr marL="400050" lvl="1" indent="0">
              <a:buNone/>
            </a:pPr>
            <a:r>
              <a:rPr lang="fr-BE" sz="2900" dirty="0">
                <a:latin typeface="Courier New" panose="02070309020205020404" pitchFamily="49" charset="0"/>
                <a:cs typeface="Courier New" panose="02070309020205020404" pitchFamily="49" charset="0"/>
              </a:rPr>
              <a:t>  … );</a:t>
            </a:r>
          </a:p>
          <a:p>
            <a:pPr marL="400050" lvl="1" indent="0">
              <a:buNone/>
            </a:pPr>
            <a:r>
              <a:rPr lang="fr-BE" sz="2900" dirty="0">
                <a:latin typeface="Courier New" panose="02070309020205020404" pitchFamily="49" charset="0"/>
                <a:cs typeface="Courier New" panose="02070309020205020404" pitchFamily="49" charset="0"/>
              </a:rPr>
              <a:t>-- paramètres pour les blocs du segment</a:t>
            </a:r>
          </a:p>
          <a:p>
            <a:pPr marL="400050" lvl="1" indent="0">
              <a:buNone/>
            </a:pPr>
            <a:r>
              <a:rPr lang="fr-BE" sz="2900" dirty="0" err="1">
                <a:latin typeface="Courier New" panose="02070309020205020404" pitchFamily="49" charset="0"/>
                <a:cs typeface="Courier New" panose="02070309020205020404" pitchFamily="49" charset="0"/>
              </a:rPr>
              <a:t>pctfree</a:t>
            </a:r>
            <a:r>
              <a:rPr lang="fr-BE" sz="2900" dirty="0">
                <a:latin typeface="Courier New" panose="02070309020205020404" pitchFamily="49" charset="0"/>
                <a:cs typeface="Courier New" panose="02070309020205020404" pitchFamily="49" charset="0"/>
              </a:rPr>
              <a:t> 20</a:t>
            </a:r>
          </a:p>
          <a:p>
            <a:pPr marL="400050" lvl="1" indent="0">
              <a:buNone/>
            </a:pPr>
            <a:r>
              <a:rPr lang="fr-BE" sz="2900" dirty="0" err="1">
                <a:latin typeface="Courier New" panose="02070309020205020404" pitchFamily="49" charset="0"/>
                <a:cs typeface="Courier New" panose="02070309020205020404" pitchFamily="49" charset="0"/>
              </a:rPr>
              <a:t>pctused</a:t>
            </a:r>
            <a:r>
              <a:rPr lang="fr-BE" sz="2900" dirty="0">
                <a:latin typeface="Courier New" panose="02070309020205020404" pitchFamily="49" charset="0"/>
                <a:cs typeface="Courier New" panose="02070309020205020404" pitchFamily="49" charset="0"/>
              </a:rPr>
              <a:t> 40</a:t>
            </a:r>
          </a:p>
          <a:p>
            <a:pPr marL="400050" lvl="1" indent="0">
              <a:buNone/>
            </a:pPr>
            <a:r>
              <a:rPr lang="fr-BE" sz="2900" dirty="0">
                <a:latin typeface="Courier New" panose="02070309020205020404" pitchFamily="49" charset="0"/>
                <a:cs typeface="Courier New" panose="02070309020205020404" pitchFamily="49" charset="0"/>
              </a:rPr>
              <a:t>…</a:t>
            </a:r>
          </a:p>
          <a:p>
            <a:pPr marL="400050" lvl="1" indent="0">
              <a:buNone/>
            </a:pPr>
            <a:r>
              <a:rPr lang="fr-BE" sz="2900" dirty="0">
                <a:latin typeface="Courier New" panose="02070309020205020404" pitchFamily="49" charset="0"/>
                <a:cs typeface="Courier New" panose="02070309020205020404" pitchFamily="49" charset="0"/>
              </a:rPr>
              <a:t>TABLESPACE date</a:t>
            </a:r>
          </a:p>
          <a:p>
            <a:pPr marL="400050" lvl="1" indent="0">
              <a:buNone/>
            </a:pPr>
            <a:r>
              <a:rPr lang="fr-BE" sz="2900" dirty="0">
                <a:latin typeface="Courier New" panose="02070309020205020404" pitchFamily="49" charset="0"/>
                <a:cs typeface="Courier New" panose="02070309020205020404" pitchFamily="49" charset="0"/>
              </a:rPr>
              <a:t>-- paramètres pour le segment</a:t>
            </a:r>
          </a:p>
          <a:p>
            <a:pPr marL="400050" lvl="1" indent="0">
              <a:buNone/>
            </a:pPr>
            <a:r>
              <a:rPr lang="fr-BE" sz="2900" dirty="0">
                <a:latin typeface="Courier New" panose="02070309020205020404" pitchFamily="49" charset="0"/>
                <a:cs typeface="Courier New" panose="02070309020205020404" pitchFamily="49" charset="0"/>
              </a:rPr>
              <a:t>STORAGE </a:t>
            </a:r>
          </a:p>
          <a:p>
            <a:pPr marL="400050" lvl="1" indent="0">
              <a:buNone/>
            </a:pPr>
            <a:r>
              <a:rPr lang="fr-BE" sz="2900" dirty="0">
                <a:latin typeface="Courier New" panose="02070309020205020404" pitchFamily="49" charset="0"/>
                <a:cs typeface="Courier New" panose="02070309020205020404" pitchFamily="49" charset="0"/>
              </a:rPr>
              <a:t>( INITIAL	200 K</a:t>
            </a:r>
          </a:p>
          <a:p>
            <a:pPr marL="400050" lvl="1" indent="0">
              <a:buNone/>
            </a:pPr>
            <a:r>
              <a:rPr lang="fr-BE" sz="2900" dirty="0">
                <a:latin typeface="Courier New" panose="02070309020205020404" pitchFamily="49" charset="0"/>
                <a:cs typeface="Courier New" panose="02070309020205020404" pitchFamily="49" charset="0"/>
              </a:rPr>
              <a:t>  NEXT	100 K</a:t>
            </a:r>
          </a:p>
          <a:p>
            <a:pPr marL="400050" lvl="1" indent="0">
              <a:buNone/>
            </a:pPr>
            <a:r>
              <a:rPr lang="fr-BE" sz="2900" dirty="0">
                <a:latin typeface="Courier New" panose="02070309020205020404" pitchFamily="49" charset="0"/>
                <a:cs typeface="Courier New" panose="02070309020205020404" pitchFamily="49" charset="0"/>
              </a:rPr>
              <a:t>  </a:t>
            </a:r>
            <a:r>
              <a:rPr lang="fr-BE" sz="2900" dirty="0" err="1">
                <a:latin typeface="Courier New" panose="02070309020205020404" pitchFamily="49" charset="0"/>
                <a:cs typeface="Courier New" panose="02070309020205020404" pitchFamily="49" charset="0"/>
              </a:rPr>
              <a:t>pctincrease</a:t>
            </a:r>
            <a:r>
              <a:rPr lang="fr-BE" sz="2900" dirty="0">
                <a:latin typeface="Courier New" panose="02070309020205020404" pitchFamily="49" charset="0"/>
                <a:cs typeface="Courier New" panose="02070309020205020404" pitchFamily="49" charset="0"/>
              </a:rPr>
              <a:t>	75</a:t>
            </a:r>
          </a:p>
          <a:p>
            <a:pPr marL="400050" lvl="1" indent="0">
              <a:buNone/>
            </a:pPr>
            <a:r>
              <a:rPr lang="fr-BE" sz="2900" dirty="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3 : LDD / 2. Relations</a:t>
            </a:r>
          </a:p>
        </p:txBody>
      </p:sp>
    </p:spTree>
    <p:extLst>
      <p:ext uri="{BB962C8B-B14F-4D97-AF65-F5344CB8AC3E}">
        <p14:creationId xmlns:p14="http://schemas.microsoft.com/office/powerpoint/2010/main" val="20678652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a:t>
            </a:r>
          </a:p>
        </p:txBody>
      </p:sp>
      <p:sp>
        <p:nvSpPr>
          <p:cNvPr id="3" name="Espace réservé du contenu 2"/>
          <p:cNvSpPr>
            <a:spLocks noGrp="1"/>
          </p:cNvSpPr>
          <p:nvPr>
            <p:ph idx="1"/>
          </p:nvPr>
        </p:nvSpPr>
        <p:spPr>
          <a:xfrm>
            <a:off x="1043490" y="1923802"/>
            <a:ext cx="7577995" cy="4441371"/>
          </a:xfrm>
        </p:spPr>
        <p:txBody>
          <a:bodyPr anchor="ctr">
            <a:normAutofit fontScale="40000" lnSpcReduction="20000"/>
          </a:bodyPr>
          <a:lstStyle/>
          <a:p>
            <a:pPr marL="0" indent="0">
              <a:buNone/>
            </a:pPr>
            <a:r>
              <a:rPr lang="fr-BE" sz="6000" dirty="0">
                <a:cs typeface="Courier New" panose="02070309020205020404" pitchFamily="49" charset="0"/>
              </a:rPr>
              <a:t>Il est également possible de créer des tables temporaires : </a:t>
            </a:r>
          </a:p>
          <a:p>
            <a:pPr marL="0" indent="0">
              <a:buNone/>
            </a:pPr>
            <a:endParaRPr lang="fr-BE" sz="5100" dirty="0">
              <a:cs typeface="Courier New" panose="02070309020205020404" pitchFamily="49" charset="0"/>
            </a:endParaRPr>
          </a:p>
          <a:p>
            <a:pPr marL="800100" lvl="2" indent="0">
              <a:buNone/>
            </a:pPr>
            <a:r>
              <a:rPr lang="fr-BE" sz="5000" dirty="0">
                <a:latin typeface="Courier New" panose="02070309020205020404" pitchFamily="49" charset="0"/>
                <a:cs typeface="Courier New" panose="02070309020205020404" pitchFamily="49" charset="0"/>
              </a:rPr>
              <a:t>CREATE </a:t>
            </a:r>
            <a:r>
              <a:rPr lang="fr-BE" sz="5000" b="1" dirty="0">
                <a:latin typeface="Courier New" panose="02070309020205020404" pitchFamily="49" charset="0"/>
                <a:cs typeface="Courier New" panose="02070309020205020404" pitchFamily="49" charset="0"/>
              </a:rPr>
              <a:t>TEMPORARY</a:t>
            </a:r>
            <a:r>
              <a:rPr lang="fr-BE" sz="5000" dirty="0">
                <a:latin typeface="Courier New" panose="02070309020205020404" pitchFamily="49" charset="0"/>
                <a:cs typeface="Courier New" panose="02070309020205020404" pitchFamily="49" charset="0"/>
              </a:rPr>
              <a:t> TABLE </a:t>
            </a:r>
            <a:r>
              <a:rPr lang="fr-BE" sz="5000" i="1" dirty="0" err="1">
                <a:latin typeface="Courier New" panose="02070309020205020404" pitchFamily="49" charset="0"/>
                <a:cs typeface="Courier New" panose="02070309020205020404" pitchFamily="49" charset="0"/>
              </a:rPr>
              <a:t>NomTable</a:t>
            </a:r>
            <a:endParaRPr lang="fr-BE" sz="5000" i="1" dirty="0">
              <a:latin typeface="Courier New" panose="02070309020205020404" pitchFamily="49" charset="0"/>
              <a:cs typeface="Courier New" panose="02070309020205020404" pitchFamily="49" charset="0"/>
            </a:endParaRPr>
          </a:p>
          <a:p>
            <a:pPr marL="800100" lvl="2" indent="0">
              <a:buNone/>
            </a:pPr>
            <a:r>
              <a:rPr lang="fr-BE" sz="5000" dirty="0">
                <a:latin typeface="Courier New" panose="02070309020205020404" pitchFamily="49" charset="0"/>
                <a:cs typeface="Courier New" panose="02070309020205020404" pitchFamily="49" charset="0"/>
              </a:rPr>
              <a:t>( … )</a:t>
            </a:r>
          </a:p>
          <a:p>
            <a:pPr marL="800100" lvl="2" indent="0">
              <a:buNone/>
            </a:pPr>
            <a:r>
              <a:rPr lang="fr-BE" sz="5000" dirty="0">
                <a:latin typeface="Courier New" panose="02070309020205020404" pitchFamily="49" charset="0"/>
                <a:cs typeface="Courier New" panose="02070309020205020404" pitchFamily="49" charset="0"/>
              </a:rPr>
              <a:t>[ON COMMIT {PRESERVE | DELETE} ROWS ];</a:t>
            </a:r>
          </a:p>
          <a:p>
            <a:pPr marL="0" indent="0">
              <a:buNone/>
            </a:pPr>
            <a:endParaRPr lang="fr-BE" sz="5100" dirty="0">
              <a:latin typeface="Courier New" panose="02070309020205020404" pitchFamily="49" charset="0"/>
              <a:cs typeface="Courier New" panose="02070309020205020404" pitchFamily="49" charset="0"/>
            </a:endParaRPr>
          </a:p>
          <a:p>
            <a:pPr marL="0" indent="0">
              <a:buNone/>
            </a:pPr>
            <a:r>
              <a:rPr lang="fr-BE" sz="5500" dirty="0">
                <a:cs typeface="Courier New" panose="02070309020205020404" pitchFamily="49" charset="0"/>
              </a:rPr>
              <a:t>Ces tables :</a:t>
            </a:r>
          </a:p>
          <a:p>
            <a:pPr lvl="1">
              <a:buClr>
                <a:schemeClr val="accent2">
                  <a:lumMod val="75000"/>
                </a:schemeClr>
              </a:buClr>
              <a:buFont typeface="Wingdings" panose="05000000000000000000" pitchFamily="2" charset="2"/>
              <a:buChar char="Ø"/>
            </a:pPr>
            <a:r>
              <a:rPr lang="fr-BE" sz="5500" dirty="0">
                <a:cs typeface="Courier New" panose="02070309020205020404" pitchFamily="49" charset="0"/>
              </a:rPr>
              <a:t>Sont vides au début de chaque session SQL,</a:t>
            </a:r>
          </a:p>
          <a:p>
            <a:pPr lvl="1">
              <a:buClr>
                <a:schemeClr val="accent2">
                  <a:lumMod val="75000"/>
                </a:schemeClr>
              </a:buClr>
              <a:buFont typeface="Wingdings" panose="05000000000000000000" pitchFamily="2" charset="2"/>
              <a:buChar char="Ø"/>
            </a:pPr>
            <a:r>
              <a:rPr lang="fr-BE" sz="5500" dirty="0">
                <a:cs typeface="Courier New" panose="02070309020205020404" pitchFamily="49" charset="0"/>
              </a:rPr>
              <a:t>Peuvent être vidées à chaque COMMIT,</a:t>
            </a:r>
          </a:p>
          <a:p>
            <a:pPr lvl="1">
              <a:buClr>
                <a:schemeClr val="accent2">
                  <a:lumMod val="75000"/>
                </a:schemeClr>
              </a:buClr>
              <a:buFont typeface="Wingdings" panose="05000000000000000000" pitchFamily="2" charset="2"/>
              <a:buChar char="Ø"/>
            </a:pPr>
            <a:r>
              <a:rPr lang="fr-BE" sz="5500" dirty="0">
                <a:cs typeface="Courier New" panose="02070309020205020404" pitchFamily="49" charset="0"/>
              </a:rPr>
              <a:t>Sont supprimées automatiquement à la fin de la session SQL</a:t>
            </a:r>
          </a:p>
          <a:p>
            <a:pPr lvl="1">
              <a:buClr>
                <a:schemeClr val="accent2">
                  <a:lumMod val="75000"/>
                </a:schemeClr>
              </a:buClr>
              <a:buFont typeface="Wingdings" panose="05000000000000000000" pitchFamily="2" charset="2"/>
              <a:buChar char="Ø"/>
            </a:pPr>
            <a:r>
              <a:rPr lang="fr-BE" sz="5500" dirty="0">
                <a:cs typeface="Courier New" panose="02070309020205020404" pitchFamily="49" charset="0"/>
              </a:rPr>
              <a:t>Sont instanciées lors de la première référence (chaque session possède sa propre version, donc pas d’accès concurrents !)</a:t>
            </a:r>
          </a:p>
        </p:txBody>
      </p:sp>
      <p:sp>
        <p:nvSpPr>
          <p:cNvPr id="5" name="Espace réservé du pied de page 4"/>
          <p:cNvSpPr>
            <a:spLocks noGrp="1"/>
          </p:cNvSpPr>
          <p:nvPr>
            <p:ph type="ftr" sz="quarter" idx="11"/>
          </p:nvPr>
        </p:nvSpPr>
        <p:spPr/>
        <p:txBody>
          <a:bodyPr/>
          <a:lstStyle/>
          <a:p>
            <a:r>
              <a:rPr lang="fr-BE" dirty="0"/>
              <a:t>SGBD – Chapitre 3 : LDD / 2. Relations</a:t>
            </a:r>
          </a:p>
        </p:txBody>
      </p:sp>
    </p:spTree>
    <p:extLst>
      <p:ext uri="{BB962C8B-B14F-4D97-AF65-F5344CB8AC3E}">
        <p14:creationId xmlns:p14="http://schemas.microsoft.com/office/powerpoint/2010/main" val="40254967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a:t>
            </a:r>
          </a:p>
        </p:txBody>
      </p:sp>
      <p:sp>
        <p:nvSpPr>
          <p:cNvPr id="3" name="Espace réservé du contenu 2"/>
          <p:cNvSpPr>
            <a:spLocks noGrp="1"/>
          </p:cNvSpPr>
          <p:nvPr>
            <p:ph idx="1"/>
          </p:nvPr>
        </p:nvSpPr>
        <p:spPr>
          <a:xfrm>
            <a:off x="1043490" y="1923802"/>
            <a:ext cx="7577995" cy="4441371"/>
          </a:xfrm>
        </p:spPr>
        <p:txBody>
          <a:bodyPr anchor="t">
            <a:normAutofit fontScale="92500" lnSpcReduction="10000"/>
          </a:bodyPr>
          <a:lstStyle/>
          <a:p>
            <a:pPr marL="0" indent="0">
              <a:buNone/>
            </a:pPr>
            <a:r>
              <a:rPr lang="fr-BE" dirty="0">
                <a:cs typeface="Courier New" panose="02070309020205020404" pitchFamily="49" charset="0"/>
              </a:rPr>
              <a:t>Pour info : </a:t>
            </a:r>
          </a:p>
          <a:p>
            <a:pPr marL="712788" indent="0">
              <a:buNone/>
            </a:pPr>
            <a:r>
              <a:rPr lang="fr-BE" dirty="0">
                <a:cs typeface="Courier New" panose="02070309020205020404" pitchFamily="49" charset="0"/>
              </a:rPr>
              <a:t>Longueur maximale des noms d'objets suivant les SGBD</a:t>
            </a:r>
          </a:p>
          <a:p>
            <a:pPr marL="712788" indent="0">
              <a:buNone/>
            </a:pPr>
            <a:endParaRPr lang="fr-BE" sz="2200" dirty="0">
              <a:cs typeface="Courier New" panose="02070309020205020404" pitchFamily="49" charset="0"/>
            </a:endParaRPr>
          </a:p>
          <a:p>
            <a:pPr marL="712788" indent="0">
              <a:buNone/>
            </a:pPr>
            <a:endParaRPr lang="fr-BE" sz="2200" dirty="0">
              <a:cs typeface="Courier New" panose="02070309020205020404" pitchFamily="49" charset="0"/>
            </a:endParaRPr>
          </a:p>
          <a:p>
            <a:pPr marL="712788" indent="0">
              <a:buNone/>
            </a:pPr>
            <a:endParaRPr lang="fr-BE" sz="2200" dirty="0">
              <a:cs typeface="Courier New" panose="02070309020205020404" pitchFamily="49" charset="0"/>
            </a:endParaRPr>
          </a:p>
          <a:p>
            <a:pPr marL="712788" indent="0">
              <a:buNone/>
            </a:pPr>
            <a:endParaRPr lang="fr-BE" sz="2200" dirty="0">
              <a:cs typeface="Courier New" panose="02070309020205020404" pitchFamily="49" charset="0"/>
            </a:endParaRPr>
          </a:p>
          <a:p>
            <a:pPr marL="712788" indent="0">
              <a:buNone/>
            </a:pPr>
            <a:endParaRPr lang="fr-BE" sz="2200" dirty="0">
              <a:cs typeface="Courier New" panose="02070309020205020404" pitchFamily="49" charset="0"/>
            </a:endParaRPr>
          </a:p>
          <a:p>
            <a:pPr marL="712788" indent="0">
              <a:buNone/>
            </a:pPr>
            <a:endParaRPr lang="fr-BE" sz="2200" dirty="0">
              <a:cs typeface="Courier New" panose="02070309020205020404" pitchFamily="49" charset="0"/>
            </a:endParaRPr>
          </a:p>
          <a:p>
            <a:pPr marL="712788" indent="0">
              <a:buNone/>
            </a:pPr>
            <a:endParaRPr lang="fr-BE" sz="2200" dirty="0">
              <a:cs typeface="Courier New" panose="02070309020205020404" pitchFamily="49" charset="0"/>
            </a:endParaRPr>
          </a:p>
          <a:p>
            <a:pPr marL="712788" indent="0">
              <a:buNone/>
            </a:pPr>
            <a:endParaRPr lang="fr-BE" sz="2200" dirty="0">
              <a:cs typeface="Courier New" panose="02070309020205020404" pitchFamily="49" charset="0"/>
            </a:endParaRPr>
          </a:p>
          <a:p>
            <a:pPr marL="712788" indent="0">
              <a:buNone/>
            </a:pPr>
            <a:endParaRPr lang="fr-BE" sz="2200" dirty="0">
              <a:cs typeface="Courier New" panose="02070309020205020404" pitchFamily="49" charset="0"/>
            </a:endParaRPr>
          </a:p>
          <a:p>
            <a:pPr marL="712788" indent="0">
              <a:buNone/>
            </a:pPr>
            <a:r>
              <a:rPr lang="fr-BE" sz="2200" dirty="0">
                <a:cs typeface="Courier New" panose="02070309020205020404" pitchFamily="49" charset="0"/>
              </a:rPr>
              <a:t>(1) Peut être moins long en fonction de l'OS</a:t>
            </a:r>
          </a:p>
        </p:txBody>
      </p:sp>
      <p:sp>
        <p:nvSpPr>
          <p:cNvPr id="5" name="Espace réservé du pied de page 4"/>
          <p:cNvSpPr>
            <a:spLocks noGrp="1"/>
          </p:cNvSpPr>
          <p:nvPr>
            <p:ph type="ftr" sz="quarter" idx="11"/>
          </p:nvPr>
        </p:nvSpPr>
        <p:spPr/>
        <p:txBody>
          <a:bodyPr/>
          <a:lstStyle/>
          <a:p>
            <a:r>
              <a:rPr lang="fr-BE" dirty="0"/>
              <a:t>SGBD – Chapitre 3 : LDD / 2. Relations</a:t>
            </a:r>
          </a:p>
        </p:txBody>
      </p:sp>
      <p:graphicFrame>
        <p:nvGraphicFramePr>
          <p:cNvPr id="4" name="Tableau 3"/>
          <p:cNvGraphicFramePr>
            <a:graphicFrameLocks noGrp="1"/>
          </p:cNvGraphicFramePr>
          <p:nvPr>
            <p:extLst>
              <p:ext uri="{D42A27DB-BD31-4B8C-83A1-F6EECF244321}">
                <p14:modId xmlns:p14="http://schemas.microsoft.com/office/powerpoint/2010/main" val="317672393"/>
              </p:ext>
            </p:extLst>
          </p:nvPr>
        </p:nvGraphicFramePr>
        <p:xfrm>
          <a:off x="522517" y="3000169"/>
          <a:ext cx="8063342" cy="2494280"/>
        </p:xfrm>
        <a:graphic>
          <a:graphicData uri="http://schemas.openxmlformats.org/drawingml/2006/table">
            <a:tbl>
              <a:tblPr firstRow="1" bandRow="1">
                <a:tableStyleId>{5C22544A-7EE6-4342-B048-85BDC9FD1C3A}</a:tableStyleId>
              </a:tblPr>
              <a:tblGrid>
                <a:gridCol w="1151906">
                  <a:extLst>
                    <a:ext uri="{9D8B030D-6E8A-4147-A177-3AD203B41FA5}">
                      <a16:colId xmlns:a16="http://schemas.microsoft.com/office/drawing/2014/main" val="20000"/>
                    </a:ext>
                  </a:extLst>
                </a:gridCol>
                <a:gridCol w="1151906">
                  <a:extLst>
                    <a:ext uri="{9D8B030D-6E8A-4147-A177-3AD203B41FA5}">
                      <a16:colId xmlns:a16="http://schemas.microsoft.com/office/drawing/2014/main" val="20001"/>
                    </a:ext>
                  </a:extLst>
                </a:gridCol>
                <a:gridCol w="1151906">
                  <a:extLst>
                    <a:ext uri="{9D8B030D-6E8A-4147-A177-3AD203B41FA5}">
                      <a16:colId xmlns:a16="http://schemas.microsoft.com/office/drawing/2014/main" val="20002"/>
                    </a:ext>
                  </a:extLst>
                </a:gridCol>
                <a:gridCol w="1151906">
                  <a:extLst>
                    <a:ext uri="{9D8B030D-6E8A-4147-A177-3AD203B41FA5}">
                      <a16:colId xmlns:a16="http://schemas.microsoft.com/office/drawing/2014/main" val="20003"/>
                    </a:ext>
                  </a:extLst>
                </a:gridCol>
                <a:gridCol w="1151906">
                  <a:extLst>
                    <a:ext uri="{9D8B030D-6E8A-4147-A177-3AD203B41FA5}">
                      <a16:colId xmlns:a16="http://schemas.microsoft.com/office/drawing/2014/main" val="20004"/>
                    </a:ext>
                  </a:extLst>
                </a:gridCol>
                <a:gridCol w="1151906">
                  <a:extLst>
                    <a:ext uri="{9D8B030D-6E8A-4147-A177-3AD203B41FA5}">
                      <a16:colId xmlns:a16="http://schemas.microsoft.com/office/drawing/2014/main" val="20005"/>
                    </a:ext>
                  </a:extLst>
                </a:gridCol>
                <a:gridCol w="1151906">
                  <a:extLst>
                    <a:ext uri="{9D8B030D-6E8A-4147-A177-3AD203B41FA5}">
                      <a16:colId xmlns:a16="http://schemas.microsoft.com/office/drawing/2014/main" val="20006"/>
                    </a:ext>
                  </a:extLst>
                </a:gridCol>
              </a:tblGrid>
              <a:tr h="370840">
                <a:tc>
                  <a:txBody>
                    <a:bodyPr/>
                    <a:lstStyle/>
                    <a:p>
                      <a:r>
                        <a:rPr lang="fr-BE" dirty="0"/>
                        <a:t>Objet</a:t>
                      </a:r>
                    </a:p>
                  </a:txBody>
                  <a:tcPr/>
                </a:tc>
                <a:tc>
                  <a:txBody>
                    <a:bodyPr/>
                    <a:lstStyle/>
                    <a:p>
                      <a:r>
                        <a:rPr lang="fr-BE" dirty="0"/>
                        <a:t>Oracle</a:t>
                      </a:r>
                    </a:p>
                  </a:txBody>
                  <a:tcPr/>
                </a:tc>
                <a:tc>
                  <a:txBody>
                    <a:bodyPr/>
                    <a:lstStyle/>
                    <a:p>
                      <a:r>
                        <a:rPr lang="fr-BE" dirty="0"/>
                        <a:t>IBM DB2</a:t>
                      </a:r>
                    </a:p>
                  </a:txBody>
                  <a:tcPr/>
                </a:tc>
                <a:tc>
                  <a:txBody>
                    <a:bodyPr/>
                    <a:lstStyle/>
                    <a:p>
                      <a:r>
                        <a:rPr lang="fr-BE" dirty="0"/>
                        <a:t>MS SQL Server</a:t>
                      </a:r>
                    </a:p>
                  </a:txBody>
                  <a:tcPr/>
                </a:tc>
                <a:tc>
                  <a:txBody>
                    <a:bodyPr/>
                    <a:lstStyle/>
                    <a:p>
                      <a:r>
                        <a:rPr lang="fr-BE" dirty="0" err="1"/>
                        <a:t>Progre</a:t>
                      </a:r>
                      <a:r>
                        <a:rPr lang="fr-BE" dirty="0"/>
                        <a:t>-SQL</a:t>
                      </a:r>
                    </a:p>
                  </a:txBody>
                  <a:tcPr/>
                </a:tc>
                <a:tc>
                  <a:txBody>
                    <a:bodyPr/>
                    <a:lstStyle/>
                    <a:p>
                      <a:r>
                        <a:rPr lang="fr-BE" dirty="0"/>
                        <a:t>MySQL</a:t>
                      </a:r>
                    </a:p>
                  </a:txBody>
                  <a:tcPr/>
                </a:tc>
                <a:tc>
                  <a:txBody>
                    <a:bodyPr/>
                    <a:lstStyle/>
                    <a:p>
                      <a:r>
                        <a:rPr lang="fr-BE" dirty="0" err="1"/>
                        <a:t>Firebird</a:t>
                      </a:r>
                      <a:endParaRPr lang="fr-BE" dirty="0"/>
                    </a:p>
                  </a:txBody>
                  <a:tcPr/>
                </a:tc>
                <a:extLst>
                  <a:ext uri="{0D108BD9-81ED-4DB2-BD59-A6C34878D82A}">
                    <a16:rowId xmlns:a16="http://schemas.microsoft.com/office/drawing/2014/main" val="10000"/>
                  </a:ext>
                </a:extLst>
              </a:tr>
              <a:tr h="370840">
                <a:tc>
                  <a:txBody>
                    <a:bodyPr/>
                    <a:lstStyle/>
                    <a:p>
                      <a:r>
                        <a:rPr lang="fr-BE" dirty="0"/>
                        <a:t>Base</a:t>
                      </a:r>
                    </a:p>
                  </a:txBody>
                  <a:tcPr/>
                </a:tc>
                <a:tc>
                  <a:txBody>
                    <a:bodyPr/>
                    <a:lstStyle/>
                    <a:p>
                      <a:r>
                        <a:rPr lang="fr-BE" dirty="0"/>
                        <a:t>8</a:t>
                      </a:r>
                    </a:p>
                  </a:txBody>
                  <a:tcPr/>
                </a:tc>
                <a:tc>
                  <a:txBody>
                    <a:bodyPr/>
                    <a:lstStyle/>
                    <a:p>
                      <a:r>
                        <a:rPr lang="fr-BE" dirty="0"/>
                        <a:t>8</a:t>
                      </a:r>
                    </a:p>
                  </a:txBody>
                  <a:tcPr/>
                </a:tc>
                <a:tc>
                  <a:txBody>
                    <a:bodyPr/>
                    <a:lstStyle/>
                    <a:p>
                      <a:r>
                        <a:rPr lang="fr-BE" dirty="0"/>
                        <a:t>128</a:t>
                      </a:r>
                    </a:p>
                  </a:txBody>
                  <a:tcPr/>
                </a:tc>
                <a:tc>
                  <a:txBody>
                    <a:bodyPr/>
                    <a:lstStyle/>
                    <a:p>
                      <a:r>
                        <a:rPr lang="fr-BE" dirty="0"/>
                        <a:t>63</a:t>
                      </a:r>
                    </a:p>
                  </a:txBody>
                  <a:tcPr/>
                </a:tc>
                <a:tc>
                  <a:txBody>
                    <a:bodyPr/>
                    <a:lstStyle/>
                    <a:p>
                      <a:r>
                        <a:rPr lang="fr-BE" dirty="0"/>
                        <a:t>64(1)</a:t>
                      </a:r>
                    </a:p>
                  </a:txBody>
                  <a:tcPr/>
                </a:tc>
                <a:tc>
                  <a:txBody>
                    <a:bodyPr/>
                    <a:lstStyle/>
                    <a:p>
                      <a:r>
                        <a:rPr lang="fr-BE" dirty="0"/>
                        <a:t>31</a:t>
                      </a:r>
                    </a:p>
                  </a:txBody>
                  <a:tcPr/>
                </a:tc>
                <a:extLst>
                  <a:ext uri="{0D108BD9-81ED-4DB2-BD59-A6C34878D82A}">
                    <a16:rowId xmlns:a16="http://schemas.microsoft.com/office/drawing/2014/main" val="10001"/>
                  </a:ext>
                </a:extLst>
              </a:tr>
              <a:tr h="370840">
                <a:tc>
                  <a:txBody>
                    <a:bodyPr/>
                    <a:lstStyle/>
                    <a:p>
                      <a:r>
                        <a:rPr lang="fr-BE" dirty="0"/>
                        <a:t>Table, vue</a:t>
                      </a:r>
                    </a:p>
                  </a:txBody>
                  <a:tcPr/>
                </a:tc>
                <a:tc>
                  <a:txBody>
                    <a:bodyPr/>
                    <a:lstStyle/>
                    <a:p>
                      <a:r>
                        <a:rPr lang="fr-BE" dirty="0"/>
                        <a:t>30</a:t>
                      </a:r>
                    </a:p>
                  </a:txBody>
                  <a:tcPr/>
                </a:tc>
                <a:tc>
                  <a:txBody>
                    <a:bodyPr/>
                    <a:lstStyle/>
                    <a:p>
                      <a:r>
                        <a:rPr lang="fr-BE" dirty="0"/>
                        <a:t>128</a:t>
                      </a:r>
                    </a:p>
                  </a:txBody>
                  <a:tcPr/>
                </a:tc>
                <a:tc>
                  <a:txBody>
                    <a:bodyPr/>
                    <a:lstStyle/>
                    <a:p>
                      <a:r>
                        <a:rPr lang="fr-BE" dirty="0"/>
                        <a:t>128</a:t>
                      </a:r>
                    </a:p>
                  </a:txBody>
                  <a:tcPr/>
                </a:tc>
                <a:tc>
                  <a:txBody>
                    <a:bodyPr/>
                    <a:lstStyle/>
                    <a:p>
                      <a:r>
                        <a:rPr lang="fr-BE" dirty="0"/>
                        <a:t>63</a:t>
                      </a:r>
                    </a:p>
                  </a:txBody>
                  <a:tcPr/>
                </a:tc>
                <a:tc>
                  <a:txBody>
                    <a:bodyPr/>
                    <a:lstStyle/>
                    <a:p>
                      <a:r>
                        <a:rPr lang="fr-BE" dirty="0"/>
                        <a:t>64(1)</a:t>
                      </a:r>
                    </a:p>
                  </a:txBody>
                  <a:tcPr/>
                </a:tc>
                <a:tc>
                  <a:txBody>
                    <a:bodyPr/>
                    <a:lstStyle/>
                    <a:p>
                      <a:r>
                        <a:rPr lang="fr-BE" dirty="0"/>
                        <a:t>31</a:t>
                      </a:r>
                    </a:p>
                  </a:txBody>
                  <a:tcPr/>
                </a:tc>
                <a:extLst>
                  <a:ext uri="{0D108BD9-81ED-4DB2-BD59-A6C34878D82A}">
                    <a16:rowId xmlns:a16="http://schemas.microsoft.com/office/drawing/2014/main" val="10002"/>
                  </a:ext>
                </a:extLst>
              </a:tr>
              <a:tr h="370840">
                <a:tc>
                  <a:txBody>
                    <a:bodyPr/>
                    <a:lstStyle/>
                    <a:p>
                      <a:r>
                        <a:rPr lang="fr-BE" dirty="0"/>
                        <a:t>Colonne</a:t>
                      </a:r>
                    </a:p>
                  </a:txBody>
                  <a:tcPr/>
                </a:tc>
                <a:tc>
                  <a:txBody>
                    <a:bodyPr/>
                    <a:lstStyle/>
                    <a:p>
                      <a:r>
                        <a:rPr lang="fr-BE" dirty="0"/>
                        <a:t>30</a:t>
                      </a:r>
                    </a:p>
                  </a:txBody>
                  <a:tcPr/>
                </a:tc>
                <a:tc>
                  <a:txBody>
                    <a:bodyPr/>
                    <a:lstStyle/>
                    <a:p>
                      <a:r>
                        <a:rPr lang="fr-BE" dirty="0"/>
                        <a:t>30</a:t>
                      </a:r>
                    </a:p>
                  </a:txBody>
                  <a:tcPr/>
                </a:tc>
                <a:tc>
                  <a:txBody>
                    <a:bodyPr/>
                    <a:lstStyle/>
                    <a:p>
                      <a:r>
                        <a:rPr lang="fr-BE" dirty="0"/>
                        <a:t>128</a:t>
                      </a:r>
                    </a:p>
                  </a:txBody>
                  <a:tcPr/>
                </a:tc>
                <a:tc>
                  <a:txBody>
                    <a:bodyPr/>
                    <a:lstStyle/>
                    <a:p>
                      <a:r>
                        <a:rPr lang="fr-BE" dirty="0"/>
                        <a:t>63</a:t>
                      </a:r>
                    </a:p>
                  </a:txBody>
                  <a:tcPr/>
                </a:tc>
                <a:tc>
                  <a:txBody>
                    <a:bodyPr/>
                    <a:lstStyle/>
                    <a:p>
                      <a:r>
                        <a:rPr lang="fr-BE" dirty="0"/>
                        <a:t>64</a:t>
                      </a:r>
                    </a:p>
                  </a:txBody>
                  <a:tcPr/>
                </a:tc>
                <a:tc>
                  <a:txBody>
                    <a:bodyPr/>
                    <a:lstStyle/>
                    <a:p>
                      <a:r>
                        <a:rPr lang="fr-BE" dirty="0"/>
                        <a:t>31</a:t>
                      </a:r>
                    </a:p>
                  </a:txBody>
                  <a:tcPr/>
                </a:tc>
                <a:extLst>
                  <a:ext uri="{0D108BD9-81ED-4DB2-BD59-A6C34878D82A}">
                    <a16:rowId xmlns:a16="http://schemas.microsoft.com/office/drawing/2014/main" val="10003"/>
                  </a:ext>
                </a:extLst>
              </a:tr>
              <a:tr h="370840">
                <a:tc>
                  <a:txBody>
                    <a:bodyPr/>
                    <a:lstStyle/>
                    <a:p>
                      <a:r>
                        <a:rPr lang="fr-BE" dirty="0"/>
                        <a:t>Contrainte</a:t>
                      </a:r>
                    </a:p>
                  </a:txBody>
                  <a:tcPr/>
                </a:tc>
                <a:tc>
                  <a:txBody>
                    <a:bodyPr/>
                    <a:lstStyle/>
                    <a:p>
                      <a:r>
                        <a:rPr lang="fr-BE" dirty="0"/>
                        <a:t>30</a:t>
                      </a:r>
                    </a:p>
                  </a:txBody>
                  <a:tcPr/>
                </a:tc>
                <a:tc>
                  <a:txBody>
                    <a:bodyPr/>
                    <a:lstStyle/>
                    <a:p>
                      <a:r>
                        <a:rPr lang="fr-BE" dirty="0"/>
                        <a:t>18</a:t>
                      </a:r>
                    </a:p>
                  </a:txBody>
                  <a:tcPr/>
                </a:tc>
                <a:tc>
                  <a:txBody>
                    <a:bodyPr/>
                    <a:lstStyle/>
                    <a:p>
                      <a:r>
                        <a:rPr lang="fr-BE" dirty="0"/>
                        <a:t>128</a:t>
                      </a:r>
                    </a:p>
                  </a:txBody>
                  <a:tcPr/>
                </a:tc>
                <a:tc>
                  <a:txBody>
                    <a:bodyPr/>
                    <a:lstStyle/>
                    <a:p>
                      <a:r>
                        <a:rPr lang="fr-BE" dirty="0"/>
                        <a:t>63</a:t>
                      </a:r>
                    </a:p>
                  </a:txBody>
                  <a:tcPr/>
                </a:tc>
                <a:tc>
                  <a:txBody>
                    <a:bodyPr/>
                    <a:lstStyle/>
                    <a:p>
                      <a:r>
                        <a:rPr lang="fr-BE" dirty="0"/>
                        <a:t>64</a:t>
                      </a:r>
                    </a:p>
                  </a:txBody>
                  <a:tcPr/>
                </a:tc>
                <a:tc>
                  <a:txBody>
                    <a:bodyPr/>
                    <a:lstStyle/>
                    <a:p>
                      <a:r>
                        <a:rPr lang="fr-BE" dirty="0"/>
                        <a:t>31</a:t>
                      </a:r>
                    </a:p>
                  </a:txBody>
                  <a:tcPr/>
                </a:tc>
                <a:extLst>
                  <a:ext uri="{0D108BD9-81ED-4DB2-BD59-A6C34878D82A}">
                    <a16:rowId xmlns:a16="http://schemas.microsoft.com/office/drawing/2014/main" val="10004"/>
                  </a:ext>
                </a:extLst>
              </a:tr>
              <a:tr h="370840">
                <a:tc>
                  <a:txBody>
                    <a:bodyPr/>
                    <a:lstStyle/>
                    <a:p>
                      <a:r>
                        <a:rPr lang="fr-BE" dirty="0"/>
                        <a:t>Index</a:t>
                      </a:r>
                    </a:p>
                  </a:txBody>
                  <a:tcPr/>
                </a:tc>
                <a:tc>
                  <a:txBody>
                    <a:bodyPr/>
                    <a:lstStyle/>
                    <a:p>
                      <a:r>
                        <a:rPr lang="fr-BE" dirty="0"/>
                        <a:t>30</a:t>
                      </a:r>
                    </a:p>
                  </a:txBody>
                  <a:tcPr/>
                </a:tc>
                <a:tc>
                  <a:txBody>
                    <a:bodyPr/>
                    <a:lstStyle/>
                    <a:p>
                      <a:r>
                        <a:rPr lang="fr-BE" dirty="0"/>
                        <a:t>128</a:t>
                      </a:r>
                    </a:p>
                  </a:txBody>
                  <a:tcPr/>
                </a:tc>
                <a:tc>
                  <a:txBody>
                    <a:bodyPr/>
                    <a:lstStyle/>
                    <a:p>
                      <a:r>
                        <a:rPr lang="fr-BE" dirty="0"/>
                        <a:t>128</a:t>
                      </a:r>
                    </a:p>
                  </a:txBody>
                  <a:tcPr/>
                </a:tc>
                <a:tc>
                  <a:txBody>
                    <a:bodyPr/>
                    <a:lstStyle/>
                    <a:p>
                      <a:r>
                        <a:rPr lang="fr-BE" dirty="0"/>
                        <a:t>63</a:t>
                      </a:r>
                    </a:p>
                  </a:txBody>
                  <a:tcPr/>
                </a:tc>
                <a:tc>
                  <a:txBody>
                    <a:bodyPr/>
                    <a:lstStyle/>
                    <a:p>
                      <a:r>
                        <a:rPr lang="fr-BE" dirty="0"/>
                        <a:t>64</a:t>
                      </a:r>
                    </a:p>
                  </a:txBody>
                  <a:tcPr/>
                </a:tc>
                <a:tc>
                  <a:txBody>
                    <a:bodyPr/>
                    <a:lstStyle/>
                    <a:p>
                      <a:r>
                        <a:rPr lang="fr-BE" dirty="0"/>
                        <a:t>31</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521253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 (Exercice)</a:t>
            </a:r>
          </a:p>
        </p:txBody>
      </p:sp>
      <p:sp>
        <p:nvSpPr>
          <p:cNvPr id="5" name="Espace réservé du pied de page 4"/>
          <p:cNvSpPr>
            <a:spLocks noGrp="1"/>
          </p:cNvSpPr>
          <p:nvPr>
            <p:ph type="ftr" sz="quarter" idx="11"/>
          </p:nvPr>
        </p:nvSpPr>
        <p:spPr/>
        <p:txBody>
          <a:bodyPr/>
          <a:lstStyle/>
          <a:p>
            <a:r>
              <a:rPr lang="fr-BE" dirty="0"/>
              <a:t>SGBD – Chapitre 3 : LDD / 2. Relations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943278"/>
            <a:ext cx="6326372" cy="4429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26052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2. Relations (Exercice)</a:t>
            </a:r>
          </a:p>
        </p:txBody>
      </p:sp>
      <p:sp>
        <p:nvSpPr>
          <p:cNvPr id="5" name="Espace réservé du pied de page 4"/>
          <p:cNvSpPr>
            <a:spLocks noGrp="1"/>
          </p:cNvSpPr>
          <p:nvPr>
            <p:ph type="ftr" sz="quarter" idx="11"/>
          </p:nvPr>
        </p:nvSpPr>
        <p:spPr/>
        <p:txBody>
          <a:bodyPr/>
          <a:lstStyle/>
          <a:p>
            <a:r>
              <a:rPr lang="fr-BE" dirty="0"/>
              <a:t>SGBD – Chapitre 3 : LDD / 2. Relations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912" y="2273282"/>
            <a:ext cx="7581014" cy="3457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09147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BE" dirty="0"/>
              <a:t>Chapitre 3. Le langage de définition des données</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Domaines</a:t>
            </a:r>
          </a:p>
          <a:p>
            <a:pPr marL="514350" indent="-514350">
              <a:buFont typeface="+mj-lt"/>
              <a:buAutoNum type="arabicPeriod"/>
            </a:pPr>
            <a:r>
              <a:rPr lang="fr-BE" dirty="0"/>
              <a:t>Relations</a:t>
            </a:r>
          </a:p>
          <a:p>
            <a:pPr marL="514350" indent="-514350">
              <a:buFont typeface="+mj-lt"/>
              <a:buAutoNum type="arabicPeriod"/>
            </a:pPr>
            <a:r>
              <a:rPr lang="fr-BE" dirty="0"/>
              <a:t>Bases de données</a:t>
            </a:r>
          </a:p>
          <a:p>
            <a:pPr marL="514350" indent="-514350">
              <a:buFont typeface="+mj-lt"/>
              <a:buAutoNum type="arabicPeriod"/>
            </a:pPr>
            <a:r>
              <a:rPr lang="fr-BE" dirty="0"/>
              <a:t>Index</a:t>
            </a:r>
          </a:p>
          <a:p>
            <a:pPr marL="514350" indent="-514350">
              <a:buFont typeface="+mj-lt"/>
              <a:buAutoNum type="arabicPeriod"/>
            </a:pPr>
            <a:r>
              <a:rPr lang="fr-BE" dirty="0"/>
              <a:t>Suppression d’un objet</a:t>
            </a:r>
          </a:p>
          <a:p>
            <a:pPr marL="514350" indent="-514350">
              <a:buFont typeface="+mj-lt"/>
              <a:buAutoNum type="arabicPeriod"/>
            </a:pPr>
            <a:r>
              <a:rPr lang="fr-BE" dirty="0"/>
              <a:t>Modification de la définition d’un objet</a:t>
            </a:r>
          </a:p>
        </p:txBody>
      </p:sp>
      <p:sp>
        <p:nvSpPr>
          <p:cNvPr id="5" name="Espace réservé du pied de page 4"/>
          <p:cNvSpPr>
            <a:spLocks noGrp="1"/>
          </p:cNvSpPr>
          <p:nvPr>
            <p:ph type="ftr" sz="quarter" idx="11"/>
          </p:nvPr>
        </p:nvSpPr>
        <p:spPr/>
        <p:txBody>
          <a:bodyPr/>
          <a:lstStyle/>
          <a:p>
            <a:r>
              <a:rPr lang="fr-BE" dirty="0"/>
              <a:t>SGBD – Chapitre 3 : Le langage de définition des données</a:t>
            </a:r>
          </a:p>
        </p:txBody>
      </p:sp>
    </p:spTree>
    <p:extLst>
      <p:ext uri="{BB962C8B-B14F-4D97-AF65-F5344CB8AC3E}">
        <p14:creationId xmlns:p14="http://schemas.microsoft.com/office/powerpoint/2010/main" val="117216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74A50F"/>
                                      </p:to>
                                    </p:animClr>
                                    <p:animClr clrSpc="rgb" dir="cw">
                                      <p:cBhvr>
                                        <p:cTn id="7" dur="500" fill="hold"/>
                                        <p:tgtEl>
                                          <p:spTgt spid="3">
                                            <p:txEl>
                                              <p:pRg st="2" end="2"/>
                                            </p:txEl>
                                          </p:spTgt>
                                        </p:tgtEl>
                                        <p:attrNameLst>
                                          <p:attrName>fillcolor</p:attrName>
                                        </p:attrNameLst>
                                      </p:cBhvr>
                                      <p:to>
                                        <a:srgbClr val="74A50F"/>
                                      </p:to>
                                    </p:animClr>
                                    <p:set>
                                      <p:cBhvr>
                                        <p:cTn id="8" dur="500" fill="hold"/>
                                        <p:tgtEl>
                                          <p:spTgt spid="3">
                                            <p:txEl>
                                              <p:pRg st="2" end="2"/>
                                            </p:txEl>
                                          </p:spTgt>
                                        </p:tgtEl>
                                        <p:attrNameLst>
                                          <p:attrName>fill.type</p:attrName>
                                        </p:attrNameLst>
                                      </p:cBhvr>
                                      <p:to>
                                        <p:strVal val="solid"/>
                                      </p:to>
                                    </p:set>
                                    <p:set>
                                      <p:cBhvr>
                                        <p:cTn id="9" dur="500" fill="hold"/>
                                        <p:tgtEl>
                                          <p:spTgt spid="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BE" dirty="0"/>
              <a:t>Chapitre 3. Le langage de définition des données</a:t>
            </a:r>
          </a:p>
        </p:txBody>
      </p:sp>
      <p:sp>
        <p:nvSpPr>
          <p:cNvPr id="3" name="Espace réservé du contenu 2"/>
          <p:cNvSpPr>
            <a:spLocks noGrp="1"/>
          </p:cNvSpPr>
          <p:nvPr>
            <p:ph idx="1"/>
          </p:nvPr>
        </p:nvSpPr>
        <p:spPr>
          <a:xfrm>
            <a:off x="1022226" y="2211488"/>
            <a:ext cx="7020000" cy="4008559"/>
          </a:xfrm>
        </p:spPr>
        <p:txBody>
          <a:bodyPr anchor="t">
            <a:normAutofit/>
          </a:bodyPr>
          <a:lstStyle/>
          <a:p>
            <a:pPr marL="0" indent="0">
              <a:buNone/>
            </a:pPr>
            <a:r>
              <a:rPr lang="fr-BE" dirty="0"/>
              <a:t>Préambule :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BNF</a:t>
            </a:r>
          </a:p>
          <a:p>
            <a:pPr marL="0" indent="0">
              <a:buNone/>
            </a:pPr>
            <a:endParaRPr lang="fr-BE" sz="1000" dirty="0"/>
          </a:p>
        </p:txBody>
      </p:sp>
      <p:sp>
        <p:nvSpPr>
          <p:cNvPr id="5" name="Espace réservé du pied de page 4"/>
          <p:cNvSpPr>
            <a:spLocks noGrp="1"/>
          </p:cNvSpPr>
          <p:nvPr>
            <p:ph type="ftr" sz="quarter" idx="11"/>
          </p:nvPr>
        </p:nvSpPr>
        <p:spPr/>
        <p:txBody>
          <a:bodyPr/>
          <a:lstStyle/>
          <a:p>
            <a:r>
              <a:rPr lang="fr-BE" dirty="0"/>
              <a:t>SGBD – Chapitre 3 : Le langage de définition des données</a:t>
            </a:r>
          </a:p>
        </p:txBody>
      </p:sp>
      <p:graphicFrame>
        <p:nvGraphicFramePr>
          <p:cNvPr id="4" name="Tableau 3"/>
          <p:cNvGraphicFramePr>
            <a:graphicFrameLocks noGrp="1"/>
          </p:cNvGraphicFramePr>
          <p:nvPr>
            <p:extLst>
              <p:ext uri="{D42A27DB-BD31-4B8C-83A1-F6EECF244321}">
                <p14:modId xmlns:p14="http://schemas.microsoft.com/office/powerpoint/2010/main" val="2843415162"/>
              </p:ext>
            </p:extLst>
          </p:nvPr>
        </p:nvGraphicFramePr>
        <p:xfrm>
          <a:off x="1268818" y="2928089"/>
          <a:ext cx="6843824" cy="2225040"/>
        </p:xfrm>
        <a:graphic>
          <a:graphicData uri="http://schemas.openxmlformats.org/drawingml/2006/table">
            <a:tbl>
              <a:tblPr firstRow="1" bandRow="1">
                <a:tableStyleId>{5940675A-B579-460E-94D1-54222C63F5DA}</a:tableStyleId>
              </a:tblPr>
              <a:tblGrid>
                <a:gridCol w="2323717">
                  <a:extLst>
                    <a:ext uri="{9D8B030D-6E8A-4147-A177-3AD203B41FA5}">
                      <a16:colId xmlns:a16="http://schemas.microsoft.com/office/drawing/2014/main" val="20000"/>
                    </a:ext>
                  </a:extLst>
                </a:gridCol>
                <a:gridCol w="4520107">
                  <a:extLst>
                    <a:ext uri="{9D8B030D-6E8A-4147-A177-3AD203B41FA5}">
                      <a16:colId xmlns:a16="http://schemas.microsoft.com/office/drawing/2014/main" val="20001"/>
                    </a:ext>
                  </a:extLst>
                </a:gridCol>
              </a:tblGrid>
              <a:tr h="370840">
                <a:tc>
                  <a:txBody>
                    <a:bodyPr/>
                    <a:lstStyle/>
                    <a:p>
                      <a:r>
                        <a:rPr lang="fr-BE" dirty="0"/>
                        <a:t>Symbole</a:t>
                      </a:r>
                    </a:p>
                  </a:txBody>
                  <a:tcPr/>
                </a:tc>
                <a:tc>
                  <a:txBody>
                    <a:bodyPr/>
                    <a:lstStyle/>
                    <a:p>
                      <a:r>
                        <a:rPr lang="fr-BE" dirty="0"/>
                        <a:t>Signification</a:t>
                      </a:r>
                    </a:p>
                  </a:txBody>
                  <a:tcPr/>
                </a:tc>
                <a:extLst>
                  <a:ext uri="{0D108BD9-81ED-4DB2-BD59-A6C34878D82A}">
                    <a16:rowId xmlns:a16="http://schemas.microsoft.com/office/drawing/2014/main" val="10000"/>
                  </a:ext>
                </a:extLst>
              </a:tr>
              <a:tr h="370840">
                <a:tc>
                  <a:txBody>
                    <a:bodyPr/>
                    <a:lstStyle/>
                    <a:p>
                      <a:r>
                        <a:rPr lang="fr-BE" dirty="0"/>
                        <a:t>::=</a:t>
                      </a:r>
                    </a:p>
                  </a:txBody>
                  <a:tcPr/>
                </a:tc>
                <a:tc>
                  <a:txBody>
                    <a:bodyPr/>
                    <a:lstStyle/>
                    <a:p>
                      <a:r>
                        <a:rPr lang="fr-BE" dirty="0"/>
                        <a:t>Définit comme suit</a:t>
                      </a:r>
                    </a:p>
                  </a:txBody>
                  <a:tcPr/>
                </a:tc>
                <a:extLst>
                  <a:ext uri="{0D108BD9-81ED-4DB2-BD59-A6C34878D82A}">
                    <a16:rowId xmlns:a16="http://schemas.microsoft.com/office/drawing/2014/main" val="10001"/>
                  </a:ext>
                </a:extLst>
              </a:tr>
              <a:tr h="370840">
                <a:tc>
                  <a:txBody>
                    <a:bodyPr/>
                    <a:lstStyle/>
                    <a:p>
                      <a:r>
                        <a:rPr lang="fr-BE" dirty="0"/>
                        <a:t>|</a:t>
                      </a:r>
                    </a:p>
                  </a:txBody>
                  <a:tcPr/>
                </a:tc>
                <a:tc>
                  <a:txBody>
                    <a:bodyPr/>
                    <a:lstStyle/>
                    <a:p>
                      <a:r>
                        <a:rPr lang="fr-BE" dirty="0"/>
                        <a:t>"ou" logique</a:t>
                      </a:r>
                    </a:p>
                  </a:txBody>
                  <a:tcPr/>
                </a:tc>
                <a:extLst>
                  <a:ext uri="{0D108BD9-81ED-4DB2-BD59-A6C34878D82A}">
                    <a16:rowId xmlns:a16="http://schemas.microsoft.com/office/drawing/2014/main" val="10002"/>
                  </a:ext>
                </a:extLst>
              </a:tr>
              <a:tr h="370840">
                <a:tc>
                  <a:txBody>
                    <a:bodyPr/>
                    <a:lstStyle/>
                    <a:p>
                      <a:r>
                        <a:rPr lang="fr-BE" dirty="0"/>
                        <a:t>&lt;&gt;</a:t>
                      </a:r>
                    </a:p>
                  </a:txBody>
                  <a:tcPr/>
                </a:tc>
                <a:tc>
                  <a:txBody>
                    <a:bodyPr/>
                    <a:lstStyle/>
                    <a:p>
                      <a:r>
                        <a:rPr lang="fr-BE" dirty="0"/>
                        <a:t>Concept (nom d'objet, valeur, …)</a:t>
                      </a:r>
                    </a:p>
                  </a:txBody>
                  <a:tcPr/>
                </a:tc>
                <a:extLst>
                  <a:ext uri="{0D108BD9-81ED-4DB2-BD59-A6C34878D82A}">
                    <a16:rowId xmlns:a16="http://schemas.microsoft.com/office/drawing/2014/main" val="10003"/>
                  </a:ext>
                </a:extLst>
              </a:tr>
              <a:tr h="370840">
                <a:tc>
                  <a:txBody>
                    <a:bodyPr/>
                    <a:lstStyle/>
                    <a:p>
                      <a:r>
                        <a:rPr lang="fr-BE" dirty="0"/>
                        <a:t>[ ]</a:t>
                      </a:r>
                    </a:p>
                  </a:txBody>
                  <a:tcPr/>
                </a:tc>
                <a:tc>
                  <a:txBody>
                    <a:bodyPr/>
                    <a:lstStyle/>
                    <a:p>
                      <a:r>
                        <a:rPr lang="fr-BE" dirty="0"/>
                        <a:t>Option possible, non obligatoire</a:t>
                      </a:r>
                    </a:p>
                  </a:txBody>
                  <a:tcPr/>
                </a:tc>
                <a:extLst>
                  <a:ext uri="{0D108BD9-81ED-4DB2-BD59-A6C34878D82A}">
                    <a16:rowId xmlns:a16="http://schemas.microsoft.com/office/drawing/2014/main" val="10004"/>
                  </a:ext>
                </a:extLst>
              </a:tr>
              <a:tr h="370840">
                <a:tc>
                  <a:txBody>
                    <a:bodyPr/>
                    <a:lstStyle/>
                    <a:p>
                      <a:r>
                        <a:rPr lang="fr-BE" dirty="0"/>
                        <a:t>{ }</a:t>
                      </a:r>
                    </a:p>
                  </a:txBody>
                  <a:tcPr/>
                </a:tc>
                <a:tc>
                  <a:txBody>
                    <a:bodyPr/>
                    <a:lstStyle/>
                    <a:p>
                      <a:r>
                        <a:rPr lang="fr-BE" dirty="0"/>
                        <a:t>Élément à choisir, liste d'éléments à choisir</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766863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3. Bases de données (Généralités)</a:t>
            </a:r>
          </a:p>
        </p:txBody>
      </p:sp>
      <p:sp>
        <p:nvSpPr>
          <p:cNvPr id="3" name="Espace réservé du contenu 2"/>
          <p:cNvSpPr>
            <a:spLocks noGrp="1"/>
          </p:cNvSpPr>
          <p:nvPr>
            <p:ph idx="1"/>
          </p:nvPr>
        </p:nvSpPr>
        <p:spPr>
          <a:xfrm>
            <a:off x="617517" y="2051999"/>
            <a:ext cx="7944592" cy="4140000"/>
          </a:xfrm>
        </p:spPr>
        <p:txBody>
          <a:bodyPr anchor="ctr">
            <a:normAutofit fontScale="85000" lnSpcReduction="10000"/>
          </a:bodyPr>
          <a:lstStyle/>
          <a:p>
            <a:pPr>
              <a:buClr>
                <a:schemeClr val="accent2">
                  <a:lumMod val="75000"/>
                </a:schemeClr>
              </a:buClr>
              <a:buFont typeface="Wingdings" panose="05000000000000000000" pitchFamily="2" charset="2"/>
              <a:buChar char="Ø"/>
            </a:pPr>
            <a:r>
              <a:rPr lang="fr-BE" dirty="0"/>
              <a:t>La norme SQL2 ne définit pas formellement la notion de "base de données".</a:t>
            </a:r>
          </a:p>
          <a:p>
            <a:pPr>
              <a:buClr>
                <a:schemeClr val="accent2">
                  <a:lumMod val="75000"/>
                </a:schemeClr>
              </a:buClr>
              <a:buFont typeface="Wingdings" panose="05000000000000000000" pitchFamily="2" charset="2"/>
              <a:buChar char="Ø"/>
            </a:pPr>
            <a:r>
              <a:rPr lang="fr-BE" dirty="0"/>
              <a:t>Elle indique que toutes les opérations SQL doivent être exécutées au sein d'un environnement appelé </a:t>
            </a:r>
            <a:r>
              <a:rPr lang="fr-BE" i="1" dirty="0"/>
              <a:t>SQL-</a:t>
            </a:r>
            <a:r>
              <a:rPr lang="fr-BE" i="1" dirty="0" err="1"/>
              <a:t>environment</a:t>
            </a:r>
            <a:r>
              <a:rPr lang="fr-BE" dirty="0"/>
              <a:t>. (un environnement correspond à un SGBD installé sur un ordinateur, à toutes les données accessibles à partir du SGBD, ainsi qu'aux programmes et aux utilisateurs autorisés à accéder à ces données)</a:t>
            </a:r>
          </a:p>
          <a:p>
            <a:pPr>
              <a:buClr>
                <a:schemeClr val="accent2">
                  <a:lumMod val="75000"/>
                </a:schemeClr>
              </a:buClr>
              <a:buFont typeface="Wingdings" panose="05000000000000000000" pitchFamily="2" charset="2"/>
              <a:buChar char="Ø"/>
            </a:pPr>
            <a:r>
              <a:rPr lang="fr-BE" dirty="0"/>
              <a:t>Un environnement peut contenir plusieurs catalogues </a:t>
            </a:r>
            <a:r>
              <a:rPr lang="fr-BE" i="1" dirty="0"/>
              <a:t>(</a:t>
            </a:r>
            <a:r>
              <a:rPr lang="fr-BE" i="1" dirty="0" err="1"/>
              <a:t>catalogs</a:t>
            </a:r>
            <a:r>
              <a:rPr lang="fr-BE" dirty="0"/>
              <a:t>)</a:t>
            </a:r>
            <a:r>
              <a:rPr lang="fr-BE" i="1" dirty="0"/>
              <a:t>.</a:t>
            </a:r>
            <a:r>
              <a:rPr lang="fr-BE" dirty="0"/>
              <a:t>  Chaque catalogue est constitué d'un ensemble de schémas (</a:t>
            </a:r>
            <a:r>
              <a:rPr lang="fr-BE" i="1" dirty="0"/>
              <a:t>SQL-</a:t>
            </a:r>
            <a:r>
              <a:rPr lang="fr-BE" i="1" dirty="0" err="1"/>
              <a:t>schemas</a:t>
            </a:r>
            <a:r>
              <a:rPr lang="fr-BE" dirty="0"/>
              <a:t>)</a:t>
            </a:r>
          </a:p>
          <a:p>
            <a:pPr>
              <a:buClr>
                <a:schemeClr val="accent2">
                  <a:lumMod val="75000"/>
                </a:schemeClr>
              </a:buClr>
              <a:buFont typeface="Wingdings" panose="05000000000000000000" pitchFamily="2" charset="2"/>
              <a:buChar char="Ø"/>
            </a:pPr>
            <a:r>
              <a:rPr lang="fr-BE" dirty="0"/>
              <a:t>Un schéma est une collection de domaines, de relations, de contraintes, de vues et de privilèges (=&gt; notion la plus proche d'une base de données)</a:t>
            </a:r>
          </a:p>
          <a:p>
            <a:pPr>
              <a:buClr>
                <a:schemeClr val="accent2">
                  <a:lumMod val="75000"/>
                </a:schemeClr>
              </a:buClr>
              <a:buFont typeface="Wingdings" panose="05000000000000000000" pitchFamily="2" charset="2"/>
              <a:buChar char="Ø"/>
            </a:pPr>
            <a:r>
              <a:rPr lang="fr-BE" dirty="0"/>
              <a:t>La norme ne définit pas de mécanismes explicites de création et de destruction des catalogues.</a:t>
            </a:r>
          </a:p>
        </p:txBody>
      </p:sp>
      <p:sp>
        <p:nvSpPr>
          <p:cNvPr id="5" name="Espace réservé du pied de page 4"/>
          <p:cNvSpPr>
            <a:spLocks noGrp="1"/>
          </p:cNvSpPr>
          <p:nvPr>
            <p:ph type="ftr" sz="quarter" idx="11"/>
          </p:nvPr>
        </p:nvSpPr>
        <p:spPr/>
        <p:txBody>
          <a:bodyPr/>
          <a:lstStyle/>
          <a:p>
            <a:r>
              <a:rPr lang="fr-BE" dirty="0"/>
              <a:t>SGBD – Chapitre 3 : LDD / 3. Bases de données</a:t>
            </a:r>
          </a:p>
        </p:txBody>
      </p:sp>
    </p:spTree>
    <p:extLst>
      <p:ext uri="{BB962C8B-B14F-4D97-AF65-F5344CB8AC3E}">
        <p14:creationId xmlns:p14="http://schemas.microsoft.com/office/powerpoint/2010/main" val="381675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3. Bases de données (Généralités)</a:t>
            </a:r>
          </a:p>
        </p:txBody>
      </p:sp>
      <p:sp>
        <p:nvSpPr>
          <p:cNvPr id="3" name="Espace réservé du contenu 2"/>
          <p:cNvSpPr>
            <a:spLocks noGrp="1"/>
          </p:cNvSpPr>
          <p:nvPr>
            <p:ph idx="1"/>
          </p:nvPr>
        </p:nvSpPr>
        <p:spPr>
          <a:xfrm>
            <a:off x="878774" y="2051999"/>
            <a:ext cx="7718961" cy="4140000"/>
          </a:xfrm>
        </p:spPr>
        <p:txBody>
          <a:bodyPr anchor="ctr">
            <a:normAutofit fontScale="70000" lnSpcReduction="20000"/>
          </a:bodyPr>
          <a:lstStyle/>
          <a:p>
            <a:pPr marL="0" indent="0">
              <a:buClr>
                <a:schemeClr val="accent3">
                  <a:lumMod val="50000"/>
                </a:schemeClr>
              </a:buClr>
              <a:buNone/>
            </a:pPr>
            <a:r>
              <a:rPr lang="fr-BE" sz="3100" dirty="0"/>
              <a:t>Création d'un schéma :</a:t>
            </a:r>
          </a:p>
          <a:p>
            <a:pPr marL="0" indent="0">
              <a:buClr>
                <a:schemeClr val="accent3">
                  <a:lumMod val="50000"/>
                </a:schemeClr>
              </a:buClr>
              <a:buNone/>
            </a:pPr>
            <a:endParaRPr lang="fr-BE" dirty="0"/>
          </a:p>
          <a:p>
            <a:pPr marL="400050" lvl="1" indent="0">
              <a:buClr>
                <a:schemeClr val="accent3">
                  <a:lumMod val="50000"/>
                </a:schemeClr>
              </a:buClr>
              <a:buNone/>
            </a:pPr>
            <a:r>
              <a:rPr lang="fr-BE" sz="2600" dirty="0">
                <a:latin typeface="Courier New" panose="02070309020205020404" pitchFamily="49" charset="0"/>
                <a:cs typeface="Courier New" panose="02070309020205020404" pitchFamily="49" charset="0"/>
              </a:rPr>
              <a:t>CREATE SCHEMA</a:t>
            </a:r>
          </a:p>
          <a:p>
            <a:pPr marL="400050" lvl="1" indent="0">
              <a:buClr>
                <a:schemeClr val="accent3">
                  <a:lumMod val="50000"/>
                </a:schemeClr>
              </a:buClr>
              <a:buNone/>
            </a:pPr>
            <a:r>
              <a:rPr lang="fr-BE" sz="2600" dirty="0">
                <a:latin typeface="Courier New" panose="02070309020205020404" pitchFamily="49" charset="0"/>
                <a:cs typeface="Courier New" panose="02070309020205020404" pitchFamily="49" charset="0"/>
              </a:rPr>
              <a:t>[</a:t>
            </a:r>
            <a:r>
              <a:rPr lang="fr-BE" sz="2600" dirty="0" err="1">
                <a:latin typeface="Courier New" panose="02070309020205020404" pitchFamily="49" charset="0"/>
                <a:cs typeface="Courier New" panose="02070309020205020404" pitchFamily="49" charset="0"/>
              </a:rPr>
              <a:t>NomSchéma</a:t>
            </a:r>
            <a:r>
              <a:rPr lang="fr-BE" sz="2600" dirty="0">
                <a:latin typeface="Courier New" panose="02070309020205020404" pitchFamily="49" charset="0"/>
                <a:cs typeface="Courier New" panose="02070309020205020404" pitchFamily="49" charset="0"/>
              </a:rPr>
              <a:t>] [AUTORIZATION nom]</a:t>
            </a:r>
          </a:p>
          <a:p>
            <a:pPr marL="400050" lvl="1" indent="0">
              <a:buClr>
                <a:schemeClr val="accent3">
                  <a:lumMod val="50000"/>
                </a:schemeClr>
              </a:buClr>
              <a:buNone/>
            </a:pPr>
            <a:r>
              <a:rPr lang="fr-BE" sz="2600" dirty="0">
                <a:latin typeface="Courier New" panose="02070309020205020404" pitchFamily="49" charset="0"/>
                <a:cs typeface="Courier New" panose="02070309020205020404" pitchFamily="49" charset="0"/>
              </a:rPr>
              <a:t>[DEFAULT CHARACTER SET </a:t>
            </a:r>
            <a:r>
              <a:rPr lang="fr-BE" sz="2600" dirty="0" err="1">
                <a:latin typeface="Courier New" panose="02070309020205020404" pitchFamily="49" charset="0"/>
                <a:cs typeface="Courier New" panose="02070309020205020404" pitchFamily="49" charset="0"/>
              </a:rPr>
              <a:t>JeuCaractères</a:t>
            </a:r>
            <a:r>
              <a:rPr lang="fr-BE" sz="2600" dirty="0">
                <a:latin typeface="Courier New" panose="02070309020205020404" pitchFamily="49" charset="0"/>
                <a:cs typeface="Courier New" panose="02070309020205020404" pitchFamily="49" charset="0"/>
              </a:rPr>
              <a:t>]</a:t>
            </a:r>
          </a:p>
          <a:p>
            <a:pPr marL="400050" lvl="1" indent="0">
              <a:buClr>
                <a:schemeClr val="accent3">
                  <a:lumMod val="50000"/>
                </a:schemeClr>
              </a:buClr>
              <a:buNone/>
            </a:pPr>
            <a:r>
              <a:rPr lang="fr-BE" sz="2600" dirty="0">
                <a:latin typeface="Courier New" panose="02070309020205020404" pitchFamily="49" charset="0"/>
                <a:cs typeface="Courier New" panose="02070309020205020404" pitchFamily="49" charset="0"/>
              </a:rPr>
              <a:t>[</a:t>
            </a:r>
            <a:r>
              <a:rPr lang="fr-BE" sz="2600" i="1" dirty="0" err="1">
                <a:latin typeface="Courier New" panose="02070309020205020404" pitchFamily="49" charset="0"/>
                <a:cs typeface="Courier New" panose="02070309020205020404" pitchFamily="49" charset="0"/>
              </a:rPr>
              <a:t>ListeElémentSchéma</a:t>
            </a:r>
            <a:r>
              <a:rPr lang="fr-BE" sz="2600" dirty="0">
                <a:latin typeface="Courier New" panose="02070309020205020404" pitchFamily="49" charset="0"/>
                <a:cs typeface="Courier New" panose="02070309020205020404" pitchFamily="49" charset="0"/>
              </a:rPr>
              <a:t>];</a:t>
            </a:r>
          </a:p>
          <a:p>
            <a:pPr marL="0" indent="0">
              <a:buClr>
                <a:schemeClr val="accent3">
                  <a:lumMod val="50000"/>
                </a:schemeClr>
              </a:buClr>
              <a:buNone/>
            </a:pPr>
            <a:endParaRPr lang="fr-BE" dirty="0"/>
          </a:p>
          <a:p>
            <a:pPr marL="0" indent="0">
              <a:buClr>
                <a:schemeClr val="accent3">
                  <a:lumMod val="50000"/>
                </a:schemeClr>
              </a:buClr>
              <a:buNone/>
            </a:pPr>
            <a:r>
              <a:rPr lang="fr-BE" sz="2800" dirty="0" err="1"/>
              <a:t>ListeElementsSchéma</a:t>
            </a:r>
            <a:r>
              <a:rPr lang="fr-BE" sz="2800" dirty="0"/>
              <a:t> permet de définir les domaines, les relations, les vues, les contraintes et les autorisations d'accès contenus dans le schéma.</a:t>
            </a:r>
          </a:p>
          <a:p>
            <a:pPr marL="0" indent="0">
              <a:buClr>
                <a:schemeClr val="accent3">
                  <a:lumMod val="50000"/>
                </a:schemeClr>
              </a:buClr>
              <a:buNone/>
            </a:pPr>
            <a:r>
              <a:rPr lang="fr-BE" sz="2800" dirty="0"/>
              <a:t>Il est possible d'effectuer des opérations entre objets de schémas différents : </a:t>
            </a:r>
          </a:p>
          <a:p>
            <a:pPr marL="400050" lvl="1" indent="0">
              <a:buClr>
                <a:schemeClr val="accent3">
                  <a:lumMod val="50000"/>
                </a:schemeClr>
              </a:buClr>
              <a:buNone/>
            </a:pPr>
            <a:r>
              <a:rPr lang="fr-BE" sz="2800" dirty="0" err="1"/>
              <a:t>Test.Bibliotheque.Membres</a:t>
            </a:r>
            <a:r>
              <a:rPr lang="fr-BE" sz="2800" dirty="0"/>
              <a:t> désigne la table Membres du schéma Bibliothèque du catalogue Test</a:t>
            </a:r>
          </a:p>
        </p:txBody>
      </p:sp>
      <p:sp>
        <p:nvSpPr>
          <p:cNvPr id="5" name="Espace réservé du pied de page 4"/>
          <p:cNvSpPr>
            <a:spLocks noGrp="1"/>
          </p:cNvSpPr>
          <p:nvPr>
            <p:ph type="ftr" sz="quarter" idx="11"/>
          </p:nvPr>
        </p:nvSpPr>
        <p:spPr/>
        <p:txBody>
          <a:bodyPr/>
          <a:lstStyle/>
          <a:p>
            <a:r>
              <a:rPr lang="fr-BE" dirty="0"/>
              <a:t>SGBD – Chapitre 3 : LDD / 3. Bases de données</a:t>
            </a:r>
          </a:p>
        </p:txBody>
      </p:sp>
    </p:spTree>
    <p:extLst>
      <p:ext uri="{BB962C8B-B14F-4D97-AF65-F5344CB8AC3E}">
        <p14:creationId xmlns:p14="http://schemas.microsoft.com/office/powerpoint/2010/main" val="221118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3. Bases de données (Généralités - Oracle)</a:t>
            </a:r>
          </a:p>
        </p:txBody>
      </p:sp>
      <p:sp>
        <p:nvSpPr>
          <p:cNvPr id="3" name="Espace réservé du contenu 2"/>
          <p:cNvSpPr>
            <a:spLocks noGrp="1"/>
          </p:cNvSpPr>
          <p:nvPr>
            <p:ph idx="1"/>
          </p:nvPr>
        </p:nvSpPr>
        <p:spPr/>
        <p:txBody>
          <a:bodyPr anchor="ctr">
            <a:normAutofit lnSpcReduction="10000"/>
          </a:bodyPr>
          <a:lstStyle/>
          <a:p>
            <a:pPr marL="0" indent="0">
              <a:buClr>
                <a:schemeClr val="accent3">
                  <a:lumMod val="50000"/>
                </a:schemeClr>
              </a:buClr>
              <a:buNone/>
            </a:pPr>
            <a:r>
              <a:rPr lang="fr-BE" dirty="0"/>
              <a:t>Une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base de données Oracle</a:t>
            </a:r>
            <a:r>
              <a:rPr lang="fr-BE" dirty="0"/>
              <a:t> est constituée d'une collection de schémas (</a:t>
            </a:r>
            <a:r>
              <a:rPr lang="fr-BE" dirty="0" err="1"/>
              <a:t>users</a:t>
            </a:r>
            <a:r>
              <a:rPr lang="fr-BE" dirty="0"/>
              <a:t>).</a:t>
            </a:r>
          </a:p>
          <a:p>
            <a:pPr marL="0" indent="0">
              <a:buClr>
                <a:schemeClr val="accent3">
                  <a:lumMod val="50000"/>
                </a:schemeClr>
              </a:buClr>
              <a:buNone/>
            </a:pPr>
            <a:endParaRPr lang="fr-BE" dirty="0"/>
          </a:p>
          <a:p>
            <a:pPr marL="0" indent="0">
              <a:buClr>
                <a:schemeClr val="accent3">
                  <a:lumMod val="50000"/>
                </a:schemeClr>
              </a:buClr>
              <a:buNone/>
            </a:pPr>
            <a:r>
              <a:rPr lang="fr-BE" dirty="0"/>
              <a:t>Un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schéma</a:t>
            </a:r>
            <a:r>
              <a:rPr lang="fr-BE" dirty="0"/>
              <a:t> contient des objets du monde relationnel: table, vue, index, ainsi que des déclencheurs, fonctions, procédures stockées et packages …</a:t>
            </a:r>
          </a:p>
          <a:p>
            <a:pPr marL="0" indent="0">
              <a:buClr>
                <a:schemeClr val="accent3">
                  <a:lumMod val="50000"/>
                </a:schemeClr>
              </a:buClr>
              <a:buNone/>
            </a:pPr>
            <a:endParaRPr lang="fr-BE" dirty="0"/>
          </a:p>
          <a:p>
            <a:pPr marL="0" indent="0">
              <a:buClr>
                <a:schemeClr val="accent3">
                  <a:lumMod val="50000"/>
                </a:schemeClr>
              </a:buClr>
              <a:buNone/>
            </a:pPr>
            <a:r>
              <a:rPr lang="fr-BE" dirty="0"/>
              <a:t>Ces schémas sont répartis dans des zones logiques appelées </a:t>
            </a:r>
            <a:r>
              <a:rPr lang="fr-BE"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tablespaces</a:t>
            </a:r>
            <a:r>
              <a:rPr lang="fr-BE" dirty="0"/>
              <a:t> constituées de segments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segments</a:t>
            </a:r>
            <a:r>
              <a:rPr lang="fr-BE" dirty="0"/>
              <a:t>) composés de différentes extension (</a:t>
            </a:r>
            <a:r>
              <a:rPr lang="fr-BE"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extents</a:t>
            </a:r>
            <a:r>
              <a:rPr lang="fr-BE" dirty="0"/>
              <a:t>) organisées en blocs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blocks</a:t>
            </a:r>
            <a:r>
              <a:rPr lang="fr-BE" dirty="0"/>
              <a:t>).</a:t>
            </a:r>
          </a:p>
        </p:txBody>
      </p:sp>
      <p:sp>
        <p:nvSpPr>
          <p:cNvPr id="5" name="Espace réservé du pied de page 4"/>
          <p:cNvSpPr>
            <a:spLocks noGrp="1"/>
          </p:cNvSpPr>
          <p:nvPr>
            <p:ph type="ftr" sz="quarter" idx="11"/>
          </p:nvPr>
        </p:nvSpPr>
        <p:spPr/>
        <p:txBody>
          <a:bodyPr/>
          <a:lstStyle/>
          <a:p>
            <a:r>
              <a:rPr lang="fr-BE" dirty="0"/>
              <a:t>SGBD – Chapitre 3 : LDD / 3. Bases de données</a:t>
            </a:r>
          </a:p>
        </p:txBody>
      </p:sp>
    </p:spTree>
    <p:extLst>
      <p:ext uri="{BB962C8B-B14F-4D97-AF65-F5344CB8AC3E}">
        <p14:creationId xmlns:p14="http://schemas.microsoft.com/office/powerpoint/2010/main" val="4189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3. Bases de données (Généralités - Oracle)</a:t>
            </a:r>
          </a:p>
        </p:txBody>
      </p:sp>
      <p:sp>
        <p:nvSpPr>
          <p:cNvPr id="3" name="Espace réservé du contenu 2"/>
          <p:cNvSpPr>
            <a:spLocks noGrp="1"/>
          </p:cNvSpPr>
          <p:nvPr>
            <p:ph idx="1"/>
          </p:nvPr>
        </p:nvSpPr>
        <p:spPr>
          <a:xfrm>
            <a:off x="1043490" y="2051999"/>
            <a:ext cx="7526351" cy="4140000"/>
          </a:xfrm>
        </p:spPr>
        <p:txBody>
          <a:bodyPr>
            <a:normAutofit/>
          </a:bodyPr>
          <a:lstStyle/>
          <a:p>
            <a:pPr marL="0" indent="0">
              <a:buNone/>
            </a:pPr>
            <a:r>
              <a:rPr lang="fr-BE" dirty="0"/>
              <a:t>Aperçu des instructions Oracle pour créer une base de données, un </a:t>
            </a:r>
            <a:r>
              <a:rPr lang="fr-BE" dirty="0" err="1"/>
              <a:t>tablespace</a:t>
            </a:r>
            <a:r>
              <a:rPr lang="fr-BE" dirty="0"/>
              <a:t>, …</a:t>
            </a:r>
          </a:p>
          <a:p>
            <a:pPr marL="0" indent="0">
              <a:buNone/>
            </a:pPr>
            <a:endParaRPr lang="fr-BE" dirty="0"/>
          </a:p>
          <a:p>
            <a:pPr marL="0" indent="0">
              <a:buNone/>
            </a:pPr>
            <a:r>
              <a:rPr lang="fr-BE" sz="2200" dirty="0">
                <a:latin typeface="Courier New" panose="02070309020205020404" pitchFamily="49" charset="0"/>
                <a:cs typeface="Courier New" panose="02070309020205020404" pitchFamily="49" charset="0"/>
              </a:rPr>
              <a:t>CREATE </a:t>
            </a:r>
            <a:r>
              <a:rPr lang="fr-BE" sz="2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DATABASE</a:t>
            </a:r>
            <a:r>
              <a:rPr lang="fr-BE" sz="2200" dirty="0">
                <a:latin typeface="Courier New" panose="02070309020205020404" pitchFamily="49" charset="0"/>
                <a:cs typeface="Courier New" panose="02070309020205020404" pitchFamily="49" charset="0"/>
              </a:rPr>
              <a:t> </a:t>
            </a:r>
            <a:r>
              <a:rPr lang="fr-BE" sz="2200" dirty="0" err="1">
                <a:latin typeface="Courier New" panose="02070309020205020404" pitchFamily="49" charset="0"/>
                <a:cs typeface="Courier New" panose="02070309020205020404" pitchFamily="49" charset="0"/>
              </a:rPr>
              <a:t>NomBase</a:t>
            </a:r>
            <a:r>
              <a:rPr lang="fr-BE" sz="2200" dirty="0">
                <a:latin typeface="Courier New" panose="02070309020205020404" pitchFamily="49" charset="0"/>
                <a:cs typeface="Courier New" panose="02070309020205020404" pitchFamily="49" charset="0"/>
              </a:rPr>
              <a:t> … ;</a:t>
            </a:r>
          </a:p>
          <a:p>
            <a:pPr marL="0" indent="0">
              <a:buNone/>
            </a:pPr>
            <a:r>
              <a:rPr lang="fr-BE" sz="2200" dirty="0">
                <a:latin typeface="Courier New" panose="02070309020205020404" pitchFamily="49" charset="0"/>
                <a:cs typeface="Courier New" panose="02070309020205020404" pitchFamily="49" charset="0"/>
              </a:rPr>
              <a:t>CREATE </a:t>
            </a:r>
            <a:r>
              <a:rPr lang="fr-BE" sz="2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TABLESPACE</a:t>
            </a:r>
            <a:r>
              <a:rPr lang="fr-BE" sz="2200" dirty="0">
                <a:latin typeface="Courier New" panose="02070309020205020404" pitchFamily="49" charset="0"/>
                <a:cs typeface="Courier New" panose="02070309020205020404" pitchFamily="49" charset="0"/>
              </a:rPr>
              <a:t> </a:t>
            </a:r>
            <a:r>
              <a:rPr lang="fr-BE" sz="2200" dirty="0" err="1">
                <a:latin typeface="Courier New" panose="02070309020205020404" pitchFamily="49" charset="0"/>
                <a:cs typeface="Courier New" panose="02070309020205020404" pitchFamily="49" charset="0"/>
              </a:rPr>
              <a:t>NomTableSpace</a:t>
            </a:r>
            <a:r>
              <a:rPr lang="fr-BE" sz="2200" dirty="0">
                <a:latin typeface="Courier New" panose="02070309020205020404" pitchFamily="49" charset="0"/>
                <a:cs typeface="Courier New" panose="02070309020205020404" pitchFamily="49" charset="0"/>
              </a:rPr>
              <a:t> … ;</a:t>
            </a:r>
          </a:p>
          <a:p>
            <a:pPr marL="0" indent="0">
              <a:buNone/>
            </a:pPr>
            <a:r>
              <a:rPr lang="fr-BE" sz="2200" dirty="0">
                <a:latin typeface="Courier New" panose="02070309020205020404" pitchFamily="49" charset="0"/>
                <a:cs typeface="Courier New" panose="02070309020205020404" pitchFamily="49" charset="0"/>
              </a:rPr>
              <a:t>CREATE </a:t>
            </a:r>
            <a:r>
              <a:rPr lang="fr-BE" sz="2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ROLLBACK SEGMENT </a:t>
            </a:r>
            <a:r>
              <a:rPr lang="fr-BE" sz="2200" dirty="0" err="1">
                <a:latin typeface="Courier New" panose="02070309020205020404" pitchFamily="49" charset="0"/>
                <a:cs typeface="Courier New" panose="02070309020205020404" pitchFamily="49" charset="0"/>
              </a:rPr>
              <a:t>NomSegment</a:t>
            </a:r>
            <a:r>
              <a:rPr lang="fr-BE" sz="2200" dirty="0">
                <a:latin typeface="Courier New" panose="02070309020205020404" pitchFamily="49" charset="0"/>
                <a:cs typeface="Courier New" panose="02070309020205020404" pitchFamily="49" charset="0"/>
              </a:rPr>
              <a:t> … ;</a:t>
            </a:r>
          </a:p>
          <a:p>
            <a:pPr marL="0" indent="0">
              <a:buNone/>
            </a:pPr>
            <a:r>
              <a:rPr lang="fr-BE" sz="2200" dirty="0">
                <a:latin typeface="Courier New" panose="02070309020205020404" pitchFamily="49" charset="0"/>
                <a:cs typeface="Courier New" panose="02070309020205020404" pitchFamily="49" charset="0"/>
              </a:rPr>
              <a:t>CREATE </a:t>
            </a:r>
            <a:r>
              <a:rPr lang="fr-BE" sz="2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USER</a:t>
            </a:r>
            <a:r>
              <a:rPr lang="fr-BE" sz="2200" dirty="0">
                <a:latin typeface="Courier New" panose="02070309020205020404" pitchFamily="49" charset="0"/>
                <a:cs typeface="Courier New" panose="02070309020205020404" pitchFamily="49" charset="0"/>
              </a:rPr>
              <a:t> </a:t>
            </a:r>
            <a:r>
              <a:rPr lang="fr-BE" sz="2200" dirty="0" err="1">
                <a:latin typeface="Courier New" panose="02070309020205020404" pitchFamily="49" charset="0"/>
                <a:cs typeface="Courier New" panose="02070309020205020404" pitchFamily="49" charset="0"/>
              </a:rPr>
              <a:t>sgbdTest</a:t>
            </a:r>
            <a:r>
              <a:rPr lang="fr-BE" sz="2200" dirty="0">
                <a:latin typeface="Courier New" panose="02070309020205020404" pitchFamily="49" charset="0"/>
                <a:cs typeface="Courier New" panose="02070309020205020404" pitchFamily="49" charset="0"/>
              </a:rPr>
              <a:t> IDENTIFIED BY </a:t>
            </a:r>
            <a:r>
              <a:rPr lang="fr-BE" sz="2200" dirty="0" err="1">
                <a:latin typeface="Courier New" panose="02070309020205020404" pitchFamily="49" charset="0"/>
                <a:cs typeface="Courier New" panose="02070309020205020404" pitchFamily="49" charset="0"/>
              </a:rPr>
              <a:t>sgbdTest</a:t>
            </a:r>
            <a:endParaRPr lang="fr-BE" sz="2200" dirty="0">
              <a:latin typeface="Courier New" panose="02070309020205020404" pitchFamily="49" charset="0"/>
              <a:cs typeface="Courier New" panose="02070309020205020404" pitchFamily="49" charset="0"/>
            </a:endParaRPr>
          </a:p>
          <a:p>
            <a:pPr marL="0" indent="0">
              <a:buNone/>
            </a:pPr>
            <a:r>
              <a:rPr lang="fr-BE" sz="2200" dirty="0">
                <a:latin typeface="Courier New" panose="02070309020205020404" pitchFamily="49" charset="0"/>
                <a:cs typeface="Courier New" panose="02070309020205020404" pitchFamily="49" charset="0"/>
              </a:rPr>
              <a:t>  DEFAULT TABLESPACE </a:t>
            </a:r>
            <a:r>
              <a:rPr lang="fr-BE" sz="2200" dirty="0" err="1">
                <a:latin typeface="Courier New" panose="02070309020205020404" pitchFamily="49" charset="0"/>
                <a:cs typeface="Courier New" panose="02070309020205020404" pitchFamily="49" charset="0"/>
              </a:rPr>
              <a:t>users</a:t>
            </a:r>
            <a:endParaRPr lang="fr-BE" sz="2200" dirty="0">
              <a:latin typeface="Courier New" panose="02070309020205020404" pitchFamily="49" charset="0"/>
              <a:cs typeface="Courier New" panose="02070309020205020404" pitchFamily="49" charset="0"/>
            </a:endParaRPr>
          </a:p>
          <a:p>
            <a:pPr marL="0" indent="0">
              <a:buNone/>
            </a:pPr>
            <a:r>
              <a:rPr lang="fr-BE" sz="2200" dirty="0">
                <a:latin typeface="Courier New" panose="02070309020205020404" pitchFamily="49" charset="0"/>
                <a:cs typeface="Courier New" panose="02070309020205020404" pitchFamily="49" charset="0"/>
              </a:rPr>
              <a:t>  TEMPORARY TABLESPACE </a:t>
            </a:r>
            <a:r>
              <a:rPr lang="fr-BE" sz="2200" dirty="0" err="1">
                <a:latin typeface="Courier New" panose="02070309020205020404" pitchFamily="49" charset="0"/>
                <a:cs typeface="Courier New" panose="02070309020205020404" pitchFamily="49" charset="0"/>
              </a:rPr>
              <a:t>temp</a:t>
            </a:r>
            <a:endParaRPr lang="fr-BE" sz="2200" dirty="0">
              <a:latin typeface="Courier New" panose="02070309020205020404" pitchFamily="49" charset="0"/>
              <a:cs typeface="Courier New" panose="02070309020205020404" pitchFamily="49" charset="0"/>
            </a:endParaRPr>
          </a:p>
          <a:p>
            <a:pPr marL="0" indent="0">
              <a:buNone/>
            </a:pPr>
            <a:r>
              <a:rPr lang="fr-BE" sz="2200" dirty="0">
                <a:latin typeface="Courier New" panose="02070309020205020404" pitchFamily="49" charset="0"/>
                <a:cs typeface="Courier New" panose="02070309020205020404" pitchFamily="49" charset="0"/>
              </a:rPr>
              <a:t>  PROFILE DEFAULT ACCOUNT UNLOCK;</a:t>
            </a:r>
          </a:p>
        </p:txBody>
      </p:sp>
      <p:sp>
        <p:nvSpPr>
          <p:cNvPr id="5" name="Espace réservé du pied de page 4"/>
          <p:cNvSpPr>
            <a:spLocks noGrp="1"/>
          </p:cNvSpPr>
          <p:nvPr>
            <p:ph type="ftr" sz="quarter" idx="11"/>
          </p:nvPr>
        </p:nvSpPr>
        <p:spPr/>
        <p:txBody>
          <a:bodyPr/>
          <a:lstStyle/>
          <a:p>
            <a:r>
              <a:rPr lang="fr-BE" dirty="0"/>
              <a:t>SGBD – Chapitre 3 : LDD / 3. Bases de données</a:t>
            </a:r>
          </a:p>
        </p:txBody>
      </p:sp>
    </p:spTree>
    <p:extLst>
      <p:ext uri="{BB962C8B-B14F-4D97-AF65-F5344CB8AC3E}">
        <p14:creationId xmlns:p14="http://schemas.microsoft.com/office/powerpoint/2010/main" val="6413334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89" y="720000"/>
            <a:ext cx="7304864" cy="1143000"/>
          </a:xfrm>
        </p:spPr>
        <p:txBody>
          <a:bodyPr>
            <a:normAutofit fontScale="90000"/>
          </a:bodyPr>
          <a:lstStyle/>
          <a:p>
            <a:pPr algn="r"/>
            <a:r>
              <a:rPr lang="fr-BE" dirty="0"/>
              <a:t>Chapitre 3. LDD</a:t>
            </a:r>
            <a:br>
              <a:rPr lang="fr-BE" dirty="0"/>
            </a:br>
            <a:r>
              <a:rPr lang="fr-BE" sz="3200" dirty="0"/>
              <a:t>3. BD ("Information </a:t>
            </a:r>
            <a:r>
              <a:rPr lang="fr-BE" sz="3200" dirty="0" err="1"/>
              <a:t>schema</a:t>
            </a:r>
            <a:r>
              <a:rPr lang="fr-BE" sz="3200" dirty="0"/>
              <a:t>")</a:t>
            </a:r>
          </a:p>
        </p:txBody>
      </p:sp>
      <p:sp>
        <p:nvSpPr>
          <p:cNvPr id="3" name="Espace réservé du contenu 2"/>
          <p:cNvSpPr>
            <a:spLocks noGrp="1"/>
          </p:cNvSpPr>
          <p:nvPr>
            <p:ph idx="1"/>
          </p:nvPr>
        </p:nvSpPr>
        <p:spPr>
          <a:xfrm>
            <a:off x="1043490" y="2051999"/>
            <a:ext cx="7613621" cy="4253798"/>
          </a:xfrm>
        </p:spPr>
        <p:txBody>
          <a:bodyPr anchor="ctr">
            <a:normAutofit/>
          </a:bodyPr>
          <a:lstStyle/>
          <a:p>
            <a:pPr marL="0" indent="0">
              <a:buNone/>
            </a:pPr>
            <a:r>
              <a:rPr lang="fr-BE" dirty="0"/>
              <a:t>Chaque catalogue contient un schéma spécial,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Information </a:t>
            </a:r>
            <a:r>
              <a:rPr lang="fr-BE"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schema</a:t>
            </a:r>
            <a:r>
              <a:rPr lang="fr-BE" dirty="0"/>
              <a:t>" qui contient la définition de tous les objets inclus dans les différentes schémas du catalogue.</a:t>
            </a:r>
          </a:p>
          <a:p>
            <a:pPr marL="0" indent="0">
              <a:buNone/>
            </a:pPr>
            <a:r>
              <a:rPr lang="fr-BE" dirty="0"/>
              <a:t>Ce schéma est appelé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dictionnaire</a:t>
            </a:r>
            <a:r>
              <a:rPr lang="fr-BE" dirty="0"/>
              <a:t>" ou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méta-base</a:t>
            </a:r>
            <a:r>
              <a:rPr lang="fr-BE" dirty="0"/>
              <a:t>"</a:t>
            </a:r>
          </a:p>
          <a:p>
            <a:pPr marL="0" indent="0">
              <a:buNone/>
            </a:pPr>
            <a:r>
              <a:rPr lang="fr-BE" dirty="0"/>
              <a:t>Il comporte un ensemble de tables, vues et contraintes créées et maintenues automatiquement par le SGBD.</a:t>
            </a:r>
          </a:p>
          <a:p>
            <a:pPr marL="0" indent="0">
              <a:buNone/>
            </a:pPr>
            <a:r>
              <a:rPr lang="fr-BE" dirty="0"/>
              <a:t>Il est accessible (pour consultation uniquement) aux utilisateurs de la base au moyen de SQL.</a:t>
            </a:r>
          </a:p>
        </p:txBody>
      </p:sp>
      <p:sp>
        <p:nvSpPr>
          <p:cNvPr id="5" name="Espace réservé du pied de page 4"/>
          <p:cNvSpPr>
            <a:spLocks noGrp="1"/>
          </p:cNvSpPr>
          <p:nvPr>
            <p:ph type="ftr" sz="quarter" idx="11"/>
          </p:nvPr>
        </p:nvSpPr>
        <p:spPr/>
        <p:txBody>
          <a:bodyPr/>
          <a:lstStyle/>
          <a:p>
            <a:r>
              <a:rPr lang="fr-BE" dirty="0"/>
              <a:t>SGBD – Chapitre 3 : LDD / 3. Bases de données</a:t>
            </a:r>
          </a:p>
        </p:txBody>
      </p:sp>
    </p:spTree>
    <p:extLst>
      <p:ext uri="{BB962C8B-B14F-4D97-AF65-F5344CB8AC3E}">
        <p14:creationId xmlns:p14="http://schemas.microsoft.com/office/powerpoint/2010/main" val="14985678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3. BD ("Information </a:t>
            </a:r>
            <a:r>
              <a:rPr lang="fr-BE" sz="3200" dirty="0" err="1"/>
              <a:t>schema</a:t>
            </a:r>
            <a:r>
              <a:rPr lang="fr-BE" sz="3200" dirty="0"/>
              <a:t>")</a:t>
            </a:r>
          </a:p>
        </p:txBody>
      </p:sp>
      <p:sp>
        <p:nvSpPr>
          <p:cNvPr id="3" name="Espace réservé du contenu 2"/>
          <p:cNvSpPr>
            <a:spLocks noGrp="1"/>
          </p:cNvSpPr>
          <p:nvPr>
            <p:ph idx="1"/>
          </p:nvPr>
        </p:nvSpPr>
        <p:spPr/>
        <p:txBody>
          <a:bodyPr anchor="ctr">
            <a:normAutofit/>
          </a:bodyPr>
          <a:lstStyle/>
          <a:p>
            <a:pPr marL="0" indent="0">
              <a:buNone/>
            </a:pPr>
            <a:r>
              <a:rPr lang="fr-BE" dirty="0"/>
              <a:t>Principales tables et vues contenues dans le dictionnaire :</a:t>
            </a:r>
          </a:p>
          <a:p>
            <a:pPr>
              <a:buClr>
                <a:schemeClr val="accent2">
                  <a:lumMod val="75000"/>
                </a:schemeClr>
              </a:buClr>
              <a:buFont typeface="Wingdings" panose="05000000000000000000" pitchFamily="2" charset="2"/>
              <a:buChar char="Ø"/>
            </a:pPr>
            <a:r>
              <a:rPr lang="fr-BE" dirty="0"/>
              <a:t>Informations générales sur la base</a:t>
            </a:r>
          </a:p>
          <a:p>
            <a:pPr>
              <a:buClr>
                <a:schemeClr val="accent2">
                  <a:lumMod val="75000"/>
                </a:schemeClr>
              </a:buClr>
              <a:buFont typeface="Wingdings" panose="05000000000000000000" pitchFamily="2" charset="2"/>
              <a:buChar char="Ø"/>
            </a:pPr>
            <a:r>
              <a:rPr lang="fr-BE" dirty="0"/>
              <a:t>Domaines et colonnes</a:t>
            </a:r>
          </a:p>
          <a:p>
            <a:pPr>
              <a:buClr>
                <a:schemeClr val="accent2">
                  <a:lumMod val="75000"/>
                </a:schemeClr>
              </a:buClr>
              <a:buFont typeface="Wingdings" panose="05000000000000000000" pitchFamily="2" charset="2"/>
              <a:buChar char="Ø"/>
            </a:pPr>
            <a:r>
              <a:rPr lang="fr-BE" dirty="0"/>
              <a:t>Tables et vues</a:t>
            </a:r>
          </a:p>
          <a:p>
            <a:pPr>
              <a:buClr>
                <a:schemeClr val="accent2">
                  <a:lumMod val="75000"/>
                </a:schemeClr>
              </a:buClr>
              <a:buFont typeface="Wingdings" panose="05000000000000000000" pitchFamily="2" charset="2"/>
              <a:buChar char="Ø"/>
            </a:pPr>
            <a:r>
              <a:rPr lang="fr-BE" dirty="0"/>
              <a:t>Droit d'accès</a:t>
            </a:r>
          </a:p>
          <a:p>
            <a:pPr>
              <a:buClr>
                <a:schemeClr val="accent2">
                  <a:lumMod val="75000"/>
                </a:schemeClr>
              </a:buClr>
              <a:buFont typeface="Wingdings" panose="05000000000000000000" pitchFamily="2" charset="2"/>
              <a:buChar char="Ø"/>
            </a:pPr>
            <a:r>
              <a:rPr lang="fr-BE" dirty="0"/>
              <a:t>Contraintes</a:t>
            </a:r>
          </a:p>
        </p:txBody>
      </p:sp>
      <p:sp>
        <p:nvSpPr>
          <p:cNvPr id="5" name="Espace réservé du pied de page 4"/>
          <p:cNvSpPr>
            <a:spLocks noGrp="1"/>
          </p:cNvSpPr>
          <p:nvPr>
            <p:ph type="ftr" sz="quarter" idx="11"/>
          </p:nvPr>
        </p:nvSpPr>
        <p:spPr/>
        <p:txBody>
          <a:bodyPr/>
          <a:lstStyle/>
          <a:p>
            <a:r>
              <a:rPr lang="fr-BE" dirty="0"/>
              <a:t>SGBD – Chapitre 3 : LDD / 3. Bases de données</a:t>
            </a:r>
          </a:p>
        </p:txBody>
      </p:sp>
    </p:spTree>
    <p:extLst>
      <p:ext uri="{BB962C8B-B14F-4D97-AF65-F5344CB8AC3E}">
        <p14:creationId xmlns:p14="http://schemas.microsoft.com/office/powerpoint/2010/main" val="183564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3. BD ("Information </a:t>
            </a:r>
            <a:r>
              <a:rPr lang="fr-BE" sz="3200" dirty="0" err="1"/>
              <a:t>schema</a:t>
            </a:r>
            <a:r>
              <a:rPr lang="fr-BE" sz="3200" dirty="0"/>
              <a:t>")</a:t>
            </a:r>
          </a:p>
        </p:txBody>
      </p:sp>
      <p:sp>
        <p:nvSpPr>
          <p:cNvPr id="3" name="Espace réservé du contenu 2"/>
          <p:cNvSpPr>
            <a:spLocks noGrp="1"/>
          </p:cNvSpPr>
          <p:nvPr>
            <p:ph idx="1"/>
          </p:nvPr>
        </p:nvSpPr>
        <p:spPr/>
        <p:txBody>
          <a:bodyPr anchor="ctr">
            <a:normAutofit/>
          </a:bodyPr>
          <a:lstStyle/>
          <a:p>
            <a:pPr marL="0" indent="0">
              <a:buNone/>
            </a:pPr>
            <a:r>
              <a:rPr lang="fr-BE" dirty="0"/>
              <a:t>Principales tables et vues contenues dans le dictionnaire :</a:t>
            </a:r>
          </a:p>
          <a:p>
            <a:pPr>
              <a:buClr>
                <a:schemeClr val="accent2">
                  <a:lumMod val="75000"/>
                </a:schemeClr>
              </a:buClr>
              <a:buFont typeface="Wingdings" panose="05000000000000000000" pitchFamily="2" charset="2"/>
              <a:buChar char="Ø"/>
            </a:pPr>
            <a:r>
              <a:rPr lang="fr-BE" dirty="0"/>
              <a:t>Informations générales sur la base</a:t>
            </a:r>
          </a:p>
          <a:p>
            <a:pPr>
              <a:buClr>
                <a:schemeClr val="accent2">
                  <a:lumMod val="75000"/>
                </a:schemeClr>
              </a:buClr>
              <a:buFont typeface="Wingdings" panose="05000000000000000000" pitchFamily="2" charset="2"/>
              <a:buChar char="Ø"/>
            </a:pPr>
            <a:r>
              <a:rPr lang="fr-BE" dirty="0">
                <a:solidFill>
                  <a:schemeClr val="bg1">
                    <a:lumMod val="75000"/>
                  </a:schemeClr>
                </a:solidFill>
              </a:rPr>
              <a:t>Domaines et colonnes</a:t>
            </a:r>
          </a:p>
          <a:p>
            <a:pPr>
              <a:buClr>
                <a:schemeClr val="accent2">
                  <a:lumMod val="75000"/>
                </a:schemeClr>
              </a:buClr>
              <a:buFont typeface="Wingdings" panose="05000000000000000000" pitchFamily="2" charset="2"/>
              <a:buChar char="Ø"/>
            </a:pPr>
            <a:r>
              <a:rPr lang="fr-BE" dirty="0">
                <a:solidFill>
                  <a:schemeClr val="bg1">
                    <a:lumMod val="75000"/>
                  </a:schemeClr>
                </a:solidFill>
              </a:rPr>
              <a:t>Tables et vues</a:t>
            </a:r>
          </a:p>
          <a:p>
            <a:pPr>
              <a:buClr>
                <a:schemeClr val="accent2">
                  <a:lumMod val="75000"/>
                </a:schemeClr>
              </a:buClr>
              <a:buFont typeface="Wingdings" panose="05000000000000000000" pitchFamily="2" charset="2"/>
              <a:buChar char="Ø"/>
            </a:pPr>
            <a:r>
              <a:rPr lang="fr-BE" dirty="0">
                <a:solidFill>
                  <a:schemeClr val="bg1">
                    <a:lumMod val="75000"/>
                  </a:schemeClr>
                </a:solidFill>
              </a:rPr>
              <a:t>Droit d'accès</a:t>
            </a:r>
          </a:p>
          <a:p>
            <a:pPr>
              <a:buClr>
                <a:schemeClr val="accent2">
                  <a:lumMod val="75000"/>
                </a:schemeClr>
              </a:buClr>
              <a:buFont typeface="Wingdings" panose="05000000000000000000" pitchFamily="2" charset="2"/>
              <a:buChar char="Ø"/>
            </a:pPr>
            <a:r>
              <a:rPr lang="fr-BE" dirty="0">
                <a:solidFill>
                  <a:schemeClr val="bg1">
                    <a:lumMod val="75000"/>
                  </a:schemeClr>
                </a:solidFill>
              </a:rPr>
              <a:t>Contraintes</a:t>
            </a:r>
          </a:p>
        </p:txBody>
      </p:sp>
      <p:sp>
        <p:nvSpPr>
          <p:cNvPr id="5" name="Espace réservé du pied de page 4"/>
          <p:cNvSpPr>
            <a:spLocks noGrp="1"/>
          </p:cNvSpPr>
          <p:nvPr>
            <p:ph type="ftr" sz="quarter" idx="11"/>
          </p:nvPr>
        </p:nvSpPr>
        <p:spPr/>
        <p:txBody>
          <a:bodyPr/>
          <a:lstStyle/>
          <a:p>
            <a:r>
              <a:rPr lang="fr-BE" dirty="0"/>
              <a:t>SGBD – Chapitre 3 : LDD / 3. Bases de données</a:t>
            </a:r>
          </a:p>
        </p:txBody>
      </p:sp>
      <p:sp>
        <p:nvSpPr>
          <p:cNvPr id="7" name="ZoneTexte 6"/>
          <p:cNvSpPr txBox="1"/>
          <p:nvPr/>
        </p:nvSpPr>
        <p:spPr>
          <a:xfrm>
            <a:off x="1682044" y="3789571"/>
            <a:ext cx="6559200" cy="1754326"/>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dirty="0"/>
              <a:t>INFORMATION_SCHEMA_CATALOG_NAME</a:t>
            </a:r>
          </a:p>
          <a:p>
            <a:r>
              <a:rPr lang="fr-BE" dirty="0"/>
              <a:t>Table d'une ligne et une colonne qui contient le nom du catalogue dans lequel le </a:t>
            </a:r>
            <a:r>
              <a:rPr lang="fr-BE" i="1" dirty="0"/>
              <a:t>information </a:t>
            </a:r>
            <a:r>
              <a:rPr lang="fr-BE" i="1" dirty="0" err="1"/>
              <a:t>schema</a:t>
            </a:r>
            <a:r>
              <a:rPr lang="fr-BE" dirty="0"/>
              <a:t> réside.</a:t>
            </a:r>
          </a:p>
          <a:p>
            <a:endParaRPr lang="fr-BE" dirty="0"/>
          </a:p>
          <a:p>
            <a:r>
              <a:rPr lang="fr-BE" dirty="0"/>
              <a:t>SCHEMATA</a:t>
            </a:r>
          </a:p>
          <a:p>
            <a:r>
              <a:rPr lang="fr-BE" dirty="0"/>
              <a:t>Contient la liste des schémas créés par l'utilisateur courant.</a:t>
            </a:r>
          </a:p>
        </p:txBody>
      </p:sp>
    </p:spTree>
    <p:extLst>
      <p:ext uri="{BB962C8B-B14F-4D97-AF65-F5344CB8AC3E}">
        <p14:creationId xmlns:p14="http://schemas.microsoft.com/office/powerpoint/2010/main" val="11227384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3. BD ("Information </a:t>
            </a:r>
            <a:r>
              <a:rPr lang="fr-BE" sz="3200" dirty="0" err="1"/>
              <a:t>schema</a:t>
            </a:r>
            <a:r>
              <a:rPr lang="fr-BE" sz="3200" dirty="0"/>
              <a:t>")</a:t>
            </a:r>
          </a:p>
        </p:txBody>
      </p:sp>
      <p:sp>
        <p:nvSpPr>
          <p:cNvPr id="3" name="Espace réservé du contenu 2"/>
          <p:cNvSpPr>
            <a:spLocks noGrp="1"/>
          </p:cNvSpPr>
          <p:nvPr>
            <p:ph idx="1"/>
          </p:nvPr>
        </p:nvSpPr>
        <p:spPr/>
        <p:txBody>
          <a:bodyPr anchor="ctr">
            <a:normAutofit/>
          </a:bodyPr>
          <a:lstStyle/>
          <a:p>
            <a:pPr marL="0" indent="0">
              <a:buNone/>
            </a:pPr>
            <a:r>
              <a:rPr lang="fr-BE" dirty="0"/>
              <a:t>Principales tables et vues contenues dans le dictionnaire :</a:t>
            </a:r>
          </a:p>
          <a:p>
            <a:pPr>
              <a:buClr>
                <a:schemeClr val="accent2">
                  <a:lumMod val="75000"/>
                </a:schemeClr>
              </a:buClr>
              <a:buFont typeface="Wingdings" panose="05000000000000000000" pitchFamily="2" charset="2"/>
              <a:buChar char="Ø"/>
            </a:pPr>
            <a:r>
              <a:rPr lang="fr-BE" dirty="0">
                <a:solidFill>
                  <a:schemeClr val="bg1">
                    <a:lumMod val="75000"/>
                  </a:schemeClr>
                </a:solidFill>
              </a:rPr>
              <a:t>Informations générales sur la base</a:t>
            </a:r>
          </a:p>
          <a:p>
            <a:pPr>
              <a:buClr>
                <a:schemeClr val="accent2">
                  <a:lumMod val="75000"/>
                </a:schemeClr>
              </a:buClr>
              <a:buFont typeface="Wingdings" panose="05000000000000000000" pitchFamily="2" charset="2"/>
              <a:buChar char="Ø"/>
            </a:pPr>
            <a:r>
              <a:rPr lang="fr-BE" dirty="0"/>
              <a:t>Domaines et colonnes</a:t>
            </a:r>
          </a:p>
          <a:p>
            <a:pPr>
              <a:buClr>
                <a:schemeClr val="accent2">
                  <a:lumMod val="75000"/>
                </a:schemeClr>
              </a:buClr>
              <a:buFont typeface="Wingdings" panose="05000000000000000000" pitchFamily="2" charset="2"/>
              <a:buChar char="Ø"/>
            </a:pPr>
            <a:r>
              <a:rPr lang="fr-BE" dirty="0">
                <a:solidFill>
                  <a:schemeClr val="bg1">
                    <a:lumMod val="75000"/>
                  </a:schemeClr>
                </a:solidFill>
              </a:rPr>
              <a:t>Tables et vues</a:t>
            </a:r>
          </a:p>
          <a:p>
            <a:pPr>
              <a:buClr>
                <a:schemeClr val="accent2">
                  <a:lumMod val="75000"/>
                </a:schemeClr>
              </a:buClr>
              <a:buFont typeface="Wingdings" panose="05000000000000000000" pitchFamily="2" charset="2"/>
              <a:buChar char="Ø"/>
            </a:pPr>
            <a:r>
              <a:rPr lang="fr-BE" dirty="0">
                <a:solidFill>
                  <a:schemeClr val="bg1">
                    <a:lumMod val="75000"/>
                  </a:schemeClr>
                </a:solidFill>
              </a:rPr>
              <a:t>Droit d'accès</a:t>
            </a:r>
          </a:p>
          <a:p>
            <a:pPr>
              <a:buClr>
                <a:schemeClr val="accent2">
                  <a:lumMod val="75000"/>
                </a:schemeClr>
              </a:buClr>
              <a:buFont typeface="Wingdings" panose="05000000000000000000" pitchFamily="2" charset="2"/>
              <a:buChar char="Ø"/>
            </a:pPr>
            <a:r>
              <a:rPr lang="fr-BE" dirty="0">
                <a:solidFill>
                  <a:schemeClr val="bg1">
                    <a:lumMod val="75000"/>
                  </a:schemeClr>
                </a:solidFill>
              </a:rPr>
              <a:t>Contraintes</a:t>
            </a:r>
          </a:p>
        </p:txBody>
      </p:sp>
      <p:sp>
        <p:nvSpPr>
          <p:cNvPr id="5" name="Espace réservé du pied de page 4"/>
          <p:cNvSpPr>
            <a:spLocks noGrp="1"/>
          </p:cNvSpPr>
          <p:nvPr>
            <p:ph type="ftr" sz="quarter" idx="11"/>
          </p:nvPr>
        </p:nvSpPr>
        <p:spPr/>
        <p:txBody>
          <a:bodyPr/>
          <a:lstStyle/>
          <a:p>
            <a:r>
              <a:rPr lang="fr-BE" dirty="0"/>
              <a:t>SGBD – Chapitre 3 : LDD / 3. Bases de données</a:t>
            </a:r>
          </a:p>
        </p:txBody>
      </p:sp>
      <p:sp>
        <p:nvSpPr>
          <p:cNvPr id="7" name="ZoneTexte 6"/>
          <p:cNvSpPr txBox="1"/>
          <p:nvPr/>
        </p:nvSpPr>
        <p:spPr>
          <a:xfrm>
            <a:off x="1682043" y="4183505"/>
            <a:ext cx="6559200" cy="1754326"/>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dirty="0"/>
              <a:t>DOMAINS : Contient la liste des domaines</a:t>
            </a:r>
          </a:p>
          <a:p>
            <a:endParaRPr lang="fr-BE" dirty="0"/>
          </a:p>
          <a:p>
            <a:r>
              <a:rPr lang="fr-BE" dirty="0"/>
              <a:t>COLUMNS : Contient la liste des colonnes des tables et des vues</a:t>
            </a:r>
          </a:p>
          <a:p>
            <a:endParaRPr lang="fr-BE" dirty="0"/>
          </a:p>
          <a:p>
            <a:r>
              <a:rPr lang="fr-BE" dirty="0"/>
              <a:t>COLUMN_DOMAIN_USAGE : Contient le domaine de définition de chaque colonne</a:t>
            </a:r>
          </a:p>
        </p:txBody>
      </p:sp>
    </p:spTree>
    <p:extLst>
      <p:ext uri="{BB962C8B-B14F-4D97-AF65-F5344CB8AC3E}">
        <p14:creationId xmlns:p14="http://schemas.microsoft.com/office/powerpoint/2010/main" val="9911108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3. BD ("Information </a:t>
            </a:r>
            <a:r>
              <a:rPr lang="fr-BE" sz="3200" dirty="0" err="1"/>
              <a:t>schema</a:t>
            </a:r>
            <a:r>
              <a:rPr lang="fr-BE" sz="3200" dirty="0"/>
              <a:t>")</a:t>
            </a:r>
          </a:p>
        </p:txBody>
      </p:sp>
      <p:sp>
        <p:nvSpPr>
          <p:cNvPr id="3" name="Espace réservé du contenu 2"/>
          <p:cNvSpPr>
            <a:spLocks noGrp="1"/>
          </p:cNvSpPr>
          <p:nvPr>
            <p:ph idx="1"/>
          </p:nvPr>
        </p:nvSpPr>
        <p:spPr/>
        <p:txBody>
          <a:bodyPr anchor="ctr">
            <a:normAutofit/>
          </a:bodyPr>
          <a:lstStyle/>
          <a:p>
            <a:pPr marL="0" indent="0">
              <a:buNone/>
            </a:pPr>
            <a:r>
              <a:rPr lang="fr-BE" dirty="0"/>
              <a:t>Principales tables et vues contenues dans le dictionnaire :</a:t>
            </a:r>
          </a:p>
          <a:p>
            <a:pPr>
              <a:buClr>
                <a:schemeClr val="accent2">
                  <a:lumMod val="75000"/>
                </a:schemeClr>
              </a:buClr>
              <a:buFont typeface="Wingdings" panose="05000000000000000000" pitchFamily="2" charset="2"/>
              <a:buChar char="Ø"/>
            </a:pPr>
            <a:r>
              <a:rPr lang="fr-BE" dirty="0">
                <a:solidFill>
                  <a:schemeClr val="bg1">
                    <a:lumMod val="75000"/>
                  </a:schemeClr>
                </a:solidFill>
              </a:rPr>
              <a:t>Informations générales sur la base</a:t>
            </a:r>
          </a:p>
          <a:p>
            <a:pPr>
              <a:buClr>
                <a:schemeClr val="accent2">
                  <a:lumMod val="75000"/>
                </a:schemeClr>
              </a:buClr>
              <a:buFont typeface="Wingdings" panose="05000000000000000000" pitchFamily="2" charset="2"/>
              <a:buChar char="Ø"/>
            </a:pPr>
            <a:r>
              <a:rPr lang="fr-BE" dirty="0">
                <a:solidFill>
                  <a:schemeClr val="bg1">
                    <a:lumMod val="75000"/>
                  </a:schemeClr>
                </a:solidFill>
              </a:rPr>
              <a:t>Domaines et colonnes</a:t>
            </a:r>
          </a:p>
          <a:p>
            <a:pPr>
              <a:buClr>
                <a:schemeClr val="accent2">
                  <a:lumMod val="75000"/>
                </a:schemeClr>
              </a:buClr>
              <a:buFont typeface="Wingdings" panose="05000000000000000000" pitchFamily="2" charset="2"/>
              <a:buChar char="Ø"/>
            </a:pPr>
            <a:r>
              <a:rPr lang="fr-BE" dirty="0"/>
              <a:t>Tables et vues</a:t>
            </a:r>
          </a:p>
          <a:p>
            <a:pPr>
              <a:buClr>
                <a:schemeClr val="accent2">
                  <a:lumMod val="75000"/>
                </a:schemeClr>
              </a:buClr>
              <a:buFont typeface="Wingdings" panose="05000000000000000000" pitchFamily="2" charset="2"/>
              <a:buChar char="Ø"/>
            </a:pPr>
            <a:r>
              <a:rPr lang="fr-BE" dirty="0">
                <a:solidFill>
                  <a:schemeClr val="bg1">
                    <a:lumMod val="75000"/>
                  </a:schemeClr>
                </a:solidFill>
              </a:rPr>
              <a:t>Droit d'accès</a:t>
            </a:r>
          </a:p>
          <a:p>
            <a:pPr>
              <a:buClr>
                <a:schemeClr val="accent2">
                  <a:lumMod val="75000"/>
                </a:schemeClr>
              </a:buClr>
              <a:buFont typeface="Wingdings" panose="05000000000000000000" pitchFamily="2" charset="2"/>
              <a:buChar char="Ø"/>
            </a:pPr>
            <a:r>
              <a:rPr lang="fr-BE" dirty="0">
                <a:solidFill>
                  <a:schemeClr val="bg1">
                    <a:lumMod val="75000"/>
                  </a:schemeClr>
                </a:solidFill>
              </a:rPr>
              <a:t>Contraintes</a:t>
            </a:r>
          </a:p>
        </p:txBody>
      </p:sp>
      <p:sp>
        <p:nvSpPr>
          <p:cNvPr id="5" name="Espace réservé du pied de page 4"/>
          <p:cNvSpPr>
            <a:spLocks noGrp="1"/>
          </p:cNvSpPr>
          <p:nvPr>
            <p:ph type="ftr" sz="quarter" idx="11"/>
          </p:nvPr>
        </p:nvSpPr>
        <p:spPr/>
        <p:txBody>
          <a:bodyPr/>
          <a:lstStyle/>
          <a:p>
            <a:r>
              <a:rPr lang="fr-BE" dirty="0"/>
              <a:t>SGBD – Chapitre 3 : LDD / 3. Bases de données</a:t>
            </a:r>
          </a:p>
        </p:txBody>
      </p:sp>
      <p:sp>
        <p:nvSpPr>
          <p:cNvPr id="7" name="ZoneTexte 6"/>
          <p:cNvSpPr txBox="1"/>
          <p:nvPr/>
        </p:nvSpPr>
        <p:spPr>
          <a:xfrm>
            <a:off x="1683053" y="1876875"/>
            <a:ext cx="6559200" cy="2215991"/>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dirty="0"/>
              <a:t>TABLES : contient le liste des tables et vues</a:t>
            </a:r>
          </a:p>
          <a:p>
            <a:endParaRPr lang="fr-BE" sz="1000" dirty="0"/>
          </a:p>
          <a:p>
            <a:r>
              <a:rPr lang="fr-BE" dirty="0"/>
              <a:t>VIEWS : contient la définition des vues</a:t>
            </a:r>
          </a:p>
          <a:p>
            <a:endParaRPr lang="fr-BE" sz="1000" dirty="0"/>
          </a:p>
          <a:p>
            <a:r>
              <a:rPr lang="fr-BE" dirty="0"/>
              <a:t>VIEW_TABLE_USAGE : indique les tables (ou les vues) dont dépend chaque vue</a:t>
            </a:r>
          </a:p>
          <a:p>
            <a:endParaRPr lang="fr-BE" sz="1000" dirty="0"/>
          </a:p>
          <a:p>
            <a:r>
              <a:rPr lang="fr-BE" dirty="0"/>
              <a:t>VIEW_COLUMN_USAGE : indique les colonnes des tables (ou des vues) dont dépend chaque vue</a:t>
            </a:r>
          </a:p>
        </p:txBody>
      </p:sp>
    </p:spTree>
    <p:extLst>
      <p:ext uri="{BB962C8B-B14F-4D97-AF65-F5344CB8AC3E}">
        <p14:creationId xmlns:p14="http://schemas.microsoft.com/office/powerpoint/2010/main" val="6817709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3. BD ("Information </a:t>
            </a:r>
            <a:r>
              <a:rPr lang="fr-BE" sz="3200" dirty="0" err="1"/>
              <a:t>schema</a:t>
            </a:r>
            <a:r>
              <a:rPr lang="fr-BE" sz="3200" dirty="0"/>
              <a:t>")</a:t>
            </a:r>
          </a:p>
        </p:txBody>
      </p:sp>
      <p:sp>
        <p:nvSpPr>
          <p:cNvPr id="3" name="Espace réservé du contenu 2"/>
          <p:cNvSpPr>
            <a:spLocks noGrp="1"/>
          </p:cNvSpPr>
          <p:nvPr>
            <p:ph idx="1"/>
          </p:nvPr>
        </p:nvSpPr>
        <p:spPr/>
        <p:txBody>
          <a:bodyPr anchor="ctr">
            <a:normAutofit/>
          </a:bodyPr>
          <a:lstStyle/>
          <a:p>
            <a:pPr marL="0" indent="0">
              <a:buNone/>
            </a:pPr>
            <a:r>
              <a:rPr lang="fr-BE" dirty="0"/>
              <a:t>Principales tables et vues contenues dans le dictionnaire :</a:t>
            </a:r>
          </a:p>
          <a:p>
            <a:pPr>
              <a:buClr>
                <a:schemeClr val="accent2">
                  <a:lumMod val="75000"/>
                </a:schemeClr>
              </a:buClr>
              <a:buFont typeface="Wingdings" panose="05000000000000000000" pitchFamily="2" charset="2"/>
              <a:buChar char="Ø"/>
            </a:pPr>
            <a:r>
              <a:rPr lang="fr-BE" dirty="0">
                <a:solidFill>
                  <a:schemeClr val="bg1">
                    <a:lumMod val="75000"/>
                  </a:schemeClr>
                </a:solidFill>
              </a:rPr>
              <a:t>Informations générales sur la base</a:t>
            </a:r>
          </a:p>
          <a:p>
            <a:pPr>
              <a:buClr>
                <a:schemeClr val="accent2">
                  <a:lumMod val="75000"/>
                </a:schemeClr>
              </a:buClr>
              <a:buFont typeface="Wingdings" panose="05000000000000000000" pitchFamily="2" charset="2"/>
              <a:buChar char="Ø"/>
            </a:pPr>
            <a:r>
              <a:rPr lang="fr-BE" dirty="0">
                <a:solidFill>
                  <a:schemeClr val="bg1">
                    <a:lumMod val="75000"/>
                  </a:schemeClr>
                </a:solidFill>
              </a:rPr>
              <a:t>Domaines et colonnes</a:t>
            </a:r>
          </a:p>
          <a:p>
            <a:pPr>
              <a:buClr>
                <a:schemeClr val="accent2">
                  <a:lumMod val="75000"/>
                </a:schemeClr>
              </a:buClr>
              <a:buFont typeface="Wingdings" panose="05000000000000000000" pitchFamily="2" charset="2"/>
              <a:buChar char="Ø"/>
            </a:pPr>
            <a:r>
              <a:rPr lang="fr-BE" dirty="0">
                <a:solidFill>
                  <a:schemeClr val="bg1">
                    <a:lumMod val="75000"/>
                  </a:schemeClr>
                </a:solidFill>
              </a:rPr>
              <a:t>Tables et vues</a:t>
            </a:r>
          </a:p>
          <a:p>
            <a:pPr>
              <a:buClr>
                <a:schemeClr val="accent2">
                  <a:lumMod val="75000"/>
                </a:schemeClr>
              </a:buClr>
              <a:buFont typeface="Wingdings" panose="05000000000000000000" pitchFamily="2" charset="2"/>
              <a:buChar char="Ø"/>
            </a:pPr>
            <a:r>
              <a:rPr lang="fr-BE" dirty="0"/>
              <a:t>Droit d'accès</a:t>
            </a:r>
          </a:p>
          <a:p>
            <a:pPr>
              <a:buClr>
                <a:schemeClr val="accent2">
                  <a:lumMod val="75000"/>
                </a:schemeClr>
              </a:buClr>
              <a:buFont typeface="Wingdings" panose="05000000000000000000" pitchFamily="2" charset="2"/>
              <a:buChar char="Ø"/>
            </a:pPr>
            <a:r>
              <a:rPr lang="fr-BE" dirty="0">
                <a:solidFill>
                  <a:schemeClr val="bg1">
                    <a:lumMod val="75000"/>
                  </a:schemeClr>
                </a:solidFill>
              </a:rPr>
              <a:t>Contraintes</a:t>
            </a:r>
          </a:p>
        </p:txBody>
      </p:sp>
      <p:sp>
        <p:nvSpPr>
          <p:cNvPr id="5" name="Espace réservé du pied de page 4"/>
          <p:cNvSpPr>
            <a:spLocks noGrp="1"/>
          </p:cNvSpPr>
          <p:nvPr>
            <p:ph type="ftr" sz="quarter" idx="11"/>
          </p:nvPr>
        </p:nvSpPr>
        <p:spPr/>
        <p:txBody>
          <a:bodyPr/>
          <a:lstStyle/>
          <a:p>
            <a:r>
              <a:rPr lang="fr-BE" dirty="0"/>
              <a:t>SGBD – Chapitre 3 : LDD / 3. Bases de données</a:t>
            </a:r>
          </a:p>
        </p:txBody>
      </p:sp>
      <p:sp>
        <p:nvSpPr>
          <p:cNvPr id="7" name="ZoneTexte 6"/>
          <p:cNvSpPr txBox="1"/>
          <p:nvPr/>
        </p:nvSpPr>
        <p:spPr>
          <a:xfrm>
            <a:off x="1608048" y="2051999"/>
            <a:ext cx="6559200" cy="1754326"/>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dirty="0"/>
              <a:t>TABLE_PRIVILEGES : liste des privilèges d'accès aux tables ou aux vues</a:t>
            </a:r>
          </a:p>
          <a:p>
            <a:endParaRPr lang="fr-BE" dirty="0"/>
          </a:p>
          <a:p>
            <a:r>
              <a:rPr lang="fr-BE" dirty="0"/>
              <a:t>COLUMN_PRIVILEGES : liste des privilèges d'accès aux colonnes</a:t>
            </a:r>
          </a:p>
          <a:p>
            <a:endParaRPr lang="fr-BE" dirty="0"/>
          </a:p>
          <a:p>
            <a:r>
              <a:rPr lang="fr-BE" dirty="0"/>
              <a:t>USAGE_PRIVILEGES : liste des privilèges d'accès aux domaines</a:t>
            </a:r>
          </a:p>
        </p:txBody>
      </p:sp>
    </p:spTree>
    <p:extLst>
      <p:ext uri="{BB962C8B-B14F-4D97-AF65-F5344CB8AC3E}">
        <p14:creationId xmlns:p14="http://schemas.microsoft.com/office/powerpoint/2010/main" val="1362578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BE" dirty="0"/>
              <a:t>Chapitre 3. Le langage de définition des données</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Domaines</a:t>
            </a:r>
          </a:p>
          <a:p>
            <a:pPr marL="514350" indent="-514350">
              <a:buFont typeface="+mj-lt"/>
              <a:buAutoNum type="arabicPeriod"/>
            </a:pPr>
            <a:r>
              <a:rPr lang="fr-BE" dirty="0"/>
              <a:t>Relations</a:t>
            </a:r>
          </a:p>
          <a:p>
            <a:pPr marL="514350" indent="-514350">
              <a:buFont typeface="+mj-lt"/>
              <a:buAutoNum type="arabicPeriod"/>
            </a:pPr>
            <a:r>
              <a:rPr lang="fr-BE" dirty="0"/>
              <a:t>Bases de données</a:t>
            </a:r>
          </a:p>
          <a:p>
            <a:pPr marL="514350" indent="-514350">
              <a:buFont typeface="+mj-lt"/>
              <a:buAutoNum type="arabicPeriod"/>
            </a:pPr>
            <a:r>
              <a:rPr lang="fr-BE" dirty="0"/>
              <a:t>Index</a:t>
            </a:r>
          </a:p>
          <a:p>
            <a:pPr marL="514350" indent="-514350">
              <a:buFont typeface="+mj-lt"/>
              <a:buAutoNum type="arabicPeriod"/>
            </a:pPr>
            <a:r>
              <a:rPr lang="fr-BE" dirty="0"/>
              <a:t>Suppression d’un objet</a:t>
            </a:r>
          </a:p>
          <a:p>
            <a:pPr marL="514350" indent="-514350">
              <a:buFont typeface="+mj-lt"/>
              <a:buAutoNum type="arabicPeriod"/>
            </a:pPr>
            <a:r>
              <a:rPr lang="fr-BE" dirty="0"/>
              <a:t>Modification de la définition d’un objet</a:t>
            </a:r>
          </a:p>
        </p:txBody>
      </p:sp>
      <p:sp>
        <p:nvSpPr>
          <p:cNvPr id="5" name="Espace réservé du pied de page 4"/>
          <p:cNvSpPr>
            <a:spLocks noGrp="1"/>
          </p:cNvSpPr>
          <p:nvPr>
            <p:ph type="ftr" sz="quarter" idx="11"/>
          </p:nvPr>
        </p:nvSpPr>
        <p:spPr/>
        <p:txBody>
          <a:bodyPr/>
          <a:lstStyle/>
          <a:p>
            <a:r>
              <a:rPr lang="fr-BE" dirty="0"/>
              <a:t>SGBD – Chapitre 3 : Le langage de définition des données</a:t>
            </a:r>
          </a:p>
        </p:txBody>
      </p:sp>
    </p:spTree>
    <p:extLst>
      <p:ext uri="{BB962C8B-B14F-4D97-AF65-F5344CB8AC3E}">
        <p14:creationId xmlns:p14="http://schemas.microsoft.com/office/powerpoint/2010/main" val="255374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74A50F"/>
                                      </p:to>
                                    </p:animClr>
                                    <p:animClr clrSpc="rgb" dir="cw">
                                      <p:cBhvr>
                                        <p:cTn id="7" dur="500" fill="hold"/>
                                        <p:tgtEl>
                                          <p:spTgt spid="3">
                                            <p:txEl>
                                              <p:pRg st="0" end="0"/>
                                            </p:txEl>
                                          </p:spTgt>
                                        </p:tgtEl>
                                        <p:attrNameLst>
                                          <p:attrName>fillcolor</p:attrName>
                                        </p:attrNameLst>
                                      </p:cBhvr>
                                      <p:to>
                                        <a:srgbClr val="74A50F"/>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3. BD ("Information </a:t>
            </a:r>
            <a:r>
              <a:rPr lang="fr-BE" sz="3200" dirty="0" err="1"/>
              <a:t>schema</a:t>
            </a:r>
            <a:r>
              <a:rPr lang="fr-BE" sz="3200" dirty="0"/>
              <a:t>")</a:t>
            </a:r>
          </a:p>
        </p:txBody>
      </p:sp>
      <p:sp>
        <p:nvSpPr>
          <p:cNvPr id="3" name="Espace réservé du contenu 2"/>
          <p:cNvSpPr>
            <a:spLocks noGrp="1"/>
          </p:cNvSpPr>
          <p:nvPr>
            <p:ph idx="1"/>
          </p:nvPr>
        </p:nvSpPr>
        <p:spPr/>
        <p:txBody>
          <a:bodyPr anchor="ctr">
            <a:normAutofit/>
          </a:bodyPr>
          <a:lstStyle/>
          <a:p>
            <a:pPr marL="0" indent="0">
              <a:buNone/>
            </a:pPr>
            <a:r>
              <a:rPr lang="fr-BE" dirty="0"/>
              <a:t>Principales tables et vues contenues dans le dictionnaire :</a:t>
            </a:r>
          </a:p>
          <a:p>
            <a:pPr>
              <a:buClr>
                <a:schemeClr val="accent2">
                  <a:lumMod val="75000"/>
                </a:schemeClr>
              </a:buClr>
              <a:buFont typeface="Wingdings" panose="05000000000000000000" pitchFamily="2" charset="2"/>
              <a:buChar char="Ø"/>
            </a:pPr>
            <a:r>
              <a:rPr lang="fr-BE" dirty="0">
                <a:solidFill>
                  <a:schemeClr val="bg1">
                    <a:lumMod val="75000"/>
                  </a:schemeClr>
                </a:solidFill>
              </a:rPr>
              <a:t>Informations générales sur la base</a:t>
            </a:r>
          </a:p>
          <a:p>
            <a:pPr>
              <a:buClr>
                <a:schemeClr val="accent2">
                  <a:lumMod val="75000"/>
                </a:schemeClr>
              </a:buClr>
              <a:buFont typeface="Wingdings" panose="05000000000000000000" pitchFamily="2" charset="2"/>
              <a:buChar char="Ø"/>
            </a:pPr>
            <a:r>
              <a:rPr lang="fr-BE" dirty="0">
                <a:solidFill>
                  <a:schemeClr val="bg1">
                    <a:lumMod val="75000"/>
                  </a:schemeClr>
                </a:solidFill>
              </a:rPr>
              <a:t>Domaines et colonnes</a:t>
            </a:r>
          </a:p>
          <a:p>
            <a:pPr>
              <a:buClr>
                <a:schemeClr val="accent2">
                  <a:lumMod val="75000"/>
                </a:schemeClr>
              </a:buClr>
              <a:buFont typeface="Wingdings" panose="05000000000000000000" pitchFamily="2" charset="2"/>
              <a:buChar char="Ø"/>
            </a:pPr>
            <a:r>
              <a:rPr lang="fr-BE" dirty="0">
                <a:solidFill>
                  <a:schemeClr val="bg1">
                    <a:lumMod val="75000"/>
                  </a:schemeClr>
                </a:solidFill>
              </a:rPr>
              <a:t>Tables et vues</a:t>
            </a:r>
          </a:p>
          <a:p>
            <a:pPr>
              <a:buClr>
                <a:schemeClr val="accent2">
                  <a:lumMod val="75000"/>
                </a:schemeClr>
              </a:buClr>
              <a:buFont typeface="Wingdings" panose="05000000000000000000" pitchFamily="2" charset="2"/>
              <a:buChar char="Ø"/>
            </a:pPr>
            <a:r>
              <a:rPr lang="fr-BE" dirty="0">
                <a:solidFill>
                  <a:schemeClr val="bg1">
                    <a:lumMod val="75000"/>
                  </a:schemeClr>
                </a:solidFill>
              </a:rPr>
              <a:t>Droit d'accès</a:t>
            </a:r>
          </a:p>
          <a:p>
            <a:pPr>
              <a:buClr>
                <a:schemeClr val="accent2">
                  <a:lumMod val="75000"/>
                </a:schemeClr>
              </a:buClr>
              <a:buFont typeface="Wingdings" panose="05000000000000000000" pitchFamily="2" charset="2"/>
              <a:buChar char="Ø"/>
            </a:pPr>
            <a:r>
              <a:rPr lang="fr-BE" dirty="0"/>
              <a:t>Contraintes</a:t>
            </a:r>
          </a:p>
        </p:txBody>
      </p:sp>
      <p:sp>
        <p:nvSpPr>
          <p:cNvPr id="5" name="Espace réservé du pied de page 4"/>
          <p:cNvSpPr>
            <a:spLocks noGrp="1"/>
          </p:cNvSpPr>
          <p:nvPr>
            <p:ph type="ftr" sz="quarter" idx="11"/>
          </p:nvPr>
        </p:nvSpPr>
        <p:spPr/>
        <p:txBody>
          <a:bodyPr/>
          <a:lstStyle/>
          <a:p>
            <a:r>
              <a:rPr lang="fr-BE" dirty="0"/>
              <a:t>SGBD – Chapitre 3 : LDD / 3. Bases de données</a:t>
            </a:r>
          </a:p>
        </p:txBody>
      </p:sp>
      <p:sp>
        <p:nvSpPr>
          <p:cNvPr id="7" name="ZoneTexte 6"/>
          <p:cNvSpPr txBox="1"/>
          <p:nvPr/>
        </p:nvSpPr>
        <p:spPr>
          <a:xfrm>
            <a:off x="1682036" y="1504216"/>
            <a:ext cx="7338131" cy="3508653"/>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dirty="0"/>
              <a:t>DOMAIN_CONSTRAINTS : liste des contraintes portant sur les domaines</a:t>
            </a:r>
          </a:p>
          <a:p>
            <a:endParaRPr lang="fr-BE" sz="1000" dirty="0"/>
          </a:p>
          <a:p>
            <a:r>
              <a:rPr lang="fr-BE" dirty="0"/>
              <a:t>TABLE_CONSTRAINTS : liste des contraintes portant sur les tables</a:t>
            </a:r>
          </a:p>
          <a:p>
            <a:endParaRPr lang="fr-BE" sz="1000" dirty="0"/>
          </a:p>
          <a:p>
            <a:r>
              <a:rPr lang="fr-BE" dirty="0"/>
              <a:t>REFERENTIAL_CONSTRAINTS : liste des contraintes référentielles</a:t>
            </a:r>
          </a:p>
          <a:p>
            <a:endParaRPr lang="fr-BE" sz="1000" dirty="0"/>
          </a:p>
          <a:p>
            <a:r>
              <a:rPr lang="fr-BE" dirty="0"/>
              <a:t>CHECK_CONSTRAINTS : liste des contraintes de type CHECK</a:t>
            </a:r>
          </a:p>
          <a:p>
            <a:endParaRPr lang="fr-BE" sz="1000" dirty="0"/>
          </a:p>
          <a:p>
            <a:r>
              <a:rPr lang="fr-BE" dirty="0"/>
              <a:t>KEY_COLUMN_USAGE : liste des colonnes participant à une clé candidate ou à une clé étrangère</a:t>
            </a:r>
          </a:p>
          <a:p>
            <a:endParaRPr lang="fr-BE" sz="1000" dirty="0"/>
          </a:p>
          <a:p>
            <a:r>
              <a:rPr lang="fr-BE" dirty="0"/>
              <a:t>ASSERTIONS : liste des contraintes générales</a:t>
            </a:r>
          </a:p>
          <a:p>
            <a:endParaRPr lang="fr-BE" sz="1000" dirty="0"/>
          </a:p>
          <a:p>
            <a:r>
              <a:rPr lang="fr-BE" dirty="0"/>
              <a:t>CONSTRAINT_TABLE_USAGE : liste des tables intervenant dans une contrainte</a:t>
            </a:r>
          </a:p>
        </p:txBody>
      </p:sp>
      <p:sp>
        <p:nvSpPr>
          <p:cNvPr id="8" name="ZoneTexte 7"/>
          <p:cNvSpPr txBox="1"/>
          <p:nvPr/>
        </p:nvSpPr>
        <p:spPr>
          <a:xfrm>
            <a:off x="1682035" y="5475729"/>
            <a:ext cx="7338131" cy="646331"/>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dirty="0"/>
              <a:t>CONSTRAINT_TABLE_USAGE : liste des colonnes intervenant dans une contrainte</a:t>
            </a:r>
          </a:p>
        </p:txBody>
      </p:sp>
    </p:spTree>
    <p:extLst>
      <p:ext uri="{BB962C8B-B14F-4D97-AF65-F5344CB8AC3E}">
        <p14:creationId xmlns:p14="http://schemas.microsoft.com/office/powerpoint/2010/main" val="19780122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3. BD ("Inf. </a:t>
            </a:r>
            <a:r>
              <a:rPr lang="fr-BE" sz="3200" dirty="0" err="1"/>
              <a:t>schema</a:t>
            </a:r>
            <a:r>
              <a:rPr lang="fr-BE" sz="3200" dirty="0"/>
              <a:t>" - Oracle)</a:t>
            </a:r>
          </a:p>
        </p:txBody>
      </p:sp>
      <p:sp>
        <p:nvSpPr>
          <p:cNvPr id="3" name="Espace réservé du contenu 2"/>
          <p:cNvSpPr>
            <a:spLocks noGrp="1"/>
          </p:cNvSpPr>
          <p:nvPr>
            <p:ph idx="1"/>
          </p:nvPr>
        </p:nvSpPr>
        <p:spPr>
          <a:xfrm>
            <a:off x="1043490" y="2051999"/>
            <a:ext cx="7566119" cy="4140000"/>
          </a:xfrm>
        </p:spPr>
        <p:txBody>
          <a:bodyPr anchor="t">
            <a:normAutofit/>
          </a:bodyPr>
          <a:lstStyle/>
          <a:p>
            <a:pPr marL="0" indent="0">
              <a:buNone/>
            </a:pPr>
            <a:r>
              <a:rPr lang="fr-BE" dirty="0"/>
              <a:t>Structure et utilisation du dictionnaire de données en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Oracle</a:t>
            </a:r>
            <a:r>
              <a:rPr lang="fr-BE" dirty="0"/>
              <a:t> </a:t>
            </a:r>
            <a:r>
              <a:rPr lang="fr-BE" sz="2800" dirty="0"/>
              <a:t>: </a:t>
            </a:r>
          </a:p>
        </p:txBody>
      </p:sp>
      <p:sp>
        <p:nvSpPr>
          <p:cNvPr id="5" name="Espace réservé du pied de page 4"/>
          <p:cNvSpPr>
            <a:spLocks noGrp="1"/>
          </p:cNvSpPr>
          <p:nvPr>
            <p:ph type="ftr" sz="quarter" idx="11"/>
          </p:nvPr>
        </p:nvSpPr>
        <p:spPr/>
        <p:txBody>
          <a:bodyPr/>
          <a:lstStyle/>
          <a:p>
            <a:r>
              <a:rPr lang="fr-BE" dirty="0"/>
              <a:t>SGBD – Chapitre 3 : LDD / 3. Bases de données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9812" y="2492209"/>
            <a:ext cx="5953125" cy="3918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16920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3. BD ("Inf. </a:t>
            </a:r>
            <a:r>
              <a:rPr lang="fr-BE" sz="3200" dirty="0" err="1"/>
              <a:t>schema</a:t>
            </a:r>
            <a:r>
              <a:rPr lang="fr-BE" sz="3200" dirty="0"/>
              <a:t>" - Oracle)</a:t>
            </a:r>
          </a:p>
        </p:txBody>
      </p:sp>
      <p:sp>
        <p:nvSpPr>
          <p:cNvPr id="3" name="Espace réservé du contenu 2"/>
          <p:cNvSpPr>
            <a:spLocks noGrp="1"/>
          </p:cNvSpPr>
          <p:nvPr>
            <p:ph idx="1"/>
          </p:nvPr>
        </p:nvSpPr>
        <p:spPr>
          <a:xfrm>
            <a:off x="1043491" y="1911927"/>
            <a:ext cx="7020000" cy="4441372"/>
          </a:xfrm>
        </p:spPr>
        <p:txBody>
          <a:bodyPr anchor="ctr">
            <a:normAutofit fontScale="77500" lnSpcReduction="20000"/>
          </a:bodyPr>
          <a:lstStyle/>
          <a:p>
            <a:pPr marL="0" indent="0">
              <a:buNone/>
            </a:pPr>
            <a:r>
              <a:rPr lang="fr-BE" dirty="0"/>
              <a:t>Dans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Oracle</a:t>
            </a:r>
            <a:r>
              <a:rPr lang="fr-BE" dirty="0"/>
              <a:t> : </a:t>
            </a:r>
          </a:p>
          <a:p>
            <a:pPr marL="0" indent="0">
              <a:buNone/>
            </a:pPr>
            <a:endParaRPr lang="fr-BE" dirty="0"/>
          </a:p>
          <a:p>
            <a:pPr>
              <a:buClr>
                <a:schemeClr val="accent2">
                  <a:lumMod val="75000"/>
                </a:schemeClr>
              </a:buClr>
              <a:buFont typeface="Wingdings" panose="05000000000000000000" pitchFamily="2" charset="2"/>
              <a:buChar char="Ø"/>
            </a:pPr>
            <a:r>
              <a:rPr lang="fr-BE" dirty="0"/>
              <a:t>Les vues relatives aux objets d'un utilisateur :</a:t>
            </a:r>
          </a:p>
          <a:p>
            <a:pPr lvl="1">
              <a:buClr>
                <a:schemeClr val="accent2">
                  <a:lumMod val="75000"/>
                </a:schemeClr>
              </a:buClr>
              <a:buFont typeface="Wingdings" panose="05000000000000000000" pitchFamily="2" charset="2"/>
              <a:buChar char="Ø"/>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USER_</a:t>
            </a:r>
            <a:r>
              <a:rPr lang="fr-BE" dirty="0"/>
              <a:t>TABLES</a:t>
            </a:r>
          </a:p>
          <a:p>
            <a:pPr lvl="1">
              <a:buClr>
                <a:schemeClr val="accent2">
                  <a:lumMod val="75000"/>
                </a:schemeClr>
              </a:buClr>
              <a:buFont typeface="Wingdings" panose="05000000000000000000" pitchFamily="2" charset="2"/>
              <a:buChar char="Ø"/>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USER_</a:t>
            </a:r>
            <a:r>
              <a:rPr lang="fr-BE" dirty="0"/>
              <a:t>OBJECTS</a:t>
            </a:r>
          </a:p>
          <a:p>
            <a:pPr lvl="1">
              <a:buClr>
                <a:schemeClr val="accent2">
                  <a:lumMod val="75000"/>
                </a:schemeClr>
              </a:buClr>
              <a:buFont typeface="Wingdings" panose="05000000000000000000" pitchFamily="2" charset="2"/>
              <a:buChar char="Ø"/>
            </a:pPr>
            <a:r>
              <a:rPr lang="fr-BE" dirty="0"/>
              <a:t>…</a:t>
            </a:r>
          </a:p>
          <a:p>
            <a:pPr>
              <a:buClr>
                <a:schemeClr val="accent2">
                  <a:lumMod val="75000"/>
                </a:schemeClr>
              </a:buClr>
              <a:buFont typeface="Wingdings" panose="05000000000000000000" pitchFamily="2" charset="2"/>
              <a:buChar char="Ø"/>
            </a:pPr>
            <a:r>
              <a:rPr lang="fr-BE" dirty="0"/>
              <a:t>Les vues relatives aux objets accessibles à un utilisateur :</a:t>
            </a:r>
          </a:p>
          <a:p>
            <a:pPr lvl="1">
              <a:buClr>
                <a:schemeClr val="accent2">
                  <a:lumMod val="75000"/>
                </a:schemeClr>
              </a:buClr>
              <a:buFont typeface="Wingdings" panose="05000000000000000000" pitchFamily="2" charset="2"/>
              <a:buChar char="Ø"/>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ALL_</a:t>
            </a:r>
            <a:r>
              <a:rPr lang="fr-BE" dirty="0"/>
              <a:t>TABLES</a:t>
            </a:r>
          </a:p>
          <a:p>
            <a:pPr lvl="1">
              <a:buClr>
                <a:schemeClr val="accent2">
                  <a:lumMod val="75000"/>
                </a:schemeClr>
              </a:buClr>
              <a:buFont typeface="Wingdings" panose="05000000000000000000" pitchFamily="2" charset="2"/>
              <a:buChar char="Ø"/>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ALL_</a:t>
            </a:r>
            <a:r>
              <a:rPr lang="fr-BE" dirty="0"/>
              <a:t>OBJECTS</a:t>
            </a:r>
          </a:p>
          <a:p>
            <a:pPr lvl="1">
              <a:buClr>
                <a:schemeClr val="accent2">
                  <a:lumMod val="75000"/>
                </a:schemeClr>
              </a:buClr>
              <a:buFont typeface="Wingdings" panose="05000000000000000000" pitchFamily="2" charset="2"/>
              <a:buChar char="Ø"/>
            </a:pPr>
            <a:r>
              <a:rPr lang="fr-BE" dirty="0"/>
              <a:t>…</a:t>
            </a:r>
          </a:p>
          <a:p>
            <a:pPr>
              <a:buClr>
                <a:schemeClr val="accent2">
                  <a:lumMod val="75000"/>
                </a:schemeClr>
              </a:buClr>
              <a:buFont typeface="Wingdings" panose="05000000000000000000" pitchFamily="2" charset="2"/>
              <a:buChar char="Ø"/>
            </a:pPr>
            <a:r>
              <a:rPr lang="fr-BE" dirty="0"/>
              <a:t>Les vues relatives aux administrateurs :</a:t>
            </a:r>
          </a:p>
          <a:p>
            <a:pPr lvl="1">
              <a:buClr>
                <a:schemeClr val="accent2">
                  <a:lumMod val="75000"/>
                </a:schemeClr>
              </a:buClr>
              <a:buFont typeface="Wingdings" panose="05000000000000000000" pitchFamily="2" charset="2"/>
              <a:buChar char="Ø"/>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DBA_</a:t>
            </a:r>
            <a:r>
              <a:rPr lang="fr-BE" dirty="0"/>
              <a:t>DATA_FILES</a:t>
            </a:r>
          </a:p>
          <a:p>
            <a:pPr lvl="1">
              <a:buClr>
                <a:schemeClr val="accent2">
                  <a:lumMod val="75000"/>
                </a:schemeClr>
              </a:buClr>
              <a:buFont typeface="Wingdings" panose="05000000000000000000" pitchFamily="2" charset="2"/>
              <a:buChar char="Ø"/>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DBA_</a:t>
            </a:r>
            <a:r>
              <a:rPr lang="fr-BE" dirty="0"/>
              <a:t>CATALOG</a:t>
            </a:r>
          </a:p>
          <a:p>
            <a:pPr>
              <a:buClr>
                <a:schemeClr val="accent2">
                  <a:lumMod val="75000"/>
                </a:schemeClr>
              </a:buClr>
              <a:buFont typeface="Wingdings" panose="05000000000000000000" pitchFamily="2" charset="2"/>
              <a:buChar char="Ø"/>
            </a:pPr>
            <a:r>
              <a:rPr lang="fr-BE" dirty="0"/>
              <a:t>Les vues relatives au suivi des performances :</a:t>
            </a:r>
          </a:p>
          <a:p>
            <a:pPr lvl="1">
              <a:buClr>
                <a:schemeClr val="accent2">
                  <a:lumMod val="75000"/>
                </a:schemeClr>
              </a:buClr>
              <a:buFont typeface="Wingdings" panose="05000000000000000000" pitchFamily="2" charset="2"/>
              <a:buChar char="Ø"/>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V$</a:t>
            </a:r>
            <a:r>
              <a:rPr lang="fr-BE" dirty="0"/>
              <a:t>LOGFILE</a:t>
            </a:r>
          </a:p>
          <a:p>
            <a:pPr lvl="1">
              <a:buClr>
                <a:schemeClr val="accent2">
                  <a:lumMod val="75000"/>
                </a:schemeClr>
              </a:buClr>
              <a:buFont typeface="Wingdings" panose="05000000000000000000" pitchFamily="2" charset="2"/>
              <a:buChar char="Ø"/>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V$</a:t>
            </a:r>
            <a:r>
              <a:rPr lang="fr-BE" dirty="0"/>
              <a:t>SESSION</a:t>
            </a:r>
          </a:p>
        </p:txBody>
      </p:sp>
      <p:sp>
        <p:nvSpPr>
          <p:cNvPr id="5" name="Espace réservé du pied de page 4"/>
          <p:cNvSpPr>
            <a:spLocks noGrp="1"/>
          </p:cNvSpPr>
          <p:nvPr>
            <p:ph type="ftr" sz="quarter" idx="11"/>
          </p:nvPr>
        </p:nvSpPr>
        <p:spPr/>
        <p:txBody>
          <a:bodyPr/>
          <a:lstStyle/>
          <a:p>
            <a:r>
              <a:rPr lang="fr-BE" dirty="0"/>
              <a:t>SGBD – Chapitre 3 : LDD / 3. Bases de données</a:t>
            </a:r>
          </a:p>
        </p:txBody>
      </p:sp>
    </p:spTree>
    <p:extLst>
      <p:ext uri="{BB962C8B-B14F-4D97-AF65-F5344CB8AC3E}">
        <p14:creationId xmlns:p14="http://schemas.microsoft.com/office/powerpoint/2010/main" val="232502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fade">
                                      <p:cBhvr>
                                        <p:cTn id="46" dur="500"/>
                                        <p:tgtEl>
                                          <p:spTgt spid="3">
                                            <p:txEl>
                                              <p:pRg st="13" end="1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fade">
                                      <p:cBhvr>
                                        <p:cTn id="49" dur="500"/>
                                        <p:tgtEl>
                                          <p:spTgt spid="3">
                                            <p:txEl>
                                              <p:pRg st="14" end="1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fade">
                                      <p:cBhvr>
                                        <p:cTn id="5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3. BD ("Inf. </a:t>
            </a:r>
            <a:r>
              <a:rPr lang="fr-BE" sz="3200" dirty="0" err="1"/>
              <a:t>schema</a:t>
            </a:r>
            <a:r>
              <a:rPr lang="fr-BE" sz="3200" dirty="0"/>
              <a:t>" - Oracle)</a:t>
            </a:r>
          </a:p>
        </p:txBody>
      </p:sp>
      <p:sp>
        <p:nvSpPr>
          <p:cNvPr id="3" name="Espace réservé du contenu 2"/>
          <p:cNvSpPr>
            <a:spLocks noGrp="1"/>
          </p:cNvSpPr>
          <p:nvPr>
            <p:ph idx="1"/>
          </p:nvPr>
        </p:nvSpPr>
        <p:spPr>
          <a:xfrm>
            <a:off x="1043491" y="1935678"/>
            <a:ext cx="7316738" cy="4381995"/>
          </a:xfrm>
        </p:spPr>
        <p:txBody>
          <a:bodyPr anchor="ctr">
            <a:normAutofit/>
          </a:bodyPr>
          <a:lstStyle/>
          <a:p>
            <a:pPr marL="0" indent="0">
              <a:buNone/>
            </a:pPr>
            <a:r>
              <a:rPr lang="fr-BE" sz="2800" dirty="0"/>
              <a:t>Exemple de consultation du dictionnaire dans </a:t>
            </a:r>
            <a:r>
              <a:rPr lang="fr-BE"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Oracle</a:t>
            </a:r>
            <a:r>
              <a:rPr lang="fr-BE" sz="2800" dirty="0"/>
              <a:t> : </a:t>
            </a:r>
          </a:p>
          <a:p>
            <a:pPr marL="0" indent="0">
              <a:buNone/>
            </a:pPr>
            <a:endParaRPr lang="fr-BE" dirty="0"/>
          </a:p>
          <a:p>
            <a:pPr marL="0" indent="0">
              <a:buNone/>
            </a:pPr>
            <a:r>
              <a:rPr lang="fr-BE" sz="2000" dirty="0">
                <a:latin typeface="Courier New" panose="02070309020205020404" pitchFamily="49" charset="0"/>
                <a:cs typeface="Courier New" panose="02070309020205020404" pitchFamily="49" charset="0"/>
              </a:rPr>
              <a:t>SET ECHO OFF</a:t>
            </a:r>
          </a:p>
          <a:p>
            <a:pPr marL="0" indent="0">
              <a:buNone/>
            </a:pPr>
            <a:r>
              <a:rPr lang="fr-BE" sz="2000" dirty="0">
                <a:latin typeface="Courier New" panose="02070309020205020404" pitchFamily="49" charset="0"/>
                <a:cs typeface="Courier New" panose="02070309020205020404" pitchFamily="49" charset="0"/>
              </a:rPr>
              <a:t>SET FEEDBACK OFF</a:t>
            </a:r>
          </a:p>
          <a:p>
            <a:pPr marL="0" indent="0">
              <a:buNone/>
            </a:pPr>
            <a:r>
              <a:rPr lang="fr-BE" sz="2000" dirty="0">
                <a:latin typeface="Courier New" panose="02070309020205020404" pitchFamily="49" charset="0"/>
                <a:cs typeface="Courier New" panose="02070309020205020404" pitchFamily="49" charset="0"/>
              </a:rPr>
              <a:t>SET HEADING OFF</a:t>
            </a:r>
          </a:p>
          <a:p>
            <a:pPr marL="0" indent="0">
              <a:buNone/>
            </a:pPr>
            <a:r>
              <a:rPr lang="fr-BE" sz="2000" dirty="0">
                <a:latin typeface="Courier New" panose="02070309020205020404" pitchFamily="49" charset="0"/>
                <a:cs typeface="Courier New" panose="02070309020205020404" pitchFamily="49" charset="0"/>
              </a:rPr>
              <a:t>SPOOL </a:t>
            </a:r>
            <a:r>
              <a:rPr lang="fr-BE" sz="2000" dirty="0" err="1">
                <a:latin typeface="Courier New" panose="02070309020205020404" pitchFamily="49" charset="0"/>
                <a:cs typeface="Courier New" panose="02070309020205020404" pitchFamily="49" charset="0"/>
              </a:rPr>
              <a:t>compter.sql</a:t>
            </a:r>
            <a:endParaRPr lang="fr-BE" sz="2000" dirty="0">
              <a:latin typeface="Courier New" panose="02070309020205020404" pitchFamily="49" charset="0"/>
              <a:cs typeface="Courier New" panose="02070309020205020404" pitchFamily="49" charset="0"/>
            </a:endParaRPr>
          </a:p>
          <a:p>
            <a:pPr marL="0" indent="0">
              <a:buNone/>
            </a:pPr>
            <a:r>
              <a:rPr lang="fr-BE" sz="2000" dirty="0">
                <a:latin typeface="Courier New" panose="02070309020205020404" pitchFamily="49" charset="0"/>
                <a:cs typeface="Courier New" panose="02070309020205020404" pitchFamily="49" charset="0"/>
              </a:rPr>
              <a:t>SELECT</a:t>
            </a:r>
          </a:p>
          <a:p>
            <a:pPr marL="0" indent="0">
              <a:buNone/>
            </a:pPr>
            <a:r>
              <a:rPr lang="fr-BE"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  'SELECT COUNT(*) FROM ' </a:t>
            </a:r>
            <a:r>
              <a:rPr lang="fr-BE" sz="2000" dirty="0">
                <a:latin typeface="Courier New" panose="02070309020205020404" pitchFamily="49" charset="0"/>
                <a:cs typeface="Courier New" panose="02070309020205020404" pitchFamily="49" charset="0"/>
              </a:rPr>
              <a:t>|| TABLE_NAME ||</a:t>
            </a:r>
            <a:r>
              <a:rPr lang="fr-BE"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 ';'</a:t>
            </a:r>
            <a:endParaRPr lang="fr-BE" sz="2000" dirty="0">
              <a:latin typeface="Courier New" panose="02070309020205020404" pitchFamily="49" charset="0"/>
              <a:cs typeface="Courier New" panose="02070309020205020404" pitchFamily="49" charset="0"/>
            </a:endParaRPr>
          </a:p>
          <a:p>
            <a:pPr marL="0" indent="0">
              <a:buNone/>
            </a:pPr>
            <a:r>
              <a:rPr lang="fr-BE" sz="2000" dirty="0">
                <a:latin typeface="Courier New" panose="02070309020205020404" pitchFamily="49" charset="0"/>
                <a:cs typeface="Courier New" panose="02070309020205020404" pitchFamily="49" charset="0"/>
              </a:rPr>
              <a:t>FROM USER_TABLES;</a:t>
            </a:r>
          </a:p>
          <a:p>
            <a:pPr marL="0" indent="0">
              <a:buNone/>
            </a:pPr>
            <a:r>
              <a:rPr lang="fr-BE" sz="2000" dirty="0">
                <a:latin typeface="Courier New" panose="02070309020205020404" pitchFamily="49" charset="0"/>
                <a:cs typeface="Courier New" panose="02070309020205020404" pitchFamily="49" charset="0"/>
              </a:rPr>
              <a:t>SPOOL OFF</a:t>
            </a:r>
          </a:p>
        </p:txBody>
      </p:sp>
      <p:sp>
        <p:nvSpPr>
          <p:cNvPr id="5" name="Espace réservé du pied de page 4"/>
          <p:cNvSpPr>
            <a:spLocks noGrp="1"/>
          </p:cNvSpPr>
          <p:nvPr>
            <p:ph type="ftr" sz="quarter" idx="11"/>
          </p:nvPr>
        </p:nvSpPr>
        <p:spPr/>
        <p:txBody>
          <a:bodyPr/>
          <a:lstStyle/>
          <a:p>
            <a:r>
              <a:rPr lang="fr-BE" dirty="0"/>
              <a:t>SGBD – Chapitre 3 : LDD / 3. Bases de données</a:t>
            </a:r>
          </a:p>
        </p:txBody>
      </p:sp>
    </p:spTree>
    <p:extLst>
      <p:ext uri="{BB962C8B-B14F-4D97-AF65-F5344CB8AC3E}">
        <p14:creationId xmlns:p14="http://schemas.microsoft.com/office/powerpoint/2010/main" val="23025296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BE" dirty="0"/>
              <a:t>Chapitre 3. Le langage de définition des données</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Domaines</a:t>
            </a:r>
          </a:p>
          <a:p>
            <a:pPr marL="514350" indent="-514350">
              <a:buFont typeface="+mj-lt"/>
              <a:buAutoNum type="arabicPeriod"/>
            </a:pPr>
            <a:r>
              <a:rPr lang="fr-BE" dirty="0"/>
              <a:t>Relations</a:t>
            </a:r>
          </a:p>
          <a:p>
            <a:pPr marL="514350" indent="-514350">
              <a:buFont typeface="+mj-lt"/>
              <a:buAutoNum type="arabicPeriod"/>
            </a:pPr>
            <a:r>
              <a:rPr lang="fr-BE" dirty="0"/>
              <a:t>Bases de données</a:t>
            </a:r>
          </a:p>
          <a:p>
            <a:pPr marL="514350" indent="-514350">
              <a:buFont typeface="+mj-lt"/>
              <a:buAutoNum type="arabicPeriod"/>
            </a:pPr>
            <a:r>
              <a:rPr lang="fr-BE" dirty="0"/>
              <a:t>Index</a:t>
            </a:r>
          </a:p>
          <a:p>
            <a:pPr marL="514350" indent="-514350">
              <a:buFont typeface="+mj-lt"/>
              <a:buAutoNum type="arabicPeriod"/>
            </a:pPr>
            <a:r>
              <a:rPr lang="fr-BE" dirty="0"/>
              <a:t>Suppression d’un objet</a:t>
            </a:r>
          </a:p>
          <a:p>
            <a:pPr marL="514350" indent="-514350">
              <a:buFont typeface="+mj-lt"/>
              <a:buAutoNum type="arabicPeriod"/>
            </a:pPr>
            <a:r>
              <a:rPr lang="fr-BE" dirty="0"/>
              <a:t>Modification de la définition d’un objet</a:t>
            </a:r>
          </a:p>
        </p:txBody>
      </p:sp>
      <p:sp>
        <p:nvSpPr>
          <p:cNvPr id="5" name="Espace réservé du pied de page 4"/>
          <p:cNvSpPr>
            <a:spLocks noGrp="1"/>
          </p:cNvSpPr>
          <p:nvPr>
            <p:ph type="ftr" sz="quarter" idx="11"/>
          </p:nvPr>
        </p:nvSpPr>
        <p:spPr/>
        <p:txBody>
          <a:bodyPr/>
          <a:lstStyle/>
          <a:p>
            <a:r>
              <a:rPr lang="fr-BE" dirty="0"/>
              <a:t>SGBD – Chapitre 3 : Le langage de définition des données</a:t>
            </a:r>
          </a:p>
        </p:txBody>
      </p:sp>
    </p:spTree>
    <p:extLst>
      <p:ext uri="{BB962C8B-B14F-4D97-AF65-F5344CB8AC3E}">
        <p14:creationId xmlns:p14="http://schemas.microsoft.com/office/powerpoint/2010/main" val="311143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74A50F"/>
                                      </p:to>
                                    </p:animClr>
                                    <p:animClr clrSpc="rgb" dir="cw">
                                      <p:cBhvr>
                                        <p:cTn id="7" dur="500" fill="hold"/>
                                        <p:tgtEl>
                                          <p:spTgt spid="3">
                                            <p:txEl>
                                              <p:pRg st="3" end="3"/>
                                            </p:txEl>
                                          </p:spTgt>
                                        </p:tgtEl>
                                        <p:attrNameLst>
                                          <p:attrName>fillcolor</p:attrName>
                                        </p:attrNameLst>
                                      </p:cBhvr>
                                      <p:to>
                                        <a:srgbClr val="74A50F"/>
                                      </p:to>
                                    </p:animClr>
                                    <p:set>
                                      <p:cBhvr>
                                        <p:cTn id="8" dur="500" fill="hold"/>
                                        <p:tgtEl>
                                          <p:spTgt spid="3">
                                            <p:txEl>
                                              <p:pRg st="3" end="3"/>
                                            </p:txEl>
                                          </p:spTgt>
                                        </p:tgtEl>
                                        <p:attrNameLst>
                                          <p:attrName>fill.type</p:attrName>
                                        </p:attrNameLst>
                                      </p:cBhvr>
                                      <p:to>
                                        <p:strVal val="solid"/>
                                      </p:to>
                                    </p:set>
                                    <p:set>
                                      <p:cBhvr>
                                        <p:cTn id="9" dur="500" fill="hold"/>
                                        <p:tgtEl>
                                          <p:spTgt spid="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4. Index</a:t>
            </a:r>
          </a:p>
        </p:txBody>
      </p:sp>
      <p:sp>
        <p:nvSpPr>
          <p:cNvPr id="3" name="Espace réservé du contenu 2"/>
          <p:cNvSpPr>
            <a:spLocks noGrp="1"/>
          </p:cNvSpPr>
          <p:nvPr>
            <p:ph idx="1"/>
          </p:nvPr>
        </p:nvSpPr>
        <p:spPr>
          <a:xfrm>
            <a:off x="653144" y="1923802"/>
            <a:ext cx="7932716" cy="4405745"/>
          </a:xfrm>
        </p:spPr>
        <p:txBody>
          <a:bodyPr anchor="ctr">
            <a:normAutofit lnSpcReduction="10000"/>
          </a:bodyPr>
          <a:lstStyle/>
          <a:p>
            <a:pPr marL="0" indent="0">
              <a:buNone/>
            </a:pPr>
            <a:r>
              <a:rPr lang="fr-BE" dirty="0"/>
              <a:t>Nous avons abordé la création des objets du modèle relationnel et des bases de données.  En théorie, rien d'autre n'est indispensable, mais dans la pratique, il est nécessaire de disposer de méthodes efficaces d'accès.</a:t>
            </a:r>
          </a:p>
          <a:p>
            <a:pPr marL="0" indent="0">
              <a:buNone/>
            </a:pPr>
            <a:endParaRPr lang="fr-BE" dirty="0"/>
          </a:p>
          <a:p>
            <a:pPr marL="0" indent="0">
              <a:buNone/>
            </a:pPr>
            <a:r>
              <a:rPr lang="fr-BE" dirty="0"/>
              <a:t>La méthode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séquentielle</a:t>
            </a:r>
            <a:r>
              <a:rPr lang="fr-BE" dirty="0"/>
              <a:t> est très simple et ne nécessite aucune gestion supplémentaire pour le SGBD.</a:t>
            </a:r>
          </a:p>
          <a:p>
            <a:pPr lvl="1">
              <a:buClr>
                <a:schemeClr val="accent2">
                  <a:lumMod val="75000"/>
                </a:schemeClr>
              </a:buClr>
              <a:buFont typeface="Wingdings" panose="05000000000000000000" pitchFamily="2" charset="2"/>
              <a:buChar char="Ø"/>
            </a:pPr>
            <a:r>
              <a:rPr lang="fr-BE" dirty="0"/>
              <a:t>Elle convient bien pour :</a:t>
            </a:r>
          </a:p>
          <a:p>
            <a:pPr lvl="2">
              <a:buClr>
                <a:schemeClr val="accent2">
                  <a:lumMod val="75000"/>
                </a:schemeClr>
              </a:buClr>
              <a:buFont typeface="Wingdings" panose="05000000000000000000" pitchFamily="2" charset="2"/>
              <a:buChar char="Ø"/>
            </a:pPr>
            <a:r>
              <a:rPr lang="fr-BE" dirty="0"/>
              <a:t>Les parcours complets</a:t>
            </a:r>
          </a:p>
          <a:p>
            <a:pPr lvl="2">
              <a:buClr>
                <a:schemeClr val="accent2">
                  <a:lumMod val="75000"/>
                </a:schemeClr>
              </a:buClr>
              <a:buFont typeface="Wingdings" panose="05000000000000000000" pitchFamily="2" charset="2"/>
              <a:buChar char="Ø"/>
            </a:pPr>
            <a:r>
              <a:rPr lang="fr-BE" dirty="0"/>
              <a:t>Les opérations d'ajouts massifs</a:t>
            </a:r>
          </a:p>
          <a:p>
            <a:pPr lvl="1">
              <a:buClr>
                <a:schemeClr val="accent2">
                  <a:lumMod val="75000"/>
                </a:schemeClr>
              </a:buClr>
              <a:buFont typeface="Wingdings" panose="05000000000000000000" pitchFamily="2" charset="2"/>
              <a:buChar char="Ø"/>
            </a:pPr>
            <a:r>
              <a:rPr lang="fr-BE" dirty="0"/>
              <a:t>Elle devient vite inefficace pour résoudre des requêtes contenant des jointures ou n'extrayant que peu de tuples d'une table.</a:t>
            </a:r>
          </a:p>
        </p:txBody>
      </p:sp>
      <p:sp>
        <p:nvSpPr>
          <p:cNvPr id="5" name="Espace réservé du pied de page 4"/>
          <p:cNvSpPr>
            <a:spLocks noGrp="1"/>
          </p:cNvSpPr>
          <p:nvPr>
            <p:ph type="ftr" sz="quarter" idx="11"/>
          </p:nvPr>
        </p:nvSpPr>
        <p:spPr/>
        <p:txBody>
          <a:bodyPr/>
          <a:lstStyle/>
          <a:p>
            <a:r>
              <a:rPr lang="fr-BE" dirty="0"/>
              <a:t>SGBD – Chapitre 3 : LDD / 4. Index</a:t>
            </a:r>
          </a:p>
        </p:txBody>
      </p:sp>
    </p:spTree>
    <p:extLst>
      <p:ext uri="{BB962C8B-B14F-4D97-AF65-F5344CB8AC3E}">
        <p14:creationId xmlns:p14="http://schemas.microsoft.com/office/powerpoint/2010/main" val="38155254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4. Index</a:t>
            </a:r>
          </a:p>
        </p:txBody>
      </p:sp>
      <p:sp>
        <p:nvSpPr>
          <p:cNvPr id="3" name="Espace réservé du contenu 2"/>
          <p:cNvSpPr>
            <a:spLocks noGrp="1"/>
          </p:cNvSpPr>
          <p:nvPr>
            <p:ph idx="1"/>
          </p:nvPr>
        </p:nvSpPr>
        <p:spPr/>
        <p:txBody>
          <a:bodyPr anchor="ctr">
            <a:normAutofit/>
          </a:bodyPr>
          <a:lstStyle/>
          <a:p>
            <a:pPr marL="0" indent="0">
              <a:buNone/>
            </a:pPr>
            <a:r>
              <a:rPr lang="fr-BE" dirty="0"/>
              <a:t>Méthodes d'accès plus rapides :</a:t>
            </a:r>
          </a:p>
          <a:p>
            <a:pPr lvl="1">
              <a:buClr>
                <a:schemeClr val="accent2">
                  <a:lumMod val="75000"/>
                </a:schemeClr>
              </a:buClr>
              <a:buFont typeface="Wingdings" panose="05000000000000000000" pitchFamily="2" charset="2"/>
              <a:buChar char="Ø"/>
            </a:pPr>
            <a:r>
              <a:rPr lang="fr-BE" sz="2400" dirty="0"/>
              <a:t>Index hiérarchiques</a:t>
            </a:r>
          </a:p>
          <a:p>
            <a:pPr lvl="1">
              <a:buClr>
                <a:schemeClr val="accent2">
                  <a:lumMod val="75000"/>
                </a:schemeClr>
              </a:buClr>
              <a:buFont typeface="Wingdings" panose="05000000000000000000" pitchFamily="2" charset="2"/>
              <a:buChar char="Ø"/>
            </a:pPr>
            <a:r>
              <a:rPr lang="fr-BE" sz="2400" dirty="0"/>
              <a:t>Clusters</a:t>
            </a:r>
          </a:p>
          <a:p>
            <a:pPr lvl="1">
              <a:buClr>
                <a:schemeClr val="accent2">
                  <a:lumMod val="75000"/>
                </a:schemeClr>
              </a:buClr>
              <a:buFont typeface="Wingdings" panose="05000000000000000000" pitchFamily="2" charset="2"/>
              <a:buChar char="Ø"/>
            </a:pPr>
            <a:r>
              <a:rPr lang="fr-BE" sz="2400" dirty="0"/>
              <a:t>Techniques de hachage (hash-coding)</a:t>
            </a:r>
          </a:p>
          <a:p>
            <a:pPr lvl="1">
              <a:buClr>
                <a:schemeClr val="accent2">
                  <a:lumMod val="75000"/>
                </a:schemeClr>
              </a:buClr>
              <a:buFont typeface="Wingdings" panose="05000000000000000000" pitchFamily="2" charset="2"/>
              <a:buChar char="Ø"/>
            </a:pPr>
            <a:r>
              <a:rPr lang="fr-BE" sz="2400" dirty="0"/>
              <a:t>Index à matrices binaires</a:t>
            </a:r>
          </a:p>
        </p:txBody>
      </p:sp>
      <p:sp>
        <p:nvSpPr>
          <p:cNvPr id="5" name="Espace réservé du pied de page 4"/>
          <p:cNvSpPr>
            <a:spLocks noGrp="1"/>
          </p:cNvSpPr>
          <p:nvPr>
            <p:ph type="ftr" sz="quarter" idx="11"/>
          </p:nvPr>
        </p:nvSpPr>
        <p:spPr/>
        <p:txBody>
          <a:bodyPr/>
          <a:lstStyle/>
          <a:p>
            <a:r>
              <a:rPr lang="fr-BE" dirty="0"/>
              <a:t>SGBD – Chapitre 3 : LDD / 4. Index</a:t>
            </a:r>
          </a:p>
        </p:txBody>
      </p:sp>
    </p:spTree>
    <p:extLst>
      <p:ext uri="{BB962C8B-B14F-4D97-AF65-F5344CB8AC3E}">
        <p14:creationId xmlns:p14="http://schemas.microsoft.com/office/powerpoint/2010/main" val="94718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4. Index</a:t>
            </a:r>
          </a:p>
        </p:txBody>
      </p:sp>
      <p:sp>
        <p:nvSpPr>
          <p:cNvPr id="3" name="Espace réservé du contenu 2"/>
          <p:cNvSpPr>
            <a:spLocks noGrp="1"/>
          </p:cNvSpPr>
          <p:nvPr>
            <p:ph idx="1"/>
          </p:nvPr>
        </p:nvSpPr>
        <p:spPr>
          <a:xfrm>
            <a:off x="1043490" y="2051999"/>
            <a:ext cx="7494867" cy="4140000"/>
          </a:xfrm>
        </p:spPr>
        <p:txBody>
          <a:bodyPr anchor="ctr">
            <a:noAutofit/>
          </a:bodyPr>
          <a:lstStyle/>
          <a:p>
            <a:pPr marL="0" indent="0">
              <a:buNone/>
            </a:pPr>
            <a:r>
              <a:rPr lang="fr-BE" dirty="0"/>
              <a:t>But et caractéristiques des index :</a:t>
            </a:r>
          </a:p>
          <a:p>
            <a:pPr marL="400050" lvl="1" indent="0">
              <a:buNone/>
            </a:pPr>
            <a:r>
              <a:rPr lang="fr-BE"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Courier New" panose="02070309020205020404" pitchFamily="49" charset="0"/>
              </a:rPr>
              <a:t>Augmenter la rapidité d'accès aux tuples en proposant un accès plus direct que l'accès séquentiel.</a:t>
            </a:r>
            <a:endParaRPr lang="fr-BE" sz="2400" dirty="0"/>
          </a:p>
          <a:p>
            <a:pPr marL="57150" indent="0">
              <a:buClr>
                <a:schemeClr val="accent3">
                  <a:lumMod val="50000"/>
                </a:schemeClr>
              </a:buClr>
              <a:buNone/>
            </a:pPr>
            <a:endParaRPr lang="fr-BE" dirty="0"/>
          </a:p>
          <a:p>
            <a:pPr marL="57150" indent="0">
              <a:buClr>
                <a:schemeClr val="accent3">
                  <a:lumMod val="50000"/>
                </a:schemeClr>
              </a:buClr>
              <a:buNone/>
            </a:pPr>
            <a:r>
              <a:rPr lang="fr-BE" dirty="0"/>
              <a:t>Questions :</a:t>
            </a:r>
          </a:p>
          <a:p>
            <a:pPr lvl="1">
              <a:buClr>
                <a:schemeClr val="accent2">
                  <a:lumMod val="75000"/>
                </a:schemeClr>
              </a:buClr>
              <a:buFont typeface="Wingdings" panose="05000000000000000000" pitchFamily="2" charset="2"/>
              <a:buChar char="Ø"/>
            </a:pPr>
            <a:r>
              <a:rPr lang="fr-BE" sz="2400" dirty="0"/>
              <a:t>Un index peut être défini sur plusieurs colonnes V/F</a:t>
            </a:r>
          </a:p>
          <a:p>
            <a:pPr lvl="1">
              <a:buClr>
                <a:schemeClr val="accent2">
                  <a:lumMod val="75000"/>
                </a:schemeClr>
              </a:buClr>
              <a:buFont typeface="Wingdings" panose="05000000000000000000" pitchFamily="2" charset="2"/>
              <a:buChar char="Ø"/>
            </a:pPr>
            <a:r>
              <a:rPr lang="fr-BE" sz="2400" dirty="0"/>
              <a:t>Un index ne porte que sur une seule relation V/F</a:t>
            </a:r>
          </a:p>
          <a:p>
            <a:pPr lvl="1">
              <a:buClr>
                <a:schemeClr val="accent2">
                  <a:lumMod val="75000"/>
                </a:schemeClr>
              </a:buClr>
              <a:buFont typeface="Wingdings" panose="05000000000000000000" pitchFamily="2" charset="2"/>
              <a:buChar char="Ø"/>
            </a:pPr>
            <a:r>
              <a:rPr lang="fr-BE" sz="2400" dirty="0"/>
              <a:t>Une relation peut posséder plusieurs index V/F</a:t>
            </a:r>
          </a:p>
        </p:txBody>
      </p:sp>
      <p:sp>
        <p:nvSpPr>
          <p:cNvPr id="5" name="Espace réservé du pied de page 4"/>
          <p:cNvSpPr>
            <a:spLocks noGrp="1"/>
          </p:cNvSpPr>
          <p:nvPr>
            <p:ph type="ftr" sz="quarter" idx="11"/>
          </p:nvPr>
        </p:nvSpPr>
        <p:spPr/>
        <p:txBody>
          <a:bodyPr/>
          <a:lstStyle/>
          <a:p>
            <a:r>
              <a:rPr lang="fr-BE" dirty="0"/>
              <a:t>SGBD – Chapitre 3 : LDD / 4. Index</a:t>
            </a:r>
          </a:p>
        </p:txBody>
      </p:sp>
    </p:spTree>
    <p:extLst>
      <p:ext uri="{BB962C8B-B14F-4D97-AF65-F5344CB8AC3E}">
        <p14:creationId xmlns:p14="http://schemas.microsoft.com/office/powerpoint/2010/main" val="348787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4. Index (Index hiérarchiques)</a:t>
            </a:r>
          </a:p>
        </p:txBody>
      </p:sp>
      <p:sp>
        <p:nvSpPr>
          <p:cNvPr id="3" name="Espace réservé du contenu 2"/>
          <p:cNvSpPr>
            <a:spLocks noGrp="1"/>
          </p:cNvSpPr>
          <p:nvPr>
            <p:ph idx="1"/>
          </p:nvPr>
        </p:nvSpPr>
        <p:spPr>
          <a:xfrm>
            <a:off x="605642" y="1923803"/>
            <a:ext cx="7944591" cy="4417620"/>
          </a:xfrm>
        </p:spPr>
        <p:txBody>
          <a:bodyPr anchor="ctr">
            <a:normAutofit fontScale="85000" lnSpcReduction="10000"/>
          </a:bodyPr>
          <a:lstStyle/>
          <a:p>
            <a:pPr marL="0" indent="0">
              <a:lnSpc>
                <a:spcPct val="120000"/>
              </a:lnSpc>
              <a:spcBef>
                <a:spcPts val="600"/>
              </a:spcBef>
              <a:buNone/>
            </a:pPr>
            <a:r>
              <a:rPr lang="fr-BE" dirty="0"/>
              <a:t>Un index peut être défini sur une seule relation, à partir d'une ou plusieurs colonnes.</a:t>
            </a:r>
          </a:p>
          <a:p>
            <a:pPr marL="0" indent="0">
              <a:buNone/>
            </a:pPr>
            <a:endParaRPr lang="fr-BE" dirty="0"/>
          </a:p>
          <a:p>
            <a:pPr marL="0" indent="0">
              <a:buNone/>
            </a:pPr>
            <a:r>
              <a:rPr lang="fr-BE" sz="2400" dirty="0">
                <a:latin typeface="Courier New" panose="02070309020205020404" pitchFamily="49" charset="0"/>
                <a:cs typeface="Courier New" panose="02070309020205020404" pitchFamily="49" charset="0"/>
              </a:rPr>
              <a:t>CREATE [UNIQUE] INDEX </a:t>
            </a:r>
            <a:r>
              <a:rPr lang="fr-BE" sz="2400" i="1" dirty="0">
                <a:latin typeface="Courier New" panose="02070309020205020404" pitchFamily="49" charset="0"/>
                <a:cs typeface="Courier New" panose="02070309020205020404" pitchFamily="49" charset="0"/>
              </a:rPr>
              <a:t>nom_index</a:t>
            </a:r>
            <a:r>
              <a:rPr lang="fr-BE" sz="2400" dirty="0">
                <a:latin typeface="Courier New" panose="02070309020205020404" pitchFamily="49" charset="0"/>
                <a:cs typeface="Courier New" panose="02070309020205020404" pitchFamily="49" charset="0"/>
              </a:rPr>
              <a:t> ON </a:t>
            </a:r>
            <a:r>
              <a:rPr lang="fr-BE" sz="2400" i="1" dirty="0">
                <a:latin typeface="Courier New" panose="02070309020205020404" pitchFamily="49" charset="0"/>
                <a:cs typeface="Courier New" panose="02070309020205020404" pitchFamily="49" charset="0"/>
              </a:rPr>
              <a:t>nom_table</a:t>
            </a:r>
            <a:endParaRPr lang="fr-BE" sz="2400" dirty="0">
              <a:latin typeface="Courier New" panose="02070309020205020404" pitchFamily="49" charset="0"/>
              <a:cs typeface="Courier New" panose="02070309020205020404" pitchFamily="49" charset="0"/>
            </a:endParaRPr>
          </a:p>
          <a:p>
            <a:pPr marL="0" indent="0">
              <a:buNone/>
            </a:pPr>
            <a:r>
              <a:rPr lang="fr-BE" sz="2400" dirty="0">
                <a:latin typeface="Courier New" panose="02070309020205020404" pitchFamily="49" charset="0"/>
                <a:cs typeface="Courier New" panose="02070309020205020404" pitchFamily="49" charset="0"/>
              </a:rPr>
              <a:t>     ( </a:t>
            </a:r>
            <a:r>
              <a:rPr lang="fr-BE" sz="2400" i="1" dirty="0">
                <a:latin typeface="Courier New" panose="02070309020205020404" pitchFamily="49" charset="0"/>
                <a:cs typeface="Courier New" panose="02070309020205020404" pitchFamily="49" charset="0"/>
              </a:rPr>
              <a:t>liste_colonne_tri</a:t>
            </a:r>
            <a:r>
              <a:rPr lang="fr-BE" sz="2400" dirty="0">
                <a:latin typeface="Courier New" panose="02070309020205020404" pitchFamily="49" charset="0"/>
                <a:cs typeface="Courier New" panose="02070309020205020404" pitchFamily="49" charset="0"/>
              </a:rPr>
              <a:t> );</a:t>
            </a:r>
          </a:p>
          <a:p>
            <a:pPr marL="0" indent="0">
              <a:buNone/>
            </a:pPr>
            <a:r>
              <a:rPr lang="fr-BE" sz="2400" i="1" dirty="0">
                <a:latin typeface="Courier New" panose="02070309020205020404" pitchFamily="49" charset="0"/>
                <a:cs typeface="Courier New" panose="02070309020205020404" pitchFamily="49" charset="0"/>
              </a:rPr>
              <a:t>colonne_tri</a:t>
            </a:r>
            <a:r>
              <a:rPr lang="fr-BE" sz="2400" dirty="0">
                <a:latin typeface="Courier New" panose="02070309020205020404" pitchFamily="49" charset="0"/>
                <a:cs typeface="Courier New" panose="02070309020205020404" pitchFamily="49" charset="0"/>
              </a:rPr>
              <a:t> ::= </a:t>
            </a:r>
            <a:r>
              <a:rPr lang="fr-BE" sz="2400" i="1" dirty="0">
                <a:latin typeface="Courier New" panose="02070309020205020404" pitchFamily="49" charset="0"/>
                <a:cs typeface="Courier New" panose="02070309020205020404" pitchFamily="49" charset="0"/>
              </a:rPr>
              <a:t>nom_colonne</a:t>
            </a:r>
            <a:r>
              <a:rPr lang="fr-BE" sz="2400" dirty="0">
                <a:latin typeface="Courier New" panose="02070309020205020404" pitchFamily="49" charset="0"/>
                <a:cs typeface="Courier New" panose="02070309020205020404" pitchFamily="49" charset="0"/>
              </a:rPr>
              <a:t> [ ASC | DESC ]</a:t>
            </a:r>
          </a:p>
          <a:p>
            <a:pPr marL="0" indent="0">
              <a:buNone/>
            </a:pPr>
            <a:endParaRPr lang="fr-BE" i="1" dirty="0"/>
          </a:p>
          <a:p>
            <a:pPr>
              <a:buClr>
                <a:schemeClr val="accent3">
                  <a:lumMod val="50000"/>
                </a:schemeClr>
              </a:buClr>
              <a:buFont typeface="Wingdings" panose="05000000000000000000" pitchFamily="2" charset="2"/>
              <a:buChar char="Ø"/>
            </a:pPr>
            <a:r>
              <a:rPr lang="fr-BE" dirty="0"/>
              <a:t>Il est possible de définir plusieurs index sur une même relation, mais ce n'est pas toujours souhaitable.</a:t>
            </a:r>
          </a:p>
          <a:p>
            <a:pPr>
              <a:buClr>
                <a:schemeClr val="accent3">
                  <a:lumMod val="50000"/>
                </a:schemeClr>
              </a:buClr>
              <a:buFont typeface="Wingdings" panose="05000000000000000000" pitchFamily="2" charset="2"/>
              <a:buChar char="Ø"/>
            </a:pPr>
            <a:r>
              <a:rPr lang="fr-BE" dirty="0"/>
              <a:t>Un index hiérarchique ressemble à un arbre dont les feuilles pousseraient vers le bas et peut être comparé à un fichier séquentiel indexé.</a:t>
            </a:r>
          </a:p>
          <a:p>
            <a:pPr>
              <a:buClr>
                <a:schemeClr val="accent3">
                  <a:lumMod val="50000"/>
                </a:schemeClr>
              </a:buClr>
              <a:buFont typeface="Wingdings" panose="05000000000000000000" pitchFamily="2" charset="2"/>
              <a:buChar char="Ø"/>
            </a:pPr>
            <a:r>
              <a:rPr lang="fr-BE" dirty="0"/>
              <a:t>Pratiquement tous les SGBD (dont Oracle) utilisent les index hérarchiques B-TREE.</a:t>
            </a:r>
          </a:p>
        </p:txBody>
      </p:sp>
      <p:sp>
        <p:nvSpPr>
          <p:cNvPr id="5" name="Espace réservé du pied de page 4"/>
          <p:cNvSpPr>
            <a:spLocks noGrp="1"/>
          </p:cNvSpPr>
          <p:nvPr>
            <p:ph type="ftr" sz="quarter" idx="11"/>
          </p:nvPr>
        </p:nvSpPr>
        <p:spPr/>
        <p:txBody>
          <a:bodyPr/>
          <a:lstStyle/>
          <a:p>
            <a:r>
              <a:rPr lang="fr-BE" dirty="0"/>
              <a:t>SGBD – Chapitre 3 : LDD / 4. Index</a:t>
            </a:r>
          </a:p>
        </p:txBody>
      </p:sp>
    </p:spTree>
    <p:extLst>
      <p:ext uri="{BB962C8B-B14F-4D97-AF65-F5344CB8AC3E}">
        <p14:creationId xmlns:p14="http://schemas.microsoft.com/office/powerpoint/2010/main" val="122539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4. Index (Index hiérarchiques)</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87203" y="1945618"/>
            <a:ext cx="7185766" cy="4476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Espace réservé du pied de page 4"/>
          <p:cNvSpPr>
            <a:spLocks noGrp="1"/>
          </p:cNvSpPr>
          <p:nvPr>
            <p:ph type="ftr" sz="quarter" idx="11"/>
          </p:nvPr>
        </p:nvSpPr>
        <p:spPr/>
        <p:txBody>
          <a:bodyPr/>
          <a:lstStyle/>
          <a:p>
            <a:r>
              <a:rPr lang="fr-BE" dirty="0"/>
              <a:t>SGBD – Chapitre 3 : LDD / 4. Index</a:t>
            </a:r>
          </a:p>
        </p:txBody>
      </p:sp>
    </p:spTree>
    <p:extLst>
      <p:ext uri="{BB962C8B-B14F-4D97-AF65-F5344CB8AC3E}">
        <p14:creationId xmlns:p14="http://schemas.microsoft.com/office/powerpoint/2010/main" val="1582579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1. Domaines</a:t>
            </a:r>
          </a:p>
        </p:txBody>
      </p:sp>
      <p:sp>
        <p:nvSpPr>
          <p:cNvPr id="3" name="Espace réservé du contenu 2"/>
          <p:cNvSpPr>
            <a:spLocks noGrp="1"/>
          </p:cNvSpPr>
          <p:nvPr>
            <p:ph idx="1"/>
          </p:nvPr>
        </p:nvSpPr>
        <p:spPr/>
        <p:txBody>
          <a:bodyPr anchor="ctr">
            <a:normAutofit/>
            <a:scene3d>
              <a:camera prst="orthographicFront"/>
              <a:lightRig rig="threePt" dir="t"/>
            </a:scene3d>
            <a:sp3d extrusionH="57150" contourW="12700">
              <a:bevelT w="38100"/>
              <a:extrusionClr>
                <a:srgbClr val="C00000"/>
              </a:extrusionClr>
              <a:contourClr>
                <a:srgbClr val="C00000"/>
              </a:contourClr>
            </a:sp3d>
          </a:bodyPr>
          <a:lstStyle/>
          <a:p>
            <a:pPr marL="0" indent="0">
              <a:buNone/>
            </a:pPr>
            <a:r>
              <a:rPr lang="fr-BE" dirty="0">
                <a:ln>
                  <a:solidFill>
                    <a:srgbClr val="FF0000"/>
                  </a:solidFill>
                </a:ln>
                <a:solidFill>
                  <a:srgbClr val="FF0000">
                    <a:alpha val="50000"/>
                  </a:srgbClr>
                </a:solidFill>
              </a:rPr>
              <a:t>Remarque très importante : </a:t>
            </a:r>
          </a:p>
          <a:p>
            <a:pPr marL="0" indent="0">
              <a:buNone/>
            </a:pPr>
            <a:r>
              <a:rPr lang="fr-BE" dirty="0"/>
              <a:t>Au cours théorique, nous voyons la norme SQL2.</a:t>
            </a:r>
          </a:p>
          <a:p>
            <a:pPr marL="0" indent="0">
              <a:buNone/>
            </a:pPr>
            <a:r>
              <a:rPr lang="fr-BE" dirty="0"/>
              <a:t>Au laboratoire, nous mettons en pratique dans l’environnement Oracle.</a:t>
            </a:r>
          </a:p>
          <a:p>
            <a:pPr marL="0" indent="0">
              <a:buNone/>
            </a:pPr>
            <a:r>
              <a:rPr lang="fr-BE" dirty="0"/>
              <a:t>Oracle n’implémente pas l’entièreté de la norme, en particulier, l’objet Domaine n’existe pas en Oracle !</a:t>
            </a:r>
          </a:p>
        </p:txBody>
      </p:sp>
      <p:sp>
        <p:nvSpPr>
          <p:cNvPr id="5" name="Espace réservé du pied de page 4"/>
          <p:cNvSpPr>
            <a:spLocks noGrp="1"/>
          </p:cNvSpPr>
          <p:nvPr>
            <p:ph type="ftr" sz="quarter" idx="11"/>
          </p:nvPr>
        </p:nvSpPr>
        <p:spPr/>
        <p:txBody>
          <a:bodyPr/>
          <a:lstStyle/>
          <a:p>
            <a:r>
              <a:rPr lang="fr-BE" dirty="0"/>
              <a:t>SGBD – Chapitre 3 : LDD / 1. Domaines</a:t>
            </a:r>
          </a:p>
        </p:txBody>
      </p:sp>
    </p:spTree>
    <p:extLst>
      <p:ext uri="{BB962C8B-B14F-4D97-AF65-F5344CB8AC3E}">
        <p14:creationId xmlns:p14="http://schemas.microsoft.com/office/powerpoint/2010/main" val="26145320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4. Index (Cluster indexé)</a:t>
            </a:r>
          </a:p>
        </p:txBody>
      </p:sp>
      <p:sp>
        <p:nvSpPr>
          <p:cNvPr id="3" name="Espace réservé du contenu 2"/>
          <p:cNvSpPr>
            <a:spLocks noGrp="1"/>
          </p:cNvSpPr>
          <p:nvPr>
            <p:ph idx="1"/>
          </p:nvPr>
        </p:nvSpPr>
        <p:spPr/>
        <p:txBody>
          <a:bodyPr anchor="ctr"/>
          <a:lstStyle/>
          <a:p>
            <a:pPr marL="0" indent="0">
              <a:buNone/>
            </a:pPr>
            <a:r>
              <a:rPr lang="fr-BE" dirty="0"/>
              <a:t>Un cluster contient les </a:t>
            </a:r>
            <a:r>
              <a:rPr lang="fr-BE" dirty="0" err="1"/>
              <a:t>tuples</a:t>
            </a:r>
            <a:r>
              <a:rPr lang="fr-BE" dirty="0"/>
              <a:t> d'une ou plusieurs tables qui possèdent au moins une colonne commune.  </a:t>
            </a:r>
          </a:p>
          <a:p>
            <a:pPr marL="0" indent="0">
              <a:buNone/>
            </a:pPr>
            <a:r>
              <a:rPr lang="fr-BE" dirty="0"/>
              <a:t>Les </a:t>
            </a:r>
            <a:r>
              <a:rPr lang="fr-BE" dirty="0" err="1"/>
              <a:t>tuples</a:t>
            </a:r>
            <a:r>
              <a:rPr lang="fr-BE" dirty="0"/>
              <a:t> qui partagent la même valeur pour ces colonnes communes sont physiquement stockés ensemble dans la base de données.</a:t>
            </a:r>
          </a:p>
          <a:p>
            <a:pPr marL="0" indent="0">
              <a:buNone/>
            </a:pPr>
            <a:endParaRPr lang="fr-BE" dirty="0"/>
          </a:p>
          <a:p>
            <a:pPr marL="0" indent="0">
              <a:buNone/>
            </a:pPr>
            <a:r>
              <a:rPr lang="fr-BE" dirty="0"/>
              <a:t>Ce type de structure optimise le temps nécessaire aux opérations de jointure.</a:t>
            </a:r>
          </a:p>
        </p:txBody>
      </p:sp>
      <p:sp>
        <p:nvSpPr>
          <p:cNvPr id="5" name="Espace réservé du pied de page 4"/>
          <p:cNvSpPr>
            <a:spLocks noGrp="1"/>
          </p:cNvSpPr>
          <p:nvPr>
            <p:ph type="ftr" sz="quarter" idx="11"/>
          </p:nvPr>
        </p:nvSpPr>
        <p:spPr/>
        <p:txBody>
          <a:bodyPr/>
          <a:lstStyle/>
          <a:p>
            <a:r>
              <a:rPr lang="fr-BE" dirty="0"/>
              <a:t>SGBD – Chapitre 3 : LDD / 4. Index</a:t>
            </a:r>
          </a:p>
        </p:txBody>
      </p:sp>
    </p:spTree>
    <p:extLst>
      <p:ext uri="{BB962C8B-B14F-4D97-AF65-F5344CB8AC3E}">
        <p14:creationId xmlns:p14="http://schemas.microsoft.com/office/powerpoint/2010/main" val="8082409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4. Index </a:t>
            </a:r>
            <a:r>
              <a:rPr lang="fr-BE" sz="3200"/>
              <a:t>(Cluster indexé)</a:t>
            </a:r>
            <a:endParaRPr lang="fr-BE" sz="3200" dirty="0"/>
          </a:p>
        </p:txBody>
      </p:sp>
      <p:sp>
        <p:nvSpPr>
          <p:cNvPr id="3" name="Espace réservé du contenu 2"/>
          <p:cNvSpPr>
            <a:spLocks noGrp="1"/>
          </p:cNvSpPr>
          <p:nvPr>
            <p:ph idx="1"/>
          </p:nvPr>
        </p:nvSpPr>
        <p:spPr>
          <a:xfrm>
            <a:off x="1043491" y="2051999"/>
            <a:ext cx="7518618" cy="4140000"/>
          </a:xfrm>
        </p:spPr>
        <p:txBody>
          <a:bodyPr anchor="ctr"/>
          <a:lstStyle/>
          <a:p>
            <a:pPr marL="0" indent="0">
              <a:buNone/>
            </a:pPr>
            <a:r>
              <a:rPr lang="fr-BE" dirty="0"/>
              <a:t>Exemple :</a:t>
            </a:r>
          </a:p>
          <a:p>
            <a:pPr marL="0" indent="0">
              <a:buNone/>
            </a:pPr>
            <a:endParaRPr lang="fr-BE" dirty="0"/>
          </a:p>
          <a:p>
            <a:pPr marL="0" indent="0">
              <a:buNone/>
            </a:pPr>
            <a:r>
              <a:rPr lang="fr-BE" dirty="0"/>
              <a:t>1.  Création du cluster</a:t>
            </a:r>
          </a:p>
          <a:p>
            <a:pPr marL="800100" lvl="2" indent="0">
              <a:buNone/>
            </a:pPr>
            <a:r>
              <a:rPr lang="fr-BE" dirty="0">
                <a:latin typeface="Courier New" panose="02070309020205020404" pitchFamily="49" charset="0"/>
                <a:cs typeface="Courier New" panose="02070309020205020404" pitchFamily="49" charset="0"/>
              </a:rPr>
              <a:t>CREATE CLUSTER </a:t>
            </a:r>
            <a:r>
              <a:rPr lang="fr-BE" dirty="0" err="1">
                <a:latin typeface="Courier New" panose="02070309020205020404" pitchFamily="49" charset="0"/>
                <a:cs typeface="Courier New" panose="02070309020205020404" pitchFamily="49" charset="0"/>
              </a:rPr>
              <a:t>membres_et_emprunts</a:t>
            </a:r>
            <a:r>
              <a:rPr lang="fr-BE" dirty="0">
                <a:latin typeface="Courier New" panose="02070309020205020404" pitchFamily="49" charset="0"/>
                <a:cs typeface="Courier New" panose="02070309020205020404" pitchFamily="49" charset="0"/>
              </a:rPr>
              <a:t> </a:t>
            </a:r>
          </a:p>
          <a:p>
            <a:pPr marL="800100" lvl="2" indent="0">
              <a:buNone/>
            </a:pPr>
            <a:r>
              <a:rPr lang="fr-BE" dirty="0">
                <a:latin typeface="Courier New" panose="02070309020205020404" pitchFamily="49" charset="0"/>
                <a:cs typeface="Courier New" panose="02070309020205020404" pitchFamily="49" charset="0"/>
              </a:rPr>
              <a:t>				(</a:t>
            </a:r>
            <a:r>
              <a:rPr lang="fr-BE" dirty="0" err="1">
                <a:latin typeface="Courier New" panose="02070309020205020404" pitchFamily="49" charset="0"/>
                <a:cs typeface="Courier New" panose="02070309020205020404" pitchFamily="49" charset="0"/>
              </a:rPr>
              <a:t>num_membre</a:t>
            </a:r>
            <a:r>
              <a:rPr lang="fr-BE" dirty="0">
                <a:latin typeface="Courier New" panose="02070309020205020404" pitchFamily="49" charset="0"/>
                <a:cs typeface="Courier New" panose="02070309020205020404" pitchFamily="49" charset="0"/>
              </a:rPr>
              <a:t> char (4));</a:t>
            </a:r>
          </a:p>
        </p:txBody>
      </p:sp>
      <p:sp>
        <p:nvSpPr>
          <p:cNvPr id="5" name="Espace réservé du pied de page 4"/>
          <p:cNvSpPr>
            <a:spLocks noGrp="1"/>
          </p:cNvSpPr>
          <p:nvPr>
            <p:ph type="ftr" sz="quarter" idx="11"/>
          </p:nvPr>
        </p:nvSpPr>
        <p:spPr/>
        <p:txBody>
          <a:bodyPr/>
          <a:lstStyle/>
          <a:p>
            <a:r>
              <a:rPr lang="fr-BE" dirty="0"/>
              <a:t>SGBD – Chapitre 3 : LDD / 4. Index</a:t>
            </a:r>
          </a:p>
        </p:txBody>
      </p:sp>
    </p:spTree>
    <p:extLst>
      <p:ext uri="{BB962C8B-B14F-4D97-AF65-F5344CB8AC3E}">
        <p14:creationId xmlns:p14="http://schemas.microsoft.com/office/powerpoint/2010/main" val="10601625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4. Index </a:t>
            </a:r>
            <a:r>
              <a:rPr lang="fr-BE" sz="3200"/>
              <a:t>(Cluster indexé)</a:t>
            </a:r>
            <a:endParaRPr lang="fr-BE" sz="3200" dirty="0"/>
          </a:p>
        </p:txBody>
      </p:sp>
      <p:sp>
        <p:nvSpPr>
          <p:cNvPr id="3" name="Espace réservé du contenu 2"/>
          <p:cNvSpPr>
            <a:spLocks noGrp="1"/>
          </p:cNvSpPr>
          <p:nvPr>
            <p:ph idx="1"/>
          </p:nvPr>
        </p:nvSpPr>
        <p:spPr>
          <a:xfrm>
            <a:off x="1043490" y="2051999"/>
            <a:ext cx="7577995" cy="4140000"/>
          </a:xfrm>
        </p:spPr>
        <p:txBody>
          <a:bodyPr anchor="ctr">
            <a:normAutofit/>
          </a:bodyPr>
          <a:lstStyle/>
          <a:p>
            <a:pPr marL="0" indent="0">
              <a:buNone/>
            </a:pPr>
            <a:r>
              <a:rPr lang="fr-BE" dirty="0"/>
              <a:t>Exemple :</a:t>
            </a:r>
          </a:p>
          <a:p>
            <a:pPr marL="0" indent="0">
              <a:buNone/>
            </a:pPr>
            <a:endParaRPr lang="fr-BE" dirty="0"/>
          </a:p>
          <a:p>
            <a:pPr marL="0" indent="0">
              <a:buNone/>
            </a:pPr>
            <a:r>
              <a:rPr lang="fr-BE" dirty="0"/>
              <a:t>2.  Création des tables constituant le cluster</a:t>
            </a:r>
          </a:p>
          <a:p>
            <a:pPr marL="800100" lvl="2" indent="0">
              <a:buNone/>
            </a:pPr>
            <a:r>
              <a:rPr lang="fr-BE" dirty="0">
                <a:latin typeface="Courier New" panose="02070309020205020404" pitchFamily="49" charset="0"/>
                <a:cs typeface="Courier New" panose="02070309020205020404" pitchFamily="49" charset="0"/>
              </a:rPr>
              <a:t>CREATE TABLE membres (</a:t>
            </a:r>
          </a:p>
          <a:p>
            <a:pPr marL="800100" lvl="2" indent="0">
              <a:buNone/>
            </a:pPr>
            <a:r>
              <a:rPr lang="fr-BE" dirty="0">
                <a:latin typeface="Courier New" panose="02070309020205020404" pitchFamily="49" charset="0"/>
                <a:cs typeface="Courier New" panose="02070309020205020404" pitchFamily="49" charset="0"/>
              </a:rPr>
              <a:t>    </a:t>
            </a:r>
            <a:r>
              <a:rPr lang="fr-BE" dirty="0" err="1">
                <a:latin typeface="Courier New" panose="02070309020205020404" pitchFamily="49" charset="0"/>
                <a:cs typeface="Courier New" panose="02070309020205020404" pitchFamily="49" charset="0"/>
              </a:rPr>
              <a:t>num_membre</a:t>
            </a:r>
            <a:r>
              <a:rPr lang="fr-BE" dirty="0">
                <a:latin typeface="Courier New" panose="02070309020205020404" pitchFamily="49" charset="0"/>
                <a:cs typeface="Courier New" panose="02070309020205020404" pitchFamily="49" charset="0"/>
              </a:rPr>
              <a:t>	char(4) </a:t>
            </a:r>
          </a:p>
          <a:p>
            <a:pPr marL="800100" lvl="2" indent="0">
              <a:buNone/>
            </a:pPr>
            <a:r>
              <a:rPr lang="fr-BE" dirty="0">
                <a:latin typeface="Courier New" panose="02070309020205020404" pitchFamily="49" charset="0"/>
                <a:cs typeface="Courier New" panose="02070309020205020404" pitchFamily="49" charset="0"/>
              </a:rPr>
              <a:t>        CONSTRAINT </a:t>
            </a:r>
            <a:r>
              <a:rPr lang="fr-BE" dirty="0" err="1">
                <a:latin typeface="Courier New" panose="02070309020205020404" pitchFamily="49" charset="0"/>
                <a:cs typeface="Courier New" panose="02070309020205020404" pitchFamily="49" charset="0"/>
              </a:rPr>
              <a:t>CPMembres</a:t>
            </a:r>
            <a:r>
              <a:rPr lang="fr-BE" dirty="0">
                <a:latin typeface="Courier New" panose="02070309020205020404" pitchFamily="49" charset="0"/>
                <a:cs typeface="Courier New" panose="02070309020205020404" pitchFamily="49" charset="0"/>
              </a:rPr>
              <a:t> PRIMARY KEY,</a:t>
            </a:r>
          </a:p>
          <a:p>
            <a:pPr marL="800100" lvl="2" indent="0">
              <a:buNone/>
            </a:pPr>
            <a:r>
              <a:rPr lang="fr-BE" dirty="0">
                <a:latin typeface="Courier New" panose="02070309020205020404" pitchFamily="49" charset="0"/>
                <a:cs typeface="Courier New" panose="02070309020205020404" pitchFamily="49" charset="0"/>
              </a:rPr>
              <a:t>    nom		varchar2 (32),</a:t>
            </a:r>
          </a:p>
          <a:p>
            <a:pPr marL="800100" lvl="2" indent="0">
              <a:buNone/>
            </a:pPr>
            <a:r>
              <a:rPr lang="fr-BE" dirty="0">
                <a:latin typeface="Courier New" panose="02070309020205020404" pitchFamily="49" charset="0"/>
                <a:cs typeface="Courier New" panose="02070309020205020404" pitchFamily="49" charset="0"/>
              </a:rPr>
              <a:t>    </a:t>
            </a:r>
            <a:r>
              <a:rPr lang="fr-BE" dirty="0" err="1">
                <a:latin typeface="Courier New" panose="02070309020205020404" pitchFamily="49" charset="0"/>
                <a:cs typeface="Courier New" panose="02070309020205020404" pitchFamily="49" charset="0"/>
              </a:rPr>
              <a:t>prenom</a:t>
            </a:r>
            <a:r>
              <a:rPr lang="fr-BE" dirty="0">
                <a:latin typeface="Courier New" panose="02070309020205020404" pitchFamily="49" charset="0"/>
                <a:cs typeface="Courier New" panose="02070309020205020404" pitchFamily="49" charset="0"/>
              </a:rPr>
              <a:t>		varchar2 (32),</a:t>
            </a:r>
          </a:p>
          <a:p>
            <a:pPr marL="800100" lvl="2" indent="0">
              <a:buNone/>
            </a:pPr>
            <a:r>
              <a:rPr lang="fr-BE" dirty="0">
                <a:latin typeface="Courier New" panose="02070309020205020404" pitchFamily="49" charset="0"/>
                <a:cs typeface="Courier New" panose="02070309020205020404" pitchFamily="49" charset="0"/>
              </a:rPr>
              <a:t>    ... )</a:t>
            </a:r>
          </a:p>
          <a:p>
            <a:pPr marL="800100" lvl="2" indent="0">
              <a:buNone/>
            </a:pPr>
            <a:r>
              <a:rPr lang="fr-BE" dirty="0">
                <a:latin typeface="Courier New" panose="02070309020205020404" pitchFamily="49" charset="0"/>
                <a:cs typeface="Courier New" panose="02070309020205020404" pitchFamily="49" charset="0"/>
              </a:rPr>
              <a:t>CLUSTER </a:t>
            </a:r>
            <a:r>
              <a:rPr lang="fr-BE" dirty="0" err="1">
                <a:latin typeface="Courier New" panose="02070309020205020404" pitchFamily="49" charset="0"/>
                <a:cs typeface="Courier New" panose="02070309020205020404" pitchFamily="49" charset="0"/>
              </a:rPr>
              <a:t>membres_et_emprunts</a:t>
            </a:r>
            <a:r>
              <a:rPr lang="fr-BE" dirty="0">
                <a:latin typeface="Courier New" panose="02070309020205020404" pitchFamily="49" charset="0"/>
                <a:cs typeface="Courier New" panose="02070309020205020404" pitchFamily="49" charset="0"/>
              </a:rPr>
              <a:t> (</a:t>
            </a:r>
            <a:r>
              <a:rPr lang="fr-BE" dirty="0" err="1">
                <a:latin typeface="Courier New" panose="02070309020205020404" pitchFamily="49" charset="0"/>
                <a:cs typeface="Courier New" panose="02070309020205020404" pitchFamily="49" charset="0"/>
              </a:rPr>
              <a:t>num_membre</a:t>
            </a:r>
            <a:r>
              <a:rPr lang="fr-BE" dirty="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3 : LDD / 4. Index</a:t>
            </a:r>
          </a:p>
        </p:txBody>
      </p:sp>
    </p:spTree>
    <p:extLst>
      <p:ext uri="{BB962C8B-B14F-4D97-AF65-F5344CB8AC3E}">
        <p14:creationId xmlns:p14="http://schemas.microsoft.com/office/powerpoint/2010/main" val="4949426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4. Index </a:t>
            </a:r>
            <a:r>
              <a:rPr lang="fr-BE" sz="3200"/>
              <a:t>(Cluster indexé)</a:t>
            </a:r>
            <a:endParaRPr lang="fr-BE" sz="3200" dirty="0"/>
          </a:p>
        </p:txBody>
      </p:sp>
      <p:sp>
        <p:nvSpPr>
          <p:cNvPr id="3" name="Espace réservé du contenu 2"/>
          <p:cNvSpPr>
            <a:spLocks noGrp="1"/>
          </p:cNvSpPr>
          <p:nvPr>
            <p:ph idx="1"/>
          </p:nvPr>
        </p:nvSpPr>
        <p:spPr>
          <a:xfrm>
            <a:off x="1043490" y="1911928"/>
            <a:ext cx="7506743" cy="4465122"/>
          </a:xfrm>
        </p:spPr>
        <p:txBody>
          <a:bodyPr anchor="ctr">
            <a:normAutofit lnSpcReduction="10000"/>
          </a:bodyPr>
          <a:lstStyle/>
          <a:p>
            <a:pPr marL="0" indent="0">
              <a:buNone/>
            </a:pPr>
            <a:r>
              <a:rPr lang="fr-BE" dirty="0"/>
              <a:t>Exemple :</a:t>
            </a:r>
          </a:p>
          <a:p>
            <a:pPr marL="0" indent="0">
              <a:buNone/>
            </a:pPr>
            <a:endParaRPr lang="fr-BE" sz="900" dirty="0"/>
          </a:p>
          <a:p>
            <a:pPr marL="0" indent="0">
              <a:buNone/>
            </a:pPr>
            <a:r>
              <a:rPr lang="fr-BE" dirty="0"/>
              <a:t>2.  Création des tables constituant le cluster</a:t>
            </a:r>
          </a:p>
          <a:p>
            <a:pPr marL="800100" lvl="2" indent="0">
              <a:buNone/>
            </a:pPr>
            <a:r>
              <a:rPr lang="fr-BE" dirty="0">
                <a:latin typeface="Courier New" panose="02070309020205020404" pitchFamily="49" charset="0"/>
                <a:cs typeface="Courier New" panose="02070309020205020404" pitchFamily="49" charset="0"/>
              </a:rPr>
              <a:t>CREATE TABLE emprunts (</a:t>
            </a:r>
          </a:p>
          <a:p>
            <a:pPr marL="800100" lvl="2" indent="0">
              <a:buNone/>
            </a:pPr>
            <a:r>
              <a:rPr lang="fr-BE" dirty="0">
                <a:latin typeface="Courier New" panose="02070309020205020404" pitchFamily="49" charset="0"/>
                <a:cs typeface="Courier New" panose="02070309020205020404" pitchFamily="49" charset="0"/>
              </a:rPr>
              <a:t>    </a:t>
            </a:r>
            <a:r>
              <a:rPr lang="fr-BE" dirty="0" err="1">
                <a:latin typeface="Courier New" panose="02070309020205020404" pitchFamily="49" charset="0"/>
                <a:cs typeface="Courier New" panose="02070309020205020404" pitchFamily="49" charset="0"/>
              </a:rPr>
              <a:t>num_membre</a:t>
            </a:r>
            <a:r>
              <a:rPr lang="fr-BE" dirty="0">
                <a:latin typeface="Courier New" panose="02070309020205020404" pitchFamily="49" charset="0"/>
                <a:cs typeface="Courier New" panose="02070309020205020404" pitchFamily="49" charset="0"/>
              </a:rPr>
              <a:t>	char(4) </a:t>
            </a:r>
          </a:p>
          <a:p>
            <a:pPr marL="800100" lvl="2" indent="0">
              <a:buNone/>
            </a:pPr>
            <a:r>
              <a:rPr lang="fr-BE" dirty="0">
                <a:latin typeface="Courier New" panose="02070309020205020404" pitchFamily="49" charset="0"/>
                <a:cs typeface="Courier New" panose="02070309020205020404" pitchFamily="49" charset="0"/>
              </a:rPr>
              <a:t>        CONSTRAINT </a:t>
            </a:r>
            <a:r>
              <a:rPr lang="fr-BE" dirty="0" err="1">
                <a:latin typeface="Courier New" panose="02070309020205020404" pitchFamily="49" charset="0"/>
                <a:cs typeface="Courier New" panose="02070309020205020404" pitchFamily="49" charset="0"/>
              </a:rPr>
              <a:t>RefNumMembreMembres</a:t>
            </a:r>
            <a:r>
              <a:rPr lang="fr-BE" dirty="0">
                <a:latin typeface="Courier New" panose="02070309020205020404" pitchFamily="49" charset="0"/>
                <a:cs typeface="Courier New" panose="02070309020205020404" pitchFamily="49" charset="0"/>
              </a:rPr>
              <a:t> </a:t>
            </a:r>
          </a:p>
          <a:p>
            <a:pPr marL="800100" lvl="2" indent="0">
              <a:buNone/>
            </a:pPr>
            <a:r>
              <a:rPr lang="fr-BE" dirty="0">
                <a:latin typeface="Courier New" panose="02070309020205020404" pitchFamily="49" charset="0"/>
                <a:cs typeface="Courier New" panose="02070309020205020404" pitchFamily="49" charset="0"/>
              </a:rPr>
              <a:t>        </a:t>
            </a:r>
            <a:r>
              <a:rPr lang="fr-BE" dirty="0" err="1">
                <a:latin typeface="Courier New" panose="02070309020205020404" pitchFamily="49" charset="0"/>
                <a:cs typeface="Courier New" panose="02070309020205020404" pitchFamily="49" charset="0"/>
              </a:rPr>
              <a:t>references</a:t>
            </a:r>
            <a:r>
              <a:rPr lang="fr-BE" dirty="0">
                <a:latin typeface="Courier New" panose="02070309020205020404" pitchFamily="49" charset="0"/>
                <a:cs typeface="Courier New" panose="02070309020205020404" pitchFamily="49" charset="0"/>
              </a:rPr>
              <a:t> Membres(</a:t>
            </a:r>
            <a:r>
              <a:rPr lang="fr-BE" dirty="0" err="1">
                <a:latin typeface="Courier New" panose="02070309020205020404" pitchFamily="49" charset="0"/>
                <a:cs typeface="Courier New" panose="02070309020205020404" pitchFamily="49" charset="0"/>
              </a:rPr>
              <a:t>num_membre</a:t>
            </a:r>
            <a:r>
              <a:rPr lang="fr-BE" dirty="0">
                <a:latin typeface="Courier New" panose="02070309020205020404" pitchFamily="49" charset="0"/>
                <a:cs typeface="Courier New" panose="02070309020205020404" pitchFamily="49" charset="0"/>
              </a:rPr>
              <a:t>),</a:t>
            </a:r>
          </a:p>
          <a:p>
            <a:pPr marL="800100" lvl="2" indent="0">
              <a:buNone/>
            </a:pPr>
            <a:r>
              <a:rPr lang="fr-BE" dirty="0">
                <a:latin typeface="Courier New" panose="02070309020205020404" pitchFamily="49" charset="0"/>
                <a:cs typeface="Courier New" panose="02070309020205020404" pitchFamily="49" charset="0"/>
              </a:rPr>
              <a:t>    </a:t>
            </a:r>
            <a:r>
              <a:rPr lang="fr-BE" dirty="0" err="1">
                <a:latin typeface="Courier New" panose="02070309020205020404" pitchFamily="49" charset="0"/>
                <a:cs typeface="Courier New" panose="02070309020205020404" pitchFamily="49" charset="0"/>
              </a:rPr>
              <a:t>num_ouvrage</a:t>
            </a:r>
            <a:r>
              <a:rPr lang="fr-BE" dirty="0">
                <a:latin typeface="Courier New" panose="02070309020205020404" pitchFamily="49" charset="0"/>
                <a:cs typeface="Courier New" panose="02070309020205020404" pitchFamily="49" charset="0"/>
              </a:rPr>
              <a:t>	char (6)</a:t>
            </a:r>
          </a:p>
          <a:p>
            <a:pPr marL="800100" lvl="2" indent="0">
              <a:buNone/>
            </a:pPr>
            <a:r>
              <a:rPr lang="fr-BE" dirty="0">
                <a:latin typeface="Courier New" panose="02070309020205020404" pitchFamily="49" charset="0"/>
                <a:cs typeface="Courier New" panose="02070309020205020404" pitchFamily="49" charset="0"/>
              </a:rPr>
              <a:t>        CONSTRAINT </a:t>
            </a:r>
            <a:r>
              <a:rPr lang="fr-BE" dirty="0" err="1">
                <a:latin typeface="Courier New" panose="02070309020205020404" pitchFamily="49" charset="0"/>
                <a:cs typeface="Courier New" panose="02070309020205020404" pitchFamily="49" charset="0"/>
              </a:rPr>
              <a:t>RefNumOuvrage</a:t>
            </a:r>
            <a:endParaRPr lang="fr-BE" dirty="0">
              <a:latin typeface="Courier New" panose="02070309020205020404" pitchFamily="49" charset="0"/>
              <a:cs typeface="Courier New" panose="02070309020205020404" pitchFamily="49" charset="0"/>
            </a:endParaRPr>
          </a:p>
          <a:p>
            <a:pPr marL="800100" lvl="2" indent="0">
              <a:buNone/>
            </a:pPr>
            <a:r>
              <a:rPr lang="fr-BE" dirty="0">
                <a:latin typeface="Courier New" panose="02070309020205020404" pitchFamily="49" charset="0"/>
                <a:cs typeface="Courier New" panose="02070309020205020404" pitchFamily="49" charset="0"/>
              </a:rPr>
              <a:t>        </a:t>
            </a:r>
            <a:r>
              <a:rPr lang="fr-BE" dirty="0" err="1">
                <a:latin typeface="Courier New" panose="02070309020205020404" pitchFamily="49" charset="0"/>
                <a:cs typeface="Courier New" panose="02070309020205020404" pitchFamily="49" charset="0"/>
              </a:rPr>
              <a:t>references</a:t>
            </a:r>
            <a:r>
              <a:rPr lang="fr-BE" dirty="0">
                <a:latin typeface="Courier New" panose="02070309020205020404" pitchFamily="49" charset="0"/>
                <a:cs typeface="Courier New" panose="02070309020205020404" pitchFamily="49" charset="0"/>
              </a:rPr>
              <a:t> Ouvrages (</a:t>
            </a:r>
            <a:r>
              <a:rPr lang="fr-BE" dirty="0" err="1">
                <a:latin typeface="Courier New" panose="02070309020205020404" pitchFamily="49" charset="0"/>
                <a:cs typeface="Courier New" panose="02070309020205020404" pitchFamily="49" charset="0"/>
              </a:rPr>
              <a:t>num_ouvrage</a:t>
            </a:r>
            <a:r>
              <a:rPr lang="fr-BE" dirty="0">
                <a:latin typeface="Courier New" panose="02070309020205020404" pitchFamily="49" charset="0"/>
                <a:cs typeface="Courier New" panose="02070309020205020404" pitchFamily="49" charset="0"/>
              </a:rPr>
              <a:t>),</a:t>
            </a:r>
          </a:p>
          <a:p>
            <a:pPr marL="800100" lvl="2" indent="0">
              <a:buNone/>
            </a:pPr>
            <a:r>
              <a:rPr lang="fr-BE" dirty="0">
                <a:latin typeface="Courier New" panose="02070309020205020404" pitchFamily="49" charset="0"/>
                <a:cs typeface="Courier New" panose="02070309020205020404" pitchFamily="49" charset="0"/>
              </a:rPr>
              <a:t>    </a:t>
            </a:r>
            <a:r>
              <a:rPr lang="fr-BE" dirty="0" err="1">
                <a:latin typeface="Courier New" panose="02070309020205020404" pitchFamily="49" charset="0"/>
                <a:cs typeface="Courier New" panose="02070309020205020404" pitchFamily="49" charset="0"/>
              </a:rPr>
              <a:t>date_emprunt</a:t>
            </a:r>
            <a:r>
              <a:rPr lang="fr-BE" dirty="0">
                <a:latin typeface="Courier New" panose="02070309020205020404" pitchFamily="49" charset="0"/>
                <a:cs typeface="Courier New" panose="02070309020205020404" pitchFamily="49" charset="0"/>
              </a:rPr>
              <a:t>	date,</a:t>
            </a:r>
          </a:p>
          <a:p>
            <a:pPr marL="800100" lvl="2" indent="0">
              <a:buNone/>
            </a:pPr>
            <a:r>
              <a:rPr lang="fr-BE" dirty="0">
                <a:latin typeface="Courier New" panose="02070309020205020404" pitchFamily="49" charset="0"/>
                <a:cs typeface="Courier New" panose="02070309020205020404" pitchFamily="49" charset="0"/>
              </a:rPr>
              <a:t>    ... )</a:t>
            </a:r>
          </a:p>
          <a:p>
            <a:pPr marL="800100" lvl="2" indent="0">
              <a:buNone/>
            </a:pPr>
            <a:r>
              <a:rPr lang="fr-BE" dirty="0">
                <a:latin typeface="Courier New" panose="02070309020205020404" pitchFamily="49" charset="0"/>
                <a:cs typeface="Courier New" panose="02070309020205020404" pitchFamily="49" charset="0"/>
              </a:rPr>
              <a:t>CLUSTER </a:t>
            </a:r>
            <a:r>
              <a:rPr lang="fr-BE" dirty="0" err="1">
                <a:latin typeface="Courier New" panose="02070309020205020404" pitchFamily="49" charset="0"/>
                <a:cs typeface="Courier New" panose="02070309020205020404" pitchFamily="49" charset="0"/>
              </a:rPr>
              <a:t>membres_et_emprunts</a:t>
            </a:r>
            <a:r>
              <a:rPr lang="fr-BE" dirty="0">
                <a:latin typeface="Courier New" panose="02070309020205020404" pitchFamily="49" charset="0"/>
                <a:cs typeface="Courier New" panose="02070309020205020404" pitchFamily="49" charset="0"/>
              </a:rPr>
              <a:t> (</a:t>
            </a:r>
            <a:r>
              <a:rPr lang="fr-BE" dirty="0" err="1">
                <a:latin typeface="Courier New" panose="02070309020205020404" pitchFamily="49" charset="0"/>
                <a:cs typeface="Courier New" panose="02070309020205020404" pitchFamily="49" charset="0"/>
              </a:rPr>
              <a:t>num_membre</a:t>
            </a:r>
            <a:r>
              <a:rPr lang="fr-BE" dirty="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3 : LDD / 4. Index</a:t>
            </a:r>
          </a:p>
        </p:txBody>
      </p:sp>
    </p:spTree>
    <p:extLst>
      <p:ext uri="{BB962C8B-B14F-4D97-AF65-F5344CB8AC3E}">
        <p14:creationId xmlns:p14="http://schemas.microsoft.com/office/powerpoint/2010/main" val="31269188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4. Index </a:t>
            </a:r>
            <a:r>
              <a:rPr lang="fr-BE" sz="3200"/>
              <a:t>(Cluster indexé)</a:t>
            </a:r>
            <a:endParaRPr lang="fr-BE" sz="3200" dirty="0"/>
          </a:p>
        </p:txBody>
      </p:sp>
      <p:sp>
        <p:nvSpPr>
          <p:cNvPr id="3" name="Espace réservé du contenu 2"/>
          <p:cNvSpPr>
            <a:spLocks noGrp="1"/>
          </p:cNvSpPr>
          <p:nvPr>
            <p:ph idx="1"/>
          </p:nvPr>
        </p:nvSpPr>
        <p:spPr/>
        <p:txBody>
          <a:bodyPr anchor="ctr">
            <a:normAutofit/>
          </a:bodyPr>
          <a:lstStyle/>
          <a:p>
            <a:pPr marL="0" indent="0">
              <a:buNone/>
            </a:pPr>
            <a:r>
              <a:rPr lang="fr-BE" dirty="0"/>
              <a:t>Exemple :</a:t>
            </a:r>
          </a:p>
          <a:p>
            <a:pPr marL="0" indent="0">
              <a:buNone/>
            </a:pPr>
            <a:endParaRPr lang="fr-BE" dirty="0"/>
          </a:p>
          <a:p>
            <a:pPr marL="0" indent="0">
              <a:buNone/>
            </a:pPr>
            <a:r>
              <a:rPr lang="fr-BE" dirty="0"/>
              <a:t>3.  Construction de l'index sur le cluster</a:t>
            </a:r>
          </a:p>
          <a:p>
            <a:pPr marL="800100" lvl="2" indent="0">
              <a:buNone/>
            </a:pPr>
            <a:r>
              <a:rPr lang="fr-BE" dirty="0">
                <a:latin typeface="Courier New" panose="02070309020205020404" pitchFamily="49" charset="0"/>
                <a:cs typeface="Courier New" panose="02070309020205020404" pitchFamily="49" charset="0"/>
              </a:rPr>
              <a:t>CREATE INDEX </a:t>
            </a:r>
            <a:r>
              <a:rPr lang="fr-BE" dirty="0" err="1">
                <a:latin typeface="Courier New" panose="02070309020205020404" pitchFamily="49" charset="0"/>
                <a:cs typeface="Courier New" panose="02070309020205020404" pitchFamily="49" charset="0"/>
              </a:rPr>
              <a:t>membres_et_emprunts_idx</a:t>
            </a:r>
            <a:endParaRPr lang="fr-BE" dirty="0">
              <a:latin typeface="Courier New" panose="02070309020205020404" pitchFamily="49" charset="0"/>
              <a:cs typeface="Courier New" panose="02070309020205020404" pitchFamily="49" charset="0"/>
            </a:endParaRPr>
          </a:p>
          <a:p>
            <a:pPr marL="800100" lvl="2" indent="0">
              <a:buNone/>
            </a:pPr>
            <a:r>
              <a:rPr lang="fr-BE" dirty="0">
                <a:latin typeface="Courier New" panose="02070309020205020404" pitchFamily="49" charset="0"/>
                <a:cs typeface="Courier New" panose="02070309020205020404" pitchFamily="49" charset="0"/>
              </a:rPr>
              <a:t>    ON CLUSTER </a:t>
            </a:r>
            <a:r>
              <a:rPr lang="fr-BE" dirty="0" err="1">
                <a:latin typeface="Courier New" panose="02070309020205020404" pitchFamily="49" charset="0"/>
                <a:cs typeface="Courier New" panose="02070309020205020404" pitchFamily="49" charset="0"/>
              </a:rPr>
              <a:t>membres_et_emprunts</a:t>
            </a:r>
            <a:r>
              <a:rPr lang="fr-BE" dirty="0">
                <a:latin typeface="Courier New" panose="02070309020205020404" pitchFamily="49" charset="0"/>
                <a:cs typeface="Courier New" panose="02070309020205020404" pitchFamily="49" charset="0"/>
              </a:rPr>
              <a:t>;</a:t>
            </a:r>
          </a:p>
          <a:p>
            <a:pPr marL="800100" lvl="2" indent="0">
              <a:buNone/>
            </a:pPr>
            <a:endParaRPr lang="fr-BE" dirty="0">
              <a:latin typeface="Courier New" panose="02070309020205020404" pitchFamily="49" charset="0"/>
              <a:cs typeface="Courier New" panose="02070309020205020404" pitchFamily="49" charset="0"/>
            </a:endParaRPr>
          </a:p>
          <a:p>
            <a:pPr marL="0" indent="0">
              <a:buNone/>
            </a:pPr>
            <a:r>
              <a:rPr lang="fr-BE" dirty="0"/>
              <a:t>4.  Insertion des données dans les tables</a:t>
            </a:r>
            <a:endParaRPr lang="fr-BE"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3 : LDD / 4. Index</a:t>
            </a:r>
          </a:p>
        </p:txBody>
      </p:sp>
    </p:spTree>
    <p:extLst>
      <p:ext uri="{BB962C8B-B14F-4D97-AF65-F5344CB8AC3E}">
        <p14:creationId xmlns:p14="http://schemas.microsoft.com/office/powerpoint/2010/main" val="6525632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4. Index </a:t>
            </a:r>
            <a:r>
              <a:rPr lang="fr-BE" sz="3200"/>
              <a:t>(Cluster indexé)</a:t>
            </a:r>
            <a:endParaRPr lang="fr-BE" sz="32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52983" y="1929695"/>
            <a:ext cx="7602248" cy="4413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Espace réservé du pied de page 4"/>
          <p:cNvSpPr>
            <a:spLocks noGrp="1"/>
          </p:cNvSpPr>
          <p:nvPr>
            <p:ph type="ftr" sz="quarter" idx="11"/>
          </p:nvPr>
        </p:nvSpPr>
        <p:spPr/>
        <p:txBody>
          <a:bodyPr/>
          <a:lstStyle/>
          <a:p>
            <a:r>
              <a:rPr lang="fr-BE" dirty="0"/>
              <a:t>SGBD – Chapitre 3 : LDD / 4. Index</a:t>
            </a:r>
          </a:p>
        </p:txBody>
      </p:sp>
    </p:spTree>
    <p:extLst>
      <p:ext uri="{BB962C8B-B14F-4D97-AF65-F5344CB8AC3E}">
        <p14:creationId xmlns:p14="http://schemas.microsoft.com/office/powerpoint/2010/main" val="2671729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4. Index (Index haché)</a:t>
            </a:r>
          </a:p>
        </p:txBody>
      </p:sp>
      <p:sp>
        <p:nvSpPr>
          <p:cNvPr id="3" name="Espace réservé du contenu 2"/>
          <p:cNvSpPr>
            <a:spLocks noGrp="1"/>
          </p:cNvSpPr>
          <p:nvPr>
            <p:ph idx="1"/>
          </p:nvPr>
        </p:nvSpPr>
        <p:spPr/>
        <p:txBody>
          <a:bodyPr anchor="ctr">
            <a:normAutofit fontScale="92500"/>
          </a:bodyPr>
          <a:lstStyle/>
          <a:p>
            <a:pPr>
              <a:lnSpc>
                <a:spcPct val="110000"/>
              </a:lnSpc>
              <a:spcBef>
                <a:spcPts val="600"/>
              </a:spcBef>
              <a:buClr>
                <a:schemeClr val="bg2">
                  <a:lumMod val="50000"/>
                </a:schemeClr>
              </a:buClr>
              <a:buFont typeface="Wingdings" panose="05000000000000000000" pitchFamily="2" charset="2"/>
              <a:buChar char="Ø"/>
            </a:pPr>
            <a:r>
              <a:rPr lang="fr-BE" dirty="0">
                <a:cs typeface="Courier New" panose="02070309020205020404" pitchFamily="49" charset="0"/>
              </a:rPr>
              <a:t>Le SGBD applique une fonction mathématique, appelée fonction de hachage, sur une clé.  Le résultat est un numéro de bloc dans un fichier ou zone de stockage. Le </a:t>
            </a:r>
            <a:r>
              <a:rPr lang="fr-BE" dirty="0" err="1">
                <a:cs typeface="Courier New" panose="02070309020205020404" pitchFamily="49" charset="0"/>
              </a:rPr>
              <a:t>tuple</a:t>
            </a:r>
            <a:r>
              <a:rPr lang="fr-BE" dirty="0">
                <a:cs typeface="Courier New" panose="02070309020205020404" pitchFamily="49" charset="0"/>
              </a:rPr>
              <a:t> correspondant à la clé est alors stocké dans ce bloc.</a:t>
            </a:r>
          </a:p>
          <a:p>
            <a:pPr>
              <a:lnSpc>
                <a:spcPct val="110000"/>
              </a:lnSpc>
              <a:spcBef>
                <a:spcPts val="600"/>
              </a:spcBef>
              <a:buClr>
                <a:schemeClr val="bg2">
                  <a:lumMod val="50000"/>
                </a:schemeClr>
              </a:buClr>
              <a:buFont typeface="Wingdings" panose="05000000000000000000" pitchFamily="2" charset="2"/>
              <a:buChar char="Ø"/>
            </a:pPr>
            <a:r>
              <a:rPr lang="fr-BE" dirty="0">
                <a:cs typeface="Courier New" panose="02070309020205020404" pitchFamily="49" charset="0"/>
              </a:rPr>
              <a:t>Le numéro de bloc dépend du nombre de blocs initialement alloués à la zone de stockage et, évidemment, de la clé.</a:t>
            </a:r>
          </a:p>
          <a:p>
            <a:pPr>
              <a:lnSpc>
                <a:spcPct val="110000"/>
              </a:lnSpc>
              <a:spcBef>
                <a:spcPts val="600"/>
              </a:spcBef>
              <a:buClr>
                <a:schemeClr val="bg2">
                  <a:lumMod val="50000"/>
                </a:schemeClr>
              </a:buClr>
              <a:buFont typeface="Wingdings" panose="05000000000000000000" pitchFamily="2" charset="2"/>
              <a:buChar char="Ø"/>
            </a:pPr>
            <a:r>
              <a:rPr lang="fr-BE" dirty="0">
                <a:cs typeface="Courier New" panose="02070309020205020404" pitchFamily="49" charset="0"/>
              </a:rPr>
              <a:t>Il ne peut donc y avoir qu'un seul hachage par relation.</a:t>
            </a:r>
          </a:p>
          <a:p>
            <a:pPr>
              <a:lnSpc>
                <a:spcPct val="110000"/>
              </a:lnSpc>
              <a:spcBef>
                <a:spcPts val="600"/>
              </a:spcBef>
              <a:buClr>
                <a:schemeClr val="bg2">
                  <a:lumMod val="50000"/>
                </a:schemeClr>
              </a:buClr>
              <a:buFont typeface="Wingdings" panose="05000000000000000000" pitchFamily="2" charset="2"/>
              <a:buChar char="Ø"/>
            </a:pPr>
            <a:r>
              <a:rPr lang="fr-BE" dirty="0">
                <a:cs typeface="Courier New" panose="02070309020205020404" pitchFamily="49" charset="0"/>
              </a:rPr>
              <a:t>En théorie, cette technique permet d'accéder à un </a:t>
            </a:r>
            <a:r>
              <a:rPr lang="fr-BE" dirty="0" err="1">
                <a:cs typeface="Courier New" panose="02070309020205020404" pitchFamily="49" charset="0"/>
              </a:rPr>
              <a:t>tuple</a:t>
            </a:r>
            <a:r>
              <a:rPr lang="fr-BE" dirty="0">
                <a:cs typeface="Courier New" panose="02070309020205020404" pitchFamily="49" charset="0"/>
              </a:rPr>
              <a:t> en une entré/sortie.</a:t>
            </a:r>
          </a:p>
        </p:txBody>
      </p:sp>
      <p:sp>
        <p:nvSpPr>
          <p:cNvPr id="5" name="Espace réservé du pied de page 4"/>
          <p:cNvSpPr>
            <a:spLocks noGrp="1"/>
          </p:cNvSpPr>
          <p:nvPr>
            <p:ph type="ftr" sz="quarter" idx="11"/>
          </p:nvPr>
        </p:nvSpPr>
        <p:spPr/>
        <p:txBody>
          <a:bodyPr/>
          <a:lstStyle/>
          <a:p>
            <a:r>
              <a:rPr lang="fr-BE" dirty="0"/>
              <a:t>SGBD – Chapitre 3 : LDD / 4. Index</a:t>
            </a:r>
          </a:p>
        </p:txBody>
      </p:sp>
    </p:spTree>
    <p:extLst>
      <p:ext uri="{BB962C8B-B14F-4D97-AF65-F5344CB8AC3E}">
        <p14:creationId xmlns:p14="http://schemas.microsoft.com/office/powerpoint/2010/main" val="270564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4. Index (Index haché)</a:t>
            </a:r>
          </a:p>
        </p:txBody>
      </p:sp>
      <p:sp>
        <p:nvSpPr>
          <p:cNvPr id="3" name="Espace réservé du contenu 2"/>
          <p:cNvSpPr>
            <a:spLocks noGrp="1"/>
          </p:cNvSpPr>
          <p:nvPr>
            <p:ph idx="1"/>
          </p:nvPr>
        </p:nvSpPr>
        <p:spPr>
          <a:xfrm>
            <a:off x="683568" y="1600200"/>
            <a:ext cx="8136582" cy="4565104"/>
          </a:xfrm>
        </p:spPr>
        <p:txBody>
          <a:bodyPr anchor="ctr">
            <a:normAutofit/>
          </a:bodyPr>
          <a:lstStyle/>
          <a:p>
            <a:pPr marL="0" indent="0">
              <a:buClr>
                <a:schemeClr val="accent3">
                  <a:lumMod val="50000"/>
                </a:schemeClr>
              </a:buClr>
              <a:buNone/>
            </a:pPr>
            <a:r>
              <a:rPr lang="fr-BE" dirty="0">
                <a:cs typeface="Courier New" panose="02070309020205020404" pitchFamily="49" charset="0"/>
              </a:rPr>
              <a:t>Problème de collisions :</a:t>
            </a:r>
          </a:p>
          <a:p>
            <a:pPr marL="0" indent="0">
              <a:buClr>
                <a:schemeClr val="accent3">
                  <a:lumMod val="50000"/>
                </a:schemeClr>
              </a:buClr>
              <a:buNone/>
            </a:pPr>
            <a:endParaRPr lang="fr-BE" dirty="0">
              <a:cs typeface="Courier New" panose="02070309020205020404" pitchFamily="49" charset="0"/>
            </a:endParaRPr>
          </a:p>
          <a:p>
            <a:pPr lvl="1">
              <a:buClr>
                <a:schemeClr val="accent2">
                  <a:lumMod val="75000"/>
                </a:schemeClr>
              </a:buClr>
              <a:buFont typeface="Wingdings" panose="05000000000000000000" pitchFamily="2" charset="2"/>
              <a:buChar char="Ø"/>
            </a:pPr>
            <a:r>
              <a:rPr lang="fr-BE" dirty="0">
                <a:cs typeface="Courier New" panose="02070309020205020404" pitchFamily="49" charset="0"/>
              </a:rPr>
              <a:t>Chaînage des collisions</a:t>
            </a:r>
          </a:p>
          <a:p>
            <a:pPr lvl="1">
              <a:buClr>
                <a:schemeClr val="accent2">
                  <a:lumMod val="75000"/>
                </a:schemeClr>
              </a:buClr>
              <a:buFont typeface="Wingdings" panose="05000000000000000000" pitchFamily="2" charset="2"/>
              <a:buChar char="Ø"/>
            </a:pPr>
            <a:r>
              <a:rPr lang="fr-BE" dirty="0">
                <a:cs typeface="Courier New" panose="02070309020205020404" pitchFamily="49" charset="0"/>
              </a:rPr>
              <a:t>Application d'une fonction secondaire</a:t>
            </a:r>
          </a:p>
          <a:p>
            <a:pPr lvl="1">
              <a:buClr>
                <a:schemeClr val="accent3">
                  <a:lumMod val="50000"/>
                </a:schemeClr>
              </a:buClr>
              <a:buFont typeface="Wingdings" panose="05000000000000000000" pitchFamily="2" charset="2"/>
              <a:buChar char="Ø"/>
            </a:pPr>
            <a:endParaRPr lang="fr-BE" dirty="0">
              <a:cs typeface="Courier New" panose="02070309020205020404" pitchFamily="49" charset="0"/>
            </a:endParaRPr>
          </a:p>
          <a:p>
            <a:pPr marL="57150" indent="0">
              <a:buClr>
                <a:schemeClr val="accent3">
                  <a:lumMod val="50000"/>
                </a:schemeClr>
              </a:buClr>
              <a:buNone/>
            </a:pPr>
            <a:r>
              <a:rPr lang="fr-BE" dirty="0">
                <a:cs typeface="Courier New" panose="02070309020205020404" pitchFamily="49" charset="0"/>
              </a:rPr>
              <a:t>Les collisions augmentent le nombre d'entrées/sorties nécessaires à la recherche d'un </a:t>
            </a:r>
            <a:r>
              <a:rPr lang="fr-BE" dirty="0" err="1">
                <a:cs typeface="Courier New" panose="02070309020205020404" pitchFamily="49" charset="0"/>
              </a:rPr>
              <a:t>tuple</a:t>
            </a:r>
            <a:r>
              <a:rPr lang="fr-BE" dirty="0">
                <a:cs typeface="Courier New" panose="02070309020205020404" pitchFamily="49" charset="0"/>
              </a:rPr>
              <a:t> et brisent l'ordre logique.</a:t>
            </a:r>
          </a:p>
        </p:txBody>
      </p:sp>
      <p:sp>
        <p:nvSpPr>
          <p:cNvPr id="5" name="Espace réservé du pied de page 4"/>
          <p:cNvSpPr>
            <a:spLocks noGrp="1"/>
          </p:cNvSpPr>
          <p:nvPr>
            <p:ph type="ftr" sz="quarter" idx="11"/>
          </p:nvPr>
        </p:nvSpPr>
        <p:spPr/>
        <p:txBody>
          <a:bodyPr/>
          <a:lstStyle/>
          <a:p>
            <a:r>
              <a:rPr lang="fr-BE" dirty="0"/>
              <a:t>SGBD – Chapitre 3 : LDD / 4. Index</a:t>
            </a:r>
          </a:p>
        </p:txBody>
      </p:sp>
    </p:spTree>
    <p:extLst>
      <p:ext uri="{BB962C8B-B14F-4D97-AF65-F5344CB8AC3E}">
        <p14:creationId xmlns:p14="http://schemas.microsoft.com/office/powerpoint/2010/main" val="31452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4. Index (Index haché)</a:t>
            </a:r>
          </a:p>
        </p:txBody>
      </p:sp>
      <p:sp>
        <p:nvSpPr>
          <p:cNvPr id="3" name="Espace réservé du contenu 2"/>
          <p:cNvSpPr>
            <a:spLocks noGrp="1"/>
          </p:cNvSpPr>
          <p:nvPr>
            <p:ph idx="1"/>
          </p:nvPr>
        </p:nvSpPr>
        <p:spPr>
          <a:xfrm>
            <a:off x="1043490" y="2051999"/>
            <a:ext cx="7568881" cy="4140000"/>
          </a:xfrm>
        </p:spPr>
        <p:txBody>
          <a:bodyPr anchor="ctr">
            <a:normAutofit/>
          </a:bodyPr>
          <a:lstStyle/>
          <a:p>
            <a:pPr>
              <a:buClr>
                <a:schemeClr val="accent2">
                  <a:lumMod val="75000"/>
                </a:schemeClr>
              </a:buClr>
              <a:buFont typeface="Wingdings" panose="05000000000000000000" pitchFamily="2" charset="2"/>
              <a:buChar char="Ø"/>
            </a:pPr>
            <a:r>
              <a:rPr lang="fr-BE" dirty="0">
                <a:cs typeface="Courier New" panose="02070309020205020404" pitchFamily="49" charset="0"/>
              </a:rPr>
              <a:t>Pour limiter les collisions au maximum, le concepteur de la base de données doit choisir un nombre de blocs initiaux suffisamment grand.  Pour une grande relation, il n'est pas rare de définir une réserve d'espace de 50%.</a:t>
            </a:r>
          </a:p>
          <a:p>
            <a:pPr indent="-342900">
              <a:buClr>
                <a:schemeClr val="accent2">
                  <a:lumMod val="75000"/>
                </a:schemeClr>
              </a:buClr>
              <a:buFont typeface="Wingdings" panose="05000000000000000000" pitchFamily="2" charset="2"/>
              <a:buChar char="Ø"/>
            </a:pPr>
            <a:endParaRPr lang="fr-BE" sz="2200" dirty="0">
              <a:cs typeface="Courier New" panose="02070309020205020404" pitchFamily="49" charset="0"/>
            </a:endParaRPr>
          </a:p>
          <a:p>
            <a:pPr>
              <a:buClr>
                <a:schemeClr val="accent2">
                  <a:lumMod val="75000"/>
                </a:schemeClr>
              </a:buClr>
              <a:buFont typeface="Wingdings" panose="05000000000000000000" pitchFamily="2" charset="2"/>
              <a:buChar char="Ø"/>
            </a:pPr>
            <a:r>
              <a:rPr lang="fr-BE" dirty="0">
                <a:cs typeface="Courier New" panose="02070309020205020404" pitchFamily="49" charset="0"/>
              </a:rPr>
              <a:t>La répartition des </a:t>
            </a:r>
            <a:r>
              <a:rPr lang="fr-BE" dirty="0" err="1">
                <a:cs typeface="Courier New" panose="02070309020205020404" pitchFamily="49" charset="0"/>
              </a:rPr>
              <a:t>tuples</a:t>
            </a:r>
            <a:r>
              <a:rPr lang="fr-BE" dirty="0">
                <a:cs typeface="Courier New" panose="02070309020205020404" pitchFamily="49" charset="0"/>
              </a:rPr>
              <a:t> dans les blocs sera d'autant meilleure que le nombre de clés différentes est plus élevé.</a:t>
            </a:r>
          </a:p>
          <a:p>
            <a:pPr indent="-342900">
              <a:buClr>
                <a:schemeClr val="accent2">
                  <a:lumMod val="75000"/>
                </a:schemeClr>
              </a:buClr>
              <a:buFont typeface="Wingdings" panose="05000000000000000000" pitchFamily="2" charset="2"/>
              <a:buChar char="Ø"/>
            </a:pPr>
            <a:endParaRPr lang="fr-BE" sz="2200" dirty="0">
              <a:cs typeface="Courier New" panose="02070309020205020404" pitchFamily="49" charset="0"/>
            </a:endParaRPr>
          </a:p>
          <a:p>
            <a:pPr>
              <a:buClr>
                <a:schemeClr val="accent2">
                  <a:lumMod val="75000"/>
                </a:schemeClr>
              </a:buClr>
              <a:buFont typeface="Wingdings" panose="05000000000000000000" pitchFamily="2" charset="2"/>
              <a:buChar char="Ø"/>
            </a:pPr>
            <a:r>
              <a:rPr lang="fr-BE" dirty="0">
                <a:cs typeface="Courier New" panose="02070309020205020404" pitchFamily="49" charset="0"/>
              </a:rPr>
              <a:t>Le hachage à partir d'une colonne contenant beaucoup de valeurs </a:t>
            </a:r>
            <a:r>
              <a:rPr lang="fr-BE" i="1" dirty="0">
                <a:cs typeface="Courier New" panose="02070309020205020404" pitchFamily="49" charset="0"/>
              </a:rPr>
              <a:t>NULL</a:t>
            </a:r>
            <a:r>
              <a:rPr lang="fr-BE" dirty="0">
                <a:cs typeface="Courier New" panose="02070309020205020404" pitchFamily="49" charset="0"/>
              </a:rPr>
              <a:t> est donc à proscrire.</a:t>
            </a:r>
          </a:p>
        </p:txBody>
      </p:sp>
      <p:sp>
        <p:nvSpPr>
          <p:cNvPr id="5" name="Espace réservé du pied de page 4"/>
          <p:cNvSpPr>
            <a:spLocks noGrp="1"/>
          </p:cNvSpPr>
          <p:nvPr>
            <p:ph type="ftr" sz="quarter" idx="11"/>
          </p:nvPr>
        </p:nvSpPr>
        <p:spPr/>
        <p:txBody>
          <a:bodyPr/>
          <a:lstStyle/>
          <a:p>
            <a:r>
              <a:rPr lang="fr-BE" dirty="0"/>
              <a:t>SGBD – Chapitre 3 : LDD / 4. Index</a:t>
            </a:r>
          </a:p>
        </p:txBody>
      </p:sp>
    </p:spTree>
    <p:extLst>
      <p:ext uri="{BB962C8B-B14F-4D97-AF65-F5344CB8AC3E}">
        <p14:creationId xmlns:p14="http://schemas.microsoft.com/office/powerpoint/2010/main" val="42566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4. Index (Index haché)</a:t>
            </a:r>
          </a:p>
        </p:txBody>
      </p:sp>
      <p:sp>
        <p:nvSpPr>
          <p:cNvPr id="3" name="Espace réservé du contenu 2"/>
          <p:cNvSpPr>
            <a:spLocks noGrp="1"/>
          </p:cNvSpPr>
          <p:nvPr>
            <p:ph idx="1"/>
          </p:nvPr>
        </p:nvSpPr>
        <p:spPr>
          <a:xfrm>
            <a:off x="1043490" y="2051999"/>
            <a:ext cx="7530493" cy="4140000"/>
          </a:xfrm>
        </p:spPr>
        <p:txBody>
          <a:bodyPr anchor="ctr">
            <a:normAutofit/>
          </a:bodyPr>
          <a:lstStyle/>
          <a:p>
            <a:pPr>
              <a:buClr>
                <a:schemeClr val="accent2">
                  <a:lumMod val="75000"/>
                </a:schemeClr>
              </a:buClr>
              <a:buFont typeface="Wingdings" panose="05000000000000000000" pitchFamily="2" charset="2"/>
              <a:buChar char="Ø"/>
            </a:pPr>
            <a:r>
              <a:rPr lang="fr-BE" dirty="0">
                <a:cs typeface="Courier New" panose="02070309020205020404" pitchFamily="49" charset="0"/>
              </a:rPr>
              <a:t>Le hachage est efficace si le critère de recherche porte sur une valeur entière de la clé : </a:t>
            </a:r>
          </a:p>
          <a:p>
            <a:pPr marL="0" indent="0" algn="ctr">
              <a:buClr>
                <a:schemeClr val="accent3">
                  <a:lumMod val="50000"/>
                </a:schemeClr>
              </a:buClr>
              <a:buNone/>
            </a:pPr>
            <a:r>
              <a:rPr lang="fr-BE" dirty="0">
                <a:cs typeface="Courier New" panose="02070309020205020404" pitchFamily="49" charset="0"/>
              </a:rPr>
              <a:t>clé = valeur</a:t>
            </a:r>
          </a:p>
          <a:p>
            <a:pPr marL="0" indent="0">
              <a:buClr>
                <a:schemeClr val="accent3">
                  <a:lumMod val="50000"/>
                </a:schemeClr>
              </a:buClr>
              <a:buNone/>
            </a:pPr>
            <a:endParaRPr lang="fr-BE" sz="2200" dirty="0">
              <a:cs typeface="Courier New" panose="02070309020205020404" pitchFamily="49" charset="0"/>
            </a:endParaRPr>
          </a:p>
          <a:p>
            <a:pPr>
              <a:buClr>
                <a:schemeClr val="accent2">
                  <a:lumMod val="75000"/>
                </a:schemeClr>
              </a:buClr>
              <a:buFont typeface="Wingdings" panose="05000000000000000000" pitchFamily="2" charset="2"/>
              <a:buChar char="Ø"/>
            </a:pPr>
            <a:r>
              <a:rPr lang="fr-BE" dirty="0">
                <a:cs typeface="Courier New" panose="02070309020205020404" pitchFamily="49" charset="0"/>
              </a:rPr>
              <a:t>Les recherches de type</a:t>
            </a:r>
          </a:p>
          <a:p>
            <a:pPr marL="0" indent="0" algn="ctr">
              <a:buClr>
                <a:schemeClr val="accent3">
                  <a:lumMod val="50000"/>
                </a:schemeClr>
              </a:buClr>
              <a:buNone/>
            </a:pPr>
            <a:r>
              <a:rPr lang="fr-BE" dirty="0">
                <a:cs typeface="Courier New" panose="02070309020205020404" pitchFamily="49" charset="0"/>
              </a:rPr>
              <a:t>x &lt;= clé &lt;= y</a:t>
            </a:r>
          </a:p>
          <a:p>
            <a:pPr marL="400050" lvl="1" indent="0">
              <a:buClr>
                <a:schemeClr val="accent3">
                  <a:lumMod val="50000"/>
                </a:schemeClr>
              </a:buClr>
              <a:buNone/>
            </a:pPr>
            <a:r>
              <a:rPr lang="fr-BE" sz="2400" dirty="0">
                <a:cs typeface="Courier New" panose="02070309020205020404" pitchFamily="49" charset="0"/>
              </a:rPr>
              <a:t>ou portant sur une partie de clé sont ignorées par les algorithmes de hachage.  Ces recherches sont alors traitées séquentiellement !</a:t>
            </a:r>
          </a:p>
        </p:txBody>
      </p:sp>
      <p:sp>
        <p:nvSpPr>
          <p:cNvPr id="5" name="Espace réservé du pied de page 4"/>
          <p:cNvSpPr>
            <a:spLocks noGrp="1"/>
          </p:cNvSpPr>
          <p:nvPr>
            <p:ph type="ftr" sz="quarter" idx="11"/>
          </p:nvPr>
        </p:nvSpPr>
        <p:spPr/>
        <p:txBody>
          <a:bodyPr/>
          <a:lstStyle/>
          <a:p>
            <a:r>
              <a:rPr lang="fr-BE" dirty="0"/>
              <a:t>SGBD – Chapitre 3 : LDD / 4. Index</a:t>
            </a:r>
          </a:p>
        </p:txBody>
      </p:sp>
    </p:spTree>
    <p:extLst>
      <p:ext uri="{BB962C8B-B14F-4D97-AF65-F5344CB8AC3E}">
        <p14:creationId xmlns:p14="http://schemas.microsoft.com/office/powerpoint/2010/main" val="26857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1. Domaines</a:t>
            </a:r>
          </a:p>
        </p:txBody>
      </p:sp>
      <p:sp>
        <p:nvSpPr>
          <p:cNvPr id="5" name="Espace réservé du pied de page 4"/>
          <p:cNvSpPr>
            <a:spLocks noGrp="1"/>
          </p:cNvSpPr>
          <p:nvPr>
            <p:ph type="ftr" sz="quarter" idx="11"/>
          </p:nvPr>
        </p:nvSpPr>
        <p:spPr/>
        <p:txBody>
          <a:bodyPr/>
          <a:lstStyle/>
          <a:p>
            <a:r>
              <a:rPr lang="fr-BE" dirty="0"/>
              <a:t>SGBD – Chapitre 3 : LDD / 1. Domaines</a:t>
            </a:r>
          </a:p>
        </p:txBody>
      </p:sp>
      <p:sp>
        <p:nvSpPr>
          <p:cNvPr id="3" name="Espace réservé du contenu 2"/>
          <p:cNvSpPr>
            <a:spLocks noGrp="1"/>
          </p:cNvSpPr>
          <p:nvPr>
            <p:ph idx="1"/>
          </p:nvPr>
        </p:nvSpPr>
        <p:spPr>
          <a:xfrm>
            <a:off x="1043491" y="1888176"/>
            <a:ext cx="7020000" cy="4648207"/>
          </a:xfrm>
        </p:spPr>
        <p:txBody>
          <a:bodyPr anchor="ctr">
            <a:noAutofit/>
          </a:bodyPr>
          <a:lstStyle/>
          <a:p>
            <a:pPr marL="0" indent="0">
              <a:buNone/>
            </a:pPr>
            <a:r>
              <a:rPr lang="fr-BE" sz="1600" b="1" dirty="0"/>
              <a:t>CREATE DOMAIN </a:t>
            </a:r>
            <a:r>
              <a:rPr lang="fr-BE" sz="1600" i="1" dirty="0"/>
              <a:t>nom type </a:t>
            </a:r>
            <a:r>
              <a:rPr lang="fr-BE" sz="1600" dirty="0"/>
              <a:t>[</a:t>
            </a:r>
            <a:r>
              <a:rPr lang="fr-BE" sz="1600" i="1" dirty="0"/>
              <a:t>valeur</a:t>
            </a:r>
            <a:r>
              <a:rPr lang="fr-BE" sz="1600" dirty="0"/>
              <a:t>] ;</a:t>
            </a:r>
          </a:p>
          <a:p>
            <a:pPr marL="0" indent="0">
              <a:buNone/>
            </a:pPr>
            <a:r>
              <a:rPr lang="fr-BE" sz="1600" i="1" dirty="0"/>
              <a:t>valeur</a:t>
            </a:r>
            <a:r>
              <a:rPr lang="fr-BE" sz="1600" dirty="0"/>
              <a:t> ::= </a:t>
            </a:r>
            <a:r>
              <a:rPr lang="fr-BE" sz="1600" b="1" dirty="0"/>
              <a:t>DEFAULT</a:t>
            </a:r>
            <a:r>
              <a:rPr lang="fr-BE" sz="1600" dirty="0"/>
              <a:t> </a:t>
            </a:r>
            <a:r>
              <a:rPr lang="fr-BE" sz="1600" i="1" dirty="0"/>
              <a:t>constante</a:t>
            </a:r>
            <a:endParaRPr lang="fr-BE" sz="1600" dirty="0"/>
          </a:p>
          <a:p>
            <a:pPr marL="0" indent="0">
              <a:buNone/>
            </a:pPr>
            <a:r>
              <a:rPr lang="fr-BE" sz="1600" i="1" dirty="0"/>
              <a:t>		| </a:t>
            </a:r>
            <a:r>
              <a:rPr lang="fr-BE" sz="1600" b="1" i="1" dirty="0"/>
              <a:t> </a:t>
            </a:r>
            <a:r>
              <a:rPr lang="fr-BE" sz="1600" b="1" dirty="0"/>
              <a:t>USER</a:t>
            </a:r>
            <a:endParaRPr lang="fr-BE" sz="1600" dirty="0"/>
          </a:p>
          <a:p>
            <a:pPr marL="0" indent="0">
              <a:buNone/>
            </a:pPr>
            <a:r>
              <a:rPr lang="fr-BE" sz="1600" dirty="0"/>
              <a:t>		|  </a:t>
            </a:r>
            <a:r>
              <a:rPr lang="fr-BE" sz="1600" b="1" dirty="0"/>
              <a:t>NULL</a:t>
            </a:r>
            <a:endParaRPr lang="fr-BE" sz="1600" dirty="0"/>
          </a:p>
          <a:p>
            <a:pPr marL="0" indent="0">
              <a:buNone/>
            </a:pPr>
            <a:r>
              <a:rPr lang="fr-BE" sz="1600" dirty="0"/>
              <a:t>		|  </a:t>
            </a:r>
            <a:r>
              <a:rPr lang="fr-BE" sz="1600" b="1" dirty="0"/>
              <a:t>CURRENT_DATE</a:t>
            </a:r>
            <a:endParaRPr lang="fr-BE" sz="1600" dirty="0"/>
          </a:p>
          <a:p>
            <a:pPr marL="0" indent="0">
              <a:buNone/>
            </a:pPr>
            <a:r>
              <a:rPr lang="fr-BE" sz="1600" dirty="0"/>
              <a:t>		|  </a:t>
            </a:r>
            <a:r>
              <a:rPr lang="fr-BE" sz="1600" b="1" dirty="0"/>
              <a:t>CURRENT_TIME</a:t>
            </a:r>
            <a:endParaRPr lang="fr-BE" sz="1600" dirty="0"/>
          </a:p>
          <a:p>
            <a:pPr marL="0" indent="0">
              <a:buNone/>
            </a:pPr>
            <a:r>
              <a:rPr lang="fr-BE" sz="1600" dirty="0"/>
              <a:t>		|  </a:t>
            </a:r>
            <a:r>
              <a:rPr lang="fr-BE" sz="1600" b="1" dirty="0"/>
              <a:t>CURRENT_TIMESTAMP</a:t>
            </a:r>
            <a:endParaRPr lang="fr-BE" sz="1600" dirty="0"/>
          </a:p>
          <a:p>
            <a:pPr marL="0" indent="0">
              <a:buNone/>
            </a:pPr>
            <a:r>
              <a:rPr lang="fr-BE" sz="1600" i="1" dirty="0"/>
              <a:t>type </a:t>
            </a:r>
            <a:r>
              <a:rPr lang="fr-BE" sz="1600" dirty="0"/>
              <a:t>::= </a:t>
            </a:r>
            <a:r>
              <a:rPr lang="fr-BE" sz="1600" b="1" dirty="0"/>
              <a:t>CHAR</a:t>
            </a:r>
            <a:r>
              <a:rPr lang="fr-BE" sz="1600" dirty="0"/>
              <a:t> [ (n) ]  |  </a:t>
            </a:r>
            <a:r>
              <a:rPr lang="fr-BE" sz="1600" b="1" dirty="0"/>
              <a:t>VARCHAR</a:t>
            </a:r>
            <a:r>
              <a:rPr lang="fr-BE" sz="1600" dirty="0"/>
              <a:t> [ (n) ]</a:t>
            </a:r>
          </a:p>
          <a:p>
            <a:pPr marL="0" indent="0">
              <a:buNone/>
            </a:pPr>
            <a:r>
              <a:rPr lang="fr-BE" sz="1600" dirty="0"/>
              <a:t>		|  </a:t>
            </a:r>
            <a:r>
              <a:rPr lang="fr-BE" sz="1600" b="1" dirty="0"/>
              <a:t>SMALLINT</a:t>
            </a:r>
            <a:r>
              <a:rPr lang="fr-BE" sz="1600" dirty="0"/>
              <a:t>  |  </a:t>
            </a:r>
            <a:r>
              <a:rPr lang="fr-BE" sz="1600" b="1" dirty="0"/>
              <a:t>INTEGER</a:t>
            </a:r>
            <a:endParaRPr lang="fr-BE" sz="1600" dirty="0"/>
          </a:p>
          <a:p>
            <a:pPr marL="0" indent="0">
              <a:buNone/>
            </a:pPr>
            <a:r>
              <a:rPr lang="fr-BE" sz="1600" dirty="0"/>
              <a:t>		|  </a:t>
            </a:r>
            <a:r>
              <a:rPr lang="fr-BE" sz="1600" b="1" dirty="0"/>
              <a:t>NUMERIC</a:t>
            </a:r>
            <a:r>
              <a:rPr lang="fr-BE" sz="1600" dirty="0"/>
              <a:t> [ (p [, q]) ]</a:t>
            </a:r>
          </a:p>
          <a:p>
            <a:pPr marL="0" indent="0">
              <a:buNone/>
            </a:pPr>
            <a:r>
              <a:rPr lang="fr-BE" sz="1600" dirty="0"/>
              <a:t>		|  </a:t>
            </a:r>
            <a:r>
              <a:rPr lang="fr-BE" sz="1600" b="1" dirty="0"/>
              <a:t>DECIMAL</a:t>
            </a:r>
            <a:r>
              <a:rPr lang="fr-BE" sz="1600" dirty="0"/>
              <a:t> [ (p [, q]) ]</a:t>
            </a:r>
          </a:p>
          <a:p>
            <a:pPr marL="0" indent="0">
              <a:buNone/>
            </a:pPr>
            <a:r>
              <a:rPr lang="fr-BE" sz="1600" dirty="0"/>
              <a:t>		|  </a:t>
            </a:r>
            <a:r>
              <a:rPr lang="fr-BE" sz="1600" b="1" dirty="0"/>
              <a:t>FLOAT</a:t>
            </a:r>
            <a:r>
              <a:rPr lang="fr-BE" sz="1600" dirty="0"/>
              <a:t>  [ (n) ]</a:t>
            </a:r>
          </a:p>
          <a:p>
            <a:pPr marL="0" indent="0">
              <a:buNone/>
            </a:pPr>
            <a:r>
              <a:rPr lang="fr-BE" sz="1600" dirty="0"/>
              <a:t>		|  </a:t>
            </a:r>
            <a:r>
              <a:rPr lang="fr-BE" sz="1600" b="1" dirty="0"/>
              <a:t>DATE</a:t>
            </a:r>
            <a:r>
              <a:rPr lang="fr-BE" sz="1600" dirty="0"/>
              <a:t> [ </a:t>
            </a:r>
            <a:r>
              <a:rPr lang="fr-BE" sz="1600" b="1" dirty="0"/>
              <a:t>ANSI</a:t>
            </a:r>
            <a:r>
              <a:rPr lang="fr-BE" sz="1600" dirty="0"/>
              <a:t> | </a:t>
            </a:r>
            <a:r>
              <a:rPr lang="fr-BE" sz="1600" b="1" dirty="0"/>
              <a:t>VMS</a:t>
            </a:r>
            <a:r>
              <a:rPr lang="fr-BE" sz="1600" dirty="0"/>
              <a:t> ]</a:t>
            </a:r>
          </a:p>
          <a:p>
            <a:pPr marL="0" indent="0">
              <a:buNone/>
            </a:pPr>
            <a:r>
              <a:rPr lang="fr-BE" sz="1600" dirty="0"/>
              <a:t>		|  </a:t>
            </a:r>
            <a:r>
              <a:rPr lang="fr-BE" sz="1600" b="1" dirty="0"/>
              <a:t>TIME</a:t>
            </a:r>
            <a:r>
              <a:rPr lang="fr-BE" sz="1600" dirty="0"/>
              <a:t> frac</a:t>
            </a:r>
          </a:p>
          <a:p>
            <a:pPr marL="0" indent="0">
              <a:buNone/>
            </a:pPr>
            <a:r>
              <a:rPr lang="fr-BE" sz="1600" dirty="0"/>
              <a:t>		|  </a:t>
            </a:r>
            <a:r>
              <a:rPr lang="fr-BE" sz="1600" b="1" dirty="0"/>
              <a:t>TIMESTAMP</a:t>
            </a:r>
            <a:r>
              <a:rPr lang="fr-BE" sz="1600" dirty="0"/>
              <a:t> frac</a:t>
            </a:r>
          </a:p>
          <a:p>
            <a:pPr marL="0" indent="0">
              <a:buNone/>
            </a:pPr>
            <a:r>
              <a:rPr lang="fr-BE" sz="1600" dirty="0"/>
              <a:t>		|  </a:t>
            </a:r>
            <a:r>
              <a:rPr lang="fr-BE" sz="1600" b="1" dirty="0"/>
              <a:t>INTERVAL</a:t>
            </a:r>
            <a:r>
              <a:rPr lang="fr-BE" sz="1600" dirty="0"/>
              <a:t> </a:t>
            </a:r>
            <a:r>
              <a:rPr lang="fr-BE" sz="1600" i="1" dirty="0" err="1"/>
              <a:t>type_intervalle</a:t>
            </a:r>
            <a:endParaRPr lang="fr-BE" sz="1600" dirty="0"/>
          </a:p>
        </p:txBody>
      </p:sp>
    </p:spTree>
    <p:extLst>
      <p:ext uri="{BB962C8B-B14F-4D97-AF65-F5344CB8AC3E}">
        <p14:creationId xmlns:p14="http://schemas.microsoft.com/office/powerpoint/2010/main" val="40123569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4. Index (Index haché)</a:t>
            </a:r>
          </a:p>
        </p:txBody>
      </p:sp>
      <p:sp>
        <p:nvSpPr>
          <p:cNvPr id="3" name="Espace réservé du contenu 2"/>
          <p:cNvSpPr>
            <a:spLocks noGrp="1"/>
          </p:cNvSpPr>
          <p:nvPr>
            <p:ph idx="1"/>
          </p:nvPr>
        </p:nvSpPr>
        <p:spPr>
          <a:xfrm>
            <a:off x="581892" y="1900052"/>
            <a:ext cx="8063344" cy="4453247"/>
          </a:xfrm>
        </p:spPr>
        <p:txBody>
          <a:bodyPr anchor="ctr">
            <a:normAutofit fontScale="77500" lnSpcReduction="20000"/>
          </a:bodyPr>
          <a:lstStyle/>
          <a:p>
            <a:pPr marL="534988" indent="-534988">
              <a:lnSpc>
                <a:spcPct val="120000"/>
              </a:lnSpc>
              <a:spcBef>
                <a:spcPts val="600"/>
              </a:spcBef>
              <a:buClr>
                <a:schemeClr val="accent3">
                  <a:lumMod val="50000"/>
                </a:schemeClr>
              </a:buClr>
              <a:buNone/>
            </a:pPr>
            <a:r>
              <a:rPr lang="fr-BE" sz="2800" dirty="0">
                <a:cs typeface="Courier New" panose="02070309020205020404" pitchFamily="49" charset="0"/>
              </a:rPr>
              <a:t>Exemple : le hachage est réalisé à partir de la colonne </a:t>
            </a:r>
            <a:r>
              <a:rPr lang="fr-BE" sz="2800" dirty="0" err="1">
                <a:latin typeface="Courier New" panose="02070309020205020404" pitchFamily="49" charset="0"/>
                <a:cs typeface="Courier New" panose="02070309020205020404" pitchFamily="49" charset="0"/>
              </a:rPr>
              <a:t>Num_Article</a:t>
            </a:r>
            <a:r>
              <a:rPr lang="fr-BE" sz="2800" dirty="0">
                <a:cs typeface="Courier New" panose="02070309020205020404" pitchFamily="49" charset="0"/>
              </a:rPr>
              <a:t>.  Il y aura 25000 valeurs hachées.  On aura donc des collisions dès que la table </a:t>
            </a:r>
            <a:r>
              <a:rPr lang="fr-BE" sz="2800" dirty="0">
                <a:latin typeface="Courier New" panose="02070309020205020404" pitchFamily="49" charset="0"/>
                <a:cs typeface="Courier New" panose="02070309020205020404" pitchFamily="49" charset="0"/>
              </a:rPr>
              <a:t>Articles</a:t>
            </a:r>
            <a:r>
              <a:rPr lang="fr-BE" sz="2800" dirty="0">
                <a:cs typeface="Courier New" panose="02070309020205020404" pitchFamily="49" charset="0"/>
              </a:rPr>
              <a:t> contiendra plus de 25000 </a:t>
            </a:r>
            <a:r>
              <a:rPr lang="fr-BE" sz="2800" dirty="0" err="1">
                <a:cs typeface="Courier New" panose="02070309020205020404" pitchFamily="49" charset="0"/>
              </a:rPr>
              <a:t>tuples</a:t>
            </a:r>
            <a:r>
              <a:rPr lang="fr-BE" sz="2800" dirty="0">
                <a:cs typeface="Courier New" panose="02070309020205020404" pitchFamily="49" charset="0"/>
              </a:rPr>
              <a:t>.</a:t>
            </a:r>
          </a:p>
          <a:p>
            <a:pPr marL="0" indent="0">
              <a:buClr>
                <a:schemeClr val="accent3">
                  <a:lumMod val="50000"/>
                </a:schemeClr>
              </a:buClr>
              <a:buNone/>
            </a:pPr>
            <a:endParaRPr lang="fr-BE" sz="1000" dirty="0">
              <a:cs typeface="Courier New" panose="02070309020205020404" pitchFamily="49" charset="0"/>
            </a:endParaRPr>
          </a:p>
          <a:p>
            <a:pPr marL="0" indent="0">
              <a:buClr>
                <a:schemeClr val="accent3">
                  <a:lumMod val="50000"/>
                </a:schemeClr>
              </a:buClr>
              <a:buNone/>
            </a:pPr>
            <a:r>
              <a:rPr lang="fr-BE" sz="2500" dirty="0">
                <a:latin typeface="Courier New" panose="02070309020205020404" pitchFamily="49" charset="0"/>
                <a:cs typeface="Courier New" panose="02070309020205020404" pitchFamily="49" charset="0"/>
              </a:rPr>
              <a:t>CREATE CLUSTER </a:t>
            </a:r>
            <a:r>
              <a:rPr lang="fr-BE" sz="2500" dirty="0" err="1">
                <a:latin typeface="Courier New" panose="02070309020205020404" pitchFamily="49" charset="0"/>
                <a:cs typeface="Courier New" panose="02070309020205020404" pitchFamily="49" charset="0"/>
              </a:rPr>
              <a:t>klu</a:t>
            </a:r>
            <a:r>
              <a:rPr lang="fr-BE" sz="2500" dirty="0">
                <a:latin typeface="Courier New" panose="02070309020205020404" pitchFamily="49" charset="0"/>
                <a:cs typeface="Courier New" panose="02070309020205020404" pitchFamily="49" charset="0"/>
              </a:rPr>
              <a:t> (</a:t>
            </a:r>
            <a:r>
              <a:rPr lang="fr-BE" sz="2500" dirty="0" err="1">
                <a:latin typeface="Courier New" panose="02070309020205020404" pitchFamily="49" charset="0"/>
                <a:cs typeface="Courier New" panose="02070309020205020404" pitchFamily="49" charset="0"/>
              </a:rPr>
              <a:t>num_article</a:t>
            </a:r>
            <a:r>
              <a:rPr lang="fr-BE" sz="2500" dirty="0">
                <a:latin typeface="Courier New" panose="02070309020205020404" pitchFamily="49" charset="0"/>
                <a:cs typeface="Courier New" panose="02070309020205020404" pitchFamily="49" charset="0"/>
              </a:rPr>
              <a:t> </a:t>
            </a:r>
            <a:r>
              <a:rPr lang="fr-BE" sz="2500" dirty="0" err="1">
                <a:latin typeface="Courier New" panose="02070309020205020404" pitchFamily="49" charset="0"/>
                <a:cs typeface="Courier New" panose="02070309020205020404" pitchFamily="49" charset="0"/>
              </a:rPr>
              <a:t>number</a:t>
            </a:r>
            <a:r>
              <a:rPr lang="fr-BE" sz="2500" dirty="0">
                <a:latin typeface="Courier New" panose="02070309020205020404" pitchFamily="49" charset="0"/>
                <a:cs typeface="Courier New" panose="02070309020205020404" pitchFamily="49" charset="0"/>
              </a:rPr>
              <a:t> (5, 0)</a:t>
            </a:r>
          </a:p>
          <a:p>
            <a:pPr marL="0" indent="0">
              <a:buClr>
                <a:schemeClr val="accent3">
                  <a:lumMod val="50000"/>
                </a:schemeClr>
              </a:buClr>
              <a:buNone/>
            </a:pPr>
            <a:r>
              <a:rPr lang="fr-BE" sz="2500" dirty="0">
                <a:latin typeface="Courier New" panose="02070309020205020404" pitchFamily="49" charset="0"/>
                <a:cs typeface="Courier New" panose="02070309020205020404" pitchFamily="49" charset="0"/>
              </a:rPr>
              <a:t>    hash </a:t>
            </a:r>
            <a:r>
              <a:rPr lang="fr-BE" sz="2500" dirty="0" err="1">
                <a:latin typeface="Courier New" panose="02070309020205020404" pitchFamily="49" charset="0"/>
                <a:cs typeface="Courier New" panose="02070309020205020404" pitchFamily="49" charset="0"/>
              </a:rPr>
              <a:t>is</a:t>
            </a:r>
            <a:r>
              <a:rPr lang="fr-BE" sz="2500" dirty="0">
                <a:latin typeface="Courier New" panose="02070309020205020404" pitchFamily="49" charset="0"/>
                <a:cs typeface="Courier New" panose="02070309020205020404" pitchFamily="49" charset="0"/>
              </a:rPr>
              <a:t> </a:t>
            </a:r>
            <a:r>
              <a:rPr lang="fr-BE" sz="2500" dirty="0" err="1">
                <a:latin typeface="Courier New" panose="02070309020205020404" pitchFamily="49" charset="0"/>
                <a:cs typeface="Courier New" panose="02070309020205020404" pitchFamily="49" charset="0"/>
              </a:rPr>
              <a:t>num_article</a:t>
            </a:r>
            <a:endParaRPr lang="fr-BE" sz="2500" dirty="0">
              <a:latin typeface="Courier New" panose="02070309020205020404" pitchFamily="49" charset="0"/>
              <a:cs typeface="Courier New" panose="02070309020205020404" pitchFamily="49" charset="0"/>
            </a:endParaRPr>
          </a:p>
          <a:p>
            <a:pPr marL="0" indent="0">
              <a:buClr>
                <a:schemeClr val="accent3">
                  <a:lumMod val="50000"/>
                </a:schemeClr>
              </a:buClr>
              <a:buNone/>
            </a:pPr>
            <a:r>
              <a:rPr lang="fr-BE" sz="2500" dirty="0">
                <a:latin typeface="Courier New" panose="02070309020205020404" pitchFamily="49" charset="0"/>
                <a:cs typeface="Courier New" panose="02070309020205020404" pitchFamily="49" charset="0"/>
              </a:rPr>
              <a:t>    </a:t>
            </a:r>
            <a:r>
              <a:rPr lang="fr-BE" sz="2500" dirty="0" err="1">
                <a:latin typeface="Courier New" panose="02070309020205020404" pitchFamily="49" charset="0"/>
                <a:cs typeface="Courier New" panose="02070309020205020404" pitchFamily="49" charset="0"/>
              </a:rPr>
              <a:t>hashkeys</a:t>
            </a:r>
            <a:r>
              <a:rPr lang="fr-BE" sz="2500" dirty="0">
                <a:latin typeface="Courier New" panose="02070309020205020404" pitchFamily="49" charset="0"/>
                <a:cs typeface="Courier New" panose="02070309020205020404" pitchFamily="49" charset="0"/>
              </a:rPr>
              <a:t> 25000;</a:t>
            </a:r>
          </a:p>
          <a:p>
            <a:pPr marL="0" indent="0">
              <a:buClr>
                <a:schemeClr val="accent3">
                  <a:lumMod val="50000"/>
                </a:schemeClr>
              </a:buClr>
              <a:buNone/>
            </a:pPr>
            <a:endParaRPr lang="fr-BE" sz="2800" dirty="0">
              <a:latin typeface="Courier New" panose="02070309020205020404" pitchFamily="49" charset="0"/>
              <a:cs typeface="Courier New" panose="02070309020205020404" pitchFamily="49" charset="0"/>
            </a:endParaRPr>
          </a:p>
          <a:p>
            <a:pPr marL="0" indent="0">
              <a:buClr>
                <a:schemeClr val="accent3">
                  <a:lumMod val="50000"/>
                </a:schemeClr>
              </a:buClr>
              <a:buNone/>
            </a:pPr>
            <a:r>
              <a:rPr lang="fr-BE" sz="2500" dirty="0">
                <a:latin typeface="Courier New" panose="02070309020205020404" pitchFamily="49" charset="0"/>
                <a:cs typeface="Courier New" panose="02070309020205020404" pitchFamily="49" charset="0"/>
              </a:rPr>
              <a:t>CREATE TABLE Articles (</a:t>
            </a:r>
          </a:p>
          <a:p>
            <a:pPr marL="0" indent="0">
              <a:buClr>
                <a:schemeClr val="accent3">
                  <a:lumMod val="50000"/>
                </a:schemeClr>
              </a:buClr>
              <a:buNone/>
            </a:pPr>
            <a:r>
              <a:rPr lang="fr-BE" sz="2500" dirty="0">
                <a:latin typeface="Courier New" panose="02070309020205020404" pitchFamily="49" charset="0"/>
                <a:cs typeface="Courier New" panose="02070309020205020404" pitchFamily="49" charset="0"/>
              </a:rPr>
              <a:t>    </a:t>
            </a:r>
            <a:r>
              <a:rPr lang="fr-BE" sz="2500" dirty="0" err="1">
                <a:latin typeface="Courier New" panose="02070309020205020404" pitchFamily="49" charset="0"/>
                <a:cs typeface="Courier New" panose="02070309020205020404" pitchFamily="49" charset="0"/>
              </a:rPr>
              <a:t>num_article</a:t>
            </a:r>
            <a:r>
              <a:rPr lang="fr-BE" sz="2500" dirty="0">
                <a:latin typeface="Courier New" panose="02070309020205020404" pitchFamily="49" charset="0"/>
                <a:cs typeface="Courier New" panose="02070309020205020404" pitchFamily="49" charset="0"/>
              </a:rPr>
              <a:t>	</a:t>
            </a:r>
            <a:r>
              <a:rPr lang="fr-BE" sz="2500" dirty="0" err="1">
                <a:latin typeface="Courier New" panose="02070309020205020404" pitchFamily="49" charset="0"/>
                <a:cs typeface="Courier New" panose="02070309020205020404" pitchFamily="49" charset="0"/>
              </a:rPr>
              <a:t>number</a:t>
            </a:r>
            <a:r>
              <a:rPr lang="fr-BE" sz="2500" dirty="0">
                <a:latin typeface="Courier New" panose="02070309020205020404" pitchFamily="49" charset="0"/>
                <a:cs typeface="Courier New" panose="02070309020205020404" pitchFamily="49" charset="0"/>
              </a:rPr>
              <a:t> (5, 0)</a:t>
            </a:r>
          </a:p>
          <a:p>
            <a:pPr marL="0" indent="0">
              <a:buClr>
                <a:schemeClr val="accent3">
                  <a:lumMod val="50000"/>
                </a:schemeClr>
              </a:buClr>
              <a:buNone/>
            </a:pPr>
            <a:r>
              <a:rPr lang="fr-BE" sz="2500" dirty="0">
                <a:latin typeface="Courier New" panose="02070309020205020404" pitchFamily="49" charset="0"/>
                <a:cs typeface="Courier New" panose="02070309020205020404" pitchFamily="49" charset="0"/>
              </a:rPr>
              <a:t>        CONSTRAINT </a:t>
            </a:r>
            <a:r>
              <a:rPr lang="fr-BE" sz="2500" dirty="0" err="1">
                <a:latin typeface="Courier New" panose="02070309020205020404" pitchFamily="49" charset="0"/>
                <a:cs typeface="Courier New" panose="02070309020205020404" pitchFamily="49" charset="0"/>
              </a:rPr>
              <a:t>CPArticles</a:t>
            </a:r>
            <a:r>
              <a:rPr lang="fr-BE" sz="2500" dirty="0">
                <a:latin typeface="Courier New" panose="02070309020205020404" pitchFamily="49" charset="0"/>
                <a:cs typeface="Courier New" panose="02070309020205020404" pitchFamily="49" charset="0"/>
              </a:rPr>
              <a:t> PRIMARY KEY,</a:t>
            </a:r>
          </a:p>
          <a:p>
            <a:pPr marL="0" indent="0">
              <a:buClr>
                <a:schemeClr val="accent3">
                  <a:lumMod val="50000"/>
                </a:schemeClr>
              </a:buClr>
              <a:buNone/>
            </a:pPr>
            <a:r>
              <a:rPr lang="fr-BE" sz="2500" dirty="0">
                <a:latin typeface="Courier New" panose="02070309020205020404" pitchFamily="49" charset="0"/>
                <a:cs typeface="Courier New" panose="02070309020205020404" pitchFamily="49" charset="0"/>
              </a:rPr>
              <a:t>    nom		varchar2 (100),</a:t>
            </a:r>
          </a:p>
          <a:p>
            <a:pPr marL="0" indent="0">
              <a:buClr>
                <a:schemeClr val="accent3">
                  <a:lumMod val="50000"/>
                </a:schemeClr>
              </a:buClr>
              <a:buNone/>
            </a:pPr>
            <a:r>
              <a:rPr lang="fr-BE" sz="2500" dirty="0">
                <a:latin typeface="Courier New" panose="02070309020205020404" pitchFamily="49" charset="0"/>
                <a:cs typeface="Courier New" panose="02070309020205020404" pitchFamily="49" charset="0"/>
              </a:rPr>
              <a:t>    … )</a:t>
            </a:r>
          </a:p>
          <a:p>
            <a:pPr marL="0" indent="0">
              <a:buClr>
                <a:schemeClr val="accent3">
                  <a:lumMod val="50000"/>
                </a:schemeClr>
              </a:buClr>
              <a:buNone/>
            </a:pPr>
            <a:r>
              <a:rPr lang="fr-BE" sz="2500" dirty="0">
                <a:latin typeface="Courier New" panose="02070309020205020404" pitchFamily="49" charset="0"/>
                <a:cs typeface="Courier New" panose="02070309020205020404" pitchFamily="49" charset="0"/>
              </a:rPr>
              <a:t>CLUSTER </a:t>
            </a:r>
            <a:r>
              <a:rPr lang="fr-BE" sz="2500" dirty="0" err="1">
                <a:latin typeface="Courier New" panose="02070309020205020404" pitchFamily="49" charset="0"/>
                <a:cs typeface="Courier New" panose="02070309020205020404" pitchFamily="49" charset="0"/>
              </a:rPr>
              <a:t>klu</a:t>
            </a:r>
            <a:r>
              <a:rPr lang="fr-BE" sz="2500" dirty="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3 : LDD / 4. Index</a:t>
            </a:r>
          </a:p>
        </p:txBody>
      </p:sp>
    </p:spTree>
    <p:extLst>
      <p:ext uri="{BB962C8B-B14F-4D97-AF65-F5344CB8AC3E}">
        <p14:creationId xmlns:p14="http://schemas.microsoft.com/office/powerpoint/2010/main" val="229679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4. Index (Index à matrices binaires)</a:t>
            </a:r>
          </a:p>
        </p:txBody>
      </p:sp>
      <p:sp>
        <p:nvSpPr>
          <p:cNvPr id="3" name="Espace réservé du contenu 2"/>
          <p:cNvSpPr>
            <a:spLocks noGrp="1"/>
          </p:cNvSpPr>
          <p:nvPr>
            <p:ph idx="1"/>
          </p:nvPr>
        </p:nvSpPr>
        <p:spPr>
          <a:xfrm>
            <a:off x="1041991" y="2051999"/>
            <a:ext cx="7559748" cy="4285006"/>
          </a:xfrm>
        </p:spPr>
        <p:txBody>
          <a:bodyPr anchor="ctr">
            <a:noAutofit/>
          </a:bodyPr>
          <a:lstStyle/>
          <a:p>
            <a:pPr>
              <a:buClr>
                <a:schemeClr val="accent2">
                  <a:lumMod val="75000"/>
                </a:schemeClr>
              </a:buClr>
              <a:buFont typeface="Wingdings" panose="05000000000000000000" pitchFamily="2" charset="2"/>
              <a:buChar char="Ø"/>
            </a:pPr>
            <a:r>
              <a:rPr lang="fr-BE" sz="2200" dirty="0">
                <a:cs typeface="Courier New" panose="02070309020205020404" pitchFamily="49" charset="0"/>
              </a:rPr>
              <a:t>Sont utiles pour les colonnes qui ne possèdent que quelques valeurs distinctes</a:t>
            </a:r>
          </a:p>
          <a:p>
            <a:pPr>
              <a:buClr>
                <a:schemeClr val="accent2">
                  <a:lumMod val="75000"/>
                </a:schemeClr>
              </a:buClr>
              <a:buFont typeface="Wingdings" panose="05000000000000000000" pitchFamily="2" charset="2"/>
              <a:buChar char="Ø"/>
            </a:pPr>
            <a:r>
              <a:rPr lang="fr-BE" sz="2200" dirty="0">
                <a:cs typeface="Courier New" panose="02070309020205020404" pitchFamily="49" charset="0"/>
              </a:rPr>
              <a:t>Un index à matrices binaires est constitué d'un ensemble de matrices dont les éléments prennent uniquement les valeurs 1 ou 0</a:t>
            </a:r>
          </a:p>
          <a:p>
            <a:pPr>
              <a:buClr>
                <a:schemeClr val="accent2">
                  <a:lumMod val="75000"/>
                </a:schemeClr>
              </a:buClr>
              <a:buFont typeface="Wingdings" panose="05000000000000000000" pitchFamily="2" charset="2"/>
              <a:buChar char="Ø"/>
            </a:pPr>
            <a:r>
              <a:rPr lang="fr-BE" sz="2200" dirty="0">
                <a:cs typeface="Courier New" panose="02070309020205020404" pitchFamily="49" charset="0"/>
              </a:rPr>
              <a:t>Une matrice est toujours associée à une des colonnes de la table indexée</a:t>
            </a:r>
          </a:p>
          <a:p>
            <a:pPr>
              <a:buClr>
                <a:schemeClr val="accent2">
                  <a:lumMod val="75000"/>
                </a:schemeClr>
              </a:buClr>
              <a:buFont typeface="Wingdings" panose="05000000000000000000" pitchFamily="2" charset="2"/>
              <a:buChar char="Ø"/>
            </a:pPr>
            <a:r>
              <a:rPr lang="fr-BE" sz="2200" dirty="0">
                <a:cs typeface="Courier New" panose="02070309020205020404" pitchFamily="49" charset="0"/>
              </a:rPr>
              <a:t>À chaque ligne de chaque matrice correspond une et une seule ligne de la table</a:t>
            </a:r>
          </a:p>
          <a:p>
            <a:pPr>
              <a:buClr>
                <a:schemeClr val="accent2">
                  <a:lumMod val="75000"/>
                </a:schemeClr>
              </a:buClr>
              <a:buFont typeface="Wingdings" panose="05000000000000000000" pitchFamily="2" charset="2"/>
              <a:buChar char="Ø"/>
            </a:pPr>
            <a:r>
              <a:rPr lang="fr-BE" sz="2200" dirty="0">
                <a:cs typeface="Courier New" panose="02070309020205020404" pitchFamily="49" charset="0"/>
              </a:rPr>
              <a:t>Le nombre de colonnes de la matrice associée à la colonne C est égal au nombre de valeurs différentes présentes dans la colonne C</a:t>
            </a:r>
          </a:p>
        </p:txBody>
      </p:sp>
      <p:sp>
        <p:nvSpPr>
          <p:cNvPr id="5" name="Espace réservé du pied de page 4"/>
          <p:cNvSpPr>
            <a:spLocks noGrp="1"/>
          </p:cNvSpPr>
          <p:nvPr>
            <p:ph type="ftr" sz="quarter" idx="11"/>
          </p:nvPr>
        </p:nvSpPr>
        <p:spPr/>
        <p:txBody>
          <a:bodyPr/>
          <a:lstStyle/>
          <a:p>
            <a:r>
              <a:rPr lang="fr-BE" dirty="0"/>
              <a:t>SGBD – Chapitre 3 : LDD / 4. Index</a:t>
            </a:r>
          </a:p>
        </p:txBody>
      </p:sp>
    </p:spTree>
    <p:extLst>
      <p:ext uri="{BB962C8B-B14F-4D97-AF65-F5344CB8AC3E}">
        <p14:creationId xmlns:p14="http://schemas.microsoft.com/office/powerpoint/2010/main" val="360466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4. Index (Index à matrices binaires)</a:t>
            </a:r>
          </a:p>
        </p:txBody>
      </p:sp>
      <p:sp>
        <p:nvSpPr>
          <p:cNvPr id="3" name="Espace réservé du contenu 2"/>
          <p:cNvSpPr>
            <a:spLocks noGrp="1"/>
          </p:cNvSpPr>
          <p:nvPr>
            <p:ph idx="1"/>
          </p:nvPr>
        </p:nvSpPr>
        <p:spPr>
          <a:xfrm>
            <a:off x="797442" y="2051999"/>
            <a:ext cx="7266049" cy="4140000"/>
          </a:xfrm>
        </p:spPr>
        <p:txBody>
          <a:bodyPr anchor="t">
            <a:normAutofit/>
          </a:bodyPr>
          <a:lstStyle/>
          <a:p>
            <a:pPr marL="0" indent="0">
              <a:buClr>
                <a:schemeClr val="accent3">
                  <a:lumMod val="50000"/>
                </a:schemeClr>
              </a:buClr>
              <a:buNone/>
            </a:pPr>
            <a:r>
              <a:rPr lang="fr-BE" sz="2000" dirty="0">
                <a:cs typeface="Courier New" panose="02070309020205020404" pitchFamily="49" charset="0"/>
              </a:rPr>
              <a:t>Exemple :</a:t>
            </a:r>
            <a:r>
              <a:rPr lang="fr-BE" sz="2800" dirty="0">
                <a:cs typeface="Courier New" panose="02070309020205020404" pitchFamily="49" charset="0"/>
              </a:rPr>
              <a:t> </a:t>
            </a:r>
          </a:p>
        </p:txBody>
      </p:sp>
      <p:sp>
        <p:nvSpPr>
          <p:cNvPr id="5" name="Espace réservé du pied de page 4"/>
          <p:cNvSpPr>
            <a:spLocks noGrp="1"/>
          </p:cNvSpPr>
          <p:nvPr>
            <p:ph type="ftr" sz="quarter" idx="11"/>
          </p:nvPr>
        </p:nvSpPr>
        <p:spPr/>
        <p:txBody>
          <a:bodyPr/>
          <a:lstStyle/>
          <a:p>
            <a:r>
              <a:rPr lang="fr-BE" dirty="0"/>
              <a:t>SGBD – Chapitre 3 : LDD / 4. Index</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381" y="1908000"/>
            <a:ext cx="6686550" cy="458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46870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4. Index (Index à matrices binaires)</a:t>
            </a:r>
          </a:p>
        </p:txBody>
      </p:sp>
      <p:sp>
        <p:nvSpPr>
          <p:cNvPr id="3" name="Espace réservé du contenu 2"/>
          <p:cNvSpPr>
            <a:spLocks noGrp="1"/>
          </p:cNvSpPr>
          <p:nvPr>
            <p:ph idx="1"/>
          </p:nvPr>
        </p:nvSpPr>
        <p:spPr>
          <a:xfrm>
            <a:off x="617517" y="1923802"/>
            <a:ext cx="7980218" cy="4560125"/>
          </a:xfrm>
        </p:spPr>
        <p:txBody>
          <a:bodyPr anchor="t">
            <a:normAutofit fontScale="92500"/>
          </a:bodyPr>
          <a:lstStyle/>
          <a:p>
            <a:pPr marL="0" indent="0">
              <a:lnSpc>
                <a:spcPct val="110000"/>
              </a:lnSpc>
              <a:spcBef>
                <a:spcPts val="600"/>
              </a:spcBef>
              <a:buClr>
                <a:schemeClr val="accent3">
                  <a:lumMod val="50000"/>
                </a:schemeClr>
              </a:buClr>
              <a:buNone/>
            </a:pPr>
            <a:r>
              <a:rPr lang="fr-BE" sz="2200" dirty="0">
                <a:cs typeface="Courier New" panose="02070309020205020404" pitchFamily="49" charset="0"/>
              </a:rPr>
              <a:t>Exemple :ce type d'index permet de déterminer efficacement que le nombre de clients masculins vivant dans les provinces de Liège ou d'Anvers vaut 3</a:t>
            </a:r>
          </a:p>
          <a:p>
            <a:pPr marL="0" indent="0">
              <a:buClr>
                <a:schemeClr val="accent3">
                  <a:lumMod val="50000"/>
                </a:schemeClr>
              </a:buClr>
              <a:buNone/>
            </a:pPr>
            <a:endParaRPr lang="fr-BE" dirty="0">
              <a:cs typeface="Courier New" panose="02070309020205020404" pitchFamily="49" charset="0"/>
            </a:endParaRPr>
          </a:p>
          <a:p>
            <a:pPr marL="0" indent="0">
              <a:buClr>
                <a:schemeClr val="accent3">
                  <a:lumMod val="50000"/>
                </a:schemeClr>
              </a:buClr>
              <a:buNone/>
            </a:pPr>
            <a:endParaRPr lang="fr-BE" sz="2000" dirty="0">
              <a:cs typeface="Courier New" panose="02070309020205020404" pitchFamily="49" charset="0"/>
            </a:endParaRPr>
          </a:p>
          <a:p>
            <a:pPr marL="0" indent="0">
              <a:buClr>
                <a:schemeClr val="accent3">
                  <a:lumMod val="50000"/>
                </a:schemeClr>
              </a:buClr>
              <a:buNone/>
            </a:pPr>
            <a:endParaRPr lang="fr-BE" sz="2000" dirty="0">
              <a:cs typeface="Courier New" panose="02070309020205020404" pitchFamily="49" charset="0"/>
            </a:endParaRPr>
          </a:p>
          <a:p>
            <a:pPr marL="0" indent="0">
              <a:buClr>
                <a:schemeClr val="accent3">
                  <a:lumMod val="50000"/>
                </a:schemeClr>
              </a:buClr>
              <a:buNone/>
            </a:pPr>
            <a:endParaRPr lang="fr-BE" sz="2000" dirty="0">
              <a:cs typeface="Courier New" panose="02070309020205020404" pitchFamily="49" charset="0"/>
            </a:endParaRPr>
          </a:p>
          <a:p>
            <a:pPr marL="0" indent="0">
              <a:buClr>
                <a:schemeClr val="accent3">
                  <a:lumMod val="50000"/>
                </a:schemeClr>
              </a:buClr>
              <a:buNone/>
            </a:pPr>
            <a:endParaRPr lang="fr-BE" sz="2000" dirty="0">
              <a:cs typeface="Courier New" panose="02070309020205020404" pitchFamily="49" charset="0"/>
            </a:endParaRPr>
          </a:p>
          <a:p>
            <a:pPr marL="0" indent="0">
              <a:buClr>
                <a:schemeClr val="accent3">
                  <a:lumMod val="50000"/>
                </a:schemeClr>
              </a:buClr>
              <a:buNone/>
            </a:pPr>
            <a:endParaRPr lang="fr-BE" sz="900" dirty="0">
              <a:cs typeface="Courier New" panose="02070309020205020404" pitchFamily="49" charset="0"/>
            </a:endParaRPr>
          </a:p>
          <a:p>
            <a:pPr marL="0" indent="0">
              <a:buClr>
                <a:schemeClr val="accent3">
                  <a:lumMod val="50000"/>
                </a:schemeClr>
              </a:buClr>
              <a:buNone/>
            </a:pPr>
            <a:endParaRPr lang="fr-BE" sz="2200" dirty="0">
              <a:cs typeface="Courier New" panose="02070309020205020404" pitchFamily="49" charset="0"/>
            </a:endParaRPr>
          </a:p>
          <a:p>
            <a:pPr marL="0" indent="0">
              <a:buClr>
                <a:schemeClr val="accent3">
                  <a:lumMod val="50000"/>
                </a:schemeClr>
              </a:buClr>
              <a:buNone/>
            </a:pPr>
            <a:endParaRPr lang="fr-BE" sz="2200" dirty="0">
              <a:cs typeface="Courier New" panose="02070309020205020404" pitchFamily="49" charset="0"/>
            </a:endParaRPr>
          </a:p>
          <a:p>
            <a:pPr marL="0" indent="0">
              <a:buClr>
                <a:schemeClr val="accent3">
                  <a:lumMod val="50000"/>
                </a:schemeClr>
              </a:buClr>
              <a:buNone/>
            </a:pPr>
            <a:r>
              <a:rPr lang="fr-BE" sz="2200" dirty="0">
                <a:cs typeface="Courier New" panose="02070309020205020404" pitchFamily="49" charset="0"/>
              </a:rPr>
              <a:t>Ce type d'index est souvent utilisé dans le contexte des data </a:t>
            </a:r>
            <a:r>
              <a:rPr lang="fr-BE" sz="2200" dirty="0" err="1">
                <a:cs typeface="Courier New" panose="02070309020205020404" pitchFamily="49" charset="0"/>
              </a:rPr>
              <a:t>warehouse</a:t>
            </a:r>
            <a:r>
              <a:rPr lang="fr-BE" sz="2200" dirty="0">
                <a:cs typeface="Courier New" panose="02070309020205020404" pitchFamily="49" charset="0"/>
              </a:rPr>
              <a:t> dans lequel on manipule couramment des tables de plusieurs millions de lignes mais dont les colonnes ne contiennent que quelques valeurs différentes.</a:t>
            </a:r>
          </a:p>
        </p:txBody>
      </p:sp>
      <p:sp>
        <p:nvSpPr>
          <p:cNvPr id="5" name="Espace réservé du pied de page 4"/>
          <p:cNvSpPr>
            <a:spLocks noGrp="1"/>
          </p:cNvSpPr>
          <p:nvPr>
            <p:ph type="ftr" sz="quarter" idx="11"/>
          </p:nvPr>
        </p:nvSpPr>
        <p:spPr/>
        <p:txBody>
          <a:bodyPr/>
          <a:lstStyle/>
          <a:p>
            <a:r>
              <a:rPr lang="fr-BE" dirty="0"/>
              <a:t>SGBD – Chapitre 3 : LDD / 4. Index</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511" y="2916975"/>
            <a:ext cx="7286625" cy="2067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062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4. Index (Index à matrices binaires)</a:t>
            </a:r>
          </a:p>
        </p:txBody>
      </p:sp>
      <p:sp>
        <p:nvSpPr>
          <p:cNvPr id="3" name="Espace réservé du contenu 2"/>
          <p:cNvSpPr>
            <a:spLocks noGrp="1"/>
          </p:cNvSpPr>
          <p:nvPr>
            <p:ph idx="1"/>
          </p:nvPr>
        </p:nvSpPr>
        <p:spPr>
          <a:xfrm>
            <a:off x="605642" y="2051999"/>
            <a:ext cx="8015843" cy="4140000"/>
          </a:xfrm>
        </p:spPr>
        <p:txBody>
          <a:bodyPr anchor="ctr">
            <a:normAutofit/>
          </a:bodyPr>
          <a:lstStyle/>
          <a:p>
            <a:pPr marL="0" indent="0">
              <a:buClr>
                <a:schemeClr val="accent3">
                  <a:lumMod val="50000"/>
                </a:schemeClr>
              </a:buClr>
              <a:buNone/>
            </a:pPr>
            <a:r>
              <a:rPr lang="fr-BE" dirty="0">
                <a:cs typeface="Courier New" panose="02070309020205020404" pitchFamily="49" charset="0"/>
              </a:rPr>
              <a:t>Création d'un index bitmap en Oracle : </a:t>
            </a:r>
          </a:p>
          <a:p>
            <a:pPr marL="0" indent="0">
              <a:buClr>
                <a:schemeClr val="accent3">
                  <a:lumMod val="50000"/>
                </a:schemeClr>
              </a:buClr>
              <a:buNone/>
            </a:pPr>
            <a:endParaRPr lang="fr-BE" dirty="0">
              <a:cs typeface="Courier New" panose="02070309020205020404" pitchFamily="49" charset="0"/>
            </a:endParaRPr>
          </a:p>
          <a:p>
            <a:pPr marL="0" indent="0">
              <a:buClr>
                <a:schemeClr val="accent3">
                  <a:lumMod val="50000"/>
                </a:schemeClr>
              </a:buClr>
              <a:buNone/>
            </a:pPr>
            <a:r>
              <a:rPr lang="fr-BE" sz="2800" dirty="0">
                <a:cs typeface="Courier New" panose="02070309020205020404" pitchFamily="49" charset="0"/>
              </a:rPr>
              <a:t>	</a:t>
            </a:r>
            <a:r>
              <a:rPr lang="fr-BE" sz="2000" dirty="0">
                <a:latin typeface="Courier New" panose="02070309020205020404" pitchFamily="49" charset="0"/>
                <a:cs typeface="Courier New" panose="02070309020205020404" pitchFamily="49" charset="0"/>
              </a:rPr>
              <a:t>CREATE BITMAP INDEX </a:t>
            </a:r>
            <a:r>
              <a:rPr lang="fr-BE" sz="2000" dirty="0" err="1">
                <a:latin typeface="Courier New" panose="02070309020205020404" pitchFamily="49" charset="0"/>
                <a:cs typeface="Courier New" panose="02070309020205020404" pitchFamily="49" charset="0"/>
              </a:rPr>
              <a:t>bidx</a:t>
            </a:r>
            <a:r>
              <a:rPr lang="fr-BE" sz="2000" dirty="0">
                <a:latin typeface="Courier New" panose="02070309020205020404" pitchFamily="49" charset="0"/>
                <a:cs typeface="Courier New" panose="02070309020205020404" pitchFamily="49" charset="0"/>
              </a:rPr>
              <a:t> ON</a:t>
            </a:r>
          </a:p>
          <a:p>
            <a:pPr marL="0" indent="0">
              <a:buClr>
                <a:schemeClr val="accent3">
                  <a:lumMod val="50000"/>
                </a:schemeClr>
              </a:buClr>
              <a:buNone/>
            </a:pPr>
            <a:r>
              <a:rPr lang="fr-BE" sz="2000" dirty="0">
                <a:latin typeface="Courier New" panose="02070309020205020404" pitchFamily="49" charset="0"/>
                <a:cs typeface="Courier New" panose="02070309020205020404" pitchFamily="49" charset="0"/>
              </a:rPr>
              <a:t>		clients (sexe, </a:t>
            </a:r>
            <a:r>
              <a:rPr lang="fr-BE" sz="2000" dirty="0" err="1">
                <a:latin typeface="Courier New" panose="02070309020205020404" pitchFamily="49" charset="0"/>
                <a:cs typeface="Courier New" panose="02070309020205020404" pitchFamily="49" charset="0"/>
              </a:rPr>
              <a:t>etat_civil</a:t>
            </a:r>
            <a:r>
              <a:rPr lang="fr-BE" sz="2000" dirty="0">
                <a:latin typeface="Courier New" panose="02070309020205020404" pitchFamily="49" charset="0"/>
                <a:cs typeface="Courier New" panose="02070309020205020404" pitchFamily="49" charset="0"/>
              </a:rPr>
              <a:t>, province);</a:t>
            </a:r>
          </a:p>
          <a:p>
            <a:pPr marL="0" indent="0">
              <a:buClr>
                <a:schemeClr val="accent3">
                  <a:lumMod val="50000"/>
                </a:schemeClr>
              </a:buClr>
              <a:buNone/>
            </a:pPr>
            <a:endParaRPr lang="fr-BE" sz="2000"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Chapitre 3 : LDD / 4. Index</a:t>
            </a:r>
          </a:p>
        </p:txBody>
      </p:sp>
    </p:spTree>
    <p:extLst>
      <p:ext uri="{BB962C8B-B14F-4D97-AF65-F5344CB8AC3E}">
        <p14:creationId xmlns:p14="http://schemas.microsoft.com/office/powerpoint/2010/main" val="354958460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4. Index (Index basé sur une fonction)</a:t>
            </a:r>
          </a:p>
        </p:txBody>
      </p:sp>
      <p:sp>
        <p:nvSpPr>
          <p:cNvPr id="3" name="Espace réservé du contenu 2"/>
          <p:cNvSpPr>
            <a:spLocks noGrp="1"/>
          </p:cNvSpPr>
          <p:nvPr>
            <p:ph idx="1"/>
          </p:nvPr>
        </p:nvSpPr>
        <p:spPr>
          <a:xfrm>
            <a:off x="593766" y="1947553"/>
            <a:ext cx="8015843" cy="4429496"/>
          </a:xfrm>
        </p:spPr>
        <p:txBody>
          <a:bodyPr anchor="ctr">
            <a:normAutofit fontScale="92500" lnSpcReduction="20000"/>
          </a:bodyPr>
          <a:lstStyle/>
          <a:p>
            <a:pPr marL="0" indent="0">
              <a:lnSpc>
                <a:spcPct val="110000"/>
              </a:lnSpc>
              <a:spcBef>
                <a:spcPts val="600"/>
              </a:spcBef>
              <a:buClr>
                <a:schemeClr val="accent3">
                  <a:lumMod val="50000"/>
                </a:schemeClr>
              </a:buClr>
              <a:buNone/>
            </a:pPr>
            <a:r>
              <a:rPr lang="fr-BE" sz="2600" dirty="0">
                <a:cs typeface="Courier New" panose="02070309020205020404" pitchFamily="49" charset="0"/>
              </a:rPr>
              <a:t>Il est possible de définir des index à partir d'une fonction ou d'une expression faisant intervenir des colonnes de la table indexée.  La fonction peut être une fonction SQL, PL/SQL ou externe.</a:t>
            </a:r>
          </a:p>
          <a:p>
            <a:pPr marL="0" indent="0">
              <a:buClr>
                <a:schemeClr val="accent3">
                  <a:lumMod val="50000"/>
                </a:schemeClr>
              </a:buClr>
              <a:buNone/>
            </a:pPr>
            <a:endParaRPr lang="fr-BE" sz="2200" dirty="0">
              <a:cs typeface="Courier New" panose="02070309020205020404" pitchFamily="49" charset="0"/>
            </a:endParaRPr>
          </a:p>
          <a:p>
            <a:pPr marL="0" indent="0">
              <a:buClr>
                <a:schemeClr val="accent3">
                  <a:lumMod val="50000"/>
                </a:schemeClr>
              </a:buClr>
              <a:buNone/>
            </a:pPr>
            <a:r>
              <a:rPr lang="fr-BE" sz="2200" dirty="0">
                <a:cs typeface="Courier New" panose="02070309020205020404" pitchFamily="49" charset="0"/>
              </a:rPr>
              <a:t>Exemple : </a:t>
            </a:r>
          </a:p>
          <a:p>
            <a:pPr marL="0" indent="0">
              <a:buClr>
                <a:schemeClr val="accent3">
                  <a:lumMod val="50000"/>
                </a:schemeClr>
              </a:buClr>
              <a:buNone/>
            </a:pPr>
            <a:r>
              <a:rPr lang="fr-BE" sz="2100" dirty="0">
                <a:cs typeface="Courier New" panose="02070309020205020404" pitchFamily="49" charset="0"/>
              </a:rPr>
              <a:t>    si on définit l'index :</a:t>
            </a:r>
          </a:p>
          <a:p>
            <a:pPr marL="0" indent="0">
              <a:buClr>
                <a:schemeClr val="accent3">
                  <a:lumMod val="50000"/>
                </a:schemeClr>
              </a:buClr>
              <a:buNone/>
            </a:pPr>
            <a:r>
              <a:rPr lang="fr-BE" sz="2800" dirty="0">
                <a:cs typeface="Courier New" panose="02070309020205020404" pitchFamily="49" charset="0"/>
              </a:rPr>
              <a:t>	</a:t>
            </a:r>
            <a:r>
              <a:rPr lang="fr-BE" sz="2000" dirty="0">
                <a:latin typeface="Courier New" panose="02070309020205020404" pitchFamily="49" charset="0"/>
                <a:cs typeface="Courier New" panose="02070309020205020404" pitchFamily="49" charset="0"/>
              </a:rPr>
              <a:t>CREATE INDEX </a:t>
            </a:r>
            <a:r>
              <a:rPr lang="fr-BE" sz="2000" dirty="0" err="1">
                <a:latin typeface="Courier New" panose="02070309020205020404" pitchFamily="49" charset="0"/>
                <a:cs typeface="Courier New" panose="02070309020205020404" pitchFamily="49" charset="0"/>
              </a:rPr>
              <a:t>IdxPrixNet</a:t>
            </a:r>
            <a:r>
              <a:rPr lang="fr-BE" sz="2000" dirty="0">
                <a:latin typeface="Courier New" panose="02070309020205020404" pitchFamily="49" charset="0"/>
                <a:cs typeface="Courier New" panose="02070309020205020404" pitchFamily="49" charset="0"/>
              </a:rPr>
              <a:t> ON</a:t>
            </a:r>
          </a:p>
          <a:p>
            <a:pPr marL="0" indent="0">
              <a:buClr>
                <a:schemeClr val="accent3">
                  <a:lumMod val="50000"/>
                </a:schemeClr>
              </a:buClr>
              <a:buNone/>
            </a:pPr>
            <a:r>
              <a:rPr lang="fr-BE" sz="2000" dirty="0">
                <a:latin typeface="Courier New" panose="02070309020205020404" pitchFamily="49" charset="0"/>
                <a:cs typeface="Courier New" panose="02070309020205020404" pitchFamily="49" charset="0"/>
              </a:rPr>
              <a:t>		Articles (Prix - Ristourne);</a:t>
            </a:r>
          </a:p>
          <a:p>
            <a:pPr marL="0" indent="0">
              <a:buClr>
                <a:schemeClr val="accent3">
                  <a:lumMod val="50000"/>
                </a:schemeClr>
              </a:buClr>
              <a:buNone/>
            </a:pPr>
            <a:endParaRPr lang="fr-BE" sz="2000" dirty="0">
              <a:cs typeface="Courier New" panose="02070309020205020404" pitchFamily="49" charset="0"/>
            </a:endParaRPr>
          </a:p>
          <a:p>
            <a:pPr marL="0" indent="0">
              <a:buClr>
                <a:schemeClr val="accent3">
                  <a:lumMod val="50000"/>
                </a:schemeClr>
              </a:buClr>
              <a:buNone/>
            </a:pPr>
            <a:r>
              <a:rPr lang="fr-BE" sz="2000" dirty="0">
                <a:cs typeface="Courier New" panose="02070309020205020404" pitchFamily="49" charset="0"/>
              </a:rPr>
              <a:t>    Oracle utilisera cet index pour les requêtes du type :</a:t>
            </a:r>
          </a:p>
          <a:p>
            <a:pPr marL="0" indent="0">
              <a:buClr>
                <a:schemeClr val="accent3">
                  <a:lumMod val="50000"/>
                </a:schemeClr>
              </a:buClr>
              <a:buNone/>
            </a:pPr>
            <a:r>
              <a:rPr lang="fr-BE" sz="2000" dirty="0">
                <a:latin typeface="Courier New" panose="02070309020205020404" pitchFamily="49" charset="0"/>
                <a:cs typeface="Courier New" panose="02070309020205020404" pitchFamily="49" charset="0"/>
              </a:rPr>
              <a:t>	SELECT *</a:t>
            </a:r>
          </a:p>
          <a:p>
            <a:pPr marL="0" indent="0">
              <a:buClr>
                <a:schemeClr val="accent3">
                  <a:lumMod val="50000"/>
                </a:schemeClr>
              </a:buClr>
              <a:buNone/>
            </a:pPr>
            <a:r>
              <a:rPr lang="fr-BE" sz="2000" dirty="0">
                <a:latin typeface="Courier New" panose="02070309020205020404" pitchFamily="49" charset="0"/>
                <a:cs typeface="Courier New" panose="02070309020205020404" pitchFamily="49" charset="0"/>
              </a:rPr>
              <a:t>	FROM Articles</a:t>
            </a:r>
          </a:p>
          <a:p>
            <a:pPr marL="0" indent="0">
              <a:buClr>
                <a:schemeClr val="accent3">
                  <a:lumMod val="50000"/>
                </a:schemeClr>
              </a:buClr>
              <a:buNone/>
            </a:pPr>
            <a:r>
              <a:rPr lang="fr-BE" sz="2000" dirty="0">
                <a:latin typeface="Courier New" panose="02070309020205020404" pitchFamily="49" charset="0"/>
                <a:cs typeface="Courier New" panose="02070309020205020404" pitchFamily="49" charset="0"/>
              </a:rPr>
              <a:t>	WHERE Prix – Ristourne &gt; 200;</a:t>
            </a:r>
          </a:p>
        </p:txBody>
      </p:sp>
      <p:sp>
        <p:nvSpPr>
          <p:cNvPr id="5" name="Espace réservé du pied de page 4"/>
          <p:cNvSpPr>
            <a:spLocks noGrp="1"/>
          </p:cNvSpPr>
          <p:nvPr>
            <p:ph type="ftr" sz="quarter" idx="11"/>
          </p:nvPr>
        </p:nvSpPr>
        <p:spPr/>
        <p:txBody>
          <a:bodyPr/>
          <a:lstStyle/>
          <a:p>
            <a:r>
              <a:rPr lang="fr-BE" dirty="0"/>
              <a:t>SGBD – Chapitre 3 : LDD / 4. Index</a:t>
            </a:r>
          </a:p>
        </p:txBody>
      </p:sp>
    </p:spTree>
    <p:extLst>
      <p:ext uri="{BB962C8B-B14F-4D97-AF65-F5344CB8AC3E}">
        <p14:creationId xmlns:p14="http://schemas.microsoft.com/office/powerpoint/2010/main" val="2196731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4. Index (Comparaison)</a:t>
            </a:r>
          </a:p>
        </p:txBody>
      </p:sp>
      <p:sp>
        <p:nvSpPr>
          <p:cNvPr id="3" name="Espace réservé du contenu 2"/>
          <p:cNvSpPr>
            <a:spLocks noGrp="1"/>
          </p:cNvSpPr>
          <p:nvPr>
            <p:ph idx="1"/>
          </p:nvPr>
        </p:nvSpPr>
        <p:spPr/>
        <p:txBody>
          <a:bodyPr anchor="t">
            <a:normAutofit/>
          </a:bodyPr>
          <a:lstStyle/>
          <a:p>
            <a:pPr marL="0" indent="0">
              <a:buClr>
                <a:schemeClr val="accent3">
                  <a:lumMod val="50000"/>
                </a:schemeClr>
              </a:buClr>
              <a:buNone/>
            </a:pPr>
            <a:r>
              <a:rPr lang="fr-BE" sz="2400" dirty="0">
                <a:cs typeface="Courier New" panose="02070309020205020404" pitchFamily="49" charset="0"/>
              </a:rPr>
              <a:t>Les techniques d'index sont essentielles pour construire des bases de données efficientes.</a:t>
            </a:r>
          </a:p>
          <a:p>
            <a:pPr marL="0" indent="0">
              <a:buClr>
                <a:schemeClr val="accent3">
                  <a:lumMod val="50000"/>
                </a:schemeClr>
              </a:buClr>
              <a:buNone/>
            </a:pPr>
            <a:r>
              <a:rPr lang="fr-BE" sz="2400" dirty="0">
                <a:cs typeface="Courier New" panose="02070309020205020404" pitchFamily="49" charset="0"/>
              </a:rPr>
              <a:t>Résumé des principales caractéristiques de chaque méthode :</a:t>
            </a:r>
          </a:p>
          <a:p>
            <a:pPr marL="0" indent="0">
              <a:buClr>
                <a:schemeClr val="accent3">
                  <a:lumMod val="50000"/>
                </a:schemeClr>
              </a:buClr>
              <a:buNone/>
            </a:pPr>
            <a:endParaRPr lang="fr-BE" sz="800" dirty="0">
              <a:cs typeface="Courier New" panose="02070309020205020404" pitchFamily="49" charset="0"/>
            </a:endParaRPr>
          </a:p>
          <a:p>
            <a:pPr>
              <a:buClr>
                <a:schemeClr val="accent2">
                  <a:lumMod val="75000"/>
                </a:schemeClr>
              </a:buClr>
              <a:buFont typeface="Wingdings" panose="05000000000000000000" pitchFamily="2" charset="2"/>
              <a:buChar char="Ø"/>
            </a:pPr>
            <a:r>
              <a:rPr lang="fr-BE" sz="2400" dirty="0">
                <a:cs typeface="Courier New" panose="02070309020205020404" pitchFamily="49" charset="0"/>
              </a:rPr>
              <a:t>Les index hiérarchiques (B-</a:t>
            </a:r>
            <a:r>
              <a:rPr lang="fr-BE" sz="2400" dirty="0" err="1">
                <a:cs typeface="Courier New" panose="02070309020205020404" pitchFamily="49" charset="0"/>
              </a:rPr>
              <a:t>tree</a:t>
            </a:r>
            <a:r>
              <a:rPr lang="fr-BE" sz="2400" dirty="0">
                <a:cs typeface="Courier New" panose="02070309020205020404" pitchFamily="49" charset="0"/>
              </a:rPr>
              <a:t>)</a:t>
            </a:r>
          </a:p>
          <a:p>
            <a:pPr>
              <a:buClr>
                <a:schemeClr val="accent2">
                  <a:lumMod val="75000"/>
                </a:schemeClr>
              </a:buClr>
              <a:buFont typeface="Wingdings" panose="05000000000000000000" pitchFamily="2" charset="2"/>
              <a:buChar char="Ø"/>
            </a:pPr>
            <a:r>
              <a:rPr lang="fr-BE" sz="2400" dirty="0">
                <a:cs typeface="Courier New" panose="02070309020205020404" pitchFamily="49" charset="0"/>
              </a:rPr>
              <a:t>Les clusters</a:t>
            </a:r>
          </a:p>
          <a:p>
            <a:pPr>
              <a:buClr>
                <a:schemeClr val="accent2">
                  <a:lumMod val="75000"/>
                </a:schemeClr>
              </a:buClr>
              <a:buFont typeface="Wingdings" panose="05000000000000000000" pitchFamily="2" charset="2"/>
              <a:buChar char="Ø"/>
            </a:pPr>
            <a:r>
              <a:rPr lang="fr-BE" sz="2400" dirty="0">
                <a:cs typeface="Courier New" panose="02070309020205020404" pitchFamily="49" charset="0"/>
              </a:rPr>
              <a:t>Les index hachés</a:t>
            </a:r>
          </a:p>
          <a:p>
            <a:pPr>
              <a:buClr>
                <a:schemeClr val="accent2">
                  <a:lumMod val="75000"/>
                </a:schemeClr>
              </a:buClr>
              <a:buFont typeface="Wingdings" panose="05000000000000000000" pitchFamily="2" charset="2"/>
              <a:buChar char="Ø"/>
            </a:pPr>
            <a:r>
              <a:rPr lang="fr-BE" sz="2400" dirty="0">
                <a:cs typeface="Courier New" panose="02070309020205020404" pitchFamily="49" charset="0"/>
              </a:rPr>
              <a:t>Les index à matrices binaires</a:t>
            </a:r>
          </a:p>
        </p:txBody>
      </p:sp>
      <p:sp>
        <p:nvSpPr>
          <p:cNvPr id="5" name="Espace réservé du pied de page 4"/>
          <p:cNvSpPr>
            <a:spLocks noGrp="1"/>
          </p:cNvSpPr>
          <p:nvPr>
            <p:ph type="ftr" sz="quarter" idx="11"/>
          </p:nvPr>
        </p:nvSpPr>
        <p:spPr/>
        <p:txBody>
          <a:bodyPr/>
          <a:lstStyle/>
          <a:p>
            <a:r>
              <a:rPr lang="fr-BE" dirty="0"/>
              <a:t>SGBD – Chapitre 3 : LDD / 4. Index</a:t>
            </a:r>
          </a:p>
        </p:txBody>
      </p:sp>
    </p:spTree>
    <p:extLst>
      <p:ext uri="{BB962C8B-B14F-4D97-AF65-F5344CB8AC3E}">
        <p14:creationId xmlns:p14="http://schemas.microsoft.com/office/powerpoint/2010/main" val="52279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4. Index (Comparaison)</a:t>
            </a:r>
          </a:p>
        </p:txBody>
      </p:sp>
      <p:sp>
        <p:nvSpPr>
          <p:cNvPr id="3" name="Espace réservé du contenu 2"/>
          <p:cNvSpPr>
            <a:spLocks noGrp="1"/>
          </p:cNvSpPr>
          <p:nvPr>
            <p:ph idx="1"/>
          </p:nvPr>
        </p:nvSpPr>
        <p:spPr/>
        <p:txBody>
          <a:bodyPr anchor="t">
            <a:normAutofit/>
          </a:bodyPr>
          <a:lstStyle/>
          <a:p>
            <a:pPr marL="0" indent="0">
              <a:buClr>
                <a:schemeClr val="accent3">
                  <a:lumMod val="50000"/>
                </a:schemeClr>
              </a:buClr>
              <a:buNone/>
            </a:pPr>
            <a:r>
              <a:rPr lang="fr-BE" sz="2400" dirty="0">
                <a:cs typeface="Courier New" panose="02070309020205020404" pitchFamily="49" charset="0"/>
              </a:rPr>
              <a:t>Les techniques d'index sont essentielles pour construire des bases de données efficientes.</a:t>
            </a:r>
          </a:p>
          <a:p>
            <a:pPr marL="0" indent="0">
              <a:buClr>
                <a:schemeClr val="accent3">
                  <a:lumMod val="50000"/>
                </a:schemeClr>
              </a:buClr>
              <a:buNone/>
            </a:pPr>
            <a:r>
              <a:rPr lang="fr-BE" sz="2400" dirty="0">
                <a:cs typeface="Courier New" panose="02070309020205020404" pitchFamily="49" charset="0"/>
              </a:rPr>
              <a:t>Résumé des principales caractéristiques de chaque méthode :</a:t>
            </a:r>
          </a:p>
          <a:p>
            <a:pPr marL="0" indent="0">
              <a:buClr>
                <a:schemeClr val="accent3">
                  <a:lumMod val="50000"/>
                </a:schemeClr>
              </a:buClr>
              <a:buNone/>
            </a:pPr>
            <a:endParaRPr lang="fr-BE" sz="800" dirty="0">
              <a:cs typeface="Courier New" panose="02070309020205020404" pitchFamily="49" charset="0"/>
            </a:endParaRPr>
          </a:p>
          <a:p>
            <a:pPr>
              <a:buClr>
                <a:schemeClr val="accent2">
                  <a:lumMod val="75000"/>
                </a:schemeClr>
              </a:buClr>
              <a:buFont typeface="Wingdings" panose="05000000000000000000" pitchFamily="2" charset="2"/>
              <a:buChar char="Ø"/>
            </a:pPr>
            <a:r>
              <a:rPr lang="fr-BE" sz="2400" dirty="0">
                <a:cs typeface="Courier New" panose="02070309020205020404" pitchFamily="49" charset="0"/>
              </a:rPr>
              <a:t>Les index hiérarchiques (B-</a:t>
            </a:r>
            <a:r>
              <a:rPr lang="fr-BE" sz="2400" dirty="0" err="1">
                <a:cs typeface="Courier New" panose="02070309020205020404" pitchFamily="49" charset="0"/>
              </a:rPr>
              <a:t>tree</a:t>
            </a:r>
            <a:r>
              <a:rPr lang="fr-BE" sz="2400" dirty="0">
                <a:cs typeface="Courier New" panose="02070309020205020404" pitchFamily="49" charset="0"/>
              </a:rPr>
              <a:t>)</a:t>
            </a:r>
          </a:p>
          <a:p>
            <a:pPr>
              <a:buClr>
                <a:schemeClr val="accent2">
                  <a:lumMod val="75000"/>
                </a:schemeClr>
              </a:buClr>
              <a:buFont typeface="Wingdings" panose="05000000000000000000" pitchFamily="2" charset="2"/>
              <a:buChar char="Ø"/>
            </a:pPr>
            <a:r>
              <a:rPr lang="fr-BE" sz="2400" dirty="0">
                <a:solidFill>
                  <a:schemeClr val="bg1">
                    <a:lumMod val="75000"/>
                  </a:schemeClr>
                </a:solidFill>
                <a:cs typeface="Courier New" panose="02070309020205020404" pitchFamily="49" charset="0"/>
              </a:rPr>
              <a:t>Les clusters</a:t>
            </a:r>
          </a:p>
          <a:p>
            <a:pPr>
              <a:buClr>
                <a:schemeClr val="accent2">
                  <a:lumMod val="75000"/>
                </a:schemeClr>
              </a:buClr>
              <a:buFont typeface="Wingdings" panose="05000000000000000000" pitchFamily="2" charset="2"/>
              <a:buChar char="Ø"/>
            </a:pPr>
            <a:r>
              <a:rPr lang="fr-BE" sz="2400" dirty="0">
                <a:solidFill>
                  <a:schemeClr val="bg1">
                    <a:lumMod val="75000"/>
                  </a:schemeClr>
                </a:solidFill>
                <a:cs typeface="Courier New" panose="02070309020205020404" pitchFamily="49" charset="0"/>
              </a:rPr>
              <a:t>Les index hachés</a:t>
            </a:r>
          </a:p>
          <a:p>
            <a:pPr>
              <a:buClr>
                <a:schemeClr val="accent2">
                  <a:lumMod val="75000"/>
                </a:schemeClr>
              </a:buClr>
              <a:buFont typeface="Wingdings" panose="05000000000000000000" pitchFamily="2" charset="2"/>
              <a:buChar char="Ø"/>
            </a:pPr>
            <a:r>
              <a:rPr lang="fr-BE" sz="2400" dirty="0">
                <a:solidFill>
                  <a:schemeClr val="bg1">
                    <a:lumMod val="75000"/>
                  </a:schemeClr>
                </a:solidFill>
                <a:cs typeface="Courier New" panose="02070309020205020404" pitchFamily="49" charset="0"/>
              </a:rPr>
              <a:t>Les index à matrices binaires</a:t>
            </a:r>
          </a:p>
        </p:txBody>
      </p:sp>
      <p:sp>
        <p:nvSpPr>
          <p:cNvPr id="5" name="Espace réservé du pied de page 4"/>
          <p:cNvSpPr>
            <a:spLocks noGrp="1"/>
          </p:cNvSpPr>
          <p:nvPr>
            <p:ph type="ftr" sz="quarter" idx="11"/>
          </p:nvPr>
        </p:nvSpPr>
        <p:spPr/>
        <p:txBody>
          <a:bodyPr/>
          <a:lstStyle/>
          <a:p>
            <a:r>
              <a:rPr lang="fr-BE" dirty="0"/>
              <a:t>SGBD – Chapitre 3 : LDD / 4. Index</a:t>
            </a:r>
          </a:p>
        </p:txBody>
      </p:sp>
      <p:sp>
        <p:nvSpPr>
          <p:cNvPr id="7" name="ZoneTexte 6"/>
          <p:cNvSpPr txBox="1"/>
          <p:nvPr/>
        </p:nvSpPr>
        <p:spPr>
          <a:xfrm>
            <a:off x="1682042" y="4335165"/>
            <a:ext cx="6915693" cy="2031325"/>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pPr marL="285750" indent="-285750">
              <a:buClr>
                <a:schemeClr val="accent2">
                  <a:lumMod val="75000"/>
                </a:schemeClr>
              </a:buClr>
              <a:buFont typeface="Wingdings" panose="05000000000000000000" pitchFamily="2" charset="2"/>
              <a:buChar char="Ø"/>
            </a:pPr>
            <a:r>
              <a:rPr lang="fr-BE" dirty="0"/>
              <a:t>offrent des recherches rapides en fonction d'une valeur précise de la clé ou d'une plage de valeurs pour la clé</a:t>
            </a:r>
          </a:p>
          <a:p>
            <a:pPr marL="285750" indent="-285750">
              <a:buClr>
                <a:schemeClr val="accent2">
                  <a:lumMod val="75000"/>
                </a:schemeClr>
              </a:buClr>
              <a:buFont typeface="Wingdings" panose="05000000000000000000" pitchFamily="2" charset="2"/>
              <a:buChar char="Ø"/>
            </a:pPr>
            <a:r>
              <a:rPr lang="fr-BE" dirty="0"/>
              <a:t>conviennent pour les colonnes qui ont un grand nombre de valeurs différentes et qui interviennent dans les critères de recherches ou de jointures</a:t>
            </a:r>
          </a:p>
          <a:p>
            <a:pPr marL="285750" indent="-285750">
              <a:buClr>
                <a:schemeClr val="accent2">
                  <a:lumMod val="75000"/>
                </a:schemeClr>
              </a:buClr>
              <a:buFont typeface="Wingdings" panose="05000000000000000000" pitchFamily="2" charset="2"/>
              <a:buChar char="Ø"/>
            </a:pPr>
            <a:r>
              <a:rPr lang="fr-BE" dirty="0"/>
              <a:t>en pratique, on en définit toujours pour les clés primaires et les clés étrangères</a:t>
            </a:r>
          </a:p>
        </p:txBody>
      </p:sp>
    </p:spTree>
    <p:extLst>
      <p:ext uri="{BB962C8B-B14F-4D97-AF65-F5344CB8AC3E}">
        <p14:creationId xmlns:p14="http://schemas.microsoft.com/office/powerpoint/2010/main" val="13000566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4. Index (Comparaison)</a:t>
            </a:r>
          </a:p>
        </p:txBody>
      </p:sp>
      <p:sp>
        <p:nvSpPr>
          <p:cNvPr id="3" name="Espace réservé du contenu 2"/>
          <p:cNvSpPr>
            <a:spLocks noGrp="1"/>
          </p:cNvSpPr>
          <p:nvPr>
            <p:ph idx="1"/>
          </p:nvPr>
        </p:nvSpPr>
        <p:spPr/>
        <p:txBody>
          <a:bodyPr anchor="t">
            <a:normAutofit/>
          </a:bodyPr>
          <a:lstStyle/>
          <a:p>
            <a:pPr marL="0" indent="0">
              <a:buClr>
                <a:schemeClr val="accent3">
                  <a:lumMod val="50000"/>
                </a:schemeClr>
              </a:buClr>
              <a:buNone/>
            </a:pPr>
            <a:r>
              <a:rPr lang="fr-BE" sz="2400" dirty="0">
                <a:cs typeface="Courier New" panose="02070309020205020404" pitchFamily="49" charset="0"/>
              </a:rPr>
              <a:t>Les techniques d'index sont essentielles pour construire des bases de données efficientes.</a:t>
            </a:r>
          </a:p>
          <a:p>
            <a:pPr marL="0" indent="0">
              <a:buClr>
                <a:schemeClr val="accent3">
                  <a:lumMod val="50000"/>
                </a:schemeClr>
              </a:buClr>
              <a:buNone/>
            </a:pPr>
            <a:r>
              <a:rPr lang="fr-BE" sz="2400" dirty="0">
                <a:cs typeface="Courier New" panose="02070309020205020404" pitchFamily="49" charset="0"/>
              </a:rPr>
              <a:t>Résumé des principales caractéristiques de chaque méthode :</a:t>
            </a:r>
          </a:p>
          <a:p>
            <a:pPr marL="0" indent="0">
              <a:buClr>
                <a:schemeClr val="accent3">
                  <a:lumMod val="50000"/>
                </a:schemeClr>
              </a:buClr>
              <a:buNone/>
            </a:pPr>
            <a:endParaRPr lang="fr-BE" sz="800" dirty="0">
              <a:cs typeface="Courier New" panose="02070309020205020404" pitchFamily="49" charset="0"/>
            </a:endParaRPr>
          </a:p>
          <a:p>
            <a:pPr>
              <a:buClr>
                <a:schemeClr val="accent2">
                  <a:lumMod val="75000"/>
                </a:schemeClr>
              </a:buClr>
              <a:buFont typeface="Wingdings" panose="05000000000000000000" pitchFamily="2" charset="2"/>
              <a:buChar char="Ø"/>
            </a:pPr>
            <a:r>
              <a:rPr lang="fr-BE" sz="2400" dirty="0">
                <a:solidFill>
                  <a:schemeClr val="bg1">
                    <a:lumMod val="75000"/>
                  </a:schemeClr>
                </a:solidFill>
                <a:cs typeface="Courier New" panose="02070309020205020404" pitchFamily="49" charset="0"/>
              </a:rPr>
              <a:t>Les index hiérarchiques (B-</a:t>
            </a:r>
            <a:r>
              <a:rPr lang="fr-BE" sz="2400" dirty="0" err="1">
                <a:solidFill>
                  <a:schemeClr val="bg1">
                    <a:lumMod val="75000"/>
                  </a:schemeClr>
                </a:solidFill>
                <a:cs typeface="Courier New" panose="02070309020205020404" pitchFamily="49" charset="0"/>
              </a:rPr>
              <a:t>tree</a:t>
            </a:r>
            <a:r>
              <a:rPr lang="fr-BE" sz="2400" dirty="0">
                <a:solidFill>
                  <a:schemeClr val="bg1">
                    <a:lumMod val="75000"/>
                  </a:schemeClr>
                </a:solidFill>
                <a:cs typeface="Courier New" panose="02070309020205020404" pitchFamily="49" charset="0"/>
              </a:rPr>
              <a:t>)</a:t>
            </a:r>
          </a:p>
          <a:p>
            <a:pPr>
              <a:buClr>
                <a:schemeClr val="accent2">
                  <a:lumMod val="75000"/>
                </a:schemeClr>
              </a:buClr>
              <a:buFont typeface="Wingdings" panose="05000000000000000000" pitchFamily="2" charset="2"/>
              <a:buChar char="Ø"/>
            </a:pPr>
            <a:r>
              <a:rPr lang="fr-BE" sz="2400" dirty="0">
                <a:cs typeface="Courier New" panose="02070309020205020404" pitchFamily="49" charset="0"/>
              </a:rPr>
              <a:t>Les clusters</a:t>
            </a:r>
          </a:p>
          <a:p>
            <a:pPr>
              <a:buClr>
                <a:schemeClr val="accent2">
                  <a:lumMod val="75000"/>
                </a:schemeClr>
              </a:buClr>
              <a:buFont typeface="Wingdings" panose="05000000000000000000" pitchFamily="2" charset="2"/>
              <a:buChar char="Ø"/>
            </a:pPr>
            <a:r>
              <a:rPr lang="fr-BE" sz="2400" dirty="0">
                <a:solidFill>
                  <a:schemeClr val="bg1">
                    <a:lumMod val="75000"/>
                  </a:schemeClr>
                </a:solidFill>
                <a:cs typeface="Courier New" panose="02070309020205020404" pitchFamily="49" charset="0"/>
              </a:rPr>
              <a:t>Les index hachés</a:t>
            </a:r>
          </a:p>
          <a:p>
            <a:pPr>
              <a:buClr>
                <a:schemeClr val="accent2">
                  <a:lumMod val="75000"/>
                </a:schemeClr>
              </a:buClr>
              <a:buFont typeface="Wingdings" panose="05000000000000000000" pitchFamily="2" charset="2"/>
              <a:buChar char="Ø"/>
            </a:pPr>
            <a:r>
              <a:rPr lang="fr-BE" sz="2400" dirty="0">
                <a:solidFill>
                  <a:schemeClr val="bg1">
                    <a:lumMod val="75000"/>
                  </a:schemeClr>
                </a:solidFill>
                <a:cs typeface="Courier New" panose="02070309020205020404" pitchFamily="49" charset="0"/>
              </a:rPr>
              <a:t>Les index à matrices binaires</a:t>
            </a:r>
          </a:p>
        </p:txBody>
      </p:sp>
      <p:sp>
        <p:nvSpPr>
          <p:cNvPr id="5" name="Espace réservé du pied de page 4"/>
          <p:cNvSpPr>
            <a:spLocks noGrp="1"/>
          </p:cNvSpPr>
          <p:nvPr>
            <p:ph type="ftr" sz="quarter" idx="11"/>
          </p:nvPr>
        </p:nvSpPr>
        <p:spPr/>
        <p:txBody>
          <a:bodyPr/>
          <a:lstStyle/>
          <a:p>
            <a:r>
              <a:rPr lang="fr-BE" dirty="0"/>
              <a:t>SGBD – Chapitre 3 : LDD / 4. Index</a:t>
            </a:r>
          </a:p>
        </p:txBody>
      </p:sp>
      <p:sp>
        <p:nvSpPr>
          <p:cNvPr id="7" name="ZoneTexte 6"/>
          <p:cNvSpPr txBox="1"/>
          <p:nvPr/>
        </p:nvSpPr>
        <p:spPr>
          <a:xfrm>
            <a:off x="1682042" y="4641991"/>
            <a:ext cx="6927568" cy="923330"/>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pPr marL="285750" indent="-285750">
              <a:buClr>
                <a:schemeClr val="accent2">
                  <a:lumMod val="75000"/>
                </a:schemeClr>
              </a:buClr>
              <a:buFont typeface="Wingdings" panose="05000000000000000000" pitchFamily="2" charset="2"/>
              <a:buChar char="Ø"/>
            </a:pPr>
            <a:r>
              <a:rPr lang="fr-BE" dirty="0"/>
              <a:t>En regroupant physiquement les lignes de plusieurs tables, améliorent les temps de jointures.</a:t>
            </a:r>
          </a:p>
          <a:p>
            <a:pPr marL="285750" indent="-285750">
              <a:buClr>
                <a:schemeClr val="accent2">
                  <a:lumMod val="75000"/>
                </a:schemeClr>
              </a:buClr>
              <a:buFont typeface="Wingdings" panose="05000000000000000000" pitchFamily="2" charset="2"/>
              <a:buChar char="Ø"/>
            </a:pPr>
            <a:r>
              <a:rPr lang="fr-BE" dirty="0"/>
              <a:t>MAIS pénalisent les parcours séquentiels</a:t>
            </a:r>
          </a:p>
        </p:txBody>
      </p:sp>
    </p:spTree>
    <p:extLst>
      <p:ext uri="{BB962C8B-B14F-4D97-AF65-F5344CB8AC3E}">
        <p14:creationId xmlns:p14="http://schemas.microsoft.com/office/powerpoint/2010/main" val="15442937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3. LDD</a:t>
            </a:r>
            <a:br>
              <a:rPr lang="fr-BE" dirty="0"/>
            </a:br>
            <a:r>
              <a:rPr lang="fr-BE" sz="3200" dirty="0"/>
              <a:t>4. Index (Comparaison)</a:t>
            </a:r>
          </a:p>
        </p:txBody>
      </p:sp>
      <p:sp>
        <p:nvSpPr>
          <p:cNvPr id="3" name="Espace réservé du contenu 2"/>
          <p:cNvSpPr>
            <a:spLocks noGrp="1"/>
          </p:cNvSpPr>
          <p:nvPr>
            <p:ph idx="1"/>
          </p:nvPr>
        </p:nvSpPr>
        <p:spPr/>
        <p:txBody>
          <a:bodyPr anchor="t">
            <a:normAutofit/>
          </a:bodyPr>
          <a:lstStyle/>
          <a:p>
            <a:pPr marL="0" indent="0">
              <a:buClr>
                <a:schemeClr val="accent3">
                  <a:lumMod val="50000"/>
                </a:schemeClr>
              </a:buClr>
              <a:buNone/>
            </a:pPr>
            <a:r>
              <a:rPr lang="fr-BE" sz="2400" dirty="0">
                <a:cs typeface="Courier New" panose="02070309020205020404" pitchFamily="49" charset="0"/>
              </a:rPr>
              <a:t>Les techniques d'index sont essentielles pour construire des bases de données efficientes.</a:t>
            </a:r>
          </a:p>
          <a:p>
            <a:pPr marL="0" indent="0">
              <a:buClr>
                <a:schemeClr val="accent3">
                  <a:lumMod val="50000"/>
                </a:schemeClr>
              </a:buClr>
              <a:buNone/>
            </a:pPr>
            <a:r>
              <a:rPr lang="fr-BE" sz="2400" dirty="0">
                <a:cs typeface="Courier New" panose="02070309020205020404" pitchFamily="49" charset="0"/>
              </a:rPr>
              <a:t>Résumé des principales caractéristiques de chaque méthode :</a:t>
            </a:r>
          </a:p>
          <a:p>
            <a:pPr marL="0" indent="0">
              <a:buClr>
                <a:schemeClr val="accent3">
                  <a:lumMod val="50000"/>
                </a:schemeClr>
              </a:buClr>
              <a:buNone/>
            </a:pPr>
            <a:endParaRPr lang="fr-BE" sz="800" dirty="0">
              <a:cs typeface="Courier New" panose="02070309020205020404" pitchFamily="49" charset="0"/>
            </a:endParaRPr>
          </a:p>
          <a:p>
            <a:pPr>
              <a:buClr>
                <a:schemeClr val="accent2">
                  <a:lumMod val="75000"/>
                </a:schemeClr>
              </a:buClr>
              <a:buFont typeface="Wingdings" panose="05000000000000000000" pitchFamily="2" charset="2"/>
              <a:buChar char="Ø"/>
            </a:pPr>
            <a:r>
              <a:rPr lang="fr-BE" sz="2400" dirty="0">
                <a:solidFill>
                  <a:schemeClr val="bg1">
                    <a:lumMod val="75000"/>
                  </a:schemeClr>
                </a:solidFill>
                <a:cs typeface="Courier New" panose="02070309020205020404" pitchFamily="49" charset="0"/>
              </a:rPr>
              <a:t>Les index hiérarchiques (B-</a:t>
            </a:r>
            <a:r>
              <a:rPr lang="fr-BE" sz="2400" dirty="0" err="1">
                <a:solidFill>
                  <a:schemeClr val="bg1">
                    <a:lumMod val="75000"/>
                  </a:schemeClr>
                </a:solidFill>
                <a:cs typeface="Courier New" panose="02070309020205020404" pitchFamily="49" charset="0"/>
              </a:rPr>
              <a:t>tree</a:t>
            </a:r>
            <a:r>
              <a:rPr lang="fr-BE" sz="2400" dirty="0">
                <a:solidFill>
                  <a:schemeClr val="bg1">
                    <a:lumMod val="75000"/>
                  </a:schemeClr>
                </a:solidFill>
                <a:cs typeface="Courier New" panose="02070309020205020404" pitchFamily="49" charset="0"/>
              </a:rPr>
              <a:t>)</a:t>
            </a:r>
          </a:p>
          <a:p>
            <a:pPr>
              <a:buClr>
                <a:schemeClr val="accent2">
                  <a:lumMod val="75000"/>
                </a:schemeClr>
              </a:buClr>
              <a:buFont typeface="Wingdings" panose="05000000000000000000" pitchFamily="2" charset="2"/>
              <a:buChar char="Ø"/>
            </a:pPr>
            <a:r>
              <a:rPr lang="fr-BE" sz="2400" dirty="0">
                <a:solidFill>
                  <a:schemeClr val="bg1">
                    <a:lumMod val="75000"/>
                  </a:schemeClr>
                </a:solidFill>
                <a:cs typeface="Courier New" panose="02070309020205020404" pitchFamily="49" charset="0"/>
              </a:rPr>
              <a:t>Les clusters</a:t>
            </a:r>
          </a:p>
          <a:p>
            <a:pPr>
              <a:buClr>
                <a:schemeClr val="accent2">
                  <a:lumMod val="75000"/>
                </a:schemeClr>
              </a:buClr>
              <a:buFont typeface="Wingdings" panose="05000000000000000000" pitchFamily="2" charset="2"/>
              <a:buChar char="Ø"/>
            </a:pPr>
            <a:r>
              <a:rPr lang="fr-BE" sz="2400" dirty="0">
                <a:cs typeface="Courier New" panose="02070309020205020404" pitchFamily="49" charset="0"/>
              </a:rPr>
              <a:t>Les index hachés</a:t>
            </a:r>
          </a:p>
          <a:p>
            <a:pPr>
              <a:buClr>
                <a:schemeClr val="accent2">
                  <a:lumMod val="75000"/>
                </a:schemeClr>
              </a:buClr>
              <a:buFont typeface="Wingdings" panose="05000000000000000000" pitchFamily="2" charset="2"/>
              <a:buChar char="Ø"/>
            </a:pPr>
            <a:r>
              <a:rPr lang="fr-BE" sz="2400" dirty="0">
                <a:solidFill>
                  <a:schemeClr val="bg1">
                    <a:lumMod val="75000"/>
                  </a:schemeClr>
                </a:solidFill>
                <a:cs typeface="Courier New" panose="02070309020205020404" pitchFamily="49" charset="0"/>
              </a:rPr>
              <a:t>Les index à matrices binaires</a:t>
            </a:r>
          </a:p>
        </p:txBody>
      </p:sp>
      <p:sp>
        <p:nvSpPr>
          <p:cNvPr id="5" name="Espace réservé du pied de page 4"/>
          <p:cNvSpPr>
            <a:spLocks noGrp="1"/>
          </p:cNvSpPr>
          <p:nvPr>
            <p:ph type="ftr" sz="quarter" idx="11"/>
          </p:nvPr>
        </p:nvSpPr>
        <p:spPr/>
        <p:txBody>
          <a:bodyPr/>
          <a:lstStyle/>
          <a:p>
            <a:r>
              <a:rPr lang="fr-BE" dirty="0"/>
              <a:t>SGBD – Chapitre 3 : LDD / 4. Index</a:t>
            </a:r>
          </a:p>
        </p:txBody>
      </p:sp>
      <p:sp>
        <p:nvSpPr>
          <p:cNvPr id="7" name="ZoneTexte 6"/>
          <p:cNvSpPr txBox="1"/>
          <p:nvPr/>
        </p:nvSpPr>
        <p:spPr>
          <a:xfrm>
            <a:off x="1682042" y="5096863"/>
            <a:ext cx="6915693" cy="646331"/>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pPr marL="285750" indent="-285750">
              <a:buClr>
                <a:schemeClr val="accent2">
                  <a:lumMod val="75000"/>
                </a:schemeClr>
              </a:buClr>
              <a:buFont typeface="Wingdings" panose="05000000000000000000" pitchFamily="2" charset="2"/>
              <a:buChar char="Ø"/>
            </a:pPr>
            <a:r>
              <a:rPr lang="fr-BE" dirty="0"/>
              <a:t>permettent en une seule opération d'entrée/sortie, de retrouver un </a:t>
            </a:r>
            <a:r>
              <a:rPr lang="fr-BE" dirty="0" err="1"/>
              <a:t>tuple</a:t>
            </a:r>
            <a:r>
              <a:rPr lang="fr-BE" dirty="0"/>
              <a:t> dont on donne la valeur de la clé.</a:t>
            </a:r>
          </a:p>
        </p:txBody>
      </p:sp>
    </p:spTree>
    <p:extLst>
      <p:ext uri="{BB962C8B-B14F-4D97-AF65-F5344CB8AC3E}">
        <p14:creationId xmlns:p14="http://schemas.microsoft.com/office/powerpoint/2010/main" val="64580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Georgia-Garamond">
      <a:majorFont>
        <a:latin typeface="Georgia"/>
        <a:ea typeface=""/>
        <a:cs typeface=""/>
      </a:majorFont>
      <a:minorFont>
        <a:latin typeface="Garamond"/>
        <a:ea typeface=""/>
        <a:cs typeface=""/>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Modèle Vert-Brun SGBD 2ème</Template>
  <TotalTime>64888</TotalTime>
  <Words>12371</Words>
  <Application>Microsoft Macintosh PowerPoint</Application>
  <PresentationFormat>Affichage à l'écran (4:3)</PresentationFormat>
  <Paragraphs>1636</Paragraphs>
  <Slides>112</Slides>
  <Notes>60</Notes>
  <HiddenSlides>1</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112</vt:i4>
      </vt:variant>
    </vt:vector>
  </HeadingPairs>
  <TitlesOfParts>
    <vt:vector size="120" baseType="lpstr">
      <vt:lpstr>Calibri</vt:lpstr>
      <vt:lpstr>Courier New</vt:lpstr>
      <vt:lpstr>Garamond</vt:lpstr>
      <vt:lpstr>Georgia</vt:lpstr>
      <vt:lpstr>Verdana</vt:lpstr>
      <vt:lpstr>Wingdings</vt:lpstr>
      <vt:lpstr>Wingdings 2</vt:lpstr>
      <vt:lpstr>Austin</vt:lpstr>
      <vt:lpstr>Systèmes de Gestion de Bases de Données</vt:lpstr>
      <vt:lpstr>Aperçu du contenu du cours</vt:lpstr>
      <vt:lpstr>Chapitre 3.  Langage de définition des données (LDD)</vt:lpstr>
      <vt:lpstr>Chapitre 3. Le langage de définition des données</vt:lpstr>
      <vt:lpstr>Chapitre 3. Le langage de définition des données</vt:lpstr>
      <vt:lpstr>Chapitre 3. Le langage de définition des données</vt:lpstr>
      <vt:lpstr>Chapitre 3. Le langage de définition des données</vt:lpstr>
      <vt:lpstr>Chapitre 3. LDD 1. Domaines</vt:lpstr>
      <vt:lpstr>Chapitre 3. LDD 1. Domaines</vt:lpstr>
      <vt:lpstr>Chapitre 3. LDD 1. Domaines</vt:lpstr>
      <vt:lpstr>Chapitre 3. LDD 1. Domaines</vt:lpstr>
      <vt:lpstr>Chapitre 3. LDD 1. Domaines</vt:lpstr>
      <vt:lpstr>Chapitre 3. LDD 1. Domaines</vt:lpstr>
      <vt:lpstr>Chapitre 3. LDD 1. Domaines</vt:lpstr>
      <vt:lpstr>Chapitre 3. LDD 1. Domaines</vt:lpstr>
      <vt:lpstr>Chapitre 3. LDD 1. Domaines</vt:lpstr>
      <vt:lpstr>Chapitre 3. LDD 1. Domaines</vt:lpstr>
      <vt:lpstr>Chapitre 3. LDD 1. Domaines</vt:lpstr>
      <vt:lpstr>Chapitre 3. Le langage de définition des données</vt:lpstr>
      <vt:lpstr>Chapitre 3. LDD 2. Relations</vt:lpstr>
      <vt:lpstr>Chapitre 3. LDD 2. Relations</vt:lpstr>
      <vt:lpstr>Chapitre 3. LDD 2. Relations</vt:lpstr>
      <vt:lpstr>Chapitre 3. LDD 2. Relations</vt:lpstr>
      <vt:lpstr>Chapitre 3. LDD 2. Relations</vt:lpstr>
      <vt:lpstr>Chapitre 3. LDD 2. Relations</vt:lpstr>
      <vt:lpstr>Chapitre 3. LDD 2. Relations – Les contraintes</vt:lpstr>
      <vt:lpstr>Chapitre 3. LDD 2. Relations – Les contraintes</vt:lpstr>
      <vt:lpstr>Chapitre 3. LDD 2. Relations – Les contraintes</vt:lpstr>
      <vt:lpstr>Chapitre 3. LDD 2. Relations – Les contraintes</vt:lpstr>
      <vt:lpstr>Chapitre 3. LDD 2. Relations – Les contraintes</vt:lpstr>
      <vt:lpstr>Chapitre 3. LDD 2. Relations – Les contraintes</vt:lpstr>
      <vt:lpstr>Chapitre 3. LDD 2. Relations – Les contraintes</vt:lpstr>
      <vt:lpstr>Chapitre 3. LDD 2. Relations – Les contraintes</vt:lpstr>
      <vt:lpstr>Chapitre 3. LDD 2. Relations – Les contraintes</vt:lpstr>
      <vt:lpstr>Chapitre 3. LDD 2. Relations – Les contraintes</vt:lpstr>
      <vt:lpstr>Chapitre 3. LDD 2. Relations – Les contraintes</vt:lpstr>
      <vt:lpstr>Chapitre 3. LDD 2. Relations – Les contraintes</vt:lpstr>
      <vt:lpstr>Chapitre 3. LDD 2. Relations – Les contraintes</vt:lpstr>
      <vt:lpstr>Chapitre 3. LDD 2. Relations – Les contraintes</vt:lpstr>
      <vt:lpstr>Chapitre 3. LDD 2. Relations – Les contraintes</vt:lpstr>
      <vt:lpstr>Chapitre 3. LDD 2. Relations – Les contraintes</vt:lpstr>
      <vt:lpstr>Chapitre 3. LDD 2. Relations – Les contraintes</vt:lpstr>
      <vt:lpstr>Chapitre 3. LDD 2. Relations – Types de données</vt:lpstr>
      <vt:lpstr>Chapitre 3. LDD 2. Relations – Types de données</vt:lpstr>
      <vt:lpstr>Chapitre 3. LDD 2. Relations – Types de données</vt:lpstr>
      <vt:lpstr>Chapitre 3. LDD 2. Relations – Types de données</vt:lpstr>
      <vt:lpstr>Chapitre 3. LDD 2. Relations – Types de données</vt:lpstr>
      <vt:lpstr>Chapitre 3. LDD 2. Relations</vt:lpstr>
      <vt:lpstr>Chapitre 3. LDD 2. Relations</vt:lpstr>
      <vt:lpstr>Chapitre 3. LDD 2. Relations</vt:lpstr>
      <vt:lpstr>Chapitre 3. LDD 2. Relations</vt:lpstr>
      <vt:lpstr>Chapitre 3. LDD 2. Relations</vt:lpstr>
      <vt:lpstr>Chapitre 3. LDD 2. Relations</vt:lpstr>
      <vt:lpstr>Chapitre 3. LDD 2. Relations</vt:lpstr>
      <vt:lpstr>Chapitre 3. LDD 2. Relations</vt:lpstr>
      <vt:lpstr>Chapitre 3. LDD 2. Relations</vt:lpstr>
      <vt:lpstr>Chapitre 3. LDD 2. Relations (Exercice)</vt:lpstr>
      <vt:lpstr>Chapitre 3. LDD 2. Relations (Exercice)</vt:lpstr>
      <vt:lpstr>Chapitre 3. Le langage de définition des données</vt:lpstr>
      <vt:lpstr>Chapitre 3. LDD 3. Bases de données (Généralités)</vt:lpstr>
      <vt:lpstr>Chapitre 3. LDD 3. Bases de données (Généralités)</vt:lpstr>
      <vt:lpstr>Chapitre 3. LDD 3. Bases de données (Généralités - Oracle)</vt:lpstr>
      <vt:lpstr>Chapitre 3. LDD 3. Bases de données (Généralités - Oracle)</vt:lpstr>
      <vt:lpstr>Chapitre 3. LDD 3. BD ("Information schema")</vt:lpstr>
      <vt:lpstr>Chapitre 3. LDD 3. BD ("Information schema")</vt:lpstr>
      <vt:lpstr>Chapitre 3. LDD 3. BD ("Information schema")</vt:lpstr>
      <vt:lpstr>Chapitre 3. LDD 3. BD ("Information schema")</vt:lpstr>
      <vt:lpstr>Chapitre 3. LDD 3. BD ("Information schema")</vt:lpstr>
      <vt:lpstr>Chapitre 3. LDD 3. BD ("Information schema")</vt:lpstr>
      <vt:lpstr>Chapitre 3. LDD 3. BD ("Information schema")</vt:lpstr>
      <vt:lpstr>Chapitre 3. LDD 3. BD ("Inf. schema" - Oracle)</vt:lpstr>
      <vt:lpstr>Chapitre 3. LDD 3. BD ("Inf. schema" - Oracle)</vt:lpstr>
      <vt:lpstr>Chapitre 3. LDD 3. BD ("Inf. schema" - Oracle)</vt:lpstr>
      <vt:lpstr>Chapitre 3. Le langage de définition des données</vt:lpstr>
      <vt:lpstr>Chapitre 3. LDD 4. Index</vt:lpstr>
      <vt:lpstr>Chapitre 3. LDD 4. Index</vt:lpstr>
      <vt:lpstr>Chapitre 3. LDD 4. Index</vt:lpstr>
      <vt:lpstr>Chapitre 3. LDD 4. Index (Index hiérarchiques)</vt:lpstr>
      <vt:lpstr>Chapitre 3. LDD 4. Index (Index hiérarchiques)</vt:lpstr>
      <vt:lpstr>Chapitre 3. LDD 4. Index (Cluster indexé)</vt:lpstr>
      <vt:lpstr>Chapitre 3. LDD 4. Index (Cluster indexé)</vt:lpstr>
      <vt:lpstr>Chapitre 3. LDD 4. Index (Cluster indexé)</vt:lpstr>
      <vt:lpstr>Chapitre 3. LDD 4. Index (Cluster indexé)</vt:lpstr>
      <vt:lpstr>Chapitre 3. LDD 4. Index (Cluster indexé)</vt:lpstr>
      <vt:lpstr>Chapitre 3. LDD 4. Index (Cluster indexé)</vt:lpstr>
      <vt:lpstr>Chapitre 3. LDD 4. Index (Index haché)</vt:lpstr>
      <vt:lpstr>Chapitre 3. LDD 4. Index (Index haché)</vt:lpstr>
      <vt:lpstr>Chapitre 3. LDD 4. Index (Index haché)</vt:lpstr>
      <vt:lpstr>Chapitre 3. LDD 4. Index (Index haché)</vt:lpstr>
      <vt:lpstr>Chapitre 3. LDD 4. Index (Index haché)</vt:lpstr>
      <vt:lpstr>Chapitre 3. LDD 4. Index (Index à matrices binaires)</vt:lpstr>
      <vt:lpstr>Chapitre 3. LDD 4. Index (Index à matrices binaires)</vt:lpstr>
      <vt:lpstr>Chapitre 3. LDD 4. Index (Index à matrices binaires)</vt:lpstr>
      <vt:lpstr>Chapitre 3. LDD 4. Index (Index à matrices binaires)</vt:lpstr>
      <vt:lpstr>Chapitre 3. LDD 4. Index (Index basé sur une fonction)</vt:lpstr>
      <vt:lpstr>Chapitre 3. LDD 4. Index (Comparaison)</vt:lpstr>
      <vt:lpstr>Chapitre 3. LDD 4. Index (Comparaison)</vt:lpstr>
      <vt:lpstr>Chapitre 3. LDD 4. Index (Comparaison)</vt:lpstr>
      <vt:lpstr>Chapitre 3. LDD 4. Index (Comparaison)</vt:lpstr>
      <vt:lpstr>Chapitre 3. LDD 4. Index (Comparaison)</vt:lpstr>
      <vt:lpstr>Chapitre 3. LDD 4. Index (Comparaison)</vt:lpstr>
      <vt:lpstr>Chapitre 3. LDD 4. Index (Pour aller plus loin)</vt:lpstr>
      <vt:lpstr>Chapitre 3. Le langage de définition des données</vt:lpstr>
      <vt:lpstr>Chapitre 3. LDD 5. Suppression d’un objet</vt:lpstr>
      <vt:lpstr>Chapitre 3. LDD 5. Suppression d’un objet</vt:lpstr>
      <vt:lpstr>Chapitre 3. LDD 5. Suppression d’un objet</vt:lpstr>
      <vt:lpstr>Chapitre 3. LDD 5. Suppression d’un objet</vt:lpstr>
      <vt:lpstr>Chapitre 3. Le langage de définition des données</vt:lpstr>
      <vt:lpstr>Chapitre 3. LDD 6. Modification de la définition d’un objet</vt:lpstr>
      <vt:lpstr>Chapitre 3. LDD 6. Modification de la définition d’un objet</vt:lpstr>
      <vt:lpstr>Chapitre 3. LDD 6. Modification de la définition d’un objet</vt:lpstr>
      <vt:lpstr>Chapitre 3. LDD 6. Modification de la définition d’un objet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Systèmes de Gestion de Bases de Données</dc:title>
  <dc:creator>Vandenhove</dc:creator>
  <cp:lastModifiedBy>SCHREURS DANIEL</cp:lastModifiedBy>
  <cp:revision>311</cp:revision>
  <dcterms:created xsi:type="dcterms:W3CDTF">2016-02-04T16:20:07Z</dcterms:created>
  <dcterms:modified xsi:type="dcterms:W3CDTF">2021-09-19T21:11:47Z</dcterms:modified>
</cp:coreProperties>
</file>